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470" r:id="rId2"/>
    <p:sldId id="635" r:id="rId3"/>
    <p:sldId id="639" r:id="rId4"/>
    <p:sldId id="640" r:id="rId5"/>
    <p:sldId id="641" r:id="rId6"/>
    <p:sldId id="638" r:id="rId7"/>
    <p:sldId id="636" r:id="rId8"/>
    <p:sldId id="662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3399"/>
    <a:srgbClr val="000000"/>
    <a:srgbClr val="0066CC"/>
    <a:srgbClr val="CC33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1123" y="68"/>
      </p:cViewPr>
      <p:guideLst>
        <p:guide orient="horz" pos="2160"/>
        <p:guide pos="29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单击此处编辑母版文本样式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第二级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第三级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第四级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Heiti SC Light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200" b="0" strike="noStrike" noProof="1"/>
          </a:p>
        </p:txBody>
      </p:sp>
    </p:spTree>
    <p:extLst>
      <p:ext uri="{BB962C8B-B14F-4D97-AF65-F5344CB8AC3E}">
        <p14:creationId xmlns:p14="http://schemas.microsoft.com/office/powerpoint/2010/main" val="24813912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4213"/>
            <a:ext cx="4568825" cy="3427412"/>
          </a:xfrm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363" y="4339726"/>
            <a:ext cx="4670252" cy="4114132"/>
          </a:xfrm>
          <a:noFill/>
        </p:spPr>
        <p:txBody>
          <a:bodyPr anchor="t"/>
          <a:lstStyle/>
          <a:p>
            <a:r>
              <a:rPr lang="zh-CN" altLang="en-US"/>
              <a:t>睡眠 12 volt low bus.</a:t>
            </a:r>
          </a:p>
          <a:p>
            <a:pPr lvl="1"/>
            <a:r>
              <a:rPr lang="zh-CN" altLang="en-US"/>
              <a:t>1-20 Kbit/s.，公差范围较大</a:t>
            </a:r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2598" y="8686874"/>
            <a:ext cx="2975402" cy="4571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9074" tIns="44537" rIns="89074" bIns="44537" anchor="b"/>
          <a:lstStyle/>
          <a:p>
            <a:pPr algn="r" defTabSz="889000"/>
            <a:fld id="{D3B0DC71-90E4-452A-B8D2-5F60EF95D721}" type="slidenum">
              <a:rPr lang="de-DE" altLang="en-US" sz="1000">
                <a:ea typeface="宋体" panose="02010600030101010101" pitchFamily="2" charset="-122"/>
              </a:rPr>
              <a:pPr algn="r" defTabSz="889000"/>
              <a:t>7</a:t>
            </a:fld>
            <a:endParaRPr lang="de-DE" altLang="en-US" sz="1000"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lvl="0" eaLnBrk="1" hangingPunct="1">
              <a:buClrTx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fld id="{9A0DB2DC-4C9A-4742-B13C-FB6460FD3503}" type="slidenum">
              <a:rPr lang="en-US" altLang="zh-CN"/>
              <a:pPr lvl="0" eaLnBrk="1" hangingPunct="1">
                <a:buClrTx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635" y="6346190"/>
            <a:ext cx="9144000" cy="538480"/>
          </a:xfrm>
          <a:prstGeom prst="rect">
            <a:avLst/>
          </a:prstGeom>
          <a:gradFill flip="none">
            <a:gsLst>
              <a:gs pos="0">
                <a:srgbClr val="9EE256">
                  <a:alpha val="9000"/>
                </a:srgbClr>
              </a:gs>
              <a:gs pos="100000">
                <a:srgbClr val="52762D"/>
              </a:gs>
            </a:gsLst>
            <a:lin ang="27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-5680"/>
            <a:ext cx="9144000" cy="76835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effectLst/>
        </p:spPr>
        <p:txBody>
          <a:bodyPr wrap="square" lIns="91440" tIns="45720" rIns="91440" bIns="45720">
            <a:spAutoFit/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1" u="heavy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/>
                <a:uFill>
                  <a:solidFill>
                    <a:srgbClr val="FF0000"/>
                  </a:solidFill>
                </a:uFill>
                <a:latin typeface="华文行楷" panose="02010800040101010101" pitchFamily="2" charset="-122"/>
                <a:ea typeface="华文行楷" panose="02010800040101010101" pitchFamily="2" charset="-122"/>
              </a:rPr>
              <a:t>汽车单片机与局域网应用技术</a:t>
            </a:r>
            <a:endParaRPr lang="zh-CN" altLang="en-US" sz="2400" b="1" u="heavy" cap="none" spc="0" baseline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70C0"/>
              </a:solidFill>
              <a:effectLst/>
              <a:uFill>
                <a:solidFill>
                  <a:srgbClr val="FF0000"/>
                </a:solidFill>
              </a:u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r"/>
            <a:r>
              <a:rPr lang="zh-CN" altLang="en-US" sz="2000" b="1" u="none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3300"/>
                </a:solidFill>
                <a:effectLst/>
                <a:uFill>
                  <a:solidFill>
                    <a:srgbClr val="7030A0"/>
                  </a:solidFill>
                </a:uFill>
                <a:latin typeface="华文新魏" panose="02010800040101010101" pitchFamily="2" charset="-122"/>
                <a:ea typeface="华文新魏" panose="02010800040101010101" pitchFamily="2" charset="-122"/>
              </a:rPr>
              <a:t>汽车电子技术专业教学资源库</a:t>
            </a:r>
            <a:endParaRPr lang="zh-CN" altLang="en-US" sz="2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pic>
        <p:nvPicPr>
          <p:cNvPr id="47109" name="Picture 4" descr="logo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-6985" y="6346825"/>
            <a:ext cx="3006725" cy="4978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 descr="9]PHJ95F8`0M$PUWXC8GGJO.pn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57150" y="6286500"/>
            <a:ext cx="9086850" cy="571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/>
          <p:nvPr/>
        </p:nvSpPr>
        <p:spPr>
          <a:xfrm>
            <a:off x="112713" y="2636912"/>
            <a:ext cx="89185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任务三：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LIN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总线简介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74" name="Rectangle 3"/>
          <p:cNvSpPr/>
          <p:nvPr/>
        </p:nvSpPr>
        <p:spPr>
          <a:xfrm>
            <a:off x="1042988" y="3645218"/>
            <a:ext cx="7127875" cy="55399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知识点</a:t>
            </a:r>
            <a:r>
              <a:rPr lang="en-US" altLang="zh-CN" sz="2400" b="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：</a:t>
            </a:r>
            <a:r>
              <a:rPr lang="en-US" altLang="zh-CN" sz="2400" dirty="0"/>
              <a:t>LIN</a:t>
            </a:r>
            <a:r>
              <a:rPr lang="zh-CN" altLang="en-US" sz="2400" dirty="0"/>
              <a:t>总线结构</a:t>
            </a:r>
            <a:endParaRPr lang="zh-CN" sz="24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Text Box 3"/>
          <p:cNvSpPr txBox="1"/>
          <p:nvPr/>
        </p:nvSpPr>
        <p:spPr>
          <a:xfrm>
            <a:off x="485775" y="1259205"/>
            <a:ext cx="8243888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项目一：</a:t>
            </a:r>
            <a:r>
              <a:rPr lang="zh-CN" altLang="zh-CN" sz="4800" dirty="0">
                <a:latin typeface="黑体" panose="02010609060101010101" pitchFamily="49" charset="-122"/>
                <a:ea typeface="黑体" panose="02010609060101010101" pitchFamily="49" charset="-122"/>
              </a:rPr>
              <a:t>车载网络系统介绍</a:t>
            </a:r>
            <a:endParaRPr lang="zh-CN" altLang="en-US" sz="48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76" name="Rectangle 3"/>
          <p:cNvSpPr/>
          <p:nvPr/>
        </p:nvSpPr>
        <p:spPr>
          <a:xfrm>
            <a:off x="1042988" y="4518343"/>
            <a:ext cx="7127875" cy="505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endParaRPr lang="zh-CN" altLang="en-US" sz="2400" b="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93A862F-A79B-474A-AE8A-11C020C976BD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E1CAC38D-1B5D-4374-8974-DFEEEA8DB7DC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414338" y="1032669"/>
            <a:ext cx="1663700" cy="384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ctr">
            <a:spAutoFit/>
          </a:bodyPr>
          <a:lstStyle/>
          <a:p>
            <a:pPr>
              <a:lnSpc>
                <a:spcPts val="3000"/>
              </a:lnSpc>
              <a:spcBef>
                <a:spcPct val="50000"/>
              </a:spcBef>
              <a:buFontTx/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LIN-BUS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的特点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228600" y="1751013"/>
            <a:ext cx="8743950" cy="422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/>
          <a:p>
            <a:pPr defTabSz="756920">
              <a:spcBef>
                <a:spcPts val="600"/>
              </a:spcBef>
            </a:pPr>
            <a:r>
              <a:rPr lang="en-US" altLang="zh-CN" sz="2000" dirty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代表</a:t>
            </a:r>
            <a:r>
              <a:rPr lang="en-US" altLang="zh-CN" sz="2000" dirty="0">
                <a:latin typeface="楷体" panose="02010609060101010101" charset="-122"/>
                <a:ea typeface="楷体" panose="02010609060101010101" charset="-122"/>
              </a:rPr>
              <a:t>Local Interconnect Network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（局部互连网络）</a:t>
            </a:r>
          </a:p>
          <a:p>
            <a:pPr defTabSz="756920">
              <a:spcBef>
                <a:spcPts val="600"/>
              </a:spcBef>
            </a:pPr>
            <a:endParaRPr lang="en-US" altLang="zh-CN" sz="2000" b="0" dirty="0">
              <a:latin typeface="楷体" panose="02010609060101010101" charset="-122"/>
              <a:ea typeface="楷体" panose="02010609060101010101" charset="-122"/>
            </a:endParaRPr>
          </a:p>
          <a:p>
            <a:pPr defTabSz="75692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“局部互连”指的是所有控制单元被安装在一个有限的结构空间（例如车顶）内。它也被称为“局部子系统”。</a:t>
            </a:r>
          </a:p>
          <a:p>
            <a:pPr defTabSz="75692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一辆汽车中各个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总线系统之间的数据交换是通过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数据总线进行的，而且每一次只交换一个控制单元的数据。</a:t>
            </a:r>
          </a:p>
          <a:p>
            <a:pPr defTabSz="75692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总线系统是一根单线总线。导线有基本颜色（紫色）和识别颜色。导线截面积为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0.35mm</a:t>
            </a:r>
            <a:r>
              <a:rPr lang="en-US" altLang="zh-CN" sz="2000" b="0" baseline="30000" dirty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。不需要进行屏蔽。</a:t>
            </a:r>
          </a:p>
          <a:p>
            <a:pPr defTabSz="75692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系统允许一个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主控制单元和最多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16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个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从属控制单元之间进行数据交换。</a:t>
            </a:r>
          </a:p>
          <a:p>
            <a:pPr defTabSz="75692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总线的数据传送速率是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1~20Kbit/s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（千位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/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秒）。最多相当于舒适总线的五分之一。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309634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LIN</a:t>
            </a:r>
            <a:r>
              <a:rPr lang="zh-CN" altLang="en-US" sz="3200" dirty="0">
                <a:solidFill>
                  <a:srgbClr val="002060"/>
                </a:solidFill>
              </a:rPr>
              <a:t>总线结构</a:t>
            </a:r>
            <a:endParaRPr lang="zh-C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45C2FFEF-E0E7-4412-98B7-DF7E8B3F8772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0340" y="1004570"/>
            <a:ext cx="8582660" cy="10147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    LIN</a:t>
            </a:r>
            <a:r>
              <a:rPr lang="zh-CN" sz="2000" b="0" dirty="0">
                <a:latin typeface="楷体" panose="02010609060101010101" charset="-122"/>
                <a:ea typeface="楷体" panose="02010609060101010101" charset="-122"/>
              </a:rPr>
              <a:t>总线在汽车上的应用领域主要有防盗系统、自适应大灯、氙气前照灯、驾驶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人</a:t>
            </a:r>
            <a:r>
              <a:rPr lang="zh-CN" sz="2000" b="0" dirty="0">
                <a:latin typeface="楷体" panose="02010609060101010101" charset="-122"/>
                <a:ea typeface="楷体" panose="02010609060101010101" charset="-122"/>
              </a:rPr>
              <a:t>侧开关组件、外后视镜、中控门锁、电动天窗、空调系统的鼓风机、加热器控制等。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650" y="2162175"/>
            <a:ext cx="54006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6019800"/>
            <a:ext cx="83820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1800" dirty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1800" dirty="0">
                <a:latin typeface="楷体" panose="02010609060101010101" charset="-122"/>
                <a:ea typeface="楷体" panose="02010609060101010101" charset="-122"/>
              </a:rPr>
              <a:t>总线的应用领域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309634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LIN</a:t>
            </a:r>
            <a:r>
              <a:rPr lang="zh-CN" altLang="en-US" sz="3200" dirty="0">
                <a:solidFill>
                  <a:srgbClr val="002060"/>
                </a:solidFill>
              </a:rPr>
              <a:t>总线结构</a:t>
            </a:r>
            <a:endParaRPr lang="zh-C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E6A45A17-17B1-474B-B0AA-551C281C1C3A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75" y="2507406"/>
            <a:ext cx="45910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094234"/>
            <a:ext cx="830580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en-US" altLang="zh-CN" sz="2000" b="0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总线系统的突出特点是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——LIN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总线是单线式总线，仅靠一根导线传输数据。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1800989"/>
            <a:ext cx="822960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    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总线系统的构成有三个部分：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上级控制单元，亦即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主控制单元；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从属控制单元，亦即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从控制单元；单根导线。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95300" y="4021881"/>
            <a:ext cx="82296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00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>
                <a:latin typeface="楷体" panose="02010609060101010101" charset="-122"/>
                <a:ea typeface="楷体" panose="02010609060101010101" charset="-122"/>
              </a:rPr>
              <a:t>总线系统的构成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4293870"/>
            <a:ext cx="83058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主控制单元的功能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81000" y="4858385"/>
            <a:ext cx="84582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000">
                <a:latin typeface="楷体" panose="02010609060101010101" charset="-122"/>
                <a:ea typeface="楷体" panose="02010609060101010101" charset="-122"/>
              </a:rPr>
              <a:t>   LIN</a:t>
            </a:r>
            <a:r>
              <a:rPr lang="zh-CN" sz="2000">
                <a:latin typeface="楷体" panose="02010609060101010101" charset="-122"/>
                <a:ea typeface="楷体" panose="02010609060101010101" charset="-122"/>
              </a:rPr>
              <a:t>主控制单元连接在</a:t>
            </a:r>
            <a:r>
              <a:rPr lang="zh-CN" altLang="zh-CN" sz="200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sz="2000">
                <a:latin typeface="楷体" panose="02010609060101010101" charset="-122"/>
                <a:ea typeface="楷体" panose="02010609060101010101" charset="-122"/>
              </a:rPr>
              <a:t>数据总线上，执行以下功能：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7200" y="5391785"/>
            <a:ext cx="83820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00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sz="2000">
                <a:latin typeface="楷体" panose="02010609060101010101" charset="-122"/>
                <a:ea typeface="楷体" panose="02010609060101010101" charset="-122"/>
              </a:rPr>
              <a:t>）监控数据传输过程和数据传输速率，发送信息标题。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309634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LIN</a:t>
            </a:r>
            <a:r>
              <a:rPr lang="zh-CN" altLang="en-US" sz="3200" dirty="0">
                <a:solidFill>
                  <a:srgbClr val="002060"/>
                </a:solidFill>
              </a:rPr>
              <a:t>总线结构</a:t>
            </a:r>
            <a:endParaRPr lang="zh-C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  <p:bldP spid="9222" grpId="0" autoUpdateAnimBg="0"/>
      <p:bldP spid="9224" grpId="0" autoUpdateAnimBg="0"/>
      <p:bldP spid="92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0407FC95-8A6E-4616-B296-2108EF4F0437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953021"/>
            <a:ext cx="838200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）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主控制单元的软件内已经设定了一个周期，该周期用于决定何时将哪些信息发送到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数据总线上多少次。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791221"/>
            <a:ext cx="845820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）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主控制单元在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数据总线系统的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控制单元与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总线之间起“翻译”作用，它是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总线系统中唯一与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数据总线相连的控制单元。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5867400"/>
            <a:ext cx="84582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）通过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主控制单元进行与之相连的</a:t>
            </a:r>
            <a:r>
              <a:rPr lang="zh-CN" altLang="zh-CN" sz="2000" b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2000" b="0">
                <a:latin typeface="楷体" panose="02010609060101010101" charset="-122"/>
                <a:ea typeface="楷体" panose="02010609060101010101" charset="-122"/>
              </a:rPr>
              <a:t>从控制单元的自诊断。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748508"/>
            <a:ext cx="59245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5510559"/>
            <a:ext cx="85344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180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1800">
                <a:latin typeface="楷体" panose="02010609060101010101" charset="-122"/>
                <a:ea typeface="楷体" panose="02010609060101010101" charset="-122"/>
              </a:rPr>
              <a:t>主控制单元实现</a:t>
            </a:r>
            <a:r>
              <a:rPr lang="zh-CN" altLang="zh-CN" sz="180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sz="1800">
                <a:latin typeface="楷体" panose="02010609060101010101" charset="-122"/>
                <a:ea typeface="楷体" panose="02010609060101010101" charset="-122"/>
              </a:rPr>
              <a:t>总线与</a:t>
            </a:r>
            <a:r>
              <a:rPr lang="zh-CN" altLang="zh-CN" sz="180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sz="1800">
                <a:latin typeface="楷体" panose="02010609060101010101" charset="-122"/>
                <a:ea typeface="楷体" panose="02010609060101010101" charset="-122"/>
              </a:rPr>
              <a:t>总线之间的连接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309634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LIN</a:t>
            </a:r>
            <a:r>
              <a:rPr lang="zh-CN" altLang="en-US" sz="3200" dirty="0">
                <a:solidFill>
                  <a:srgbClr val="002060"/>
                </a:solidFill>
              </a:rPr>
              <a:t>总线结构</a:t>
            </a:r>
            <a:endParaRPr lang="zh-C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3BBFB5FD-0680-4C85-AD31-E9FDA7A777D0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1945" y="937925"/>
            <a:ext cx="2297430" cy="39878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190500" rIns="190500">
            <a:spAutoFit/>
          </a:bodyPr>
          <a:lstStyle/>
          <a:p>
            <a:pPr algn="l">
              <a:spcBef>
                <a:spcPct val="50000"/>
              </a:spcBef>
              <a:buNone/>
            </a:pPr>
            <a:r>
              <a:rPr lang="zh-CN" altLang="zh-CN" sz="2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ea"/>
              </a:rPr>
              <a:t>LIN网络拓扑结构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827088" y="4180805"/>
            <a:ext cx="7777162" cy="17837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B70032"/>
              </a:buClr>
              <a:buSzPct val="75000"/>
              <a:buFont typeface="Monotype Sorts" pitchFamily="2" charset="2"/>
              <a:buChar char="q"/>
            </a:pP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一个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LIN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网络包含一个主任务，多个从任务</a:t>
            </a:r>
          </a:p>
          <a:p>
            <a:pPr>
              <a:spcBef>
                <a:spcPct val="50000"/>
              </a:spcBef>
              <a:buClr>
                <a:srgbClr val="B70032"/>
              </a:buClr>
              <a:buSzPct val="75000"/>
              <a:buFont typeface="Monotype Sorts" pitchFamily="2" charset="2"/>
              <a:buChar char="q"/>
            </a:pP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  主节点同时包含主任务和从任务</a:t>
            </a:r>
          </a:p>
          <a:p>
            <a:pPr>
              <a:spcBef>
                <a:spcPct val="50000"/>
              </a:spcBef>
              <a:buClr>
                <a:srgbClr val="B70032"/>
              </a:buClr>
              <a:buSzPct val="75000"/>
              <a:buFont typeface="Monotype Sorts" pitchFamily="2" charset="2"/>
              <a:buChar char="q"/>
            </a:pP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  从节点只包含从任务</a:t>
            </a:r>
          </a:p>
          <a:p>
            <a:pPr>
              <a:spcBef>
                <a:spcPct val="50000"/>
              </a:spcBef>
              <a:buClr>
                <a:srgbClr val="B70032"/>
              </a:buClr>
              <a:buSzPct val="75000"/>
              <a:buFont typeface="Monotype Sorts" pitchFamily="2" charset="2"/>
              <a:buChar char="q"/>
            </a:pP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  主任务负责决定总线上的报文，从任务负责发送数据</a:t>
            </a:r>
          </a:p>
        </p:txBody>
      </p:sp>
      <p:pic>
        <p:nvPicPr>
          <p:cNvPr id="17413" name="Picture 4" descr="LIN网络拓扑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1443955"/>
            <a:ext cx="6516688" cy="2138363"/>
          </a:xfrm>
          <a:noFill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309634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LIN</a:t>
            </a:r>
            <a:r>
              <a:rPr lang="zh-CN" altLang="en-US" sz="3200" dirty="0">
                <a:solidFill>
                  <a:srgbClr val="002060"/>
                </a:solidFill>
              </a:rPr>
              <a:t>总线结构</a:t>
            </a:r>
            <a:endParaRPr lang="zh-C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DD3603EB-4B7A-49EF-BD7F-498A27DEA508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1088" y="1406525"/>
            <a:ext cx="27590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Oval 5"/>
          <p:cNvSpPr>
            <a:spLocks noChangeArrowheads="1"/>
          </p:cNvSpPr>
          <p:nvPr/>
        </p:nvSpPr>
        <p:spPr bwMode="auto">
          <a:xfrm>
            <a:off x="3506788" y="3016972"/>
            <a:ext cx="308922" cy="520844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txBody>
          <a:bodyPr wrap="none" lIns="0" anchor="ctr">
            <a:spAutoFit/>
          </a:bodyPr>
          <a:lstStyle/>
          <a:p>
            <a:endParaRPr lang="zh-CN" altLang="en-US" sz="18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5440363" y="1787525"/>
            <a:ext cx="73025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800" b="0">
                <a:latin typeface="楷体" panose="02010609060101010101" charset="-122"/>
                <a:ea typeface="楷体" panose="02010609060101010101" charset="-122"/>
              </a:rPr>
              <a:t>12V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973138" y="1828800"/>
            <a:ext cx="2926080" cy="9220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800" b="0">
                <a:latin typeface="楷体" panose="02010609060101010101" charset="-122"/>
                <a:ea typeface="楷体" panose="02010609060101010101" charset="-122"/>
              </a:rPr>
              <a:t>睡眠 状态lin线电压12 v，</a:t>
            </a:r>
          </a:p>
          <a:p>
            <a:r>
              <a:rPr lang="zh-CN" altLang="en-US" sz="1800" b="0">
                <a:latin typeface="楷体" panose="02010609060101010101" charset="-122"/>
                <a:ea typeface="楷体" panose="02010609060101010101" charset="-122"/>
              </a:rPr>
              <a:t>传递速率为1-20 Kbit/s.，</a:t>
            </a:r>
          </a:p>
          <a:p>
            <a:r>
              <a:rPr lang="zh-CN" altLang="en-US" sz="1800" b="0">
                <a:latin typeface="楷体" panose="02010609060101010101" charset="-122"/>
                <a:ea typeface="楷体" panose="02010609060101010101" charset="-122"/>
              </a:rPr>
              <a:t>公差范围较大</a:t>
            </a:r>
          </a:p>
        </p:txBody>
      </p:sp>
      <p:sp>
        <p:nvSpPr>
          <p:cNvPr id="47110" name="Text Box 8"/>
          <p:cNvSpPr txBox="1">
            <a:spLocks noChangeArrowheads="1"/>
          </p:cNvSpPr>
          <p:nvPr/>
        </p:nvSpPr>
        <p:spPr bwMode="auto">
          <a:xfrm>
            <a:off x="511175" y="3578225"/>
            <a:ext cx="5669280" cy="18224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800" b="0">
                <a:latin typeface="楷体" panose="02010609060101010101" charset="-122"/>
                <a:ea typeface="楷体" panose="02010609060101010101" charset="-122"/>
              </a:rPr>
              <a:t>J519----J400刮水马达控制单元</a:t>
            </a:r>
          </a:p>
          <a:p>
            <a:pPr>
              <a:lnSpc>
                <a:spcPct val="125000"/>
              </a:lnSpc>
            </a:pPr>
            <a:r>
              <a:rPr lang="zh-CN" altLang="en-US" sz="1800" b="0">
                <a:latin typeface="楷体" panose="02010609060101010101" charset="-122"/>
                <a:ea typeface="楷体" panose="02010609060101010101" charset="-122"/>
              </a:rPr>
              <a:t>J519---J397雨量光线传感器</a:t>
            </a:r>
          </a:p>
          <a:p>
            <a:pPr>
              <a:lnSpc>
                <a:spcPct val="125000"/>
              </a:lnSpc>
            </a:pPr>
            <a:r>
              <a:rPr lang="zh-CN" altLang="en-US" sz="1800" b="0">
                <a:latin typeface="楷体" panose="02010609060101010101" charset="-122"/>
                <a:ea typeface="楷体" panose="02010609060101010101" charset="-122"/>
              </a:rPr>
              <a:t>J386左前门控制单元------J388左后门控制单元</a:t>
            </a:r>
          </a:p>
          <a:p>
            <a:pPr>
              <a:lnSpc>
                <a:spcPct val="125000"/>
              </a:lnSpc>
            </a:pPr>
            <a:r>
              <a:rPr lang="zh-CN" altLang="en-US" sz="1800" b="0">
                <a:latin typeface="楷体" panose="02010609060101010101" charset="-122"/>
                <a:ea typeface="楷体" panose="02010609060101010101" charset="-122"/>
              </a:rPr>
              <a:t>J387右前门控制单元------J389右后门控制单元</a:t>
            </a:r>
          </a:p>
          <a:p>
            <a:pPr>
              <a:lnSpc>
                <a:spcPct val="125000"/>
              </a:lnSpc>
            </a:pPr>
            <a:r>
              <a:rPr lang="zh-CN" altLang="en-US" sz="1800" b="0">
                <a:latin typeface="楷体" panose="02010609060101010101" charset="-122"/>
                <a:ea typeface="楷体" panose="02010609060101010101" charset="-122"/>
              </a:rPr>
              <a:t>J527转向柱控制单元------E221多功能电子方向盘装置</a:t>
            </a:r>
          </a:p>
        </p:txBody>
      </p:sp>
      <p:sp>
        <p:nvSpPr>
          <p:cNvPr id="47111" name="TextBox 8"/>
          <p:cNvSpPr txBox="1">
            <a:spLocks noChangeArrowheads="1"/>
          </p:cNvSpPr>
          <p:nvPr/>
        </p:nvSpPr>
        <p:spPr bwMode="auto">
          <a:xfrm>
            <a:off x="5249863" y="3490913"/>
            <a:ext cx="98298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1800" b="0">
                <a:latin typeface="楷体" panose="02010609060101010101" charset="-122"/>
                <a:ea typeface="楷体" panose="02010609060101010101" charset="-122"/>
              </a:rPr>
              <a:t>LIN bus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5438" y="954088"/>
            <a:ext cx="2028190" cy="38417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spAutoFit/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Tx/>
              <a:buChar char="•"/>
              <a:defRPr/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Times New Roman" panose="02020603050405020304" pitchFamily="18" charset="0"/>
              </a:rPr>
              <a:t>LIN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Times New Roman" panose="02020603050405020304" pitchFamily="18" charset="0"/>
              </a:rPr>
              <a:t>总线波形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309634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LIN</a:t>
            </a:r>
            <a:r>
              <a:rPr lang="zh-CN" altLang="en-US" sz="3200" dirty="0">
                <a:solidFill>
                  <a:srgbClr val="002060"/>
                </a:solidFill>
              </a:rPr>
              <a:t>总线结构</a:t>
            </a:r>
            <a:endParaRPr lang="zh-C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822FC79E-9044-4B89-A962-6F590779045C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6" name="WordArt 2">
            <a:extLst>
              <a:ext uri="{FF2B5EF4-FFF2-40B4-BE49-F238E27FC236}">
                <a16:creationId xmlns:a16="http://schemas.microsoft.com/office/drawing/2014/main" id="{952B3CF6-D236-4A41-A056-A83766CFE7C4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2324100" y="2996952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 eaLnBrk="0" hangingPunct="0">
              <a:buFontTx/>
              <a:buNone/>
            </a:pPr>
            <a:r>
              <a:rPr lang="en-US" altLang="zh-CN" sz="3600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4AB1E4"/>
                </a:solidFill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  <a:ea typeface="+mn-ea"/>
                <a:cs typeface="Arial" panose="020B0604020202020204" pitchFamily="34" charset="0"/>
              </a:rPr>
              <a:t>Thank You !</a:t>
            </a:r>
            <a:endParaRPr lang="zh-CN" altLang="en-US" sz="36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4AB1E4"/>
              </a:solidFill>
              <a:effectLst>
                <a:outerShdw dist="53882" dir="2700000" algn="ctr" rotWithShape="0">
                  <a:srgbClr val="080808">
                    <a:alpha val="50000"/>
                  </a:srgbClr>
                </a:outerShdw>
              </a:effectLst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Tema de Office">
      <a:majorFont>
        <a:latin typeface="Calibri"/>
        <a:ea typeface="Heiti SC Light"/>
        <a:cs typeface=""/>
      </a:majorFont>
      <a:minorFont>
        <a:latin typeface="Calibri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tech2[1]</Template>
  <TotalTime>114</TotalTime>
  <Words>561</Words>
  <Application>Microsoft Office PowerPoint</Application>
  <PresentationFormat>全屏显示(4:3)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Heiti SC Light</vt:lpstr>
      <vt:lpstr>Monotype Sorts</vt:lpstr>
      <vt:lpstr>黑体</vt:lpstr>
      <vt:lpstr>华文行楷</vt:lpstr>
      <vt:lpstr>华文新魏</vt:lpstr>
      <vt:lpstr>楷体</vt:lpstr>
      <vt:lpstr>宋体</vt:lpstr>
      <vt:lpstr>Arial</vt:lpstr>
      <vt:lpstr>Calibri</vt:lpstr>
      <vt:lpstr>Times New Roman</vt:lpstr>
      <vt:lpstr>1_Tema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</dc:creator>
  <cp:lastModifiedBy>刘 柏辰</cp:lastModifiedBy>
  <cp:revision>236</cp:revision>
  <dcterms:created xsi:type="dcterms:W3CDTF">2002-02-21T06:49:00Z</dcterms:created>
  <dcterms:modified xsi:type="dcterms:W3CDTF">2018-11-02T05:29:56Z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2052-10.1.0.6929</vt:lpwstr>
  </property>
</Properties>
</file>