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470" r:id="rId2"/>
    <p:sldId id="661" r:id="rId3"/>
    <p:sldId id="665" r:id="rId4"/>
    <p:sldId id="662" r:id="rId5"/>
    <p:sldId id="660" r:id="rId6"/>
    <p:sldId id="666" r:id="rId7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3399"/>
    <a:srgbClr val="000000"/>
    <a:srgbClr val="0066CC"/>
    <a:srgbClr val="CC3300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1123" y="68"/>
      </p:cViewPr>
      <p:guideLst>
        <p:guide orient="horz" pos="2160"/>
        <p:guide pos="29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Heiti SC Light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Heiti SC Light" charset="-122"/>
              <a:cs typeface="+mn-cs"/>
            </a:endParaRPr>
          </a:p>
        </p:txBody>
      </p:sp>
      <p:sp>
        <p:nvSpPr>
          <p:cNvPr id="2052" name="Rectangle 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单击此处编辑母版文本样式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第二级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第三级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第四级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Heiti SC Light" charset="-122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b="0" strike="noStrike" noProof="1" dirty="0">
                <a:latin typeface="Arial" panose="020B0604020202020204" pitchFamily="34" charset="0"/>
                <a:ea typeface="Heiti SC Light" charset="-122"/>
                <a:cs typeface="+mn-ea"/>
              </a:rPr>
              <a:pPr lvl="0" algn="r" eaLnBrk="1" fontAlgn="base" hangingPunct="1"/>
              <a:t>‹#›</a:t>
            </a:fld>
            <a:endParaRPr lang="zh-CN" altLang="en-US" sz="1200" b="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/>
          <a:p>
            <a:pPr lvl="0" eaLnBrk="1" hangingPunct="1">
              <a:buClrTx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lvl="0" eaLnBrk="1" hangingPunct="1">
              <a:buClrTx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 lvl="0" eaLnBrk="1" hangingPunct="1">
              <a:buClrTx/>
            </a:pPr>
            <a:fld id="{9A0DB2DC-4C9A-4742-B13C-FB6460FD3503}" type="slidenum">
              <a:rPr lang="en-US" altLang="zh-CN"/>
              <a:pPr lvl="0" eaLnBrk="1" hangingPunct="1">
                <a:buClrTx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635" y="6346190"/>
            <a:ext cx="9144000" cy="538480"/>
          </a:xfrm>
          <a:prstGeom prst="rect">
            <a:avLst/>
          </a:prstGeom>
          <a:gradFill flip="none">
            <a:gsLst>
              <a:gs pos="0">
                <a:srgbClr val="9EE256">
                  <a:alpha val="9000"/>
                </a:srgbClr>
              </a:gs>
              <a:gs pos="100000">
                <a:srgbClr val="52762D"/>
              </a:gs>
            </a:gsLst>
            <a:lin ang="27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-5680"/>
            <a:ext cx="9144000" cy="768350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effectLst/>
        </p:spPr>
        <p:txBody>
          <a:bodyPr wrap="square" lIns="91440" tIns="45720" rIns="91440" bIns="45720">
            <a:spAutoFit/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1" u="heavy" strike="noStrike" cap="none" spc="0" baseline="0" noProof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/>
                <a:uFill>
                  <a:solidFill>
                    <a:srgbClr val="FF0000"/>
                  </a:solidFill>
                </a:uFill>
                <a:latin typeface="华文行楷" panose="02010800040101010101" pitchFamily="2" charset="-122"/>
                <a:ea typeface="华文行楷" panose="02010800040101010101" pitchFamily="2" charset="-122"/>
              </a:rPr>
              <a:t>汽车单片机与局域网应用技术</a:t>
            </a:r>
            <a:endParaRPr lang="zh-CN" altLang="en-US" sz="2400" b="1" u="heavy" cap="none" spc="0" baseline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70C0"/>
              </a:solidFill>
              <a:effectLst/>
              <a:uFill>
                <a:solidFill>
                  <a:srgbClr val="FF0000"/>
                </a:solidFill>
              </a:u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r"/>
            <a:r>
              <a:rPr lang="zh-CN" altLang="en-US" sz="2000" b="1" u="none" strike="noStrike" cap="none" spc="0" baseline="0" noProof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3300"/>
                </a:solidFill>
                <a:effectLst/>
                <a:uFill>
                  <a:solidFill>
                    <a:srgbClr val="7030A0"/>
                  </a:solidFill>
                </a:uFill>
                <a:latin typeface="华文新魏" panose="02010800040101010101" pitchFamily="2" charset="-122"/>
                <a:ea typeface="华文新魏" panose="02010800040101010101" pitchFamily="2" charset="-122"/>
              </a:rPr>
              <a:t>汽车电子技术专业教学资源库</a:t>
            </a:r>
            <a:endParaRPr lang="zh-CN" altLang="en-US" sz="20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  <p:pic>
        <p:nvPicPr>
          <p:cNvPr id="47109" name="Picture 4" descr="logo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-6985" y="6346825"/>
            <a:ext cx="3006725" cy="4978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4" descr="9]PHJ95F8`0M$PUWXC8GGJO.png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57150" y="6286500"/>
            <a:ext cx="9086850" cy="571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/>
          <p:nvPr/>
        </p:nvSpPr>
        <p:spPr>
          <a:xfrm>
            <a:off x="112713" y="2636912"/>
            <a:ext cx="89185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任务二：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CAN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总线简介</a:t>
            </a:r>
          </a:p>
        </p:txBody>
      </p:sp>
      <p:sp>
        <p:nvSpPr>
          <p:cNvPr id="3074" name="Rectangle 3"/>
          <p:cNvSpPr/>
          <p:nvPr/>
        </p:nvSpPr>
        <p:spPr>
          <a:xfrm>
            <a:off x="1042988" y="3645218"/>
            <a:ext cx="7127875" cy="55399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zh-CN" altLang="en-US" sz="2400" b="0" dirty="0">
                <a:latin typeface="Arial" panose="020B0604020202020204" pitchFamily="34" charset="0"/>
                <a:ea typeface="黑体" panose="02010609060101010101" pitchFamily="49" charset="-122"/>
              </a:rPr>
              <a:t>知识点</a:t>
            </a:r>
            <a:r>
              <a:rPr lang="en-US" altLang="zh-CN" sz="2400" b="0" dirty="0">
                <a:latin typeface="Arial" panose="020B0604020202020204" pitchFamily="34" charset="0"/>
                <a:ea typeface="黑体" panose="02010609060101010101" pitchFamily="49" charset="-122"/>
              </a:rPr>
              <a:t>4</a:t>
            </a:r>
            <a:r>
              <a:rPr lang="zh-CN" altLang="en-US" sz="2400" b="0" dirty="0">
                <a:latin typeface="Arial" panose="020B0604020202020204" pitchFamily="34" charset="0"/>
                <a:ea typeface="黑体" panose="02010609060101010101" pitchFamily="49" charset="-122"/>
              </a:rPr>
              <a:t>：</a:t>
            </a:r>
            <a:r>
              <a:rPr lang="en-US" altLang="zh-CN" sz="2400" dirty="0"/>
              <a:t>CAN</a:t>
            </a:r>
            <a:r>
              <a:rPr lang="zh-CN" altLang="en-US" sz="2400" dirty="0"/>
              <a:t>总线导线结构</a:t>
            </a:r>
            <a:endParaRPr lang="zh-CN" sz="24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5" name="Text Box 3"/>
          <p:cNvSpPr txBox="1"/>
          <p:nvPr/>
        </p:nvSpPr>
        <p:spPr>
          <a:xfrm>
            <a:off x="485775" y="1259205"/>
            <a:ext cx="8243888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8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项目一：</a:t>
            </a:r>
            <a:r>
              <a:rPr lang="zh-CN" altLang="zh-CN" sz="4800" dirty="0">
                <a:latin typeface="黑体" panose="02010609060101010101" pitchFamily="49" charset="-122"/>
                <a:ea typeface="黑体" panose="02010609060101010101" pitchFamily="49" charset="-122"/>
              </a:rPr>
              <a:t>车载网络系统介绍</a:t>
            </a:r>
            <a:endParaRPr lang="zh-CN" altLang="en-US" sz="48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1B2414C-50B7-4D8D-A349-C6D9EF179A18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455D9617-E7A3-418C-9D2C-28E89962AFC0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95300" y="1263650"/>
            <a:ext cx="815340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latin typeface="楷体" panose="02010609060101010101" charset="-122"/>
                <a:ea typeface="楷体" panose="02010609060101010101" charset="-122"/>
              </a:rPr>
              <a:t>    CAN</a:t>
            </a:r>
            <a:r>
              <a:rPr lang="zh-CN" sz="2400">
                <a:latin typeface="楷体" panose="02010609060101010101" charset="-122"/>
                <a:ea typeface="楷体" panose="02010609060101010101" charset="-122"/>
              </a:rPr>
              <a:t>总线的基本系统由多个控制单元和两条数据线组成，这些控制单元通过所谓收发器（发射</a:t>
            </a:r>
            <a:r>
              <a:rPr lang="zh-CN" altLang="zh-CN" sz="2400">
                <a:latin typeface="楷体" panose="02010609060101010101" charset="-122"/>
                <a:ea typeface="楷体" panose="02010609060101010101" charset="-122"/>
              </a:rPr>
              <a:t>-</a:t>
            </a:r>
            <a:r>
              <a:rPr lang="zh-CN" sz="2400">
                <a:latin typeface="楷体" panose="02010609060101010101" charset="-122"/>
                <a:ea typeface="楷体" panose="02010609060101010101" charset="-122"/>
              </a:rPr>
              <a:t>接收放大器）并联在总线导线上。 </a:t>
            </a: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819400"/>
            <a:ext cx="50101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180528" y="188640"/>
            <a:ext cx="459566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CAN</a:t>
            </a:r>
            <a:r>
              <a:rPr lang="zh-CN" altLang="en-US" sz="3200" dirty="0">
                <a:solidFill>
                  <a:srgbClr val="002060"/>
                </a:solidFill>
              </a:rPr>
              <a:t>总线的导线结构</a:t>
            </a:r>
            <a:endParaRPr lang="zh-CN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99D44111-E1ED-43D6-BC73-07BB02BA22FF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751627" name="矩形 751626"/>
          <p:cNvSpPr/>
          <p:nvPr/>
        </p:nvSpPr>
        <p:spPr>
          <a:xfrm>
            <a:off x="0" y="981710"/>
            <a:ext cx="9144000" cy="1705610"/>
          </a:xfrm>
          <a:prstGeom prst="rect">
            <a:avLst/>
          </a:prstGeom>
          <a:noFill/>
          <a:ln w="9525">
            <a:noFill/>
          </a:ln>
        </p:spPr>
        <p:txBody>
          <a:bodyPr lIns="91437" tIns="45718" rIns="91437" bIns="45718">
            <a:spAutoFit/>
          </a:bodyPr>
          <a:lstStyle/>
          <a:p>
            <a:pPr marL="342900" indent="-342900" eaLnBrk="0" hangingPunct="0">
              <a:buClr>
                <a:schemeClr val="bg1"/>
              </a:buClr>
            </a:pPr>
            <a:r>
              <a:rPr lang="en-US" altLang="zh-CN" sz="2100" b="0" dirty="0" err="1">
                <a:latin typeface="楷体" panose="02010609060101010101" charset="-122"/>
                <a:ea typeface="楷体" panose="02010609060101010101" charset="-122"/>
              </a:rPr>
              <a:t>       Can-bus</a:t>
            </a:r>
            <a:r>
              <a:rPr lang="zh-CN" altLang="en-US" sz="2100" b="0" dirty="0">
                <a:latin typeface="楷体" panose="02010609060101010101" charset="-122"/>
                <a:ea typeface="楷体" panose="02010609060101010101" charset="-122"/>
              </a:rPr>
              <a:t>采用双绞线自身校验的结构，既可以防止电磁干扰对传输信息的影响，也可以防止本身对外界的干扰。系统中采用高低电平两根数据线，控制器输出的信号同时向两根通讯线发送，高低电平互为镜像。并且每一个控制器都增加了终端电阻，已减少数据传送时的过调效应。</a:t>
            </a:r>
            <a:br>
              <a:rPr lang="zh-CN" altLang="en-US" sz="2100" b="0" dirty="0">
                <a:latin typeface="楷体" panose="02010609060101010101" charset="-122"/>
                <a:ea typeface="楷体" panose="02010609060101010101" charset="-122"/>
              </a:rPr>
            </a:br>
            <a:endParaRPr lang="zh-CN" altLang="en-US" sz="2100" b="0">
              <a:latin typeface="楷体" panose="02010609060101010101" charset="-122"/>
              <a:ea typeface="楷体" panose="02010609060101010101" charset="-122"/>
            </a:endParaRPr>
          </a:p>
        </p:txBody>
      </p:sp>
      <p:grpSp>
        <p:nvGrpSpPr>
          <p:cNvPr id="751643" name="组合 751642"/>
          <p:cNvGrpSpPr/>
          <p:nvPr/>
        </p:nvGrpSpPr>
        <p:grpSpPr>
          <a:xfrm>
            <a:off x="1165225" y="2564130"/>
            <a:ext cx="6792595" cy="3393397"/>
            <a:chOff x="296" y="2592"/>
            <a:chExt cx="3271" cy="1829"/>
          </a:xfrm>
        </p:grpSpPr>
        <p:pic>
          <p:nvPicPr>
            <p:cNvPr id="751644" name="图片 75164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3" y="2855"/>
              <a:ext cx="3174" cy="156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51645" name="文本框 751644"/>
            <p:cNvSpPr txBox="1"/>
            <p:nvPr/>
          </p:nvSpPr>
          <p:spPr>
            <a:xfrm>
              <a:off x="1152" y="4137"/>
              <a:ext cx="712" cy="165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37" tIns="45718" rIns="91437" bIns="45718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en-US" sz="1400" dirty="0">
                  <a:latin typeface="方正细黑一简体" pitchFamily="2" charset="-122"/>
                  <a:ea typeface="方正细黑一简体" pitchFamily="2" charset="-122"/>
                </a:rPr>
                <a:t>数据传输线</a:t>
              </a:r>
            </a:p>
          </p:txBody>
        </p:sp>
        <p:sp>
          <p:nvSpPr>
            <p:cNvPr id="751646" name="文本框 751645"/>
            <p:cNvSpPr txBox="1"/>
            <p:nvPr/>
          </p:nvSpPr>
          <p:spPr>
            <a:xfrm>
              <a:off x="2672" y="4095"/>
              <a:ext cx="824" cy="165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37" tIns="45718" rIns="91437" bIns="45718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en-US" sz="1400" dirty="0">
                  <a:latin typeface="方正细黑一简体" pitchFamily="2" charset="-122"/>
                  <a:ea typeface="方正细黑一简体" pitchFamily="2" charset="-122"/>
                </a:rPr>
                <a:t>数据传输终端</a:t>
              </a:r>
            </a:p>
          </p:txBody>
        </p:sp>
        <p:sp>
          <p:nvSpPr>
            <p:cNvPr id="751647" name="文本框 751646"/>
            <p:cNvSpPr txBox="1"/>
            <p:nvPr/>
          </p:nvSpPr>
          <p:spPr>
            <a:xfrm>
              <a:off x="296" y="3328"/>
              <a:ext cx="824" cy="165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37" tIns="45718" rIns="91437" bIns="45718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en-US" sz="1400" dirty="0">
                  <a:latin typeface="方正细黑一简体" pitchFamily="2" charset="-122"/>
                  <a:ea typeface="方正细黑一简体" pitchFamily="2" charset="-122"/>
                </a:rPr>
                <a:t>数据传输终端</a:t>
              </a:r>
            </a:p>
          </p:txBody>
        </p:sp>
        <p:sp>
          <p:nvSpPr>
            <p:cNvPr id="751648" name="文本框 751647"/>
            <p:cNvSpPr txBox="1"/>
            <p:nvPr/>
          </p:nvSpPr>
          <p:spPr>
            <a:xfrm>
              <a:off x="1968" y="2600"/>
              <a:ext cx="824" cy="165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37" tIns="45718" rIns="91437" bIns="45718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1"/>
                </a:buClr>
              </a:pPr>
              <a:r>
                <a:rPr lang="en-US" altLang="zh-CN" sz="1400" dirty="0">
                  <a:latin typeface="方正细黑一简体" pitchFamily="2" charset="-122"/>
                  <a:ea typeface="方正细黑一简体" pitchFamily="2" charset="-122"/>
                </a:rPr>
                <a:t>CAN</a:t>
              </a:r>
              <a:r>
                <a:rPr lang="zh-CN" altLang="en-US" sz="1400" dirty="0">
                  <a:latin typeface="方正细黑一简体" pitchFamily="2" charset="-122"/>
                  <a:ea typeface="方正细黑一简体" pitchFamily="2" charset="-122"/>
                </a:rPr>
                <a:t>收发器</a:t>
              </a:r>
            </a:p>
          </p:txBody>
        </p:sp>
        <p:sp>
          <p:nvSpPr>
            <p:cNvPr id="751649" name="文本框 751648"/>
            <p:cNvSpPr txBox="1"/>
            <p:nvPr/>
          </p:nvSpPr>
          <p:spPr>
            <a:xfrm>
              <a:off x="720" y="2592"/>
              <a:ext cx="824" cy="165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37" tIns="45718" rIns="91437" bIns="45718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1"/>
                </a:buClr>
              </a:pPr>
              <a:r>
                <a:rPr lang="en-US" altLang="zh-CN" sz="1400" dirty="0">
                  <a:latin typeface="方正细黑一简体" pitchFamily="2" charset="-122"/>
                  <a:ea typeface="方正细黑一简体" pitchFamily="2" charset="-122"/>
                </a:rPr>
                <a:t>CAN</a:t>
              </a:r>
              <a:r>
                <a:rPr lang="zh-CN" altLang="en-US" sz="1400" dirty="0">
                  <a:latin typeface="方正细黑一简体" pitchFamily="2" charset="-122"/>
                  <a:ea typeface="方正细黑一简体" pitchFamily="2" charset="-122"/>
                </a:rPr>
                <a:t>收发器</a:t>
              </a:r>
            </a:p>
          </p:txBody>
        </p:sp>
      </p:grp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180528" y="188640"/>
            <a:ext cx="459566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CAN</a:t>
            </a:r>
            <a:r>
              <a:rPr lang="zh-CN" altLang="en-US" sz="3200" dirty="0">
                <a:solidFill>
                  <a:srgbClr val="002060"/>
                </a:solidFill>
              </a:rPr>
              <a:t>总线的导线结构</a:t>
            </a:r>
            <a:endParaRPr lang="zh-CN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extLst>
              <a:ext uri="{FF2B5EF4-FFF2-40B4-BE49-F238E27FC236}">
                <a16:creationId xmlns:a16="http://schemas.microsoft.com/office/drawing/2014/main" id="{E2BFF835-F881-4B61-96DB-C84A4F31A9D8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81000" y="981234"/>
            <a:ext cx="8382000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0" dirty="0">
                <a:latin typeface="楷体" panose="02010609060101010101" charset="-122"/>
                <a:ea typeface="楷体" panose="02010609060101010101" charset="-122"/>
              </a:rPr>
              <a:t>    CAN</a:t>
            </a:r>
            <a:r>
              <a:rPr lang="zh-CN" sz="2400" b="0" dirty="0">
                <a:latin typeface="楷体" panose="02010609060101010101" charset="-122"/>
                <a:ea typeface="楷体" panose="02010609060101010101" charset="-122"/>
              </a:rPr>
              <a:t>总线系统采用双绞线进行数据传输。这两根导线中，一根称为</a:t>
            </a:r>
            <a:r>
              <a:rPr lang="zh-CN" altLang="zh-CN" sz="2400" b="0" dirty="0">
                <a:latin typeface="楷体" panose="02010609060101010101" charset="-122"/>
                <a:ea typeface="楷体" panose="02010609060101010101" charset="-122"/>
              </a:rPr>
              <a:t>CAN-High</a:t>
            </a:r>
            <a:r>
              <a:rPr lang="zh-CN" sz="2400" b="0" dirty="0">
                <a:latin typeface="楷体" panose="02010609060101010101" charset="-122"/>
                <a:ea typeface="楷体" panose="02010609060101010101" charset="-122"/>
              </a:rPr>
              <a:t>导线，另一根导线称为</a:t>
            </a:r>
            <a:r>
              <a:rPr lang="zh-CN" altLang="zh-CN" sz="2400" b="0" dirty="0">
                <a:latin typeface="楷体" panose="02010609060101010101" charset="-122"/>
                <a:ea typeface="楷体" panose="02010609060101010101" charset="-122"/>
              </a:rPr>
              <a:t>CAN-Low</a:t>
            </a:r>
            <a:r>
              <a:rPr lang="zh-CN" sz="2400" b="0" dirty="0">
                <a:latin typeface="楷体" panose="02010609060101010101" charset="-122"/>
                <a:ea typeface="楷体" panose="02010609060101010101" charset="-122"/>
              </a:rPr>
              <a:t>导线。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81000" y="1691005"/>
            <a:ext cx="8239125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sz="2400" b="0" dirty="0">
                <a:latin typeface="楷体" panose="02010609060101010101" charset="-122"/>
                <a:ea typeface="楷体" panose="02010609060101010101" charset="-122"/>
              </a:rPr>
              <a:t>在双绞线上，信号是按相反相位传输的，这样可有效抑制外部干扰。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91715" y="4028440"/>
            <a:ext cx="4495800" cy="3371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1600"/>
              <a:t>CAN</a:t>
            </a:r>
            <a:r>
              <a:rPr lang="zh-CN" sz="1600"/>
              <a:t>总线的双绞线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180528" y="188640"/>
            <a:ext cx="459566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CAN</a:t>
            </a:r>
            <a:r>
              <a:rPr lang="zh-CN" altLang="en-US" sz="3200" dirty="0">
                <a:solidFill>
                  <a:srgbClr val="002060"/>
                </a:solidFill>
              </a:rPr>
              <a:t>总线的导线结构</a:t>
            </a:r>
            <a:endParaRPr lang="zh-CN" sz="3200" dirty="0">
              <a:solidFill>
                <a:srgbClr val="002060"/>
              </a:solidFill>
            </a:endParaRPr>
          </a:p>
        </p:txBody>
      </p:sp>
      <p:grpSp>
        <p:nvGrpSpPr>
          <p:cNvPr id="751629" name="组合 751628"/>
          <p:cNvGrpSpPr/>
          <p:nvPr/>
        </p:nvGrpSpPr>
        <p:grpSpPr>
          <a:xfrm>
            <a:off x="1336675" y="4512945"/>
            <a:ext cx="6477000" cy="1765300"/>
            <a:chOff x="507" y="1197"/>
            <a:chExt cx="6477" cy="3306"/>
          </a:xfrm>
        </p:grpSpPr>
        <p:pic>
          <p:nvPicPr>
            <p:cNvPr id="751630" name="图片 751629"/>
            <p:cNvPicPr>
              <a:picLocks noChangeAspect="1"/>
            </p:cNvPicPr>
            <p:nvPr/>
          </p:nvPicPr>
          <p:blipFill>
            <a:blip r:embed="rId2" cstate="print"/>
            <a:srcRect l="24902" t="32292" r="24902" b="52951"/>
            <a:stretch>
              <a:fillRect/>
            </a:stretch>
          </p:blipFill>
          <p:spPr>
            <a:xfrm>
              <a:off x="662" y="1465"/>
              <a:ext cx="5687" cy="12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51631" name="直接连接符 751630"/>
            <p:cNvSpPr/>
            <p:nvPr/>
          </p:nvSpPr>
          <p:spPr>
            <a:xfrm flipV="1">
              <a:off x="4083" y="1197"/>
              <a:ext cx="0" cy="741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751632" name="直接连接符 751631"/>
            <p:cNvSpPr/>
            <p:nvPr/>
          </p:nvSpPr>
          <p:spPr>
            <a:xfrm>
              <a:off x="4083" y="2255"/>
              <a:ext cx="0" cy="847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751633" name="文本框 751632"/>
            <p:cNvSpPr txBox="1"/>
            <p:nvPr/>
          </p:nvSpPr>
          <p:spPr>
            <a:xfrm>
              <a:off x="3979" y="1355"/>
              <a:ext cx="624" cy="66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10372" tIns="55187" rIns="110372" bIns="55187">
              <a:spAutoFit/>
            </a:bodyPr>
            <a:lstStyle/>
            <a:p>
              <a:pPr algn="ctr" defTabSz="1103630" eaLnBrk="0" hangingPunct="0"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de-DE" sz="1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+1</a:t>
              </a:r>
              <a:r>
                <a:rPr lang="de-DE" altLang="zh-CN" sz="1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751634" name="文本框 751633"/>
            <p:cNvSpPr txBox="1"/>
            <p:nvPr/>
          </p:nvSpPr>
          <p:spPr>
            <a:xfrm>
              <a:off x="3928" y="2678"/>
              <a:ext cx="726" cy="66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10372" tIns="55187" rIns="110372" bIns="55187">
              <a:spAutoFit/>
            </a:bodyPr>
            <a:lstStyle/>
            <a:p>
              <a:pPr algn="ctr" defTabSz="1103630" eaLnBrk="0" hangingPunct="0"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de-DE" sz="1600" b="1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-1</a:t>
              </a:r>
              <a:r>
                <a:rPr lang="de-DE" altLang="zh-CN" sz="1600" b="1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751635" name="文本框 751634"/>
            <p:cNvSpPr txBox="1"/>
            <p:nvPr/>
          </p:nvSpPr>
          <p:spPr>
            <a:xfrm>
              <a:off x="507" y="3789"/>
              <a:ext cx="2954" cy="714"/>
            </a:xfrm>
            <a:prstGeom prst="rect">
              <a:avLst/>
            </a:prstGeom>
            <a:noFill/>
            <a:ln w="5715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110372" tIns="55187" rIns="110372" bIns="55187">
              <a:spAutoFit/>
            </a:bodyPr>
            <a:lstStyle/>
            <a:p>
              <a:pPr algn="ctr" defTabSz="1103630" eaLnBrk="0" hangingPunct="0"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de-DE" sz="1400" b="1" dirty="0">
                  <a:latin typeface="Times New Roman" panose="02020603050405020304" pitchFamily="18" charset="0"/>
                  <a:ea typeface="方正细黑一简体" pitchFamily="2" charset="-122"/>
                </a:rPr>
                <a:t>外界的干扰同时作用于两根导线</a:t>
              </a:r>
              <a:endParaRPr lang="de-DE" altLang="zh-CN" sz="1400" b="1">
                <a:latin typeface="Times New Roman" panose="02020603050405020304" pitchFamily="18" charset="0"/>
                <a:ea typeface="方正细黑一简体" pitchFamily="2" charset="-122"/>
              </a:endParaRPr>
            </a:p>
          </p:txBody>
        </p:sp>
        <p:sp>
          <p:nvSpPr>
            <p:cNvPr id="751636" name="文本框 751635"/>
            <p:cNvSpPr txBox="1"/>
            <p:nvPr/>
          </p:nvSpPr>
          <p:spPr>
            <a:xfrm>
              <a:off x="3563" y="3787"/>
              <a:ext cx="3421" cy="713"/>
            </a:xfrm>
            <a:prstGeom prst="rect">
              <a:avLst/>
            </a:prstGeom>
            <a:noFill/>
            <a:ln w="5715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110372" tIns="55187" rIns="110372" bIns="55187">
              <a:spAutoFit/>
            </a:bodyPr>
            <a:lstStyle/>
            <a:p>
              <a:pPr algn="ctr" defTabSz="1103630" eaLnBrk="0" hangingPunct="0"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de-DE" sz="1400" b="1" dirty="0">
                  <a:latin typeface="Times New Roman" panose="02020603050405020304" pitchFamily="18" charset="0"/>
                  <a:ea typeface="方正细黑一简体" pitchFamily="2" charset="-122"/>
                </a:rPr>
                <a:t>产生的电磁波辐射相互抵消</a:t>
              </a:r>
              <a:endParaRPr lang="de-DE" altLang="zh-CN" sz="1400" b="1">
                <a:latin typeface="Times New Roman" panose="02020603050405020304" pitchFamily="18" charset="0"/>
                <a:ea typeface="方正细黑一简体" pitchFamily="2" charset="-122"/>
              </a:endParaRPr>
            </a:p>
          </p:txBody>
        </p:sp>
        <p:sp>
          <p:nvSpPr>
            <p:cNvPr id="751637" name="直接连接符 751636"/>
            <p:cNvSpPr/>
            <p:nvPr/>
          </p:nvSpPr>
          <p:spPr>
            <a:xfrm>
              <a:off x="1492" y="2520"/>
              <a:ext cx="0" cy="1006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triangle" w="med" len="med"/>
              <a:tailEnd type="none" w="med" len="med"/>
            </a:ln>
          </p:spPr>
        </p:sp>
        <p:sp>
          <p:nvSpPr>
            <p:cNvPr id="751638" name="直接连接符 751637"/>
            <p:cNvSpPr/>
            <p:nvPr/>
          </p:nvSpPr>
          <p:spPr>
            <a:xfrm>
              <a:off x="1750" y="2520"/>
              <a:ext cx="0" cy="1006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triangle" w="med" len="med"/>
              <a:tailEnd type="none" w="med" len="med"/>
            </a:ln>
          </p:spPr>
        </p:sp>
        <p:sp>
          <p:nvSpPr>
            <p:cNvPr id="751639" name="直接连接符 751638"/>
            <p:cNvSpPr/>
            <p:nvPr/>
          </p:nvSpPr>
          <p:spPr>
            <a:xfrm>
              <a:off x="2010" y="2520"/>
              <a:ext cx="0" cy="1006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triangle" w="med" len="med"/>
              <a:tailEnd type="none" w="med" len="med"/>
            </a:ln>
          </p:spPr>
        </p:sp>
        <p:sp>
          <p:nvSpPr>
            <p:cNvPr id="751640" name="文本框 751639"/>
            <p:cNvSpPr txBox="1"/>
            <p:nvPr/>
          </p:nvSpPr>
          <p:spPr>
            <a:xfrm>
              <a:off x="6208" y="3207"/>
              <a:ext cx="619" cy="112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10372" tIns="55187" rIns="110372" bIns="55187">
              <a:spAutoFit/>
            </a:bodyPr>
            <a:lstStyle/>
            <a:p>
              <a:pPr algn="ctr" defTabSz="1103630" eaLnBrk="0" hangingPunct="0"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de-DE" sz="1600" b="1" dirty="0">
                  <a:latin typeface="Times New Roman" panose="02020603050405020304" pitchFamily="18" charset="0"/>
                </a:rPr>
                <a:t>~0 </a:t>
              </a:r>
              <a:r>
                <a:rPr lang="de-DE" altLang="zh-CN" sz="1600" b="1" dirty="0">
                  <a:latin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751641" name="直接连接符 751640"/>
            <p:cNvSpPr/>
            <p:nvPr/>
          </p:nvSpPr>
          <p:spPr>
            <a:xfrm>
              <a:off x="4083" y="1197"/>
              <a:ext cx="2176" cy="217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dashDot"/>
              <a:headEnd type="none" w="med" len="med"/>
              <a:tailEnd type="none" w="med" len="med"/>
            </a:ln>
          </p:spPr>
        </p:sp>
        <p:sp>
          <p:nvSpPr>
            <p:cNvPr id="751642" name="直接连接符 751641"/>
            <p:cNvSpPr/>
            <p:nvPr/>
          </p:nvSpPr>
          <p:spPr>
            <a:xfrm>
              <a:off x="4083" y="3102"/>
              <a:ext cx="2176" cy="265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dashDot"/>
              <a:headEnd type="none" w="med" len="med"/>
              <a:tailEnd type="none" w="med" len="med"/>
            </a:ln>
          </p:spPr>
        </p:sp>
      </p:grpSp>
      <p:pic>
        <p:nvPicPr>
          <p:cNvPr id="780295" name="图片 78029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9615" y="2538413"/>
            <a:ext cx="7620000" cy="14843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4" grpId="0" autoUpdateAnimBg="0"/>
      <p:bldP spid="307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808EB592-6E91-4293-8707-3EB82A9FCA3F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5788025" y="3876675"/>
            <a:ext cx="2809875" cy="332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lIns="87278" tIns="43639" rIns="87278" bIns="43639">
            <a:spAutoFit/>
          </a:bodyPr>
          <a:lstStyle/>
          <a:p>
            <a:pPr marL="368300" indent="-368300" defTabSz="873125" eaLnBrk="0" hangingPunct="0">
              <a:buFontTx/>
              <a:buNone/>
            </a:pPr>
            <a:endParaRPr lang="zh-CN" altLang="zh-CN" sz="1600">
              <a:latin typeface="楷体" panose="02010609060101010101" charset="-122"/>
              <a:ea typeface="楷体" panose="02010609060101010101" charset="-122"/>
            </a:endParaRPr>
          </a:p>
        </p:txBody>
      </p:sp>
      <p:graphicFrame>
        <p:nvGraphicFramePr>
          <p:cNvPr id="12291" name="Object 2"/>
          <p:cNvGraphicFramePr>
            <a:graphicFrameLocks noChangeAspect="1"/>
          </p:cNvGraphicFramePr>
          <p:nvPr/>
        </p:nvGraphicFramePr>
        <p:xfrm>
          <a:off x="3346450" y="4518025"/>
          <a:ext cx="5678488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3" imgW="6876190" imgH="1590897" progId="PBrush">
                  <p:embed/>
                </p:oleObj>
              </mc:Choice>
              <mc:Fallback>
                <p:oleObj r:id="rId3" imgW="6876190" imgH="1590897" progId="PBrush">
                  <p:embed/>
                  <p:pic>
                    <p:nvPicPr>
                      <p:cNvPr id="0" name="Object 2" descr="image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6000" contras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4518025"/>
                        <a:ext cx="5678488" cy="136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3"/>
          <p:cNvGraphicFramePr>
            <a:graphicFrameLocks noChangeAspect="1"/>
          </p:cNvGraphicFramePr>
          <p:nvPr/>
        </p:nvGraphicFramePr>
        <p:xfrm>
          <a:off x="3349625" y="3200400"/>
          <a:ext cx="56578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5" imgW="4142857" imgH="685714" progId="PBrush">
                  <p:embed/>
                </p:oleObj>
              </mc:Choice>
              <mc:Fallback>
                <p:oleObj r:id="rId5" imgW="4142857" imgH="685714" progId="PBrush">
                  <p:embed/>
                  <p:pic>
                    <p:nvPicPr>
                      <p:cNvPr id="0" name="Object 3" descr="image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939"/>
                      <a:stretch>
                        <a:fillRect/>
                      </a:stretch>
                    </p:blipFill>
                    <p:spPr bwMode="auto">
                      <a:xfrm>
                        <a:off x="3349625" y="3200400"/>
                        <a:ext cx="565785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4"/>
          <p:cNvGraphicFramePr>
            <a:graphicFrameLocks noChangeAspect="1"/>
          </p:cNvGraphicFramePr>
          <p:nvPr/>
        </p:nvGraphicFramePr>
        <p:xfrm>
          <a:off x="3349625" y="1625600"/>
          <a:ext cx="5634038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7" imgW="3962953" imgH="847843" progId="PBrush">
                  <p:embed/>
                </p:oleObj>
              </mc:Choice>
              <mc:Fallback>
                <p:oleObj r:id="rId7" imgW="3962953" imgH="847843" progId="PBrush">
                  <p:embed/>
                  <p:pic>
                    <p:nvPicPr>
                      <p:cNvPr id="0" name="Object 4" descr="image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142"/>
                      <a:stretch>
                        <a:fillRect/>
                      </a:stretch>
                    </p:blipFill>
                    <p:spPr bwMode="auto">
                      <a:xfrm>
                        <a:off x="3349625" y="1625600"/>
                        <a:ext cx="5634038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1030"/>
          <p:cNvSpPr txBox="1">
            <a:spLocks noChangeArrowheads="1"/>
          </p:cNvSpPr>
          <p:nvPr/>
        </p:nvSpPr>
        <p:spPr bwMode="auto">
          <a:xfrm>
            <a:off x="436880" y="1847850"/>
            <a:ext cx="2777490" cy="933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75749" tIns="37874" rIns="75749" bIns="37874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zh-CN" altLang="de-DE" sz="1800" b="1">
                <a:latin typeface="楷体" panose="02010609060101010101" charset="-122"/>
                <a:ea typeface="楷体" panose="02010609060101010101" charset="-122"/>
              </a:rPr>
              <a:t>驱动系统 </a:t>
            </a:r>
            <a:r>
              <a:rPr lang="de-DE" altLang="zh-CN" sz="1800" b="1">
                <a:latin typeface="楷体" panose="02010609060101010101" charset="-122"/>
                <a:ea typeface="楷体" panose="02010609060101010101" charset="-122"/>
              </a:rPr>
              <a:t>CAN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de-DE" altLang="zh-CN" sz="1800"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zh-CN" altLang="de-DE" sz="1800">
                <a:latin typeface="楷体" panose="02010609060101010101" charset="-122"/>
                <a:ea typeface="楷体" panose="02010609060101010101" charset="-122"/>
              </a:rPr>
              <a:t>高线</a:t>
            </a:r>
            <a:r>
              <a:rPr lang="de-DE" altLang="zh-CN" sz="1800">
                <a:latin typeface="楷体" panose="02010609060101010101" charset="-122"/>
                <a:ea typeface="楷体" panose="02010609060101010101" charset="-122"/>
              </a:rPr>
              <a:t>  </a:t>
            </a:r>
            <a:r>
              <a:rPr lang="zh-CN" altLang="de-DE" sz="1800">
                <a:latin typeface="楷体" panose="02010609060101010101" charset="-122"/>
                <a:ea typeface="楷体" panose="02010609060101010101" charset="-122"/>
              </a:rPr>
              <a:t>橙色 / 黑色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zh-CN" altLang="de-DE" sz="1800">
                <a:latin typeface="楷体" panose="02010609060101010101" charset="-122"/>
                <a:ea typeface="楷体" panose="02010609060101010101" charset="-122"/>
              </a:rPr>
              <a:t>   低线  橙黄色 / 棕色</a:t>
            </a:r>
          </a:p>
        </p:txBody>
      </p:sp>
      <p:sp>
        <p:nvSpPr>
          <p:cNvPr id="12295" name="Text Box 1031"/>
          <p:cNvSpPr txBox="1">
            <a:spLocks noChangeArrowheads="1"/>
          </p:cNvSpPr>
          <p:nvPr/>
        </p:nvSpPr>
        <p:spPr bwMode="auto">
          <a:xfrm>
            <a:off x="412750" y="3211830"/>
            <a:ext cx="2721610" cy="933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75749" tIns="37874" rIns="75749" bIns="37874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zh-CN" altLang="de-DE" sz="1800" b="1">
                <a:latin typeface="楷体" panose="02010609060101010101" charset="-122"/>
                <a:ea typeface="楷体" panose="02010609060101010101" charset="-122"/>
              </a:rPr>
              <a:t>舒适系统 </a:t>
            </a:r>
            <a:r>
              <a:rPr lang="de-DE" altLang="zh-CN" sz="1800" b="1">
                <a:latin typeface="楷体" panose="02010609060101010101" charset="-122"/>
                <a:ea typeface="楷体" panose="02010609060101010101" charset="-122"/>
              </a:rPr>
              <a:t>CAN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de-DE" altLang="zh-CN" sz="1800"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zh-CN" altLang="de-DE" sz="1800">
                <a:latin typeface="楷体" panose="02010609060101010101" charset="-122"/>
                <a:ea typeface="楷体" panose="02010609060101010101" charset="-122"/>
              </a:rPr>
              <a:t>高线  橙色 / 绿色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zh-CN" altLang="de-DE" sz="1800">
                <a:latin typeface="楷体" panose="02010609060101010101" charset="-122"/>
                <a:ea typeface="楷体" panose="02010609060101010101" charset="-122"/>
              </a:rPr>
              <a:t>   低线  橙色 / 棕色</a:t>
            </a:r>
          </a:p>
        </p:txBody>
      </p:sp>
      <p:sp>
        <p:nvSpPr>
          <p:cNvPr id="12296" name="Text Box 1032"/>
          <p:cNvSpPr txBox="1">
            <a:spLocks noChangeArrowheads="1"/>
          </p:cNvSpPr>
          <p:nvPr/>
        </p:nvSpPr>
        <p:spPr bwMode="auto">
          <a:xfrm>
            <a:off x="412750" y="4643755"/>
            <a:ext cx="2721610" cy="933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75749" tIns="37874" rIns="75749" bIns="37874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zh-CN" altLang="de-DE" sz="1800" b="1">
                <a:latin typeface="楷体" panose="02010609060101010101" charset="-122"/>
                <a:ea typeface="楷体" panose="02010609060101010101" charset="-122"/>
              </a:rPr>
              <a:t>信息娱乐系统 </a:t>
            </a:r>
            <a:r>
              <a:rPr lang="de-DE" altLang="zh-CN" sz="1800" b="1">
                <a:latin typeface="楷体" panose="02010609060101010101" charset="-122"/>
                <a:ea typeface="楷体" panose="02010609060101010101" charset="-122"/>
              </a:rPr>
              <a:t>CAN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de-DE" altLang="zh-CN" sz="1800"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zh-CN" altLang="de-DE" sz="1800">
                <a:latin typeface="楷体" panose="02010609060101010101" charset="-122"/>
                <a:ea typeface="楷体" panose="02010609060101010101" charset="-122"/>
              </a:rPr>
              <a:t>高线  橙色 / 紫色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zh-CN" altLang="de-DE" sz="1800">
                <a:latin typeface="楷体" panose="02010609060101010101" charset="-122"/>
                <a:ea typeface="楷体" panose="02010609060101010101" charset="-122"/>
              </a:rPr>
              <a:t>   低线  橙色 / 棕色</a:t>
            </a:r>
          </a:p>
        </p:txBody>
      </p:sp>
      <p:sp>
        <p:nvSpPr>
          <p:cNvPr id="12297" name="矩形 14"/>
          <p:cNvSpPr>
            <a:spLocks noChangeArrowheads="1"/>
          </p:cNvSpPr>
          <p:nvPr/>
        </p:nvSpPr>
        <p:spPr bwMode="auto">
          <a:xfrm>
            <a:off x="386080" y="982980"/>
            <a:ext cx="1858645" cy="384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eaLnBrk="0" hangingPunct="0">
              <a:lnSpc>
                <a:spcPts val="3000"/>
              </a:lnSpc>
              <a:spcBef>
                <a:spcPct val="50000"/>
              </a:spcBef>
              <a:buFontTx/>
              <a:buNone/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总线颜色</a:t>
            </a:r>
          </a:p>
        </p:txBody>
      </p:sp>
      <p:sp>
        <p:nvSpPr>
          <p:cNvPr id="12298" name="灯片编号占位符 1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11650" y="6370638"/>
            <a:ext cx="528638" cy="365125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>
              <a:buFontTx/>
              <a:buNone/>
            </a:pPr>
            <a:fld id="{2B3F3179-3DD3-4657-944A-35F3A45D4E0F}" type="slidenum">
              <a:rPr altLang="zh-CN" noProof="1" smtClean="0">
                <a:latin typeface="楷体" panose="02010609060101010101" charset="-122"/>
                <a:ea typeface="楷体" panose="02010609060101010101" charset="-122"/>
              </a:rPr>
              <a:pPr>
                <a:buFontTx/>
                <a:buNone/>
              </a:pPr>
              <a:t>5</a:t>
            </a:fld>
            <a:endParaRPr lang="zh-CN" altLang="zh-CN" noProof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180528" y="188640"/>
            <a:ext cx="459566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CAN</a:t>
            </a:r>
            <a:r>
              <a:rPr lang="zh-CN" altLang="en-US" sz="3200" dirty="0">
                <a:solidFill>
                  <a:srgbClr val="002060"/>
                </a:solidFill>
              </a:rPr>
              <a:t>总线的导线结构</a:t>
            </a:r>
            <a:endParaRPr lang="zh-CN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822FC79E-9044-4B89-A962-6F590779045C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6" name="WordArt 2">
            <a:extLst>
              <a:ext uri="{FF2B5EF4-FFF2-40B4-BE49-F238E27FC236}">
                <a16:creationId xmlns:a16="http://schemas.microsoft.com/office/drawing/2014/main" id="{952B3CF6-D236-4A41-A056-A83766CFE7C4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2324100" y="2996952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 rtl="0" eaLnBrk="0" hangingPunct="0">
              <a:buFontTx/>
              <a:buNone/>
            </a:pPr>
            <a:r>
              <a:rPr lang="en-US" altLang="zh-CN" sz="3600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4AB1E4"/>
                </a:solidFill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  <a:ea typeface="+mn-ea"/>
                <a:cs typeface="Arial" panose="020B0604020202020204" pitchFamily="34" charset="0"/>
              </a:rPr>
              <a:t>Thank You !</a:t>
            </a:r>
            <a:endParaRPr lang="zh-CN" altLang="en-US" sz="36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4AB1E4"/>
              </a:solidFill>
              <a:effectLst>
                <a:outerShdw dist="53882" dir="2700000" algn="ctr" rotWithShape="0">
                  <a:srgbClr val="080808">
                    <a:alpha val="50000"/>
                  </a:srgbClr>
                </a:outerShdw>
              </a:effectLst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1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5F5F5F"/>
      </a:hlink>
      <a:folHlink>
        <a:srgbClr val="919191"/>
      </a:folHlink>
    </a:clrScheme>
    <a:fontScheme name="Tema de Office">
      <a:majorFont>
        <a:latin typeface="Calibri"/>
        <a:ea typeface="Heiti SC Light"/>
        <a:cs typeface=""/>
      </a:majorFont>
      <a:minorFont>
        <a:latin typeface="Calibri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Heiti SC Light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Heiti SC Light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5F5F5F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tech2[1]</Template>
  <TotalTime>10</TotalTime>
  <Words>295</Words>
  <Application>Microsoft Office PowerPoint</Application>
  <PresentationFormat>全屏显示(4:3)</PresentationFormat>
  <Paragraphs>34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Heiti SC Light</vt:lpstr>
      <vt:lpstr>方正细黑一简体</vt:lpstr>
      <vt:lpstr>黑体</vt:lpstr>
      <vt:lpstr>华文行楷</vt:lpstr>
      <vt:lpstr>华文新魏</vt:lpstr>
      <vt:lpstr>楷体</vt:lpstr>
      <vt:lpstr>宋体</vt:lpstr>
      <vt:lpstr>Arial</vt:lpstr>
      <vt:lpstr>Calibri</vt:lpstr>
      <vt:lpstr>Times New Roman</vt:lpstr>
      <vt:lpstr>1_Tema de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</dc:creator>
  <cp:lastModifiedBy>刘 柏辰</cp:lastModifiedBy>
  <cp:revision>228</cp:revision>
  <dcterms:created xsi:type="dcterms:W3CDTF">2002-02-21T06:49:00Z</dcterms:created>
  <dcterms:modified xsi:type="dcterms:W3CDTF">2018-11-02T05:32:35Z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2052-10.1.0.6929</vt:lpwstr>
  </property>
</Properties>
</file>