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72" r:id="rId2"/>
    <p:sldId id="256" r:id="rId3"/>
    <p:sldId id="337" r:id="rId4"/>
    <p:sldId id="273" r:id="rId5"/>
    <p:sldId id="387" r:id="rId6"/>
    <p:sldId id="388" r:id="rId7"/>
    <p:sldId id="384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325" r:id="rId21"/>
    <p:sldId id="335" r:id="rId22"/>
    <p:sldId id="336" r:id="rId23"/>
    <p:sldId id="333" r:id="rId24"/>
    <p:sldId id="334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3" r:id="rId36"/>
    <p:sldId id="414" r:id="rId37"/>
    <p:sldId id="411" r:id="rId38"/>
    <p:sldId id="415" r:id="rId39"/>
    <p:sldId id="416" r:id="rId40"/>
    <p:sldId id="417" r:id="rId41"/>
    <p:sldId id="418" r:id="rId42"/>
    <p:sldId id="412" r:id="rId43"/>
    <p:sldId id="419" r:id="rId44"/>
    <p:sldId id="420" r:id="rId45"/>
    <p:sldId id="421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1" r:id="rId55"/>
    <p:sldId id="432" r:id="rId56"/>
    <p:sldId id="433" r:id="rId57"/>
    <p:sldId id="434" r:id="rId58"/>
    <p:sldId id="26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72727" autoAdjust="0"/>
  </p:normalViewPr>
  <p:slideViewPr>
    <p:cSldViewPr snapToGrid="0" showGuides="1">
      <p:cViewPr varScale="1">
        <p:scale>
          <a:sx n="63" d="100"/>
          <a:sy n="63" d="100"/>
        </p:scale>
        <p:origin x="1901" y="-101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18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结合卖家中心的改版具体的说一说新版与旧版的区别，好在哪里，调动学生的好奇心理  淘宝新版内测是在 </a:t>
            </a:r>
            <a:r>
              <a:rPr lang="en-US" altLang="zh-CN" dirty="0"/>
              <a:t>8-9</a:t>
            </a:r>
            <a:r>
              <a:rPr lang="zh-CN" altLang="en-US" dirty="0"/>
              <a:t>月  正式对所有卖家开放是在</a:t>
            </a:r>
            <a:r>
              <a:rPr lang="en-US" altLang="zh-CN" dirty="0"/>
              <a:t>9.6</a:t>
            </a:r>
            <a:r>
              <a:rPr lang="zh-CN" altLang="en-US" dirty="0"/>
              <a:t>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98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对学生进行提问？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437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45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996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041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4372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30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50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07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062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35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卖家中心总共分为这九大模块，介绍一下我们这节课要重点讲解的内容，那些为重点目录，那些是平时应该谨慎操作的东西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353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4713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638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9976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46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最好是进入店铺讲解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93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最好是进入店铺讲解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7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最好是进入店铺讲解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91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5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>
                <a:latin typeface="Arial" panose="020B0604020202020204" pitchFamily="34" charset="0"/>
              </a:rPr>
              <a:t>三张叠加在一起会不会太紧凑了</a:t>
            </a:r>
          </a:p>
        </p:txBody>
      </p:sp>
    </p:spTree>
    <p:extLst>
      <p:ext uri="{BB962C8B-B14F-4D97-AF65-F5344CB8AC3E}">
        <p14:creationId xmlns:p14="http://schemas.microsoft.com/office/powerpoint/2010/main" val="296391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对学生进行提问？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1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对学生进行提问？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58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80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9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35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49285" y="-383937"/>
            <a:ext cx="9986963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9988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1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5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7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6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4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8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8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2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  <a:pPr/>
              <a:t>2016/8/16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8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4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obao.com/go/chn/taobaozhuli/help.php" TargetMode="External"/><Relationship Id="rId2" Type="http://schemas.openxmlformats.org/officeDocument/2006/relationships/hyperlink" Target="http://bangpai.taobao.com/group/602059.htm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zhuli.taobao.com/" TargetMode="External"/><Relationship Id="rId4" Type="http://schemas.openxmlformats.org/officeDocument/2006/relationships/hyperlink" Target="http://bangpai.taobao.com/group/thread/602059-22302907-1.htm#reply170600318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rule.tmall.com/bsearch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rule.taobao.com/detail-331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rule.taobao.com/detail-145.htm" TargetMode="External"/><Relationship Id="rId4" Type="http://schemas.openxmlformats.org/officeDocument/2006/relationships/hyperlink" Target="http://rule.taobao.com/detail-332.htm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43769" y="3066027"/>
            <a:ext cx="7056461" cy="724098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88088"/>
              <a:ext cx="867348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宝贝发布你不可不知的秘密</a:t>
              </a:r>
            </a:p>
          </p:txBody>
        </p:sp>
      </p:grpSp>
      <p:pic>
        <p:nvPicPr>
          <p:cNvPr id="8" name="图片 1" descr="QQ图片20160217092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 b="28563"/>
          <a:stretch>
            <a:fillRect/>
          </a:stretch>
        </p:blipFill>
        <p:spPr bwMode="auto">
          <a:xfrm>
            <a:off x="-19456" y="8587"/>
            <a:ext cx="324802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25" y="4182894"/>
            <a:ext cx="2882224" cy="28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一口价商品发布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>
            <a:normAutofit lnSpcReduction="10000"/>
          </a:bodyPr>
          <a:lstStyle/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填写商品属性信息后点“发布”，商品就成功发布了。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2363"/>
            <a:ext cx="5772150" cy="2667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68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拍卖商品发布</a:t>
            </a:r>
          </a:p>
        </p:txBody>
      </p:sp>
      <p:sp>
        <p:nvSpPr>
          <p:cNvPr id="13315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2</a:t>
            </a:r>
            <a:r>
              <a:rPr lang="zh-CN" altLang="en-US">
                <a:solidFill>
                  <a:schemeClr val="bg1"/>
                </a:solidFill>
              </a:rPr>
              <a:t>、发布拍卖商品：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</a:t>
            </a:r>
            <a:r>
              <a:rPr lang="zh-CN" altLang="en-US" b="0">
                <a:solidFill>
                  <a:schemeClr val="bg1"/>
                </a:solidFill>
              </a:rPr>
              <a:t>发布拍卖商品的路径和方法同“一口价”商品发布方式大致相同。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</a:t>
            </a:r>
            <a:r>
              <a:rPr lang="zh-CN" altLang="en-US" b="0">
                <a:solidFill>
                  <a:schemeClr val="bg1"/>
                </a:solidFill>
              </a:rPr>
              <a:t>和一口价商品不同的是：拍卖的商品，需要设置起拍价，即商品最低成交价格；同时卖家还需要设置加价幅度，既可以选择系统自动代理处价，也可以自己设置加价幅度。如图：</a:t>
            </a:r>
            <a:endParaRPr lang="en-US" altLang="zh-CN" b="0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000375"/>
            <a:ext cx="675322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8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闲置商品发布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3</a:t>
            </a:r>
            <a:r>
              <a:rPr lang="zh-CN" altLang="en-US">
                <a:solidFill>
                  <a:schemeClr val="bg1"/>
                </a:solidFill>
              </a:rPr>
              <a:t>、发布闲置商品：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     </a:t>
            </a:r>
            <a:r>
              <a:rPr lang="en-US" altLang="zh-CN" b="0">
                <a:solidFill>
                  <a:schemeClr val="bg1"/>
                </a:solidFill>
              </a:rPr>
              <a:t> </a:t>
            </a:r>
            <a:r>
              <a:rPr lang="zh-CN" altLang="en-US" b="0">
                <a:solidFill>
                  <a:schemeClr val="bg1"/>
                </a:solidFill>
              </a:rPr>
              <a:t>发布拍卖商品的路径和方法同“一口价”商品发布方式大致相同。</a:t>
            </a:r>
            <a:endParaRPr lang="en-US" altLang="zh-CN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133600"/>
            <a:ext cx="676910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016125"/>
            <a:ext cx="6911975" cy="429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4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新品商品发布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4</a:t>
            </a:r>
            <a:r>
              <a:rPr lang="zh-CN" altLang="en-US">
                <a:solidFill>
                  <a:schemeClr val="bg1"/>
                </a:solidFill>
              </a:rPr>
              <a:t>、新品发布（需符合特定条件）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     目前只针对女装开放（需符合要求），女装新品（新发布商品）是指在发布新商品时卖家主动勾选“新品“选项后被打上新品标识的商品。如图：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 </a:t>
            </a: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349500"/>
            <a:ext cx="5715000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矩形 7"/>
          <p:cNvSpPr>
            <a:spLocks noChangeArrowheads="1"/>
          </p:cNvSpPr>
          <p:nvPr/>
        </p:nvSpPr>
        <p:spPr bwMode="auto">
          <a:xfrm>
            <a:off x="827088" y="5375275"/>
            <a:ext cx="7705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（集市新品发布的定义与说明：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http://service.taobao.com/support/knowledge-1138476.htm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0369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新品商品发布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5616575" cy="226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716338"/>
            <a:ext cx="7559675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43663" y="1700213"/>
            <a:ext cx="2376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展现形式和位置</a:t>
            </a:r>
          </a:p>
        </p:txBody>
      </p:sp>
    </p:spTree>
    <p:extLst>
      <p:ext uri="{BB962C8B-B14F-4D97-AF65-F5344CB8AC3E}">
        <p14:creationId xmlns:p14="http://schemas.microsoft.com/office/powerpoint/2010/main" val="251999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zh-CN">
                <a:solidFill>
                  <a:schemeClr val="bg1"/>
                </a:solidFill>
              </a:rPr>
              <a:t>发布全新商品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三、</a:t>
            </a:r>
            <a:r>
              <a:rPr lang="zh-CN" altLang="zh-CN">
                <a:solidFill>
                  <a:schemeClr val="bg1"/>
                </a:solidFill>
              </a:rPr>
              <a:t>发布全新商品，需先</a:t>
            </a:r>
            <a:r>
              <a:rPr lang="zh-CN" altLang="en-US">
                <a:solidFill>
                  <a:schemeClr val="bg1"/>
                </a:solidFill>
              </a:rPr>
              <a:t>开启</a:t>
            </a:r>
            <a:r>
              <a:rPr lang="zh-CN" altLang="zh-CN">
                <a:solidFill>
                  <a:schemeClr val="bg1"/>
                </a:solidFill>
              </a:rPr>
              <a:t>店铺。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    </a:t>
            </a:r>
            <a:r>
              <a:rPr lang="en-US" altLang="zh-CN" b="0">
                <a:solidFill>
                  <a:schemeClr val="bg1"/>
                </a:solidFill>
              </a:rPr>
              <a:t>1</a:t>
            </a:r>
            <a:r>
              <a:rPr lang="zh-CN" altLang="en-US" b="0">
                <a:solidFill>
                  <a:schemeClr val="bg1"/>
                </a:solidFill>
              </a:rPr>
              <a:t>、认证通过后，发布全新商品需先开启店铺。如未开启店铺时，只能发布“二手”或“闲置”商品，如图提示：</a:t>
            </a:r>
            <a:endParaRPr lang="en-US" altLang="zh-CN" b="0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zh-CN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   </a:t>
            </a: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2</a:t>
            </a:r>
            <a:r>
              <a:rPr lang="zh-CN" altLang="en-US" b="0">
                <a:solidFill>
                  <a:schemeClr val="bg1"/>
                </a:solidFill>
              </a:rPr>
              <a:t>、当店铺出售中的商品连续</a:t>
            </a:r>
            <a:r>
              <a:rPr lang="en-US" altLang="zh-CN" b="0">
                <a:solidFill>
                  <a:schemeClr val="bg1"/>
                </a:solidFill>
              </a:rPr>
              <a:t>6</a:t>
            </a:r>
            <a:r>
              <a:rPr lang="zh-CN" altLang="en-US" b="0">
                <a:solidFill>
                  <a:schemeClr val="bg1"/>
                </a:solidFill>
              </a:rPr>
              <a:t>周少于</a:t>
            </a:r>
            <a:r>
              <a:rPr lang="en-US" altLang="zh-CN" b="0">
                <a:solidFill>
                  <a:schemeClr val="bg1"/>
                </a:solidFill>
              </a:rPr>
              <a:t>10</a:t>
            </a:r>
            <a:r>
              <a:rPr lang="zh-CN" altLang="en-US" b="0">
                <a:solidFill>
                  <a:schemeClr val="bg1"/>
                </a:solidFill>
              </a:rPr>
              <a:t>件，店铺将被彻底释放。此时需要重新开店，才能发布全新商品。（如点击开店时，提示已经开店，证明店铺没有被彻底释放，只需要重新发布</a:t>
            </a:r>
            <a:r>
              <a:rPr lang="en-US" altLang="zh-CN" b="0">
                <a:solidFill>
                  <a:schemeClr val="bg1"/>
                </a:solidFill>
              </a:rPr>
              <a:t>10</a:t>
            </a:r>
            <a:r>
              <a:rPr lang="zh-CN" altLang="en-US" b="0">
                <a:solidFill>
                  <a:schemeClr val="bg1"/>
                </a:solidFill>
              </a:rPr>
              <a:t>件商品，</a:t>
            </a:r>
            <a:r>
              <a:rPr lang="en-US" altLang="zh-CN" b="0">
                <a:solidFill>
                  <a:schemeClr val="bg1"/>
                </a:solidFill>
              </a:rPr>
              <a:t>24</a:t>
            </a:r>
            <a:r>
              <a:rPr lang="zh-CN" altLang="en-US" b="0">
                <a:solidFill>
                  <a:schemeClr val="bg1"/>
                </a:solidFill>
              </a:rPr>
              <a:t>小时后店铺会恢复正常。）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</a:t>
            </a: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</a:t>
            </a:r>
            <a:endParaRPr lang="zh-CN" altLang="en-US" b="0">
              <a:solidFill>
                <a:schemeClr val="bg1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371725"/>
            <a:ext cx="7048500" cy="1704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1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6840538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发布全新商品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四、</a:t>
            </a:r>
            <a:r>
              <a:rPr lang="zh-CN" altLang="zh-CN">
                <a:solidFill>
                  <a:schemeClr val="bg1"/>
                </a:solidFill>
              </a:rPr>
              <a:t>必须加入消保且需缴纳保证金才能发布全新商品的类目</a:t>
            </a:r>
            <a:r>
              <a:rPr lang="zh-CN" altLang="en-US">
                <a:solidFill>
                  <a:schemeClr val="bg1"/>
                </a:solidFill>
              </a:rPr>
              <a:t>；</a:t>
            </a:r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1</a:t>
            </a:r>
            <a:r>
              <a:rPr lang="zh-CN" altLang="en-US" b="0">
                <a:solidFill>
                  <a:schemeClr val="bg1"/>
                </a:solidFill>
              </a:rPr>
              <a:t>、</a:t>
            </a:r>
            <a:r>
              <a:rPr lang="en-US" altLang="zh-CN" b="0">
                <a:solidFill>
                  <a:schemeClr val="bg1"/>
                </a:solidFill>
              </a:rPr>
              <a:t>2011</a:t>
            </a:r>
            <a:r>
              <a:rPr lang="zh-CN" altLang="en-US" b="0">
                <a:solidFill>
                  <a:schemeClr val="bg1"/>
                </a:solidFill>
              </a:rPr>
              <a:t>全网消保：所有卖家都必须签署消保协议，为消费者提供消保服务。卖家签署消保协议以后，保证金可以根据实际情况选择立即性提交或暂时不交。一旦卖家违反淘宝规则，或者出现未履行承诺行为，将被要求立即提交保证金。特定类目如需发布全新商品也将强制缴纳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2</a:t>
            </a:r>
            <a:r>
              <a:rPr lang="zh-CN" altLang="en-US" b="0">
                <a:solidFill>
                  <a:schemeClr val="bg1"/>
                </a:solidFill>
              </a:rPr>
              <a:t>、消保的基础保证金均为</a:t>
            </a:r>
            <a:r>
              <a:rPr lang="en-US" altLang="zh-CN" b="0">
                <a:solidFill>
                  <a:schemeClr val="bg1"/>
                </a:solidFill>
              </a:rPr>
              <a:t>1000</a:t>
            </a:r>
            <a:r>
              <a:rPr lang="zh-CN" altLang="en-US" b="0">
                <a:solidFill>
                  <a:schemeClr val="bg1"/>
                </a:solidFill>
              </a:rPr>
              <a:t>元。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3</a:t>
            </a:r>
            <a:r>
              <a:rPr lang="zh-CN" altLang="en-US" b="0">
                <a:solidFill>
                  <a:schemeClr val="bg1"/>
                </a:solidFill>
              </a:rPr>
              <a:t>、为了更好的保障消费者，提升经营以下类目商品卖家的服务水平和商品质量。淘宝依照</a:t>
            </a:r>
            <a:r>
              <a:rPr lang="en-US" altLang="zh-CN" b="0">
                <a:solidFill>
                  <a:schemeClr val="bg1"/>
                </a:solidFill>
              </a:rPr>
              <a:t>《</a:t>
            </a:r>
            <a:r>
              <a:rPr lang="zh-CN" altLang="en-US" b="0">
                <a:solidFill>
                  <a:schemeClr val="bg1"/>
                </a:solidFill>
              </a:rPr>
              <a:t>消费者保障服务协议</a:t>
            </a:r>
            <a:r>
              <a:rPr lang="en-US" altLang="zh-CN" b="0">
                <a:solidFill>
                  <a:schemeClr val="bg1"/>
                </a:solidFill>
              </a:rPr>
              <a:t>》</a:t>
            </a:r>
            <a:r>
              <a:rPr lang="zh-CN" altLang="en-US" b="0">
                <a:solidFill>
                  <a:schemeClr val="bg1"/>
                </a:solidFill>
              </a:rPr>
              <a:t>，规定必须缴纳消保保证金的商品类目如下：（查看链接：</a:t>
            </a:r>
            <a:r>
              <a:rPr lang="en-US" altLang="zh-CN" b="0">
                <a:solidFill>
                  <a:schemeClr val="bg1"/>
                </a:solidFill>
              </a:rPr>
              <a:t>http://service.taobao.com/support/knowledge-1133649.htm</a:t>
            </a:r>
            <a:r>
              <a:rPr lang="zh-CN" altLang="en-US" b="0">
                <a:solidFill>
                  <a:schemeClr val="bg1"/>
                </a:solidFill>
              </a:rPr>
              <a:t>）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 </a:t>
            </a:r>
            <a:endParaRPr lang="en-US" altLang="zh-CN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发布全新商品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2838450" cy="48196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0" y="1263650"/>
            <a:ext cx="2847975" cy="4829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6988" y="1268413"/>
            <a:ext cx="2516187" cy="215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4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发布商品注意事项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小贴士：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1</a:t>
            </a:r>
            <a:r>
              <a:rPr lang="zh-CN" altLang="en-US" b="0">
                <a:solidFill>
                  <a:schemeClr val="bg1"/>
                </a:solidFill>
              </a:rPr>
              <a:t>、发布商品时带星号的务必填写。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2</a:t>
            </a:r>
            <a:r>
              <a:rPr lang="zh-CN" altLang="en-US" b="0">
                <a:solidFill>
                  <a:schemeClr val="bg1"/>
                </a:solidFill>
              </a:rPr>
              <a:t>、商品类目的选择可以用“搜索”的快捷方式选择。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3</a:t>
            </a:r>
            <a:r>
              <a:rPr lang="zh-CN" altLang="en-US" b="0">
                <a:solidFill>
                  <a:schemeClr val="bg1"/>
                </a:solidFill>
              </a:rPr>
              <a:t>、在商品编辑页面如选择了宝贝的一些属性条件，如服装类的颜色及尺码等，必须填写相对应的数量，且数量之和必须等于宝贝数量。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4</a:t>
            </a:r>
            <a:r>
              <a:rPr lang="zh-CN" altLang="en-US" b="0">
                <a:solidFill>
                  <a:schemeClr val="bg1"/>
                </a:solidFill>
              </a:rPr>
              <a:t>、商品发布以后，发布方式不能相互转换，如无法将一口价修改成拍卖。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5</a:t>
            </a:r>
            <a:r>
              <a:rPr lang="zh-CN" altLang="en-US" b="0">
                <a:solidFill>
                  <a:schemeClr val="bg1"/>
                </a:solidFill>
              </a:rPr>
              <a:t>、闲置商品发布可以不需要先开店，直接发布商品。闲置商品交易成功后无评价。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6</a:t>
            </a:r>
            <a:r>
              <a:rPr lang="zh-CN" altLang="en-US" b="0">
                <a:solidFill>
                  <a:schemeClr val="bg1"/>
                </a:solidFill>
              </a:rPr>
              <a:t>、新品打标商品为</a:t>
            </a:r>
            <a:r>
              <a:rPr lang="en-US" altLang="zh-CN" b="0">
                <a:solidFill>
                  <a:schemeClr val="bg1"/>
                </a:solidFill>
              </a:rPr>
              <a:t>14</a:t>
            </a:r>
            <a:r>
              <a:rPr lang="zh-CN" altLang="en-US" b="0">
                <a:solidFill>
                  <a:schemeClr val="bg1"/>
                </a:solidFill>
              </a:rPr>
              <a:t>天内新生成宝贝，新品标识自开始之日起有效期为</a:t>
            </a:r>
            <a:r>
              <a:rPr lang="en-US" altLang="zh-CN" b="0">
                <a:solidFill>
                  <a:schemeClr val="bg1"/>
                </a:solidFill>
              </a:rPr>
              <a:t>14</a:t>
            </a:r>
            <a:r>
              <a:rPr lang="zh-CN" altLang="en-US" b="0">
                <a:solidFill>
                  <a:schemeClr val="bg1"/>
                </a:solidFill>
              </a:rPr>
              <a:t>天。</a:t>
            </a:r>
            <a:endParaRPr lang="en-US" altLang="zh-CN" b="0">
              <a:solidFill>
                <a:schemeClr val="bg1"/>
              </a:solidFill>
            </a:endParaRPr>
          </a:p>
          <a:p>
            <a:endParaRPr lang="en-US" altLang="zh-CN" b="0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小贴士：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7</a:t>
            </a:r>
            <a:r>
              <a:rPr lang="zh-CN" altLang="en-US" b="0">
                <a:solidFill>
                  <a:schemeClr val="bg1"/>
                </a:solidFill>
              </a:rPr>
              <a:t>、如会员反馈不能发布全新商品，需和会员确认店铺是否已经正常开启，是否是必须加入消保且缴纳保证金类目的商品。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8</a:t>
            </a:r>
            <a:r>
              <a:rPr lang="zh-CN" altLang="en-US" b="0">
                <a:solidFill>
                  <a:schemeClr val="bg1"/>
                </a:solidFill>
              </a:rPr>
              <a:t>、发布商品的时候，提示您使用的支付宝账号已经有</a:t>
            </a:r>
            <a:r>
              <a:rPr lang="en-US" altLang="zh-CN" b="0">
                <a:solidFill>
                  <a:schemeClr val="bg1"/>
                </a:solidFill>
              </a:rPr>
              <a:t>1</a:t>
            </a:r>
            <a:r>
              <a:rPr lang="zh-CN" altLang="en-US" b="0">
                <a:solidFill>
                  <a:schemeClr val="bg1"/>
                </a:solidFill>
              </a:rPr>
              <a:t>个以上的淘宝账号绑定。说明会员身份证已经绑定了一个淘宝账号进行了开店，建议会员回忆开店记录。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8173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2906687" y="1186493"/>
            <a:ext cx="597155" cy="514788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3586066" y="1186493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文本框 14"/>
          <p:cNvSpPr txBox="1"/>
          <p:nvPr/>
        </p:nvSpPr>
        <p:spPr>
          <a:xfrm>
            <a:off x="3586066" y="1270763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</a:rPr>
              <a:t>发布宝贝前提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910504" y="1977604"/>
            <a:ext cx="597155" cy="514788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4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3589884" y="1977604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3589883" y="2061874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发布宝贝流程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906025" y="2768716"/>
            <a:ext cx="597155" cy="514788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8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3585404" y="2768716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文本框 28"/>
          <p:cNvSpPr txBox="1"/>
          <p:nvPr/>
        </p:nvSpPr>
        <p:spPr>
          <a:xfrm>
            <a:off x="3585403" y="2852986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发布宝贝模块介绍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912065" y="3550501"/>
            <a:ext cx="597155" cy="514788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2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3591444" y="3550501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文本框 35"/>
          <p:cNvSpPr txBox="1"/>
          <p:nvPr/>
        </p:nvSpPr>
        <p:spPr>
          <a:xfrm>
            <a:off x="3591444" y="3634771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特殊宝贝的发布方式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0291" y="2051796"/>
            <a:ext cx="82625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050" dirty="0"/>
              <a:t>目</a:t>
            </a:r>
            <a:endParaRPr lang="en-US" altLang="zh-CN" sz="4050" dirty="0"/>
          </a:p>
          <a:p>
            <a:endParaRPr lang="en-US" altLang="zh-CN" sz="4050" dirty="0"/>
          </a:p>
          <a:p>
            <a:r>
              <a:rPr lang="zh-CN" altLang="en-US" sz="4050" dirty="0"/>
              <a:t>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06264" y="620971"/>
            <a:ext cx="1194310" cy="1028280"/>
            <a:chOff x="675018" y="594329"/>
            <a:chExt cx="1592413" cy="1371037"/>
          </a:xfrm>
        </p:grpSpPr>
        <p:sp>
          <p:nvSpPr>
            <p:cNvPr id="33" name="六边形 32"/>
            <p:cNvSpPr/>
            <p:nvPr/>
          </p:nvSpPr>
          <p:spPr>
            <a:xfrm>
              <a:off x="1073122" y="1278982"/>
              <a:ext cx="796207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594329"/>
              <a:ext cx="796207" cy="686383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911206" y="4333618"/>
            <a:ext cx="597155" cy="514788"/>
            <a:chOff x="4735872" y="4507619"/>
            <a:chExt cx="796206" cy="686384"/>
          </a:xfrm>
        </p:grpSpPr>
        <p:sp>
          <p:nvSpPr>
            <p:cNvPr id="41" name="六边形 40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845504" y="4589202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7" name="任意多边形 46"/>
          <p:cNvSpPr/>
          <p:nvPr/>
        </p:nvSpPr>
        <p:spPr>
          <a:xfrm>
            <a:off x="3590585" y="4333618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8" name="文本框 47"/>
          <p:cNvSpPr txBox="1"/>
          <p:nvPr/>
        </p:nvSpPr>
        <p:spPr>
          <a:xfrm>
            <a:off x="3590585" y="4417888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淘宝助理介绍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917353" y="5122942"/>
            <a:ext cx="597155" cy="514788"/>
            <a:chOff x="4735872" y="4507619"/>
            <a:chExt cx="796206" cy="686384"/>
          </a:xfrm>
        </p:grpSpPr>
        <p:sp>
          <p:nvSpPr>
            <p:cNvPr id="50" name="六边形 49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845500" y="4589202"/>
              <a:ext cx="576943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任意多边形 51"/>
          <p:cNvSpPr/>
          <p:nvPr/>
        </p:nvSpPr>
        <p:spPr>
          <a:xfrm>
            <a:off x="3596732" y="5122942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3" name="文本框 52"/>
          <p:cNvSpPr txBox="1"/>
          <p:nvPr/>
        </p:nvSpPr>
        <p:spPr>
          <a:xfrm>
            <a:off x="3596732" y="5207212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FAQ</a:t>
            </a:r>
            <a:endParaRPr lang="zh-CN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3" y="4482186"/>
            <a:ext cx="1726015" cy="17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053863" y="996250"/>
            <a:ext cx="3109300" cy="657857"/>
            <a:chOff x="4212476" y="2876110"/>
            <a:chExt cx="5226375" cy="1105781"/>
          </a:xfrm>
        </p:grpSpPr>
        <p:sp>
          <p:nvSpPr>
            <p:cNvPr id="9" name="任意多边形 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12476" y="3075059"/>
              <a:ext cx="5226375" cy="7760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提问环节？</a:t>
              </a:r>
            </a:p>
          </p:txBody>
        </p:sp>
      </p:grpSp>
      <p:pic>
        <p:nvPicPr>
          <p:cNvPr id="13" name="Picture 2" descr="http://pic38.nipic.com/20140213/3554136_135254076303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1"/>
          <a:stretch/>
        </p:blipFill>
        <p:spPr bwMode="auto">
          <a:xfrm>
            <a:off x="2384687" y="1815456"/>
            <a:ext cx="4447652" cy="395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1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53433" y="5783881"/>
            <a:ext cx="597155" cy="514788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任意多边形 4"/>
          <p:cNvSpPr/>
          <p:nvPr/>
        </p:nvSpPr>
        <p:spPr>
          <a:xfrm>
            <a:off x="1932812" y="5783881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1932812" y="5868151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原因分析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923010" y="5783881"/>
            <a:ext cx="597155" cy="514788"/>
            <a:chOff x="3306159" y="1663997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5602389" y="5783881"/>
            <a:ext cx="2433098" cy="51478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5602389" y="5868151"/>
            <a:ext cx="243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/>
              <a:t>解决方案</a:t>
            </a:r>
          </a:p>
        </p:txBody>
      </p:sp>
      <p:pic>
        <p:nvPicPr>
          <p:cNvPr id="1028" name="Picture 4" descr="http://photocdn.sohu.com/20150810/mp26652927_1439193037611_1_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37" y="395476"/>
            <a:ext cx="6853951" cy="50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53" y="1021404"/>
            <a:ext cx="3791894" cy="379189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313234" y="5112498"/>
            <a:ext cx="6677265" cy="685187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63805" y="3593731"/>
              <a:ext cx="8673483" cy="65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如果我们收到中差评我们怎么处理？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694" y="237493"/>
            <a:ext cx="3977489" cy="657857"/>
            <a:chOff x="2753150" y="2876110"/>
            <a:chExt cx="6685701" cy="1105781"/>
          </a:xfrm>
        </p:grpSpPr>
        <p:grpSp>
          <p:nvGrpSpPr>
            <p:cNvPr id="8" name="组合 7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任意多边形 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12476" y="3075059"/>
              <a:ext cx="5226375" cy="7760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提问环节？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5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64594" y="4840116"/>
            <a:ext cx="6677265" cy="685187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63805" y="3593731"/>
              <a:ext cx="8673483" cy="65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以上就是怎么样给客户发送修改差评链接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63" y="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83" y="454361"/>
            <a:ext cx="4762500" cy="4762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00353" y="5265501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同学们你们学会了么？</a:t>
            </a:r>
          </a:p>
        </p:txBody>
      </p:sp>
    </p:spTree>
    <p:extLst>
      <p:ext uri="{BB962C8B-B14F-4D97-AF65-F5344CB8AC3E}">
        <p14:creationId xmlns:p14="http://schemas.microsoft.com/office/powerpoint/2010/main" val="13375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9016" y="3076112"/>
            <a:ext cx="6178252" cy="685187"/>
            <a:chOff x="2588117" y="3430709"/>
            <a:chExt cx="8024858" cy="965464"/>
          </a:xfrm>
        </p:grpSpPr>
        <p:sp>
          <p:nvSpPr>
            <p:cNvPr id="3" name="任意多边形 2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54018" y="3593731"/>
              <a:ext cx="3493061" cy="65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发布宝贝模块介绍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5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发布商品模块介绍</a:t>
            </a:r>
          </a:p>
        </p:txBody>
      </p:sp>
      <p:sp>
        <p:nvSpPr>
          <p:cNvPr id="23555" name="内容占位符 2"/>
          <p:cNvSpPr>
            <a:spLocks noGrp="1"/>
          </p:cNvSpPr>
          <p:nvPr>
            <p:ph idx="4294967295"/>
          </p:nvPr>
        </p:nvSpPr>
        <p:spPr>
          <a:xfrm>
            <a:off x="914400" y="9810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1</a:t>
            </a:r>
            <a:r>
              <a:rPr lang="zh-CN" altLang="en-US" b="0">
                <a:solidFill>
                  <a:schemeClr val="bg1"/>
                </a:solidFill>
              </a:rPr>
              <a:t>，类目选择模块：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23556" name="图片 5" descr="发布宝贝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88350" cy="5135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619250" y="2133600"/>
            <a:ext cx="496887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288" y="2781300"/>
            <a:ext cx="2376487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188" y="5876925"/>
            <a:ext cx="244792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92725" y="6308725"/>
            <a:ext cx="1150938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27313" y="3213100"/>
            <a:ext cx="381635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9388" y="1484313"/>
            <a:ext cx="3600450" cy="576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3779838" y="1700213"/>
            <a:ext cx="431800" cy="73025"/>
          </a:xfrm>
          <a:prstGeom prst="rightArrow">
            <a:avLst/>
          </a:prstGeom>
          <a:solidFill>
            <a:srgbClr val="FC040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588125" y="2349500"/>
            <a:ext cx="360363" cy="44450"/>
          </a:xfrm>
          <a:prstGeom prst="rightArrow">
            <a:avLst/>
          </a:prstGeom>
          <a:solidFill>
            <a:srgbClr val="FC040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2771775" y="2924175"/>
            <a:ext cx="431800" cy="46038"/>
          </a:xfrm>
          <a:prstGeom prst="rightArrow">
            <a:avLst/>
          </a:prstGeom>
          <a:solidFill>
            <a:srgbClr val="FC040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6443663" y="3357563"/>
            <a:ext cx="360362" cy="44450"/>
          </a:xfrm>
          <a:prstGeom prst="rightArrow">
            <a:avLst/>
          </a:prstGeom>
          <a:solidFill>
            <a:srgbClr val="FC040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3059113" y="6092825"/>
            <a:ext cx="360362" cy="46038"/>
          </a:xfrm>
          <a:prstGeom prst="rightArrow">
            <a:avLst/>
          </a:prstGeom>
          <a:solidFill>
            <a:srgbClr val="FC040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5" name="右箭头 34"/>
          <p:cNvSpPr/>
          <p:nvPr/>
        </p:nvSpPr>
        <p:spPr>
          <a:xfrm>
            <a:off x="6443663" y="6453188"/>
            <a:ext cx="360362" cy="46037"/>
          </a:xfrm>
          <a:prstGeom prst="rightArrow">
            <a:avLst/>
          </a:prstGeom>
          <a:solidFill>
            <a:srgbClr val="FC040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84663" y="1557338"/>
            <a:ext cx="1366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发布形式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948488" y="2205038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类目搜索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276600" y="2781300"/>
            <a:ext cx="237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最近使用类目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875463" y="3213100"/>
            <a:ext cx="165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快捷搜索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492500" y="5949950"/>
            <a:ext cx="1871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类目提示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804025" y="630872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快捷模板</a:t>
            </a:r>
          </a:p>
        </p:txBody>
      </p:sp>
    </p:spTree>
    <p:extLst>
      <p:ext uri="{BB962C8B-B14F-4D97-AF65-F5344CB8AC3E}">
        <p14:creationId xmlns:p14="http://schemas.microsoft.com/office/powerpoint/2010/main" val="20738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发布商品模块介绍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4294967295"/>
          </p:nvPr>
        </p:nvSpPr>
        <p:spPr>
          <a:xfrm>
            <a:off x="914400" y="981075"/>
            <a:ext cx="8229600" cy="554355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2</a:t>
            </a:r>
            <a:r>
              <a:rPr lang="zh-CN" altLang="en-US" b="0">
                <a:solidFill>
                  <a:schemeClr val="bg1"/>
                </a:solidFill>
              </a:rPr>
              <a:t>，宝贝属性模块：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属性只填写必要属性就可以正常发布，若属性越多，可以直接提高宝贝被搜索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到的几率，以及让买家更准确的挑选到自己需要的宝贝。注意：属性有上限，最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多</a:t>
            </a:r>
            <a:r>
              <a:rPr lang="en-US" altLang="zh-CN" b="0">
                <a:solidFill>
                  <a:schemeClr val="bg1"/>
                </a:solidFill>
              </a:rPr>
              <a:t>35</a:t>
            </a:r>
            <a:r>
              <a:rPr lang="zh-CN" altLang="en-US" b="0">
                <a:solidFill>
                  <a:schemeClr val="bg1"/>
                </a:solidFill>
              </a:rPr>
              <a:t>个，一般建议在</a:t>
            </a:r>
            <a:r>
              <a:rPr lang="en-US" altLang="zh-CN" b="0">
                <a:solidFill>
                  <a:schemeClr val="bg1"/>
                </a:solidFill>
              </a:rPr>
              <a:t>10</a:t>
            </a:r>
            <a:r>
              <a:rPr lang="zh-CN" altLang="en-US" b="0">
                <a:solidFill>
                  <a:schemeClr val="bg1"/>
                </a:solidFill>
              </a:rPr>
              <a:t>个左右。</a:t>
            </a:r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24580" name="图片 22" descr="发布宝贝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84313"/>
            <a:ext cx="8837613" cy="4002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1116013" y="2060575"/>
            <a:ext cx="792162" cy="50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771775" y="2205038"/>
            <a:ext cx="1295400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63938" y="3284538"/>
            <a:ext cx="2663825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524750" y="2492375"/>
            <a:ext cx="1295400" cy="50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48038" y="2636838"/>
            <a:ext cx="3816350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下箭头 43"/>
          <p:cNvSpPr/>
          <p:nvPr/>
        </p:nvSpPr>
        <p:spPr>
          <a:xfrm>
            <a:off x="1476375" y="2565400"/>
            <a:ext cx="71438" cy="5032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上箭头 44"/>
          <p:cNvSpPr/>
          <p:nvPr/>
        </p:nvSpPr>
        <p:spPr>
          <a:xfrm>
            <a:off x="3348038" y="1844675"/>
            <a:ext cx="46037" cy="3603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下箭头 45"/>
          <p:cNvSpPr/>
          <p:nvPr/>
        </p:nvSpPr>
        <p:spPr>
          <a:xfrm>
            <a:off x="8172450" y="2997200"/>
            <a:ext cx="46038" cy="3603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下箭头 46"/>
          <p:cNvSpPr/>
          <p:nvPr/>
        </p:nvSpPr>
        <p:spPr>
          <a:xfrm>
            <a:off x="4787900" y="3644900"/>
            <a:ext cx="46038" cy="3603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971550" y="306863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类目选择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771775" y="14843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新旧程度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596188" y="3357563"/>
            <a:ext cx="1296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属性补充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211638" y="400526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必要属性</a:t>
            </a:r>
          </a:p>
        </p:txBody>
      </p:sp>
    </p:spTree>
    <p:extLst>
      <p:ext uri="{BB962C8B-B14F-4D97-AF65-F5344CB8AC3E}">
        <p14:creationId xmlns:p14="http://schemas.microsoft.com/office/powerpoint/2010/main" val="27250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发布商品模块介绍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4294967295"/>
          </p:nvPr>
        </p:nvSpPr>
        <p:spPr>
          <a:xfrm>
            <a:off x="914400" y="981075"/>
            <a:ext cx="8229600" cy="554355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3</a:t>
            </a:r>
            <a:r>
              <a:rPr lang="zh-CN" altLang="en-US" b="0">
                <a:solidFill>
                  <a:schemeClr val="bg1"/>
                </a:solidFill>
              </a:rPr>
              <a:t>，</a:t>
            </a:r>
            <a:r>
              <a:rPr lang="en-US" altLang="zh-CN" b="0">
                <a:solidFill>
                  <a:schemeClr val="bg1"/>
                </a:solidFill>
              </a:rPr>
              <a:t>SKU</a:t>
            </a:r>
            <a:r>
              <a:rPr lang="zh-CN" altLang="en-US" b="0">
                <a:solidFill>
                  <a:schemeClr val="bg1"/>
                </a:solidFill>
              </a:rPr>
              <a:t>模块：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     SKU</a:t>
            </a:r>
            <a:r>
              <a:rPr lang="zh-CN" altLang="en-US" b="0">
                <a:solidFill>
                  <a:schemeClr val="bg1"/>
                </a:solidFill>
              </a:rPr>
              <a:t>就是我们 常说的“套餐”，例如购买数码产品，不同的搭配和类型有不同的售价，以下图片显示的为男装类目的</a:t>
            </a:r>
            <a:r>
              <a:rPr lang="en-US" altLang="zh-CN" b="0">
                <a:solidFill>
                  <a:schemeClr val="bg1"/>
                </a:solidFill>
              </a:rPr>
              <a:t>SKU</a:t>
            </a:r>
            <a:r>
              <a:rPr lang="zh-CN" altLang="en-US" b="0">
                <a:solidFill>
                  <a:schemeClr val="bg1"/>
                </a:solidFill>
              </a:rPr>
              <a:t>，不同的类目有不同的选择。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注意：某些类目中套餐和套餐的价格不能差别过大，如此设置的目的是为了防止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会员利用套餐发布低价商品，进行作弊。例如同样一件衣服，发布红色和黑色两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种，红色相对便宜，但是一般情况下红色都无法顺利的被购买。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</p:txBody>
      </p:sp>
      <p:pic>
        <p:nvPicPr>
          <p:cNvPr id="18" name="图片 17" descr="发布宝贝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7848600" cy="346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发布商品模块介绍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4294967295"/>
          </p:nvPr>
        </p:nvSpPr>
        <p:spPr>
          <a:xfrm>
            <a:off x="914400" y="981075"/>
            <a:ext cx="8229600" cy="554355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4</a:t>
            </a:r>
            <a:r>
              <a:rPr lang="zh-CN" altLang="en-US" b="0">
                <a:solidFill>
                  <a:schemeClr val="bg1"/>
                </a:solidFill>
              </a:rPr>
              <a:t>，图片模块：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商家编码：设置商家编码的目的是让会员更方便的管理自己的货物。选填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图片空间：淘宝官方提供的存放图片的网络空间。可选购，每个会员默认</a:t>
            </a:r>
            <a:r>
              <a:rPr lang="en-US" altLang="zh-CN" b="0">
                <a:solidFill>
                  <a:schemeClr val="bg1"/>
                </a:solidFill>
              </a:rPr>
              <a:t>30M</a:t>
            </a: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宝贝视频：需要事先订购，然后才可以使用</a:t>
            </a:r>
            <a:endParaRPr lang="en-US" altLang="zh-CN" b="0">
              <a:solidFill>
                <a:schemeClr val="bg1"/>
              </a:solidFill>
            </a:endParaRPr>
          </a:p>
        </p:txBody>
      </p:sp>
      <p:pic>
        <p:nvPicPr>
          <p:cNvPr id="26628" name="图片 4" descr="发布宝贝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208963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4213" y="1341438"/>
            <a:ext cx="2016125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188" y="1700213"/>
            <a:ext cx="2305050" cy="288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913" y="3141663"/>
            <a:ext cx="2232025" cy="1008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8888" y="4508500"/>
            <a:ext cx="1944687" cy="1081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700338" y="1484313"/>
            <a:ext cx="431800" cy="46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916238" y="1844675"/>
            <a:ext cx="360362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563938" y="3644900"/>
            <a:ext cx="647700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203575" y="5013325"/>
            <a:ext cx="576263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76600" y="1331913"/>
            <a:ext cx="194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宝贝数量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48038" y="1700213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商家自行设定的商品编码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11638" y="3500438"/>
            <a:ext cx="2592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图片空间上传快捷按钮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779838" y="486886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选择视频（需订购）</a:t>
            </a:r>
          </a:p>
        </p:txBody>
      </p:sp>
    </p:spTree>
    <p:extLst>
      <p:ext uri="{BB962C8B-B14F-4D97-AF65-F5344CB8AC3E}">
        <p14:creationId xmlns:p14="http://schemas.microsoft.com/office/powerpoint/2010/main" val="6527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9016" y="3076112"/>
            <a:ext cx="6178252" cy="685187"/>
            <a:chOff x="2588117" y="3430709"/>
            <a:chExt cx="8024858" cy="965464"/>
          </a:xfrm>
        </p:grpSpPr>
        <p:sp>
          <p:nvSpPr>
            <p:cNvPr id="3" name="任意多边形 2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018281" y="3593731"/>
              <a:ext cx="3126648" cy="65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发布宝贝的前提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0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发布商品模块介绍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4294967295"/>
          </p:nvPr>
        </p:nvSpPr>
        <p:spPr>
          <a:xfrm>
            <a:off x="914400" y="981075"/>
            <a:ext cx="8229600" cy="554355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5</a:t>
            </a:r>
            <a:r>
              <a:rPr lang="zh-CN" altLang="en-US" b="0">
                <a:solidFill>
                  <a:schemeClr val="bg1"/>
                </a:solidFill>
              </a:rPr>
              <a:t>，宝贝描述模块：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宝贝描述是对会员发布的宝贝最直接的描述和诠释，在此模块可以做非常多的自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定义设置，也可以通过网页代码的形式进行编辑和调整。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</p:txBody>
      </p:sp>
      <p:pic>
        <p:nvPicPr>
          <p:cNvPr id="27652" name="图片 17" descr="发布宝贝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135938" cy="453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4067175" y="5157788"/>
            <a:ext cx="4537075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上箭头 20"/>
          <p:cNvSpPr/>
          <p:nvPr/>
        </p:nvSpPr>
        <p:spPr>
          <a:xfrm>
            <a:off x="5364163" y="4652963"/>
            <a:ext cx="46037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655" name="TextBox 21"/>
          <p:cNvSpPr txBox="1">
            <a:spLocks noChangeArrowheads="1"/>
          </p:cNvSpPr>
          <p:nvPr/>
        </p:nvSpPr>
        <p:spPr bwMode="auto">
          <a:xfrm>
            <a:off x="4787900" y="429260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自动保存</a:t>
            </a:r>
          </a:p>
        </p:txBody>
      </p:sp>
    </p:spTree>
    <p:extLst>
      <p:ext uri="{BB962C8B-B14F-4D97-AF65-F5344CB8AC3E}">
        <p14:creationId xmlns:p14="http://schemas.microsoft.com/office/powerpoint/2010/main" val="4772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发布商品模块介绍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4294967295"/>
          </p:nvPr>
        </p:nvSpPr>
        <p:spPr>
          <a:xfrm>
            <a:off x="914400" y="981075"/>
            <a:ext cx="8229600" cy="554355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6</a:t>
            </a:r>
            <a:r>
              <a:rPr lang="zh-CN" altLang="en-US" b="0">
                <a:solidFill>
                  <a:schemeClr val="bg1"/>
                </a:solidFill>
              </a:rPr>
              <a:t>，店铺类别、物流模块：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店铺类别：设置店铺类别可以方便买家挑选同类型的商品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运费模板：运费模板可以让卖家批量编辑自己宝贝的货运方式与运费，包括货到付款的设置。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</p:txBody>
      </p:sp>
      <p:pic>
        <p:nvPicPr>
          <p:cNvPr id="28676" name="图片 7" descr="发布宝贝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064500" cy="414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84213" y="1484313"/>
            <a:ext cx="1800225" cy="1008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31913" y="3860800"/>
            <a:ext cx="2808287" cy="129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484438" y="1916113"/>
            <a:ext cx="574675" cy="730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140200" y="4437063"/>
            <a:ext cx="576263" cy="46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32138" y="1773238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事先设置好的店铺类目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16463" y="422116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运费模板</a:t>
            </a:r>
          </a:p>
        </p:txBody>
      </p:sp>
    </p:spTree>
    <p:extLst>
      <p:ext uri="{BB962C8B-B14F-4D97-AF65-F5344CB8AC3E}">
        <p14:creationId xmlns:p14="http://schemas.microsoft.com/office/powerpoint/2010/main" val="19685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发布商品模块介绍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4294967295"/>
          </p:nvPr>
        </p:nvSpPr>
        <p:spPr>
          <a:xfrm>
            <a:off x="755650" y="981075"/>
            <a:ext cx="8388350" cy="5543550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7</a:t>
            </a:r>
            <a:r>
              <a:rPr lang="zh-CN" altLang="en-US" b="0">
                <a:solidFill>
                  <a:schemeClr val="bg1"/>
                </a:solidFill>
              </a:rPr>
              <a:t>，其他信息模块：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有效期：越接近有效期的时间，商品被搜索到的几率越大，然后时间重置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橱窗推荐：设置后会让宝贝优先展现在搜索列表内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</p:txBody>
      </p:sp>
      <p:pic>
        <p:nvPicPr>
          <p:cNvPr id="29700" name="图片 14" descr="发布宝贝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52550"/>
            <a:ext cx="7993062" cy="452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755650" y="3141663"/>
            <a:ext cx="792163" cy="358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692275" y="3573463"/>
            <a:ext cx="1295400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47813" y="3933825"/>
            <a:ext cx="2087562" cy="503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55650" y="4581525"/>
            <a:ext cx="792163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92275" y="4941888"/>
            <a:ext cx="576263" cy="358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1547813" y="3284538"/>
            <a:ext cx="503237" cy="46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2987675" y="3716338"/>
            <a:ext cx="360363" cy="46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右箭头 27"/>
          <p:cNvSpPr/>
          <p:nvPr/>
        </p:nvSpPr>
        <p:spPr>
          <a:xfrm>
            <a:off x="3635375" y="4149725"/>
            <a:ext cx="576263" cy="444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1547813" y="4724400"/>
            <a:ext cx="576262" cy="46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2268538" y="5084763"/>
            <a:ext cx="431800" cy="460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051050" y="3132138"/>
            <a:ext cx="1873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参加活动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19475" y="3500438"/>
            <a:ext cx="352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有效期（影响被搜索到的几率）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11638" y="3995738"/>
            <a:ext cx="216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商品上架时间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051050" y="4572000"/>
            <a:ext cx="309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秒杀设置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27313" y="4932363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橱窗推荐</a:t>
            </a:r>
          </a:p>
        </p:txBody>
      </p:sp>
    </p:spTree>
    <p:extLst>
      <p:ext uri="{BB962C8B-B14F-4D97-AF65-F5344CB8AC3E}">
        <p14:creationId xmlns:p14="http://schemas.microsoft.com/office/powerpoint/2010/main" val="196155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发布商品模块注意事项</a:t>
            </a:r>
          </a:p>
        </p:txBody>
      </p:sp>
      <p:sp>
        <p:nvSpPr>
          <p:cNvPr id="30723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发布宝贝所填写的所有信息，都建议会员如实填写，如实描述，否则会直接影响到宝贝的后续处理，例如宝贝被删除、下架和降权等。</a:t>
            </a:r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发布宝贝不成功都会有相应的提示，请会员按照提示的方式进行处理，若没有提示，则是浏览器问题导致，建议更换浏览器再次操作尝试。</a:t>
            </a:r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9016" y="3076112"/>
            <a:ext cx="6178252" cy="685187"/>
            <a:chOff x="2588117" y="3430709"/>
            <a:chExt cx="8024858" cy="965464"/>
          </a:xfrm>
        </p:grpSpPr>
        <p:sp>
          <p:nvSpPr>
            <p:cNvPr id="3" name="任意多边形 2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83618" y="3593731"/>
              <a:ext cx="3493061" cy="65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特殊商品发布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022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特殊商品发布</a:t>
            </a:r>
          </a:p>
        </p:txBody>
      </p:sp>
      <p:sp>
        <p:nvSpPr>
          <p:cNvPr id="32771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在淘宝网发布特殊商品是需要进行相应店铺备案，否则是无法进行发布或只能发布二手类型，某些类别同时要需要缴纳消费者保障金</a:t>
            </a:r>
            <a:endParaRPr lang="en-US" altLang="zh-CN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4" name="图片 3" descr="特殊发布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043113"/>
            <a:ext cx="7267575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特殊发布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00438"/>
            <a:ext cx="6124575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特殊商品发布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14400" y="836613"/>
            <a:ext cx="8229600" cy="4525962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备案方式：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     在发布的时候直接选择对应的类目，或者点击页面内的快捷按钮直接进行申请即可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注意：带有专营字样的申请成功后，只能单独经营该类目的商品。成人用品，新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房特种经营。</a:t>
            </a:r>
            <a:endParaRPr lang="en-US" altLang="zh-CN" b="0">
              <a:solidFill>
                <a:schemeClr val="bg1"/>
              </a:solidFill>
            </a:endParaRPr>
          </a:p>
        </p:txBody>
      </p:sp>
      <p:pic>
        <p:nvPicPr>
          <p:cNvPr id="6" name="图片 5" descr="特殊发布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920037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特殊发布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827962" cy="4135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9016" y="3076112"/>
            <a:ext cx="6178252" cy="685187"/>
            <a:chOff x="2588117" y="3430709"/>
            <a:chExt cx="8024858" cy="965464"/>
          </a:xfrm>
        </p:grpSpPr>
        <p:sp>
          <p:nvSpPr>
            <p:cNvPr id="3" name="任意多边形 2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675310" y="3593731"/>
              <a:ext cx="3493061" cy="65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淘宝助理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1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淘宝助理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淘宝助理是一个功能强大的客户端工具软件，它可以帮助卖家管理宝贝，并提供方便的管理界面，为了提高卖家使用淘宝服务的效率。</a:t>
            </a:r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</a:rPr>
              <a:t>2010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  <a:r>
              <a:rPr lang="en-US" altLang="zh-CN">
                <a:solidFill>
                  <a:schemeClr val="bg1"/>
                </a:solidFill>
              </a:rPr>
              <a:t>10</a:t>
            </a:r>
            <a:r>
              <a:rPr lang="zh-CN" altLang="en-US">
                <a:solidFill>
                  <a:schemeClr val="bg1"/>
                </a:solidFill>
              </a:rPr>
              <a:t>月份统计淘宝助理登录用户数为</a:t>
            </a:r>
            <a:r>
              <a:rPr lang="en-US" altLang="zh-CN">
                <a:solidFill>
                  <a:schemeClr val="bg1"/>
                </a:solidFill>
              </a:rPr>
              <a:t>105</a:t>
            </a:r>
            <a:r>
              <a:rPr lang="zh-CN" altLang="en-US">
                <a:solidFill>
                  <a:schemeClr val="bg1"/>
                </a:solidFill>
              </a:rPr>
              <a:t>万</a:t>
            </a:r>
            <a:endParaRPr lang="en-US" altLang="zh-CN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</a:rPr>
              <a:t>2011</a:t>
            </a:r>
            <a:r>
              <a:rPr lang="zh-CN" altLang="en-US">
                <a:solidFill>
                  <a:schemeClr val="bg1"/>
                </a:solidFill>
              </a:rPr>
              <a:t>年</a:t>
            </a:r>
            <a:r>
              <a:rPr lang="en-US" altLang="zh-CN">
                <a:solidFill>
                  <a:schemeClr val="bg1"/>
                </a:solidFill>
              </a:rPr>
              <a:t>7</a:t>
            </a:r>
            <a:r>
              <a:rPr lang="zh-CN" altLang="en-US">
                <a:solidFill>
                  <a:schemeClr val="bg1"/>
                </a:solidFill>
              </a:rPr>
              <a:t>月份统计淘宝助理登录用户数为</a:t>
            </a:r>
            <a:r>
              <a:rPr lang="en-US" altLang="zh-CN">
                <a:solidFill>
                  <a:schemeClr val="bg1"/>
                </a:solidFill>
              </a:rPr>
              <a:t>130</a:t>
            </a:r>
            <a:r>
              <a:rPr lang="zh-CN" altLang="en-US">
                <a:solidFill>
                  <a:schemeClr val="bg1"/>
                </a:solidFill>
              </a:rPr>
              <a:t>万</a:t>
            </a:r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638" y="2079625"/>
            <a:ext cx="3276600" cy="28622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●批量上传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●定时上传宝贝</a:t>
            </a: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●下载订单</a:t>
            </a: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●批量发货</a:t>
            </a: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●图片搬家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●数据备份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038" y="2098675"/>
            <a:ext cx="3276600" cy="2554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●助理的下载与安装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●宝贝下载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●新建宝贝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●宝贝模板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●导出和导入到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CSV</a:t>
            </a: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文件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●编辑宝贝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31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淘宝助理</a:t>
            </a:r>
          </a:p>
        </p:txBody>
      </p:sp>
      <p:pic>
        <p:nvPicPr>
          <p:cNvPr id="36867" name="内容占位符 9" descr="助理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4349750" cy="3271838"/>
          </a:xfrm>
        </p:spPr>
      </p:pic>
      <p:pic>
        <p:nvPicPr>
          <p:cNvPr id="11" name="图片 10" descr="助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7991475" cy="5859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684213" y="6308725"/>
            <a:ext cx="3167062" cy="477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3" name="图片 12" descr="助理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7932737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助理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7954962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8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84694" y="237493"/>
            <a:ext cx="3977489" cy="657857"/>
            <a:chOff x="2753150" y="2876110"/>
            <a:chExt cx="6685701" cy="1105781"/>
          </a:xfrm>
        </p:grpSpPr>
        <p:grpSp>
          <p:nvGrpSpPr>
            <p:cNvPr id="20" name="组合 19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任意多边形 20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12476" y="3075059"/>
              <a:ext cx="5226375" cy="7760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发布宝贝前提</a:t>
              </a:r>
            </a:p>
          </p:txBody>
        </p:sp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194" y="996213"/>
            <a:ext cx="8188638" cy="24118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25"/>
          <p:cNvSpPr txBox="1"/>
          <p:nvPr/>
        </p:nvSpPr>
        <p:spPr>
          <a:xfrm>
            <a:off x="436370" y="3674350"/>
            <a:ext cx="8357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</a:rPr>
              <a:t>一、发布宝贝的先提条件是通过</a:t>
            </a:r>
            <a:r>
              <a:rPr lang="zh-CN" altLang="en-US" sz="2200" b="1" dirty="0">
                <a:solidFill>
                  <a:schemeClr val="accent2"/>
                </a:solidFill>
              </a:rPr>
              <a:t>支付宝实名认证，且拥有认证标志。</a:t>
            </a:r>
            <a:endParaRPr lang="en-US" altLang="zh-CN" sz="22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6386" y="4153710"/>
            <a:ext cx="8239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</a:rPr>
              <a:t>注意的点：</a:t>
            </a:r>
            <a:endParaRPr lang="en-US" altLang="zh-CN" sz="24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</a:rPr>
              <a:t>     一、一个身份证只能开一个店铺。</a:t>
            </a:r>
          </a:p>
          <a:p>
            <a:pPr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</a:rPr>
              <a:t>     二、只有主账户才拥有开店权限，授权认证账户无法开店。</a:t>
            </a:r>
          </a:p>
          <a:p>
            <a:pPr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</a:rPr>
              <a:t>     三、不允许重复铺货式开店。</a:t>
            </a:r>
          </a:p>
        </p:txBody>
      </p:sp>
    </p:spTree>
    <p:extLst>
      <p:ext uri="{BB962C8B-B14F-4D97-AF65-F5344CB8AC3E}">
        <p14:creationId xmlns:p14="http://schemas.microsoft.com/office/powerpoint/2010/main" val="5723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淘宝助理</a:t>
            </a:r>
          </a:p>
        </p:txBody>
      </p:sp>
      <p:sp>
        <p:nvSpPr>
          <p:cNvPr id="4" name="内容占位符 2"/>
          <p:cNvSpPr>
            <a:spLocks noGrp="1"/>
          </p:cNvSpPr>
          <p:nvPr>
            <p:ph idx="4294967295"/>
          </p:nvPr>
        </p:nvSpPr>
        <p:spPr>
          <a:xfrm>
            <a:off x="647700" y="1279525"/>
            <a:ext cx="8496300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</a:rPr>
              <a:t>淘宝助理使用条件限制：</a:t>
            </a:r>
            <a:endParaRPr lang="en-US" altLang="zh-CN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l"/>
              <a:defRPr/>
            </a:pPr>
            <a:r>
              <a:rPr lang="en-US" altLang="zh-CN" sz="2000" b="0" dirty="0">
                <a:solidFill>
                  <a:schemeClr val="bg1"/>
                </a:solidFill>
                <a:cs typeface="+mn-cs"/>
              </a:rPr>
              <a:t>0</a:t>
            </a:r>
            <a:r>
              <a:rPr lang="zh-CN" altLang="en-US" sz="2000" b="0" dirty="0">
                <a:solidFill>
                  <a:schemeClr val="bg1"/>
                </a:solidFill>
                <a:cs typeface="+mn-cs"/>
              </a:rPr>
              <a:t>信用卖家通过淘宝助理（或者第三方工具）每天发布商品每天不超过</a:t>
            </a:r>
            <a:r>
              <a:rPr lang="en-US" altLang="zh-CN" sz="2000" b="0" dirty="0">
                <a:solidFill>
                  <a:schemeClr val="bg1"/>
                </a:solidFill>
                <a:cs typeface="+mn-cs"/>
              </a:rPr>
              <a:t>10</a:t>
            </a:r>
            <a:r>
              <a:rPr lang="zh-CN" altLang="en-US" sz="2000" b="0" dirty="0">
                <a:solidFill>
                  <a:schemeClr val="bg1"/>
                </a:solidFill>
                <a:cs typeface="+mn-cs"/>
              </a:rPr>
              <a:t>件，总量不超过</a:t>
            </a:r>
            <a:r>
              <a:rPr lang="en-US" altLang="zh-CN" sz="2000" b="0" dirty="0">
                <a:solidFill>
                  <a:schemeClr val="bg1"/>
                </a:solidFill>
                <a:cs typeface="+mn-cs"/>
              </a:rPr>
              <a:t>100</a:t>
            </a:r>
            <a:r>
              <a:rPr lang="zh-CN" altLang="en-US" sz="2000" b="0" dirty="0">
                <a:solidFill>
                  <a:schemeClr val="bg1"/>
                </a:solidFill>
                <a:cs typeface="+mn-cs"/>
              </a:rPr>
              <a:t>件。</a:t>
            </a:r>
          </a:p>
          <a:p>
            <a:pPr lvl="1">
              <a:buFont typeface="Wingdings" pitchFamily="2" charset="2"/>
              <a:buChar char="l"/>
              <a:defRPr/>
            </a:pPr>
            <a:r>
              <a:rPr lang="en-US" altLang="zh-CN" sz="2000" b="0" dirty="0">
                <a:solidFill>
                  <a:schemeClr val="bg1"/>
                </a:solidFill>
                <a:cs typeface="+mn-cs"/>
              </a:rPr>
              <a:t>1-3</a:t>
            </a:r>
            <a:r>
              <a:rPr lang="zh-CN" altLang="en-US" sz="2000" b="0" dirty="0">
                <a:solidFill>
                  <a:schemeClr val="bg1"/>
                </a:solidFill>
                <a:cs typeface="+mn-cs"/>
              </a:rPr>
              <a:t>心级卖家发布商品数不变，每天不超过</a:t>
            </a:r>
            <a:r>
              <a:rPr lang="en-US" altLang="zh-CN" sz="2000" b="0" dirty="0">
                <a:solidFill>
                  <a:schemeClr val="bg1"/>
                </a:solidFill>
                <a:cs typeface="+mn-cs"/>
              </a:rPr>
              <a:t>100</a:t>
            </a:r>
            <a:r>
              <a:rPr lang="zh-CN" altLang="en-US" sz="2000" b="0" dirty="0">
                <a:solidFill>
                  <a:schemeClr val="bg1"/>
                </a:solidFill>
                <a:cs typeface="+mn-cs"/>
              </a:rPr>
              <a:t>件，发布商品总量不超过</a:t>
            </a:r>
            <a:r>
              <a:rPr lang="en-US" altLang="zh-CN" sz="2000" b="0" dirty="0">
                <a:solidFill>
                  <a:schemeClr val="bg1"/>
                </a:solidFill>
                <a:cs typeface="+mn-cs"/>
              </a:rPr>
              <a:t>500</a:t>
            </a:r>
            <a:r>
              <a:rPr lang="zh-CN" altLang="en-US" sz="2000" b="0" dirty="0">
                <a:solidFill>
                  <a:schemeClr val="bg1"/>
                </a:solidFill>
                <a:cs typeface="+mn-cs"/>
              </a:rPr>
              <a:t>件。（书籍和音像类目不做限制。）</a:t>
            </a:r>
            <a:endParaRPr lang="en-US" altLang="zh-CN" sz="2000" b="0" dirty="0">
              <a:solidFill>
                <a:schemeClr val="bg1"/>
              </a:solidFill>
              <a:cs typeface="+mn-cs"/>
            </a:endParaRPr>
          </a:p>
          <a:p>
            <a:pPr lvl="1">
              <a:defRPr/>
            </a:pPr>
            <a:endParaRPr lang="en-US" altLang="zh-CN" sz="2000" dirty="0">
              <a:solidFill>
                <a:schemeClr val="bg1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cs typeface="+mn-cs"/>
              </a:rPr>
              <a:t>商品被删除，原因：助理累积发布商品超限；大家想想为什么我们会做出对淘宝助理上传商品的限制？</a:t>
            </a:r>
            <a:endParaRPr lang="en-US" altLang="zh-CN" sz="2000" dirty="0">
              <a:solidFill>
                <a:schemeClr val="bg1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en-US" altLang="zh-CN" sz="2000" b="0" dirty="0">
                <a:solidFill>
                  <a:schemeClr val="bg1"/>
                </a:solidFill>
                <a:cs typeface="+mn-cs"/>
              </a:rPr>
              <a:t>1</a:t>
            </a:r>
            <a:r>
              <a:rPr lang="zh-CN" altLang="en-US" sz="2000" b="0" dirty="0">
                <a:solidFill>
                  <a:schemeClr val="bg1"/>
                </a:solidFill>
                <a:cs typeface="+mn-cs"/>
              </a:rPr>
              <a:t>、一般都是心级低的会员使用淘宝助理数据包大批量传商品，起到广告的作用，而实际自己没有商品。</a:t>
            </a:r>
            <a:endParaRPr lang="en-US" altLang="zh-CN" sz="2000" b="0" dirty="0">
              <a:solidFill>
                <a:schemeClr val="bg1"/>
              </a:solidFill>
              <a:cs typeface="+mn-cs"/>
            </a:endParaRPr>
          </a:p>
          <a:p>
            <a:pPr lvl="1">
              <a:buFontTx/>
              <a:buNone/>
              <a:defRPr/>
            </a:pPr>
            <a:r>
              <a:rPr lang="en-US" altLang="zh-CN" sz="2000" b="0" dirty="0">
                <a:solidFill>
                  <a:schemeClr val="bg1"/>
                </a:solidFill>
                <a:cs typeface="+mn-cs"/>
              </a:rPr>
              <a:t>2</a:t>
            </a:r>
            <a:r>
              <a:rPr lang="zh-CN" altLang="en-US" sz="2000" b="0" dirty="0">
                <a:solidFill>
                  <a:schemeClr val="bg1"/>
                </a:solidFill>
                <a:cs typeface="+mn-cs"/>
              </a:rPr>
              <a:t>、缓解服务器压力。</a:t>
            </a:r>
            <a:endParaRPr lang="en-US" altLang="zh-CN" sz="2000" b="0" dirty="0">
              <a:solidFill>
                <a:schemeClr val="bg1"/>
              </a:solidFill>
              <a:cs typeface="+mn-cs"/>
            </a:endParaRPr>
          </a:p>
          <a:p>
            <a:pPr lvl="1">
              <a:buFontTx/>
              <a:buNone/>
              <a:defRPr/>
            </a:pPr>
            <a:endParaRPr lang="en-US" altLang="zh-CN" sz="2000" b="0" dirty="0">
              <a:solidFill>
                <a:schemeClr val="bg1"/>
              </a:solidFill>
              <a:cs typeface="+mn-cs"/>
            </a:endParaRPr>
          </a:p>
          <a:p>
            <a:pPr lvl="1">
              <a:defRPr/>
            </a:pPr>
            <a:endParaRPr lang="zh-CN" altLang="zh-CN" sz="2000" b="0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5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淘宝助理</a:t>
            </a:r>
          </a:p>
        </p:txBody>
      </p:sp>
      <p:sp>
        <p:nvSpPr>
          <p:cNvPr id="38915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淘宝助理互助帮派：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  <a:hlinkClick r:id="rId2"/>
              </a:rPr>
              <a:t>     http://bangpai.taobao.com/group/602059.htm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淘宝助理小课堂：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  <a:hlinkClick r:id="rId3"/>
              </a:rPr>
              <a:t>     http://www.taobao.com/go/chn/taobaozhuli/help.php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      </a:t>
            </a: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  <a:hlinkClick r:id="rId4"/>
              </a:rPr>
              <a:t>     http://bangpai.taobao.com/group/thread/602059-22302907-1.htm#reply170600318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>
                <a:solidFill>
                  <a:schemeClr val="bg1"/>
                </a:solidFill>
              </a:rPr>
              <a:t>淘宝助理官方下载：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  <a:hlinkClick r:id="rId5"/>
              </a:rPr>
              <a:t>     http://zhuli.taobao.com</a:t>
            </a:r>
            <a:endParaRPr lang="en-US" altLang="zh-CN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9016" y="3076112"/>
            <a:ext cx="6178252" cy="685187"/>
            <a:chOff x="2588117" y="3430709"/>
            <a:chExt cx="8024858" cy="965464"/>
          </a:xfrm>
        </p:grpSpPr>
        <p:sp>
          <p:nvSpPr>
            <p:cNvPr id="3" name="任意多边形 2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54018" y="3593731"/>
              <a:ext cx="3493061" cy="65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FAQ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93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FAQ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1</a:t>
            </a:r>
            <a:r>
              <a:rPr lang="zh-CN" altLang="en-US">
                <a:solidFill>
                  <a:schemeClr val="bg1"/>
                </a:solidFill>
              </a:rPr>
              <a:t>，为什么我不能发布全新类型的商品？只能发布二手的？ ★ ★ ★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——</a:t>
            </a:r>
            <a:r>
              <a:rPr lang="zh-CN" altLang="en-US" b="0">
                <a:solidFill>
                  <a:schemeClr val="bg1"/>
                </a:solidFill>
              </a:rPr>
              <a:t>建议会员提供截图进行核实，可能是部分类目需要缴纳保证金，也有可能是会员的店铺状态不正常，如店铺被释放了。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2</a:t>
            </a:r>
            <a:r>
              <a:rPr lang="zh-CN" altLang="en-US">
                <a:solidFill>
                  <a:schemeClr val="bg1"/>
                </a:solidFill>
              </a:rPr>
              <a:t>，为什么我不能发布宝贝？ ★ ★ ★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——</a:t>
            </a:r>
            <a:r>
              <a:rPr lang="zh-CN" altLang="en-US" b="0">
                <a:solidFill>
                  <a:schemeClr val="bg1"/>
                </a:solidFill>
              </a:rPr>
              <a:t>首先建议会员提供相应的网页提示，按照提示进行操作，如：是否有处罚，是否有宝贝属性没填写完整等。若没有网页提示，则可能为浏览器问题，建议更换浏览器重新尝试操作，也可以使用淘宝助理进行操作尝试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3</a:t>
            </a:r>
            <a:r>
              <a:rPr lang="zh-CN" altLang="en-US">
                <a:solidFill>
                  <a:schemeClr val="bg1"/>
                </a:solidFill>
              </a:rPr>
              <a:t>，我发布的宝贝想设置颜色，但是不能修改颜色的名字？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——</a:t>
            </a:r>
            <a:r>
              <a:rPr lang="zh-CN" altLang="en-US" b="0">
                <a:solidFill>
                  <a:schemeClr val="bg1"/>
                </a:solidFill>
              </a:rPr>
              <a:t>发布的时候勾选颜色后，可在后面的编辑框内直接输入颜色名。</a:t>
            </a:r>
          </a:p>
        </p:txBody>
      </p:sp>
      <p:pic>
        <p:nvPicPr>
          <p:cNvPr id="4" name="图片 3" descr="faq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24400"/>
            <a:ext cx="7777162" cy="198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FAQ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4</a:t>
            </a:r>
            <a:r>
              <a:rPr lang="zh-CN" altLang="en-US">
                <a:solidFill>
                  <a:schemeClr val="bg1"/>
                </a:solidFill>
              </a:rPr>
              <a:t>，我想发布商品，但是为什么我需要的类目不见了。以前还有的？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——</a:t>
            </a:r>
            <a:r>
              <a:rPr lang="zh-CN" altLang="en-US" b="0">
                <a:solidFill>
                  <a:schemeClr val="bg1"/>
                </a:solidFill>
              </a:rPr>
              <a:t>淘宝网的类目经常会做调整，若以前的类目不见了，可能是并入到其中一个小类目了，可以尝试用搜索的方式再次搜索。另外，也可以通过一线客服搜索一个类似的商品，然后提供商品的</a:t>
            </a:r>
            <a:r>
              <a:rPr lang="en-US" altLang="zh-CN" b="0">
                <a:solidFill>
                  <a:schemeClr val="bg1"/>
                </a:solidFill>
              </a:rPr>
              <a:t>ID</a:t>
            </a:r>
            <a:r>
              <a:rPr lang="zh-CN" altLang="en-US" b="0">
                <a:solidFill>
                  <a:schemeClr val="bg1"/>
                </a:solidFill>
              </a:rPr>
              <a:t>给到二线信息查询，让信息查询帮助查询商品的具体类目是什么。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5</a:t>
            </a:r>
            <a:r>
              <a:rPr lang="zh-CN" altLang="en-US">
                <a:solidFill>
                  <a:schemeClr val="bg1"/>
                </a:solidFill>
              </a:rPr>
              <a:t>，我用助理发布商品，但是一直提示我发布错误，而且错误提示是英文的，我不知道怎么办？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——</a:t>
            </a:r>
            <a:r>
              <a:rPr lang="zh-CN" altLang="en-US" b="0">
                <a:solidFill>
                  <a:schemeClr val="bg1"/>
                </a:solidFill>
              </a:rPr>
              <a:t>若会员使用助理发现无法上传的提示，可先通过机器人搜索错误的英文提示，若无法查询到，建议会员通过网页的形式尝试发布，并关注错误提示。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6</a:t>
            </a:r>
            <a:r>
              <a:rPr lang="zh-CN" altLang="en-US">
                <a:solidFill>
                  <a:schemeClr val="bg1"/>
                </a:solidFill>
              </a:rPr>
              <a:t>，发布宝贝的提示一直说数量不能低于</a:t>
            </a:r>
            <a:r>
              <a:rPr lang="en-US" altLang="zh-CN">
                <a:solidFill>
                  <a:schemeClr val="bg1"/>
                </a:solidFill>
              </a:rPr>
              <a:t>0</a:t>
            </a:r>
            <a:r>
              <a:rPr lang="zh-CN" altLang="en-US">
                <a:solidFill>
                  <a:schemeClr val="bg1"/>
                </a:solidFill>
              </a:rPr>
              <a:t>，但是我实际已经设置不是</a:t>
            </a:r>
            <a:r>
              <a:rPr lang="en-US" altLang="zh-CN">
                <a:solidFill>
                  <a:schemeClr val="bg1"/>
                </a:solidFill>
              </a:rPr>
              <a:t>0</a:t>
            </a:r>
            <a:r>
              <a:rPr lang="zh-CN" altLang="en-US">
                <a:solidFill>
                  <a:schemeClr val="bg1"/>
                </a:solidFill>
              </a:rPr>
              <a:t>了？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——</a:t>
            </a:r>
            <a:r>
              <a:rPr lang="zh-CN" altLang="en-US" b="0">
                <a:solidFill>
                  <a:schemeClr val="bg1"/>
                </a:solidFill>
              </a:rPr>
              <a:t>该情况是因为会员勾选了</a:t>
            </a:r>
            <a:r>
              <a:rPr lang="en-US" altLang="zh-CN" b="0">
                <a:solidFill>
                  <a:schemeClr val="bg1"/>
                </a:solidFill>
              </a:rPr>
              <a:t>SKU</a:t>
            </a:r>
            <a:r>
              <a:rPr lang="zh-CN" altLang="en-US" b="0">
                <a:solidFill>
                  <a:schemeClr val="bg1"/>
                </a:solidFill>
              </a:rPr>
              <a:t>套餐，但是在套餐内的数量没有填写好所导致的，建议会员仔细检查重新填写。</a:t>
            </a:r>
          </a:p>
        </p:txBody>
      </p:sp>
    </p:spTree>
    <p:extLst>
      <p:ext uri="{BB962C8B-B14F-4D97-AF65-F5344CB8AC3E}">
        <p14:creationId xmlns:p14="http://schemas.microsoft.com/office/powerpoint/2010/main" val="349552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FAQ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7</a:t>
            </a:r>
            <a:r>
              <a:rPr lang="zh-CN" altLang="en-US">
                <a:solidFill>
                  <a:schemeClr val="bg1"/>
                </a:solidFill>
              </a:rPr>
              <a:t>，我已经缴纳保证金了，但是现在还是只能发布二手的商品？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——</a:t>
            </a:r>
            <a:r>
              <a:rPr lang="zh-CN" altLang="en-US" b="0">
                <a:solidFill>
                  <a:schemeClr val="bg1"/>
                </a:solidFill>
              </a:rPr>
              <a:t>缴纳保证金有大约</a:t>
            </a:r>
            <a:r>
              <a:rPr lang="en-US" altLang="zh-CN" b="0">
                <a:solidFill>
                  <a:schemeClr val="bg1"/>
                </a:solidFill>
              </a:rPr>
              <a:t>24</a:t>
            </a:r>
            <a:r>
              <a:rPr lang="zh-CN" altLang="en-US" b="0">
                <a:solidFill>
                  <a:schemeClr val="bg1"/>
                </a:solidFill>
              </a:rPr>
              <a:t>小时的延迟，建议会员关注，后续再尝试操作。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8</a:t>
            </a:r>
            <a:r>
              <a:rPr lang="zh-CN" altLang="en-US">
                <a:solidFill>
                  <a:schemeClr val="bg1"/>
                </a:solidFill>
              </a:rPr>
              <a:t>，我要发布网游类的商品，如何操作？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——</a:t>
            </a:r>
            <a:r>
              <a:rPr lang="zh-CN" altLang="en-US" b="0">
                <a:solidFill>
                  <a:schemeClr val="bg1"/>
                </a:solidFill>
              </a:rPr>
              <a:t>网游商品有专门的网游平台，</a:t>
            </a:r>
            <a:r>
              <a:rPr lang="en-US" altLang="zh-CN" b="0">
                <a:solidFill>
                  <a:schemeClr val="bg1"/>
                </a:solidFill>
              </a:rPr>
              <a:t>game.taobao.com</a:t>
            </a:r>
            <a:r>
              <a:rPr lang="zh-CN" altLang="en-US" b="0">
                <a:solidFill>
                  <a:schemeClr val="bg1"/>
                </a:solidFill>
              </a:rPr>
              <a:t>，同时平台也设置有专门的在线客服人员，建议会员直接联系平台处理。</a:t>
            </a:r>
            <a:endParaRPr lang="en-US" altLang="zh-CN" b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>
                <a:solidFill>
                  <a:schemeClr val="bg1"/>
                </a:solidFill>
              </a:rPr>
              <a:t>9</a:t>
            </a:r>
            <a:r>
              <a:rPr lang="zh-CN" altLang="en-US">
                <a:solidFill>
                  <a:schemeClr val="bg1"/>
                </a:solidFill>
              </a:rPr>
              <a:t>，为什么我发布的宝贝在店铺内没有显示？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b="0">
                <a:solidFill>
                  <a:schemeClr val="bg1"/>
                </a:solidFill>
              </a:rPr>
              <a:t>——</a:t>
            </a:r>
            <a:r>
              <a:rPr lang="zh-CN" altLang="en-US" b="0">
                <a:solidFill>
                  <a:schemeClr val="bg1"/>
                </a:solidFill>
              </a:rPr>
              <a:t>若宝贝是刚发布的，大约有</a:t>
            </a:r>
            <a:r>
              <a:rPr lang="en-US" altLang="zh-CN" b="0">
                <a:solidFill>
                  <a:schemeClr val="bg1"/>
                </a:solidFill>
              </a:rPr>
              <a:t>30</a:t>
            </a:r>
            <a:r>
              <a:rPr lang="zh-CN" altLang="en-US" b="0">
                <a:solidFill>
                  <a:schemeClr val="bg1"/>
                </a:solidFill>
              </a:rPr>
              <a:t>分钟左右的延迟，建议会员关注。若已经发布有一段时间还是没在店铺内显示的，需要联系信息查询核实宝贝的状态。</a:t>
            </a:r>
          </a:p>
        </p:txBody>
      </p:sp>
    </p:spTree>
    <p:extLst>
      <p:ext uri="{BB962C8B-B14F-4D97-AF65-F5344CB8AC3E}">
        <p14:creationId xmlns:p14="http://schemas.microsoft.com/office/powerpoint/2010/main" val="28619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/>
          </p:cNvSpPr>
          <p:nvPr>
            <p:ph idx="4294967295"/>
          </p:nvPr>
        </p:nvSpPr>
        <p:spPr>
          <a:xfrm>
            <a:off x="541020" y="1505522"/>
            <a:ext cx="8115300" cy="451961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发布宝贝的基本流程</a:t>
            </a:r>
            <a:endParaRPr lang="en-US" altLang="zh-CN" sz="2400" dirty="0"/>
          </a:p>
          <a:p>
            <a:pPr>
              <a:buFont typeface="Wingdings 3" panose="05040102010807070707" pitchFamily="18" charset="2"/>
              <a:buNone/>
            </a:pPr>
            <a:endParaRPr lang="zh-CN" altLang="en-US" sz="2400" dirty="0"/>
          </a:p>
          <a:p>
            <a:r>
              <a:rPr lang="zh-CN" altLang="en-US" sz="2400" dirty="0"/>
              <a:t>发布宝贝的基础规范</a:t>
            </a:r>
            <a:endParaRPr lang="en-US" altLang="zh-CN" sz="2400" dirty="0"/>
          </a:p>
          <a:p>
            <a:pPr>
              <a:buFont typeface="Wingdings 3" panose="05040102010807070707" pitchFamily="18" charset="2"/>
              <a:buNone/>
            </a:pPr>
            <a:endParaRPr lang="en-US" altLang="zh-CN" sz="2400" dirty="0"/>
          </a:p>
          <a:p>
            <a:r>
              <a:rPr lang="zh-CN" altLang="en-US" sz="2400" dirty="0"/>
              <a:t>发布宝贝的特别注意事项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243072" y="608965"/>
            <a:ext cx="2753868" cy="732155"/>
          </a:xfrm>
        </p:spPr>
        <p:txBody>
          <a:bodyPr>
            <a:normAutofit/>
          </a:bodyPr>
          <a:lstStyle/>
          <a:p>
            <a:pPr marL="857250" indent="-857250" algn="ctr" eaLnBrk="1" fontAlgn="auto" hangingPunct="1"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宝贝发布规范</a:t>
            </a:r>
          </a:p>
        </p:txBody>
      </p:sp>
    </p:spTree>
    <p:extLst>
      <p:ext uri="{BB962C8B-B14F-4D97-AF65-F5344CB8AC3E}">
        <p14:creationId xmlns:p14="http://schemas.microsoft.com/office/powerpoint/2010/main" val="3225898592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2"/>
          <p:cNvSpPr>
            <a:spLocks noGrp="1"/>
          </p:cNvSpPr>
          <p:nvPr>
            <p:ph idx="4294967295"/>
          </p:nvPr>
        </p:nvSpPr>
        <p:spPr>
          <a:xfrm>
            <a:off x="553212" y="1357313"/>
            <a:ext cx="8115300" cy="451961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选择对应类目发布</a:t>
            </a:r>
          </a:p>
          <a:p>
            <a:r>
              <a:rPr lang="zh-CN" altLang="en-US" sz="2400" dirty="0"/>
              <a:t>选择对应的商品类型发布：全新或者二手 </a:t>
            </a:r>
          </a:p>
          <a:p>
            <a:r>
              <a:rPr lang="zh-CN" altLang="en-US" sz="2400" dirty="0"/>
              <a:t>上传主图</a:t>
            </a:r>
          </a:p>
          <a:p>
            <a:r>
              <a:rPr lang="zh-CN" altLang="en-US" sz="2400" dirty="0"/>
              <a:t>正确设置商品标题 </a:t>
            </a:r>
          </a:p>
          <a:p>
            <a:r>
              <a:rPr lang="zh-CN" altLang="en-US" sz="2400" dirty="0"/>
              <a:t>按商品实际属性填写属性内容</a:t>
            </a:r>
          </a:p>
          <a:p>
            <a:r>
              <a:rPr lang="zh-CN" altLang="en-US" sz="2400" dirty="0"/>
              <a:t>填写、上传宝贝描述（文字、图片）</a:t>
            </a:r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206752" y="365126"/>
            <a:ext cx="4826508" cy="687388"/>
          </a:xfrm>
        </p:spPr>
        <p:txBody>
          <a:bodyPr/>
          <a:lstStyle/>
          <a:p>
            <a:pPr marL="857250" indent="-857250" algn="ctr" eaLnBrk="1" fontAlgn="auto" hangingPunct="1"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</a:rPr>
              <a:t>发布宝贝的基本流程</a:t>
            </a:r>
            <a:endParaRPr lang="zh-CN" altLang="en-US" sz="32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571875" y="234524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28875" y="3301746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643313" y="37425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857875" y="4697349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649890"/>
      </p:ext>
    </p:extLst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4294967295"/>
          </p:nvPr>
        </p:nvSpPr>
        <p:spPr>
          <a:xfrm>
            <a:off x="327660" y="1515809"/>
            <a:ext cx="8572500" cy="451961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CN" sz="2400"/>
          </a:p>
          <a:p>
            <a:endParaRPr lang="en-US" altLang="zh-CN" sz="2400"/>
          </a:p>
          <a:p>
            <a:r>
              <a:rPr lang="zh-CN" altLang="en-US" sz="2400"/>
              <a:t>设置真实符合市场规律的价格</a:t>
            </a:r>
          </a:p>
          <a:p>
            <a:r>
              <a:rPr lang="zh-CN" altLang="en-US" sz="2400"/>
              <a:t>根据真实情况填写库存</a:t>
            </a:r>
          </a:p>
          <a:p>
            <a:r>
              <a:rPr lang="zh-CN" altLang="en-US" sz="2400"/>
              <a:t>商品分类</a:t>
            </a:r>
          </a:p>
          <a:p>
            <a:r>
              <a:rPr lang="zh-CN" altLang="en-US" sz="2400"/>
              <a:t>正确设置合理的邮费</a:t>
            </a:r>
          </a:p>
          <a:p>
            <a:r>
              <a:rPr lang="zh-CN" altLang="en-US" sz="2400"/>
              <a:t>填写售后保障信息 </a:t>
            </a:r>
          </a:p>
          <a:p>
            <a:r>
              <a:rPr lang="zh-CN" altLang="en-US" sz="2400"/>
              <a:t>设置库存计数、开始时间、有效期、橱窗推荐等其他信息</a:t>
            </a:r>
          </a:p>
          <a:p>
            <a:endParaRPr lang="zh-CN" altLang="en-US" sz="240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194560" y="608966"/>
            <a:ext cx="4838700" cy="615950"/>
          </a:xfrm>
        </p:spPr>
        <p:txBody>
          <a:bodyPr/>
          <a:lstStyle/>
          <a:p>
            <a:pPr marL="857250" indent="-857250" algn="ctr" eaLnBrk="1" fontAlgn="auto" hangingPunct="1"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</a:rPr>
              <a:t>发布宝贝的基本流程</a:t>
            </a:r>
            <a:endParaRPr lang="zh-CN" altLang="en-US" sz="32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43125" y="338709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714750" y="3901059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572500" y="4855845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75601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 noGrp="1"/>
          </p:cNvSpPr>
          <p:nvPr>
            <p:ph idx="4294967295"/>
          </p:nvPr>
        </p:nvSpPr>
        <p:spPr>
          <a:xfrm>
            <a:off x="442722" y="1266825"/>
            <a:ext cx="8286750" cy="804863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zh-CN" altLang="en-US" sz="2400" b="1" dirty="0"/>
              <a:t>选择对应类目发布：</a:t>
            </a:r>
            <a:r>
              <a:rPr lang="zh-CN" altLang="en-US" sz="1800" dirty="0"/>
              <a:t>避免错放类目，以免引起被处罚或搜索屏蔽。</a:t>
            </a:r>
            <a:endParaRPr lang="en-US" altLang="zh-CN" sz="1800" dirty="0"/>
          </a:p>
          <a:p>
            <a:pPr marL="342900" indent="-342900">
              <a:spcBef>
                <a:spcPct val="20000"/>
              </a:spcBef>
              <a:buFont typeface="Wingdings 3" panose="05040102010807070707" pitchFamily="18" charset="2"/>
              <a:buNone/>
            </a:pPr>
            <a:r>
              <a:rPr lang="en-US" altLang="zh-CN" sz="1800" dirty="0"/>
              <a:t>     </a:t>
            </a:r>
            <a:r>
              <a:rPr lang="zh-CN" altLang="en-US" sz="1800" dirty="0"/>
              <a:t>发布宝贝的入口：卖家后台</a:t>
            </a:r>
            <a:r>
              <a:rPr lang="en-US" altLang="zh-CN" sz="1800" dirty="0"/>
              <a:t>-</a:t>
            </a:r>
            <a:r>
              <a:rPr lang="zh-CN" altLang="en-US" sz="1800" dirty="0"/>
              <a:t>宝贝管理</a:t>
            </a:r>
            <a:r>
              <a:rPr lang="en-US" altLang="zh-CN" sz="1800" dirty="0"/>
              <a:t>-</a:t>
            </a:r>
            <a:r>
              <a:rPr lang="zh-CN" altLang="en-US" sz="1800" dirty="0"/>
              <a:t>发布宝贝。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145792" y="365125"/>
            <a:ext cx="4948428" cy="671195"/>
          </a:xfrm>
        </p:spPr>
        <p:txBody>
          <a:bodyPr>
            <a:normAutofit/>
          </a:bodyPr>
          <a:lstStyle/>
          <a:p>
            <a:pPr marL="857250" indent="-857250" algn="ctr" eaLnBrk="1" fontAlgn="auto" hangingPunct="1"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</a:rPr>
              <a:t>发布宝贝的基础规范</a:t>
            </a:r>
            <a:endParaRPr lang="zh-CN" altLang="en-US" sz="32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0" y="2132013"/>
            <a:ext cx="8139112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918335" y="2492375"/>
            <a:ext cx="5400675" cy="64928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2547938" y="2691956"/>
            <a:ext cx="3810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FF0000"/>
                </a:solidFill>
              </a:rPr>
              <a:t>在此输入商品名</a:t>
            </a:r>
            <a:r>
              <a:rPr lang="en-US" altLang="zh-CN" sz="1600" dirty="0">
                <a:solidFill>
                  <a:srgbClr val="FF0000"/>
                </a:solidFill>
              </a:rPr>
              <a:t>/</a:t>
            </a:r>
            <a:r>
              <a:rPr lang="zh-CN" altLang="en-US" sz="1600" dirty="0">
                <a:solidFill>
                  <a:srgbClr val="FF0000"/>
                </a:solidFill>
              </a:rPr>
              <a:t>货号</a:t>
            </a:r>
            <a:r>
              <a:rPr lang="en-US" altLang="zh-CN" sz="1600" dirty="0">
                <a:solidFill>
                  <a:srgbClr val="FF0000"/>
                </a:solidFill>
              </a:rPr>
              <a:t>/</a:t>
            </a:r>
            <a:r>
              <a:rPr lang="zh-CN" altLang="en-US" sz="1600" dirty="0">
                <a:solidFill>
                  <a:srgbClr val="FF0000"/>
                </a:solidFill>
              </a:rPr>
              <a:t>型号 搜索匹配类目</a:t>
            </a:r>
          </a:p>
        </p:txBody>
      </p:sp>
    </p:spTree>
    <p:extLst>
      <p:ext uri="{BB962C8B-B14F-4D97-AF65-F5344CB8AC3E}">
        <p14:creationId xmlns:p14="http://schemas.microsoft.com/office/powerpoint/2010/main" val="391982784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84694" y="237493"/>
            <a:ext cx="3977489" cy="657857"/>
            <a:chOff x="2753150" y="2876110"/>
            <a:chExt cx="6685701" cy="1105781"/>
          </a:xfrm>
        </p:grpSpPr>
        <p:grpSp>
          <p:nvGrpSpPr>
            <p:cNvPr id="20" name="组合 19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任意多边形 20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12476" y="3075059"/>
              <a:ext cx="5226375" cy="7760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店铺创建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86386" y="4951376"/>
            <a:ext cx="8239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chemeClr val="bg1"/>
                </a:solidFill>
              </a:rPr>
              <a:t>开店认证：</a:t>
            </a:r>
            <a:endParaRPr lang="en-US" altLang="zh-CN" sz="22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sz="2200" b="1" dirty="0">
                <a:solidFill>
                  <a:schemeClr val="bg1"/>
                </a:solidFill>
              </a:rPr>
              <a:t>    开店需要“支付宝身份证实名认证”及“淘宝身份信息认证”；</a:t>
            </a:r>
            <a:endParaRPr lang="en-US" altLang="zh-CN" sz="2200" b="1" dirty="0">
              <a:solidFill>
                <a:schemeClr val="bg1"/>
              </a:solidFill>
            </a:endParaRPr>
          </a:p>
          <a:p>
            <a:r>
              <a:rPr lang="zh-CN" altLang="en-US" sz="2200" b="1" dirty="0">
                <a:solidFill>
                  <a:schemeClr val="bg1"/>
                </a:solidFill>
              </a:rPr>
              <a:t>点击卖家中心</a:t>
            </a:r>
            <a:r>
              <a:rPr lang="en-US" altLang="zh-CN" sz="2200" b="1" dirty="0">
                <a:solidFill>
                  <a:schemeClr val="bg1"/>
                </a:solidFill>
              </a:rPr>
              <a:t>&gt;&gt;</a:t>
            </a:r>
            <a:r>
              <a:rPr lang="zh-CN" altLang="en-US" sz="2200" b="1" dirty="0">
                <a:solidFill>
                  <a:schemeClr val="bg1"/>
                </a:solidFill>
              </a:rPr>
              <a:t>免费开店，进入到认证流程</a:t>
            </a:r>
            <a:endParaRPr lang="en-US" altLang="zh-CN" sz="2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9422" y="1062350"/>
            <a:ext cx="5943600" cy="3757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89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4294967295"/>
          </p:nvPr>
        </p:nvSpPr>
        <p:spPr>
          <a:xfrm>
            <a:off x="454914" y="857250"/>
            <a:ext cx="8286750" cy="207168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/>
              <a:t>根据行业标准上传主图：</a:t>
            </a:r>
            <a:endParaRPr lang="en-US" altLang="zh-CN" sz="2400" b="1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全网主图基本要求：尺寸</a:t>
            </a:r>
            <a:r>
              <a:rPr lang="en-US" altLang="zh-CN" sz="1800" dirty="0"/>
              <a:t>800*800</a:t>
            </a:r>
            <a:r>
              <a:rPr lang="zh-CN" altLang="en-US" sz="1800" dirty="0"/>
              <a:t>、大小不超过</a:t>
            </a:r>
            <a:r>
              <a:rPr lang="en-US" altLang="zh-CN" sz="1800" dirty="0"/>
              <a:t>500kb</a:t>
            </a:r>
            <a:r>
              <a:rPr lang="zh-CN" altLang="en-US" sz="1800" dirty="0"/>
              <a:t>、商品主体突出、不“牛皮癣”、不盗用他人图片。</a:t>
            </a:r>
            <a:endParaRPr lang="en-US" altLang="zh-CN" sz="1800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天猫针对不同类目有不同的主图标准：上传张数、背景颜色、</a:t>
            </a:r>
            <a:r>
              <a:rPr lang="en-US" altLang="zh-CN" sz="1800" dirty="0"/>
              <a:t>LOGO</a:t>
            </a:r>
            <a:r>
              <a:rPr lang="zh-CN" altLang="en-US" sz="1800" dirty="0"/>
              <a:t>大小和位置、细节图等要求都不同。</a:t>
            </a:r>
            <a:r>
              <a:rPr lang="zh-CN" altLang="en-US" sz="1800" dirty="0">
                <a:solidFill>
                  <a:srgbClr val="FF0000"/>
                </a:solidFill>
              </a:rPr>
              <a:t>天猫各类目行业标准查询方法：</a:t>
            </a:r>
            <a:r>
              <a:rPr lang="en-US" sz="1800" dirty="0">
                <a:hlinkClick r:id="rId3"/>
              </a:rPr>
              <a:t> http://rule.tmall.com/bsearch.htm</a:t>
            </a:r>
            <a:r>
              <a:rPr lang="zh-CN" altLang="en-US" sz="1800" dirty="0">
                <a:solidFill>
                  <a:srgbClr val="FF0000"/>
                </a:solidFill>
              </a:rPr>
              <a:t>搜索“行业标准”。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romanUcPeriod"/>
              <a:defRPr/>
            </a:pPr>
            <a:endParaRPr lang="zh-CN" altLang="en-US" sz="1800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571875"/>
            <a:ext cx="2171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4"/>
          <p:cNvSpPr txBox="1">
            <a:spLocks noChangeArrowheads="1"/>
          </p:cNvSpPr>
          <p:nvPr/>
        </p:nvSpPr>
        <p:spPr bwMode="auto">
          <a:xfrm>
            <a:off x="5143500" y="3143250"/>
            <a:ext cx="2071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牛皮癣主图：</a:t>
            </a:r>
          </a:p>
        </p:txBody>
      </p:sp>
      <p:sp>
        <p:nvSpPr>
          <p:cNvPr id="18438" name="TextBox 16"/>
          <p:cNvSpPr txBox="1">
            <a:spLocks noChangeArrowheads="1"/>
          </p:cNvSpPr>
          <p:nvPr/>
        </p:nvSpPr>
        <p:spPr bwMode="auto">
          <a:xfrm>
            <a:off x="1143000" y="3143250"/>
            <a:ext cx="2071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latin typeface="黑体" panose="02010609060101010101" pitchFamily="49" charset="-122"/>
                <a:ea typeface="黑体" panose="02010609060101010101" pitchFamily="49" charset="-122"/>
              </a:rPr>
              <a:t>主图位置：</a:t>
            </a:r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86125"/>
            <a:ext cx="2357438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154731"/>
      </p:ext>
    </p:extLst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矩形 14"/>
          <p:cNvSpPr>
            <a:spLocks noChangeArrowheads="1"/>
          </p:cNvSpPr>
          <p:nvPr/>
        </p:nvSpPr>
        <p:spPr bwMode="auto">
          <a:xfrm>
            <a:off x="928688" y="785813"/>
            <a:ext cx="80010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以建材行业标准为例：</a:t>
            </a: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当有两张及以上的图片时，第二张为天猫搜索展示主图，第一张为淘宝搜索展示主图；当只有一张图时，第一张为主图。主图必须符合以下要求：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ea"/>
                <a:ea typeface="+mn-ea"/>
              </a:rPr>
              <a:t>A．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商品全貌图，场景化背景或纯色背景底（参考图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）；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ea"/>
                <a:ea typeface="+mn-ea"/>
              </a:rPr>
              <a:t>B．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必须为实物图，图片不得拼接，不得出现任何形式的边框，不得出现水印，不得包含促销等文字说明，该文字说明包括但不限于秒杀、限时折扣、包邮、*折、满*送*等；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ea"/>
                <a:ea typeface="+mn-ea"/>
              </a:rPr>
              <a:t>C． 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商标所有人可将品牌</a:t>
            </a:r>
            <a:r>
              <a:rPr lang="en-US" sz="1600" dirty="0">
                <a:solidFill>
                  <a:schemeClr val="bg1"/>
                </a:solidFill>
                <a:latin typeface="+mn-ea"/>
                <a:ea typeface="+mn-ea"/>
              </a:rPr>
              <a:t>LOGO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放置于主图左上角，且</a:t>
            </a:r>
            <a:r>
              <a:rPr lang="en-US" sz="1600" dirty="0">
                <a:solidFill>
                  <a:schemeClr val="bg1"/>
                </a:solidFill>
                <a:latin typeface="+mn-ea"/>
                <a:ea typeface="+mn-ea"/>
              </a:rPr>
              <a:t>LOGO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宽度为图片大小的十分之四以内，高度为图片大小的十分之二以内；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ea"/>
                <a:ea typeface="+mn-ea"/>
              </a:rPr>
              <a:t>D.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单独出售的商品，主图不允许出现多个主体；套餐出售的商品，允许在主图中展示套餐包含内容，但不允许在主图中添加文字说明（参考图</a:t>
            </a:r>
            <a:r>
              <a:rPr lang="en-US" altLang="zh-CN" sz="16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</a:rPr>
              <a:t>）。套餐数量的说明写在商品标题中。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altLang="zh-CN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zh-CN" sz="24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714750"/>
            <a:ext cx="4786312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24988"/>
      </p:ext>
    </p:extLst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4294967295"/>
          </p:nvPr>
        </p:nvSpPr>
        <p:spPr>
          <a:xfrm>
            <a:off x="468147" y="857250"/>
            <a:ext cx="8286750" cy="18573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/>
              <a:t>根据行业标准正确设置标题：</a:t>
            </a:r>
            <a:endParaRPr lang="en-US" altLang="zh-CN" sz="2400" b="1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全网商品标题基本要求：要用属性、描述、图片一致；避免乱用关键字</a:t>
            </a:r>
            <a:r>
              <a:rPr lang="en-US" altLang="zh-CN" sz="1800" dirty="0"/>
              <a:t>:</a:t>
            </a:r>
            <a:r>
              <a:rPr lang="zh-CN" altLang="en-US" sz="1800" dirty="0"/>
              <a:t>星级乱用、最高级乱用、明星效应乱用、类目堆砌、品类堆砌、属性堆砌、夸大效果的描述、标识乱用等。</a:t>
            </a:r>
            <a:endParaRPr lang="en-US" altLang="zh-CN" sz="1800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天猫针对不同类目有不同的标题规范：标题必须包含的内容每个类目不一样，必须包含的基本内容为：品牌</a:t>
            </a:r>
            <a:r>
              <a:rPr lang="en-US" altLang="zh-CN" sz="1800" dirty="0"/>
              <a:t>+</a:t>
            </a:r>
            <a:r>
              <a:rPr lang="zh-CN" altLang="en-US" sz="1800" dirty="0"/>
              <a:t>材质</a:t>
            </a:r>
            <a:r>
              <a:rPr lang="en-US" altLang="zh-CN" sz="1800" dirty="0"/>
              <a:t>+</a:t>
            </a:r>
            <a:r>
              <a:rPr lang="zh-CN" altLang="en-US" sz="1800" dirty="0"/>
              <a:t>商品名称。</a:t>
            </a:r>
          </a:p>
        </p:txBody>
      </p:sp>
      <p:sp>
        <p:nvSpPr>
          <p:cNvPr id="20484" name="TextBox 16"/>
          <p:cNvSpPr txBox="1">
            <a:spLocks noChangeArrowheads="1"/>
          </p:cNvSpPr>
          <p:nvPr/>
        </p:nvSpPr>
        <p:spPr bwMode="auto">
          <a:xfrm>
            <a:off x="571500" y="2786063"/>
            <a:ext cx="828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以建材标准为例：必须包含“品牌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商品名称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其他信息”；其他信息可选择性包含“规格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风格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型号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使用场所</a:t>
            </a:r>
            <a:r>
              <a:rPr lang="en-US" altLang="zh-CN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16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系列”。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69" y="3357563"/>
            <a:ext cx="6516687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605018"/>
      </p:ext>
    </p:extLst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4294967295"/>
          </p:nvPr>
        </p:nvSpPr>
        <p:spPr>
          <a:xfrm>
            <a:off x="468137" y="928688"/>
            <a:ext cx="8286750" cy="185737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/>
              <a:t>  根据行业标准发布详情页描述：</a:t>
            </a:r>
            <a:endParaRPr lang="en-US" altLang="zh-CN" sz="2400" b="1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全网商品详情页基本要求：天猫图片宽度须为</a:t>
            </a:r>
            <a:r>
              <a:rPr lang="en-US" altLang="zh-CN" sz="1800" dirty="0"/>
              <a:t>790</a:t>
            </a:r>
            <a:r>
              <a:rPr lang="zh-CN" altLang="en-US" sz="1800" dirty="0"/>
              <a:t>像素，淘宝</a:t>
            </a:r>
            <a:r>
              <a:rPr lang="en-US" altLang="zh-CN" sz="1800" dirty="0"/>
              <a:t>750</a:t>
            </a:r>
            <a:r>
              <a:rPr lang="zh-CN" altLang="en-US" sz="1800" dirty="0"/>
              <a:t>像素；至少</a:t>
            </a:r>
            <a:r>
              <a:rPr lang="en-US" altLang="zh-CN" sz="1800" dirty="0"/>
              <a:t>5</a:t>
            </a:r>
            <a:r>
              <a:rPr lang="zh-CN" altLang="en-US" sz="1800" dirty="0"/>
              <a:t>个文字；不能盗用他人图片；符合产品属性和标题。</a:t>
            </a:r>
            <a:endParaRPr lang="en-US" altLang="zh-CN" sz="1800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天猫针对不同类目有不同的详情页规范：对文字描述、图片内容、张数都有不同要求，某些类目必须按天猫的详情页模板进行填写。</a:t>
            </a:r>
          </a:p>
        </p:txBody>
      </p:sp>
      <p:sp>
        <p:nvSpPr>
          <p:cNvPr id="20486" name="TextBox 16"/>
          <p:cNvSpPr txBox="1">
            <a:spLocks noChangeArrowheads="1"/>
          </p:cNvSpPr>
          <p:nvPr/>
        </p:nvSpPr>
        <p:spPr bwMode="auto">
          <a:xfrm>
            <a:off x="1285875" y="2924175"/>
            <a:ext cx="828675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latin typeface="+mn-ea"/>
                <a:ea typeface="+mn-ea"/>
              </a:rPr>
              <a:t>以图书行业标准为例：必须包含以下</a:t>
            </a:r>
            <a:r>
              <a:rPr lang="en-US" altLang="zh-CN" sz="1600" dirty="0">
                <a:latin typeface="+mn-ea"/>
                <a:ea typeface="+mn-ea"/>
              </a:rPr>
              <a:t>3</a:t>
            </a:r>
            <a:r>
              <a:rPr lang="zh-CN" altLang="en-US" sz="1600" dirty="0">
                <a:latin typeface="+mn-ea"/>
                <a:ea typeface="+mn-ea"/>
              </a:rPr>
              <a:t>个区块内容（会显示“必填”）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zh-CN" altLang="en-US" sz="1600" dirty="0">
                <a:latin typeface="+mn-ea"/>
                <a:ea typeface="+mn-ea"/>
              </a:rPr>
              <a:t>书的基本信息；</a:t>
            </a:r>
            <a:r>
              <a:rPr lang="en-US" altLang="zh-CN" sz="1600" dirty="0">
                <a:latin typeface="+mn-ea"/>
                <a:ea typeface="+mn-ea"/>
              </a:rPr>
              <a:t>2.</a:t>
            </a:r>
            <a:r>
              <a:rPr lang="zh-CN" altLang="en-US" sz="1600" dirty="0">
                <a:latin typeface="+mn-ea"/>
                <a:ea typeface="+mn-ea"/>
              </a:rPr>
              <a:t>内容简介；</a:t>
            </a:r>
            <a:r>
              <a:rPr lang="en-US" altLang="zh-CN" sz="1600" dirty="0">
                <a:latin typeface="+mn-ea"/>
                <a:ea typeface="+mn-ea"/>
              </a:rPr>
              <a:t>3.</a:t>
            </a:r>
            <a:r>
              <a:rPr lang="zh-CN" altLang="en-US" sz="1600" dirty="0">
                <a:latin typeface="+mn-ea"/>
                <a:ea typeface="+mn-ea"/>
              </a:rPr>
              <a:t>目录；</a:t>
            </a:r>
          </a:p>
          <a:p>
            <a:pPr>
              <a:defRPr/>
            </a:pP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5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846" y="3629025"/>
            <a:ext cx="62293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523699"/>
      </p:ext>
    </p:extLst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4294967295"/>
          </p:nvPr>
        </p:nvSpPr>
        <p:spPr>
          <a:xfrm>
            <a:off x="468138" y="928688"/>
            <a:ext cx="8286750" cy="26431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/>
              <a:t>  商品分类：</a:t>
            </a:r>
            <a:endParaRPr lang="en-US" altLang="zh-CN" sz="2400" b="1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进行商品分类的基本原则：根据商品特征；根据客户需求和购买习惯。</a:t>
            </a:r>
            <a:endParaRPr lang="en-US" altLang="zh-CN" sz="1800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商品分类的方法：</a:t>
            </a:r>
            <a:endParaRPr lang="en-US" altLang="zh-CN" sz="1800" dirty="0"/>
          </a:p>
          <a:p>
            <a:pPr marL="566737" indent="-457200">
              <a:lnSpc>
                <a:spcPct val="90000"/>
              </a:lnSpc>
              <a:buFont typeface="+mj-ea"/>
              <a:buAutoNum type="circleNumDbPlain"/>
              <a:defRPr/>
            </a:pPr>
            <a:r>
              <a:rPr lang="zh-CN" altLang="en-US" sz="1800" dirty="0"/>
              <a:t>卖家后台</a:t>
            </a:r>
            <a:r>
              <a:rPr lang="en-US" altLang="zh-CN" sz="1800" dirty="0"/>
              <a:t>-</a:t>
            </a:r>
            <a:r>
              <a:rPr lang="zh-CN" altLang="en-US" sz="1800" dirty="0"/>
              <a:t>店铺管理</a:t>
            </a:r>
            <a:r>
              <a:rPr lang="en-US" altLang="zh-CN" sz="1800" dirty="0"/>
              <a:t>-</a:t>
            </a:r>
            <a:r>
              <a:rPr lang="zh-CN" altLang="en-US" sz="1800" dirty="0"/>
              <a:t>宝贝分类管理，先设置大分类，再设置小分类，最后把商品进行归类，一个商品可以属于多个分类。</a:t>
            </a:r>
            <a:endParaRPr lang="en-US" altLang="zh-CN" sz="1800" dirty="0"/>
          </a:p>
          <a:p>
            <a:pPr marL="566737" indent="-457200">
              <a:lnSpc>
                <a:spcPct val="90000"/>
              </a:lnSpc>
              <a:buFont typeface="+mj-ea"/>
              <a:buAutoNum type="circleNumDbPlain"/>
              <a:defRPr/>
            </a:pPr>
            <a:r>
              <a:rPr lang="zh-CN" altLang="en-US" sz="1800" dirty="0"/>
              <a:t>如果店铺分类已经设置好，可以在“宝贝发布页面”的“店铺所属的类目”进行商品归类，如下图：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95" y="4000500"/>
            <a:ext cx="72104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561879"/>
      </p:ext>
    </p:extLst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4294967295"/>
          </p:nvPr>
        </p:nvSpPr>
        <p:spPr>
          <a:xfrm>
            <a:off x="468145" y="928688"/>
            <a:ext cx="8286750" cy="26431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>
                <a:latin typeface="+mj-ea"/>
                <a:ea typeface="+mj-ea"/>
              </a:rPr>
              <a:t>正确设置合理的邮费：</a:t>
            </a:r>
            <a:endParaRPr lang="en-US" altLang="zh-CN" sz="2400" b="1" dirty="0">
              <a:latin typeface="+mj-ea"/>
              <a:ea typeface="+mj-ea"/>
            </a:endParaRPr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邮费设置的基本原则：符合市场行情和行业特征；不能用邮费设置来进行“商品低价</a:t>
            </a:r>
            <a:r>
              <a:rPr lang="en-US" altLang="zh-CN" sz="1800" dirty="0"/>
              <a:t>+</a:t>
            </a:r>
            <a:r>
              <a:rPr lang="zh-CN" altLang="en-US" sz="1800" dirty="0"/>
              <a:t>邮费高价”的不合理竞争。</a:t>
            </a:r>
            <a:endParaRPr lang="en-US" altLang="zh-CN" sz="1800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邮费设置的方法：</a:t>
            </a:r>
            <a:endParaRPr lang="en-US" altLang="zh-CN" sz="1800" dirty="0"/>
          </a:p>
          <a:p>
            <a:pPr marL="566737" indent="-457200">
              <a:lnSpc>
                <a:spcPct val="90000"/>
              </a:lnSpc>
              <a:buFont typeface="+mj-ea"/>
              <a:buAutoNum type="circleNumDbPlain"/>
              <a:defRPr/>
            </a:pPr>
            <a:r>
              <a:rPr lang="zh-CN" altLang="en-US" sz="1600" dirty="0"/>
              <a:t>在“宝贝发布页面”的“商品物流信息”里进行设置</a:t>
            </a:r>
            <a:r>
              <a:rPr lang="en-US" altLang="zh-CN" sz="1600" dirty="0"/>
              <a:t>——</a:t>
            </a:r>
            <a:r>
              <a:rPr lang="zh-CN" altLang="en-US" sz="1600" dirty="0"/>
              <a:t>买家承担邮费或卖家承担邮费 ，如下图。</a:t>
            </a:r>
          </a:p>
          <a:p>
            <a:pPr marL="566737" indent="-457200">
              <a:lnSpc>
                <a:spcPct val="90000"/>
              </a:lnSpc>
              <a:buFont typeface="+mj-ea"/>
              <a:buAutoNum type="circleNumDbPlain"/>
              <a:defRPr/>
            </a:pPr>
            <a:r>
              <a:rPr lang="zh-CN" altLang="en-US" sz="1600" dirty="0"/>
              <a:t>如须针对不同地区设置不同邮费，需选“买家承担运费”</a:t>
            </a:r>
            <a:r>
              <a:rPr lang="en-US" altLang="zh-CN" sz="1600" dirty="0"/>
              <a:t>-</a:t>
            </a:r>
            <a:r>
              <a:rPr lang="zh-CN" altLang="en-US" sz="1600" dirty="0"/>
              <a:t>“使用运费模板”，从此处点击进入设置运费模板；也可从“卖家后台”</a:t>
            </a:r>
            <a:r>
              <a:rPr lang="en-US" altLang="zh-CN" sz="1600" dirty="0"/>
              <a:t>-</a:t>
            </a:r>
            <a:r>
              <a:rPr lang="zh-CN" altLang="en-US" sz="1600" dirty="0"/>
              <a:t>“物流管理”</a:t>
            </a:r>
            <a:r>
              <a:rPr lang="en-US" altLang="zh-CN" sz="1600" dirty="0"/>
              <a:t>-</a:t>
            </a:r>
            <a:r>
              <a:rPr lang="zh-CN" altLang="en-US" sz="1600" dirty="0"/>
              <a:t>“物流工具”</a:t>
            </a:r>
            <a:r>
              <a:rPr lang="en-US" altLang="zh-CN" sz="1600" dirty="0"/>
              <a:t>-</a:t>
            </a:r>
            <a:r>
              <a:rPr lang="zh-CN" altLang="en-US" sz="1600" dirty="0"/>
              <a:t>“运费模板设置”进入设置。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57" y="3714750"/>
            <a:ext cx="5715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33279"/>
      </p:ext>
    </p:extLst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>
            <a:spLocks noGrp="1"/>
          </p:cNvSpPr>
          <p:nvPr>
            <p:ph idx="4294967295"/>
          </p:nvPr>
        </p:nvSpPr>
        <p:spPr>
          <a:xfrm>
            <a:off x="468147" y="928688"/>
            <a:ext cx="8286750" cy="2286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sz="2400" b="1" dirty="0"/>
              <a:t>设置库存计数、开始时间、有效期、橱窗推荐等信息</a:t>
            </a:r>
            <a:r>
              <a:rPr lang="zh-CN" altLang="en-US" sz="2400" b="1" dirty="0">
                <a:latin typeface="+mj-ea"/>
                <a:ea typeface="+mj-ea"/>
              </a:rPr>
              <a:t>：</a:t>
            </a:r>
            <a:endParaRPr lang="en-US" altLang="zh-CN" sz="2400" b="1" dirty="0">
              <a:latin typeface="+mj-ea"/>
              <a:ea typeface="+mj-ea"/>
            </a:endParaRPr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库存计数：即拍下减库存“是”或“否”，活动时一般选“是”。</a:t>
            </a:r>
            <a:endParaRPr lang="en-US" altLang="zh-CN" sz="1800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有效期：即商品上下架周期，一般选</a:t>
            </a:r>
            <a:r>
              <a:rPr lang="en-US" altLang="zh-CN" sz="1800" dirty="0"/>
              <a:t>7</a:t>
            </a:r>
            <a:r>
              <a:rPr lang="zh-CN" altLang="en-US" sz="1800" dirty="0"/>
              <a:t>天。</a:t>
            </a:r>
            <a:endParaRPr lang="en-US" altLang="zh-CN" sz="1800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开始时间：即商品上架时间点，也是一轮有效期结束后商品下架并重新上架的时间点，商品临近下架前有机会搜索排序靠前。</a:t>
            </a:r>
            <a:endParaRPr lang="en-US" altLang="zh-CN" sz="1800" dirty="0"/>
          </a:p>
          <a:p>
            <a:pPr marL="566737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zh-CN" altLang="en-US" sz="1800" dirty="0"/>
              <a:t>橱窗推荐：被橱窗推荐的商品更有机会被搜索到，重要产品和临下架产品可进行橱窗推荐。</a:t>
            </a:r>
            <a:endParaRPr lang="en-US" altLang="zh-CN" sz="1800" dirty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83" y="3267075"/>
            <a:ext cx="614362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926616"/>
      </p:ext>
    </p:extLst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内容占位符 2"/>
          <p:cNvSpPr>
            <a:spLocks noGrp="1"/>
          </p:cNvSpPr>
          <p:nvPr>
            <p:ph idx="4294967295"/>
          </p:nvPr>
        </p:nvSpPr>
        <p:spPr>
          <a:xfrm>
            <a:off x="561779" y="1481138"/>
            <a:ext cx="8115300" cy="4662487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CN" altLang="en-US" sz="2000" b="1" dirty="0"/>
              <a:t>不能重复发布同一件商品：</a:t>
            </a:r>
            <a:r>
              <a:rPr lang="zh-CN" altLang="en-US" sz="2000" dirty="0"/>
              <a:t>属性完全一致重复发布；</a:t>
            </a:r>
          </a:p>
          <a:p>
            <a:r>
              <a:rPr lang="zh-CN" altLang="en-US" sz="2000" dirty="0"/>
              <a:t>邮费、定金、赠品、新品预览都应发布在“其他”类目下；</a:t>
            </a:r>
          </a:p>
          <a:p>
            <a:r>
              <a:rPr lang="zh-CN" altLang="en-US" sz="2000" b="1" dirty="0"/>
              <a:t>不能发布广告商品；</a:t>
            </a:r>
            <a:endParaRPr lang="en-US" altLang="zh-CN" sz="2000" b="1" dirty="0"/>
          </a:p>
          <a:p>
            <a:r>
              <a:rPr lang="zh-CN" altLang="en-US" sz="2000" b="1" dirty="0"/>
              <a:t>不能发布淘宝禁售商品：</a:t>
            </a:r>
            <a:r>
              <a:rPr lang="zh-CN" altLang="en-US" sz="1800" dirty="0"/>
              <a:t>详见</a:t>
            </a:r>
            <a:r>
              <a:rPr lang="en-US" altLang="zh-CN" sz="1800" dirty="0">
                <a:hlinkClick r:id="rId3"/>
              </a:rPr>
              <a:t>http://rule.taobao.com/detail-331.htm</a:t>
            </a:r>
            <a:r>
              <a:rPr lang="zh-CN" altLang="en-US" sz="1800" dirty="0"/>
              <a:t>；</a:t>
            </a:r>
            <a:r>
              <a:rPr lang="en-US" altLang="zh-CN" sz="1800" dirty="0">
                <a:hlinkClick r:id="rId4"/>
              </a:rPr>
              <a:t>http://rule.taobao.com/detail-332.htm</a:t>
            </a:r>
            <a:r>
              <a:rPr lang="zh-CN" altLang="en-US" sz="1800" dirty="0"/>
              <a:t>；</a:t>
            </a:r>
            <a:endParaRPr lang="en-US" altLang="zh-CN" sz="1800" dirty="0"/>
          </a:p>
          <a:p>
            <a:r>
              <a:rPr lang="zh-CN" altLang="en-US" sz="2000" b="1" dirty="0"/>
              <a:t>未经许可不能发布专营类目所属商品：</a:t>
            </a:r>
            <a:r>
              <a:rPr lang="zh-CN" altLang="en-US" sz="1800" dirty="0"/>
              <a:t>卖家在未经过淘宝备案或审查，不能发布专营类目所属的商品：例如成人避孕用品计生用品类目、书籍杂志报纸类目、音乐影视明星音像类目、酒类制品类目；</a:t>
            </a:r>
          </a:p>
          <a:p>
            <a:r>
              <a:rPr lang="zh-CN" altLang="en-US" sz="2000" b="1" dirty="0"/>
              <a:t>商品发布个数的限制：</a:t>
            </a:r>
            <a:r>
              <a:rPr lang="zh-CN" altLang="en-US" sz="1800" dirty="0"/>
              <a:t>淘宝根据大量数据统计和运营经验，对不同类目、信用等级的卖家设置了不同的可发布商品数量。具体请见：</a:t>
            </a:r>
            <a:r>
              <a:rPr lang="en-US" altLang="zh-CN" sz="1800" dirty="0">
                <a:hlinkClick r:id="rId5"/>
              </a:rPr>
              <a:t>http://rule.taobao.com/detail-145.htm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zh-CN" altLang="en-US" sz="2000" b="1" dirty="0"/>
              <a:t>没有授权文件不能使用别人的商标或品牌名：</a:t>
            </a:r>
            <a:r>
              <a:rPr lang="zh-CN" altLang="en-US" sz="1800" dirty="0"/>
              <a:t>如果没有相关授权文件，不能在标题和宝贝描述里使用别人的商标名称或品牌名</a:t>
            </a:r>
          </a:p>
          <a:p>
            <a:endParaRPr lang="en-US" altLang="zh-CN" sz="2000" dirty="0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</a:rPr>
              <a:t>发布宝贝的特别注意事项</a:t>
            </a:r>
          </a:p>
        </p:txBody>
      </p:sp>
    </p:spTree>
    <p:extLst>
      <p:ext uri="{BB962C8B-B14F-4D97-AF65-F5344CB8AC3E}">
        <p14:creationId xmlns:p14="http://schemas.microsoft.com/office/powerpoint/2010/main" val="4067997718"/>
      </p:ext>
    </p:extLst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15248" y="2734045"/>
            <a:ext cx="7113505" cy="1389911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1"/>
                <a:ext cx="335871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7" y="2645280"/>
                <a:ext cx="9943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3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7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7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8"/>
                <a:ext cx="335871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01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84694" y="237493"/>
            <a:ext cx="3977489" cy="657857"/>
            <a:chOff x="2753150" y="2876110"/>
            <a:chExt cx="6685701" cy="1105781"/>
          </a:xfrm>
        </p:grpSpPr>
        <p:grpSp>
          <p:nvGrpSpPr>
            <p:cNvPr id="20" name="组合 19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415791" y="1777322"/>
                <a:ext cx="576943" cy="493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任意多边形 20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212476" y="3075059"/>
              <a:ext cx="5226375" cy="77600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店铺创建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86386" y="943569"/>
            <a:ext cx="82393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</a:rPr>
              <a:t>支付宝实名认证：</a:t>
            </a:r>
            <a:endParaRPr lang="en-US" altLang="zh-CN" sz="2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sz="2200" dirty="0">
                <a:solidFill>
                  <a:schemeClr val="bg1"/>
                </a:solidFill>
              </a:rPr>
              <a:t>    </a:t>
            </a:r>
            <a:r>
              <a:rPr lang="zh-CN" altLang="en-US" sz="2200" dirty="0">
                <a:solidFill>
                  <a:schemeClr val="bg1"/>
                </a:solidFill>
              </a:rPr>
              <a:t>需通过“银行汇款认证”的商家才符合商家开店要求。卡通认证（含快捷认证</a:t>
            </a:r>
            <a:r>
              <a:rPr lang="en-US" altLang="zh-CN" sz="2200" dirty="0">
                <a:solidFill>
                  <a:schemeClr val="bg1"/>
                </a:solidFill>
              </a:rPr>
              <a:t>)</a:t>
            </a:r>
            <a:r>
              <a:rPr lang="zh-CN" altLang="en-US" sz="2200" dirty="0">
                <a:solidFill>
                  <a:schemeClr val="bg1"/>
                </a:solidFill>
              </a:rPr>
              <a:t>在开店提交时还需补全身份证信息方能开店。</a:t>
            </a:r>
            <a:endParaRPr lang="en-US" altLang="zh-CN" sz="2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sz="2200" dirty="0">
              <a:solidFill>
                <a:schemeClr val="bg1"/>
              </a:solidFill>
            </a:endParaRPr>
          </a:p>
          <a:p>
            <a:r>
              <a:rPr lang="zh-CN" altLang="en-US" sz="2200" dirty="0">
                <a:solidFill>
                  <a:schemeClr val="bg1"/>
                </a:solidFill>
              </a:rPr>
              <a:t>淘宝身份信息认证：</a:t>
            </a:r>
            <a:endParaRPr lang="en-US" altLang="zh-CN" sz="2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sz="2200" dirty="0">
                <a:solidFill>
                  <a:schemeClr val="bg1"/>
                </a:solidFill>
              </a:rPr>
              <a:t>    为确保您的淘宝店铺，将来不发生所有权纠纷，同时，国家工商总局决定于</a:t>
            </a:r>
            <a:r>
              <a:rPr lang="en-US" altLang="zh-CN" sz="2200" dirty="0">
                <a:solidFill>
                  <a:schemeClr val="bg1"/>
                </a:solidFill>
              </a:rPr>
              <a:t>2010</a:t>
            </a:r>
            <a:r>
              <a:rPr lang="zh-CN" altLang="en-US" sz="2200" dirty="0">
                <a:solidFill>
                  <a:schemeClr val="bg1"/>
                </a:solidFill>
              </a:rPr>
              <a:t>年</a:t>
            </a:r>
            <a:r>
              <a:rPr lang="en-US" altLang="zh-CN" sz="2200" dirty="0">
                <a:solidFill>
                  <a:schemeClr val="bg1"/>
                </a:solidFill>
              </a:rPr>
              <a:t>7</a:t>
            </a:r>
            <a:r>
              <a:rPr lang="zh-CN" altLang="en-US" sz="2200" dirty="0">
                <a:solidFill>
                  <a:schemeClr val="bg1"/>
                </a:solidFill>
              </a:rPr>
              <a:t>月</a:t>
            </a:r>
            <a:r>
              <a:rPr lang="en-US" altLang="zh-CN" sz="2200" dirty="0">
                <a:solidFill>
                  <a:schemeClr val="bg1"/>
                </a:solidFill>
              </a:rPr>
              <a:t>1</a:t>
            </a:r>
            <a:r>
              <a:rPr lang="zh-CN" altLang="en-US" sz="2200" dirty="0">
                <a:solidFill>
                  <a:schemeClr val="bg1"/>
                </a:solidFill>
              </a:rPr>
              <a:t>日起实施网店“实名制”。所以在您需要在淘宝网开店中进行开店认证，包括支付宝实名认证</a:t>
            </a:r>
            <a:r>
              <a:rPr lang="en-US" altLang="zh-CN" sz="2200" dirty="0">
                <a:solidFill>
                  <a:schemeClr val="bg1"/>
                </a:solidFill>
              </a:rPr>
              <a:t>+</a:t>
            </a:r>
            <a:r>
              <a:rPr lang="zh-CN" altLang="en-US" sz="2200" dirty="0">
                <a:solidFill>
                  <a:schemeClr val="bg1"/>
                </a:solidFill>
              </a:rPr>
              <a:t>上传真实个人照片（身份信息认证）。</a:t>
            </a:r>
          </a:p>
          <a:p>
            <a:pPr>
              <a:buFontTx/>
              <a:buNone/>
            </a:pPr>
            <a:endParaRPr lang="en-US" altLang="zh-CN" sz="2200" dirty="0">
              <a:solidFill>
                <a:schemeClr val="bg1"/>
              </a:solidFill>
            </a:endParaRPr>
          </a:p>
          <a:p>
            <a:r>
              <a:rPr lang="zh-CN" altLang="en-US" sz="2200" dirty="0">
                <a:solidFill>
                  <a:schemeClr val="bg1"/>
                </a:solidFill>
              </a:rPr>
              <a:t>所上传证件要求：</a:t>
            </a:r>
            <a:endParaRPr lang="en-US" altLang="zh-CN" sz="2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sz="2200" dirty="0">
                <a:solidFill>
                  <a:schemeClr val="bg1"/>
                </a:solidFill>
              </a:rPr>
              <a:t>    1</a:t>
            </a:r>
            <a:r>
              <a:rPr lang="zh-CN" altLang="en-US" sz="2200" dirty="0">
                <a:solidFill>
                  <a:schemeClr val="bg1"/>
                </a:solidFill>
              </a:rPr>
              <a:t>、手持身份证照片必须看清证件号。</a:t>
            </a:r>
            <a:endParaRPr lang="en-US" altLang="zh-CN" sz="2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sz="2200" dirty="0">
                <a:solidFill>
                  <a:schemeClr val="bg1"/>
                </a:solidFill>
              </a:rPr>
              <a:t>    2</a:t>
            </a:r>
            <a:r>
              <a:rPr lang="zh-CN" altLang="en-US" sz="2200" dirty="0">
                <a:solidFill>
                  <a:schemeClr val="bg1"/>
                </a:solidFill>
              </a:rPr>
              <a:t>、照片需免冠，建议未化妆，照片需原始照片，未经任何软件编辑修改，且使用同一场景或背景。</a:t>
            </a:r>
            <a:endParaRPr lang="en-US" altLang="zh-CN" sz="22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zh-CN" sz="2200" dirty="0">
                <a:solidFill>
                  <a:schemeClr val="bg1"/>
                </a:solidFill>
              </a:rPr>
              <a:t>    3</a:t>
            </a:r>
            <a:r>
              <a:rPr lang="zh-CN" altLang="en-US" sz="2200" dirty="0">
                <a:solidFill>
                  <a:schemeClr val="bg1"/>
                </a:solidFill>
              </a:rPr>
              <a:t>、照片支持</a:t>
            </a:r>
            <a:r>
              <a:rPr lang="en-US" altLang="zh-CN" sz="2200" dirty="0">
                <a:solidFill>
                  <a:schemeClr val="bg1"/>
                </a:solidFill>
              </a:rPr>
              <a:t>jpg\jpeg\bmp</a:t>
            </a:r>
            <a:r>
              <a:rPr lang="zh-CN" altLang="en-US" sz="2200" dirty="0">
                <a:solidFill>
                  <a:schemeClr val="bg1"/>
                </a:solidFill>
              </a:rPr>
              <a:t>格式，照片大小无上限。提交的身份信息淘宝予以保护，不挪做他用。</a:t>
            </a:r>
            <a:endParaRPr lang="en-US" altLang="zh-CN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1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9016" y="3076112"/>
            <a:ext cx="6178252" cy="685187"/>
            <a:chOff x="2588117" y="3430709"/>
            <a:chExt cx="8024858" cy="965464"/>
          </a:xfrm>
        </p:grpSpPr>
        <p:sp>
          <p:nvSpPr>
            <p:cNvPr id="3" name="任意多边形 2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018281" y="3593731"/>
              <a:ext cx="3126648" cy="650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发布宝贝的流程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发布宝贝的四种方式</a:t>
            </a:r>
          </a:p>
        </p:txBody>
      </p:sp>
      <p:sp>
        <p:nvSpPr>
          <p:cNvPr id="5123" name="内容占位符 2"/>
          <p:cNvSpPr>
            <a:spLocks noGrp="1"/>
          </p:cNvSpPr>
          <p:nvPr>
            <p:ph idx="4294967295"/>
          </p:nvPr>
        </p:nvSpPr>
        <p:spPr>
          <a:xfrm>
            <a:off x="0" y="1350963"/>
            <a:ext cx="8229600" cy="4525962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发布方式分以下四种：</a:t>
            </a:r>
            <a:endParaRPr lang="en-US" altLang="zh-CN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 dirty="0">
                <a:solidFill>
                  <a:schemeClr val="bg1"/>
                </a:solidFill>
              </a:rPr>
              <a:t>     </a:t>
            </a:r>
            <a:r>
              <a:rPr lang="en-US" altLang="zh-CN" b="0" dirty="0">
                <a:solidFill>
                  <a:schemeClr val="bg1"/>
                </a:solidFill>
              </a:rPr>
              <a:t>1</a:t>
            </a:r>
            <a:r>
              <a:rPr lang="zh-CN" altLang="en-US" b="0" dirty="0">
                <a:solidFill>
                  <a:schemeClr val="bg1"/>
                </a:solidFill>
              </a:rPr>
              <a:t>、一口价商品</a:t>
            </a:r>
          </a:p>
          <a:p>
            <a:pPr>
              <a:buFontTx/>
              <a:buNone/>
            </a:pPr>
            <a:r>
              <a:rPr lang="zh-CN" altLang="en-US" b="0" dirty="0">
                <a:solidFill>
                  <a:schemeClr val="bg1"/>
                </a:solidFill>
              </a:rPr>
              <a:t>     </a:t>
            </a:r>
            <a:r>
              <a:rPr lang="en-US" altLang="zh-CN" b="0" dirty="0">
                <a:solidFill>
                  <a:schemeClr val="bg1"/>
                </a:solidFill>
              </a:rPr>
              <a:t>2</a:t>
            </a:r>
            <a:r>
              <a:rPr lang="zh-CN" altLang="en-US" b="0" dirty="0">
                <a:solidFill>
                  <a:schemeClr val="bg1"/>
                </a:solidFill>
              </a:rPr>
              <a:t>、拍卖商品</a:t>
            </a:r>
          </a:p>
          <a:p>
            <a:pPr>
              <a:buFontTx/>
              <a:buNone/>
            </a:pPr>
            <a:r>
              <a:rPr lang="zh-CN" altLang="en-US" b="0" dirty="0">
                <a:solidFill>
                  <a:schemeClr val="bg1"/>
                </a:solidFill>
              </a:rPr>
              <a:t>     </a:t>
            </a:r>
            <a:r>
              <a:rPr lang="en-US" altLang="zh-CN" b="0" dirty="0">
                <a:solidFill>
                  <a:schemeClr val="bg1"/>
                </a:solidFill>
              </a:rPr>
              <a:t>3</a:t>
            </a:r>
            <a:r>
              <a:rPr lang="zh-CN" altLang="en-US" b="0" dirty="0">
                <a:solidFill>
                  <a:schemeClr val="bg1"/>
                </a:solidFill>
              </a:rPr>
              <a:t>、闲置商品</a:t>
            </a:r>
          </a:p>
          <a:p>
            <a:pPr>
              <a:buFontTx/>
              <a:buNone/>
            </a:pPr>
            <a:r>
              <a:rPr lang="zh-CN" altLang="en-US" b="0" dirty="0">
                <a:solidFill>
                  <a:schemeClr val="bg1"/>
                </a:solidFill>
              </a:rPr>
              <a:t>     </a:t>
            </a:r>
            <a:r>
              <a:rPr lang="en-US" altLang="zh-CN" b="0" dirty="0">
                <a:solidFill>
                  <a:schemeClr val="bg1"/>
                </a:solidFill>
              </a:rPr>
              <a:t>4</a:t>
            </a:r>
            <a:r>
              <a:rPr lang="zh-CN" altLang="en-US" b="0" dirty="0">
                <a:solidFill>
                  <a:schemeClr val="bg1"/>
                </a:solidFill>
              </a:rPr>
              <a:t>、新品发布（需符合特定条件）</a:t>
            </a:r>
            <a:endParaRPr lang="en-US" altLang="zh-CN" b="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zh-CN" b="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3875087"/>
            <a:ext cx="8353425" cy="2505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89038" y="5084763"/>
            <a:ext cx="3887787" cy="576262"/>
          </a:xfrm>
          <a:prstGeom prst="rect">
            <a:avLst/>
          </a:prstGeom>
          <a:solidFill>
            <a:srgbClr val="92D050">
              <a:alpha val="52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913" y="5127625"/>
            <a:ext cx="374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常见的三种发布商品方式</a:t>
            </a:r>
          </a:p>
        </p:txBody>
      </p:sp>
    </p:spTree>
    <p:extLst>
      <p:ext uri="{BB962C8B-B14F-4D97-AF65-F5344CB8AC3E}">
        <p14:creationId xmlns:p14="http://schemas.microsoft.com/office/powerpoint/2010/main" val="33879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32475" cy="490537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一口价商品发布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914400" y="1279525"/>
            <a:ext cx="8229600" cy="4525963"/>
          </a:xfrm>
        </p:spPr>
        <p:txBody>
          <a:bodyPr/>
          <a:lstStyle/>
          <a:p>
            <a:r>
              <a:rPr lang="en-US" altLang="zh-CN">
                <a:solidFill>
                  <a:schemeClr val="bg1"/>
                </a:solidFill>
              </a:rPr>
              <a:t>1</a:t>
            </a:r>
            <a:r>
              <a:rPr lang="zh-CN" altLang="en-US">
                <a:solidFill>
                  <a:schemeClr val="bg1"/>
                </a:solidFill>
              </a:rPr>
              <a:t>、发布一口价商品：</a:t>
            </a:r>
            <a:endParaRPr lang="en-US" altLang="zh-CN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zh-CN" altLang="en-US" b="0">
                <a:solidFill>
                  <a:schemeClr val="bg1"/>
                </a:solidFill>
              </a:rPr>
              <a:t>     路径：进入“卖家中心”</a:t>
            </a:r>
            <a:r>
              <a:rPr lang="en-US" altLang="zh-CN" b="0">
                <a:solidFill>
                  <a:schemeClr val="bg1"/>
                </a:solidFill>
              </a:rPr>
              <a:t>—“</a:t>
            </a:r>
            <a:r>
              <a:rPr lang="zh-CN" altLang="en-US" b="0">
                <a:solidFill>
                  <a:schemeClr val="bg1"/>
                </a:solidFill>
              </a:rPr>
              <a:t>我要卖”</a:t>
            </a:r>
            <a:endParaRPr lang="en-US" altLang="zh-CN" b="0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171700"/>
            <a:ext cx="4419600" cy="24098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133600"/>
            <a:ext cx="7705725" cy="2590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082" y="2505868"/>
            <a:ext cx="8424862" cy="41513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3914</Words>
  <Application>Microsoft Office PowerPoint</Application>
  <PresentationFormat>全屏显示(4:3)</PresentationFormat>
  <Paragraphs>542</Paragraphs>
  <Slides>58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70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Calibri Light</vt:lpstr>
      <vt:lpstr>Lucida Sans Unicode</vt:lpstr>
      <vt:lpstr>Wingdings</vt:lpstr>
      <vt:lpstr>Wingdings 3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发布宝贝的四种方式</vt:lpstr>
      <vt:lpstr>一口价商品发布</vt:lpstr>
      <vt:lpstr>一口价商品发布</vt:lpstr>
      <vt:lpstr>拍卖商品发布</vt:lpstr>
      <vt:lpstr>闲置商品发布</vt:lpstr>
      <vt:lpstr>新品商品发布</vt:lpstr>
      <vt:lpstr>新品商品发布</vt:lpstr>
      <vt:lpstr>发布全新商品</vt:lpstr>
      <vt:lpstr>发布全新商品</vt:lpstr>
      <vt:lpstr>发布全新商品</vt:lpstr>
      <vt:lpstr>发布商品注意事项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发布商品模块介绍</vt:lpstr>
      <vt:lpstr>发布商品模块介绍</vt:lpstr>
      <vt:lpstr>发布商品模块介绍</vt:lpstr>
      <vt:lpstr>发布商品模块介绍</vt:lpstr>
      <vt:lpstr>发布商品模块介绍</vt:lpstr>
      <vt:lpstr>发布商品模块介绍</vt:lpstr>
      <vt:lpstr>发布商品模块介绍</vt:lpstr>
      <vt:lpstr>发布商品模块注意事项</vt:lpstr>
      <vt:lpstr>PowerPoint 演示文稿</vt:lpstr>
      <vt:lpstr>特殊商品发布</vt:lpstr>
      <vt:lpstr>特殊商品发布</vt:lpstr>
      <vt:lpstr>PowerPoint 演示文稿</vt:lpstr>
      <vt:lpstr>淘宝助理</vt:lpstr>
      <vt:lpstr>淘宝助理</vt:lpstr>
      <vt:lpstr>淘宝助理</vt:lpstr>
      <vt:lpstr>淘宝助理</vt:lpstr>
      <vt:lpstr>PowerPoint 演示文稿</vt:lpstr>
      <vt:lpstr>FAQ</vt:lpstr>
      <vt:lpstr>FAQ</vt:lpstr>
      <vt:lpstr>FAQ</vt:lpstr>
      <vt:lpstr>宝贝发布规范</vt:lpstr>
      <vt:lpstr>发布宝贝的基本流程</vt:lpstr>
      <vt:lpstr>发布宝贝的基本流程</vt:lpstr>
      <vt:lpstr>发布宝贝的基础规范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发布宝贝的特别注意事项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MoFan</cp:lastModifiedBy>
  <cp:revision>131</cp:revision>
  <dcterms:created xsi:type="dcterms:W3CDTF">2014-12-07T06:39:41Z</dcterms:created>
  <dcterms:modified xsi:type="dcterms:W3CDTF">2016-08-15T23:09:49Z</dcterms:modified>
</cp:coreProperties>
</file>