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8"/>
  </p:notesMasterIdLst>
  <p:sldIdLst>
    <p:sldId id="272" r:id="rId3"/>
    <p:sldId id="283" r:id="rId4"/>
    <p:sldId id="381" r:id="rId5"/>
    <p:sldId id="281" r:id="rId6"/>
    <p:sldId id="275" r:id="rId7"/>
    <p:sldId id="336" r:id="rId8"/>
    <p:sldId id="337" r:id="rId9"/>
    <p:sldId id="338" r:id="rId10"/>
    <p:sldId id="383" r:id="rId11"/>
    <p:sldId id="384" r:id="rId12"/>
    <p:sldId id="385" r:id="rId13"/>
    <p:sldId id="386" r:id="rId14"/>
    <p:sldId id="424" r:id="rId15"/>
    <p:sldId id="425" r:id="rId16"/>
    <p:sldId id="426" r:id="rId17"/>
    <p:sldId id="427" r:id="rId18"/>
    <p:sldId id="387" r:id="rId19"/>
    <p:sldId id="388" r:id="rId20"/>
    <p:sldId id="428" r:id="rId21"/>
    <p:sldId id="429" r:id="rId22"/>
    <p:sldId id="430" r:id="rId23"/>
    <p:sldId id="431" r:id="rId24"/>
    <p:sldId id="432" r:id="rId25"/>
    <p:sldId id="389" r:id="rId26"/>
    <p:sldId id="433" r:id="rId27"/>
    <p:sldId id="434" r:id="rId28"/>
    <p:sldId id="435" r:id="rId29"/>
    <p:sldId id="436" r:id="rId30"/>
    <p:sldId id="390" r:id="rId31"/>
    <p:sldId id="391" r:id="rId32"/>
    <p:sldId id="392" r:id="rId33"/>
    <p:sldId id="393" r:id="rId34"/>
    <p:sldId id="437" r:id="rId35"/>
    <p:sldId id="394" r:id="rId36"/>
    <p:sldId id="438" r:id="rId37"/>
    <p:sldId id="440" r:id="rId38"/>
    <p:sldId id="439" r:id="rId39"/>
    <p:sldId id="441" r:id="rId40"/>
    <p:sldId id="442" r:id="rId41"/>
    <p:sldId id="445" r:id="rId42"/>
    <p:sldId id="446" r:id="rId43"/>
    <p:sldId id="443" r:id="rId44"/>
    <p:sldId id="444" r:id="rId45"/>
    <p:sldId id="287" r:id="rId46"/>
    <p:sldId id="261" r:id="rId4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0A806A"/>
    <a:srgbClr val="E4792B"/>
    <a:srgbClr val="003C70"/>
    <a:srgbClr val="1303E1"/>
    <a:srgbClr val="127FC0"/>
    <a:srgbClr val="2A602B"/>
    <a:srgbClr val="4CE737"/>
    <a:srgbClr val="26F8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676" autoAdjust="0"/>
    <p:restoredTop sz="92939" autoAdjust="0"/>
  </p:normalViewPr>
  <p:slideViewPr>
    <p:cSldViewPr snapToGrid="0">
      <p:cViewPr varScale="1">
        <p:scale>
          <a:sx n="71" d="100"/>
          <a:sy n="71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8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1" Type="http://schemas.openxmlformats.org/officeDocument/2006/relationships/tableStyles" Target="tableStyles.xml"/><Relationship Id="rId50" Type="http://schemas.openxmlformats.org/officeDocument/2006/relationships/viewProps" Target="viewProps.xml"/><Relationship Id="rId5" Type="http://schemas.openxmlformats.org/officeDocument/2006/relationships/slide" Target="slides/slide3.xml"/><Relationship Id="rId49" Type="http://schemas.openxmlformats.org/officeDocument/2006/relationships/presProps" Target="presProps.xml"/><Relationship Id="rId48" Type="http://schemas.openxmlformats.org/officeDocument/2006/relationships/notesMaster" Target="notesMasters/notesMaster1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7B3FEA72-59CF-4041-BF19-F3B794EADEA5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F7D070E2-749C-4AC9-A1F7-B4A7CE070D35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915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38915" name="灯片编号占位符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</a:ln>
        </p:spPr>
        <p:txBody>
          <a:bodyPr wrap="square" numCol="1" anchorCtr="0" compatLnSpc="1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776805-2D1E-453E-BFB9-FAAB4B46D02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4" Type="http://schemas.openxmlformats.org/officeDocument/2006/relationships/image" Target="../media/image1.png"/><Relationship Id="rId3" Type="http://schemas.microsoft.com/office/2007/relationships/media" Target="NULL" TargetMode="External"/><Relationship Id="rId2" Type="http://schemas.openxmlformats.org/officeDocument/2006/relationships/video" Target="../../NUL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">
            <a:hlinkClick r:id="" action="ppaction://media"/>
          </p:cNvPr>
          <p:cNvPicPr>
            <a:picLocks noRot="1"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3"/>
          <p:cNvSpPr/>
          <p:nvPr userDrawn="1"/>
        </p:nvSpPr>
        <p:spPr>
          <a:xfrm>
            <a:off x="-149225" y="-384175"/>
            <a:ext cx="9986963" cy="767715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1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1633538" y="2762250"/>
            <a:ext cx="6019800" cy="1387475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5122" name="Text Box 6"/>
          <p:cNvSpPr txBox="1">
            <a:spLocks noChangeArrowheads="1"/>
          </p:cNvSpPr>
          <p:nvPr/>
        </p:nvSpPr>
        <p:spPr bwMode="auto">
          <a:xfrm>
            <a:off x="1868488" y="3125788"/>
            <a:ext cx="5570537" cy="64135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3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消除宝贝排名靠后的隐患</a:t>
            </a:r>
            <a:endParaRPr lang="zh-CN" altLang="en-US" sz="36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3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商品人气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4339" name="Picture 6" descr="20141118175323_uf3v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0888" y="4500563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文本框 2"/>
          <p:cNvSpPr txBox="1">
            <a:spLocks noChangeArrowheads="1"/>
          </p:cNvSpPr>
          <p:nvPr/>
        </p:nvSpPr>
        <p:spPr bwMode="auto">
          <a:xfrm>
            <a:off x="1350963" y="2047875"/>
            <a:ext cx="6537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跳失率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1" name="文本框 1"/>
          <p:cNvSpPr txBox="1">
            <a:spLocks noChangeArrowheads="1"/>
          </p:cNvSpPr>
          <p:nvPr/>
        </p:nvSpPr>
        <p:spPr bwMode="auto">
          <a:xfrm>
            <a:off x="947738" y="2708275"/>
            <a:ext cx="75390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跳失率是指客户进店以后没有达成交易就离开的概率。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342" name="文本框 4"/>
          <p:cNvSpPr txBox="1">
            <a:spLocks noChangeArrowheads="1"/>
          </p:cNvSpPr>
          <p:nvPr/>
        </p:nvSpPr>
        <p:spPr bwMode="auto">
          <a:xfrm>
            <a:off x="2255838" y="5057775"/>
            <a:ext cx="57531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100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个人进店有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76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个人没有交易就离开，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那么跳失率是多少？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362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商品人气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3" name="文本框 6"/>
          <p:cNvSpPr txBox="1">
            <a:spLocks noChangeArrowheads="1"/>
          </p:cNvSpPr>
          <p:nvPr/>
        </p:nvSpPr>
        <p:spPr bwMode="auto">
          <a:xfrm>
            <a:off x="1447800" y="2024063"/>
            <a:ext cx="61102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回头客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364" name="文本框 7"/>
          <p:cNvSpPr txBox="1">
            <a:spLocks noChangeArrowheads="1"/>
          </p:cNvSpPr>
          <p:nvPr/>
        </p:nvSpPr>
        <p:spPr bwMode="auto">
          <a:xfrm>
            <a:off x="922338" y="2697163"/>
            <a:ext cx="808990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回头客所占的客户比例同样影响宝贝的人气，进而影响宝贝的评分以及排名。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6386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卖家服务质量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38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36700" y="1758950"/>
            <a:ext cx="6137275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410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卖家服务质量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411" name="文本框 1"/>
          <p:cNvSpPr txBox="1">
            <a:spLocks noChangeArrowheads="1"/>
          </p:cNvSpPr>
          <p:nvPr/>
        </p:nvSpPr>
        <p:spPr bwMode="auto">
          <a:xfrm>
            <a:off x="1463675" y="1882775"/>
            <a:ext cx="35353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好评率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7412" name="Picture 6" descr="QQ截图2016072815524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79413" y="2349500"/>
            <a:ext cx="8445500" cy="328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434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卖家服务质量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435" name="文本框 1"/>
          <p:cNvSpPr txBox="1">
            <a:spLocks noChangeArrowheads="1"/>
          </p:cNvSpPr>
          <p:nvPr/>
        </p:nvSpPr>
        <p:spPr bwMode="auto">
          <a:xfrm>
            <a:off x="2000250" y="2005013"/>
            <a:ext cx="35353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 DSR</a:t>
            </a:r>
            <a:endParaRPr lang="en-US" altLang="zh-CN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8436" name="Picture 6" descr="QQ截图2016072815573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384675" y="635000"/>
            <a:ext cx="3394075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45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卖家服务质量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59" name="文本框 1"/>
          <p:cNvSpPr txBox="1">
            <a:spLocks noChangeArrowheads="1"/>
          </p:cNvSpPr>
          <p:nvPr/>
        </p:nvSpPr>
        <p:spPr bwMode="auto">
          <a:xfrm>
            <a:off x="1436688" y="1936750"/>
            <a:ext cx="353536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退款速度 、退款率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9460" name="图片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700" y="2746375"/>
            <a:ext cx="9144000" cy="287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0482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卖家服务质量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3" name="文本框 1"/>
          <p:cNvSpPr txBox="1">
            <a:spLocks noChangeArrowheads="1"/>
          </p:cNvSpPr>
          <p:nvPr/>
        </p:nvSpPr>
        <p:spPr bwMode="auto">
          <a:xfrm>
            <a:off x="1262063" y="1789113"/>
            <a:ext cx="8243887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纠纷率。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如果出现纠纷率意味着下个月你不可能成为金牌卖家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484" name="文本框 3"/>
          <p:cNvSpPr txBox="1">
            <a:spLocks noChangeArrowheads="1"/>
          </p:cNvSpPr>
          <p:nvPr/>
        </p:nvSpPr>
        <p:spPr bwMode="auto">
          <a:xfrm>
            <a:off x="1236663" y="2830513"/>
            <a:ext cx="824388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lang="en-US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评价质量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0485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5263" y="3360738"/>
            <a:ext cx="8990012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1506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卖家服务质量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7" name="文本框 1"/>
          <p:cNvSpPr txBox="1">
            <a:spLocks noChangeArrowheads="1"/>
          </p:cNvSpPr>
          <p:nvPr/>
        </p:nvSpPr>
        <p:spPr bwMode="auto">
          <a:xfrm>
            <a:off x="1727200" y="2003425"/>
            <a:ext cx="57546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6</a:t>
            </a:r>
            <a:r>
              <a:rPr lang="en-US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客户服务质量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08" name="文本框 2"/>
          <p:cNvSpPr txBox="1">
            <a:spLocks noChangeArrowheads="1"/>
          </p:cNvSpPr>
          <p:nvPr/>
        </p:nvSpPr>
        <p:spPr bwMode="auto">
          <a:xfrm>
            <a:off x="1758950" y="2809875"/>
            <a:ext cx="6154738" cy="2647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旺旺在线时间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建议手机端、电脑端保持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小时在线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首次响应时间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自动回复不算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 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平均响应时间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530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五大相关性因素影响宝贝排名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531" name="文本框 1"/>
          <p:cNvSpPr txBox="1">
            <a:spLocks noChangeArrowheads="1"/>
          </p:cNvSpPr>
          <p:nvPr/>
        </p:nvSpPr>
        <p:spPr bwMode="auto">
          <a:xfrm>
            <a:off x="2717800" y="3132138"/>
            <a:ext cx="5648325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关于相关性我们前面略有提及，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同学们能说下是哪五大相关性吗？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532" name="Picture 6" descr="20141118175323_uf3v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1100" y="4460875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554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五大相关性因素影响宝贝排名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555" name="图片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28813" y="1939925"/>
            <a:ext cx="4967287" cy="460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5" name="组合 1"/>
          <p:cNvGrpSpPr/>
          <p:nvPr/>
        </p:nvGrpSpPr>
        <p:grpSpPr bwMode="auto">
          <a:xfrm>
            <a:off x="2619375" y="3024188"/>
            <a:ext cx="596900" cy="514350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任意多边形 13"/>
          <p:cNvSpPr/>
          <p:nvPr/>
        </p:nvSpPr>
        <p:spPr>
          <a:xfrm>
            <a:off x="3297238" y="3024188"/>
            <a:ext cx="3635375" cy="5143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6147" name="组合 6"/>
          <p:cNvGrpSpPr/>
          <p:nvPr/>
        </p:nvGrpSpPr>
        <p:grpSpPr bwMode="auto">
          <a:xfrm>
            <a:off x="2976563" y="3735388"/>
            <a:ext cx="596900" cy="514350"/>
            <a:chOff x="3782730" y="2611871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20"/>
          <p:cNvSpPr/>
          <p:nvPr/>
        </p:nvSpPr>
        <p:spPr>
          <a:xfrm>
            <a:off x="3656013" y="3735388"/>
            <a:ext cx="3371850" cy="5143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22" name="文本框 21"/>
          <p:cNvSpPr txBox="1"/>
          <p:nvPr/>
        </p:nvSpPr>
        <p:spPr>
          <a:xfrm>
            <a:off x="804842" y="2714561"/>
            <a:ext cx="826255" cy="19620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dirty="0"/>
              <a:t>目</a:t>
            </a:r>
            <a:endParaRPr lang="en-US" altLang="zh-CN" sz="4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dirty="0"/>
              <a:t>录</a:t>
            </a:r>
            <a:endParaRPr lang="zh-CN" altLang="en-US" sz="4050" dirty="0"/>
          </a:p>
        </p:txBody>
      </p:sp>
      <p:grpSp>
        <p:nvGrpSpPr>
          <p:cNvPr id="6150" name="组合 22"/>
          <p:cNvGrpSpPr/>
          <p:nvPr/>
        </p:nvGrpSpPr>
        <p:grpSpPr bwMode="auto">
          <a:xfrm>
            <a:off x="506413" y="1152525"/>
            <a:ext cx="1193800" cy="1214438"/>
            <a:chOff x="675018" y="483494"/>
            <a:chExt cx="1592413" cy="1617333"/>
          </a:xfrm>
        </p:grpSpPr>
        <p:sp>
          <p:nvSpPr>
            <p:cNvPr id="24" name="六边形 23"/>
            <p:cNvSpPr/>
            <p:nvPr/>
          </p:nvSpPr>
          <p:spPr>
            <a:xfrm>
              <a:off x="1073121" y="1413724"/>
              <a:ext cx="796207" cy="687103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5" name="六边形 24"/>
            <p:cNvSpPr/>
            <p:nvPr/>
          </p:nvSpPr>
          <p:spPr>
            <a:xfrm>
              <a:off x="1073121" y="483494"/>
              <a:ext cx="796207" cy="687103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6" name="六边形 25"/>
            <p:cNvSpPr/>
            <p:nvPr/>
          </p:nvSpPr>
          <p:spPr>
            <a:xfrm>
              <a:off x="1471225" y="933811"/>
              <a:ext cx="796207" cy="684988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7" name="六边形 26"/>
            <p:cNvSpPr/>
            <p:nvPr/>
          </p:nvSpPr>
          <p:spPr>
            <a:xfrm>
              <a:off x="675018" y="933811"/>
              <a:ext cx="796207" cy="684988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sp>
        <p:nvSpPr>
          <p:cNvPr id="6151" name="Text Box 23"/>
          <p:cNvSpPr txBox="1">
            <a:spLocks noChangeArrowheads="1"/>
          </p:cNvSpPr>
          <p:nvPr/>
        </p:nvSpPr>
        <p:spPr bwMode="auto">
          <a:xfrm>
            <a:off x="3448050" y="3092450"/>
            <a:ext cx="34036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四大因素影响宝贝排名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52" name="Text Box 24"/>
          <p:cNvSpPr txBox="1">
            <a:spLocks noChangeArrowheads="1"/>
          </p:cNvSpPr>
          <p:nvPr/>
        </p:nvSpPr>
        <p:spPr bwMode="auto">
          <a:xfrm>
            <a:off x="3862388" y="3824288"/>
            <a:ext cx="247015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宝贝排名优化三大绝招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57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卖家最容易忽视的排名杀手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579" name="文本框 1"/>
          <p:cNvSpPr txBox="1">
            <a:spLocks noChangeArrowheads="1"/>
          </p:cNvSpPr>
          <p:nvPr/>
        </p:nvSpPr>
        <p:spPr bwMode="auto">
          <a:xfrm>
            <a:off x="1062038" y="2505075"/>
            <a:ext cx="7620000" cy="3013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问道影响宝贝排名的因素有哪些，大部分卖家会提到销量、转化率、收藏量、关键词等。其实这些因素只是广大卖家所熟知的一些主要因素，也是卖家们都会下功夫的地方，除此之外还有些细小的因素容易被卖家们忽视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下面介绍两个卖家很少注意到的两个宝贝排名的隐形杀手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首图和详情页。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602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卖家最容易忽视的排名杀手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603" name="文本框 2"/>
          <p:cNvSpPr txBox="1">
            <a:spLocks noChangeArrowheads="1"/>
          </p:cNvSpPr>
          <p:nvPr/>
        </p:nvSpPr>
        <p:spPr bwMode="auto">
          <a:xfrm>
            <a:off x="2895600" y="3368675"/>
            <a:ext cx="58610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有哪位同学能说一下什么是宝贝的首图？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604" name="Picture 6" descr="20141118175323_uf3vd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81100" y="4460875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6626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卖家最容易忽视的排名杀手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27" name="文本框 2"/>
          <p:cNvSpPr txBox="1">
            <a:spLocks noChangeArrowheads="1"/>
          </p:cNvSpPr>
          <p:nvPr/>
        </p:nvSpPr>
        <p:spPr bwMode="auto">
          <a:xfrm>
            <a:off x="846138" y="1909763"/>
            <a:ext cx="7758112" cy="11874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宝贝的首图也就是客户在淘宝首页进行关键词搜索后，出现的不同宝贝的展示图片，每一个页面只有四十个左右的宝贝展示图片，这个图片就叫做宝贝的首图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6628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92375" y="3176588"/>
            <a:ext cx="3671888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650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卖家最容易忽视的排名杀手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1" name="文本框 1"/>
          <p:cNvSpPr txBox="1">
            <a:spLocks noChangeArrowheads="1"/>
          </p:cNvSpPr>
          <p:nvPr/>
        </p:nvSpPr>
        <p:spPr bwMode="auto">
          <a:xfrm>
            <a:off x="1554163" y="2784475"/>
            <a:ext cx="79708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7652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0175" y="2317750"/>
            <a:ext cx="4371975" cy="436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图片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27563" y="2308225"/>
            <a:ext cx="4360862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文本框 7"/>
          <p:cNvSpPr txBox="1">
            <a:spLocks noChangeArrowheads="1"/>
          </p:cNvSpPr>
          <p:nvPr/>
        </p:nvSpPr>
        <p:spPr bwMode="auto">
          <a:xfrm>
            <a:off x="3413125" y="1905000"/>
            <a:ext cx="68738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清晰客观的宝贝主图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655" name="文本框 5"/>
          <p:cNvSpPr txBox="1">
            <a:spLocks noChangeArrowheads="1"/>
          </p:cNvSpPr>
          <p:nvPr/>
        </p:nvSpPr>
        <p:spPr bwMode="auto">
          <a:xfrm>
            <a:off x="-898525" y="1900238"/>
            <a:ext cx="68722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牛皮癣宝贝主图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8674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卖家最容易忽视的排名杀手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5" name="文本框 5"/>
          <p:cNvSpPr txBox="1">
            <a:spLocks noChangeArrowheads="1"/>
          </p:cNvSpPr>
          <p:nvPr/>
        </p:nvSpPr>
        <p:spPr bwMode="auto">
          <a:xfrm>
            <a:off x="-1025525" y="2000250"/>
            <a:ext cx="687228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普通宝贝主图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676" name="文本框 7"/>
          <p:cNvSpPr txBox="1">
            <a:spLocks noChangeArrowheads="1"/>
          </p:cNvSpPr>
          <p:nvPr/>
        </p:nvSpPr>
        <p:spPr bwMode="auto">
          <a:xfrm>
            <a:off x="3108325" y="2005013"/>
            <a:ext cx="687387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画龙点睛的宝贝主图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8677" name="图片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12738" y="2552700"/>
            <a:ext cx="4210050" cy="415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图片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7888" y="2557463"/>
            <a:ext cx="4056062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69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卖家最容易忽视的排名杀手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699" name="文本框 5"/>
          <p:cNvSpPr txBox="1">
            <a:spLocks noChangeArrowheads="1"/>
          </p:cNvSpPr>
          <p:nvPr/>
        </p:nvSpPr>
        <p:spPr bwMode="auto">
          <a:xfrm>
            <a:off x="-984250" y="2065338"/>
            <a:ext cx="11352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加入了促销元素的宝贝主图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9700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147763" y="2706688"/>
            <a:ext cx="70421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0722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卖家最容易忽视的排名杀手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3" name="文本框 1"/>
          <p:cNvSpPr txBox="1">
            <a:spLocks noChangeArrowheads="1"/>
          </p:cNvSpPr>
          <p:nvPr/>
        </p:nvSpPr>
        <p:spPr bwMode="auto">
          <a:xfrm>
            <a:off x="-161925" y="2967038"/>
            <a:ext cx="7970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4" name="文本框 5"/>
          <p:cNvSpPr txBox="1">
            <a:spLocks noChangeArrowheads="1"/>
          </p:cNvSpPr>
          <p:nvPr/>
        </p:nvSpPr>
        <p:spPr bwMode="auto">
          <a:xfrm>
            <a:off x="-1158875" y="1738313"/>
            <a:ext cx="11352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详情页影响排名的三个因素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25" name="文本框 2"/>
          <p:cNvSpPr txBox="1">
            <a:spLocks noChangeArrowheads="1"/>
          </p:cNvSpPr>
          <p:nvPr/>
        </p:nvSpPr>
        <p:spPr bwMode="auto">
          <a:xfrm>
            <a:off x="-1108075" y="2322513"/>
            <a:ext cx="11352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在宝贝描述前放置关联内容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0726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44700" y="2784475"/>
            <a:ext cx="5205413" cy="409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1746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卖家最容易忽视的排名杀手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7" name="文本框 1"/>
          <p:cNvSpPr txBox="1">
            <a:spLocks noChangeArrowheads="1"/>
          </p:cNvSpPr>
          <p:nvPr/>
        </p:nvSpPr>
        <p:spPr bwMode="auto">
          <a:xfrm>
            <a:off x="-161925" y="2967038"/>
            <a:ext cx="7970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8" name="文本框 5"/>
          <p:cNvSpPr txBox="1">
            <a:spLocks noChangeArrowheads="1"/>
          </p:cNvSpPr>
          <p:nvPr/>
        </p:nvSpPr>
        <p:spPr bwMode="auto">
          <a:xfrm>
            <a:off x="-1158875" y="1738313"/>
            <a:ext cx="11352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详情页影响排名的三个因素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49" name="文本框 2"/>
          <p:cNvSpPr txBox="1">
            <a:spLocks noChangeArrowheads="1"/>
          </p:cNvSpPr>
          <p:nvPr/>
        </p:nvSpPr>
        <p:spPr bwMode="auto">
          <a:xfrm>
            <a:off x="-1108075" y="2322513"/>
            <a:ext cx="11352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虚假促销信息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1750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22463" y="2981325"/>
            <a:ext cx="5551487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2770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卖家最容易忽视的排名杀手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1" name="文本框 1"/>
          <p:cNvSpPr txBox="1">
            <a:spLocks noChangeArrowheads="1"/>
          </p:cNvSpPr>
          <p:nvPr/>
        </p:nvSpPr>
        <p:spPr bwMode="auto">
          <a:xfrm>
            <a:off x="-161925" y="2967038"/>
            <a:ext cx="7970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2" name="文本框 5"/>
          <p:cNvSpPr txBox="1">
            <a:spLocks noChangeArrowheads="1"/>
          </p:cNvSpPr>
          <p:nvPr/>
        </p:nvSpPr>
        <p:spPr bwMode="auto">
          <a:xfrm>
            <a:off x="-1158875" y="1738313"/>
            <a:ext cx="11352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详情页影响排名的三个因素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773" name="文本框 2"/>
          <p:cNvSpPr txBox="1">
            <a:spLocks noChangeArrowheads="1"/>
          </p:cNvSpPr>
          <p:nvPr/>
        </p:nvSpPr>
        <p:spPr bwMode="auto">
          <a:xfrm>
            <a:off x="-1108075" y="2322513"/>
            <a:ext cx="113522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defTabSz="914400">
              <a:buFont typeface="Arial" panose="020B0604020202020204" pitchFamily="34" charset="0"/>
              <a:buNone/>
            </a:pPr>
            <a:r>
              <a:rPr lang="en-US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赠品、换购链接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2774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16100" y="2752725"/>
            <a:ext cx="5246688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/>
          <p:cNvSpPr/>
          <p:nvPr/>
        </p:nvSpPr>
        <p:spPr>
          <a:xfrm>
            <a:off x="2052638" y="2752725"/>
            <a:ext cx="819150" cy="70485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4" name="任意多边形 4"/>
          <p:cNvSpPr/>
          <p:nvPr/>
        </p:nvSpPr>
        <p:spPr>
          <a:xfrm>
            <a:off x="2984500" y="2752725"/>
            <a:ext cx="4779963" cy="7048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3795" name="Text Box 23"/>
          <p:cNvSpPr txBox="1">
            <a:spLocks noChangeArrowheads="1"/>
          </p:cNvSpPr>
          <p:nvPr/>
        </p:nvSpPr>
        <p:spPr bwMode="auto">
          <a:xfrm>
            <a:off x="3217863" y="2862263"/>
            <a:ext cx="44672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宝贝排名优化三大招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796" name="Text Box 10"/>
          <p:cNvSpPr txBox="1">
            <a:spLocks noChangeArrowheads="1"/>
          </p:cNvSpPr>
          <p:nvPr/>
        </p:nvSpPr>
        <p:spPr bwMode="auto">
          <a:xfrm>
            <a:off x="2251075" y="2847975"/>
            <a:ext cx="392113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defTabSz="914400"/>
            <a:r>
              <a:rPr lang="en-US" altLang="zh-CN" sz="28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en-US" altLang="zh-CN" sz="28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任意多边形 4"/>
          <p:cNvSpPr/>
          <p:nvPr/>
        </p:nvSpPr>
        <p:spPr bwMode="auto">
          <a:xfrm>
            <a:off x="5287963" y="4594225"/>
            <a:ext cx="2344737" cy="534988"/>
          </a:xfrm>
          <a:custGeom>
            <a:avLst/>
            <a:gdLst>
              <a:gd name="T0" fmla="*/ 63696 w 3244131"/>
              <a:gd name="T1" fmla="*/ 0 h 686384"/>
              <a:gd name="T2" fmla="*/ 147775 w 3244131"/>
              <a:gd name="T3" fmla="*/ 0 h 686384"/>
              <a:gd name="T4" fmla="*/ 231853 w 3244131"/>
              <a:gd name="T5" fmla="*/ 0 h 686384"/>
              <a:gd name="T6" fmla="*/ 972356 w 3244131"/>
              <a:gd name="T7" fmla="*/ 0 h 686384"/>
              <a:gd name="T8" fmla="*/ 1056434 w 3244131"/>
              <a:gd name="T9" fmla="*/ 0 h 686384"/>
              <a:gd name="T10" fmla="*/ 1140513 w 3244131"/>
              <a:gd name="T11" fmla="*/ 0 h 686384"/>
              <a:gd name="T12" fmla="*/ 1204209 w 3244131"/>
              <a:gd name="T13" fmla="*/ 162506 h 686384"/>
              <a:gd name="T14" fmla="*/ 1140513 w 3244131"/>
              <a:gd name="T15" fmla="*/ 325011 h 686384"/>
              <a:gd name="T16" fmla="*/ 1056434 w 3244131"/>
              <a:gd name="T17" fmla="*/ 325011 h 686384"/>
              <a:gd name="T18" fmla="*/ 972356 w 3244131"/>
              <a:gd name="T19" fmla="*/ 325011 h 686384"/>
              <a:gd name="T20" fmla="*/ 231853 w 3244131"/>
              <a:gd name="T21" fmla="*/ 325011 h 686384"/>
              <a:gd name="T22" fmla="*/ 147775 w 3244131"/>
              <a:gd name="T23" fmla="*/ 325011 h 686384"/>
              <a:gd name="T24" fmla="*/ 63696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" name="任意多边形 4"/>
          <p:cNvSpPr/>
          <p:nvPr/>
        </p:nvSpPr>
        <p:spPr>
          <a:xfrm>
            <a:off x="317500" y="3673475"/>
            <a:ext cx="2012950" cy="102393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7171" name="组合 1"/>
          <p:cNvGrpSpPr/>
          <p:nvPr/>
        </p:nvGrpSpPr>
        <p:grpSpPr bwMode="auto">
          <a:xfrm>
            <a:off x="854075" y="954088"/>
            <a:ext cx="596900" cy="514350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6273" y="1746617"/>
              <a:ext cx="575979" cy="552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666875" y="9540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173" name="Text Box 23"/>
          <p:cNvSpPr txBox="1">
            <a:spLocks noChangeArrowheads="1"/>
          </p:cNvSpPr>
          <p:nvPr/>
        </p:nvSpPr>
        <p:spPr bwMode="auto">
          <a:xfrm>
            <a:off x="2001838" y="927100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思维导图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4" name="Text Box 10"/>
          <p:cNvSpPr txBox="1">
            <a:spLocks noChangeArrowheads="1"/>
          </p:cNvSpPr>
          <p:nvPr/>
        </p:nvSpPr>
        <p:spPr bwMode="auto">
          <a:xfrm>
            <a:off x="314325" y="3746500"/>
            <a:ext cx="20129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消除宝贝排名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靠后的隐患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5" name="任意多边形 4"/>
          <p:cNvSpPr/>
          <p:nvPr/>
        </p:nvSpPr>
        <p:spPr bwMode="auto">
          <a:xfrm>
            <a:off x="2695575" y="2349500"/>
            <a:ext cx="1851025" cy="984250"/>
          </a:xfrm>
          <a:custGeom>
            <a:avLst/>
            <a:gdLst>
              <a:gd name="T0" fmla="*/ 29343 w 3244131"/>
              <a:gd name="T1" fmla="*/ 0 h 686384"/>
              <a:gd name="T2" fmla="*/ 68076 w 3244131"/>
              <a:gd name="T3" fmla="*/ 0 h 686384"/>
              <a:gd name="T4" fmla="*/ 106809 w 3244131"/>
              <a:gd name="T5" fmla="*/ 0 h 686384"/>
              <a:gd name="T6" fmla="*/ 447938 w 3244131"/>
              <a:gd name="T7" fmla="*/ 0 h 686384"/>
              <a:gd name="T8" fmla="*/ 486671 w 3244131"/>
              <a:gd name="T9" fmla="*/ 0 h 686384"/>
              <a:gd name="T10" fmla="*/ 525403 w 3244131"/>
              <a:gd name="T11" fmla="*/ 0 h 686384"/>
              <a:gd name="T12" fmla="*/ 554746 w 3244131"/>
              <a:gd name="T13" fmla="*/ 438217 h 686384"/>
              <a:gd name="T14" fmla="*/ 525403 w 3244131"/>
              <a:gd name="T15" fmla="*/ 876433 h 686384"/>
              <a:gd name="T16" fmla="*/ 486671 w 3244131"/>
              <a:gd name="T17" fmla="*/ 876433 h 686384"/>
              <a:gd name="T18" fmla="*/ 447938 w 3244131"/>
              <a:gd name="T19" fmla="*/ 876433 h 686384"/>
              <a:gd name="T20" fmla="*/ 106809 w 3244131"/>
              <a:gd name="T21" fmla="*/ 876433 h 686384"/>
              <a:gd name="T22" fmla="*/ 68076 w 3244131"/>
              <a:gd name="T23" fmla="*/ 876433 h 686384"/>
              <a:gd name="T24" fmla="*/ 29343 w 3244131"/>
              <a:gd name="T25" fmla="*/ 876433 h 686384"/>
              <a:gd name="T26" fmla="*/ 0 w 3244131"/>
              <a:gd name="T27" fmla="*/ 438217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6" name="Text Box 32"/>
          <p:cNvSpPr txBox="1">
            <a:spLocks noChangeArrowheads="1"/>
          </p:cNvSpPr>
          <p:nvPr/>
        </p:nvSpPr>
        <p:spPr bwMode="auto">
          <a:xfrm>
            <a:off x="2752725" y="2446338"/>
            <a:ext cx="17081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四大因素影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响宝贝排名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7" name="任意多边形 4"/>
          <p:cNvSpPr/>
          <p:nvPr/>
        </p:nvSpPr>
        <p:spPr bwMode="auto">
          <a:xfrm>
            <a:off x="5219700" y="2073275"/>
            <a:ext cx="2476500" cy="534988"/>
          </a:xfrm>
          <a:custGeom>
            <a:avLst/>
            <a:gdLst>
              <a:gd name="T0" fmla="*/ 61075 w 3244131"/>
              <a:gd name="T1" fmla="*/ 0 h 686384"/>
              <a:gd name="T2" fmla="*/ 141694 w 3244131"/>
              <a:gd name="T3" fmla="*/ 0 h 686384"/>
              <a:gd name="T4" fmla="*/ 222313 w 3244131"/>
              <a:gd name="T5" fmla="*/ 0 h 686384"/>
              <a:gd name="T6" fmla="*/ 932349 w 3244131"/>
              <a:gd name="T7" fmla="*/ 0 h 686384"/>
              <a:gd name="T8" fmla="*/ 1012969 w 3244131"/>
              <a:gd name="T9" fmla="*/ 0 h 686384"/>
              <a:gd name="T10" fmla="*/ 1093587 w 3244131"/>
              <a:gd name="T11" fmla="*/ 0 h 686384"/>
              <a:gd name="T12" fmla="*/ 1154662 w 3244131"/>
              <a:gd name="T13" fmla="*/ 162506 h 686384"/>
              <a:gd name="T14" fmla="*/ 1093587 w 3244131"/>
              <a:gd name="T15" fmla="*/ 325011 h 686384"/>
              <a:gd name="T16" fmla="*/ 1012969 w 3244131"/>
              <a:gd name="T17" fmla="*/ 325011 h 686384"/>
              <a:gd name="T18" fmla="*/ 932349 w 3244131"/>
              <a:gd name="T19" fmla="*/ 325011 h 686384"/>
              <a:gd name="T20" fmla="*/ 222313 w 3244131"/>
              <a:gd name="T21" fmla="*/ 325011 h 686384"/>
              <a:gd name="T22" fmla="*/ 141694 w 3244131"/>
              <a:gd name="T23" fmla="*/ 325011 h 686384"/>
              <a:gd name="T24" fmla="*/ 61075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78" name="Text Box 44"/>
          <p:cNvSpPr txBox="1">
            <a:spLocks noChangeArrowheads="1"/>
          </p:cNvSpPr>
          <p:nvPr/>
        </p:nvSpPr>
        <p:spPr bwMode="auto">
          <a:xfrm>
            <a:off x="5443538" y="2103438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卖家服务质量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79" name="任意多边形 4"/>
          <p:cNvSpPr/>
          <p:nvPr/>
        </p:nvSpPr>
        <p:spPr bwMode="auto">
          <a:xfrm>
            <a:off x="5181600" y="2657475"/>
            <a:ext cx="3962400" cy="534988"/>
          </a:xfrm>
          <a:custGeom>
            <a:avLst/>
            <a:gdLst>
              <a:gd name="T0" fmla="*/ 103625 w 3244131"/>
              <a:gd name="T1" fmla="*/ 0 h 686384"/>
              <a:gd name="T2" fmla="*/ 240411 w 3244131"/>
              <a:gd name="T3" fmla="*/ 0 h 686384"/>
              <a:gd name="T4" fmla="*/ 377196 w 3244131"/>
              <a:gd name="T5" fmla="*/ 0 h 686384"/>
              <a:gd name="T6" fmla="*/ 1581899 w 3244131"/>
              <a:gd name="T7" fmla="*/ 0 h 686384"/>
              <a:gd name="T8" fmla="*/ 1718686 w 3244131"/>
              <a:gd name="T9" fmla="*/ 0 h 686384"/>
              <a:gd name="T10" fmla="*/ 1855471 w 3244131"/>
              <a:gd name="T11" fmla="*/ 0 h 686384"/>
              <a:gd name="T12" fmla="*/ 1959095 w 3244131"/>
              <a:gd name="T13" fmla="*/ 162506 h 686384"/>
              <a:gd name="T14" fmla="*/ 1855471 w 3244131"/>
              <a:gd name="T15" fmla="*/ 325011 h 686384"/>
              <a:gd name="T16" fmla="*/ 1718686 w 3244131"/>
              <a:gd name="T17" fmla="*/ 325011 h 686384"/>
              <a:gd name="T18" fmla="*/ 1581899 w 3244131"/>
              <a:gd name="T19" fmla="*/ 325011 h 686384"/>
              <a:gd name="T20" fmla="*/ 377196 w 3244131"/>
              <a:gd name="T21" fmla="*/ 325011 h 686384"/>
              <a:gd name="T22" fmla="*/ 240411 w 3244131"/>
              <a:gd name="T23" fmla="*/ 325011 h 686384"/>
              <a:gd name="T24" fmla="*/ 103625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80" name="Text Box 46"/>
          <p:cNvSpPr txBox="1">
            <a:spLocks noChangeArrowheads="1"/>
          </p:cNvSpPr>
          <p:nvPr/>
        </p:nvSpPr>
        <p:spPr bwMode="auto">
          <a:xfrm>
            <a:off x="5426075" y="2698750"/>
            <a:ext cx="3536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五大相关性影响宝贝排名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1" name="任意多边形 4"/>
          <p:cNvSpPr/>
          <p:nvPr/>
        </p:nvSpPr>
        <p:spPr bwMode="auto">
          <a:xfrm>
            <a:off x="5180013" y="3224213"/>
            <a:ext cx="2919412" cy="1004887"/>
          </a:xfrm>
          <a:custGeom>
            <a:avLst/>
            <a:gdLst>
              <a:gd name="T0" fmla="*/ 114207 w 3244131"/>
              <a:gd name="T1" fmla="*/ 0 h 686384"/>
              <a:gd name="T2" fmla="*/ 264961 w 3244131"/>
              <a:gd name="T3" fmla="*/ 0 h 686384"/>
              <a:gd name="T4" fmla="*/ 415715 w 3244131"/>
              <a:gd name="T5" fmla="*/ 0 h 686384"/>
              <a:gd name="T6" fmla="*/ 1743449 w 3244131"/>
              <a:gd name="T7" fmla="*/ 0 h 686384"/>
              <a:gd name="T8" fmla="*/ 1894203 w 3244131"/>
              <a:gd name="T9" fmla="*/ 0 h 686384"/>
              <a:gd name="T10" fmla="*/ 2044957 w 3244131"/>
              <a:gd name="T11" fmla="*/ 0 h 686384"/>
              <a:gd name="T12" fmla="*/ 2159163 w 3244131"/>
              <a:gd name="T13" fmla="*/ 305239 h 686384"/>
              <a:gd name="T14" fmla="*/ 2044957 w 3244131"/>
              <a:gd name="T15" fmla="*/ 610477 h 686384"/>
              <a:gd name="T16" fmla="*/ 1894203 w 3244131"/>
              <a:gd name="T17" fmla="*/ 610477 h 686384"/>
              <a:gd name="T18" fmla="*/ 1743449 w 3244131"/>
              <a:gd name="T19" fmla="*/ 610477 h 686384"/>
              <a:gd name="T20" fmla="*/ 415715 w 3244131"/>
              <a:gd name="T21" fmla="*/ 610477 h 686384"/>
              <a:gd name="T22" fmla="*/ 264961 w 3244131"/>
              <a:gd name="T23" fmla="*/ 610477 h 686384"/>
              <a:gd name="T24" fmla="*/ 114207 w 3244131"/>
              <a:gd name="T25" fmla="*/ 610477 h 686384"/>
              <a:gd name="T26" fmla="*/ 0 w 3244131"/>
              <a:gd name="T27" fmla="*/ 305239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82" name="Text Box 49"/>
          <p:cNvSpPr txBox="1">
            <a:spLocks noChangeArrowheads="1"/>
          </p:cNvSpPr>
          <p:nvPr/>
        </p:nvSpPr>
        <p:spPr bwMode="auto">
          <a:xfrm>
            <a:off x="5516563" y="3289300"/>
            <a:ext cx="23177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的排名杀手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3" name="Text Box 52"/>
          <p:cNvSpPr txBox="1">
            <a:spLocks noChangeArrowheads="1"/>
          </p:cNvSpPr>
          <p:nvPr/>
        </p:nvSpPr>
        <p:spPr bwMode="auto">
          <a:xfrm>
            <a:off x="5421313" y="4627563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类目属性优化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84" name="任意多边形 4"/>
          <p:cNvSpPr/>
          <p:nvPr/>
        </p:nvSpPr>
        <p:spPr bwMode="auto">
          <a:xfrm>
            <a:off x="5324475" y="5154613"/>
            <a:ext cx="2312988" cy="534987"/>
          </a:xfrm>
          <a:custGeom>
            <a:avLst/>
            <a:gdLst>
              <a:gd name="T0" fmla="*/ 40735 w 3244131"/>
              <a:gd name="T1" fmla="*/ 0 h 686384"/>
              <a:gd name="T2" fmla="*/ 94506 w 3244131"/>
              <a:gd name="T3" fmla="*/ 0 h 686384"/>
              <a:gd name="T4" fmla="*/ 148278 w 3244131"/>
              <a:gd name="T5" fmla="*/ 0 h 686384"/>
              <a:gd name="T6" fmla="*/ 621854 w 3244131"/>
              <a:gd name="T7" fmla="*/ 0 h 686384"/>
              <a:gd name="T8" fmla="*/ 675626 w 3244131"/>
              <a:gd name="T9" fmla="*/ 0 h 686384"/>
              <a:gd name="T10" fmla="*/ 729397 w 3244131"/>
              <a:gd name="T11" fmla="*/ 0 h 686384"/>
              <a:gd name="T12" fmla="*/ 770132 w 3244131"/>
              <a:gd name="T13" fmla="*/ 162505 h 686384"/>
              <a:gd name="T14" fmla="*/ 729397 w 3244131"/>
              <a:gd name="T15" fmla="*/ 325009 h 686384"/>
              <a:gd name="T16" fmla="*/ 675626 w 3244131"/>
              <a:gd name="T17" fmla="*/ 325009 h 686384"/>
              <a:gd name="T18" fmla="*/ 621854 w 3244131"/>
              <a:gd name="T19" fmla="*/ 325009 h 686384"/>
              <a:gd name="T20" fmla="*/ 148278 w 3244131"/>
              <a:gd name="T21" fmla="*/ 325009 h 686384"/>
              <a:gd name="T22" fmla="*/ 94506 w 3244131"/>
              <a:gd name="T23" fmla="*/ 325009 h 686384"/>
              <a:gd name="T24" fmla="*/ 40735 w 3244131"/>
              <a:gd name="T25" fmla="*/ 325009 h 686384"/>
              <a:gd name="T26" fmla="*/ 0 w 3244131"/>
              <a:gd name="T27" fmla="*/ 162505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85" name="Text Box 57"/>
          <p:cNvSpPr txBox="1">
            <a:spLocks noChangeArrowheads="1"/>
          </p:cNvSpPr>
          <p:nvPr/>
        </p:nvSpPr>
        <p:spPr bwMode="auto">
          <a:xfrm>
            <a:off x="5446713" y="5195888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橱窗推荐策略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86" name="AutoShape 70"/>
          <p:cNvCxnSpPr>
            <a:cxnSpLocks noChangeShapeType="1"/>
            <a:stCxn id="7174" idx="3"/>
            <a:endCxn id="7194" idx="1"/>
          </p:cNvCxnSpPr>
          <p:nvPr/>
        </p:nvCxnSpPr>
        <p:spPr bwMode="auto">
          <a:xfrm>
            <a:off x="2327275" y="4157663"/>
            <a:ext cx="488950" cy="1392237"/>
          </a:xfrm>
          <a:prstGeom prst="bentConnector3">
            <a:avLst>
              <a:gd name="adj1" fmla="val 44481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7187" name="AutoShape 71"/>
          <p:cNvCxnSpPr>
            <a:cxnSpLocks noChangeShapeType="1"/>
            <a:stCxn id="7174" idx="3"/>
            <a:endCxn id="7176" idx="1"/>
          </p:cNvCxnSpPr>
          <p:nvPr/>
        </p:nvCxnSpPr>
        <p:spPr bwMode="auto">
          <a:xfrm flipV="1">
            <a:off x="2327275" y="2857500"/>
            <a:ext cx="425450" cy="130016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7188" name="AutoShape 73"/>
          <p:cNvCxnSpPr>
            <a:cxnSpLocks noChangeShapeType="1"/>
            <a:stCxn id="7176" idx="3"/>
            <a:endCxn id="7178" idx="1"/>
          </p:cNvCxnSpPr>
          <p:nvPr/>
        </p:nvCxnSpPr>
        <p:spPr bwMode="auto">
          <a:xfrm flipV="1">
            <a:off x="4460875" y="2332038"/>
            <a:ext cx="982663" cy="525462"/>
          </a:xfrm>
          <a:prstGeom prst="bentConnector3">
            <a:avLst>
              <a:gd name="adj1" fmla="val 49921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7189" name="AutoShape 74"/>
          <p:cNvCxnSpPr>
            <a:cxnSpLocks noChangeShapeType="1"/>
          </p:cNvCxnSpPr>
          <p:nvPr/>
        </p:nvCxnSpPr>
        <p:spPr bwMode="auto">
          <a:xfrm>
            <a:off x="4473575" y="2857500"/>
            <a:ext cx="965200" cy="698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7190" name="AutoShape 75"/>
          <p:cNvCxnSpPr>
            <a:cxnSpLocks noChangeShapeType="1"/>
          </p:cNvCxnSpPr>
          <p:nvPr/>
        </p:nvCxnSpPr>
        <p:spPr bwMode="auto">
          <a:xfrm>
            <a:off x="4435475" y="2857500"/>
            <a:ext cx="1055688" cy="842963"/>
          </a:xfrm>
          <a:prstGeom prst="bentConnector3">
            <a:avLst>
              <a:gd name="adj1" fmla="val 49926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7191" name="AutoShape 77"/>
          <p:cNvCxnSpPr>
            <a:cxnSpLocks noChangeShapeType="1"/>
            <a:stCxn id="7194" idx="3"/>
            <a:endCxn id="7183" idx="1"/>
          </p:cNvCxnSpPr>
          <p:nvPr/>
        </p:nvCxnSpPr>
        <p:spPr bwMode="auto">
          <a:xfrm flipV="1">
            <a:off x="4524375" y="4856163"/>
            <a:ext cx="896938" cy="693737"/>
          </a:xfrm>
          <a:prstGeom prst="bentConnector3">
            <a:avLst>
              <a:gd name="adj1" fmla="val 49912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7192" name="AutoShape 79"/>
          <p:cNvCxnSpPr>
            <a:cxnSpLocks noChangeShapeType="1"/>
            <a:endCxn id="7185" idx="1"/>
          </p:cNvCxnSpPr>
          <p:nvPr/>
        </p:nvCxnSpPr>
        <p:spPr bwMode="auto">
          <a:xfrm flipV="1">
            <a:off x="4511675" y="5424488"/>
            <a:ext cx="935038" cy="125412"/>
          </a:xfrm>
          <a:prstGeom prst="bentConnector3">
            <a:avLst>
              <a:gd name="adj1" fmla="val 49917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sp>
        <p:nvSpPr>
          <p:cNvPr id="7193" name="任意多边形 4"/>
          <p:cNvSpPr/>
          <p:nvPr/>
        </p:nvSpPr>
        <p:spPr bwMode="auto">
          <a:xfrm>
            <a:off x="2649538" y="5041900"/>
            <a:ext cx="1971675" cy="984250"/>
          </a:xfrm>
          <a:custGeom>
            <a:avLst/>
            <a:gdLst>
              <a:gd name="T0" fmla="*/ 28008 w 3244131"/>
              <a:gd name="T1" fmla="*/ 0 h 686384"/>
              <a:gd name="T2" fmla="*/ 64979 w 3244131"/>
              <a:gd name="T3" fmla="*/ 0 h 686384"/>
              <a:gd name="T4" fmla="*/ 101950 w 3244131"/>
              <a:gd name="T5" fmla="*/ 0 h 686384"/>
              <a:gd name="T6" fmla="*/ 427562 w 3244131"/>
              <a:gd name="T7" fmla="*/ 0 h 686384"/>
              <a:gd name="T8" fmla="*/ 464533 w 3244131"/>
              <a:gd name="T9" fmla="*/ 0 h 686384"/>
              <a:gd name="T10" fmla="*/ 501503 w 3244131"/>
              <a:gd name="T11" fmla="*/ 0 h 686384"/>
              <a:gd name="T12" fmla="*/ 529511 w 3244131"/>
              <a:gd name="T13" fmla="*/ 665917 h 686384"/>
              <a:gd name="T14" fmla="*/ 501503 w 3244131"/>
              <a:gd name="T15" fmla="*/ 1331836 h 686384"/>
              <a:gd name="T16" fmla="*/ 464533 w 3244131"/>
              <a:gd name="T17" fmla="*/ 1331836 h 686384"/>
              <a:gd name="T18" fmla="*/ 427562 w 3244131"/>
              <a:gd name="T19" fmla="*/ 1331836 h 686384"/>
              <a:gd name="T20" fmla="*/ 101950 w 3244131"/>
              <a:gd name="T21" fmla="*/ 1331836 h 686384"/>
              <a:gd name="T22" fmla="*/ 64979 w 3244131"/>
              <a:gd name="T23" fmla="*/ 1331836 h 686384"/>
              <a:gd name="T24" fmla="*/ 28008 w 3244131"/>
              <a:gd name="T25" fmla="*/ 1331836 h 686384"/>
              <a:gd name="T26" fmla="*/ 0 w 3244131"/>
              <a:gd name="T27" fmla="*/ 665917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94" name="Text Box 32"/>
          <p:cNvSpPr txBox="1">
            <a:spLocks noChangeArrowheads="1"/>
          </p:cNvSpPr>
          <p:nvPr/>
        </p:nvSpPr>
        <p:spPr bwMode="auto">
          <a:xfrm>
            <a:off x="2816225" y="5138738"/>
            <a:ext cx="17081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宝贝排名优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化三大绝招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195" name="任意多边形 4"/>
          <p:cNvSpPr/>
          <p:nvPr/>
        </p:nvSpPr>
        <p:spPr bwMode="auto">
          <a:xfrm>
            <a:off x="5245100" y="1489075"/>
            <a:ext cx="1857375" cy="534988"/>
          </a:xfrm>
          <a:custGeom>
            <a:avLst/>
            <a:gdLst>
              <a:gd name="T0" fmla="*/ 44811 w 3244131"/>
              <a:gd name="T1" fmla="*/ 0 h 686384"/>
              <a:gd name="T2" fmla="*/ 103960 w 3244131"/>
              <a:gd name="T3" fmla="*/ 0 h 686384"/>
              <a:gd name="T4" fmla="*/ 163110 w 3244131"/>
              <a:gd name="T5" fmla="*/ 0 h 686384"/>
              <a:gd name="T6" fmla="*/ 684060 w 3244131"/>
              <a:gd name="T7" fmla="*/ 0 h 686384"/>
              <a:gd name="T8" fmla="*/ 743211 w 3244131"/>
              <a:gd name="T9" fmla="*/ 0 h 686384"/>
              <a:gd name="T10" fmla="*/ 802360 w 3244131"/>
              <a:gd name="T11" fmla="*/ 0 h 686384"/>
              <a:gd name="T12" fmla="*/ 847171 w 3244131"/>
              <a:gd name="T13" fmla="*/ 162506 h 686384"/>
              <a:gd name="T14" fmla="*/ 802360 w 3244131"/>
              <a:gd name="T15" fmla="*/ 325011 h 686384"/>
              <a:gd name="T16" fmla="*/ 743211 w 3244131"/>
              <a:gd name="T17" fmla="*/ 325011 h 686384"/>
              <a:gd name="T18" fmla="*/ 684060 w 3244131"/>
              <a:gd name="T19" fmla="*/ 325011 h 686384"/>
              <a:gd name="T20" fmla="*/ 163110 w 3244131"/>
              <a:gd name="T21" fmla="*/ 325011 h 686384"/>
              <a:gd name="T22" fmla="*/ 103960 w 3244131"/>
              <a:gd name="T23" fmla="*/ 325011 h 686384"/>
              <a:gd name="T24" fmla="*/ 44811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96" name="Text Box 44"/>
          <p:cNvSpPr txBox="1">
            <a:spLocks noChangeArrowheads="1"/>
          </p:cNvSpPr>
          <p:nvPr/>
        </p:nvSpPr>
        <p:spPr bwMode="auto">
          <a:xfrm>
            <a:off x="5448300" y="1509713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商品人气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197" name="AutoShape 61"/>
          <p:cNvCxnSpPr>
            <a:cxnSpLocks noChangeShapeType="1"/>
            <a:stCxn id="7176" idx="3"/>
            <a:endCxn id="7196" idx="1"/>
          </p:cNvCxnSpPr>
          <p:nvPr/>
        </p:nvCxnSpPr>
        <p:spPr bwMode="auto">
          <a:xfrm flipV="1">
            <a:off x="4460875" y="1738313"/>
            <a:ext cx="987425" cy="11191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sp>
        <p:nvSpPr>
          <p:cNvPr id="7198" name="任意多边形 4"/>
          <p:cNvSpPr/>
          <p:nvPr/>
        </p:nvSpPr>
        <p:spPr bwMode="auto">
          <a:xfrm>
            <a:off x="5311775" y="5713413"/>
            <a:ext cx="3603625" cy="534987"/>
          </a:xfrm>
          <a:custGeom>
            <a:avLst/>
            <a:gdLst>
              <a:gd name="T0" fmla="*/ 63945 w 3244131"/>
              <a:gd name="T1" fmla="*/ 0 h 686384"/>
              <a:gd name="T2" fmla="*/ 148353 w 3244131"/>
              <a:gd name="T3" fmla="*/ 0 h 686384"/>
              <a:gd name="T4" fmla="*/ 232761 w 3244131"/>
              <a:gd name="T5" fmla="*/ 0 h 686384"/>
              <a:gd name="T6" fmla="*/ 976166 w 3244131"/>
              <a:gd name="T7" fmla="*/ 0 h 686384"/>
              <a:gd name="T8" fmla="*/ 1060573 w 3244131"/>
              <a:gd name="T9" fmla="*/ 0 h 686384"/>
              <a:gd name="T10" fmla="*/ 1144981 w 3244131"/>
              <a:gd name="T11" fmla="*/ 0 h 686384"/>
              <a:gd name="T12" fmla="*/ 1208927 w 3244131"/>
              <a:gd name="T13" fmla="*/ 162505 h 686384"/>
              <a:gd name="T14" fmla="*/ 1144981 w 3244131"/>
              <a:gd name="T15" fmla="*/ 325009 h 686384"/>
              <a:gd name="T16" fmla="*/ 1060573 w 3244131"/>
              <a:gd name="T17" fmla="*/ 325009 h 686384"/>
              <a:gd name="T18" fmla="*/ 976166 w 3244131"/>
              <a:gd name="T19" fmla="*/ 325009 h 686384"/>
              <a:gd name="T20" fmla="*/ 232761 w 3244131"/>
              <a:gd name="T21" fmla="*/ 325009 h 686384"/>
              <a:gd name="T22" fmla="*/ 148353 w 3244131"/>
              <a:gd name="T23" fmla="*/ 325009 h 686384"/>
              <a:gd name="T24" fmla="*/ 63945 w 3244131"/>
              <a:gd name="T25" fmla="*/ 325009 h 686384"/>
              <a:gd name="T26" fmla="*/ 0 w 3244131"/>
              <a:gd name="T27" fmla="*/ 162505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7199" name="Text Box 57"/>
          <p:cNvSpPr txBox="1">
            <a:spLocks noChangeArrowheads="1"/>
          </p:cNvSpPr>
          <p:nvPr/>
        </p:nvSpPr>
        <p:spPr bwMode="auto">
          <a:xfrm>
            <a:off x="5473700" y="5765800"/>
            <a:ext cx="3232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小卖家的排名优化策略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7200" name="AutoShape 64"/>
          <p:cNvCxnSpPr>
            <a:cxnSpLocks noChangeShapeType="1"/>
          </p:cNvCxnSpPr>
          <p:nvPr/>
        </p:nvCxnSpPr>
        <p:spPr bwMode="auto">
          <a:xfrm>
            <a:off x="4498975" y="5549900"/>
            <a:ext cx="962025" cy="4445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481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宝贝排名优化三大招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19" name="任意多边形 4"/>
          <p:cNvSpPr/>
          <p:nvPr/>
        </p:nvSpPr>
        <p:spPr bwMode="auto">
          <a:xfrm>
            <a:off x="2800350" y="2625725"/>
            <a:ext cx="2344738" cy="534988"/>
          </a:xfrm>
          <a:custGeom>
            <a:avLst/>
            <a:gdLst>
              <a:gd name="T0" fmla="*/ 63696 w 3244131"/>
              <a:gd name="T1" fmla="*/ 0 h 686384"/>
              <a:gd name="T2" fmla="*/ 147775 w 3244131"/>
              <a:gd name="T3" fmla="*/ 0 h 686384"/>
              <a:gd name="T4" fmla="*/ 231853 w 3244131"/>
              <a:gd name="T5" fmla="*/ 0 h 686384"/>
              <a:gd name="T6" fmla="*/ 972357 w 3244131"/>
              <a:gd name="T7" fmla="*/ 0 h 686384"/>
              <a:gd name="T8" fmla="*/ 1056435 w 3244131"/>
              <a:gd name="T9" fmla="*/ 0 h 686384"/>
              <a:gd name="T10" fmla="*/ 1140513 w 3244131"/>
              <a:gd name="T11" fmla="*/ 0 h 686384"/>
              <a:gd name="T12" fmla="*/ 1204210 w 3244131"/>
              <a:gd name="T13" fmla="*/ 162506 h 686384"/>
              <a:gd name="T14" fmla="*/ 1140513 w 3244131"/>
              <a:gd name="T15" fmla="*/ 325011 h 686384"/>
              <a:gd name="T16" fmla="*/ 1056435 w 3244131"/>
              <a:gd name="T17" fmla="*/ 325011 h 686384"/>
              <a:gd name="T18" fmla="*/ 972357 w 3244131"/>
              <a:gd name="T19" fmla="*/ 325011 h 686384"/>
              <a:gd name="T20" fmla="*/ 231853 w 3244131"/>
              <a:gd name="T21" fmla="*/ 325011 h 686384"/>
              <a:gd name="T22" fmla="*/ 147775 w 3244131"/>
              <a:gd name="T23" fmla="*/ 325011 h 686384"/>
              <a:gd name="T24" fmla="*/ 63696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0" name="Text Box 52"/>
          <p:cNvSpPr txBox="1">
            <a:spLocks noChangeArrowheads="1"/>
          </p:cNvSpPr>
          <p:nvPr/>
        </p:nvSpPr>
        <p:spPr bwMode="auto">
          <a:xfrm>
            <a:off x="2933700" y="2659063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类目属性优化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1" name="任意多边形 4"/>
          <p:cNvSpPr/>
          <p:nvPr/>
        </p:nvSpPr>
        <p:spPr bwMode="auto">
          <a:xfrm>
            <a:off x="2836863" y="3313113"/>
            <a:ext cx="2312987" cy="534987"/>
          </a:xfrm>
          <a:custGeom>
            <a:avLst/>
            <a:gdLst>
              <a:gd name="T0" fmla="*/ 40735 w 3244131"/>
              <a:gd name="T1" fmla="*/ 0 h 686384"/>
              <a:gd name="T2" fmla="*/ 94506 w 3244131"/>
              <a:gd name="T3" fmla="*/ 0 h 686384"/>
              <a:gd name="T4" fmla="*/ 148278 w 3244131"/>
              <a:gd name="T5" fmla="*/ 0 h 686384"/>
              <a:gd name="T6" fmla="*/ 621854 w 3244131"/>
              <a:gd name="T7" fmla="*/ 0 h 686384"/>
              <a:gd name="T8" fmla="*/ 675625 w 3244131"/>
              <a:gd name="T9" fmla="*/ 0 h 686384"/>
              <a:gd name="T10" fmla="*/ 729397 w 3244131"/>
              <a:gd name="T11" fmla="*/ 0 h 686384"/>
              <a:gd name="T12" fmla="*/ 770132 w 3244131"/>
              <a:gd name="T13" fmla="*/ 162505 h 686384"/>
              <a:gd name="T14" fmla="*/ 729397 w 3244131"/>
              <a:gd name="T15" fmla="*/ 325009 h 686384"/>
              <a:gd name="T16" fmla="*/ 675625 w 3244131"/>
              <a:gd name="T17" fmla="*/ 325009 h 686384"/>
              <a:gd name="T18" fmla="*/ 621854 w 3244131"/>
              <a:gd name="T19" fmla="*/ 325009 h 686384"/>
              <a:gd name="T20" fmla="*/ 148278 w 3244131"/>
              <a:gd name="T21" fmla="*/ 325009 h 686384"/>
              <a:gd name="T22" fmla="*/ 94506 w 3244131"/>
              <a:gd name="T23" fmla="*/ 325009 h 686384"/>
              <a:gd name="T24" fmla="*/ 40735 w 3244131"/>
              <a:gd name="T25" fmla="*/ 325009 h 686384"/>
              <a:gd name="T26" fmla="*/ 0 w 3244131"/>
              <a:gd name="T27" fmla="*/ 162505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2" name="Text Box 57"/>
          <p:cNvSpPr txBox="1">
            <a:spLocks noChangeArrowheads="1"/>
          </p:cNvSpPr>
          <p:nvPr/>
        </p:nvSpPr>
        <p:spPr bwMode="auto">
          <a:xfrm>
            <a:off x="2959100" y="3354388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橱窗推荐策略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4823" name="任意多边形 4"/>
          <p:cNvSpPr/>
          <p:nvPr/>
        </p:nvSpPr>
        <p:spPr bwMode="auto">
          <a:xfrm>
            <a:off x="2824163" y="4011613"/>
            <a:ext cx="3603625" cy="534987"/>
          </a:xfrm>
          <a:custGeom>
            <a:avLst/>
            <a:gdLst>
              <a:gd name="T0" fmla="*/ 63945 w 3244131"/>
              <a:gd name="T1" fmla="*/ 0 h 686384"/>
              <a:gd name="T2" fmla="*/ 148353 w 3244131"/>
              <a:gd name="T3" fmla="*/ 0 h 686384"/>
              <a:gd name="T4" fmla="*/ 232761 w 3244131"/>
              <a:gd name="T5" fmla="*/ 0 h 686384"/>
              <a:gd name="T6" fmla="*/ 976166 w 3244131"/>
              <a:gd name="T7" fmla="*/ 0 h 686384"/>
              <a:gd name="T8" fmla="*/ 1060573 w 3244131"/>
              <a:gd name="T9" fmla="*/ 0 h 686384"/>
              <a:gd name="T10" fmla="*/ 1144981 w 3244131"/>
              <a:gd name="T11" fmla="*/ 0 h 686384"/>
              <a:gd name="T12" fmla="*/ 1208927 w 3244131"/>
              <a:gd name="T13" fmla="*/ 162505 h 686384"/>
              <a:gd name="T14" fmla="*/ 1144981 w 3244131"/>
              <a:gd name="T15" fmla="*/ 325009 h 686384"/>
              <a:gd name="T16" fmla="*/ 1060573 w 3244131"/>
              <a:gd name="T17" fmla="*/ 325009 h 686384"/>
              <a:gd name="T18" fmla="*/ 976166 w 3244131"/>
              <a:gd name="T19" fmla="*/ 325009 h 686384"/>
              <a:gd name="T20" fmla="*/ 232761 w 3244131"/>
              <a:gd name="T21" fmla="*/ 325009 h 686384"/>
              <a:gd name="T22" fmla="*/ 148353 w 3244131"/>
              <a:gd name="T23" fmla="*/ 325009 h 686384"/>
              <a:gd name="T24" fmla="*/ 63945 w 3244131"/>
              <a:gd name="T25" fmla="*/ 325009 h 686384"/>
              <a:gd name="T26" fmla="*/ 0 w 3244131"/>
              <a:gd name="T27" fmla="*/ 162505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34824" name="Text Box 57"/>
          <p:cNvSpPr txBox="1">
            <a:spLocks noChangeArrowheads="1"/>
          </p:cNvSpPr>
          <p:nvPr/>
        </p:nvSpPr>
        <p:spPr bwMode="auto">
          <a:xfrm>
            <a:off x="2986088" y="4064000"/>
            <a:ext cx="3232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小卖家的排名优化策略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5842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类目属性优化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3" name="文本框 1"/>
          <p:cNvSpPr txBox="1">
            <a:spLocks noChangeArrowheads="1"/>
          </p:cNvSpPr>
          <p:nvPr/>
        </p:nvSpPr>
        <p:spPr bwMode="auto">
          <a:xfrm>
            <a:off x="698500" y="2963863"/>
            <a:ext cx="7970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844" name="文本框 4"/>
          <p:cNvSpPr txBox="1">
            <a:spLocks noChangeArrowheads="1"/>
          </p:cNvSpPr>
          <p:nvPr/>
        </p:nvSpPr>
        <p:spPr bwMode="auto">
          <a:xfrm>
            <a:off x="1841500" y="1941513"/>
            <a:ext cx="46180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类目属性优化流程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5845" name="图片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0425" y="3006725"/>
            <a:ext cx="7924800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6866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类目属性优化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7" name="文本框 1"/>
          <p:cNvSpPr txBox="1">
            <a:spLocks noChangeArrowheads="1"/>
          </p:cNvSpPr>
          <p:nvPr/>
        </p:nvSpPr>
        <p:spPr bwMode="auto">
          <a:xfrm>
            <a:off x="625475" y="2959100"/>
            <a:ext cx="7970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868" name="文本框 4"/>
          <p:cNvSpPr txBox="1">
            <a:spLocks noChangeArrowheads="1"/>
          </p:cNvSpPr>
          <p:nvPr/>
        </p:nvSpPr>
        <p:spPr bwMode="auto">
          <a:xfrm>
            <a:off x="1784350" y="1952625"/>
            <a:ext cx="46180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优化前的宝贝类目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6869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2700" y="2387600"/>
            <a:ext cx="9156700" cy="420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7890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类目属性优化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891" name="文本框 4"/>
          <p:cNvSpPr txBox="1">
            <a:spLocks noChangeArrowheads="1"/>
          </p:cNvSpPr>
          <p:nvPr/>
        </p:nvSpPr>
        <p:spPr bwMode="auto">
          <a:xfrm>
            <a:off x="1747838" y="1879600"/>
            <a:ext cx="46180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宝贝应该优化成的类目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7892" name="图片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03275" y="2462213"/>
            <a:ext cx="76962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8914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类目属性优化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5" name="文本框 1"/>
          <p:cNvSpPr txBox="1">
            <a:spLocks noChangeArrowheads="1"/>
          </p:cNvSpPr>
          <p:nvPr/>
        </p:nvSpPr>
        <p:spPr bwMode="auto">
          <a:xfrm>
            <a:off x="355600" y="2962275"/>
            <a:ext cx="7970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916" name="文本框 4"/>
          <p:cNvSpPr txBox="1">
            <a:spLocks noChangeArrowheads="1"/>
          </p:cNvSpPr>
          <p:nvPr/>
        </p:nvSpPr>
        <p:spPr bwMode="auto">
          <a:xfrm>
            <a:off x="1912938" y="1985963"/>
            <a:ext cx="42402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完善细节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91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" y="2828925"/>
            <a:ext cx="9275763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3993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类目属性优化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39" name="文本框 1"/>
          <p:cNvSpPr txBox="1">
            <a:spLocks noChangeArrowheads="1"/>
          </p:cNvSpPr>
          <p:nvPr/>
        </p:nvSpPr>
        <p:spPr bwMode="auto">
          <a:xfrm>
            <a:off x="355600" y="2962275"/>
            <a:ext cx="79708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0" name="文本框 1"/>
          <p:cNvSpPr txBox="1">
            <a:spLocks noChangeArrowheads="1"/>
          </p:cNvSpPr>
          <p:nvPr/>
        </p:nvSpPr>
        <p:spPr bwMode="auto">
          <a:xfrm>
            <a:off x="360363" y="2949575"/>
            <a:ext cx="79708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941" name="文本框 4"/>
          <p:cNvSpPr txBox="1">
            <a:spLocks noChangeArrowheads="1"/>
          </p:cNvSpPr>
          <p:nvPr/>
        </p:nvSpPr>
        <p:spPr bwMode="auto">
          <a:xfrm>
            <a:off x="1336675" y="1774825"/>
            <a:ext cx="734536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完善细节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942" name="图片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8975" y="2247900"/>
            <a:ext cx="8054975" cy="271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文本框 5"/>
          <p:cNvSpPr txBox="1">
            <a:spLocks noChangeArrowheads="1"/>
          </p:cNvSpPr>
          <p:nvPr/>
        </p:nvSpPr>
        <p:spPr bwMode="auto">
          <a:xfrm>
            <a:off x="1793875" y="5316538"/>
            <a:ext cx="7345363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这些细节将有助于我们从前台类目获取类目流量，同学们还记得从哪个地方进入前台类目？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9944" name="Picture 6" descr="20141118175323_uf3v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5425" y="5038725"/>
            <a:ext cx="13652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0962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橱窗推荐策略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0963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400" y="2009775"/>
            <a:ext cx="91440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1986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橱窗推荐策略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987" name="文本框 5"/>
          <p:cNvSpPr txBox="1">
            <a:spLocks noChangeArrowheads="1"/>
          </p:cNvSpPr>
          <p:nvPr/>
        </p:nvSpPr>
        <p:spPr bwMode="auto">
          <a:xfrm>
            <a:off x="2365375" y="1941513"/>
            <a:ext cx="46180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切忌同上同下要分批次上下架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1988" name="图片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400" y="2767013"/>
            <a:ext cx="9144000" cy="299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3010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橱窗推荐策略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011" name="文本框 5"/>
          <p:cNvSpPr txBox="1">
            <a:spLocks noChangeArrowheads="1"/>
          </p:cNvSpPr>
          <p:nvPr/>
        </p:nvSpPr>
        <p:spPr bwMode="auto">
          <a:xfrm>
            <a:off x="2784475" y="1790700"/>
            <a:ext cx="4618038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选择流量高分期上下架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3012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" y="2463800"/>
            <a:ext cx="8018463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4034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橱窗推荐策略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4035" name="图片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93788" y="2357438"/>
            <a:ext cx="7113587" cy="337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六边形 5"/>
          <p:cNvSpPr/>
          <p:nvPr/>
        </p:nvSpPr>
        <p:spPr>
          <a:xfrm>
            <a:off x="2052638" y="2752725"/>
            <a:ext cx="819150" cy="704850"/>
          </a:xfrm>
          <a:prstGeom prst="hexagon">
            <a:avLst/>
          </a:prstGeom>
          <a:solidFill>
            <a:srgbClr val="0070C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2165533" y="2869144"/>
            <a:ext cx="593527" cy="5062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7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700" dirty="0">
              <a:gradFill flip="none" rotWithShape="1">
                <a:gsLst>
                  <a:gs pos="0">
                    <a:schemeClr val="bg1">
                      <a:shade val="30000"/>
                      <a:satMod val="115000"/>
                    </a:schemeClr>
                  </a:gs>
                  <a:gs pos="50000">
                    <a:schemeClr val="bg1">
                      <a:shade val="67500"/>
                      <a:satMod val="115000"/>
                    </a:schemeClr>
                  </a:gs>
                  <a:gs pos="100000">
                    <a:schemeClr val="bg1">
                      <a:shade val="100000"/>
                      <a:satMod val="115000"/>
                    </a:schemeClr>
                  </a:gs>
                </a:gsLst>
                <a:lin ang="16200000" scaled="1"/>
                <a:tileRect/>
              </a:gra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任意多边形 4"/>
          <p:cNvSpPr/>
          <p:nvPr/>
        </p:nvSpPr>
        <p:spPr>
          <a:xfrm>
            <a:off x="2984500" y="2752725"/>
            <a:ext cx="4779963" cy="7048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070C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8196" name="Text Box 23"/>
          <p:cNvSpPr txBox="1">
            <a:spLocks noChangeArrowheads="1"/>
          </p:cNvSpPr>
          <p:nvPr/>
        </p:nvSpPr>
        <p:spPr bwMode="auto">
          <a:xfrm>
            <a:off x="3217863" y="2862263"/>
            <a:ext cx="4467225" cy="457200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四大因素影响宝贝排名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6" name="Oval 6"/>
          <p:cNvSpPr>
            <a:spLocks noChangeArrowheads="1"/>
          </p:cNvSpPr>
          <p:nvPr/>
        </p:nvSpPr>
        <p:spPr bwMode="auto">
          <a:xfrm>
            <a:off x="401638" y="1887538"/>
            <a:ext cx="2286000" cy="927100"/>
          </a:xfrm>
          <a:prstGeom prst="ellipse">
            <a:avLst/>
          </a:prstGeom>
          <a:gradFill rotWithShape="1">
            <a:gsLst>
              <a:gs pos="0">
                <a:schemeClr val="accent2">
                  <a:alpha val="41000"/>
                </a:schemeClr>
              </a:gs>
              <a:gs pos="100000">
                <a:schemeClr val="accent2">
                  <a:gamma/>
                  <a:tint val="92157"/>
                  <a:invGamma/>
                  <a:alpha val="42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1203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橱窗推荐策略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647700" y="2122488"/>
            <a:ext cx="17081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上下架原理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1207" name="任意多边形 4"/>
          <p:cNvSpPr/>
          <p:nvPr/>
        </p:nvSpPr>
        <p:spPr bwMode="auto">
          <a:xfrm>
            <a:off x="661988" y="3009900"/>
            <a:ext cx="8275637" cy="938213"/>
          </a:xfrm>
          <a:custGeom>
            <a:avLst/>
            <a:gdLst>
              <a:gd name="T0" fmla="*/ 103625 w 3244131"/>
              <a:gd name="T1" fmla="*/ 0 h 686384"/>
              <a:gd name="T2" fmla="*/ 240411 w 3244131"/>
              <a:gd name="T3" fmla="*/ 0 h 686384"/>
              <a:gd name="T4" fmla="*/ 377196 w 3244131"/>
              <a:gd name="T5" fmla="*/ 0 h 686384"/>
              <a:gd name="T6" fmla="*/ 1581899 w 3244131"/>
              <a:gd name="T7" fmla="*/ 0 h 686384"/>
              <a:gd name="T8" fmla="*/ 1718686 w 3244131"/>
              <a:gd name="T9" fmla="*/ 0 h 686384"/>
              <a:gd name="T10" fmla="*/ 1855471 w 3244131"/>
              <a:gd name="T11" fmla="*/ 0 h 686384"/>
              <a:gd name="T12" fmla="*/ 1959095 w 3244131"/>
              <a:gd name="T13" fmla="*/ 162506 h 686384"/>
              <a:gd name="T14" fmla="*/ 1855471 w 3244131"/>
              <a:gd name="T15" fmla="*/ 325011 h 686384"/>
              <a:gd name="T16" fmla="*/ 1718686 w 3244131"/>
              <a:gd name="T17" fmla="*/ 325011 h 686384"/>
              <a:gd name="T18" fmla="*/ 1581899 w 3244131"/>
              <a:gd name="T19" fmla="*/ 325011 h 686384"/>
              <a:gd name="T20" fmla="*/ 377196 w 3244131"/>
              <a:gd name="T21" fmla="*/ 325011 h 686384"/>
              <a:gd name="T22" fmla="*/ 240411 w 3244131"/>
              <a:gd name="T23" fmla="*/ 325011 h 686384"/>
              <a:gd name="T24" fmla="*/ 103625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1031875" y="3054350"/>
            <a:ext cx="7599363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defTabSz="914400"/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淘宝为了公平卖家的一个权重维度，让每一位卖家都有机会在淘宝设定的关键词里有展现的机会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1209" name="任意多边形 4"/>
          <p:cNvSpPr/>
          <p:nvPr/>
        </p:nvSpPr>
        <p:spPr bwMode="auto">
          <a:xfrm>
            <a:off x="665163" y="3990975"/>
            <a:ext cx="8261350" cy="574675"/>
          </a:xfrm>
          <a:custGeom>
            <a:avLst/>
            <a:gdLst>
              <a:gd name="T0" fmla="*/ 103625 w 3244131"/>
              <a:gd name="T1" fmla="*/ 0 h 686384"/>
              <a:gd name="T2" fmla="*/ 240411 w 3244131"/>
              <a:gd name="T3" fmla="*/ 0 h 686384"/>
              <a:gd name="T4" fmla="*/ 377196 w 3244131"/>
              <a:gd name="T5" fmla="*/ 0 h 686384"/>
              <a:gd name="T6" fmla="*/ 1581899 w 3244131"/>
              <a:gd name="T7" fmla="*/ 0 h 686384"/>
              <a:gd name="T8" fmla="*/ 1718686 w 3244131"/>
              <a:gd name="T9" fmla="*/ 0 h 686384"/>
              <a:gd name="T10" fmla="*/ 1855471 w 3244131"/>
              <a:gd name="T11" fmla="*/ 0 h 686384"/>
              <a:gd name="T12" fmla="*/ 1959095 w 3244131"/>
              <a:gd name="T13" fmla="*/ 162506 h 686384"/>
              <a:gd name="T14" fmla="*/ 1855471 w 3244131"/>
              <a:gd name="T15" fmla="*/ 325011 h 686384"/>
              <a:gd name="T16" fmla="*/ 1718686 w 3244131"/>
              <a:gd name="T17" fmla="*/ 325011 h 686384"/>
              <a:gd name="T18" fmla="*/ 1581899 w 3244131"/>
              <a:gd name="T19" fmla="*/ 325011 h 686384"/>
              <a:gd name="T20" fmla="*/ 377196 w 3244131"/>
              <a:gd name="T21" fmla="*/ 325011 h 686384"/>
              <a:gd name="T22" fmla="*/ 240411 w 3244131"/>
              <a:gd name="T23" fmla="*/ 325011 h 686384"/>
              <a:gd name="T24" fmla="*/ 103625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10" name="任意多边形 4"/>
          <p:cNvSpPr/>
          <p:nvPr/>
        </p:nvSpPr>
        <p:spPr bwMode="auto">
          <a:xfrm>
            <a:off x="649288" y="5214938"/>
            <a:ext cx="8328025" cy="950912"/>
          </a:xfrm>
          <a:custGeom>
            <a:avLst/>
            <a:gdLst>
              <a:gd name="T0" fmla="*/ 103625 w 3244131"/>
              <a:gd name="T1" fmla="*/ 0 h 686384"/>
              <a:gd name="T2" fmla="*/ 240411 w 3244131"/>
              <a:gd name="T3" fmla="*/ 0 h 686384"/>
              <a:gd name="T4" fmla="*/ 377196 w 3244131"/>
              <a:gd name="T5" fmla="*/ 0 h 686384"/>
              <a:gd name="T6" fmla="*/ 1581899 w 3244131"/>
              <a:gd name="T7" fmla="*/ 0 h 686384"/>
              <a:gd name="T8" fmla="*/ 1718686 w 3244131"/>
              <a:gd name="T9" fmla="*/ 0 h 686384"/>
              <a:gd name="T10" fmla="*/ 1855471 w 3244131"/>
              <a:gd name="T11" fmla="*/ 0 h 686384"/>
              <a:gd name="T12" fmla="*/ 1959095 w 3244131"/>
              <a:gd name="T13" fmla="*/ 162506 h 686384"/>
              <a:gd name="T14" fmla="*/ 1855471 w 3244131"/>
              <a:gd name="T15" fmla="*/ 325011 h 686384"/>
              <a:gd name="T16" fmla="*/ 1718686 w 3244131"/>
              <a:gd name="T17" fmla="*/ 325011 h 686384"/>
              <a:gd name="T18" fmla="*/ 1581899 w 3244131"/>
              <a:gd name="T19" fmla="*/ 325011 h 686384"/>
              <a:gd name="T20" fmla="*/ 377196 w 3244131"/>
              <a:gd name="T21" fmla="*/ 325011 h 686384"/>
              <a:gd name="T22" fmla="*/ 240411 w 3244131"/>
              <a:gd name="T23" fmla="*/ 325011 h 686384"/>
              <a:gd name="T24" fmla="*/ 103625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11" name="Text Box 11"/>
          <p:cNvSpPr txBox="1">
            <a:spLocks noChangeArrowheads="1"/>
          </p:cNvSpPr>
          <p:nvPr/>
        </p:nvSpPr>
        <p:spPr bwMode="auto">
          <a:xfrm>
            <a:off x="1106488" y="4051300"/>
            <a:ext cx="74993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defTabSz="914400"/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宝贝离下架时间越近，商品权重越高，排名也自然靠前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1212" name="任意多边形 4"/>
          <p:cNvSpPr/>
          <p:nvPr/>
        </p:nvSpPr>
        <p:spPr bwMode="auto">
          <a:xfrm>
            <a:off x="665163" y="4600575"/>
            <a:ext cx="8261350" cy="574675"/>
          </a:xfrm>
          <a:custGeom>
            <a:avLst/>
            <a:gdLst>
              <a:gd name="T0" fmla="*/ 103625 w 3244131"/>
              <a:gd name="T1" fmla="*/ 0 h 686384"/>
              <a:gd name="T2" fmla="*/ 240411 w 3244131"/>
              <a:gd name="T3" fmla="*/ 0 h 686384"/>
              <a:gd name="T4" fmla="*/ 377196 w 3244131"/>
              <a:gd name="T5" fmla="*/ 0 h 686384"/>
              <a:gd name="T6" fmla="*/ 1581899 w 3244131"/>
              <a:gd name="T7" fmla="*/ 0 h 686384"/>
              <a:gd name="T8" fmla="*/ 1718686 w 3244131"/>
              <a:gd name="T9" fmla="*/ 0 h 686384"/>
              <a:gd name="T10" fmla="*/ 1855471 w 3244131"/>
              <a:gd name="T11" fmla="*/ 0 h 686384"/>
              <a:gd name="T12" fmla="*/ 1959095 w 3244131"/>
              <a:gd name="T13" fmla="*/ 162506 h 686384"/>
              <a:gd name="T14" fmla="*/ 1855471 w 3244131"/>
              <a:gd name="T15" fmla="*/ 325011 h 686384"/>
              <a:gd name="T16" fmla="*/ 1718686 w 3244131"/>
              <a:gd name="T17" fmla="*/ 325011 h 686384"/>
              <a:gd name="T18" fmla="*/ 1581899 w 3244131"/>
              <a:gd name="T19" fmla="*/ 325011 h 686384"/>
              <a:gd name="T20" fmla="*/ 377196 w 3244131"/>
              <a:gd name="T21" fmla="*/ 325011 h 686384"/>
              <a:gd name="T22" fmla="*/ 240411 w 3244131"/>
              <a:gd name="T23" fmla="*/ 325011 h 686384"/>
              <a:gd name="T24" fmla="*/ 103625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13" name="Text Box 13"/>
          <p:cNvSpPr txBox="1">
            <a:spLocks noChangeArrowheads="1"/>
          </p:cNvSpPr>
          <p:nvPr/>
        </p:nvSpPr>
        <p:spPr bwMode="auto">
          <a:xfrm>
            <a:off x="1106488" y="4660900"/>
            <a:ext cx="5535612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系统对于每款宝贝发布的周期是</a:t>
            </a:r>
            <a:r>
              <a:rPr lang="en-US" altLang="zh-CN" sz="2400">
                <a:solidFill>
                  <a:schemeClr val="bg1"/>
                </a:solidFill>
                <a:ea typeface="微软雅黑" panose="020B0503020204020204" pitchFamily="34" charset="-122"/>
              </a:rPr>
              <a:t>7</a:t>
            </a:r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天循环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1214" name="Text Box 14"/>
          <p:cNvSpPr txBox="1">
            <a:spLocks noChangeArrowheads="1"/>
          </p:cNvSpPr>
          <p:nvPr/>
        </p:nvSpPr>
        <p:spPr bwMode="auto">
          <a:xfrm>
            <a:off x="1057275" y="5294313"/>
            <a:ext cx="7599363" cy="822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需要计算出选择一个竞争比较小的时间和权重最高的时间，避开强大的对手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Oval 2"/>
          <p:cNvSpPr>
            <a:spLocks noChangeArrowheads="1"/>
          </p:cNvSpPr>
          <p:nvPr/>
        </p:nvSpPr>
        <p:spPr bwMode="auto">
          <a:xfrm>
            <a:off x="401638" y="1887538"/>
            <a:ext cx="3886200" cy="927100"/>
          </a:xfrm>
          <a:prstGeom prst="ellipse">
            <a:avLst/>
          </a:prstGeom>
          <a:gradFill rotWithShape="1">
            <a:gsLst>
              <a:gs pos="0">
                <a:schemeClr val="accent2">
                  <a:alpha val="41000"/>
                </a:schemeClr>
              </a:gs>
              <a:gs pos="100000">
                <a:schemeClr val="accent2">
                  <a:gamma/>
                  <a:tint val="92157"/>
                  <a:invGamma/>
                  <a:alpha val="42999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222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橱窗推荐策略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647700" y="2122488"/>
            <a:ext cx="32321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设置上下架的注意事项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2233" name="任意多边形 4"/>
          <p:cNvSpPr/>
          <p:nvPr/>
        </p:nvSpPr>
        <p:spPr bwMode="auto">
          <a:xfrm>
            <a:off x="415925" y="3902075"/>
            <a:ext cx="8664575" cy="641350"/>
          </a:xfrm>
          <a:custGeom>
            <a:avLst/>
            <a:gdLst>
              <a:gd name="T0" fmla="*/ 103625 w 3244131"/>
              <a:gd name="T1" fmla="*/ 0 h 686384"/>
              <a:gd name="T2" fmla="*/ 240411 w 3244131"/>
              <a:gd name="T3" fmla="*/ 0 h 686384"/>
              <a:gd name="T4" fmla="*/ 377196 w 3244131"/>
              <a:gd name="T5" fmla="*/ 0 h 686384"/>
              <a:gd name="T6" fmla="*/ 1581899 w 3244131"/>
              <a:gd name="T7" fmla="*/ 0 h 686384"/>
              <a:gd name="T8" fmla="*/ 1718686 w 3244131"/>
              <a:gd name="T9" fmla="*/ 0 h 686384"/>
              <a:gd name="T10" fmla="*/ 1855471 w 3244131"/>
              <a:gd name="T11" fmla="*/ 0 h 686384"/>
              <a:gd name="T12" fmla="*/ 1959095 w 3244131"/>
              <a:gd name="T13" fmla="*/ 162506 h 686384"/>
              <a:gd name="T14" fmla="*/ 1855471 w 3244131"/>
              <a:gd name="T15" fmla="*/ 325011 h 686384"/>
              <a:gd name="T16" fmla="*/ 1718686 w 3244131"/>
              <a:gd name="T17" fmla="*/ 325011 h 686384"/>
              <a:gd name="T18" fmla="*/ 1581899 w 3244131"/>
              <a:gd name="T19" fmla="*/ 325011 h 686384"/>
              <a:gd name="T20" fmla="*/ 377196 w 3244131"/>
              <a:gd name="T21" fmla="*/ 325011 h 686384"/>
              <a:gd name="T22" fmla="*/ 240411 w 3244131"/>
              <a:gd name="T23" fmla="*/ 325011 h 686384"/>
              <a:gd name="T24" fmla="*/ 103625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2235" name="任意多边形 4"/>
          <p:cNvSpPr/>
          <p:nvPr/>
        </p:nvSpPr>
        <p:spPr bwMode="auto">
          <a:xfrm>
            <a:off x="392113" y="3287713"/>
            <a:ext cx="8637587" cy="574675"/>
          </a:xfrm>
          <a:custGeom>
            <a:avLst/>
            <a:gdLst>
              <a:gd name="T0" fmla="*/ 103625 w 3244131"/>
              <a:gd name="T1" fmla="*/ 0 h 686384"/>
              <a:gd name="T2" fmla="*/ 240411 w 3244131"/>
              <a:gd name="T3" fmla="*/ 0 h 686384"/>
              <a:gd name="T4" fmla="*/ 377196 w 3244131"/>
              <a:gd name="T5" fmla="*/ 0 h 686384"/>
              <a:gd name="T6" fmla="*/ 1581899 w 3244131"/>
              <a:gd name="T7" fmla="*/ 0 h 686384"/>
              <a:gd name="T8" fmla="*/ 1718686 w 3244131"/>
              <a:gd name="T9" fmla="*/ 0 h 686384"/>
              <a:gd name="T10" fmla="*/ 1855471 w 3244131"/>
              <a:gd name="T11" fmla="*/ 0 h 686384"/>
              <a:gd name="T12" fmla="*/ 1959095 w 3244131"/>
              <a:gd name="T13" fmla="*/ 162506 h 686384"/>
              <a:gd name="T14" fmla="*/ 1855471 w 3244131"/>
              <a:gd name="T15" fmla="*/ 325011 h 686384"/>
              <a:gd name="T16" fmla="*/ 1718686 w 3244131"/>
              <a:gd name="T17" fmla="*/ 325011 h 686384"/>
              <a:gd name="T18" fmla="*/ 1581899 w 3244131"/>
              <a:gd name="T19" fmla="*/ 325011 h 686384"/>
              <a:gd name="T20" fmla="*/ 377196 w 3244131"/>
              <a:gd name="T21" fmla="*/ 325011 h 686384"/>
              <a:gd name="T22" fmla="*/ 240411 w 3244131"/>
              <a:gd name="T23" fmla="*/ 325011 h 686384"/>
              <a:gd name="T24" fmla="*/ 103625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2236" name="Text Box 12"/>
          <p:cNvSpPr txBox="1">
            <a:spLocks noChangeArrowheads="1"/>
          </p:cNvSpPr>
          <p:nvPr/>
        </p:nvSpPr>
        <p:spPr bwMode="auto">
          <a:xfrm>
            <a:off x="846138" y="3333750"/>
            <a:ext cx="414655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宝贝上下架时间不宜频繁操作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  <p:sp>
        <p:nvSpPr>
          <p:cNvPr id="52237" name="Text Box 13"/>
          <p:cNvSpPr txBox="1">
            <a:spLocks noChangeArrowheads="1"/>
          </p:cNvSpPr>
          <p:nvPr/>
        </p:nvSpPr>
        <p:spPr bwMode="auto">
          <a:xfrm>
            <a:off x="823913" y="3981450"/>
            <a:ext cx="7935912" cy="48323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zh-CN" altLang="en-US" sz="2400">
                <a:solidFill>
                  <a:schemeClr val="bg1"/>
                </a:solidFill>
                <a:ea typeface="微软雅黑" panose="020B0503020204020204" pitchFamily="34" charset="-122"/>
              </a:rPr>
              <a:t>已排名宝贝，不要改动上下架时间，会直接影响排名结果</a:t>
            </a:r>
            <a:endParaRPr lang="zh-CN" altLang="en-US" sz="2400">
              <a:solidFill>
                <a:schemeClr val="bg1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505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中小卖家的排名优化策略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5059" name="图片 4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508250" y="2346325"/>
            <a:ext cx="4094163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任意多边形 4"/>
          <p:cNvSpPr/>
          <p:nvPr/>
        </p:nvSpPr>
        <p:spPr bwMode="auto">
          <a:xfrm>
            <a:off x="5287963" y="4594225"/>
            <a:ext cx="2344737" cy="534988"/>
          </a:xfrm>
          <a:custGeom>
            <a:avLst/>
            <a:gdLst>
              <a:gd name="T0" fmla="*/ 63696 w 3244131"/>
              <a:gd name="T1" fmla="*/ 0 h 686384"/>
              <a:gd name="T2" fmla="*/ 147775 w 3244131"/>
              <a:gd name="T3" fmla="*/ 0 h 686384"/>
              <a:gd name="T4" fmla="*/ 231853 w 3244131"/>
              <a:gd name="T5" fmla="*/ 0 h 686384"/>
              <a:gd name="T6" fmla="*/ 972356 w 3244131"/>
              <a:gd name="T7" fmla="*/ 0 h 686384"/>
              <a:gd name="T8" fmla="*/ 1056434 w 3244131"/>
              <a:gd name="T9" fmla="*/ 0 h 686384"/>
              <a:gd name="T10" fmla="*/ 1140513 w 3244131"/>
              <a:gd name="T11" fmla="*/ 0 h 686384"/>
              <a:gd name="T12" fmla="*/ 1204209 w 3244131"/>
              <a:gd name="T13" fmla="*/ 162506 h 686384"/>
              <a:gd name="T14" fmla="*/ 1140513 w 3244131"/>
              <a:gd name="T15" fmla="*/ 325011 h 686384"/>
              <a:gd name="T16" fmla="*/ 1056434 w 3244131"/>
              <a:gd name="T17" fmla="*/ 325011 h 686384"/>
              <a:gd name="T18" fmla="*/ 972356 w 3244131"/>
              <a:gd name="T19" fmla="*/ 325011 h 686384"/>
              <a:gd name="T20" fmla="*/ 231853 w 3244131"/>
              <a:gd name="T21" fmla="*/ 325011 h 686384"/>
              <a:gd name="T22" fmla="*/ 147775 w 3244131"/>
              <a:gd name="T23" fmla="*/ 325011 h 686384"/>
              <a:gd name="T24" fmla="*/ 63696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2" name="任意多边形 4"/>
          <p:cNvSpPr/>
          <p:nvPr/>
        </p:nvSpPr>
        <p:spPr>
          <a:xfrm>
            <a:off x="317500" y="3673475"/>
            <a:ext cx="2012950" cy="1023938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46083" name="组合 1"/>
          <p:cNvGrpSpPr/>
          <p:nvPr/>
        </p:nvGrpSpPr>
        <p:grpSpPr bwMode="auto">
          <a:xfrm>
            <a:off x="854075" y="954088"/>
            <a:ext cx="596900" cy="514350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6273" y="1746617"/>
              <a:ext cx="575979" cy="552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1666875" y="9540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46085" name="Text Box 23"/>
          <p:cNvSpPr txBox="1">
            <a:spLocks noChangeArrowheads="1"/>
          </p:cNvSpPr>
          <p:nvPr/>
        </p:nvSpPr>
        <p:spPr bwMode="auto">
          <a:xfrm>
            <a:off x="2001838" y="927100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课程回顾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6" name="Text Box 10"/>
          <p:cNvSpPr txBox="1">
            <a:spLocks noChangeArrowheads="1"/>
          </p:cNvSpPr>
          <p:nvPr/>
        </p:nvSpPr>
        <p:spPr bwMode="auto">
          <a:xfrm>
            <a:off x="314325" y="3746500"/>
            <a:ext cx="20129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消除宝贝排名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defTabSz="91440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靠后的隐患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7" name="任意多边形 4"/>
          <p:cNvSpPr/>
          <p:nvPr/>
        </p:nvSpPr>
        <p:spPr bwMode="auto">
          <a:xfrm>
            <a:off x="2695575" y="2349500"/>
            <a:ext cx="1851025" cy="984250"/>
          </a:xfrm>
          <a:custGeom>
            <a:avLst/>
            <a:gdLst>
              <a:gd name="T0" fmla="*/ 29343 w 3244131"/>
              <a:gd name="T1" fmla="*/ 0 h 686384"/>
              <a:gd name="T2" fmla="*/ 68076 w 3244131"/>
              <a:gd name="T3" fmla="*/ 0 h 686384"/>
              <a:gd name="T4" fmla="*/ 106809 w 3244131"/>
              <a:gd name="T5" fmla="*/ 0 h 686384"/>
              <a:gd name="T6" fmla="*/ 447938 w 3244131"/>
              <a:gd name="T7" fmla="*/ 0 h 686384"/>
              <a:gd name="T8" fmla="*/ 486671 w 3244131"/>
              <a:gd name="T9" fmla="*/ 0 h 686384"/>
              <a:gd name="T10" fmla="*/ 525403 w 3244131"/>
              <a:gd name="T11" fmla="*/ 0 h 686384"/>
              <a:gd name="T12" fmla="*/ 554746 w 3244131"/>
              <a:gd name="T13" fmla="*/ 438217 h 686384"/>
              <a:gd name="T14" fmla="*/ 525403 w 3244131"/>
              <a:gd name="T15" fmla="*/ 876433 h 686384"/>
              <a:gd name="T16" fmla="*/ 486671 w 3244131"/>
              <a:gd name="T17" fmla="*/ 876433 h 686384"/>
              <a:gd name="T18" fmla="*/ 447938 w 3244131"/>
              <a:gd name="T19" fmla="*/ 876433 h 686384"/>
              <a:gd name="T20" fmla="*/ 106809 w 3244131"/>
              <a:gd name="T21" fmla="*/ 876433 h 686384"/>
              <a:gd name="T22" fmla="*/ 68076 w 3244131"/>
              <a:gd name="T23" fmla="*/ 876433 h 686384"/>
              <a:gd name="T24" fmla="*/ 29343 w 3244131"/>
              <a:gd name="T25" fmla="*/ 876433 h 686384"/>
              <a:gd name="T26" fmla="*/ 0 w 3244131"/>
              <a:gd name="T27" fmla="*/ 438217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88" name="Text Box 32"/>
          <p:cNvSpPr txBox="1">
            <a:spLocks noChangeArrowheads="1"/>
          </p:cNvSpPr>
          <p:nvPr/>
        </p:nvSpPr>
        <p:spPr bwMode="auto">
          <a:xfrm>
            <a:off x="2752725" y="2446338"/>
            <a:ext cx="17081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四大因素影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响宝贝排名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89" name="任意多边形 4"/>
          <p:cNvSpPr/>
          <p:nvPr/>
        </p:nvSpPr>
        <p:spPr bwMode="auto">
          <a:xfrm>
            <a:off x="5219700" y="2073275"/>
            <a:ext cx="2476500" cy="534988"/>
          </a:xfrm>
          <a:custGeom>
            <a:avLst/>
            <a:gdLst>
              <a:gd name="T0" fmla="*/ 61075 w 3244131"/>
              <a:gd name="T1" fmla="*/ 0 h 686384"/>
              <a:gd name="T2" fmla="*/ 141694 w 3244131"/>
              <a:gd name="T3" fmla="*/ 0 h 686384"/>
              <a:gd name="T4" fmla="*/ 222313 w 3244131"/>
              <a:gd name="T5" fmla="*/ 0 h 686384"/>
              <a:gd name="T6" fmla="*/ 932349 w 3244131"/>
              <a:gd name="T7" fmla="*/ 0 h 686384"/>
              <a:gd name="T8" fmla="*/ 1012969 w 3244131"/>
              <a:gd name="T9" fmla="*/ 0 h 686384"/>
              <a:gd name="T10" fmla="*/ 1093587 w 3244131"/>
              <a:gd name="T11" fmla="*/ 0 h 686384"/>
              <a:gd name="T12" fmla="*/ 1154662 w 3244131"/>
              <a:gd name="T13" fmla="*/ 162506 h 686384"/>
              <a:gd name="T14" fmla="*/ 1093587 w 3244131"/>
              <a:gd name="T15" fmla="*/ 325011 h 686384"/>
              <a:gd name="T16" fmla="*/ 1012969 w 3244131"/>
              <a:gd name="T17" fmla="*/ 325011 h 686384"/>
              <a:gd name="T18" fmla="*/ 932349 w 3244131"/>
              <a:gd name="T19" fmla="*/ 325011 h 686384"/>
              <a:gd name="T20" fmla="*/ 222313 w 3244131"/>
              <a:gd name="T21" fmla="*/ 325011 h 686384"/>
              <a:gd name="T22" fmla="*/ 141694 w 3244131"/>
              <a:gd name="T23" fmla="*/ 325011 h 686384"/>
              <a:gd name="T24" fmla="*/ 61075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90" name="Text Box 44"/>
          <p:cNvSpPr txBox="1">
            <a:spLocks noChangeArrowheads="1"/>
          </p:cNvSpPr>
          <p:nvPr/>
        </p:nvSpPr>
        <p:spPr bwMode="auto">
          <a:xfrm>
            <a:off x="5443538" y="2103438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卖家服务质量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1" name="任意多边形 4"/>
          <p:cNvSpPr/>
          <p:nvPr/>
        </p:nvSpPr>
        <p:spPr bwMode="auto">
          <a:xfrm>
            <a:off x="5181600" y="2657475"/>
            <a:ext cx="3962400" cy="534988"/>
          </a:xfrm>
          <a:custGeom>
            <a:avLst/>
            <a:gdLst>
              <a:gd name="T0" fmla="*/ 103625 w 3244131"/>
              <a:gd name="T1" fmla="*/ 0 h 686384"/>
              <a:gd name="T2" fmla="*/ 240411 w 3244131"/>
              <a:gd name="T3" fmla="*/ 0 h 686384"/>
              <a:gd name="T4" fmla="*/ 377196 w 3244131"/>
              <a:gd name="T5" fmla="*/ 0 h 686384"/>
              <a:gd name="T6" fmla="*/ 1581899 w 3244131"/>
              <a:gd name="T7" fmla="*/ 0 h 686384"/>
              <a:gd name="T8" fmla="*/ 1718686 w 3244131"/>
              <a:gd name="T9" fmla="*/ 0 h 686384"/>
              <a:gd name="T10" fmla="*/ 1855471 w 3244131"/>
              <a:gd name="T11" fmla="*/ 0 h 686384"/>
              <a:gd name="T12" fmla="*/ 1959095 w 3244131"/>
              <a:gd name="T13" fmla="*/ 162506 h 686384"/>
              <a:gd name="T14" fmla="*/ 1855471 w 3244131"/>
              <a:gd name="T15" fmla="*/ 325011 h 686384"/>
              <a:gd name="T16" fmla="*/ 1718686 w 3244131"/>
              <a:gd name="T17" fmla="*/ 325011 h 686384"/>
              <a:gd name="T18" fmla="*/ 1581899 w 3244131"/>
              <a:gd name="T19" fmla="*/ 325011 h 686384"/>
              <a:gd name="T20" fmla="*/ 377196 w 3244131"/>
              <a:gd name="T21" fmla="*/ 325011 h 686384"/>
              <a:gd name="T22" fmla="*/ 240411 w 3244131"/>
              <a:gd name="T23" fmla="*/ 325011 h 686384"/>
              <a:gd name="T24" fmla="*/ 103625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92" name="Text Box 46"/>
          <p:cNvSpPr txBox="1">
            <a:spLocks noChangeArrowheads="1"/>
          </p:cNvSpPr>
          <p:nvPr/>
        </p:nvSpPr>
        <p:spPr bwMode="auto">
          <a:xfrm>
            <a:off x="5426075" y="2698750"/>
            <a:ext cx="3536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五大相关性影响宝贝排名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3" name="任意多边形 4"/>
          <p:cNvSpPr/>
          <p:nvPr/>
        </p:nvSpPr>
        <p:spPr bwMode="auto">
          <a:xfrm>
            <a:off x="5180013" y="3224213"/>
            <a:ext cx="2919412" cy="1004887"/>
          </a:xfrm>
          <a:custGeom>
            <a:avLst/>
            <a:gdLst>
              <a:gd name="T0" fmla="*/ 114207 w 3244131"/>
              <a:gd name="T1" fmla="*/ 0 h 686384"/>
              <a:gd name="T2" fmla="*/ 264961 w 3244131"/>
              <a:gd name="T3" fmla="*/ 0 h 686384"/>
              <a:gd name="T4" fmla="*/ 415715 w 3244131"/>
              <a:gd name="T5" fmla="*/ 0 h 686384"/>
              <a:gd name="T6" fmla="*/ 1743449 w 3244131"/>
              <a:gd name="T7" fmla="*/ 0 h 686384"/>
              <a:gd name="T8" fmla="*/ 1894203 w 3244131"/>
              <a:gd name="T9" fmla="*/ 0 h 686384"/>
              <a:gd name="T10" fmla="*/ 2044957 w 3244131"/>
              <a:gd name="T11" fmla="*/ 0 h 686384"/>
              <a:gd name="T12" fmla="*/ 2159163 w 3244131"/>
              <a:gd name="T13" fmla="*/ 305239 h 686384"/>
              <a:gd name="T14" fmla="*/ 2044957 w 3244131"/>
              <a:gd name="T15" fmla="*/ 610477 h 686384"/>
              <a:gd name="T16" fmla="*/ 1894203 w 3244131"/>
              <a:gd name="T17" fmla="*/ 610477 h 686384"/>
              <a:gd name="T18" fmla="*/ 1743449 w 3244131"/>
              <a:gd name="T19" fmla="*/ 610477 h 686384"/>
              <a:gd name="T20" fmla="*/ 415715 w 3244131"/>
              <a:gd name="T21" fmla="*/ 610477 h 686384"/>
              <a:gd name="T22" fmla="*/ 264961 w 3244131"/>
              <a:gd name="T23" fmla="*/ 610477 h 686384"/>
              <a:gd name="T24" fmla="*/ 114207 w 3244131"/>
              <a:gd name="T25" fmla="*/ 610477 h 686384"/>
              <a:gd name="T26" fmla="*/ 0 w 3244131"/>
              <a:gd name="T27" fmla="*/ 305239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94" name="Text Box 49"/>
          <p:cNvSpPr txBox="1">
            <a:spLocks noChangeArrowheads="1"/>
          </p:cNvSpPr>
          <p:nvPr/>
        </p:nvSpPr>
        <p:spPr bwMode="auto">
          <a:xfrm>
            <a:off x="5516563" y="3289300"/>
            <a:ext cx="23177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卖家最容易忽视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的排名杀手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5" name="Text Box 52"/>
          <p:cNvSpPr txBox="1">
            <a:spLocks noChangeArrowheads="1"/>
          </p:cNvSpPr>
          <p:nvPr/>
        </p:nvSpPr>
        <p:spPr bwMode="auto">
          <a:xfrm>
            <a:off x="5421313" y="4627563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类目属性优化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096" name="任意多边形 4"/>
          <p:cNvSpPr/>
          <p:nvPr/>
        </p:nvSpPr>
        <p:spPr bwMode="auto">
          <a:xfrm>
            <a:off x="5324475" y="5154613"/>
            <a:ext cx="2312988" cy="534987"/>
          </a:xfrm>
          <a:custGeom>
            <a:avLst/>
            <a:gdLst>
              <a:gd name="T0" fmla="*/ 40735 w 3244131"/>
              <a:gd name="T1" fmla="*/ 0 h 686384"/>
              <a:gd name="T2" fmla="*/ 94506 w 3244131"/>
              <a:gd name="T3" fmla="*/ 0 h 686384"/>
              <a:gd name="T4" fmla="*/ 148278 w 3244131"/>
              <a:gd name="T5" fmla="*/ 0 h 686384"/>
              <a:gd name="T6" fmla="*/ 621854 w 3244131"/>
              <a:gd name="T7" fmla="*/ 0 h 686384"/>
              <a:gd name="T8" fmla="*/ 675626 w 3244131"/>
              <a:gd name="T9" fmla="*/ 0 h 686384"/>
              <a:gd name="T10" fmla="*/ 729397 w 3244131"/>
              <a:gd name="T11" fmla="*/ 0 h 686384"/>
              <a:gd name="T12" fmla="*/ 770132 w 3244131"/>
              <a:gd name="T13" fmla="*/ 162505 h 686384"/>
              <a:gd name="T14" fmla="*/ 729397 w 3244131"/>
              <a:gd name="T15" fmla="*/ 325009 h 686384"/>
              <a:gd name="T16" fmla="*/ 675626 w 3244131"/>
              <a:gd name="T17" fmla="*/ 325009 h 686384"/>
              <a:gd name="T18" fmla="*/ 621854 w 3244131"/>
              <a:gd name="T19" fmla="*/ 325009 h 686384"/>
              <a:gd name="T20" fmla="*/ 148278 w 3244131"/>
              <a:gd name="T21" fmla="*/ 325009 h 686384"/>
              <a:gd name="T22" fmla="*/ 94506 w 3244131"/>
              <a:gd name="T23" fmla="*/ 325009 h 686384"/>
              <a:gd name="T24" fmla="*/ 40735 w 3244131"/>
              <a:gd name="T25" fmla="*/ 325009 h 686384"/>
              <a:gd name="T26" fmla="*/ 0 w 3244131"/>
              <a:gd name="T27" fmla="*/ 162505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097" name="Text Box 57"/>
          <p:cNvSpPr txBox="1">
            <a:spLocks noChangeArrowheads="1"/>
          </p:cNvSpPr>
          <p:nvPr/>
        </p:nvSpPr>
        <p:spPr bwMode="auto">
          <a:xfrm>
            <a:off x="5446713" y="5195888"/>
            <a:ext cx="20129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橱窗推荐策略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098" name="AutoShape 70"/>
          <p:cNvCxnSpPr>
            <a:cxnSpLocks noChangeShapeType="1"/>
            <a:stCxn id="46086" idx="3"/>
            <a:endCxn id="46106" idx="1"/>
          </p:cNvCxnSpPr>
          <p:nvPr/>
        </p:nvCxnSpPr>
        <p:spPr bwMode="auto">
          <a:xfrm>
            <a:off x="2327275" y="4157663"/>
            <a:ext cx="488950" cy="1392237"/>
          </a:xfrm>
          <a:prstGeom prst="bentConnector3">
            <a:avLst>
              <a:gd name="adj1" fmla="val 44481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46099" name="AutoShape 71"/>
          <p:cNvCxnSpPr>
            <a:cxnSpLocks noChangeShapeType="1"/>
            <a:stCxn id="46086" idx="3"/>
            <a:endCxn id="46088" idx="1"/>
          </p:cNvCxnSpPr>
          <p:nvPr/>
        </p:nvCxnSpPr>
        <p:spPr bwMode="auto">
          <a:xfrm flipV="1">
            <a:off x="2327275" y="2857500"/>
            <a:ext cx="425450" cy="1300163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46100" name="AutoShape 73"/>
          <p:cNvCxnSpPr>
            <a:cxnSpLocks noChangeShapeType="1"/>
            <a:stCxn id="46088" idx="3"/>
            <a:endCxn id="46090" idx="1"/>
          </p:cNvCxnSpPr>
          <p:nvPr/>
        </p:nvCxnSpPr>
        <p:spPr bwMode="auto">
          <a:xfrm flipV="1">
            <a:off x="4460875" y="2332038"/>
            <a:ext cx="982663" cy="525462"/>
          </a:xfrm>
          <a:prstGeom prst="bentConnector3">
            <a:avLst>
              <a:gd name="adj1" fmla="val 49921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46101" name="AutoShape 74"/>
          <p:cNvCxnSpPr>
            <a:cxnSpLocks noChangeShapeType="1"/>
          </p:cNvCxnSpPr>
          <p:nvPr/>
        </p:nvCxnSpPr>
        <p:spPr bwMode="auto">
          <a:xfrm>
            <a:off x="4473575" y="2857500"/>
            <a:ext cx="965200" cy="6985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46102" name="AutoShape 75"/>
          <p:cNvCxnSpPr>
            <a:cxnSpLocks noChangeShapeType="1"/>
          </p:cNvCxnSpPr>
          <p:nvPr/>
        </p:nvCxnSpPr>
        <p:spPr bwMode="auto">
          <a:xfrm>
            <a:off x="4435475" y="2857500"/>
            <a:ext cx="1055688" cy="842963"/>
          </a:xfrm>
          <a:prstGeom prst="bentConnector3">
            <a:avLst>
              <a:gd name="adj1" fmla="val 49926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46103" name="AutoShape 77"/>
          <p:cNvCxnSpPr>
            <a:cxnSpLocks noChangeShapeType="1"/>
            <a:stCxn id="46106" idx="3"/>
            <a:endCxn id="46095" idx="1"/>
          </p:cNvCxnSpPr>
          <p:nvPr/>
        </p:nvCxnSpPr>
        <p:spPr bwMode="auto">
          <a:xfrm flipV="1">
            <a:off x="4524375" y="4856163"/>
            <a:ext cx="896938" cy="693737"/>
          </a:xfrm>
          <a:prstGeom prst="bentConnector3">
            <a:avLst>
              <a:gd name="adj1" fmla="val 49912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cxnSp>
        <p:nvCxnSpPr>
          <p:cNvPr id="46104" name="AutoShape 79"/>
          <p:cNvCxnSpPr>
            <a:cxnSpLocks noChangeShapeType="1"/>
            <a:endCxn id="46097" idx="1"/>
          </p:cNvCxnSpPr>
          <p:nvPr/>
        </p:nvCxnSpPr>
        <p:spPr bwMode="auto">
          <a:xfrm flipV="1">
            <a:off x="4511675" y="5424488"/>
            <a:ext cx="935038" cy="125412"/>
          </a:xfrm>
          <a:prstGeom prst="bentConnector3">
            <a:avLst>
              <a:gd name="adj1" fmla="val 49917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sp>
        <p:nvSpPr>
          <p:cNvPr id="46105" name="任意多边形 4"/>
          <p:cNvSpPr/>
          <p:nvPr/>
        </p:nvSpPr>
        <p:spPr bwMode="auto">
          <a:xfrm>
            <a:off x="2649538" y="5041900"/>
            <a:ext cx="1971675" cy="984250"/>
          </a:xfrm>
          <a:custGeom>
            <a:avLst/>
            <a:gdLst>
              <a:gd name="T0" fmla="*/ 28008 w 3244131"/>
              <a:gd name="T1" fmla="*/ 0 h 686384"/>
              <a:gd name="T2" fmla="*/ 64979 w 3244131"/>
              <a:gd name="T3" fmla="*/ 0 h 686384"/>
              <a:gd name="T4" fmla="*/ 101950 w 3244131"/>
              <a:gd name="T5" fmla="*/ 0 h 686384"/>
              <a:gd name="T6" fmla="*/ 427562 w 3244131"/>
              <a:gd name="T7" fmla="*/ 0 h 686384"/>
              <a:gd name="T8" fmla="*/ 464533 w 3244131"/>
              <a:gd name="T9" fmla="*/ 0 h 686384"/>
              <a:gd name="T10" fmla="*/ 501503 w 3244131"/>
              <a:gd name="T11" fmla="*/ 0 h 686384"/>
              <a:gd name="T12" fmla="*/ 529511 w 3244131"/>
              <a:gd name="T13" fmla="*/ 665917 h 686384"/>
              <a:gd name="T14" fmla="*/ 501503 w 3244131"/>
              <a:gd name="T15" fmla="*/ 1331836 h 686384"/>
              <a:gd name="T16" fmla="*/ 464533 w 3244131"/>
              <a:gd name="T17" fmla="*/ 1331836 h 686384"/>
              <a:gd name="T18" fmla="*/ 427562 w 3244131"/>
              <a:gd name="T19" fmla="*/ 1331836 h 686384"/>
              <a:gd name="T20" fmla="*/ 101950 w 3244131"/>
              <a:gd name="T21" fmla="*/ 1331836 h 686384"/>
              <a:gd name="T22" fmla="*/ 64979 w 3244131"/>
              <a:gd name="T23" fmla="*/ 1331836 h 686384"/>
              <a:gd name="T24" fmla="*/ 28008 w 3244131"/>
              <a:gd name="T25" fmla="*/ 1331836 h 686384"/>
              <a:gd name="T26" fmla="*/ 0 w 3244131"/>
              <a:gd name="T27" fmla="*/ 665917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106" name="Text Box 32"/>
          <p:cNvSpPr txBox="1">
            <a:spLocks noChangeArrowheads="1"/>
          </p:cNvSpPr>
          <p:nvPr/>
        </p:nvSpPr>
        <p:spPr bwMode="auto">
          <a:xfrm>
            <a:off x="2816225" y="5138738"/>
            <a:ext cx="1708150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宝贝排名优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化三大绝招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6107" name="任意多边形 4"/>
          <p:cNvSpPr/>
          <p:nvPr/>
        </p:nvSpPr>
        <p:spPr bwMode="auto">
          <a:xfrm>
            <a:off x="5245100" y="1489075"/>
            <a:ext cx="1857375" cy="534988"/>
          </a:xfrm>
          <a:custGeom>
            <a:avLst/>
            <a:gdLst>
              <a:gd name="T0" fmla="*/ 44811 w 3244131"/>
              <a:gd name="T1" fmla="*/ 0 h 686384"/>
              <a:gd name="T2" fmla="*/ 103960 w 3244131"/>
              <a:gd name="T3" fmla="*/ 0 h 686384"/>
              <a:gd name="T4" fmla="*/ 163110 w 3244131"/>
              <a:gd name="T5" fmla="*/ 0 h 686384"/>
              <a:gd name="T6" fmla="*/ 684060 w 3244131"/>
              <a:gd name="T7" fmla="*/ 0 h 686384"/>
              <a:gd name="T8" fmla="*/ 743211 w 3244131"/>
              <a:gd name="T9" fmla="*/ 0 h 686384"/>
              <a:gd name="T10" fmla="*/ 802360 w 3244131"/>
              <a:gd name="T11" fmla="*/ 0 h 686384"/>
              <a:gd name="T12" fmla="*/ 847171 w 3244131"/>
              <a:gd name="T13" fmla="*/ 162506 h 686384"/>
              <a:gd name="T14" fmla="*/ 802360 w 3244131"/>
              <a:gd name="T15" fmla="*/ 325011 h 686384"/>
              <a:gd name="T16" fmla="*/ 743211 w 3244131"/>
              <a:gd name="T17" fmla="*/ 325011 h 686384"/>
              <a:gd name="T18" fmla="*/ 684060 w 3244131"/>
              <a:gd name="T19" fmla="*/ 325011 h 686384"/>
              <a:gd name="T20" fmla="*/ 163110 w 3244131"/>
              <a:gd name="T21" fmla="*/ 325011 h 686384"/>
              <a:gd name="T22" fmla="*/ 103960 w 3244131"/>
              <a:gd name="T23" fmla="*/ 325011 h 686384"/>
              <a:gd name="T24" fmla="*/ 44811 w 3244131"/>
              <a:gd name="T25" fmla="*/ 325011 h 686384"/>
              <a:gd name="T26" fmla="*/ 0 w 3244131"/>
              <a:gd name="T27" fmla="*/ 162506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108" name="Text Box 44"/>
          <p:cNvSpPr txBox="1">
            <a:spLocks noChangeArrowheads="1"/>
          </p:cNvSpPr>
          <p:nvPr/>
        </p:nvSpPr>
        <p:spPr bwMode="auto">
          <a:xfrm>
            <a:off x="5448300" y="1509713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商品人气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109" name="AutoShape 61"/>
          <p:cNvCxnSpPr>
            <a:cxnSpLocks noChangeShapeType="1"/>
            <a:stCxn id="46088" idx="3"/>
            <a:endCxn id="46108" idx="1"/>
          </p:cNvCxnSpPr>
          <p:nvPr/>
        </p:nvCxnSpPr>
        <p:spPr bwMode="auto">
          <a:xfrm flipV="1">
            <a:off x="4460875" y="1738313"/>
            <a:ext cx="987425" cy="1119187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  <p:sp>
        <p:nvSpPr>
          <p:cNvPr id="46110" name="任意多边形 4"/>
          <p:cNvSpPr/>
          <p:nvPr/>
        </p:nvSpPr>
        <p:spPr bwMode="auto">
          <a:xfrm>
            <a:off x="5311775" y="5713413"/>
            <a:ext cx="3603625" cy="534987"/>
          </a:xfrm>
          <a:custGeom>
            <a:avLst/>
            <a:gdLst>
              <a:gd name="T0" fmla="*/ 63945 w 3244131"/>
              <a:gd name="T1" fmla="*/ 0 h 686384"/>
              <a:gd name="T2" fmla="*/ 148353 w 3244131"/>
              <a:gd name="T3" fmla="*/ 0 h 686384"/>
              <a:gd name="T4" fmla="*/ 232761 w 3244131"/>
              <a:gd name="T5" fmla="*/ 0 h 686384"/>
              <a:gd name="T6" fmla="*/ 976166 w 3244131"/>
              <a:gd name="T7" fmla="*/ 0 h 686384"/>
              <a:gd name="T8" fmla="*/ 1060573 w 3244131"/>
              <a:gd name="T9" fmla="*/ 0 h 686384"/>
              <a:gd name="T10" fmla="*/ 1144981 w 3244131"/>
              <a:gd name="T11" fmla="*/ 0 h 686384"/>
              <a:gd name="T12" fmla="*/ 1208927 w 3244131"/>
              <a:gd name="T13" fmla="*/ 162505 h 686384"/>
              <a:gd name="T14" fmla="*/ 1144981 w 3244131"/>
              <a:gd name="T15" fmla="*/ 325009 h 686384"/>
              <a:gd name="T16" fmla="*/ 1060573 w 3244131"/>
              <a:gd name="T17" fmla="*/ 325009 h 686384"/>
              <a:gd name="T18" fmla="*/ 976166 w 3244131"/>
              <a:gd name="T19" fmla="*/ 325009 h 686384"/>
              <a:gd name="T20" fmla="*/ 232761 w 3244131"/>
              <a:gd name="T21" fmla="*/ 325009 h 686384"/>
              <a:gd name="T22" fmla="*/ 148353 w 3244131"/>
              <a:gd name="T23" fmla="*/ 325009 h 686384"/>
              <a:gd name="T24" fmla="*/ 63945 w 3244131"/>
              <a:gd name="T25" fmla="*/ 325009 h 686384"/>
              <a:gd name="T26" fmla="*/ 0 w 3244131"/>
              <a:gd name="T27" fmla="*/ 162505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0A806A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46111" name="Text Box 57"/>
          <p:cNvSpPr txBox="1">
            <a:spLocks noChangeArrowheads="1"/>
          </p:cNvSpPr>
          <p:nvPr/>
        </p:nvSpPr>
        <p:spPr bwMode="auto">
          <a:xfrm>
            <a:off x="5473700" y="5765800"/>
            <a:ext cx="32321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小卖家的排名优化策略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6112" name="AutoShape 64"/>
          <p:cNvCxnSpPr>
            <a:cxnSpLocks noChangeShapeType="1"/>
          </p:cNvCxnSpPr>
          <p:nvPr/>
        </p:nvCxnSpPr>
        <p:spPr bwMode="auto">
          <a:xfrm>
            <a:off x="4498975" y="5549900"/>
            <a:ext cx="962025" cy="444500"/>
          </a:xfrm>
          <a:prstGeom prst="bentConnector3">
            <a:avLst>
              <a:gd name="adj1" fmla="val 50000"/>
            </a:avLst>
          </a:prstGeom>
          <a:noFill/>
          <a:ln w="28575">
            <a:solidFill>
              <a:schemeClr val="bg1"/>
            </a:solidFill>
            <a:miter lim="800000"/>
            <a:tailEnd type="triangle" w="med" len="med"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804842" y="2714561"/>
            <a:ext cx="826255" cy="1962076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zh-CN"/>
            </a:defPPr>
            <a:lvl1pPr algn="ctr">
              <a:defRPr sz="240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dirty="0"/>
              <a:t>总</a:t>
            </a:r>
            <a:endParaRPr lang="en-US" altLang="zh-CN" sz="4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405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050" dirty="0"/>
              <a:t>结</a:t>
            </a:r>
            <a:endParaRPr lang="zh-CN" altLang="en-US" sz="4050" dirty="0"/>
          </a:p>
        </p:txBody>
      </p:sp>
      <p:grpSp>
        <p:nvGrpSpPr>
          <p:cNvPr id="47106" name="组合 17"/>
          <p:cNvGrpSpPr/>
          <p:nvPr/>
        </p:nvGrpSpPr>
        <p:grpSpPr bwMode="auto">
          <a:xfrm>
            <a:off x="506413" y="1152525"/>
            <a:ext cx="1193800" cy="1214438"/>
            <a:chOff x="675018" y="483494"/>
            <a:chExt cx="1592413" cy="1617333"/>
          </a:xfrm>
        </p:grpSpPr>
        <p:sp>
          <p:nvSpPr>
            <p:cNvPr id="19" name="六边形 18"/>
            <p:cNvSpPr/>
            <p:nvPr/>
          </p:nvSpPr>
          <p:spPr>
            <a:xfrm>
              <a:off x="1073121" y="1413724"/>
              <a:ext cx="796207" cy="687103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0" name="六边形 19"/>
            <p:cNvSpPr/>
            <p:nvPr/>
          </p:nvSpPr>
          <p:spPr>
            <a:xfrm>
              <a:off x="1073121" y="483494"/>
              <a:ext cx="796207" cy="687103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1" name="六边形 20"/>
            <p:cNvSpPr/>
            <p:nvPr/>
          </p:nvSpPr>
          <p:spPr>
            <a:xfrm>
              <a:off x="1471225" y="933811"/>
              <a:ext cx="796207" cy="684988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2" name="六边形 21"/>
            <p:cNvSpPr/>
            <p:nvPr/>
          </p:nvSpPr>
          <p:spPr>
            <a:xfrm>
              <a:off x="675018" y="933811"/>
              <a:ext cx="796207" cy="684988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</p:grpSp>
      <p:grpSp>
        <p:nvGrpSpPr>
          <p:cNvPr id="47107" name="组合 1"/>
          <p:cNvGrpSpPr/>
          <p:nvPr/>
        </p:nvGrpSpPr>
        <p:grpSpPr bwMode="auto">
          <a:xfrm>
            <a:off x="2593975" y="2986088"/>
            <a:ext cx="596900" cy="514350"/>
            <a:chOff x="3306159" y="1663997"/>
            <a:chExt cx="796206" cy="686384"/>
          </a:xfrm>
        </p:grpSpPr>
        <p:sp>
          <p:nvSpPr>
            <p:cNvPr id="3" name="六边形 2"/>
            <p:cNvSpPr/>
            <p:nvPr/>
          </p:nvSpPr>
          <p:spPr>
            <a:xfrm>
              <a:off x="3306159" y="1663997"/>
              <a:ext cx="796206" cy="686384"/>
            </a:xfrm>
            <a:prstGeom prst="hexagon">
              <a:avLst/>
            </a:prstGeom>
            <a:solidFill>
              <a:srgbClr val="117EBF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3415791" y="1745580"/>
              <a:ext cx="576944" cy="553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" name="任意多边形 13"/>
          <p:cNvSpPr/>
          <p:nvPr/>
        </p:nvSpPr>
        <p:spPr>
          <a:xfrm>
            <a:off x="3271838" y="2986088"/>
            <a:ext cx="3635375" cy="5143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47109" name="组合 6"/>
          <p:cNvGrpSpPr/>
          <p:nvPr/>
        </p:nvGrpSpPr>
        <p:grpSpPr bwMode="auto">
          <a:xfrm>
            <a:off x="2951163" y="3697288"/>
            <a:ext cx="596900" cy="514350"/>
            <a:chOff x="3782730" y="2611871"/>
            <a:chExt cx="796206" cy="686384"/>
          </a:xfrm>
        </p:grpSpPr>
        <p:sp>
          <p:nvSpPr>
            <p:cNvPr id="8" name="六边形 7"/>
            <p:cNvSpPr/>
            <p:nvPr/>
          </p:nvSpPr>
          <p:spPr>
            <a:xfrm>
              <a:off x="3782730" y="2611871"/>
              <a:ext cx="796206" cy="686384"/>
            </a:xfrm>
            <a:prstGeom prst="hexagon">
              <a:avLst/>
            </a:prstGeom>
            <a:solidFill>
              <a:srgbClr val="117EB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892362" y="2693454"/>
              <a:ext cx="576944" cy="553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100" dirty="0">
                  <a:gradFill flip="none" rotWithShape="1">
                    <a:gsLst>
                      <a:gs pos="0">
                        <a:schemeClr val="bg1">
                          <a:shade val="30000"/>
                          <a:satMod val="115000"/>
                        </a:schemeClr>
                      </a:gs>
                      <a:gs pos="50000">
                        <a:schemeClr val="bg1">
                          <a:shade val="67500"/>
                          <a:satMod val="115000"/>
                        </a:schemeClr>
                      </a:gs>
                      <a:gs pos="100000">
                        <a:schemeClr val="bg1">
                          <a:shade val="100000"/>
                          <a:satMod val="115000"/>
                        </a:schemeClr>
                      </a:gs>
                    </a:gsLst>
                    <a:lin ang="16200000" scaled="1"/>
                    <a:tileRect/>
                  </a:gra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2</a:t>
              </a:r>
              <a:endParaRPr lang="zh-CN" altLang="en-US" sz="2100" dirty="0"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</a:schemeClr>
                    </a:gs>
                    <a:gs pos="50000">
                      <a:schemeClr val="bg1">
                        <a:shade val="67500"/>
                        <a:satMod val="115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" name="任意多边形 20"/>
          <p:cNvSpPr/>
          <p:nvPr/>
        </p:nvSpPr>
        <p:spPr>
          <a:xfrm>
            <a:off x="3630613" y="3697288"/>
            <a:ext cx="3371850" cy="514350"/>
          </a:xfrm>
          <a:custGeom>
            <a:avLst/>
            <a:gdLst>
              <a:gd name="connsiteX0" fmla="*/ 171596 w 3244131"/>
              <a:gd name="connsiteY0" fmla="*/ 0 h 686384"/>
              <a:gd name="connsiteX1" fmla="*/ 398103 w 3244131"/>
              <a:gd name="connsiteY1" fmla="*/ 0 h 686384"/>
              <a:gd name="connsiteX2" fmla="*/ 624610 w 3244131"/>
              <a:gd name="connsiteY2" fmla="*/ 0 h 686384"/>
              <a:gd name="connsiteX3" fmla="*/ 2619521 w 3244131"/>
              <a:gd name="connsiteY3" fmla="*/ 0 h 686384"/>
              <a:gd name="connsiteX4" fmla="*/ 2846028 w 3244131"/>
              <a:gd name="connsiteY4" fmla="*/ 0 h 686384"/>
              <a:gd name="connsiteX5" fmla="*/ 3072535 w 3244131"/>
              <a:gd name="connsiteY5" fmla="*/ 0 h 686384"/>
              <a:gd name="connsiteX6" fmla="*/ 3244131 w 3244131"/>
              <a:gd name="connsiteY6" fmla="*/ 343192 h 686384"/>
              <a:gd name="connsiteX7" fmla="*/ 3072535 w 3244131"/>
              <a:gd name="connsiteY7" fmla="*/ 686384 h 686384"/>
              <a:gd name="connsiteX8" fmla="*/ 2846028 w 3244131"/>
              <a:gd name="connsiteY8" fmla="*/ 686384 h 686384"/>
              <a:gd name="connsiteX9" fmla="*/ 2619521 w 3244131"/>
              <a:gd name="connsiteY9" fmla="*/ 686384 h 686384"/>
              <a:gd name="connsiteX10" fmla="*/ 624610 w 3244131"/>
              <a:gd name="connsiteY10" fmla="*/ 686384 h 686384"/>
              <a:gd name="connsiteX11" fmla="*/ 398103 w 3244131"/>
              <a:gd name="connsiteY11" fmla="*/ 686384 h 686384"/>
              <a:gd name="connsiteX12" fmla="*/ 171596 w 3244131"/>
              <a:gd name="connsiteY12" fmla="*/ 686384 h 686384"/>
              <a:gd name="connsiteX13" fmla="*/ 0 w 3244131"/>
              <a:gd name="connsiteY13" fmla="*/ 343192 h 686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117EBF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sp>
        <p:nvSpPr>
          <p:cNvPr id="47111" name="Text Box 23"/>
          <p:cNvSpPr txBox="1">
            <a:spLocks noChangeArrowheads="1"/>
          </p:cNvSpPr>
          <p:nvPr/>
        </p:nvSpPr>
        <p:spPr bwMode="auto">
          <a:xfrm>
            <a:off x="3422650" y="3054350"/>
            <a:ext cx="3403600" cy="3667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四大因素影响宝贝排名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7112" name="Text Box 24"/>
          <p:cNvSpPr txBox="1">
            <a:spLocks noChangeArrowheads="1"/>
          </p:cNvSpPr>
          <p:nvPr/>
        </p:nvSpPr>
        <p:spPr bwMode="auto">
          <a:xfrm>
            <a:off x="3836988" y="3786188"/>
            <a:ext cx="2470150" cy="366712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/>
            <a:r>
              <a:rPr lang="zh-CN" altLang="en-US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宝贝排名优化三大绝招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29" name="组合 35"/>
          <p:cNvGrpSpPr/>
          <p:nvPr/>
        </p:nvGrpSpPr>
        <p:grpSpPr bwMode="auto">
          <a:xfrm>
            <a:off x="1016000" y="2733675"/>
            <a:ext cx="7112000" cy="1390650"/>
            <a:chOff x="1403229" y="2503503"/>
            <a:chExt cx="9484673" cy="1853214"/>
          </a:xfrm>
        </p:grpSpPr>
        <p:grpSp>
          <p:nvGrpSpPr>
            <p:cNvPr id="48130" name="组合 22"/>
            <p:cNvGrpSpPr/>
            <p:nvPr/>
          </p:nvGrpSpPr>
          <p:grpSpPr bwMode="auto">
            <a:xfrm>
              <a:off x="1403229" y="2968472"/>
              <a:ext cx="923277" cy="923277"/>
              <a:chOff x="2433962" y="2967362"/>
              <a:chExt cx="923277" cy="923277"/>
            </a:xfrm>
          </p:grpSpPr>
          <p:sp>
            <p:nvSpPr>
              <p:cNvPr id="24" name="矩形 23"/>
              <p:cNvSpPr/>
              <p:nvPr/>
            </p:nvSpPr>
            <p:spPr>
              <a:xfrm>
                <a:off x="2433962" y="2967812"/>
                <a:ext cx="923062" cy="922376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8147" name="文本框 24"/>
              <p:cNvSpPr txBox="1">
                <a:spLocks noChangeArrowheads="1"/>
              </p:cNvSpPr>
              <p:nvPr/>
            </p:nvSpPr>
            <p:spPr bwMode="auto">
              <a:xfrm>
                <a:off x="2727665" y="3044281"/>
                <a:ext cx="335871" cy="800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T</a:t>
                </a:r>
                <a:endParaRPr lang="zh-CN" altLang="en-US" sz="3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131" name="组合 30"/>
            <p:cNvGrpSpPr/>
            <p:nvPr/>
          </p:nvGrpSpPr>
          <p:grpSpPr bwMode="auto">
            <a:xfrm>
              <a:off x="2578640" y="2750968"/>
              <a:ext cx="1358284" cy="1358284"/>
              <a:chOff x="2578640" y="2750968"/>
              <a:chExt cx="1358284" cy="1358284"/>
            </a:xfrm>
          </p:grpSpPr>
          <p:sp>
            <p:nvSpPr>
              <p:cNvPr id="21" name="矩形 20"/>
              <p:cNvSpPr/>
              <p:nvPr/>
            </p:nvSpPr>
            <p:spPr>
              <a:xfrm>
                <a:off x="2578228" y="2751023"/>
                <a:ext cx="1359187" cy="13581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6" name="文本框 25"/>
              <p:cNvSpPr txBox="1"/>
              <p:nvPr/>
            </p:nvSpPr>
            <p:spPr>
              <a:xfrm>
                <a:off x="2760300" y="2875839"/>
                <a:ext cx="995043" cy="11381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H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132" name="组合 31"/>
            <p:cNvGrpSpPr/>
            <p:nvPr/>
          </p:nvGrpSpPr>
          <p:grpSpPr bwMode="auto">
            <a:xfrm>
              <a:off x="4189058" y="2503503"/>
              <a:ext cx="1853214" cy="1853214"/>
              <a:chOff x="4189058" y="2503503"/>
              <a:chExt cx="1853214" cy="1853214"/>
            </a:xfrm>
          </p:grpSpPr>
          <p:sp>
            <p:nvSpPr>
              <p:cNvPr id="4" name="矩形 3"/>
              <p:cNvSpPr/>
              <p:nvPr/>
            </p:nvSpPr>
            <p:spPr>
              <a:xfrm>
                <a:off x="4189351" y="2503503"/>
                <a:ext cx="1852477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8143" name="文本框 26"/>
              <p:cNvSpPr txBox="1">
                <a:spLocks noChangeArrowheads="1"/>
              </p:cNvSpPr>
              <p:nvPr/>
            </p:nvSpPr>
            <p:spPr bwMode="auto">
              <a:xfrm>
                <a:off x="4618517" y="2645280"/>
                <a:ext cx="994300" cy="1600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A</a:t>
                </a:r>
                <a:endParaRPr lang="zh-CN" altLang="en-US" sz="7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133" name="组合 32"/>
            <p:cNvGrpSpPr/>
            <p:nvPr/>
          </p:nvGrpSpPr>
          <p:grpSpPr bwMode="auto">
            <a:xfrm>
              <a:off x="6294406" y="2503503"/>
              <a:ext cx="1853214" cy="1853214"/>
              <a:chOff x="6294406" y="2503503"/>
              <a:chExt cx="1853214" cy="1853214"/>
            </a:xfrm>
          </p:grpSpPr>
          <p:sp>
            <p:nvSpPr>
              <p:cNvPr id="20" name="矩形 19"/>
              <p:cNvSpPr/>
              <p:nvPr/>
            </p:nvSpPr>
            <p:spPr>
              <a:xfrm>
                <a:off x="6293763" y="2503503"/>
                <a:ext cx="1854593" cy="1853214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8141" name="文本框 27"/>
              <p:cNvSpPr txBox="1">
                <a:spLocks noChangeArrowheads="1"/>
              </p:cNvSpPr>
              <p:nvPr/>
            </p:nvSpPr>
            <p:spPr bwMode="auto">
              <a:xfrm>
                <a:off x="6723863" y="2645280"/>
                <a:ext cx="994300" cy="160043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72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N</a:t>
                </a:r>
                <a:endParaRPr lang="zh-CN" altLang="en-US" sz="72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134" name="组合 33"/>
            <p:cNvGrpSpPr/>
            <p:nvPr/>
          </p:nvGrpSpPr>
          <p:grpSpPr bwMode="auto">
            <a:xfrm>
              <a:off x="8399756" y="2750968"/>
              <a:ext cx="1358284" cy="1358284"/>
              <a:chOff x="8399756" y="2750968"/>
              <a:chExt cx="1358284" cy="1358284"/>
            </a:xfrm>
          </p:grpSpPr>
          <p:sp>
            <p:nvSpPr>
              <p:cNvPr id="22" name="矩形 21"/>
              <p:cNvSpPr/>
              <p:nvPr/>
            </p:nvSpPr>
            <p:spPr>
              <a:xfrm>
                <a:off x="8400293" y="2751023"/>
                <a:ext cx="1357069" cy="1358177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29" name="文本框 28"/>
              <p:cNvSpPr txBox="1"/>
              <p:nvPr/>
            </p:nvSpPr>
            <p:spPr>
              <a:xfrm>
                <a:off x="8582365" y="2875839"/>
                <a:ext cx="992926" cy="113816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altLang="zh-CN" sz="4950" dirty="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K</a:t>
                </a:r>
                <a:endParaRPr lang="zh-CN" altLang="en-US" sz="49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48135" name="组合 34"/>
            <p:cNvGrpSpPr/>
            <p:nvPr/>
          </p:nvGrpSpPr>
          <p:grpSpPr bwMode="auto">
            <a:xfrm>
              <a:off x="9964625" y="3044279"/>
              <a:ext cx="923277" cy="923277"/>
              <a:chOff x="9964625" y="3044279"/>
              <a:chExt cx="923277" cy="923277"/>
            </a:xfrm>
          </p:grpSpPr>
          <p:sp>
            <p:nvSpPr>
              <p:cNvPr id="13" name="矩形 12"/>
              <p:cNvSpPr/>
              <p:nvPr/>
            </p:nvSpPr>
            <p:spPr>
              <a:xfrm>
                <a:off x="9964840" y="3045081"/>
                <a:ext cx="923062" cy="922376"/>
              </a:xfrm>
              <a:prstGeom prst="rect">
                <a:avLst/>
              </a:prstGeom>
              <a:solidFill>
                <a:srgbClr val="003C70">
                  <a:alpha val="61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CN" altLang="en-US" sz="1350"/>
              </a:p>
            </p:txBody>
          </p:sp>
          <p:sp>
            <p:nvSpPr>
              <p:cNvPr id="48137" name="文本框 29"/>
              <p:cNvSpPr txBox="1">
                <a:spLocks noChangeArrowheads="1"/>
              </p:cNvSpPr>
              <p:nvPr/>
            </p:nvSpPr>
            <p:spPr bwMode="auto">
              <a:xfrm>
                <a:off x="10258328" y="3121198"/>
                <a:ext cx="335871" cy="800218"/>
              </a:xfrm>
              <a:prstGeom prst="rect">
                <a:avLst/>
              </a:prstGeom>
              <a:noFill/>
              <a:ln w="9525">
                <a:noFill/>
                <a:miter lim="800000"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US" altLang="zh-CN" sz="3300">
                    <a:solidFill>
                      <a:schemeClr val="bg1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</a:t>
                </a:r>
                <a:endParaRPr lang="zh-CN" altLang="en-US" sz="33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9218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商品人气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文本框 3"/>
          <p:cNvSpPr txBox="1">
            <a:spLocks noChangeArrowheads="1"/>
          </p:cNvSpPr>
          <p:nvPr/>
        </p:nvSpPr>
        <p:spPr bwMode="auto">
          <a:xfrm>
            <a:off x="879475" y="1717675"/>
            <a:ext cx="7710488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自然流量与宝贝排名息息相关。要想消除宝贝排名靠后的隐患，首先要明白影响宝贝排名的主要因素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任意多边形 4"/>
          <p:cNvSpPr/>
          <p:nvPr/>
        </p:nvSpPr>
        <p:spPr bwMode="auto">
          <a:xfrm>
            <a:off x="1016000" y="4422775"/>
            <a:ext cx="2012950" cy="593725"/>
          </a:xfrm>
          <a:custGeom>
            <a:avLst/>
            <a:gdLst>
              <a:gd name="T0" fmla="*/ 66066 w 3244131"/>
              <a:gd name="T1" fmla="*/ 0 h 686384"/>
              <a:gd name="T2" fmla="*/ 153273 w 3244131"/>
              <a:gd name="T3" fmla="*/ 0 h 686384"/>
              <a:gd name="T4" fmla="*/ 240480 w 3244131"/>
              <a:gd name="T5" fmla="*/ 0 h 686384"/>
              <a:gd name="T6" fmla="*/ 1008536 w 3244131"/>
              <a:gd name="T7" fmla="*/ 0 h 686384"/>
              <a:gd name="T8" fmla="*/ 1095743 w 3244131"/>
              <a:gd name="T9" fmla="*/ 0 h 686384"/>
              <a:gd name="T10" fmla="*/ 1182949 w 3244131"/>
              <a:gd name="T11" fmla="*/ 0 h 686384"/>
              <a:gd name="T12" fmla="*/ 1249015 w 3244131"/>
              <a:gd name="T13" fmla="*/ 442855 h 686384"/>
              <a:gd name="T14" fmla="*/ 1182949 w 3244131"/>
              <a:gd name="T15" fmla="*/ 885711 h 686384"/>
              <a:gd name="T16" fmla="*/ 1095743 w 3244131"/>
              <a:gd name="T17" fmla="*/ 885711 h 686384"/>
              <a:gd name="T18" fmla="*/ 1008536 w 3244131"/>
              <a:gd name="T19" fmla="*/ 885711 h 686384"/>
              <a:gd name="T20" fmla="*/ 240480 w 3244131"/>
              <a:gd name="T21" fmla="*/ 885711 h 686384"/>
              <a:gd name="T22" fmla="*/ 153273 w 3244131"/>
              <a:gd name="T23" fmla="*/ 885711 h 686384"/>
              <a:gd name="T24" fmla="*/ 66066 w 3244131"/>
              <a:gd name="T25" fmla="*/ 885711 h 686384"/>
              <a:gd name="T26" fmla="*/ 0 w 3244131"/>
              <a:gd name="T27" fmla="*/ 442855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rgbClr val="FF0000">
              <a:alpha val="36078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1" name="Text Box 10"/>
          <p:cNvSpPr txBox="1">
            <a:spLocks noChangeArrowheads="1"/>
          </p:cNvSpPr>
          <p:nvPr/>
        </p:nvSpPr>
        <p:spPr bwMode="auto">
          <a:xfrm>
            <a:off x="1317625" y="4495800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defTabSz="914400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宝贝人气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2" name="任意多边形 4"/>
          <p:cNvSpPr/>
          <p:nvPr/>
        </p:nvSpPr>
        <p:spPr bwMode="auto">
          <a:xfrm>
            <a:off x="4381500" y="2568575"/>
            <a:ext cx="1857375" cy="504825"/>
          </a:xfrm>
          <a:custGeom>
            <a:avLst/>
            <a:gdLst>
              <a:gd name="T0" fmla="*/ 44811 w 3244131"/>
              <a:gd name="T1" fmla="*/ 0 h 686384"/>
              <a:gd name="T2" fmla="*/ 103960 w 3244131"/>
              <a:gd name="T3" fmla="*/ 0 h 686384"/>
              <a:gd name="T4" fmla="*/ 163110 w 3244131"/>
              <a:gd name="T5" fmla="*/ 0 h 686384"/>
              <a:gd name="T6" fmla="*/ 684060 w 3244131"/>
              <a:gd name="T7" fmla="*/ 0 h 686384"/>
              <a:gd name="T8" fmla="*/ 743211 w 3244131"/>
              <a:gd name="T9" fmla="*/ 0 h 686384"/>
              <a:gd name="T10" fmla="*/ 802360 w 3244131"/>
              <a:gd name="T11" fmla="*/ 0 h 686384"/>
              <a:gd name="T12" fmla="*/ 847171 w 3244131"/>
              <a:gd name="T13" fmla="*/ 153343 h 686384"/>
              <a:gd name="T14" fmla="*/ 802360 w 3244131"/>
              <a:gd name="T15" fmla="*/ 306687 h 686384"/>
              <a:gd name="T16" fmla="*/ 743211 w 3244131"/>
              <a:gd name="T17" fmla="*/ 306687 h 686384"/>
              <a:gd name="T18" fmla="*/ 684060 w 3244131"/>
              <a:gd name="T19" fmla="*/ 306687 h 686384"/>
              <a:gd name="T20" fmla="*/ 163110 w 3244131"/>
              <a:gd name="T21" fmla="*/ 306687 h 686384"/>
              <a:gd name="T22" fmla="*/ 103960 w 3244131"/>
              <a:gd name="T23" fmla="*/ 306687 h 686384"/>
              <a:gd name="T24" fmla="*/ 44811 w 3244131"/>
              <a:gd name="T25" fmla="*/ 306687 h 686384"/>
              <a:gd name="T26" fmla="*/ 0 w 3244131"/>
              <a:gd name="T27" fmla="*/ 153343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3" name="Text Box 44"/>
          <p:cNvSpPr txBox="1">
            <a:spLocks noChangeArrowheads="1"/>
          </p:cNvSpPr>
          <p:nvPr/>
        </p:nvSpPr>
        <p:spPr bwMode="auto">
          <a:xfrm>
            <a:off x="4646613" y="2570163"/>
            <a:ext cx="1277937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天销量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4" name="任意多边形 4"/>
          <p:cNvSpPr/>
          <p:nvPr/>
        </p:nvSpPr>
        <p:spPr bwMode="auto">
          <a:xfrm>
            <a:off x="4381500" y="3114675"/>
            <a:ext cx="1857375" cy="504825"/>
          </a:xfrm>
          <a:custGeom>
            <a:avLst/>
            <a:gdLst>
              <a:gd name="T0" fmla="*/ 44811 w 3244131"/>
              <a:gd name="T1" fmla="*/ 0 h 686384"/>
              <a:gd name="T2" fmla="*/ 103960 w 3244131"/>
              <a:gd name="T3" fmla="*/ 0 h 686384"/>
              <a:gd name="T4" fmla="*/ 163110 w 3244131"/>
              <a:gd name="T5" fmla="*/ 0 h 686384"/>
              <a:gd name="T6" fmla="*/ 684060 w 3244131"/>
              <a:gd name="T7" fmla="*/ 0 h 686384"/>
              <a:gd name="T8" fmla="*/ 743211 w 3244131"/>
              <a:gd name="T9" fmla="*/ 0 h 686384"/>
              <a:gd name="T10" fmla="*/ 802360 w 3244131"/>
              <a:gd name="T11" fmla="*/ 0 h 686384"/>
              <a:gd name="T12" fmla="*/ 847171 w 3244131"/>
              <a:gd name="T13" fmla="*/ 153343 h 686384"/>
              <a:gd name="T14" fmla="*/ 802360 w 3244131"/>
              <a:gd name="T15" fmla="*/ 306687 h 686384"/>
              <a:gd name="T16" fmla="*/ 743211 w 3244131"/>
              <a:gd name="T17" fmla="*/ 306687 h 686384"/>
              <a:gd name="T18" fmla="*/ 684060 w 3244131"/>
              <a:gd name="T19" fmla="*/ 306687 h 686384"/>
              <a:gd name="T20" fmla="*/ 163110 w 3244131"/>
              <a:gd name="T21" fmla="*/ 306687 h 686384"/>
              <a:gd name="T22" fmla="*/ 103960 w 3244131"/>
              <a:gd name="T23" fmla="*/ 306687 h 686384"/>
              <a:gd name="T24" fmla="*/ 44811 w 3244131"/>
              <a:gd name="T25" fmla="*/ 306687 h 686384"/>
              <a:gd name="T26" fmla="*/ 0 w 3244131"/>
              <a:gd name="T27" fmla="*/ 153343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5" name="Text Box 44"/>
          <p:cNvSpPr txBox="1">
            <a:spLocks noChangeArrowheads="1"/>
          </p:cNvSpPr>
          <p:nvPr/>
        </p:nvSpPr>
        <p:spPr bwMode="auto">
          <a:xfrm>
            <a:off x="4557713" y="3116263"/>
            <a:ext cx="1457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30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天销量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6" name="任意多边形 4"/>
          <p:cNvSpPr/>
          <p:nvPr/>
        </p:nvSpPr>
        <p:spPr bwMode="auto">
          <a:xfrm>
            <a:off x="4381500" y="3660775"/>
            <a:ext cx="1857375" cy="504825"/>
          </a:xfrm>
          <a:custGeom>
            <a:avLst/>
            <a:gdLst>
              <a:gd name="T0" fmla="*/ 44811 w 3244131"/>
              <a:gd name="T1" fmla="*/ 0 h 686384"/>
              <a:gd name="T2" fmla="*/ 103960 w 3244131"/>
              <a:gd name="T3" fmla="*/ 0 h 686384"/>
              <a:gd name="T4" fmla="*/ 163110 w 3244131"/>
              <a:gd name="T5" fmla="*/ 0 h 686384"/>
              <a:gd name="T6" fmla="*/ 684060 w 3244131"/>
              <a:gd name="T7" fmla="*/ 0 h 686384"/>
              <a:gd name="T8" fmla="*/ 743211 w 3244131"/>
              <a:gd name="T9" fmla="*/ 0 h 686384"/>
              <a:gd name="T10" fmla="*/ 802360 w 3244131"/>
              <a:gd name="T11" fmla="*/ 0 h 686384"/>
              <a:gd name="T12" fmla="*/ 847171 w 3244131"/>
              <a:gd name="T13" fmla="*/ 153343 h 686384"/>
              <a:gd name="T14" fmla="*/ 802360 w 3244131"/>
              <a:gd name="T15" fmla="*/ 306687 h 686384"/>
              <a:gd name="T16" fmla="*/ 743211 w 3244131"/>
              <a:gd name="T17" fmla="*/ 306687 h 686384"/>
              <a:gd name="T18" fmla="*/ 684060 w 3244131"/>
              <a:gd name="T19" fmla="*/ 306687 h 686384"/>
              <a:gd name="T20" fmla="*/ 163110 w 3244131"/>
              <a:gd name="T21" fmla="*/ 306687 h 686384"/>
              <a:gd name="T22" fmla="*/ 103960 w 3244131"/>
              <a:gd name="T23" fmla="*/ 306687 h 686384"/>
              <a:gd name="T24" fmla="*/ 44811 w 3244131"/>
              <a:gd name="T25" fmla="*/ 306687 h 686384"/>
              <a:gd name="T26" fmla="*/ 0 w 3244131"/>
              <a:gd name="T27" fmla="*/ 153343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7" name="Text Box 44"/>
          <p:cNvSpPr txBox="1">
            <a:spLocks noChangeArrowheads="1"/>
          </p:cNvSpPr>
          <p:nvPr/>
        </p:nvSpPr>
        <p:spPr bwMode="auto">
          <a:xfrm>
            <a:off x="4737100" y="3662363"/>
            <a:ext cx="1098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8" name="任意多边形 4"/>
          <p:cNvSpPr/>
          <p:nvPr/>
        </p:nvSpPr>
        <p:spPr bwMode="auto">
          <a:xfrm>
            <a:off x="4394200" y="4206875"/>
            <a:ext cx="1857375" cy="504825"/>
          </a:xfrm>
          <a:custGeom>
            <a:avLst/>
            <a:gdLst>
              <a:gd name="T0" fmla="*/ 44811 w 3244131"/>
              <a:gd name="T1" fmla="*/ 0 h 686384"/>
              <a:gd name="T2" fmla="*/ 103960 w 3244131"/>
              <a:gd name="T3" fmla="*/ 0 h 686384"/>
              <a:gd name="T4" fmla="*/ 163110 w 3244131"/>
              <a:gd name="T5" fmla="*/ 0 h 686384"/>
              <a:gd name="T6" fmla="*/ 684060 w 3244131"/>
              <a:gd name="T7" fmla="*/ 0 h 686384"/>
              <a:gd name="T8" fmla="*/ 743211 w 3244131"/>
              <a:gd name="T9" fmla="*/ 0 h 686384"/>
              <a:gd name="T10" fmla="*/ 802360 w 3244131"/>
              <a:gd name="T11" fmla="*/ 0 h 686384"/>
              <a:gd name="T12" fmla="*/ 847171 w 3244131"/>
              <a:gd name="T13" fmla="*/ 153343 h 686384"/>
              <a:gd name="T14" fmla="*/ 802360 w 3244131"/>
              <a:gd name="T15" fmla="*/ 306687 h 686384"/>
              <a:gd name="T16" fmla="*/ 743211 w 3244131"/>
              <a:gd name="T17" fmla="*/ 306687 h 686384"/>
              <a:gd name="T18" fmla="*/ 684060 w 3244131"/>
              <a:gd name="T19" fmla="*/ 306687 h 686384"/>
              <a:gd name="T20" fmla="*/ 163110 w 3244131"/>
              <a:gd name="T21" fmla="*/ 306687 h 686384"/>
              <a:gd name="T22" fmla="*/ 103960 w 3244131"/>
              <a:gd name="T23" fmla="*/ 306687 h 686384"/>
              <a:gd name="T24" fmla="*/ 44811 w 3244131"/>
              <a:gd name="T25" fmla="*/ 306687 h 686384"/>
              <a:gd name="T26" fmla="*/ 0 w 3244131"/>
              <a:gd name="T27" fmla="*/ 153343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29" name="Text Box 44"/>
          <p:cNvSpPr txBox="1">
            <a:spLocks noChangeArrowheads="1"/>
          </p:cNvSpPr>
          <p:nvPr/>
        </p:nvSpPr>
        <p:spPr bwMode="auto">
          <a:xfrm>
            <a:off x="4597400" y="4208463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滞销商品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0" name="任意多边形 4"/>
          <p:cNvSpPr/>
          <p:nvPr/>
        </p:nvSpPr>
        <p:spPr bwMode="auto">
          <a:xfrm>
            <a:off x="4419600" y="4727575"/>
            <a:ext cx="1857375" cy="504825"/>
          </a:xfrm>
          <a:custGeom>
            <a:avLst/>
            <a:gdLst>
              <a:gd name="T0" fmla="*/ 44811 w 3244131"/>
              <a:gd name="T1" fmla="*/ 0 h 686384"/>
              <a:gd name="T2" fmla="*/ 103960 w 3244131"/>
              <a:gd name="T3" fmla="*/ 0 h 686384"/>
              <a:gd name="T4" fmla="*/ 163110 w 3244131"/>
              <a:gd name="T5" fmla="*/ 0 h 686384"/>
              <a:gd name="T6" fmla="*/ 684060 w 3244131"/>
              <a:gd name="T7" fmla="*/ 0 h 686384"/>
              <a:gd name="T8" fmla="*/ 743211 w 3244131"/>
              <a:gd name="T9" fmla="*/ 0 h 686384"/>
              <a:gd name="T10" fmla="*/ 802360 w 3244131"/>
              <a:gd name="T11" fmla="*/ 0 h 686384"/>
              <a:gd name="T12" fmla="*/ 847171 w 3244131"/>
              <a:gd name="T13" fmla="*/ 153343 h 686384"/>
              <a:gd name="T14" fmla="*/ 802360 w 3244131"/>
              <a:gd name="T15" fmla="*/ 306687 h 686384"/>
              <a:gd name="T16" fmla="*/ 743211 w 3244131"/>
              <a:gd name="T17" fmla="*/ 306687 h 686384"/>
              <a:gd name="T18" fmla="*/ 684060 w 3244131"/>
              <a:gd name="T19" fmla="*/ 306687 h 686384"/>
              <a:gd name="T20" fmla="*/ 163110 w 3244131"/>
              <a:gd name="T21" fmla="*/ 306687 h 686384"/>
              <a:gd name="T22" fmla="*/ 103960 w 3244131"/>
              <a:gd name="T23" fmla="*/ 306687 h 686384"/>
              <a:gd name="T24" fmla="*/ 44811 w 3244131"/>
              <a:gd name="T25" fmla="*/ 306687 h 686384"/>
              <a:gd name="T26" fmla="*/ 0 w 3244131"/>
              <a:gd name="T27" fmla="*/ 153343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1" name="Text Box 44"/>
          <p:cNvSpPr txBox="1">
            <a:spLocks noChangeArrowheads="1"/>
          </p:cNvSpPr>
          <p:nvPr/>
        </p:nvSpPr>
        <p:spPr bwMode="auto">
          <a:xfrm>
            <a:off x="4622800" y="4729163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停留时间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2" name="任意多边形 4"/>
          <p:cNvSpPr/>
          <p:nvPr/>
        </p:nvSpPr>
        <p:spPr bwMode="auto">
          <a:xfrm>
            <a:off x="4419600" y="5273675"/>
            <a:ext cx="1857375" cy="504825"/>
          </a:xfrm>
          <a:custGeom>
            <a:avLst/>
            <a:gdLst>
              <a:gd name="T0" fmla="*/ 44811 w 3244131"/>
              <a:gd name="T1" fmla="*/ 0 h 686384"/>
              <a:gd name="T2" fmla="*/ 103960 w 3244131"/>
              <a:gd name="T3" fmla="*/ 0 h 686384"/>
              <a:gd name="T4" fmla="*/ 163110 w 3244131"/>
              <a:gd name="T5" fmla="*/ 0 h 686384"/>
              <a:gd name="T6" fmla="*/ 684060 w 3244131"/>
              <a:gd name="T7" fmla="*/ 0 h 686384"/>
              <a:gd name="T8" fmla="*/ 743211 w 3244131"/>
              <a:gd name="T9" fmla="*/ 0 h 686384"/>
              <a:gd name="T10" fmla="*/ 802360 w 3244131"/>
              <a:gd name="T11" fmla="*/ 0 h 686384"/>
              <a:gd name="T12" fmla="*/ 847171 w 3244131"/>
              <a:gd name="T13" fmla="*/ 153343 h 686384"/>
              <a:gd name="T14" fmla="*/ 802360 w 3244131"/>
              <a:gd name="T15" fmla="*/ 306687 h 686384"/>
              <a:gd name="T16" fmla="*/ 743211 w 3244131"/>
              <a:gd name="T17" fmla="*/ 306687 h 686384"/>
              <a:gd name="T18" fmla="*/ 684060 w 3244131"/>
              <a:gd name="T19" fmla="*/ 306687 h 686384"/>
              <a:gd name="T20" fmla="*/ 163110 w 3244131"/>
              <a:gd name="T21" fmla="*/ 306687 h 686384"/>
              <a:gd name="T22" fmla="*/ 103960 w 3244131"/>
              <a:gd name="T23" fmla="*/ 306687 h 686384"/>
              <a:gd name="T24" fmla="*/ 44811 w 3244131"/>
              <a:gd name="T25" fmla="*/ 306687 h 686384"/>
              <a:gd name="T26" fmla="*/ 0 w 3244131"/>
              <a:gd name="T27" fmla="*/ 153343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3" name="Text Box 44"/>
          <p:cNvSpPr txBox="1">
            <a:spLocks noChangeArrowheads="1"/>
          </p:cNvSpPr>
          <p:nvPr/>
        </p:nvSpPr>
        <p:spPr bwMode="auto">
          <a:xfrm>
            <a:off x="4622800" y="5275263"/>
            <a:ext cx="14033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访问深度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4" name="任意多边形 4"/>
          <p:cNvSpPr/>
          <p:nvPr/>
        </p:nvSpPr>
        <p:spPr bwMode="auto">
          <a:xfrm>
            <a:off x="4419600" y="5819775"/>
            <a:ext cx="1857375" cy="504825"/>
          </a:xfrm>
          <a:custGeom>
            <a:avLst/>
            <a:gdLst>
              <a:gd name="T0" fmla="*/ 44811 w 3244131"/>
              <a:gd name="T1" fmla="*/ 0 h 686384"/>
              <a:gd name="T2" fmla="*/ 103960 w 3244131"/>
              <a:gd name="T3" fmla="*/ 0 h 686384"/>
              <a:gd name="T4" fmla="*/ 163110 w 3244131"/>
              <a:gd name="T5" fmla="*/ 0 h 686384"/>
              <a:gd name="T6" fmla="*/ 684060 w 3244131"/>
              <a:gd name="T7" fmla="*/ 0 h 686384"/>
              <a:gd name="T8" fmla="*/ 743211 w 3244131"/>
              <a:gd name="T9" fmla="*/ 0 h 686384"/>
              <a:gd name="T10" fmla="*/ 802360 w 3244131"/>
              <a:gd name="T11" fmla="*/ 0 h 686384"/>
              <a:gd name="T12" fmla="*/ 847171 w 3244131"/>
              <a:gd name="T13" fmla="*/ 153343 h 686384"/>
              <a:gd name="T14" fmla="*/ 802360 w 3244131"/>
              <a:gd name="T15" fmla="*/ 306687 h 686384"/>
              <a:gd name="T16" fmla="*/ 743211 w 3244131"/>
              <a:gd name="T17" fmla="*/ 306687 h 686384"/>
              <a:gd name="T18" fmla="*/ 684060 w 3244131"/>
              <a:gd name="T19" fmla="*/ 306687 h 686384"/>
              <a:gd name="T20" fmla="*/ 163110 w 3244131"/>
              <a:gd name="T21" fmla="*/ 306687 h 686384"/>
              <a:gd name="T22" fmla="*/ 103960 w 3244131"/>
              <a:gd name="T23" fmla="*/ 306687 h 686384"/>
              <a:gd name="T24" fmla="*/ 44811 w 3244131"/>
              <a:gd name="T25" fmla="*/ 306687 h 686384"/>
              <a:gd name="T26" fmla="*/ 0 w 3244131"/>
              <a:gd name="T27" fmla="*/ 153343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5" name="Text Box 44"/>
          <p:cNvSpPr txBox="1">
            <a:spLocks noChangeArrowheads="1"/>
          </p:cNvSpPr>
          <p:nvPr/>
        </p:nvSpPr>
        <p:spPr bwMode="auto">
          <a:xfrm>
            <a:off x="4775200" y="5821363"/>
            <a:ext cx="1098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跳失率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36" name="任意多边形 4"/>
          <p:cNvSpPr/>
          <p:nvPr/>
        </p:nvSpPr>
        <p:spPr bwMode="auto">
          <a:xfrm>
            <a:off x="4432300" y="6365875"/>
            <a:ext cx="1857375" cy="504825"/>
          </a:xfrm>
          <a:custGeom>
            <a:avLst/>
            <a:gdLst>
              <a:gd name="T0" fmla="*/ 44811 w 3244131"/>
              <a:gd name="T1" fmla="*/ 0 h 686384"/>
              <a:gd name="T2" fmla="*/ 103960 w 3244131"/>
              <a:gd name="T3" fmla="*/ 0 h 686384"/>
              <a:gd name="T4" fmla="*/ 163110 w 3244131"/>
              <a:gd name="T5" fmla="*/ 0 h 686384"/>
              <a:gd name="T6" fmla="*/ 684060 w 3244131"/>
              <a:gd name="T7" fmla="*/ 0 h 686384"/>
              <a:gd name="T8" fmla="*/ 743211 w 3244131"/>
              <a:gd name="T9" fmla="*/ 0 h 686384"/>
              <a:gd name="T10" fmla="*/ 802360 w 3244131"/>
              <a:gd name="T11" fmla="*/ 0 h 686384"/>
              <a:gd name="T12" fmla="*/ 847171 w 3244131"/>
              <a:gd name="T13" fmla="*/ 153343 h 686384"/>
              <a:gd name="T14" fmla="*/ 802360 w 3244131"/>
              <a:gd name="T15" fmla="*/ 306687 h 686384"/>
              <a:gd name="T16" fmla="*/ 743211 w 3244131"/>
              <a:gd name="T17" fmla="*/ 306687 h 686384"/>
              <a:gd name="T18" fmla="*/ 684060 w 3244131"/>
              <a:gd name="T19" fmla="*/ 306687 h 686384"/>
              <a:gd name="T20" fmla="*/ 163110 w 3244131"/>
              <a:gd name="T21" fmla="*/ 306687 h 686384"/>
              <a:gd name="T22" fmla="*/ 103960 w 3244131"/>
              <a:gd name="T23" fmla="*/ 306687 h 686384"/>
              <a:gd name="T24" fmla="*/ 44811 w 3244131"/>
              <a:gd name="T25" fmla="*/ 306687 h 686384"/>
              <a:gd name="T26" fmla="*/ 0 w 3244131"/>
              <a:gd name="T27" fmla="*/ 153343 h 68638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244131"/>
              <a:gd name="T43" fmla="*/ 0 h 686384"/>
              <a:gd name="T44" fmla="*/ 3244131 w 3244131"/>
              <a:gd name="T45" fmla="*/ 686384 h 686384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244131" h="686384">
                <a:moveTo>
                  <a:pt x="171596" y="0"/>
                </a:moveTo>
                <a:lnTo>
                  <a:pt x="398103" y="0"/>
                </a:lnTo>
                <a:lnTo>
                  <a:pt x="624610" y="0"/>
                </a:lnTo>
                <a:lnTo>
                  <a:pt x="2619521" y="0"/>
                </a:lnTo>
                <a:lnTo>
                  <a:pt x="2846028" y="0"/>
                </a:lnTo>
                <a:lnTo>
                  <a:pt x="3072535" y="0"/>
                </a:lnTo>
                <a:lnTo>
                  <a:pt x="3244131" y="343192"/>
                </a:lnTo>
                <a:lnTo>
                  <a:pt x="3072535" y="686384"/>
                </a:lnTo>
                <a:lnTo>
                  <a:pt x="2846028" y="686384"/>
                </a:lnTo>
                <a:lnTo>
                  <a:pt x="2619521" y="686384"/>
                </a:lnTo>
                <a:lnTo>
                  <a:pt x="624610" y="686384"/>
                </a:lnTo>
                <a:lnTo>
                  <a:pt x="398103" y="686384"/>
                </a:lnTo>
                <a:lnTo>
                  <a:pt x="171596" y="686384"/>
                </a:lnTo>
                <a:lnTo>
                  <a:pt x="0" y="343192"/>
                </a:lnTo>
                <a:close/>
              </a:path>
            </a:pathLst>
          </a:custGeom>
          <a:solidFill>
            <a:schemeClr val="accent2">
              <a:alpha val="36078"/>
            </a:schemeClr>
          </a:solidFill>
          <a:ln w="12700" cap="flat" cmpd="sng" algn="ctr">
            <a:noFill/>
            <a:prstDash val="solid"/>
            <a:miter lim="800000"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9237" name="Text Box 44"/>
          <p:cNvSpPr txBox="1">
            <a:spLocks noChangeArrowheads="1"/>
          </p:cNvSpPr>
          <p:nvPr/>
        </p:nvSpPr>
        <p:spPr bwMode="auto">
          <a:xfrm>
            <a:off x="4787900" y="6367463"/>
            <a:ext cx="109855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回头客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238" name="AutoShape 53"/>
          <p:cNvCxnSpPr>
            <a:cxnSpLocks noChangeShapeType="1"/>
            <a:stCxn id="9221" idx="3"/>
            <a:endCxn id="9223" idx="1"/>
          </p:cNvCxnSpPr>
          <p:nvPr/>
        </p:nvCxnSpPr>
        <p:spPr bwMode="auto">
          <a:xfrm flipV="1">
            <a:off x="2720975" y="2798763"/>
            <a:ext cx="1925638" cy="192563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</a:ln>
        </p:spPr>
      </p:cxnSp>
      <p:cxnSp>
        <p:nvCxnSpPr>
          <p:cNvPr id="9239" name="AutoShape 54"/>
          <p:cNvCxnSpPr>
            <a:cxnSpLocks noChangeShapeType="1"/>
            <a:stCxn id="9221" idx="3"/>
            <a:endCxn id="9225" idx="1"/>
          </p:cNvCxnSpPr>
          <p:nvPr/>
        </p:nvCxnSpPr>
        <p:spPr bwMode="auto">
          <a:xfrm flipV="1">
            <a:off x="2720975" y="3344863"/>
            <a:ext cx="1836738" cy="137953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</a:ln>
        </p:spPr>
      </p:cxnSp>
      <p:cxnSp>
        <p:nvCxnSpPr>
          <p:cNvPr id="9240" name="AutoShape 55"/>
          <p:cNvCxnSpPr>
            <a:cxnSpLocks noChangeShapeType="1"/>
            <a:stCxn id="9221" idx="3"/>
            <a:endCxn id="9227" idx="1"/>
          </p:cNvCxnSpPr>
          <p:nvPr/>
        </p:nvCxnSpPr>
        <p:spPr bwMode="auto">
          <a:xfrm flipV="1">
            <a:off x="2720975" y="3890963"/>
            <a:ext cx="2016125" cy="83343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</a:ln>
        </p:spPr>
      </p:cxnSp>
      <p:cxnSp>
        <p:nvCxnSpPr>
          <p:cNvPr id="9241" name="AutoShape 56"/>
          <p:cNvCxnSpPr>
            <a:cxnSpLocks noChangeShapeType="1"/>
            <a:stCxn id="9221" idx="3"/>
            <a:endCxn id="9229" idx="1"/>
          </p:cNvCxnSpPr>
          <p:nvPr/>
        </p:nvCxnSpPr>
        <p:spPr bwMode="auto">
          <a:xfrm flipV="1">
            <a:off x="2720975" y="4437063"/>
            <a:ext cx="1876425" cy="287337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</a:ln>
        </p:spPr>
      </p:cxnSp>
      <p:cxnSp>
        <p:nvCxnSpPr>
          <p:cNvPr id="9242" name="AutoShape 57"/>
          <p:cNvCxnSpPr>
            <a:cxnSpLocks noChangeShapeType="1"/>
            <a:stCxn id="9221" idx="3"/>
            <a:endCxn id="9231" idx="1"/>
          </p:cNvCxnSpPr>
          <p:nvPr/>
        </p:nvCxnSpPr>
        <p:spPr bwMode="auto">
          <a:xfrm>
            <a:off x="2720975" y="4724400"/>
            <a:ext cx="1901825" cy="2333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</a:ln>
        </p:spPr>
      </p:cxnSp>
      <p:cxnSp>
        <p:nvCxnSpPr>
          <p:cNvPr id="9243" name="AutoShape 58"/>
          <p:cNvCxnSpPr>
            <a:cxnSpLocks noChangeShapeType="1"/>
            <a:stCxn id="9221" idx="3"/>
            <a:endCxn id="9233" idx="1"/>
          </p:cNvCxnSpPr>
          <p:nvPr/>
        </p:nvCxnSpPr>
        <p:spPr bwMode="auto">
          <a:xfrm>
            <a:off x="2720975" y="4724400"/>
            <a:ext cx="1901825" cy="7794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</a:ln>
        </p:spPr>
      </p:cxnSp>
      <p:cxnSp>
        <p:nvCxnSpPr>
          <p:cNvPr id="9244" name="AutoShape 59"/>
          <p:cNvCxnSpPr>
            <a:cxnSpLocks noChangeShapeType="1"/>
            <a:stCxn id="9221" idx="3"/>
            <a:endCxn id="9235" idx="1"/>
          </p:cNvCxnSpPr>
          <p:nvPr/>
        </p:nvCxnSpPr>
        <p:spPr bwMode="auto">
          <a:xfrm>
            <a:off x="2720975" y="4724400"/>
            <a:ext cx="2054225" cy="13255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</a:ln>
        </p:spPr>
      </p:cxnSp>
      <p:cxnSp>
        <p:nvCxnSpPr>
          <p:cNvPr id="9245" name="AutoShape 60"/>
          <p:cNvCxnSpPr>
            <a:cxnSpLocks noChangeShapeType="1"/>
          </p:cNvCxnSpPr>
          <p:nvPr/>
        </p:nvCxnSpPr>
        <p:spPr bwMode="auto">
          <a:xfrm>
            <a:off x="2720975" y="4724400"/>
            <a:ext cx="2066925" cy="1871663"/>
          </a:xfrm>
          <a:prstGeom prst="straightConnector1">
            <a:avLst/>
          </a:prstGeom>
          <a:noFill/>
          <a:ln w="28575">
            <a:solidFill>
              <a:schemeClr val="bg1"/>
            </a:solidFill>
            <a:round/>
          </a:ln>
        </p:spPr>
      </p:cxn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0242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商品人气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243" name="文本框 2"/>
          <p:cNvSpPr txBox="1">
            <a:spLocks noChangeArrowheads="1"/>
          </p:cNvSpPr>
          <p:nvPr/>
        </p:nvSpPr>
        <p:spPr bwMode="auto">
          <a:xfrm>
            <a:off x="1393825" y="1931988"/>
            <a:ext cx="65389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宝贝销量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44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127000" y="2446338"/>
            <a:ext cx="9523413" cy="432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1266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商品人气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67" name="文本框 2"/>
          <p:cNvSpPr txBox="1">
            <a:spLocks noChangeArrowheads="1"/>
          </p:cNvSpPr>
          <p:nvPr/>
        </p:nvSpPr>
        <p:spPr bwMode="auto">
          <a:xfrm>
            <a:off x="1446213" y="1905000"/>
            <a:ext cx="6538912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转化率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268" name="Group 27"/>
          <p:cNvGrpSpPr/>
          <p:nvPr/>
        </p:nvGrpSpPr>
        <p:grpSpPr bwMode="auto">
          <a:xfrm>
            <a:off x="163513" y="2484438"/>
            <a:ext cx="8913812" cy="1570037"/>
            <a:chOff x="111" y="1645"/>
            <a:chExt cx="5615" cy="989"/>
          </a:xfrm>
        </p:grpSpPr>
        <p:sp>
          <p:nvSpPr>
            <p:cNvPr id="11270" name="Oval 6"/>
            <p:cNvSpPr>
              <a:spLocks noChangeArrowheads="1"/>
            </p:cNvSpPr>
            <p:nvPr/>
          </p:nvSpPr>
          <p:spPr bwMode="auto">
            <a:xfrm>
              <a:off x="111" y="1669"/>
              <a:ext cx="1008" cy="965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914400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购买</a:t>
              </a:r>
              <a:endParaRPr lang="zh-CN" altLang="en-US" sz="240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pPr algn="ctr" defTabSz="914400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宝贝</a:t>
              </a:r>
              <a:endParaRPr lang="zh-CN" altLang="en-US" sz="240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pPr algn="ctr" defTabSz="914400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人数</a:t>
              </a:r>
              <a:endParaRPr lang="zh-CN" altLang="en-US" sz="2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271" name="Rectangle 8"/>
            <p:cNvSpPr>
              <a:spLocks noChangeArrowheads="1"/>
            </p:cNvSpPr>
            <p:nvPr/>
          </p:nvSpPr>
          <p:spPr bwMode="auto">
            <a:xfrm>
              <a:off x="1160" y="2101"/>
              <a:ext cx="474" cy="11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2" name="Oval 9"/>
            <p:cNvSpPr>
              <a:spLocks noChangeArrowheads="1"/>
            </p:cNvSpPr>
            <p:nvPr/>
          </p:nvSpPr>
          <p:spPr bwMode="auto">
            <a:xfrm>
              <a:off x="1320" y="1920"/>
              <a:ext cx="161" cy="1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3" name="Oval 10"/>
            <p:cNvSpPr>
              <a:spLocks noChangeArrowheads="1"/>
            </p:cNvSpPr>
            <p:nvPr/>
          </p:nvSpPr>
          <p:spPr bwMode="auto">
            <a:xfrm>
              <a:off x="1320" y="2224"/>
              <a:ext cx="161" cy="170"/>
            </a:xfrm>
            <a:prstGeom prst="ellipse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4" name="Oval 11"/>
            <p:cNvSpPr>
              <a:spLocks noChangeArrowheads="1"/>
            </p:cNvSpPr>
            <p:nvPr/>
          </p:nvSpPr>
          <p:spPr bwMode="auto">
            <a:xfrm>
              <a:off x="1680" y="1662"/>
              <a:ext cx="1008" cy="965"/>
            </a:xfrm>
            <a:prstGeom prst="ellipse">
              <a:avLst/>
            </a:prstGeom>
            <a:solidFill>
              <a:srgbClr val="2A602B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914400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浏览宝贝</a:t>
              </a:r>
              <a:endParaRPr lang="zh-CN" altLang="en-US" sz="2400">
                <a:solidFill>
                  <a:schemeClr val="bg1"/>
                </a:solidFill>
                <a:ea typeface="微软雅黑" panose="020B0503020204020204" pitchFamily="34" charset="-122"/>
              </a:endParaRPr>
            </a:p>
            <a:p>
              <a:pPr algn="ctr" defTabSz="914400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总人数</a:t>
              </a:r>
              <a:endParaRPr lang="zh-CN" altLang="en-US" sz="2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1275" name="Rectangle 13"/>
            <p:cNvSpPr>
              <a:spLocks noChangeArrowheads="1"/>
            </p:cNvSpPr>
            <p:nvPr/>
          </p:nvSpPr>
          <p:spPr bwMode="auto">
            <a:xfrm rot="2523860">
              <a:off x="2692" y="2085"/>
              <a:ext cx="474" cy="110"/>
            </a:xfrm>
            <a:prstGeom prst="rect">
              <a:avLst/>
            </a:prstGeom>
            <a:solidFill>
              <a:srgbClr val="2A602B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6" name="Rectangle 14"/>
            <p:cNvSpPr>
              <a:spLocks noChangeArrowheads="1"/>
            </p:cNvSpPr>
            <p:nvPr/>
          </p:nvSpPr>
          <p:spPr bwMode="auto">
            <a:xfrm rot="-2611872">
              <a:off x="2683" y="2085"/>
              <a:ext cx="474" cy="110"/>
            </a:xfrm>
            <a:prstGeom prst="rect">
              <a:avLst/>
            </a:prstGeom>
            <a:solidFill>
              <a:srgbClr val="2A602B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7" name="Oval 17"/>
            <p:cNvSpPr>
              <a:spLocks noChangeArrowheads="1"/>
            </p:cNvSpPr>
            <p:nvPr/>
          </p:nvSpPr>
          <p:spPr bwMode="auto">
            <a:xfrm>
              <a:off x="3136" y="1645"/>
              <a:ext cx="1008" cy="965"/>
            </a:xfrm>
            <a:prstGeom prst="ellipse">
              <a:avLst/>
            </a:prstGeom>
            <a:solidFill>
              <a:srgbClr val="0A806A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914400"/>
              <a:r>
                <a:rPr lang="en-US" altLang="zh-CN" sz="240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100%</a:t>
              </a:r>
              <a:endPara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78" name="Rectangle 18"/>
            <p:cNvSpPr>
              <a:spLocks noChangeArrowheads="1"/>
            </p:cNvSpPr>
            <p:nvPr/>
          </p:nvSpPr>
          <p:spPr bwMode="auto">
            <a:xfrm>
              <a:off x="4190" y="2000"/>
              <a:ext cx="474" cy="11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79" name="Rectangle 19"/>
            <p:cNvSpPr>
              <a:spLocks noChangeArrowheads="1"/>
            </p:cNvSpPr>
            <p:nvPr/>
          </p:nvSpPr>
          <p:spPr bwMode="auto">
            <a:xfrm>
              <a:off x="4190" y="2152"/>
              <a:ext cx="474" cy="110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1280" name="Oval 20"/>
            <p:cNvSpPr>
              <a:spLocks noChangeArrowheads="1"/>
            </p:cNvSpPr>
            <p:nvPr/>
          </p:nvSpPr>
          <p:spPr bwMode="auto">
            <a:xfrm>
              <a:off x="4718" y="1652"/>
              <a:ext cx="1008" cy="965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914400"/>
              <a:r>
                <a:rPr lang="zh-CN" altLang="en-US" sz="2400">
                  <a:solidFill>
                    <a:schemeClr val="bg1"/>
                  </a:solidFill>
                  <a:ea typeface="微软雅黑" panose="020B0503020204020204" pitchFamily="34" charset="-122"/>
                </a:rPr>
                <a:t>转化率</a:t>
              </a:r>
              <a:endParaRPr lang="zh-CN" altLang="en-US" sz="240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pic>
        <p:nvPicPr>
          <p:cNvPr id="11269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384425" y="4086225"/>
            <a:ext cx="461645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290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商品人气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1" name="文本框 2"/>
          <p:cNvSpPr txBox="1">
            <a:spLocks noChangeArrowheads="1"/>
          </p:cNvSpPr>
          <p:nvPr/>
        </p:nvSpPr>
        <p:spPr bwMode="auto">
          <a:xfrm>
            <a:off x="1509713" y="1963738"/>
            <a:ext cx="6537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滞销商品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2" name="文本框 4"/>
          <p:cNvSpPr txBox="1">
            <a:spLocks noChangeArrowheads="1"/>
          </p:cNvSpPr>
          <p:nvPr/>
        </p:nvSpPr>
        <p:spPr bwMode="auto">
          <a:xfrm>
            <a:off x="595313" y="2589213"/>
            <a:ext cx="8123237" cy="1552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滞销宝贝的定义：从宝贝上架的第一天起，在三个月内没有进行任何编辑，并且也没有销量的宝贝，就是滞销宝贝。滞销宝贝是不被列入搜索库的，而且还会影响店铺其他宝贝的排名。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93" name="文本框 1"/>
          <p:cNvSpPr txBox="1">
            <a:spLocks noChangeArrowheads="1"/>
          </p:cNvSpPr>
          <p:nvPr/>
        </p:nvSpPr>
        <p:spPr bwMode="auto">
          <a:xfrm>
            <a:off x="765175" y="4495800"/>
            <a:ext cx="6538913" cy="822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4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停留时间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>
              <a:buFont typeface="Arial" panose="020B0604020202020204" pitchFamily="34" charset="0"/>
              <a:buNone/>
            </a:pP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停留时间太长也会被过略掉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76375" y="1106488"/>
            <a:ext cx="141288" cy="476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4" name="Text Box 23"/>
          <p:cNvSpPr txBox="1">
            <a:spLocks noChangeArrowheads="1"/>
          </p:cNvSpPr>
          <p:nvPr/>
        </p:nvSpPr>
        <p:spPr bwMode="auto">
          <a:xfrm>
            <a:off x="1900238" y="1101725"/>
            <a:ext cx="5356225" cy="519113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>
            <a:spAutoFit/>
          </a:bodyPr>
          <a:lstStyle/>
          <a:p>
            <a:pPr defTabSz="914400" eaLnBrk="0" hangingPunct="0"/>
            <a:r>
              <a:rPr lang="zh-CN" altLang="en-US" sz="2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商品人气</a:t>
            </a:r>
            <a:endParaRPr lang="zh-CN" altLang="en-US" sz="28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15" name="文本框 2"/>
          <p:cNvSpPr txBox="1">
            <a:spLocks noChangeArrowheads="1"/>
          </p:cNvSpPr>
          <p:nvPr/>
        </p:nvSpPr>
        <p:spPr bwMode="auto">
          <a:xfrm>
            <a:off x="1371600" y="1858963"/>
            <a:ext cx="6537325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defTabSz="914400">
              <a:buFont typeface="Arial" panose="020B0604020202020204" pitchFamily="34" charset="0"/>
              <a:buNone/>
            </a:pPr>
            <a:r>
              <a:rPr lang="en-US" altLang="zh-CN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 </a:t>
            </a:r>
            <a:r>
              <a:rPr lang="zh-CN" altLang="en-US" sz="24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访问深度</a:t>
            </a:r>
            <a:endParaRPr lang="zh-CN" altLang="en-US" sz="240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316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0075" y="2819400"/>
            <a:ext cx="79438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图片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475" y="4632325"/>
            <a:ext cx="7923213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1638</Words>
  <Application>WPS 演示</Application>
  <PresentationFormat>全屏显示(4:3)</PresentationFormat>
  <Paragraphs>337</Paragraphs>
  <Slides>45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45</vt:i4>
      </vt:variant>
    </vt:vector>
  </HeadingPairs>
  <TitlesOfParts>
    <vt:vector size="52" baseType="lpstr">
      <vt:lpstr>Arial</vt:lpstr>
      <vt:lpstr>宋体</vt:lpstr>
      <vt:lpstr>Wingdings</vt:lpstr>
      <vt:lpstr>Calibri Light</vt:lpstr>
      <vt:lpstr>微软雅黑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杨光</dc:creator>
  <cp:lastModifiedBy>ceicei</cp:lastModifiedBy>
  <cp:revision>117</cp:revision>
  <dcterms:created xsi:type="dcterms:W3CDTF">2014-12-07T06:39:00Z</dcterms:created>
  <dcterms:modified xsi:type="dcterms:W3CDTF">2016-08-03T09:29:27Z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2052-10.1.0.5850</vt:lpwstr>
  </property>
</Properties>
</file>