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72" r:id="rId2"/>
    <p:sldId id="283" r:id="rId3"/>
    <p:sldId id="331" r:id="rId4"/>
    <p:sldId id="333" r:id="rId5"/>
    <p:sldId id="329" r:id="rId6"/>
    <p:sldId id="334" r:id="rId7"/>
    <p:sldId id="332" r:id="rId8"/>
    <p:sldId id="330" r:id="rId9"/>
    <p:sldId id="297" r:id="rId10"/>
    <p:sldId id="336" r:id="rId11"/>
    <p:sldId id="337" r:id="rId12"/>
    <p:sldId id="338" r:id="rId13"/>
    <p:sldId id="339" r:id="rId14"/>
    <p:sldId id="335" r:id="rId15"/>
    <p:sldId id="340" r:id="rId16"/>
    <p:sldId id="278" r:id="rId17"/>
    <p:sldId id="343" r:id="rId18"/>
    <p:sldId id="349" r:id="rId19"/>
    <p:sldId id="348" r:id="rId20"/>
    <p:sldId id="351" r:id="rId21"/>
    <p:sldId id="352" r:id="rId22"/>
    <p:sldId id="353" r:id="rId23"/>
    <p:sldId id="354" r:id="rId24"/>
    <p:sldId id="355" r:id="rId25"/>
    <p:sldId id="350" r:id="rId26"/>
    <p:sldId id="341" r:id="rId27"/>
    <p:sldId id="342" r:id="rId28"/>
    <p:sldId id="344" r:id="rId29"/>
    <p:sldId id="345" r:id="rId30"/>
    <p:sldId id="346" r:id="rId31"/>
    <p:sldId id="356" r:id="rId32"/>
    <p:sldId id="347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3" r:id="rId49"/>
    <p:sldId id="372" r:id="rId50"/>
    <p:sldId id="261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92B"/>
    <a:srgbClr val="003C70"/>
    <a:srgbClr val="1303E1"/>
    <a:srgbClr val="127FC0"/>
    <a:srgbClr val="8A481F"/>
    <a:srgbClr val="00508A"/>
    <a:srgbClr val="117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04" autoAdjust="0"/>
  </p:normalViewPr>
  <p:slideViewPr>
    <p:cSldViewPr snapToGrid="0" showGuides="1">
      <p:cViewPr varScale="1">
        <p:scale>
          <a:sx n="109" d="100"/>
          <a:sy n="109" d="100"/>
        </p:scale>
        <p:origin x="15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6C8F1-6B19-4F54-8F22-4AEE7F177AF9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52AEC-6377-4522-873D-EA09C33FA0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18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46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0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9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35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49285" y="-383937"/>
            <a:ext cx="9986963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998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10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5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7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6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4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83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8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23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85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4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eller.taojinbi.taobao.com/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89146" y="3066951"/>
            <a:ext cx="8659091" cy="724098"/>
            <a:chOff x="2058430" y="3430709"/>
            <a:chExt cx="9084231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058430" y="3482553"/>
              <a:ext cx="908423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淘金币营销玩法秘籍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0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994" y="3175522"/>
            <a:ext cx="8400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买家打开淘宝主页，在搜索框输入想买的宝贝关键词，比如“女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恤”，点击搜索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搜索结果页，点击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值得买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选项，再点击淘金币就能展示所有符合搜索条件的淘金币抵钱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时直接在关键词前加淘金币可以搜到同样的结果哦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0994" y="2496189"/>
            <a:ext cx="4068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搜索支持淘金币筛选（值得买）</a:t>
            </a:r>
          </a:p>
        </p:txBody>
      </p:sp>
    </p:spTree>
    <p:extLst>
      <p:ext uri="{BB962C8B-B14F-4D97-AF65-F5344CB8AC3E}">
        <p14:creationId xmlns:p14="http://schemas.microsoft.com/office/powerpoint/2010/main" val="13357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378094"/>
            <a:ext cx="8855856" cy="47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6364" y="3216809"/>
            <a:ext cx="8465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店铺搜支持淘金币搜索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直达，买家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打开淘宝主页，在搜索框选择店铺选项，输入淘金币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关键词，比如“淘金币 羽绒衣”，点击搜索，就可以把所有支持使用淘金币抵钱的卖羽绒衣的店铺搜索出来啦</a:t>
            </a:r>
          </a:p>
        </p:txBody>
      </p:sp>
      <p:sp>
        <p:nvSpPr>
          <p:cNvPr id="3" name="矩形 2"/>
          <p:cNvSpPr/>
          <p:nvPr/>
        </p:nvSpPr>
        <p:spPr>
          <a:xfrm>
            <a:off x="346364" y="2648587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直达</a:t>
            </a:r>
          </a:p>
        </p:txBody>
      </p:sp>
    </p:spTree>
    <p:extLst>
      <p:ext uri="{BB962C8B-B14F-4D97-AF65-F5344CB8AC3E}">
        <p14:creationId xmlns:p14="http://schemas.microsoft.com/office/powerpoint/2010/main" val="11937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" y="958561"/>
            <a:ext cx="8859982" cy="52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8653" y="2067021"/>
            <a:ext cx="3532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增加官方活动流量，提高转化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8654" y="2580650"/>
            <a:ext cx="85066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作为淘宝网最大流量营销平台，淘金币强势回归。日均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万流量，成为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卖家必战的营销高点！</a:t>
            </a:r>
          </a:p>
          <a:p>
            <a:pPr latinLnBrk="1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低成本投入：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</a:t>
            </a:r>
          </a:p>
          <a:p>
            <a:pPr latinLnBrk="1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稳定流量：淘金币平台专门开设店铺街频道，设置金币抵钱就有机会进频道展示，尽享平台日均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UV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latinLnBrk="1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64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0945" y="1984168"/>
            <a:ext cx="86175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优质买家：每天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万买家通过各种渠道赚淘金币，卖家通过发淘金币，可以持续吸引买家进店互动。</a:t>
            </a:r>
          </a:p>
          <a:p>
            <a:pPr latinLnBrk="1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超高转化：全网超过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亿买家有淘金币，设置全店支持淘金币抵钱，可以吸引买家进店消费，拉动店铺成交。</a:t>
            </a:r>
          </a:p>
          <a:p>
            <a:pPr latinLnBrk="1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官方推广：宝贝搜索淘金币专项筛选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店铺搜索淘金币直达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手机淘宝搜索优先。</a:t>
            </a:r>
          </a:p>
          <a:p>
            <a:pPr latinLnBrk="1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最大营销平台：品牌团破百万，单品一夜破万销售记录！当季单品日销千件不是梦！日成交翻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倍也不是梦！</a:t>
            </a:r>
          </a:p>
        </p:txBody>
      </p:sp>
    </p:spTree>
    <p:extLst>
      <p:ext uri="{BB962C8B-B14F-4D97-AF65-F5344CB8AC3E}">
        <p14:creationId xmlns:p14="http://schemas.microsoft.com/office/powerpoint/2010/main" val="184576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7369" y="3075941"/>
            <a:ext cx="4269263" cy="706115"/>
            <a:chOff x="2753150" y="2876109"/>
            <a:chExt cx="6685701" cy="1105782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09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1" y="1777322"/>
                <a:ext cx="576943" cy="4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7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5" y="3075059"/>
              <a:ext cx="5226376" cy="7229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淘金币的基础运作</a:t>
              </a:r>
              <a:endPara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4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淘金币活动分类：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683" y="2792014"/>
            <a:ext cx="8384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重品牌维度，各类目优秀品牌商家独立成主题，一主题一商家，                        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期，有单独活动页面且在淘金币首页有独立展示</a:t>
            </a: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适用商家：集市头部品牌商家</a:t>
            </a: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活动费用：免佣金，收取一定量淘金币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兑换商品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70788" y="1091527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品牌汇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淘金币活动分类：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683" y="2792014"/>
            <a:ext cx="8384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以购物需求和类目进行细分，一主题多商家，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期，有单独活动页面且在淘金币首页有独立展示</a:t>
            </a: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适用商家：集市头部品牌商家、集市类目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</a:t>
            </a: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活动费用：免佣金，收取一定量淘金币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兑换商品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70788" y="1091527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主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题购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3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9044" y="2216174"/>
            <a:ext cx="88206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淘金币报名店铺要求：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通卖家淘金币账户，并设置全店抵扣</a:t>
            </a:r>
          </a:p>
          <a:p>
            <a:pPr latinLnBrk="1"/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家淘金币数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  <a:p>
            <a:pPr latinLnBrk="1"/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铺内实物交易占比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95%(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虚拟类目除外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latinLnBrk="1"/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铺创建时间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08118" y="3450944"/>
            <a:ext cx="597155" cy="514788"/>
            <a:chOff x="3306159" y="1663997"/>
            <a:chExt cx="796206" cy="686384"/>
          </a:xfrm>
        </p:grpSpPr>
        <p:sp>
          <p:nvSpPr>
            <p:cNvPr id="3" name="六边形 2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任意多边形 13"/>
          <p:cNvSpPr/>
          <p:nvPr/>
        </p:nvSpPr>
        <p:spPr>
          <a:xfrm>
            <a:off x="3664123" y="3450944"/>
            <a:ext cx="375239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3687497" y="3535214"/>
            <a:ext cx="36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/>
              <a:t>淘金币给商家带来了什么</a:t>
            </a:r>
            <a:endParaRPr lang="en-US" altLang="zh-CN" sz="1800" dirty="0" smtClean="0"/>
          </a:p>
        </p:txBody>
      </p:sp>
      <p:grpSp>
        <p:nvGrpSpPr>
          <p:cNvPr id="7" name="组合 6"/>
          <p:cNvGrpSpPr/>
          <p:nvPr/>
        </p:nvGrpSpPr>
        <p:grpSpPr>
          <a:xfrm>
            <a:off x="3365546" y="4161849"/>
            <a:ext cx="597155" cy="514788"/>
            <a:chOff x="3782730" y="2611871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92362" y="2693454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20"/>
          <p:cNvSpPr/>
          <p:nvPr/>
        </p:nvSpPr>
        <p:spPr>
          <a:xfrm>
            <a:off x="4044926" y="4161849"/>
            <a:ext cx="3371590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4182023" y="4223036"/>
            <a:ext cx="303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淘金</a:t>
            </a:r>
            <a:r>
              <a:rPr lang="zh-CN" altLang="en-US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币的基础运作</a:t>
            </a:r>
            <a:endParaRPr lang="zh-CN" altLang="en-US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4842" y="2714561"/>
            <a:ext cx="82625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50" dirty="0"/>
              <a:t>目</a:t>
            </a:r>
            <a:endParaRPr lang="en-US" altLang="zh-CN" sz="4050" dirty="0"/>
          </a:p>
          <a:p>
            <a:endParaRPr lang="en-US" altLang="zh-CN" sz="4050" dirty="0"/>
          </a:p>
          <a:p>
            <a:r>
              <a:rPr lang="zh-CN" altLang="en-US" sz="4050" dirty="0"/>
              <a:t>录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06264" y="1153286"/>
            <a:ext cx="1194310" cy="1213000"/>
            <a:chOff x="675018" y="483494"/>
            <a:chExt cx="1592413" cy="1617333"/>
          </a:xfrm>
        </p:grpSpPr>
        <p:sp>
          <p:nvSpPr>
            <p:cNvPr id="24" name="六边形 23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六边形 24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六边形 25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687974" y="2740039"/>
            <a:ext cx="597155" cy="514788"/>
            <a:chOff x="3306159" y="1663997"/>
            <a:chExt cx="796206" cy="686384"/>
          </a:xfrm>
        </p:grpSpPr>
        <p:sp>
          <p:nvSpPr>
            <p:cNvPr id="29" name="六边形 28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任意多边形 13"/>
          <p:cNvSpPr/>
          <p:nvPr/>
        </p:nvSpPr>
        <p:spPr>
          <a:xfrm>
            <a:off x="3365546" y="2732439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32" name="文本框 31"/>
          <p:cNvSpPr txBox="1"/>
          <p:nvPr/>
        </p:nvSpPr>
        <p:spPr>
          <a:xfrm>
            <a:off x="3297622" y="2812767"/>
            <a:ext cx="24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/>
              <a:t>淘金币概述</a:t>
            </a: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137060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2474" y="1899651"/>
            <a:ext cx="8384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铺星级：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钻及以上</a:t>
            </a:r>
          </a:p>
          <a:p>
            <a:pPr latinLnBrk="1"/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半年店铺评分中“宝贝与描述相符”丶“卖家的服务态度”丶“卖家发货的速度”三项评分均达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4.6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及以上</a:t>
            </a:r>
          </a:p>
          <a:p>
            <a:pPr latinLnBrk="1"/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工介入退款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</a:t>
            </a:r>
          </a:p>
          <a:p>
            <a:pPr latinLnBrk="1"/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天内无虚假交易记录</a:t>
            </a:r>
          </a:p>
          <a:p>
            <a:pPr latinLnBrk="1"/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累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计违规扣分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淘金币活动报名</a:t>
            </a:r>
          </a:p>
        </p:txBody>
      </p:sp>
    </p:spTree>
    <p:extLst>
      <p:ext uri="{BB962C8B-B14F-4D97-AF65-F5344CB8AC3E}">
        <p14:creationId xmlns:p14="http://schemas.microsoft.com/office/powerpoint/2010/main" val="41838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0059" y="2198589"/>
            <a:ext cx="83843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淘金币报名宝贝要求：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单价≤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元的商品近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天成交量≥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价≤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元的商品近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天成交量≥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价＞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元的商品近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天成交量≥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元的商品近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天成交量≥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淘金币活动报名</a:t>
            </a:r>
          </a:p>
        </p:txBody>
      </p:sp>
    </p:spTree>
    <p:extLst>
      <p:ext uri="{BB962C8B-B14F-4D97-AF65-F5344CB8AC3E}">
        <p14:creationId xmlns:p14="http://schemas.microsoft.com/office/powerpoint/2010/main" val="330269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0059" y="2198589"/>
            <a:ext cx="8384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单价＜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元的商品近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天有效评价数≥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价＞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元的商品近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天有效评价数≥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爆品销量≥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爆品有效评价数≥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名商品抵扣前单价≤近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天最低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金币抵扣比例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1%-99%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淘金币活动报名</a:t>
            </a:r>
          </a:p>
        </p:txBody>
      </p:sp>
    </p:spTree>
    <p:extLst>
      <p:ext uri="{BB962C8B-B14F-4D97-AF65-F5344CB8AC3E}">
        <p14:creationId xmlns:p14="http://schemas.microsoft.com/office/powerpoint/2010/main" val="2174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0059" y="2963520"/>
            <a:ext cx="4406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活动条件：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淘金币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50000-1000000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淘金币活动报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名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0059" y="3455185"/>
            <a:ext cx="8293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审核规范（筛选维度）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网同款横向比价，抵扣后的最终价格低的优先</a:t>
            </a: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天销量高的优先</a:t>
            </a: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铺钻级高的优先</a:t>
            </a: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47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淘金币活动报名</a:t>
            </a:r>
          </a:p>
        </p:txBody>
      </p:sp>
      <p:sp>
        <p:nvSpPr>
          <p:cNvPr id="5" name="矩形 4"/>
          <p:cNvSpPr/>
          <p:nvPr/>
        </p:nvSpPr>
        <p:spPr>
          <a:xfrm>
            <a:off x="420059" y="2751801"/>
            <a:ext cx="82931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包邮优先</a:t>
            </a: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天有效评价数高的优先</a:t>
            </a: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天退换货服务的优先</a:t>
            </a: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DSR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评分高的优先</a:t>
            </a: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实物拍摄且商品详情页质量高的优先</a:t>
            </a: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171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683" y="2792014"/>
            <a:ext cx="8384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活动报名流程：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报名入口：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http://seller.taojinbi.taobao.com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/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或者直接打开淘宝首页，在右中侧，用户登录的地方直接点击进入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淘金币活动报名</a:t>
            </a:r>
          </a:p>
        </p:txBody>
      </p:sp>
    </p:spTree>
    <p:extLst>
      <p:ext uri="{BB962C8B-B14F-4D97-AF65-F5344CB8AC3E}">
        <p14:creationId xmlns:p14="http://schemas.microsoft.com/office/powerpoint/2010/main" val="18457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452023"/>
            <a:ext cx="8721223" cy="37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2510" y="568037"/>
            <a:ext cx="20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点击右侧卖家中心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928937"/>
            <a:ext cx="8936182" cy="35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4073" y="568037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点击活动报名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571500"/>
            <a:ext cx="8811491" cy="41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4909" y="6258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选择主题并</a:t>
            </a:r>
            <a:r>
              <a:rPr lang="zh-CN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签约，填写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信息，提交报名</a:t>
            </a:r>
            <a:endParaRPr lang="zh-CN" altLang="en-US" b="0" i="0" u="none" strike="noStrike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" y="1316202"/>
            <a:ext cx="9047018" cy="505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868083" y="3100257"/>
            <a:ext cx="597155" cy="514788"/>
            <a:chOff x="3306159" y="1663997"/>
            <a:chExt cx="796206" cy="686384"/>
          </a:xfrm>
        </p:grpSpPr>
        <p:sp>
          <p:nvSpPr>
            <p:cNvPr id="29" name="六边形 28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任意多边形 13"/>
          <p:cNvSpPr/>
          <p:nvPr/>
        </p:nvSpPr>
        <p:spPr>
          <a:xfrm>
            <a:off x="3545655" y="3092657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32" name="文本框 31"/>
          <p:cNvSpPr txBox="1"/>
          <p:nvPr/>
        </p:nvSpPr>
        <p:spPr>
          <a:xfrm>
            <a:off x="3526175" y="3119218"/>
            <a:ext cx="243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淘金币概述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702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6319" y="19127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审核排期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43976" y="2409625"/>
            <a:ext cx="601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系统审核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小二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审核，小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二排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期，扣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淘金币，冻结保证金</a:t>
            </a: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6319" y="3055956"/>
            <a:ext cx="63000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活动上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锁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定金币抵扣比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例，商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品上架展现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动结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束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抵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扣比例解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锁保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证金结算</a:t>
            </a:r>
          </a:p>
        </p:txBody>
      </p:sp>
    </p:spTree>
    <p:extLst>
      <p:ext uri="{BB962C8B-B14F-4D97-AF65-F5344CB8AC3E}">
        <p14:creationId xmlns:p14="http://schemas.microsoft.com/office/powerpoint/2010/main" val="111794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683" y="3108537"/>
            <a:ext cx="8384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活动玩法：赚淘金币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开启淘金币抵钱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动玩法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8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8" y="800100"/>
            <a:ext cx="8432507" cy="53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683" y="3108537"/>
            <a:ext cx="8504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立即运行活动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，选择淘金币最高可抵扣比例与抵扣的有效时间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据表明开通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以上的抵扣比例对成交转化的提高效果更显著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动玩法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6" y="1396512"/>
            <a:ext cx="8522988" cy="38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683" y="3108537"/>
            <a:ext cx="85041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同意开通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，淘金币抵钱设置成功！店铺在抵钱活动有效期间将获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得淘金币平台免费展示，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并可获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得主搜的展示优先，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多攒点淘金币还可以保证后续送金币活动顺利进行，强烈建议各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位同学保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持淘金币抵钱活动长期有效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淘金币抵钱设置成功后，买家进入您的店铺消费，可以使用淘金币抵扣部分金额，买家的淘金币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存入您的卖家淘金币账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动玩法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7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683" y="2862352"/>
            <a:ext cx="85041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例说明淘金币抵钱玩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假设你的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店铺设置了全店商品支持淘金币抵现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，对于一件原价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元的宝贝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，你设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置了促销价为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件宝贝最多可用淘金币抵扣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元*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10%=8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元，需要买家使用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淘金币。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如果买家只有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金币，则本次交易最多可抵扣的金额为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淘金币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/100=1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动玩法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动玩法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20401"/>
            <a:ext cx="7156937" cy="40340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0146" y="1922605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币兑换工具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62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4214" y="2334813"/>
            <a:ext cx="85041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进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入设置页面，请各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位同学，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先看清楚工具规则，再进行设置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注意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）卖家及店铺内的商品，需要满足一定的条件，才能进行设置：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商品设置规则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设置“金币兑换商品”的商品需满足如下条件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 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、商品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天已售数量≥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 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、商品为全新商品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 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、宝贝一口价在“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元”之间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 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、商品不含有区间价格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动玩法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4214" y="2475490"/>
            <a:ext cx="85041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设置“金币兑换商品”的店铺需满足如下条件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、店铺评分中“宝贝与描述相符”、“卖家的服务态度”、“卖家发货的速度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  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项评分均达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4.6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及以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、符合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淘宝网营销活动规则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别注意：</a:t>
            </a: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动设置成功后，系统将对商品进行锁定，禁止修改商品标题、价格和图片相关信息。如需调整，需终止活动后重新设置。当天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点开始预热后禁止终止删除活动。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动玩法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761"/>
            <a:ext cx="9144000" cy="392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9" y="1148129"/>
            <a:ext cx="8305306" cy="50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4214" y="1912782"/>
            <a:ext cx="85041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设置注意点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、兑换价格只有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个选项，以“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天最低价“作为打折基础。兑换价格记录不展示在”成交记录“中，不会对不参与兑换的买家造成影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、如果需要赚取更多的金币，建议大家面对所有淘宝买家开放；如果店铺已经有一定的会员基础，则此工具可作为老客户维护工具，仅对半年内有过购买的用户开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动玩法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29" y="3173782"/>
            <a:ext cx="3771901" cy="178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6" y="3411416"/>
            <a:ext cx="8219997" cy="292490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6901" y="859195"/>
            <a:ext cx="8315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全部设置完成后，提交商品即完成了设置，每次只能对一款商品进行设置！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设置完成后，可以在“兑换商品“模块，进行查看，此项工具不能终止活动，如果不想参与活动了，在活动开始前，将活动商品点击”取消“即可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卖家设置完成后，可得到官方资源推广！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日起，在手机淘宝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金币乐园频道内，设置独立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banner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位置，对所有设置成功的“淘金币店铺兑换“商品，进行展示！</a:t>
            </a:r>
          </a:p>
        </p:txBody>
      </p:sp>
    </p:spTree>
    <p:extLst>
      <p:ext uri="{BB962C8B-B14F-4D97-AF65-F5344CB8AC3E}">
        <p14:creationId xmlns:p14="http://schemas.microsoft.com/office/powerpoint/2010/main" val="15806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8" y="255710"/>
            <a:ext cx="5327773" cy="32050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1" y="3553557"/>
            <a:ext cx="57435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683" y="3108537"/>
            <a:ext cx="8384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活动玩法：花淘金币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动玩法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动玩法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3" y="2154416"/>
            <a:ext cx="8141677" cy="39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动玩法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2" y="1884851"/>
            <a:ext cx="75628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7" y="1083174"/>
            <a:ext cx="329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淘金币活动报名及玩法：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55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淘金币活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动玩法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2" y="2087073"/>
            <a:ext cx="760095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158940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思路总结：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2021010" y="2120046"/>
            <a:ext cx="3145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金币及淘金币平台的简介</a:t>
            </a:r>
          </a:p>
        </p:txBody>
      </p:sp>
      <p:sp>
        <p:nvSpPr>
          <p:cNvPr id="11" name="文本框 24"/>
          <p:cNvSpPr txBox="1">
            <a:spLocks noChangeArrowheads="1"/>
          </p:cNvSpPr>
          <p:nvPr/>
        </p:nvSpPr>
        <p:spPr bwMode="auto">
          <a:xfrm>
            <a:off x="2032122" y="2743933"/>
            <a:ext cx="152958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金币栏目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2021010" y="3359883"/>
            <a:ext cx="4068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版后淘金币报名入口丶规则及流程</a:t>
            </a: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2032122" y="3982183"/>
            <a:ext cx="22220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新版淘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币的玩法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77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08118" y="3450944"/>
            <a:ext cx="597155" cy="514788"/>
            <a:chOff x="3306159" y="1663997"/>
            <a:chExt cx="796206" cy="686384"/>
          </a:xfrm>
        </p:grpSpPr>
        <p:sp>
          <p:nvSpPr>
            <p:cNvPr id="3" name="六边形 2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任意多边形 13"/>
          <p:cNvSpPr/>
          <p:nvPr/>
        </p:nvSpPr>
        <p:spPr>
          <a:xfrm>
            <a:off x="3664123" y="3450944"/>
            <a:ext cx="375239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3679798" y="3481830"/>
            <a:ext cx="366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淘金币给商家带来了什么</a:t>
            </a:r>
            <a:endParaRPr lang="en-US" altLang="zh-CN" dirty="0" smtClean="0"/>
          </a:p>
        </p:txBody>
      </p:sp>
      <p:grpSp>
        <p:nvGrpSpPr>
          <p:cNvPr id="7" name="组合 6"/>
          <p:cNvGrpSpPr/>
          <p:nvPr/>
        </p:nvGrpSpPr>
        <p:grpSpPr>
          <a:xfrm>
            <a:off x="3365546" y="4161849"/>
            <a:ext cx="597155" cy="514788"/>
            <a:chOff x="3782730" y="2611871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92362" y="2693454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20"/>
          <p:cNvSpPr/>
          <p:nvPr/>
        </p:nvSpPr>
        <p:spPr>
          <a:xfrm>
            <a:off x="4044926" y="4161849"/>
            <a:ext cx="3371590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4103776" y="4181153"/>
            <a:ext cx="3030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淘金</a:t>
            </a:r>
            <a:r>
              <a:rPr lang="zh-CN" altLang="en-US" sz="2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币的基础运作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4842" y="2714561"/>
            <a:ext cx="82625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50" dirty="0" smtClean="0"/>
              <a:t>总</a:t>
            </a:r>
            <a:endParaRPr lang="en-US" altLang="zh-CN" sz="4050" dirty="0" smtClean="0"/>
          </a:p>
          <a:p>
            <a:endParaRPr lang="en-US" altLang="zh-CN" sz="4050" dirty="0"/>
          </a:p>
          <a:p>
            <a:r>
              <a:rPr lang="zh-CN" altLang="en-US" sz="4050" dirty="0" smtClean="0"/>
              <a:t>结</a:t>
            </a:r>
            <a:endParaRPr lang="zh-CN" altLang="en-US" sz="4050" dirty="0"/>
          </a:p>
        </p:txBody>
      </p:sp>
      <p:grpSp>
        <p:nvGrpSpPr>
          <p:cNvPr id="23" name="组合 22"/>
          <p:cNvGrpSpPr/>
          <p:nvPr/>
        </p:nvGrpSpPr>
        <p:grpSpPr>
          <a:xfrm>
            <a:off x="506264" y="1153286"/>
            <a:ext cx="1194310" cy="1213000"/>
            <a:chOff x="675018" y="483494"/>
            <a:chExt cx="1592413" cy="1617333"/>
          </a:xfrm>
        </p:grpSpPr>
        <p:sp>
          <p:nvSpPr>
            <p:cNvPr id="24" name="六边形 23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六边形 24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六边形 25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687974" y="2740039"/>
            <a:ext cx="597155" cy="514788"/>
            <a:chOff x="3306159" y="1663997"/>
            <a:chExt cx="796206" cy="686384"/>
          </a:xfrm>
        </p:grpSpPr>
        <p:sp>
          <p:nvSpPr>
            <p:cNvPr id="29" name="六边形 28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任意多边形 13"/>
          <p:cNvSpPr/>
          <p:nvPr/>
        </p:nvSpPr>
        <p:spPr>
          <a:xfrm>
            <a:off x="3365546" y="2732439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32" name="文本框 31"/>
          <p:cNvSpPr txBox="1"/>
          <p:nvPr/>
        </p:nvSpPr>
        <p:spPr>
          <a:xfrm>
            <a:off x="3346066" y="2759000"/>
            <a:ext cx="243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淘金币概述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278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083174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淘金币概述：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2119" y="2639614"/>
            <a:ext cx="8384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淘金币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是淘宝网的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虚拟积分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。改版后的淘金币已经成为淘宝三大最重要的活动之一。在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淘金币平台上，买家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能够兑换、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竞拍到全网品牌折扣商品；也可以兑换、抽奖得到免费的商品或者现金红包，并可以进行线上线下商家的积分兑入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。商家可以用足够的淘金币去报名活动，增加店铺流量来源等。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9128" y="1083173"/>
            <a:ext cx="266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什么是淘金币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015248" y="2734045"/>
            <a:ext cx="7113505" cy="1389911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1"/>
                <a:ext cx="335871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endParaRPr lang="zh-CN" altLang="en-US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9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</a:t>
                </a:r>
                <a:endParaRPr lang="zh-CN" altLang="en-US" sz="49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7" y="2645280"/>
                <a:ext cx="9943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7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3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endParaRPr lang="zh-CN" altLang="en-US" sz="7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9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</a:t>
                </a:r>
                <a:endParaRPr lang="zh-CN" altLang="en-US" sz="49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8"/>
                <a:ext cx="335871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endParaRPr lang="zh-CN" altLang="en-US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01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083174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淘金币概述：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9101" y="3124523"/>
            <a:ext cx="8384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币营销平台，为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淘宝卖家量身打造的店铺营销工具，您可以通过卖家身份赚金币，给买家发金币，打造店铺专属自运营体系，提高买家粘性与成交转化。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79128" y="1083173"/>
            <a:ext cx="338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什么是淘金币营销平台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9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590992" y="3100257"/>
            <a:ext cx="597155" cy="514788"/>
            <a:chOff x="3306159" y="1663997"/>
            <a:chExt cx="796206" cy="686384"/>
          </a:xfrm>
        </p:grpSpPr>
        <p:sp>
          <p:nvSpPr>
            <p:cNvPr id="29" name="六边形 28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任意多边形 13"/>
          <p:cNvSpPr/>
          <p:nvPr/>
        </p:nvSpPr>
        <p:spPr>
          <a:xfrm>
            <a:off x="3268564" y="3092657"/>
            <a:ext cx="3700272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32" name="文本框 31"/>
          <p:cNvSpPr txBox="1"/>
          <p:nvPr/>
        </p:nvSpPr>
        <p:spPr>
          <a:xfrm>
            <a:off x="3321169" y="3092657"/>
            <a:ext cx="359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淘金币给商家带来了什么</a:t>
            </a:r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5980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083174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淘金币概述：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2119" y="2639614"/>
            <a:ext cx="8384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端：新版淘宝客户端，淘金币抵扣特殊标志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专项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筛选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在手机淘宝默认搜索结果，只要您的淘金币抵钱活动在有效期内，即展示淘金币特殊标识，让你的宝贝与众不同。</a:t>
            </a: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淘金币将有单独的筛选项，千万流量一键直达淘金币抵钱宝贝。</a:t>
            </a: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宝贝详情页标识抵扣比例，让买家下单不再犹豫。</a:t>
            </a: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未来的市场是无线的，慢人一步，错过机会无数，抢占无线先机才是王道。</a:t>
            </a: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9127" y="1083173"/>
            <a:ext cx="29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淘金币具有哪些优势？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1" y="1543482"/>
            <a:ext cx="8128289" cy="45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2125</TotalTime>
  <Words>2795</Words>
  <Application>Microsoft Office PowerPoint</Application>
  <PresentationFormat>全屏显示(4:3)</PresentationFormat>
  <Paragraphs>253</Paragraphs>
  <Slides>50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9" baseType="lpstr">
      <vt:lpstr>等线</vt:lpstr>
      <vt:lpstr>等线 Light</vt:lpstr>
      <vt:lpstr>宋体</vt:lpstr>
      <vt:lpstr>微软雅黑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杨光</dc:creator>
  <cp:lastModifiedBy>zjc</cp:lastModifiedBy>
  <cp:revision>123</cp:revision>
  <dcterms:created xsi:type="dcterms:W3CDTF">2014-12-07T06:39:41Z</dcterms:created>
  <dcterms:modified xsi:type="dcterms:W3CDTF">2016-07-30T14:16:42Z</dcterms:modified>
</cp:coreProperties>
</file>