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7"/>
  </p:notesMasterIdLst>
  <p:sldIdLst>
    <p:sldId id="272" r:id="rId3"/>
    <p:sldId id="283" r:id="rId4"/>
    <p:sldId id="281" r:id="rId5"/>
    <p:sldId id="274" r:id="rId6"/>
    <p:sldId id="275" r:id="rId7"/>
    <p:sldId id="336" r:id="rId8"/>
    <p:sldId id="337" r:id="rId9"/>
    <p:sldId id="338" r:id="rId10"/>
    <p:sldId id="278" r:id="rId11"/>
    <p:sldId id="339" r:id="rId12"/>
    <p:sldId id="341" r:id="rId13"/>
    <p:sldId id="342" r:id="rId14"/>
    <p:sldId id="340" r:id="rId15"/>
    <p:sldId id="343" r:id="rId16"/>
    <p:sldId id="344" r:id="rId17"/>
    <p:sldId id="345" r:id="rId18"/>
    <p:sldId id="346" r:id="rId19"/>
    <p:sldId id="347" r:id="rId20"/>
    <p:sldId id="349" r:id="rId21"/>
    <p:sldId id="348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9" r:id="rId31"/>
    <p:sldId id="358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75" r:id="rId48"/>
    <p:sldId id="376" r:id="rId49"/>
    <p:sldId id="377" r:id="rId50"/>
    <p:sldId id="378" r:id="rId51"/>
    <p:sldId id="379" r:id="rId52"/>
    <p:sldId id="384" r:id="rId53"/>
    <p:sldId id="380" r:id="rId54"/>
    <p:sldId id="287" r:id="rId55"/>
    <p:sldId id="261" r:id="rId5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4792B"/>
    <a:srgbClr val="003C70"/>
    <a:srgbClr val="1303E1"/>
    <a:srgbClr val="127FC0"/>
    <a:srgbClr val="8A481F"/>
    <a:srgbClr val="00508A"/>
    <a:srgbClr val="117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2939" autoAdjust="0"/>
  </p:normalViewPr>
  <p:slideViewPr>
    <p:cSldViewPr snapToGrid="0">
      <p:cViewPr varScale="1">
        <p:scale>
          <a:sx n="74" d="100"/>
          <a:sy n="74" d="100"/>
        </p:scale>
        <p:origin x="-1152" y="-96"/>
      </p:cViewPr>
      <p:guideLst>
        <p:guide orient="horz" pos="2160"/>
        <p:guide pos="2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0" Type="http://schemas.openxmlformats.org/officeDocument/2006/relationships/tableStyles" Target="tableStyles.xml"/><Relationship Id="rId6" Type="http://schemas.openxmlformats.org/officeDocument/2006/relationships/slide" Target="slides/slide4.xml"/><Relationship Id="rId59" Type="http://schemas.openxmlformats.org/officeDocument/2006/relationships/viewProps" Target="viewProps.xml"/><Relationship Id="rId58" Type="http://schemas.openxmlformats.org/officeDocument/2006/relationships/presProps" Target="presProps.xml"/><Relationship Id="rId57" Type="http://schemas.openxmlformats.org/officeDocument/2006/relationships/notesMaster" Target="notesMasters/notesMaster1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1E0DFFB-C424-4924-A6A5-A72FF7240CC7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84DEC64-C285-4BBE-B618-95AE784CA3B9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52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C970F1-D512-454A-BFB9-32E30C1FD2B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microsoft.com/office/2007/relationships/media" Target="NULL" TargetMode="External"/><Relationship Id="rId2" Type="http://schemas.openxmlformats.org/officeDocument/2006/relationships/video" Target="../../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3"/>
          <p:cNvSpPr/>
          <p:nvPr userDrawn="1"/>
        </p:nvSpPr>
        <p:spPr>
          <a:xfrm>
            <a:off x="-149225" y="-384175"/>
            <a:ext cx="9986963" cy="7677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1633538" y="2762250"/>
            <a:ext cx="6019800" cy="1387475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2084388" y="3125788"/>
            <a:ext cx="5194300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defTabSz="914400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淘宝、天猫排名规则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38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影响宝贝排名的因素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354" name="Group 18"/>
          <p:cNvGrpSpPr/>
          <p:nvPr/>
        </p:nvGrpSpPr>
        <p:grpSpPr bwMode="auto">
          <a:xfrm>
            <a:off x="896938" y="2963863"/>
            <a:ext cx="3243262" cy="2597150"/>
            <a:chOff x="391" y="1149"/>
            <a:chExt cx="2208" cy="1834"/>
          </a:xfrm>
        </p:grpSpPr>
        <p:sp>
          <p:nvSpPr>
            <p:cNvPr id="8" name="任意多边形 4"/>
            <p:cNvSpPr/>
            <p:nvPr/>
          </p:nvSpPr>
          <p:spPr>
            <a:xfrm>
              <a:off x="391" y="1832"/>
              <a:ext cx="966" cy="516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340" name="Text Box 9"/>
            <p:cNvSpPr txBox="1">
              <a:spLocks noChangeArrowheads="1"/>
            </p:cNvSpPr>
            <p:nvPr/>
          </p:nvSpPr>
          <p:spPr bwMode="auto">
            <a:xfrm>
              <a:off x="413" y="1810"/>
              <a:ext cx="955" cy="581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914400" eaLnBrk="0" hangingPunct="0"/>
              <a:r>
                <a:rPr lang="zh-CN" altLang="en-US" sz="2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产品</a:t>
              </a:r>
              <a:endParaRPr lang="zh-CN" altLang="en-US" sz="24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  <a:p>
              <a:pPr algn="ctr" defTabSz="914400" eaLnBrk="0" hangingPunct="0"/>
              <a:r>
                <a:rPr lang="zh-CN" altLang="en-US" sz="2400" b="1">
                  <a:solidFill>
                    <a:schemeClr val="bg1"/>
                  </a:solidFill>
                  <a:ea typeface="微软雅黑" panose="020B0503020204020204" pitchFamily="34" charset="-122"/>
                </a:rPr>
                <a:t>维度权重</a:t>
              </a:r>
              <a:endParaRPr lang="zh-CN" altLang="en-US" sz="2400" b="1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 4"/>
            <p:cNvSpPr/>
            <p:nvPr/>
          </p:nvSpPr>
          <p:spPr>
            <a:xfrm>
              <a:off x="1546" y="1149"/>
              <a:ext cx="1053" cy="44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342" name="Text Box 9"/>
            <p:cNvSpPr txBox="1">
              <a:spLocks noChangeArrowheads="1"/>
            </p:cNvSpPr>
            <p:nvPr/>
          </p:nvSpPr>
          <p:spPr bwMode="auto">
            <a:xfrm>
              <a:off x="1625" y="1229"/>
              <a:ext cx="956" cy="32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914400" eaLnBrk="0" hangingPunct="0"/>
              <a:r>
                <a:rPr lang="zh-CN" alt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标题匹配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4"/>
            <p:cNvSpPr/>
            <p:nvPr/>
          </p:nvSpPr>
          <p:spPr>
            <a:xfrm>
              <a:off x="1530" y="1613"/>
              <a:ext cx="1053" cy="44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344" name="Text Box 9"/>
            <p:cNvSpPr txBox="1">
              <a:spLocks noChangeArrowheads="1"/>
            </p:cNvSpPr>
            <p:nvPr/>
          </p:nvSpPr>
          <p:spPr bwMode="auto">
            <a:xfrm>
              <a:off x="1609" y="1693"/>
              <a:ext cx="955" cy="32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914400" eaLnBrk="0" hangingPunct="0"/>
              <a:r>
                <a:rPr lang="zh-CN" alt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橱窗推荐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"/>
            <p:cNvSpPr/>
            <p:nvPr/>
          </p:nvSpPr>
          <p:spPr>
            <a:xfrm>
              <a:off x="1530" y="2077"/>
              <a:ext cx="1053" cy="44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346" name="Text Box 9"/>
            <p:cNvSpPr txBox="1">
              <a:spLocks noChangeArrowheads="1"/>
            </p:cNvSpPr>
            <p:nvPr/>
          </p:nvSpPr>
          <p:spPr bwMode="auto">
            <a:xfrm>
              <a:off x="1578" y="2141"/>
              <a:ext cx="955" cy="323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914400" eaLnBrk="0" hangingPunct="0"/>
              <a:r>
                <a:rPr lang="zh-CN" alt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类目匹配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4"/>
            <p:cNvSpPr/>
            <p:nvPr/>
          </p:nvSpPr>
          <p:spPr>
            <a:xfrm>
              <a:off x="1524" y="2539"/>
              <a:ext cx="1054" cy="44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348" name="Text Box 9"/>
            <p:cNvSpPr txBox="1">
              <a:spLocks noChangeArrowheads="1"/>
            </p:cNvSpPr>
            <p:nvPr/>
          </p:nvSpPr>
          <p:spPr bwMode="auto">
            <a:xfrm>
              <a:off x="1611" y="2581"/>
              <a:ext cx="956" cy="322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defTabSz="914400" eaLnBrk="0" hangingPunct="0"/>
              <a:r>
                <a:rPr lang="zh-CN" alt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下架时间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349" name="AutoShape 59"/>
            <p:cNvCxnSpPr>
              <a:cxnSpLocks noChangeShapeType="1"/>
              <a:stCxn id="14340" idx="3"/>
              <a:endCxn id="14342" idx="1"/>
            </p:cNvCxnSpPr>
            <p:nvPr/>
          </p:nvCxnSpPr>
          <p:spPr bwMode="auto">
            <a:xfrm flipV="1">
              <a:off x="1332" y="1373"/>
              <a:ext cx="329" cy="696"/>
            </a:xfrm>
            <a:prstGeom prst="bentConnector3">
              <a:avLst>
                <a:gd name="adj1" fmla="val 49847"/>
              </a:avLst>
            </a:prstGeom>
            <a:noFill/>
            <a:ln w="28575">
              <a:solidFill>
                <a:schemeClr val="bg1"/>
              </a:solidFill>
              <a:miter lim="800000"/>
              <a:tailEnd type="triangle" w="med" len="med"/>
            </a:ln>
          </p:spPr>
        </p:cxnSp>
        <p:cxnSp>
          <p:nvCxnSpPr>
            <p:cNvPr id="14350" name="AutoShape 61"/>
            <p:cNvCxnSpPr>
              <a:cxnSpLocks noChangeShapeType="1"/>
            </p:cNvCxnSpPr>
            <p:nvPr/>
          </p:nvCxnSpPr>
          <p:spPr bwMode="auto">
            <a:xfrm flipV="1">
              <a:off x="1340" y="1837"/>
              <a:ext cx="313" cy="232"/>
            </a:xfrm>
            <a:prstGeom prst="bentConnector3">
              <a:avLst>
                <a:gd name="adj1" fmla="val 49838"/>
              </a:avLst>
            </a:prstGeom>
            <a:noFill/>
            <a:ln w="28575">
              <a:solidFill>
                <a:schemeClr val="bg1"/>
              </a:solidFill>
              <a:miter lim="800000"/>
              <a:tailEnd type="triangle" w="med" len="med"/>
            </a:ln>
          </p:spPr>
        </p:cxnSp>
        <p:cxnSp>
          <p:nvCxnSpPr>
            <p:cNvPr id="14352" name="AutoShape 16"/>
            <p:cNvCxnSpPr>
              <a:cxnSpLocks noChangeShapeType="1"/>
            </p:cNvCxnSpPr>
            <p:nvPr/>
          </p:nvCxnSpPr>
          <p:spPr bwMode="auto">
            <a:xfrm>
              <a:off x="1356" y="2069"/>
              <a:ext cx="281" cy="216"/>
            </a:xfrm>
            <a:prstGeom prst="bentConnector3">
              <a:avLst>
                <a:gd name="adj1" fmla="val 49824"/>
              </a:avLst>
            </a:prstGeom>
            <a:noFill/>
            <a:ln w="28575">
              <a:solidFill>
                <a:schemeClr val="bg1"/>
              </a:solidFill>
              <a:miter lim="800000"/>
              <a:tailEnd type="triangle" w="med" len="med"/>
            </a:ln>
            <a:effectLst/>
          </p:spPr>
        </p:cxnSp>
        <p:cxnSp>
          <p:nvCxnSpPr>
            <p:cNvPr id="14353" name="AutoShape 17"/>
            <p:cNvCxnSpPr>
              <a:cxnSpLocks noChangeShapeType="1"/>
            </p:cNvCxnSpPr>
            <p:nvPr/>
          </p:nvCxnSpPr>
          <p:spPr bwMode="auto">
            <a:xfrm>
              <a:off x="1340" y="2069"/>
              <a:ext cx="315" cy="655"/>
            </a:xfrm>
            <a:prstGeom prst="bentConnector3">
              <a:avLst>
                <a:gd name="adj1" fmla="val 49843"/>
              </a:avLst>
            </a:prstGeom>
            <a:noFill/>
            <a:ln w="28575">
              <a:solidFill>
                <a:schemeClr val="bg1"/>
              </a:solidFill>
              <a:miter lim="800000"/>
              <a:tailEnd type="triangle" w="med" len="med"/>
            </a:ln>
            <a:effectLst/>
          </p:spPr>
        </p:cxnSp>
      </p:grpSp>
      <p:sp>
        <p:nvSpPr>
          <p:cNvPr id="4" name="任意多边形 4"/>
          <p:cNvSpPr/>
          <p:nvPr/>
        </p:nvSpPr>
        <p:spPr>
          <a:xfrm>
            <a:off x="4518025" y="3783013"/>
            <a:ext cx="1419225" cy="7302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57" name="Text Box 9"/>
          <p:cNvSpPr txBox="1">
            <a:spLocks noChangeArrowheads="1"/>
          </p:cNvSpPr>
          <p:nvPr/>
        </p:nvSpPr>
        <p:spPr bwMode="auto">
          <a:xfrm>
            <a:off x="4549775" y="3752850"/>
            <a:ext cx="1403350" cy="8223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zh-CN" altLang="en-US" sz="2400" b="1">
                <a:solidFill>
                  <a:schemeClr val="bg1"/>
                </a:solidFill>
                <a:ea typeface="微软雅黑" panose="020B0503020204020204" pitchFamily="34" charset="-122"/>
              </a:rPr>
              <a:t>销售</a:t>
            </a:r>
            <a:endParaRPr lang="zh-CN" altLang="en-US" sz="2400" b="1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 defTabSz="914400" eaLnBrk="0" hangingPunct="0"/>
            <a:r>
              <a:rPr lang="zh-CN" altLang="en-US" sz="2400" b="1">
                <a:solidFill>
                  <a:schemeClr val="bg1"/>
                </a:solidFill>
                <a:ea typeface="微软雅黑" panose="020B0503020204020204" pitchFamily="34" charset="-122"/>
              </a:rPr>
              <a:t>维度权重</a:t>
            </a:r>
            <a:endParaRPr lang="zh-CN" altLang="en-US" sz="24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任意多边形 4"/>
          <p:cNvSpPr/>
          <p:nvPr/>
        </p:nvSpPr>
        <p:spPr>
          <a:xfrm>
            <a:off x="6215063" y="2816225"/>
            <a:ext cx="2147887" cy="6286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59" name="Text Box 9"/>
          <p:cNvSpPr txBox="1">
            <a:spLocks noChangeArrowheads="1"/>
          </p:cNvSpPr>
          <p:nvPr/>
        </p:nvSpPr>
        <p:spPr bwMode="auto">
          <a:xfrm>
            <a:off x="6318250" y="2928938"/>
            <a:ext cx="201295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销量销售均价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6191250" y="3473450"/>
            <a:ext cx="2185988" cy="6286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61" name="Text Box 9"/>
          <p:cNvSpPr txBox="1">
            <a:spLocks noChangeArrowheads="1"/>
          </p:cNvSpPr>
          <p:nvPr/>
        </p:nvSpPr>
        <p:spPr bwMode="auto">
          <a:xfrm>
            <a:off x="6281738" y="3586163"/>
            <a:ext cx="201295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支付宝使用率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4"/>
          <p:cNvSpPr/>
          <p:nvPr/>
        </p:nvSpPr>
        <p:spPr>
          <a:xfrm>
            <a:off x="6191250" y="4130675"/>
            <a:ext cx="1546225" cy="6286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63" name="Text Box 9"/>
          <p:cNvSpPr txBox="1">
            <a:spLocks noChangeArrowheads="1"/>
          </p:cNvSpPr>
          <p:nvPr/>
        </p:nvSpPr>
        <p:spPr bwMode="auto">
          <a:xfrm>
            <a:off x="6413500" y="4221163"/>
            <a:ext cx="109855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客单价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4"/>
          <p:cNvSpPr/>
          <p:nvPr/>
        </p:nvSpPr>
        <p:spPr>
          <a:xfrm>
            <a:off x="6181725" y="4784725"/>
            <a:ext cx="2238375" cy="6286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65" name="Text Box 9"/>
          <p:cNvSpPr txBox="1">
            <a:spLocks noChangeArrowheads="1"/>
          </p:cNvSpPr>
          <p:nvPr/>
        </p:nvSpPr>
        <p:spPr bwMode="auto">
          <a:xfrm>
            <a:off x="6323013" y="4843463"/>
            <a:ext cx="201295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产品的动销率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366" name="AutoShape 59"/>
          <p:cNvCxnSpPr>
            <a:cxnSpLocks noChangeShapeType="1"/>
          </p:cNvCxnSpPr>
          <p:nvPr/>
        </p:nvCxnSpPr>
        <p:spPr bwMode="auto">
          <a:xfrm flipV="1">
            <a:off x="5953125" y="3106738"/>
            <a:ext cx="365125" cy="100647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</p:spPr>
      </p:cxnSp>
      <p:cxnSp>
        <p:nvCxnSpPr>
          <p:cNvPr id="14367" name="AutoShape 61"/>
          <p:cNvCxnSpPr>
            <a:cxnSpLocks noChangeShapeType="1"/>
          </p:cNvCxnSpPr>
          <p:nvPr/>
        </p:nvCxnSpPr>
        <p:spPr bwMode="auto">
          <a:xfrm flipV="1">
            <a:off x="5911850" y="3790950"/>
            <a:ext cx="460375" cy="328613"/>
          </a:xfrm>
          <a:prstGeom prst="bentConnector3">
            <a:avLst>
              <a:gd name="adj1" fmla="val 49838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</p:spPr>
      </p:cxnSp>
      <p:cxnSp>
        <p:nvCxnSpPr>
          <p:cNvPr id="14368" name="AutoShape 32"/>
          <p:cNvCxnSpPr>
            <a:cxnSpLocks noChangeShapeType="1"/>
          </p:cNvCxnSpPr>
          <p:nvPr/>
        </p:nvCxnSpPr>
        <p:spPr bwMode="auto">
          <a:xfrm>
            <a:off x="5935663" y="4119563"/>
            <a:ext cx="412750" cy="304800"/>
          </a:xfrm>
          <a:prstGeom prst="bentConnector3">
            <a:avLst>
              <a:gd name="adj1" fmla="val 49824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  <a:effectLst/>
        </p:spPr>
      </p:cxnSp>
      <p:cxnSp>
        <p:nvCxnSpPr>
          <p:cNvPr id="14369" name="AutoShape 33"/>
          <p:cNvCxnSpPr>
            <a:cxnSpLocks noChangeShapeType="1"/>
          </p:cNvCxnSpPr>
          <p:nvPr/>
        </p:nvCxnSpPr>
        <p:spPr bwMode="auto">
          <a:xfrm>
            <a:off x="5911850" y="4119563"/>
            <a:ext cx="463550" cy="927100"/>
          </a:xfrm>
          <a:prstGeom prst="bentConnector3">
            <a:avLst>
              <a:gd name="adj1" fmla="val 49843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  <a:effectLst/>
        </p:spPr>
      </p:cxnSp>
      <p:sp>
        <p:nvSpPr>
          <p:cNvPr id="13" name="任意多边形 4"/>
          <p:cNvSpPr/>
          <p:nvPr/>
        </p:nvSpPr>
        <p:spPr>
          <a:xfrm>
            <a:off x="6227763" y="2155825"/>
            <a:ext cx="944562" cy="6286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86" name="Text Box 9"/>
          <p:cNvSpPr txBox="1">
            <a:spLocks noChangeArrowheads="1"/>
          </p:cNvSpPr>
          <p:nvPr/>
        </p:nvSpPr>
        <p:spPr bwMode="auto">
          <a:xfrm>
            <a:off x="6330950" y="2268538"/>
            <a:ext cx="79375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销量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4"/>
          <p:cNvSpPr/>
          <p:nvPr/>
        </p:nvSpPr>
        <p:spPr>
          <a:xfrm>
            <a:off x="6216650" y="5438775"/>
            <a:ext cx="1546225" cy="6286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88" name="Text Box 9"/>
          <p:cNvSpPr txBox="1">
            <a:spLocks noChangeArrowheads="1"/>
          </p:cNvSpPr>
          <p:nvPr/>
        </p:nvSpPr>
        <p:spPr bwMode="auto">
          <a:xfrm>
            <a:off x="6438900" y="5529263"/>
            <a:ext cx="109855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转化率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391" name="AutoShape 55"/>
          <p:cNvCxnSpPr>
            <a:cxnSpLocks noChangeShapeType="1"/>
          </p:cNvCxnSpPr>
          <p:nvPr/>
        </p:nvCxnSpPr>
        <p:spPr bwMode="auto">
          <a:xfrm>
            <a:off x="5902325" y="4125913"/>
            <a:ext cx="485775" cy="15938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  <a:effectLst/>
        </p:spPr>
      </p:cxnSp>
      <p:cxnSp>
        <p:nvCxnSpPr>
          <p:cNvPr id="14392" name="AutoShape 56"/>
          <p:cNvCxnSpPr>
            <a:cxnSpLocks noChangeShapeType="1"/>
          </p:cNvCxnSpPr>
          <p:nvPr/>
        </p:nvCxnSpPr>
        <p:spPr bwMode="auto">
          <a:xfrm flipV="1">
            <a:off x="5953125" y="2459038"/>
            <a:ext cx="377825" cy="166687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  <a:effectLst/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371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影响宝贝排名的因素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4"/>
          <p:cNvSpPr/>
          <p:nvPr/>
        </p:nvSpPr>
        <p:spPr>
          <a:xfrm>
            <a:off x="658813" y="3683000"/>
            <a:ext cx="1419225" cy="7302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403" name="Text Box 9"/>
          <p:cNvSpPr txBox="1">
            <a:spLocks noChangeArrowheads="1"/>
          </p:cNvSpPr>
          <p:nvPr/>
        </p:nvSpPr>
        <p:spPr bwMode="auto">
          <a:xfrm>
            <a:off x="690563" y="3627438"/>
            <a:ext cx="1403350" cy="8223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zh-CN" altLang="en-US" sz="2400" b="1">
                <a:solidFill>
                  <a:schemeClr val="bg1"/>
                </a:solidFill>
                <a:ea typeface="微软雅黑" panose="020B0503020204020204" pitchFamily="34" charset="-122"/>
              </a:rPr>
              <a:t>人气</a:t>
            </a:r>
            <a:endParaRPr lang="zh-CN" altLang="en-US" sz="2400" b="1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 defTabSz="914400" eaLnBrk="0" hangingPunct="0"/>
            <a:r>
              <a:rPr lang="zh-CN" altLang="en-US" sz="2400" b="1">
                <a:solidFill>
                  <a:schemeClr val="bg1"/>
                </a:solidFill>
                <a:ea typeface="微软雅黑" panose="020B0503020204020204" pitchFamily="34" charset="-122"/>
              </a:rPr>
              <a:t>维度权重</a:t>
            </a:r>
            <a:endParaRPr lang="zh-CN" altLang="en-US" sz="24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任意多边形 4"/>
          <p:cNvSpPr/>
          <p:nvPr/>
        </p:nvSpPr>
        <p:spPr>
          <a:xfrm>
            <a:off x="2355850" y="2360613"/>
            <a:ext cx="1546225" cy="6286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405" name="Text Box 9"/>
          <p:cNvSpPr txBox="1">
            <a:spLocks noChangeArrowheads="1"/>
          </p:cNvSpPr>
          <p:nvPr/>
        </p:nvSpPr>
        <p:spPr bwMode="auto">
          <a:xfrm>
            <a:off x="2863850" y="2473325"/>
            <a:ext cx="617538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UV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2332038" y="3017838"/>
            <a:ext cx="1546225" cy="6286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407" name="Text Box 9"/>
          <p:cNvSpPr txBox="1">
            <a:spLocks noChangeArrowheads="1"/>
          </p:cNvSpPr>
          <p:nvPr/>
        </p:nvSpPr>
        <p:spPr bwMode="auto">
          <a:xfrm>
            <a:off x="2860675" y="3130550"/>
            <a:ext cx="576263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PV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4"/>
          <p:cNvSpPr/>
          <p:nvPr/>
        </p:nvSpPr>
        <p:spPr>
          <a:xfrm>
            <a:off x="2332038" y="3675063"/>
            <a:ext cx="1546225" cy="6286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409" name="Text Box 9"/>
          <p:cNvSpPr txBox="1">
            <a:spLocks noChangeArrowheads="1"/>
          </p:cNvSpPr>
          <p:nvPr/>
        </p:nvSpPr>
        <p:spPr bwMode="auto">
          <a:xfrm>
            <a:off x="2401888" y="3790950"/>
            <a:ext cx="140335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浏览深度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4"/>
          <p:cNvSpPr/>
          <p:nvPr/>
        </p:nvSpPr>
        <p:spPr>
          <a:xfrm>
            <a:off x="2322513" y="4329113"/>
            <a:ext cx="1547812" cy="6286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411" name="Text Box 9"/>
          <p:cNvSpPr txBox="1">
            <a:spLocks noChangeArrowheads="1"/>
          </p:cNvSpPr>
          <p:nvPr/>
        </p:nvSpPr>
        <p:spPr bwMode="auto">
          <a:xfrm>
            <a:off x="2603500" y="4387850"/>
            <a:ext cx="109855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收藏数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任意多边形 4"/>
          <p:cNvSpPr/>
          <p:nvPr/>
        </p:nvSpPr>
        <p:spPr>
          <a:xfrm>
            <a:off x="2312988" y="4983163"/>
            <a:ext cx="1547812" cy="6286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421" name="Text Box 9"/>
          <p:cNvSpPr txBox="1">
            <a:spLocks noChangeArrowheads="1"/>
          </p:cNvSpPr>
          <p:nvPr/>
        </p:nvSpPr>
        <p:spPr bwMode="auto">
          <a:xfrm>
            <a:off x="2593975" y="5054600"/>
            <a:ext cx="109855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回头率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8422" name="AutoShape 54"/>
          <p:cNvCxnSpPr>
            <a:cxnSpLocks noChangeShapeType="1"/>
            <a:stCxn id="58403" idx="3"/>
            <a:endCxn id="58405" idx="1"/>
          </p:cNvCxnSpPr>
          <p:nvPr/>
        </p:nvCxnSpPr>
        <p:spPr bwMode="auto">
          <a:xfrm flipV="1">
            <a:off x="2093913" y="2701925"/>
            <a:ext cx="769937" cy="1336675"/>
          </a:xfrm>
          <a:prstGeom prst="bentConnector3">
            <a:avLst>
              <a:gd name="adj1" fmla="val 12574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  <a:effectLst/>
        </p:spPr>
      </p:cxnSp>
      <p:cxnSp>
        <p:nvCxnSpPr>
          <p:cNvPr id="58423" name="AutoShape 55"/>
          <p:cNvCxnSpPr>
            <a:cxnSpLocks noChangeShapeType="1"/>
          </p:cNvCxnSpPr>
          <p:nvPr/>
        </p:nvCxnSpPr>
        <p:spPr bwMode="auto">
          <a:xfrm flipV="1">
            <a:off x="2081213" y="3359150"/>
            <a:ext cx="766762" cy="679450"/>
          </a:xfrm>
          <a:prstGeom prst="bentConnector3">
            <a:avLst>
              <a:gd name="adj1" fmla="val 14903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  <a:effectLst/>
        </p:spPr>
      </p:cxnSp>
      <p:cxnSp>
        <p:nvCxnSpPr>
          <p:cNvPr id="58425" name="AutoShape 57"/>
          <p:cNvCxnSpPr>
            <a:cxnSpLocks noChangeShapeType="1"/>
            <a:stCxn id="58403" idx="3"/>
            <a:endCxn id="58409" idx="1"/>
          </p:cNvCxnSpPr>
          <p:nvPr/>
        </p:nvCxnSpPr>
        <p:spPr bwMode="auto">
          <a:xfrm flipV="1">
            <a:off x="2093913" y="4019550"/>
            <a:ext cx="307975" cy="190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  <a:effectLst/>
        </p:spPr>
      </p:cxnSp>
      <p:cxnSp>
        <p:nvCxnSpPr>
          <p:cNvPr id="58426" name="AutoShape 58"/>
          <p:cNvCxnSpPr>
            <a:cxnSpLocks noChangeShapeType="1"/>
            <a:stCxn id="58403" idx="3"/>
            <a:endCxn id="58411" idx="1"/>
          </p:cNvCxnSpPr>
          <p:nvPr/>
        </p:nvCxnSpPr>
        <p:spPr bwMode="auto">
          <a:xfrm>
            <a:off x="2093913" y="4038600"/>
            <a:ext cx="509587" cy="577850"/>
          </a:xfrm>
          <a:prstGeom prst="bentConnector3">
            <a:avLst>
              <a:gd name="adj1" fmla="val 20250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  <a:effectLst/>
        </p:spPr>
      </p:cxnSp>
      <p:cxnSp>
        <p:nvCxnSpPr>
          <p:cNvPr id="58427" name="AutoShape 59"/>
          <p:cNvCxnSpPr>
            <a:cxnSpLocks noChangeShapeType="1"/>
            <a:stCxn id="58403" idx="3"/>
            <a:endCxn id="58421" idx="1"/>
          </p:cNvCxnSpPr>
          <p:nvPr/>
        </p:nvCxnSpPr>
        <p:spPr bwMode="auto">
          <a:xfrm>
            <a:off x="2093913" y="4038600"/>
            <a:ext cx="500062" cy="1244600"/>
          </a:xfrm>
          <a:prstGeom prst="bentConnector3">
            <a:avLst>
              <a:gd name="adj1" fmla="val 19681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  <a:effectLst/>
        </p:spPr>
      </p:cxnSp>
      <p:sp>
        <p:nvSpPr>
          <p:cNvPr id="9" name="任意多边形 4"/>
          <p:cNvSpPr/>
          <p:nvPr/>
        </p:nvSpPr>
        <p:spPr>
          <a:xfrm>
            <a:off x="4518025" y="3541713"/>
            <a:ext cx="1419225" cy="7302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429" name="Text Box 9"/>
          <p:cNvSpPr txBox="1">
            <a:spLocks noChangeArrowheads="1"/>
          </p:cNvSpPr>
          <p:nvPr/>
        </p:nvSpPr>
        <p:spPr bwMode="auto">
          <a:xfrm>
            <a:off x="4549775" y="3511550"/>
            <a:ext cx="1403350" cy="82232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zh-CN" altLang="en-US" sz="2400" b="1">
                <a:solidFill>
                  <a:schemeClr val="bg1"/>
                </a:solidFill>
                <a:ea typeface="微软雅黑" panose="020B0503020204020204" pitchFamily="34" charset="-122"/>
              </a:rPr>
              <a:t>服务</a:t>
            </a:r>
            <a:endParaRPr lang="zh-CN" altLang="en-US" sz="2400" b="1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 defTabSz="914400" eaLnBrk="0" hangingPunct="0"/>
            <a:r>
              <a:rPr lang="zh-CN" altLang="en-US" sz="2400" b="1">
                <a:solidFill>
                  <a:schemeClr val="bg1"/>
                </a:solidFill>
                <a:ea typeface="微软雅黑" panose="020B0503020204020204" pitchFamily="34" charset="-122"/>
              </a:rPr>
              <a:t>维度权重</a:t>
            </a:r>
            <a:endParaRPr lang="zh-CN" altLang="en-US" sz="24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任意多边形 4"/>
          <p:cNvSpPr/>
          <p:nvPr/>
        </p:nvSpPr>
        <p:spPr>
          <a:xfrm>
            <a:off x="6215063" y="2574925"/>
            <a:ext cx="2147887" cy="6286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431" name="Text Box 9"/>
          <p:cNvSpPr txBox="1">
            <a:spLocks noChangeArrowheads="1"/>
          </p:cNvSpPr>
          <p:nvPr/>
        </p:nvSpPr>
        <p:spPr bwMode="auto">
          <a:xfrm>
            <a:off x="6318250" y="2687638"/>
            <a:ext cx="201295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平均发货速度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4"/>
          <p:cNvSpPr/>
          <p:nvPr/>
        </p:nvSpPr>
        <p:spPr>
          <a:xfrm>
            <a:off x="6191250" y="3232150"/>
            <a:ext cx="2185988" cy="6286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433" name="Text Box 9"/>
          <p:cNvSpPr txBox="1">
            <a:spLocks noChangeArrowheads="1"/>
          </p:cNvSpPr>
          <p:nvPr/>
        </p:nvSpPr>
        <p:spPr bwMode="auto">
          <a:xfrm>
            <a:off x="6281738" y="3344863"/>
            <a:ext cx="201295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旺旺在线时间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4"/>
          <p:cNvSpPr/>
          <p:nvPr/>
        </p:nvSpPr>
        <p:spPr>
          <a:xfrm>
            <a:off x="6191250" y="3889375"/>
            <a:ext cx="1546225" cy="6286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435" name="Text Box 9"/>
          <p:cNvSpPr txBox="1">
            <a:spLocks noChangeArrowheads="1"/>
          </p:cNvSpPr>
          <p:nvPr/>
        </p:nvSpPr>
        <p:spPr bwMode="auto">
          <a:xfrm>
            <a:off x="6413500" y="3979863"/>
            <a:ext cx="109855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退款率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4"/>
          <p:cNvSpPr/>
          <p:nvPr/>
        </p:nvSpPr>
        <p:spPr>
          <a:xfrm>
            <a:off x="6181725" y="4543425"/>
            <a:ext cx="2238375" cy="6286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437" name="Text Box 9"/>
          <p:cNvSpPr txBox="1">
            <a:spLocks noChangeArrowheads="1"/>
          </p:cNvSpPr>
          <p:nvPr/>
        </p:nvSpPr>
        <p:spPr bwMode="auto">
          <a:xfrm>
            <a:off x="6323013" y="4602163"/>
            <a:ext cx="201295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旺旺响应时间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8438" name="AutoShape 59"/>
          <p:cNvCxnSpPr>
            <a:cxnSpLocks noChangeShapeType="1"/>
          </p:cNvCxnSpPr>
          <p:nvPr/>
        </p:nvCxnSpPr>
        <p:spPr bwMode="auto">
          <a:xfrm flipV="1">
            <a:off x="5953125" y="2865438"/>
            <a:ext cx="365125" cy="100647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</p:spPr>
      </p:cxnSp>
      <p:cxnSp>
        <p:nvCxnSpPr>
          <p:cNvPr id="58439" name="AutoShape 61"/>
          <p:cNvCxnSpPr>
            <a:cxnSpLocks noChangeShapeType="1"/>
          </p:cNvCxnSpPr>
          <p:nvPr/>
        </p:nvCxnSpPr>
        <p:spPr bwMode="auto">
          <a:xfrm flipV="1">
            <a:off x="5911850" y="3549650"/>
            <a:ext cx="460375" cy="328613"/>
          </a:xfrm>
          <a:prstGeom prst="bentConnector3">
            <a:avLst>
              <a:gd name="adj1" fmla="val 49838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</p:spPr>
      </p:cxnSp>
      <p:cxnSp>
        <p:nvCxnSpPr>
          <p:cNvPr id="58440" name="AutoShape 72"/>
          <p:cNvCxnSpPr>
            <a:cxnSpLocks noChangeShapeType="1"/>
          </p:cNvCxnSpPr>
          <p:nvPr/>
        </p:nvCxnSpPr>
        <p:spPr bwMode="auto">
          <a:xfrm>
            <a:off x="5935663" y="3878263"/>
            <a:ext cx="412750" cy="304800"/>
          </a:xfrm>
          <a:prstGeom prst="bentConnector3">
            <a:avLst>
              <a:gd name="adj1" fmla="val 49824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  <a:effectLst/>
        </p:spPr>
      </p:cxnSp>
      <p:cxnSp>
        <p:nvCxnSpPr>
          <p:cNvPr id="58441" name="AutoShape 73"/>
          <p:cNvCxnSpPr>
            <a:cxnSpLocks noChangeShapeType="1"/>
          </p:cNvCxnSpPr>
          <p:nvPr/>
        </p:nvCxnSpPr>
        <p:spPr bwMode="auto">
          <a:xfrm>
            <a:off x="5911850" y="3878263"/>
            <a:ext cx="463550" cy="927100"/>
          </a:xfrm>
          <a:prstGeom prst="bentConnector3">
            <a:avLst>
              <a:gd name="adj1" fmla="val 49843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  <a:effectLst/>
        </p:spPr>
      </p:cxnSp>
      <p:sp>
        <p:nvSpPr>
          <p:cNvPr id="14" name="任意多边形 4"/>
          <p:cNvSpPr/>
          <p:nvPr/>
        </p:nvSpPr>
        <p:spPr>
          <a:xfrm>
            <a:off x="6227763" y="1914525"/>
            <a:ext cx="944562" cy="6286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443" name="Text Box 9"/>
          <p:cNvSpPr txBox="1">
            <a:spLocks noChangeArrowheads="1"/>
          </p:cNvSpPr>
          <p:nvPr/>
        </p:nvSpPr>
        <p:spPr bwMode="auto">
          <a:xfrm>
            <a:off x="6334125" y="2027238"/>
            <a:ext cx="79057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DSR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4"/>
          <p:cNvSpPr/>
          <p:nvPr/>
        </p:nvSpPr>
        <p:spPr>
          <a:xfrm>
            <a:off x="6216650" y="5197475"/>
            <a:ext cx="1546225" cy="6286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445" name="Text Box 9"/>
          <p:cNvSpPr txBox="1">
            <a:spLocks noChangeArrowheads="1"/>
          </p:cNvSpPr>
          <p:nvPr/>
        </p:nvSpPr>
        <p:spPr bwMode="auto">
          <a:xfrm>
            <a:off x="6438900" y="5287963"/>
            <a:ext cx="109855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纠纷率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8446" name="AutoShape 78"/>
          <p:cNvCxnSpPr>
            <a:cxnSpLocks noChangeShapeType="1"/>
          </p:cNvCxnSpPr>
          <p:nvPr/>
        </p:nvCxnSpPr>
        <p:spPr bwMode="auto">
          <a:xfrm>
            <a:off x="5902325" y="3884613"/>
            <a:ext cx="485775" cy="15938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  <a:effectLst/>
        </p:spPr>
      </p:cxnSp>
      <p:cxnSp>
        <p:nvCxnSpPr>
          <p:cNvPr id="58447" name="AutoShape 79"/>
          <p:cNvCxnSpPr>
            <a:cxnSpLocks noChangeShapeType="1"/>
          </p:cNvCxnSpPr>
          <p:nvPr/>
        </p:nvCxnSpPr>
        <p:spPr bwMode="auto">
          <a:xfrm flipV="1">
            <a:off x="5953125" y="2217738"/>
            <a:ext cx="377825" cy="166687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  <a:effectLst/>
        </p:spPr>
      </p:cxnSp>
      <p:sp>
        <p:nvSpPr>
          <p:cNvPr id="16" name="任意多边形 4"/>
          <p:cNvSpPr/>
          <p:nvPr/>
        </p:nvSpPr>
        <p:spPr>
          <a:xfrm>
            <a:off x="6194425" y="5840413"/>
            <a:ext cx="2185988" cy="6286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449" name="Text Box 9"/>
          <p:cNvSpPr txBox="1">
            <a:spLocks noChangeArrowheads="1"/>
          </p:cNvSpPr>
          <p:nvPr/>
        </p:nvSpPr>
        <p:spPr bwMode="auto">
          <a:xfrm>
            <a:off x="6437313" y="5953125"/>
            <a:ext cx="170815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消保等认证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 4"/>
          <p:cNvSpPr/>
          <p:nvPr/>
        </p:nvSpPr>
        <p:spPr>
          <a:xfrm>
            <a:off x="6194425" y="1249363"/>
            <a:ext cx="1546225" cy="6286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451" name="Text Box 9"/>
          <p:cNvSpPr txBox="1">
            <a:spLocks noChangeArrowheads="1"/>
          </p:cNvSpPr>
          <p:nvPr/>
        </p:nvSpPr>
        <p:spPr bwMode="auto">
          <a:xfrm>
            <a:off x="6264275" y="1339850"/>
            <a:ext cx="140335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违规扣分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 4"/>
          <p:cNvSpPr/>
          <p:nvPr/>
        </p:nvSpPr>
        <p:spPr>
          <a:xfrm>
            <a:off x="6194425" y="585788"/>
            <a:ext cx="1546225" cy="6286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453" name="Text Box 9"/>
          <p:cNvSpPr txBox="1">
            <a:spLocks noChangeArrowheads="1"/>
          </p:cNvSpPr>
          <p:nvPr/>
        </p:nvSpPr>
        <p:spPr bwMode="auto">
          <a:xfrm>
            <a:off x="6416675" y="676275"/>
            <a:ext cx="109855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好评率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8454" name="AutoShape 86"/>
          <p:cNvCxnSpPr>
            <a:cxnSpLocks noChangeShapeType="1"/>
          </p:cNvCxnSpPr>
          <p:nvPr/>
        </p:nvCxnSpPr>
        <p:spPr bwMode="auto">
          <a:xfrm flipV="1">
            <a:off x="5940425" y="866775"/>
            <a:ext cx="463550" cy="3017838"/>
          </a:xfrm>
          <a:prstGeom prst="bentConnector3">
            <a:avLst>
              <a:gd name="adj1" fmla="val 41778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  <a:effectLst/>
        </p:spPr>
      </p:cxnSp>
      <p:cxnSp>
        <p:nvCxnSpPr>
          <p:cNvPr id="58455" name="AutoShape 87"/>
          <p:cNvCxnSpPr>
            <a:cxnSpLocks noChangeShapeType="1"/>
          </p:cNvCxnSpPr>
          <p:nvPr/>
        </p:nvCxnSpPr>
        <p:spPr bwMode="auto">
          <a:xfrm flipV="1">
            <a:off x="5978525" y="1517650"/>
            <a:ext cx="311150" cy="235426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  <a:effectLst/>
        </p:spPr>
      </p:cxnSp>
      <p:cxnSp>
        <p:nvCxnSpPr>
          <p:cNvPr id="58456" name="AutoShape 88"/>
          <p:cNvCxnSpPr>
            <a:cxnSpLocks noChangeShapeType="1"/>
          </p:cNvCxnSpPr>
          <p:nvPr/>
        </p:nvCxnSpPr>
        <p:spPr bwMode="auto">
          <a:xfrm>
            <a:off x="5978525" y="3884613"/>
            <a:ext cx="484188" cy="2259012"/>
          </a:xfrm>
          <a:prstGeom prst="bentConnector3">
            <a:avLst>
              <a:gd name="adj1" fmla="val 34097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  <a:effectLst/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9395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影响宝贝排名的因素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442" name="Rectangle 50"/>
          <p:cNvSpPr>
            <a:spLocks noChangeArrowheads="1"/>
          </p:cNvSpPr>
          <p:nvPr/>
        </p:nvSpPr>
        <p:spPr bwMode="auto">
          <a:xfrm>
            <a:off x="1530350" y="2962275"/>
            <a:ext cx="6280150" cy="15525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打伞逻辑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同款式的商品在同一个页面最多出现四个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同一个卖家的产品在同一个页面最多出现六个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62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DSR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（动态评分）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78" name="Picture 18" descr="图片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2300" y="2159000"/>
            <a:ext cx="5430838" cy="4279900"/>
          </a:xfrm>
          <a:prstGeom prst="rect">
            <a:avLst/>
          </a:prstGeom>
          <a:noFill/>
        </p:spPr>
      </p:pic>
      <p:sp>
        <p:nvSpPr>
          <p:cNvPr id="2" name="矩形 2"/>
          <p:cNvSpPr/>
          <p:nvPr/>
        </p:nvSpPr>
        <p:spPr>
          <a:xfrm>
            <a:off x="2166938" y="2427288"/>
            <a:ext cx="1422400" cy="12017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/>
          </a:p>
        </p:txBody>
      </p:sp>
      <p:sp>
        <p:nvSpPr>
          <p:cNvPr id="4" name="任意多边形 4"/>
          <p:cNvSpPr/>
          <p:nvPr/>
        </p:nvSpPr>
        <p:spPr>
          <a:xfrm>
            <a:off x="6056313" y="2198688"/>
            <a:ext cx="2901950" cy="4098925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6308725" y="2892425"/>
            <a:ext cx="2551113" cy="26479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914400"/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评分越高，买家越容易信赖，越容易达成交易，这样就会成为良性循环。</a:t>
            </a:r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defTabSz="914400"/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反之，则进入了恶性循环的泥潭。</a:t>
            </a:r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0419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宝贝与描述相符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425" name="TextBox 1"/>
          <p:cNvSpPr txBox="1">
            <a:spLocks noChangeArrowheads="1"/>
          </p:cNvSpPr>
          <p:nvPr/>
        </p:nvSpPr>
        <p:spPr bwMode="auto">
          <a:xfrm>
            <a:off x="130969" y="2440464"/>
            <a:ext cx="8985250" cy="23342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anchor="ctr">
            <a:spAutoFit/>
          </a:bodyPr>
          <a:lstStyle/>
          <a:p>
            <a:pPr algn="dist" defTabSz="914400">
              <a:lnSpc>
                <a:spcPts val="25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、要采用了实物实拍，细节特写，对排除的照片进行处理，尽量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defTabSz="914400">
              <a:lnSpc>
                <a:spcPts val="25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保证跟实物一样，由于拍照环境以及电脑显示器等原因，微弱色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defTabSz="914400">
              <a:lnSpc>
                <a:spcPts val="25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差是不能避免的，但这点一般顾客也能理解和体谅的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defTabSz="914400">
              <a:lnSpc>
                <a:spcPts val="25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、对宝贝一律采用实物平铺测量，保证尺寸无误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defTabSz="914400">
              <a:lnSpc>
                <a:spcPts val="25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、对于宝贝存在一些特性的地方（容易出现售后问题的地方），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defTabSz="914400">
              <a:lnSpc>
                <a:spcPts val="25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都进行详细注解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 defTabSz="914400">
              <a:lnSpc>
                <a:spcPts val="2500"/>
              </a:lnSpc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、在发货前详细质检每一件宝贝，确保质量后再出货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443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卖家的服务态度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45" name="文本框 3"/>
          <p:cNvSpPr txBox="1">
            <a:spLocks noChangeArrowheads="1"/>
          </p:cNvSpPr>
          <p:nvPr/>
        </p:nvSpPr>
        <p:spPr bwMode="auto">
          <a:xfrm>
            <a:off x="1335088" y="2820988"/>
            <a:ext cx="6427787" cy="1997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>
              <a:lnSpc>
                <a:spcPts val="25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俗话说，顾客就是“上帝”，那么在顾客购买产品之前都会与客服沟通了解产品的基本情况，而且有的顾客在购买之前不会与客服沟通，但是最后由于某些原因“不爽”而给低分甚至中差评，所以，卖家的服务态度是至关重要的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467" name="Text Box 23"/>
          <p:cNvSpPr txBox="1">
            <a:spLocks noChangeArrowheads="1"/>
          </p:cNvSpPr>
          <p:nvPr/>
        </p:nvSpPr>
        <p:spPr bwMode="auto">
          <a:xfrm>
            <a:off x="1893888" y="108521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卖家的发货速度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469" name="TextBox 1"/>
          <p:cNvSpPr txBox="1">
            <a:spLocks noChangeArrowheads="1"/>
          </p:cNvSpPr>
          <p:nvPr/>
        </p:nvSpPr>
        <p:spPr bwMode="auto">
          <a:xfrm>
            <a:off x="1082675" y="2001838"/>
            <a:ext cx="7524750" cy="674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>
            <a:spAutoFit/>
          </a:bodyPr>
          <a:lstStyle/>
          <a:p>
            <a:pPr defTabSz="914400" eaLnBrk="0" hangingPunct="0">
              <a:lnSpc>
                <a:spcPts val="2475"/>
              </a:lnSpc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主要取决的自身的供货能力（货源）以及合作的快递。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400" eaLnBrk="0" hangingPunct="0">
              <a:lnSpc>
                <a:spcPts val="2475"/>
              </a:lnSpc>
            </a:pP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470" name="TextBox 1"/>
          <p:cNvSpPr txBox="1">
            <a:spLocks noChangeArrowheads="1"/>
          </p:cNvSpPr>
          <p:nvPr/>
        </p:nvSpPr>
        <p:spPr bwMode="auto">
          <a:xfrm>
            <a:off x="1050925" y="2678748"/>
            <a:ext cx="7297738" cy="3817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>
            <a:spAutoFit/>
          </a:bodyPr>
          <a:lstStyle/>
          <a:p>
            <a:pPr defTabSz="914400" eaLnBrk="0" hangingPunct="0">
              <a:lnSpc>
                <a:spcPts val="2475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首先，是要把自己的正常出货速度在店铺首页说明，甚至在每个宝贝位置都设置一个通用的说明模板，既然顾客都看到了还的话说明他认可了这个速度；很多大店都是注明了 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天发货甚至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天发货，但是顾客给他们的发货速度评分都不低，因为这是提前约定的，也就是大家事先认可的。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eaLnBrk="0" hangingPunct="0">
              <a:lnSpc>
                <a:spcPts val="2475"/>
              </a:lnSpc>
              <a:buFont typeface="Arial" panose="020B0604020202020204" pitchFamily="34" charset="0"/>
              <a:buNone/>
            </a:pP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eaLnBrk="0" hangingPunct="0">
              <a:lnSpc>
                <a:spcPts val="2475"/>
              </a:lnSpc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其次，我认为真正重要的是当不能在公告的时间内出货的时候，就要主动联系顾客说明原委，不要擅自点击发货（实际上要延后多少天）。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eaLnBrk="0" hangingPunct="0">
              <a:lnSpc>
                <a:spcPts val="2475"/>
              </a:lnSpc>
              <a:buFont typeface="Arial" panose="020B0604020202020204" pitchFamily="34" charset="0"/>
              <a:buNone/>
            </a:pP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eaLnBrk="0" hangingPunct="0">
              <a:lnSpc>
                <a:spcPts val="2475"/>
              </a:lnSpc>
              <a:buFont typeface="Arial" panose="020B0604020202020204" pitchFamily="34" charset="0"/>
              <a:buNone/>
            </a:pPr>
            <a:endParaRPr lang="en-US" altLang="zh-CN" sz="2400">
              <a:solidFill>
                <a:srgbClr val="D9D9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491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收藏人气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3584893" y="2854325"/>
            <a:ext cx="3671887" cy="989013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defTabSz="914400" eaLnBrk="0" hangingPunct="0">
              <a:lnSpc>
                <a:spcPts val="2470"/>
              </a:lnSpc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店铺收藏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400" eaLnBrk="0" hangingPunct="0">
              <a:lnSpc>
                <a:spcPts val="2470"/>
              </a:lnSpc>
              <a:defRPr/>
            </a:pP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914400" eaLnBrk="0" hangingPunct="0">
              <a:lnSpc>
                <a:spcPts val="2470"/>
              </a:lnSpc>
              <a:defRPr/>
            </a:pPr>
            <a:r>
              <a:rPr 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产品收藏</a:t>
            </a:r>
            <a:endParaRPr 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515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收藏量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2"/>
          <p:cNvSpPr/>
          <p:nvPr/>
        </p:nvSpPr>
        <p:spPr>
          <a:xfrm>
            <a:off x="922338" y="2225675"/>
            <a:ext cx="7540625" cy="3267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914400" eaLnBrk="0" hangingPunct="0">
              <a:lnSpc>
                <a:spcPts val="25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买家在搜索同一件宝贝时您的宝贝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越靠前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defTabSz="914400" eaLnBrk="0" hangingPunct="0">
              <a:lnSpc>
                <a:spcPts val="25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买家对您的店铺宝贝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越信任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，因为有的买家购物一般先搜索店铺，然后选择店铺进入，你店铺刷得多，同类热门店铺排名就靠前，更容易被买家点击到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defTabSz="914400" eaLnBrk="0" hangingPunct="0">
              <a:lnSpc>
                <a:spcPts val="25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您的宝贝越有机会被淘宝聚宝盆收录，这样就会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您的店铺浏览量和客源!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defTabSz="914400" eaLnBrk="0" hangingPunct="0">
              <a:lnSpc>
                <a:spcPts val="25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您的宝贝在同类宝贝中排名就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越靠前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!更容易的被买家搜索到，还能优化热门关键词的搜索，可以说，在同行之中，您的宝贝是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极具优势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的，现在光有信誉那不是最有用的，还要靠收藏和浏览量!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563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浏览量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565" name="图片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30188" y="1316038"/>
            <a:ext cx="2224088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图片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1644650"/>
            <a:ext cx="7437438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2"/>
          <p:cNvSpPr txBox="1"/>
          <p:nvPr/>
        </p:nvSpPr>
        <p:spPr>
          <a:xfrm>
            <a:off x="1539875" y="6227763"/>
            <a:ext cx="4146550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zh-CN" altLang="en-US" sz="24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</a:t>
            </a:r>
            <a:r>
              <a:rPr lang="zh-CN" altLang="en-US" sz="2400" b="1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</a:t>
            </a:r>
            <a:r>
              <a:rPr lang="zh-CN" altLang="en-US" sz="24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店铺的浏览量？？？</a:t>
            </a:r>
            <a:endParaRPr lang="zh-CN" altLang="en-US" sz="2400" dirty="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568" name="Picture 6" descr="20141118175323_uf3v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4875213"/>
            <a:ext cx="1365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1"/>
          <p:cNvGrpSpPr/>
          <p:nvPr/>
        </p:nvGrpSpPr>
        <p:grpSpPr bwMode="auto">
          <a:xfrm>
            <a:off x="2606675" y="2655888"/>
            <a:ext cx="596900" cy="514350"/>
            <a:chOff x="3306159" y="1663997"/>
            <a:chExt cx="796206" cy="686384"/>
          </a:xfrm>
        </p:grpSpPr>
        <p:sp>
          <p:nvSpPr>
            <p:cNvPr id="3" name="六边形 2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415791" y="1745580"/>
              <a:ext cx="576944" cy="553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任意多边形 13"/>
          <p:cNvSpPr/>
          <p:nvPr/>
        </p:nvSpPr>
        <p:spPr>
          <a:xfrm>
            <a:off x="3284538" y="2655888"/>
            <a:ext cx="3635375" cy="5143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6147" name="组合 6"/>
          <p:cNvGrpSpPr/>
          <p:nvPr/>
        </p:nvGrpSpPr>
        <p:grpSpPr bwMode="auto">
          <a:xfrm>
            <a:off x="2963863" y="3367088"/>
            <a:ext cx="596900" cy="514350"/>
            <a:chOff x="3782730" y="2611871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92362" y="2693454"/>
              <a:ext cx="576944" cy="553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20"/>
          <p:cNvSpPr/>
          <p:nvPr/>
        </p:nvSpPr>
        <p:spPr>
          <a:xfrm>
            <a:off x="3643313" y="3367088"/>
            <a:ext cx="3371850" cy="5143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6149" name="组合 11"/>
          <p:cNvGrpSpPr/>
          <p:nvPr/>
        </p:nvGrpSpPr>
        <p:grpSpPr bwMode="auto">
          <a:xfrm>
            <a:off x="3321050" y="4078288"/>
            <a:ext cx="596900" cy="514350"/>
            <a:chOff x="4259301" y="3559745"/>
            <a:chExt cx="796206" cy="686384"/>
          </a:xfrm>
        </p:grpSpPr>
        <p:sp>
          <p:nvSpPr>
            <p:cNvPr id="2" name="六边形 12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368933" y="3641328"/>
              <a:ext cx="576944" cy="553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任意多边形 27"/>
          <p:cNvSpPr/>
          <p:nvPr/>
        </p:nvSpPr>
        <p:spPr>
          <a:xfrm>
            <a:off x="4000500" y="4078288"/>
            <a:ext cx="3246438" cy="5143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2" name="文本框 21"/>
          <p:cNvSpPr txBox="1"/>
          <p:nvPr/>
        </p:nvSpPr>
        <p:spPr>
          <a:xfrm>
            <a:off x="804842" y="2714561"/>
            <a:ext cx="826255" cy="196207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50" dirty="0"/>
              <a:t>目</a:t>
            </a:r>
            <a:endParaRPr lang="en-US" altLang="zh-CN" sz="405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05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50" dirty="0"/>
              <a:t>录</a:t>
            </a:r>
            <a:endParaRPr lang="zh-CN" altLang="en-US" sz="4050" dirty="0"/>
          </a:p>
        </p:txBody>
      </p:sp>
      <p:grpSp>
        <p:nvGrpSpPr>
          <p:cNvPr id="6152" name="组合 22"/>
          <p:cNvGrpSpPr/>
          <p:nvPr/>
        </p:nvGrpSpPr>
        <p:grpSpPr bwMode="auto">
          <a:xfrm>
            <a:off x="506413" y="1152525"/>
            <a:ext cx="1193800" cy="1214438"/>
            <a:chOff x="675018" y="483494"/>
            <a:chExt cx="1592413" cy="1617333"/>
          </a:xfrm>
        </p:grpSpPr>
        <p:sp>
          <p:nvSpPr>
            <p:cNvPr id="24" name="六边形 23"/>
            <p:cNvSpPr/>
            <p:nvPr/>
          </p:nvSpPr>
          <p:spPr>
            <a:xfrm>
              <a:off x="1073121" y="1413724"/>
              <a:ext cx="796207" cy="687103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5" name="六边形 24"/>
            <p:cNvSpPr/>
            <p:nvPr/>
          </p:nvSpPr>
          <p:spPr>
            <a:xfrm>
              <a:off x="1073121" y="483494"/>
              <a:ext cx="796207" cy="687103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6" name="六边形 25"/>
            <p:cNvSpPr/>
            <p:nvPr/>
          </p:nvSpPr>
          <p:spPr>
            <a:xfrm>
              <a:off x="1471225" y="933811"/>
              <a:ext cx="796207" cy="684988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7" name="六边形 26"/>
            <p:cNvSpPr/>
            <p:nvPr/>
          </p:nvSpPr>
          <p:spPr>
            <a:xfrm>
              <a:off x="675018" y="933811"/>
              <a:ext cx="796207" cy="684988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6153" name="Text Box 23"/>
          <p:cNvSpPr txBox="1">
            <a:spLocks noChangeArrowheads="1"/>
          </p:cNvSpPr>
          <p:nvPr/>
        </p:nvSpPr>
        <p:spPr bwMode="auto">
          <a:xfrm>
            <a:off x="3435350" y="2724150"/>
            <a:ext cx="3403600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流量的本质（淘宝个性化搜索）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4" name="Text Box 24"/>
          <p:cNvSpPr txBox="1">
            <a:spLocks noChangeArrowheads="1"/>
          </p:cNvSpPr>
          <p:nvPr/>
        </p:nvSpPr>
        <p:spPr bwMode="auto">
          <a:xfrm>
            <a:off x="3849688" y="3455988"/>
            <a:ext cx="1555750" cy="3667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淘宝排名规则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5" name="Text Box 24"/>
          <p:cNvSpPr txBox="1">
            <a:spLocks noChangeArrowheads="1"/>
          </p:cNvSpPr>
          <p:nvPr/>
        </p:nvSpPr>
        <p:spPr bwMode="auto">
          <a:xfrm>
            <a:off x="4175125" y="4148138"/>
            <a:ext cx="2012950" cy="3667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淘宝排名规则总结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539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浏览量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5541" name="组合 5"/>
          <p:cNvGrpSpPr/>
          <p:nvPr/>
        </p:nvGrpSpPr>
        <p:grpSpPr bwMode="auto">
          <a:xfrm>
            <a:off x="269875" y="2301875"/>
            <a:ext cx="8874125" cy="2852738"/>
            <a:chOff x="890432" y="2098544"/>
            <a:chExt cx="8874498" cy="2852453"/>
          </a:xfrm>
        </p:grpSpPr>
        <p:sp>
          <p:nvSpPr>
            <p:cNvPr id="2" name="矩形 1"/>
            <p:cNvSpPr/>
            <p:nvPr/>
          </p:nvSpPr>
          <p:spPr>
            <a:xfrm>
              <a:off x="992036" y="2098544"/>
              <a:ext cx="8569685" cy="8222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400" eaLnBrk="0" hangingPunct="0"/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	</a:t>
              </a:r>
              <a:r>
                <a:rPr lang="zh-CN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增加产品的数量，保证产品风格样式一致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  <a:p>
              <a:pPr defTabSz="914400" eaLnBrk="0" hangingPunct="0"/>
              <a:r>
                <a:rPr lang="zh-CN" alt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          </a:t>
              </a:r>
              <a:r>
                <a:rPr lang="zh-CN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往往产品越多，浏览量就越多</a:t>
              </a:r>
              <a:endParaRPr lang="zh-CN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90432" y="3430324"/>
              <a:ext cx="8874498" cy="15206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914400" eaLnBrk="0" hangingPunct="0">
                <a:lnSpc>
                  <a:spcPts val="2250"/>
                </a:lnSpc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	</a:t>
              </a:r>
              <a:r>
                <a:rPr lang="zh-CN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搜索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5</a:t>
              </a:r>
              <a:r>
                <a:rPr lang="zh-CN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ahoma" panose="020B0604030504040204" pitchFamily="34" charset="0"/>
                </a:rPr>
                <a:t>钻的店铺，往往每个买家有上百件产品，有的竟然达到几千件。浏览量往往和产品的数量成正比。但是，有的店铺虽然东西多，但是却杂乱无章，又卖袜子，又卖项链，让人感觉不专一，杂乱。给大家的建议就是，同样档次的产品，最好放在一起来卖。</a:t>
              </a:r>
              <a:endParaRPr lang="zh-CN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587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发货速度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7591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49438" y="1741488"/>
            <a:ext cx="5846762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166688" y="2497138"/>
            <a:ext cx="1597025" cy="1571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 defTabSz="914400"/>
            <a:r>
              <a:rPr lang="zh-CN" altLang="en-US" sz="2400" b="1">
                <a:solidFill>
                  <a:schemeClr val="bg1"/>
                </a:solidFill>
                <a:ea typeface="微软雅黑" panose="020B0503020204020204" pitchFamily="34" charset="-122"/>
              </a:rPr>
              <a:t>卖家已发货</a:t>
            </a:r>
            <a:endParaRPr lang="zh-CN" altLang="en-US" sz="24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611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销量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627" name="组合 6"/>
          <p:cNvGrpSpPr/>
          <p:nvPr/>
        </p:nvGrpSpPr>
        <p:grpSpPr bwMode="auto">
          <a:xfrm>
            <a:off x="3554413" y="1979613"/>
            <a:ext cx="2012950" cy="2513012"/>
            <a:chOff x="3667261" y="3312587"/>
            <a:chExt cx="2012737" cy="2511817"/>
          </a:xfrm>
        </p:grpSpPr>
        <p:sp>
          <p:nvSpPr>
            <p:cNvPr id="2" name="文本框 1"/>
            <p:cNvSpPr txBox="1"/>
            <p:nvPr/>
          </p:nvSpPr>
          <p:spPr>
            <a:xfrm>
              <a:off x="3972029" y="3312587"/>
              <a:ext cx="1200023" cy="7013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eaLnBrk="0" hangingPunct="0">
                <a:defRPr/>
              </a:pPr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销量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667261" y="4466150"/>
              <a:ext cx="2012737" cy="6410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pPr defTabSz="914400" eaLnBrk="0" hangingPunct="0">
                <a:defRPr/>
              </a:pPr>
              <a:r>
                <a:rPr lang="zh-CN" altLang="en-US" sz="36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收货人数</a:t>
              </a:r>
              <a:endParaRPr lang="zh-CN" altLang="en-US" sz="36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667261" y="5183359"/>
              <a:ext cx="2012737" cy="6410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pPr defTabSz="914400" eaLnBrk="0" hangingPunct="0">
                <a:defRPr/>
              </a:pPr>
              <a:r>
                <a:rPr lang="zh-CN" altLang="en-US" sz="36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付款人数</a:t>
              </a:r>
              <a:endParaRPr lang="zh-CN" altLang="en-US" sz="36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0659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转化率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665" name="组合 2"/>
          <p:cNvGrpSpPr/>
          <p:nvPr/>
        </p:nvGrpSpPr>
        <p:grpSpPr bwMode="auto">
          <a:xfrm>
            <a:off x="3462338" y="1725613"/>
            <a:ext cx="2320925" cy="2849562"/>
            <a:chOff x="3706579" y="3694655"/>
            <a:chExt cx="2321651" cy="2850223"/>
          </a:xfrm>
        </p:grpSpPr>
        <p:sp>
          <p:nvSpPr>
            <p:cNvPr id="4" name="文本框 1"/>
            <p:cNvSpPr txBox="1"/>
            <p:nvPr/>
          </p:nvSpPr>
          <p:spPr>
            <a:xfrm>
              <a:off x="3706579" y="3694655"/>
              <a:ext cx="1708684" cy="7018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eaLnBrk="0" hangingPunct="0">
                <a:defRPr/>
              </a:pPr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转化率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09755" y="4809339"/>
              <a:ext cx="1708684" cy="45730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zh-CN" altLang="zh-CN" sz="2400" b="1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单品转化率</a:t>
              </a:r>
              <a:endParaRPr lang="zh-CN" altLang="en-US" sz="2400" b="1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709755" y="6087572"/>
              <a:ext cx="2318475" cy="45730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zh-CN" altLang="zh-CN" sz="240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全店综合转化率</a:t>
              </a:r>
              <a:endParaRPr lang="zh-CN" altLang="en-US" sz="240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709755" y="5479419"/>
              <a:ext cx="2318475" cy="45730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zh-CN" altLang="zh-CN" sz="240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关联营销转化率</a:t>
              </a:r>
              <a:endParaRPr lang="zh-CN" altLang="en-US" sz="240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0671" name="Picture 6" descr="20141118175323_uf3v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87413" y="4594225"/>
            <a:ext cx="1365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2574925" y="5518150"/>
            <a:ext cx="895350" cy="519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</a:t>
            </a:r>
            <a:endParaRPr lang="zh-CN" altLang="en-US" sz="2800" b="1">
              <a:solidFill>
                <a:srgbClr val="D9D9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3608388" y="5556250"/>
            <a:ext cx="4146550" cy="457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zh-CN" altLang="en-US" sz="24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影响转化率的因素有哪些？？</a:t>
            </a:r>
            <a:endParaRPr lang="zh-CN" altLang="en-US" sz="2400" dirty="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683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商品的价格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38275" y="2917825"/>
            <a:ext cx="6432550" cy="15525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目前淘宝上的产品，同质化的情况非常严重。这也为消费者的选择提供了条件，他们往往会货比三家，同一件商品，如果你的价格偏高，那么你的转化率就很难提升。</a:t>
            </a:r>
            <a:endParaRPr lang="zh-CN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2707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商品的销量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84325" y="2660650"/>
            <a:ext cx="6086475" cy="19177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hangingPunct="0"/>
            <a:r>
              <a:rPr lang="en-US" altLang="zh-CN" sz="16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商品的销量对消费者来说是质量有保障的一个说明，买的人多，那至少说明商品的质量不会太差，当然这里面也有从众心理在作怪。如果你的商品让消费者找到了信心，那么下单的几率就会大大提高</a:t>
            </a:r>
            <a:endParaRPr lang="zh-CN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3731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商品的评价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30350" y="3030538"/>
            <a:ext cx="6248400" cy="19177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hangingPunct="0"/>
            <a:r>
              <a:rPr lang="en-US" altLang="zh-CN" sz="16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如果商品的好评率较高，那么就能提高商品潜在消费者的购买信心。尤其是新上架的商品，好评率和好评语对它以后的销售至关重要，如果前几个人对这个商品的评价都很低，那么该商品的转化率以后也很难上去</a:t>
            </a:r>
            <a:endParaRPr lang="zh-CN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4755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商品和店铺的定位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00175" y="2181225"/>
            <a:ext cx="6248400" cy="19177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hangingPunct="0"/>
            <a:r>
              <a:rPr lang="en-US" altLang="zh-CN" sz="16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0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举个简单的例子，如果你的店是卖男装的，现在搞个女装的上架去卖，转化率一点很低，又比如你店里的地位是卖单价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元的产品，你搞个单价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元的商品上去，转化率也一点很低</a:t>
            </a:r>
            <a:endParaRPr lang="zh-CN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761" name="文本框 3"/>
          <p:cNvSpPr txBox="1">
            <a:spLocks noChangeArrowheads="1"/>
          </p:cNvSpPr>
          <p:nvPr/>
        </p:nvSpPr>
        <p:spPr bwMode="auto">
          <a:xfrm>
            <a:off x="2274888" y="5440363"/>
            <a:ext cx="6396037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皮草、高端手机等奢侈品为什么天猫店铺销量明显高于淘宝店铺？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4762" name="Picture 6" descr="20141118175323_uf3v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3250" y="4581525"/>
            <a:ext cx="1365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5779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店铺的整体规划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54150" y="2390775"/>
            <a:ext cx="6248400" cy="264795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hangingPunct="0"/>
            <a:r>
              <a:rPr lang="en-US" altLang="zh-CN" sz="20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么这里主要影响转化率的是类目的设置，如果你在首页设置一个男款上装的类目，但是你把一款女装的放进去，那么这个女装一定转化率很低。我发现很多卖家自己店里面的归类都很乱，这样就导致了消费者到了你店里想买的东西找不到，但是实际上你店里有很多是他要找的</a:t>
            </a:r>
            <a:endParaRPr lang="zh-CN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7827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店铺的整体规划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32175" y="2571750"/>
            <a:ext cx="2622550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defTabSz="914400" eaLnBrk="0" hangingPunct="0">
              <a:defRPr/>
            </a:pPr>
            <a:r>
              <a:rPr lang="zh-CN" altLang="en-US" sz="24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产品的摄影、制作</a:t>
            </a:r>
            <a:endParaRPr lang="zh-CN" altLang="en-US" sz="2400" dirty="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511300" y="3213100"/>
            <a:ext cx="6846888" cy="2282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914400"/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        产品的摄影、制作、排版（没有最好看的，只有最合适的）。你的消费对象有什么偏好，你就去迎合他们。</a:t>
            </a:r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defTabSz="914400"/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defTabSz="914400"/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       产品的描述，对产品卖点的展示（没必要把顾客可能担心的问题都在描述中解释出来）。</a:t>
            </a:r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5"/>
          <p:cNvSpPr/>
          <p:nvPr/>
        </p:nvSpPr>
        <p:spPr>
          <a:xfrm>
            <a:off x="2052638" y="2752725"/>
            <a:ext cx="819150" cy="704850"/>
          </a:xfrm>
          <a:prstGeom prst="hexagon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165533" y="2869144"/>
            <a:ext cx="593527" cy="5062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7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4"/>
          <p:cNvSpPr/>
          <p:nvPr/>
        </p:nvSpPr>
        <p:spPr>
          <a:xfrm>
            <a:off x="2984500" y="2752725"/>
            <a:ext cx="4779963" cy="7048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72" name="Text Box 23"/>
          <p:cNvSpPr txBox="1">
            <a:spLocks noChangeArrowheads="1"/>
          </p:cNvSpPr>
          <p:nvPr/>
        </p:nvSpPr>
        <p:spPr bwMode="auto">
          <a:xfrm>
            <a:off x="3217863" y="2862263"/>
            <a:ext cx="446722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流量的本质（淘宝个性化搜索）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6803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点击率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805" name="文本框 1"/>
          <p:cNvSpPr txBox="1">
            <a:spLocks noChangeArrowheads="1"/>
          </p:cNvSpPr>
          <p:nvPr/>
        </p:nvSpPr>
        <p:spPr bwMode="auto">
          <a:xfrm>
            <a:off x="2066925" y="2341563"/>
            <a:ext cx="4862513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 eaLnBrk="0" hangingPunct="0"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点击率</a:t>
            </a:r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36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</a:t>
            </a:r>
            <a:r>
              <a:rPr lang="en-US" altLang="zh-CN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6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展现</a:t>
            </a:r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806" name="文本框 3"/>
          <p:cNvSpPr txBox="1">
            <a:spLocks noChangeArrowheads="1"/>
          </p:cNvSpPr>
          <p:nvPr/>
        </p:nvSpPr>
        <p:spPr bwMode="auto">
          <a:xfrm>
            <a:off x="2611438" y="5005388"/>
            <a:ext cx="58515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展现量异常也会导致产品隐形降权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降权？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6807" name="Picture 6" descr="20141118175323_uf3v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85825" y="4117975"/>
            <a:ext cx="1365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8851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点击率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855" name="矩形 1"/>
          <p:cNvSpPr>
            <a:spLocks noChangeArrowheads="1"/>
          </p:cNvSpPr>
          <p:nvPr/>
        </p:nvSpPr>
        <p:spPr bwMode="auto">
          <a:xfrm>
            <a:off x="1027113" y="2555875"/>
            <a:ext cx="7305675" cy="2041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 defTabSz="914400" eaLnBrk="0" hangingPunct="0">
              <a:buFont typeface="Arial" panose="020B0604020202020204" pitchFamily="34" charset="0"/>
              <a:buChar char="•"/>
            </a:pPr>
            <a:r>
              <a:rPr lang="zh-CN" altLang="zh-CN" sz="28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展现量：</a:t>
            </a:r>
            <a:r>
              <a:rPr lang="zh-CN" altLang="zh-CN" sz="2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推广宝贝在淘宝直通车展示位上被买家看到的次数，</a:t>
            </a:r>
            <a:r>
              <a:rPr lang="en-US" altLang="zh-CN" sz="2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</a:t>
            </a:r>
            <a:r>
              <a:rPr lang="zh-CN" altLang="zh-CN" sz="2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不包括自然搜索</a:t>
            </a:r>
            <a:r>
              <a:rPr lang="zh-CN" altLang="zh-CN" sz="24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sz="24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457200" indent="-457200" defTabSz="914400" eaLnBrk="0" hangingPunct="0">
              <a:buFont typeface="Arial" panose="020B0604020202020204" pitchFamily="34" charset="0"/>
              <a:buChar char="•"/>
            </a:pPr>
            <a:endParaRPr lang="zh-CN" altLang="zh-CN" sz="240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457200" indent="-457200" defTabSz="914400" eaLnBrk="0" hangingPunct="0">
              <a:buFont typeface="Arial" panose="020B0604020202020204" pitchFamily="34" charset="0"/>
              <a:buChar char="•"/>
            </a:pPr>
            <a:r>
              <a:rPr lang="zh-CN" altLang="zh-CN" sz="28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点击量：</a:t>
            </a:r>
            <a:r>
              <a:rPr lang="zh-CN" altLang="zh-CN" sz="2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推广宝贝在淘宝直通车展示位上被点击的次数</a:t>
            </a:r>
            <a:endParaRPr lang="zh-CN" altLang="en-US" sz="2400">
              <a:solidFill>
                <a:srgbClr val="D9D9D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617538" y="5043488"/>
            <a:ext cx="8166100" cy="1016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67000"/>
                </a:schemeClr>
              </a:gs>
              <a:gs pos="100000">
                <a:schemeClr val="accent1">
                  <a:alpha val="49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9875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橱窗推荐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878" name="文本框 5"/>
          <p:cNvSpPr txBox="1">
            <a:spLocks noChangeArrowheads="1"/>
          </p:cNvSpPr>
          <p:nvPr/>
        </p:nvSpPr>
        <p:spPr bwMode="auto">
          <a:xfrm>
            <a:off x="1573213" y="5173663"/>
            <a:ext cx="7002462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进入卖家中心，点击左侧栏“出售中的宝贝”，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eaLnBrk="0" hangingPunct="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勾选要橱窗推荐的宝贝，点击“橱窗推荐”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9882" name="Picture 10" descr="QQ截图2016072718465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750" y="2581275"/>
            <a:ext cx="9134475" cy="163353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0" y="2628900"/>
            <a:ext cx="390525" cy="9429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762125" y="3902075"/>
            <a:ext cx="83820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1923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下架时间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6" name="矩形 1"/>
          <p:cNvSpPr>
            <a:spLocks noChangeArrowheads="1"/>
          </p:cNvSpPr>
          <p:nvPr/>
        </p:nvSpPr>
        <p:spPr bwMode="auto">
          <a:xfrm>
            <a:off x="1766888" y="2513013"/>
            <a:ext cx="63912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0" hangingPunct="0"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一个宝贝的上架</a:t>
            </a:r>
            <a:r>
              <a:rPr lang="zh-CN" altLang="en-US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周期</a:t>
            </a:r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24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天，编辑出售中的宝贝</a:t>
            </a:r>
            <a:r>
              <a:rPr lang="zh-CN" altLang="en-US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不会</a:t>
            </a:r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更改上下架时间</a:t>
            </a:r>
            <a:endParaRPr lang="en-US" altLang="zh-CN" sz="2400" dirty="0" smtClean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eaLnBrk="0" hangingPunct="0"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越</a:t>
            </a:r>
            <a:r>
              <a:rPr lang="zh-CN" altLang="en-US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临近</a:t>
            </a:r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下架的宝贝</a:t>
            </a:r>
            <a:r>
              <a:rPr lang="zh-CN" altLang="en-US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权重</a:t>
            </a:r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越高</a:t>
            </a:r>
            <a:endParaRPr lang="en-US" altLang="zh-CN" sz="2400" dirty="0" smtClean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eaLnBrk="0" hangingPunct="0">
              <a:buFont typeface="Arial" panose="020B0604020202020204" pitchFamily="34" charset="0"/>
              <a:buChar char="•"/>
              <a:defRPr/>
            </a:pPr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一般情况下，一个页面中</a:t>
            </a:r>
            <a:r>
              <a:rPr lang="zh-CN" altLang="en-US" sz="24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不会</a:t>
            </a:r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超过出现同一个店铺的</a:t>
            </a:r>
            <a:r>
              <a:rPr lang="en-US" altLang="zh-CN" sz="24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款宝贝</a:t>
            </a:r>
            <a:endParaRPr lang="zh-CN" altLang="en-US" sz="2400" dirty="0" smtClean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2947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公益宝贝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949" name="Picture 5" descr="QQ截图2016072718465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8925" y="2619375"/>
            <a:ext cx="8816975" cy="1576388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3989388" y="3851275"/>
            <a:ext cx="83820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617538" y="5043488"/>
            <a:ext cx="8166100" cy="1016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67000"/>
                </a:schemeClr>
              </a:gs>
              <a:gs pos="100000">
                <a:schemeClr val="accent1">
                  <a:alpha val="49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2952" name="文本框 6"/>
          <p:cNvSpPr txBox="1">
            <a:spLocks noChangeArrowheads="1"/>
          </p:cNvSpPr>
          <p:nvPr/>
        </p:nvSpPr>
        <p:spPr bwMode="auto">
          <a:xfrm>
            <a:off x="1600200" y="5173663"/>
            <a:ext cx="6716713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进入卖家中心，点击左侧栏“出售中的宝贝”，勾选要橱窗推荐的宝贝，点击“设置公益宝贝”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4995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公益宝贝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999" name="文本框 6"/>
          <p:cNvSpPr txBox="1">
            <a:spLocks noChangeArrowheads="1"/>
          </p:cNvSpPr>
          <p:nvPr/>
        </p:nvSpPr>
        <p:spPr bwMode="auto">
          <a:xfrm>
            <a:off x="1600200" y="5821363"/>
            <a:ext cx="6716713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进入卖家中心，点击左侧栏“出售中的宝贝”，勾选要橱窗推荐的宝贝，点击“设置公益宝贝”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5000" name="图片 1"/>
          <p:cNvPicPr>
            <a:picLocks noChangeAspect="1" noChangeArrowheads="1"/>
          </p:cNvPicPr>
          <p:nvPr/>
        </p:nvPicPr>
        <p:blipFill>
          <a:blip r:embed="rId1"/>
          <a:srcRect t="12727"/>
          <a:stretch>
            <a:fillRect/>
          </a:stretch>
        </p:blipFill>
        <p:spPr bwMode="auto">
          <a:xfrm>
            <a:off x="1092200" y="0"/>
            <a:ext cx="7296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479675" y="2670175"/>
            <a:ext cx="5127625" cy="4619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/>
          </a:p>
        </p:txBody>
      </p:sp>
      <p:sp>
        <p:nvSpPr>
          <p:cNvPr id="2" name="矩形 2"/>
          <p:cNvSpPr/>
          <p:nvPr/>
        </p:nvSpPr>
        <p:spPr>
          <a:xfrm>
            <a:off x="2386013" y="5143500"/>
            <a:ext cx="5126037" cy="101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hangingPunct="0">
              <a:defRPr/>
            </a:pPr>
            <a:endParaRPr lang="zh-CN" altLang="en-US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552450" y="3681413"/>
            <a:ext cx="8166100" cy="1016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67000"/>
                </a:schemeClr>
              </a:gs>
              <a:gs pos="100000">
                <a:schemeClr val="accent1">
                  <a:alpha val="49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5003" name="文本框 6"/>
          <p:cNvSpPr txBox="1">
            <a:spLocks noChangeArrowheads="1"/>
          </p:cNvSpPr>
          <p:nvPr/>
        </p:nvSpPr>
        <p:spPr bwMode="auto">
          <a:xfrm>
            <a:off x="1933575" y="3736975"/>
            <a:ext cx="704215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进入公益宝贝页面，选择筹款类型。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 eaLnBrk="0" hangingPunct="0">
              <a:buFont typeface="Arial" panose="020B0604020202020204" pitchFamily="34" charset="0"/>
              <a:buNone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捐款方式按照店家意向来定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5730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6019" name="Text Box 23"/>
          <p:cNvSpPr txBox="1">
            <a:spLocks noChangeArrowheads="1"/>
          </p:cNvSpPr>
          <p:nvPr/>
        </p:nvSpPr>
        <p:spPr bwMode="auto">
          <a:xfrm>
            <a:off x="1900238" y="5683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价格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6026" name="组合 5"/>
          <p:cNvGrpSpPr/>
          <p:nvPr/>
        </p:nvGrpSpPr>
        <p:grpSpPr bwMode="auto">
          <a:xfrm>
            <a:off x="576263" y="1270000"/>
            <a:ext cx="7940675" cy="5394325"/>
            <a:chOff x="0" y="0"/>
            <a:chExt cx="9144000" cy="6858000"/>
          </a:xfrm>
        </p:grpSpPr>
        <p:pic>
          <p:nvPicPr>
            <p:cNvPr id="86027" name="图片 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矩形 4"/>
            <p:cNvSpPr/>
            <p:nvPr/>
          </p:nvSpPr>
          <p:spPr>
            <a:xfrm>
              <a:off x="266898" y="6296928"/>
              <a:ext cx="1983454" cy="3410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0" hangingPunct="0"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7043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保证金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7048" name="Picture 8" descr="QQ截图2016072719140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7000" y="2206625"/>
            <a:ext cx="6286500" cy="3525838"/>
          </a:xfrm>
          <a:prstGeom prst="rect">
            <a:avLst/>
          </a:prstGeom>
          <a:noFill/>
        </p:spPr>
      </p:pic>
      <p:pic>
        <p:nvPicPr>
          <p:cNvPr id="87049" name="Picture 9" descr="QQ截图201607271916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2178050"/>
            <a:ext cx="2462212" cy="3543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8067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排名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8070" name="组合 1"/>
          <p:cNvGrpSpPr/>
          <p:nvPr/>
        </p:nvGrpSpPr>
        <p:grpSpPr bwMode="auto">
          <a:xfrm>
            <a:off x="1560513" y="2001838"/>
            <a:ext cx="5724525" cy="4129087"/>
            <a:chOff x="3233738" y="2006600"/>
            <a:chExt cx="5724525" cy="4129088"/>
          </a:xfrm>
        </p:grpSpPr>
        <p:sp>
          <p:nvSpPr>
            <p:cNvPr id="12" name="矩形 11"/>
            <p:cNvSpPr/>
            <p:nvPr/>
          </p:nvSpPr>
          <p:spPr>
            <a:xfrm rot="5400000">
              <a:off x="3038476" y="2554287"/>
              <a:ext cx="855662" cy="1031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任意多边形 12"/>
            <p:cNvSpPr/>
            <p:nvPr/>
          </p:nvSpPr>
          <p:spPr>
            <a:xfrm>
              <a:off x="3233738" y="2006600"/>
              <a:ext cx="1147762" cy="687387"/>
            </a:xfrm>
            <a:custGeom>
              <a:avLst/>
              <a:gdLst>
                <a:gd name="connsiteX0" fmla="*/ 0 w 1146968"/>
                <a:gd name="connsiteY0" fmla="*/ 68818 h 688181"/>
                <a:gd name="connsiteX1" fmla="*/ 68818 w 1146968"/>
                <a:gd name="connsiteY1" fmla="*/ 0 h 688181"/>
                <a:gd name="connsiteX2" fmla="*/ 1078150 w 1146968"/>
                <a:gd name="connsiteY2" fmla="*/ 0 h 688181"/>
                <a:gd name="connsiteX3" fmla="*/ 1146968 w 1146968"/>
                <a:gd name="connsiteY3" fmla="*/ 68818 h 688181"/>
                <a:gd name="connsiteX4" fmla="*/ 1146968 w 1146968"/>
                <a:gd name="connsiteY4" fmla="*/ 619363 h 688181"/>
                <a:gd name="connsiteX5" fmla="*/ 1078150 w 1146968"/>
                <a:gd name="connsiteY5" fmla="*/ 688181 h 688181"/>
                <a:gd name="connsiteX6" fmla="*/ 68818 w 1146968"/>
                <a:gd name="connsiteY6" fmla="*/ 688181 h 688181"/>
                <a:gd name="connsiteX7" fmla="*/ 0 w 1146968"/>
                <a:gd name="connsiteY7" fmla="*/ 619363 h 688181"/>
                <a:gd name="connsiteX8" fmla="*/ 0 w 1146968"/>
                <a:gd name="connsiteY8" fmla="*/ 68818 h 68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968" h="688181">
                  <a:moveTo>
                    <a:pt x="0" y="68818"/>
                  </a:moveTo>
                  <a:cubicBezTo>
                    <a:pt x="0" y="30811"/>
                    <a:pt x="30811" y="0"/>
                    <a:pt x="68818" y="0"/>
                  </a:cubicBezTo>
                  <a:lnTo>
                    <a:pt x="1078150" y="0"/>
                  </a:lnTo>
                  <a:cubicBezTo>
                    <a:pt x="1116157" y="0"/>
                    <a:pt x="1146968" y="30811"/>
                    <a:pt x="1146968" y="68818"/>
                  </a:cubicBezTo>
                  <a:lnTo>
                    <a:pt x="1146968" y="619363"/>
                  </a:lnTo>
                  <a:cubicBezTo>
                    <a:pt x="1146968" y="657370"/>
                    <a:pt x="1116157" y="688181"/>
                    <a:pt x="1078150" y="688181"/>
                  </a:cubicBezTo>
                  <a:lnTo>
                    <a:pt x="68818" y="688181"/>
                  </a:lnTo>
                  <a:cubicBezTo>
                    <a:pt x="30811" y="688181"/>
                    <a:pt x="0" y="657370"/>
                    <a:pt x="0" y="619363"/>
                  </a:cubicBezTo>
                  <a:lnTo>
                    <a:pt x="0" y="688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4926" tIns="84926" rIns="84926" bIns="84926" spcCol="1270" anchor="ctr"/>
            <a:lstStyle/>
            <a:p>
              <a:pPr algn="ctr" defTabSz="7556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7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不违规</a:t>
              </a:r>
              <a:endParaRPr lang="zh-CN" altLang="en-US" sz="17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5400000">
              <a:off x="3039269" y="3413919"/>
              <a:ext cx="854075" cy="1031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任意多边形 14"/>
            <p:cNvSpPr/>
            <p:nvPr/>
          </p:nvSpPr>
          <p:spPr>
            <a:xfrm>
              <a:off x="3233738" y="2867025"/>
              <a:ext cx="1147762" cy="687387"/>
            </a:xfrm>
            <a:custGeom>
              <a:avLst/>
              <a:gdLst>
                <a:gd name="connsiteX0" fmla="*/ 0 w 1146968"/>
                <a:gd name="connsiteY0" fmla="*/ 68818 h 688181"/>
                <a:gd name="connsiteX1" fmla="*/ 68818 w 1146968"/>
                <a:gd name="connsiteY1" fmla="*/ 0 h 688181"/>
                <a:gd name="connsiteX2" fmla="*/ 1078150 w 1146968"/>
                <a:gd name="connsiteY2" fmla="*/ 0 h 688181"/>
                <a:gd name="connsiteX3" fmla="*/ 1146968 w 1146968"/>
                <a:gd name="connsiteY3" fmla="*/ 68818 h 688181"/>
                <a:gd name="connsiteX4" fmla="*/ 1146968 w 1146968"/>
                <a:gd name="connsiteY4" fmla="*/ 619363 h 688181"/>
                <a:gd name="connsiteX5" fmla="*/ 1078150 w 1146968"/>
                <a:gd name="connsiteY5" fmla="*/ 688181 h 688181"/>
                <a:gd name="connsiteX6" fmla="*/ 68818 w 1146968"/>
                <a:gd name="connsiteY6" fmla="*/ 688181 h 688181"/>
                <a:gd name="connsiteX7" fmla="*/ 0 w 1146968"/>
                <a:gd name="connsiteY7" fmla="*/ 619363 h 688181"/>
                <a:gd name="connsiteX8" fmla="*/ 0 w 1146968"/>
                <a:gd name="connsiteY8" fmla="*/ 68818 h 68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968" h="688181">
                  <a:moveTo>
                    <a:pt x="0" y="68818"/>
                  </a:moveTo>
                  <a:cubicBezTo>
                    <a:pt x="0" y="30811"/>
                    <a:pt x="30811" y="0"/>
                    <a:pt x="68818" y="0"/>
                  </a:cubicBezTo>
                  <a:lnTo>
                    <a:pt x="1078150" y="0"/>
                  </a:lnTo>
                  <a:cubicBezTo>
                    <a:pt x="1116157" y="0"/>
                    <a:pt x="1146968" y="30811"/>
                    <a:pt x="1146968" y="68818"/>
                  </a:cubicBezTo>
                  <a:lnTo>
                    <a:pt x="1146968" y="619363"/>
                  </a:lnTo>
                  <a:cubicBezTo>
                    <a:pt x="1146968" y="657370"/>
                    <a:pt x="1116157" y="688181"/>
                    <a:pt x="1078150" y="688181"/>
                  </a:cubicBezTo>
                  <a:lnTo>
                    <a:pt x="68818" y="688181"/>
                  </a:lnTo>
                  <a:cubicBezTo>
                    <a:pt x="30811" y="688181"/>
                    <a:pt x="0" y="657370"/>
                    <a:pt x="0" y="619363"/>
                  </a:cubicBezTo>
                  <a:lnTo>
                    <a:pt x="0" y="688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4926" tIns="84926" rIns="84926" bIns="84926" spcCol="1270" anchor="ctr"/>
            <a:lstStyle/>
            <a:p>
              <a:pPr algn="ctr" defTabSz="7556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7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破</a:t>
              </a:r>
              <a:r>
                <a:rPr lang="en-US" altLang="zh-CN" sz="17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</a:t>
              </a:r>
              <a:endParaRPr lang="zh-CN" altLang="en-US" sz="17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5400000">
              <a:off x="3039269" y="4274345"/>
              <a:ext cx="854075" cy="1031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任意多边形 16"/>
            <p:cNvSpPr/>
            <p:nvPr/>
          </p:nvSpPr>
          <p:spPr>
            <a:xfrm>
              <a:off x="3233738" y="3727450"/>
              <a:ext cx="1147762" cy="687387"/>
            </a:xfrm>
            <a:custGeom>
              <a:avLst/>
              <a:gdLst>
                <a:gd name="connsiteX0" fmla="*/ 0 w 1146968"/>
                <a:gd name="connsiteY0" fmla="*/ 68818 h 688181"/>
                <a:gd name="connsiteX1" fmla="*/ 68818 w 1146968"/>
                <a:gd name="connsiteY1" fmla="*/ 0 h 688181"/>
                <a:gd name="connsiteX2" fmla="*/ 1078150 w 1146968"/>
                <a:gd name="connsiteY2" fmla="*/ 0 h 688181"/>
                <a:gd name="connsiteX3" fmla="*/ 1146968 w 1146968"/>
                <a:gd name="connsiteY3" fmla="*/ 68818 h 688181"/>
                <a:gd name="connsiteX4" fmla="*/ 1146968 w 1146968"/>
                <a:gd name="connsiteY4" fmla="*/ 619363 h 688181"/>
                <a:gd name="connsiteX5" fmla="*/ 1078150 w 1146968"/>
                <a:gd name="connsiteY5" fmla="*/ 688181 h 688181"/>
                <a:gd name="connsiteX6" fmla="*/ 68818 w 1146968"/>
                <a:gd name="connsiteY6" fmla="*/ 688181 h 688181"/>
                <a:gd name="connsiteX7" fmla="*/ 0 w 1146968"/>
                <a:gd name="connsiteY7" fmla="*/ 619363 h 688181"/>
                <a:gd name="connsiteX8" fmla="*/ 0 w 1146968"/>
                <a:gd name="connsiteY8" fmla="*/ 68818 h 68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968" h="688181">
                  <a:moveTo>
                    <a:pt x="0" y="68818"/>
                  </a:moveTo>
                  <a:cubicBezTo>
                    <a:pt x="0" y="30811"/>
                    <a:pt x="30811" y="0"/>
                    <a:pt x="68818" y="0"/>
                  </a:cubicBezTo>
                  <a:lnTo>
                    <a:pt x="1078150" y="0"/>
                  </a:lnTo>
                  <a:cubicBezTo>
                    <a:pt x="1116157" y="0"/>
                    <a:pt x="1146968" y="30811"/>
                    <a:pt x="1146968" y="68818"/>
                  </a:cubicBezTo>
                  <a:lnTo>
                    <a:pt x="1146968" y="619363"/>
                  </a:lnTo>
                  <a:cubicBezTo>
                    <a:pt x="1146968" y="657370"/>
                    <a:pt x="1116157" y="688181"/>
                    <a:pt x="1078150" y="688181"/>
                  </a:cubicBezTo>
                  <a:lnTo>
                    <a:pt x="68818" y="688181"/>
                  </a:lnTo>
                  <a:cubicBezTo>
                    <a:pt x="30811" y="688181"/>
                    <a:pt x="0" y="657370"/>
                    <a:pt x="0" y="619363"/>
                  </a:cubicBezTo>
                  <a:lnTo>
                    <a:pt x="0" y="688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4926" tIns="84926" rIns="84926" bIns="84926" spcCol="1270" anchor="ctr"/>
            <a:lstStyle/>
            <a:p>
              <a:pPr algn="ctr" defTabSz="7556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7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</a:t>
              </a:r>
              <a:endParaRPr lang="zh-CN" altLang="en-US" sz="17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5400000">
              <a:off x="3038475" y="5133976"/>
              <a:ext cx="855663" cy="1031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任意多边形 18"/>
            <p:cNvSpPr/>
            <p:nvPr/>
          </p:nvSpPr>
          <p:spPr>
            <a:xfrm>
              <a:off x="3233738" y="4587876"/>
              <a:ext cx="1147762" cy="687387"/>
            </a:xfrm>
            <a:custGeom>
              <a:avLst/>
              <a:gdLst>
                <a:gd name="connsiteX0" fmla="*/ 0 w 1146968"/>
                <a:gd name="connsiteY0" fmla="*/ 68818 h 688181"/>
                <a:gd name="connsiteX1" fmla="*/ 68818 w 1146968"/>
                <a:gd name="connsiteY1" fmla="*/ 0 h 688181"/>
                <a:gd name="connsiteX2" fmla="*/ 1078150 w 1146968"/>
                <a:gd name="connsiteY2" fmla="*/ 0 h 688181"/>
                <a:gd name="connsiteX3" fmla="*/ 1146968 w 1146968"/>
                <a:gd name="connsiteY3" fmla="*/ 68818 h 688181"/>
                <a:gd name="connsiteX4" fmla="*/ 1146968 w 1146968"/>
                <a:gd name="connsiteY4" fmla="*/ 619363 h 688181"/>
                <a:gd name="connsiteX5" fmla="*/ 1078150 w 1146968"/>
                <a:gd name="connsiteY5" fmla="*/ 688181 h 688181"/>
                <a:gd name="connsiteX6" fmla="*/ 68818 w 1146968"/>
                <a:gd name="connsiteY6" fmla="*/ 688181 h 688181"/>
                <a:gd name="connsiteX7" fmla="*/ 0 w 1146968"/>
                <a:gd name="connsiteY7" fmla="*/ 619363 h 688181"/>
                <a:gd name="connsiteX8" fmla="*/ 0 w 1146968"/>
                <a:gd name="connsiteY8" fmla="*/ 68818 h 68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968" h="688181">
                  <a:moveTo>
                    <a:pt x="0" y="68818"/>
                  </a:moveTo>
                  <a:cubicBezTo>
                    <a:pt x="0" y="30811"/>
                    <a:pt x="30811" y="0"/>
                    <a:pt x="68818" y="0"/>
                  </a:cubicBezTo>
                  <a:lnTo>
                    <a:pt x="1078150" y="0"/>
                  </a:lnTo>
                  <a:cubicBezTo>
                    <a:pt x="1116157" y="0"/>
                    <a:pt x="1146968" y="30811"/>
                    <a:pt x="1146968" y="68818"/>
                  </a:cubicBezTo>
                  <a:lnTo>
                    <a:pt x="1146968" y="619363"/>
                  </a:lnTo>
                  <a:cubicBezTo>
                    <a:pt x="1146968" y="657370"/>
                    <a:pt x="1116157" y="688181"/>
                    <a:pt x="1078150" y="688181"/>
                  </a:cubicBezTo>
                  <a:lnTo>
                    <a:pt x="68818" y="688181"/>
                  </a:lnTo>
                  <a:cubicBezTo>
                    <a:pt x="30811" y="688181"/>
                    <a:pt x="0" y="657370"/>
                    <a:pt x="0" y="619363"/>
                  </a:cubicBezTo>
                  <a:lnTo>
                    <a:pt x="0" y="688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4926" tIns="84926" rIns="84926" bIns="84926" spcCol="1270" anchor="ctr"/>
            <a:lstStyle/>
            <a:p>
              <a:pPr algn="ctr" defTabSz="7556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7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店铺人气</a:t>
              </a:r>
              <a:endParaRPr lang="zh-CN" altLang="en-US" sz="17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468688" y="5564188"/>
              <a:ext cx="1520825" cy="1031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任意多边形 20"/>
            <p:cNvSpPr/>
            <p:nvPr/>
          </p:nvSpPr>
          <p:spPr>
            <a:xfrm>
              <a:off x="3233738" y="5446713"/>
              <a:ext cx="1147762" cy="688975"/>
            </a:xfrm>
            <a:custGeom>
              <a:avLst/>
              <a:gdLst>
                <a:gd name="connsiteX0" fmla="*/ 0 w 1146968"/>
                <a:gd name="connsiteY0" fmla="*/ 68818 h 688181"/>
                <a:gd name="connsiteX1" fmla="*/ 68818 w 1146968"/>
                <a:gd name="connsiteY1" fmla="*/ 0 h 688181"/>
                <a:gd name="connsiteX2" fmla="*/ 1078150 w 1146968"/>
                <a:gd name="connsiteY2" fmla="*/ 0 h 688181"/>
                <a:gd name="connsiteX3" fmla="*/ 1146968 w 1146968"/>
                <a:gd name="connsiteY3" fmla="*/ 68818 h 688181"/>
                <a:gd name="connsiteX4" fmla="*/ 1146968 w 1146968"/>
                <a:gd name="connsiteY4" fmla="*/ 619363 h 688181"/>
                <a:gd name="connsiteX5" fmla="*/ 1078150 w 1146968"/>
                <a:gd name="connsiteY5" fmla="*/ 688181 h 688181"/>
                <a:gd name="connsiteX6" fmla="*/ 68818 w 1146968"/>
                <a:gd name="connsiteY6" fmla="*/ 688181 h 688181"/>
                <a:gd name="connsiteX7" fmla="*/ 0 w 1146968"/>
                <a:gd name="connsiteY7" fmla="*/ 619363 h 688181"/>
                <a:gd name="connsiteX8" fmla="*/ 0 w 1146968"/>
                <a:gd name="connsiteY8" fmla="*/ 68818 h 68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968" h="688181">
                  <a:moveTo>
                    <a:pt x="0" y="68818"/>
                  </a:moveTo>
                  <a:cubicBezTo>
                    <a:pt x="0" y="30811"/>
                    <a:pt x="30811" y="0"/>
                    <a:pt x="68818" y="0"/>
                  </a:cubicBezTo>
                  <a:lnTo>
                    <a:pt x="1078150" y="0"/>
                  </a:lnTo>
                  <a:cubicBezTo>
                    <a:pt x="1116157" y="0"/>
                    <a:pt x="1146968" y="30811"/>
                    <a:pt x="1146968" y="68818"/>
                  </a:cubicBezTo>
                  <a:lnTo>
                    <a:pt x="1146968" y="619363"/>
                  </a:lnTo>
                  <a:cubicBezTo>
                    <a:pt x="1146968" y="657370"/>
                    <a:pt x="1116157" y="688181"/>
                    <a:pt x="1078150" y="688181"/>
                  </a:cubicBezTo>
                  <a:lnTo>
                    <a:pt x="68818" y="688181"/>
                  </a:lnTo>
                  <a:cubicBezTo>
                    <a:pt x="30811" y="688181"/>
                    <a:pt x="0" y="657370"/>
                    <a:pt x="0" y="619363"/>
                  </a:cubicBezTo>
                  <a:lnTo>
                    <a:pt x="0" y="688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4926" tIns="84926" rIns="84926" bIns="84926" spcCol="1270" anchor="ctr"/>
            <a:lstStyle/>
            <a:p>
              <a:pPr algn="ctr" defTabSz="7556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7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相关性</a:t>
              </a:r>
              <a:endParaRPr lang="zh-CN" altLang="en-US" sz="17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16200000">
              <a:off x="4564062" y="5133976"/>
              <a:ext cx="855663" cy="1031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任意多边形 22"/>
            <p:cNvSpPr/>
            <p:nvPr/>
          </p:nvSpPr>
          <p:spPr>
            <a:xfrm>
              <a:off x="4759325" y="5446713"/>
              <a:ext cx="1147763" cy="688975"/>
            </a:xfrm>
            <a:custGeom>
              <a:avLst/>
              <a:gdLst>
                <a:gd name="connsiteX0" fmla="*/ 0 w 1146968"/>
                <a:gd name="connsiteY0" fmla="*/ 68818 h 688181"/>
                <a:gd name="connsiteX1" fmla="*/ 68818 w 1146968"/>
                <a:gd name="connsiteY1" fmla="*/ 0 h 688181"/>
                <a:gd name="connsiteX2" fmla="*/ 1078150 w 1146968"/>
                <a:gd name="connsiteY2" fmla="*/ 0 h 688181"/>
                <a:gd name="connsiteX3" fmla="*/ 1146968 w 1146968"/>
                <a:gd name="connsiteY3" fmla="*/ 68818 h 688181"/>
                <a:gd name="connsiteX4" fmla="*/ 1146968 w 1146968"/>
                <a:gd name="connsiteY4" fmla="*/ 619363 h 688181"/>
                <a:gd name="connsiteX5" fmla="*/ 1078150 w 1146968"/>
                <a:gd name="connsiteY5" fmla="*/ 688181 h 688181"/>
                <a:gd name="connsiteX6" fmla="*/ 68818 w 1146968"/>
                <a:gd name="connsiteY6" fmla="*/ 688181 h 688181"/>
                <a:gd name="connsiteX7" fmla="*/ 0 w 1146968"/>
                <a:gd name="connsiteY7" fmla="*/ 619363 h 688181"/>
                <a:gd name="connsiteX8" fmla="*/ 0 w 1146968"/>
                <a:gd name="connsiteY8" fmla="*/ 68818 h 68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968" h="688181">
                  <a:moveTo>
                    <a:pt x="0" y="68818"/>
                  </a:moveTo>
                  <a:cubicBezTo>
                    <a:pt x="0" y="30811"/>
                    <a:pt x="30811" y="0"/>
                    <a:pt x="68818" y="0"/>
                  </a:cubicBezTo>
                  <a:lnTo>
                    <a:pt x="1078150" y="0"/>
                  </a:lnTo>
                  <a:cubicBezTo>
                    <a:pt x="1116157" y="0"/>
                    <a:pt x="1146968" y="30811"/>
                    <a:pt x="1146968" y="68818"/>
                  </a:cubicBezTo>
                  <a:lnTo>
                    <a:pt x="1146968" y="619363"/>
                  </a:lnTo>
                  <a:cubicBezTo>
                    <a:pt x="1146968" y="657370"/>
                    <a:pt x="1116157" y="688181"/>
                    <a:pt x="1078150" y="688181"/>
                  </a:cubicBezTo>
                  <a:lnTo>
                    <a:pt x="68818" y="688181"/>
                  </a:lnTo>
                  <a:cubicBezTo>
                    <a:pt x="30811" y="688181"/>
                    <a:pt x="0" y="657370"/>
                    <a:pt x="0" y="619363"/>
                  </a:cubicBezTo>
                  <a:lnTo>
                    <a:pt x="0" y="688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4926" tIns="84926" rIns="84926" bIns="84926" spcCol="1270" anchor="ctr"/>
            <a:lstStyle/>
            <a:p>
              <a:pPr algn="ctr" defTabSz="7556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sz="17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DSR</a:t>
              </a:r>
              <a:endParaRPr lang="zh-CN" altLang="en-US" sz="17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 rot="16200000">
              <a:off x="4564856" y="4274345"/>
              <a:ext cx="854075" cy="1031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任意多边形 24"/>
            <p:cNvSpPr/>
            <p:nvPr/>
          </p:nvSpPr>
          <p:spPr>
            <a:xfrm>
              <a:off x="4759325" y="4587876"/>
              <a:ext cx="1147763" cy="687387"/>
            </a:xfrm>
            <a:custGeom>
              <a:avLst/>
              <a:gdLst>
                <a:gd name="connsiteX0" fmla="*/ 0 w 1146968"/>
                <a:gd name="connsiteY0" fmla="*/ 68818 h 688181"/>
                <a:gd name="connsiteX1" fmla="*/ 68818 w 1146968"/>
                <a:gd name="connsiteY1" fmla="*/ 0 h 688181"/>
                <a:gd name="connsiteX2" fmla="*/ 1078150 w 1146968"/>
                <a:gd name="connsiteY2" fmla="*/ 0 h 688181"/>
                <a:gd name="connsiteX3" fmla="*/ 1146968 w 1146968"/>
                <a:gd name="connsiteY3" fmla="*/ 68818 h 688181"/>
                <a:gd name="connsiteX4" fmla="*/ 1146968 w 1146968"/>
                <a:gd name="connsiteY4" fmla="*/ 619363 h 688181"/>
                <a:gd name="connsiteX5" fmla="*/ 1078150 w 1146968"/>
                <a:gd name="connsiteY5" fmla="*/ 688181 h 688181"/>
                <a:gd name="connsiteX6" fmla="*/ 68818 w 1146968"/>
                <a:gd name="connsiteY6" fmla="*/ 688181 h 688181"/>
                <a:gd name="connsiteX7" fmla="*/ 0 w 1146968"/>
                <a:gd name="connsiteY7" fmla="*/ 619363 h 688181"/>
                <a:gd name="connsiteX8" fmla="*/ 0 w 1146968"/>
                <a:gd name="connsiteY8" fmla="*/ 68818 h 68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968" h="688181">
                  <a:moveTo>
                    <a:pt x="0" y="68818"/>
                  </a:moveTo>
                  <a:cubicBezTo>
                    <a:pt x="0" y="30811"/>
                    <a:pt x="30811" y="0"/>
                    <a:pt x="68818" y="0"/>
                  </a:cubicBezTo>
                  <a:lnTo>
                    <a:pt x="1078150" y="0"/>
                  </a:lnTo>
                  <a:cubicBezTo>
                    <a:pt x="1116157" y="0"/>
                    <a:pt x="1146968" y="30811"/>
                    <a:pt x="1146968" y="68818"/>
                  </a:cubicBezTo>
                  <a:lnTo>
                    <a:pt x="1146968" y="619363"/>
                  </a:lnTo>
                  <a:cubicBezTo>
                    <a:pt x="1146968" y="657370"/>
                    <a:pt x="1116157" y="688181"/>
                    <a:pt x="1078150" y="688181"/>
                  </a:cubicBezTo>
                  <a:lnTo>
                    <a:pt x="68818" y="688181"/>
                  </a:lnTo>
                  <a:cubicBezTo>
                    <a:pt x="30811" y="688181"/>
                    <a:pt x="0" y="657370"/>
                    <a:pt x="0" y="619363"/>
                  </a:cubicBezTo>
                  <a:lnTo>
                    <a:pt x="0" y="688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4926" tIns="84926" rIns="84926" bIns="84926" spcCol="1270" anchor="ctr"/>
            <a:lstStyle/>
            <a:p>
              <a:pPr algn="ctr" defTabSz="7556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7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销量稳定增长</a:t>
              </a:r>
              <a:endParaRPr lang="zh-CN" altLang="en-US" sz="17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 rot="16200000">
              <a:off x="4564856" y="3413919"/>
              <a:ext cx="854075" cy="1031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任意多边形 26"/>
            <p:cNvSpPr/>
            <p:nvPr/>
          </p:nvSpPr>
          <p:spPr>
            <a:xfrm>
              <a:off x="4759325" y="3727450"/>
              <a:ext cx="1147763" cy="687387"/>
            </a:xfrm>
            <a:custGeom>
              <a:avLst/>
              <a:gdLst>
                <a:gd name="connsiteX0" fmla="*/ 0 w 1146968"/>
                <a:gd name="connsiteY0" fmla="*/ 68818 h 688181"/>
                <a:gd name="connsiteX1" fmla="*/ 68818 w 1146968"/>
                <a:gd name="connsiteY1" fmla="*/ 0 h 688181"/>
                <a:gd name="connsiteX2" fmla="*/ 1078150 w 1146968"/>
                <a:gd name="connsiteY2" fmla="*/ 0 h 688181"/>
                <a:gd name="connsiteX3" fmla="*/ 1146968 w 1146968"/>
                <a:gd name="connsiteY3" fmla="*/ 68818 h 688181"/>
                <a:gd name="connsiteX4" fmla="*/ 1146968 w 1146968"/>
                <a:gd name="connsiteY4" fmla="*/ 619363 h 688181"/>
                <a:gd name="connsiteX5" fmla="*/ 1078150 w 1146968"/>
                <a:gd name="connsiteY5" fmla="*/ 688181 h 688181"/>
                <a:gd name="connsiteX6" fmla="*/ 68818 w 1146968"/>
                <a:gd name="connsiteY6" fmla="*/ 688181 h 688181"/>
                <a:gd name="connsiteX7" fmla="*/ 0 w 1146968"/>
                <a:gd name="connsiteY7" fmla="*/ 619363 h 688181"/>
                <a:gd name="connsiteX8" fmla="*/ 0 w 1146968"/>
                <a:gd name="connsiteY8" fmla="*/ 68818 h 68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968" h="688181">
                  <a:moveTo>
                    <a:pt x="0" y="68818"/>
                  </a:moveTo>
                  <a:cubicBezTo>
                    <a:pt x="0" y="30811"/>
                    <a:pt x="30811" y="0"/>
                    <a:pt x="68818" y="0"/>
                  </a:cubicBezTo>
                  <a:lnTo>
                    <a:pt x="1078150" y="0"/>
                  </a:lnTo>
                  <a:cubicBezTo>
                    <a:pt x="1116157" y="0"/>
                    <a:pt x="1146968" y="30811"/>
                    <a:pt x="1146968" y="68818"/>
                  </a:cubicBezTo>
                  <a:lnTo>
                    <a:pt x="1146968" y="619363"/>
                  </a:lnTo>
                  <a:cubicBezTo>
                    <a:pt x="1146968" y="657370"/>
                    <a:pt x="1116157" y="688181"/>
                    <a:pt x="1078150" y="688181"/>
                  </a:cubicBezTo>
                  <a:lnTo>
                    <a:pt x="68818" y="688181"/>
                  </a:lnTo>
                  <a:cubicBezTo>
                    <a:pt x="30811" y="688181"/>
                    <a:pt x="0" y="657370"/>
                    <a:pt x="0" y="619363"/>
                  </a:cubicBezTo>
                  <a:lnTo>
                    <a:pt x="0" y="688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4926" tIns="84926" rIns="84926" bIns="84926" spcCol="1270" anchor="ctr"/>
            <a:lstStyle/>
            <a:p>
              <a:pPr algn="ctr" defTabSz="7556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7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点击反馈</a:t>
              </a:r>
              <a:endParaRPr lang="zh-CN" altLang="en-US" sz="17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rot="16200000">
              <a:off x="4564063" y="2554287"/>
              <a:ext cx="855662" cy="1031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任意多边形 28"/>
            <p:cNvSpPr/>
            <p:nvPr/>
          </p:nvSpPr>
          <p:spPr>
            <a:xfrm>
              <a:off x="4759325" y="2867025"/>
              <a:ext cx="1147763" cy="687387"/>
            </a:xfrm>
            <a:custGeom>
              <a:avLst/>
              <a:gdLst>
                <a:gd name="connsiteX0" fmla="*/ 0 w 1146968"/>
                <a:gd name="connsiteY0" fmla="*/ 68818 h 688181"/>
                <a:gd name="connsiteX1" fmla="*/ 68818 w 1146968"/>
                <a:gd name="connsiteY1" fmla="*/ 0 h 688181"/>
                <a:gd name="connsiteX2" fmla="*/ 1078150 w 1146968"/>
                <a:gd name="connsiteY2" fmla="*/ 0 h 688181"/>
                <a:gd name="connsiteX3" fmla="*/ 1146968 w 1146968"/>
                <a:gd name="connsiteY3" fmla="*/ 68818 h 688181"/>
                <a:gd name="connsiteX4" fmla="*/ 1146968 w 1146968"/>
                <a:gd name="connsiteY4" fmla="*/ 619363 h 688181"/>
                <a:gd name="connsiteX5" fmla="*/ 1078150 w 1146968"/>
                <a:gd name="connsiteY5" fmla="*/ 688181 h 688181"/>
                <a:gd name="connsiteX6" fmla="*/ 68818 w 1146968"/>
                <a:gd name="connsiteY6" fmla="*/ 688181 h 688181"/>
                <a:gd name="connsiteX7" fmla="*/ 0 w 1146968"/>
                <a:gd name="connsiteY7" fmla="*/ 619363 h 688181"/>
                <a:gd name="connsiteX8" fmla="*/ 0 w 1146968"/>
                <a:gd name="connsiteY8" fmla="*/ 68818 h 68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968" h="688181">
                  <a:moveTo>
                    <a:pt x="0" y="68818"/>
                  </a:moveTo>
                  <a:cubicBezTo>
                    <a:pt x="0" y="30811"/>
                    <a:pt x="30811" y="0"/>
                    <a:pt x="68818" y="0"/>
                  </a:cubicBezTo>
                  <a:lnTo>
                    <a:pt x="1078150" y="0"/>
                  </a:lnTo>
                  <a:cubicBezTo>
                    <a:pt x="1116157" y="0"/>
                    <a:pt x="1146968" y="30811"/>
                    <a:pt x="1146968" y="68818"/>
                  </a:cubicBezTo>
                  <a:lnTo>
                    <a:pt x="1146968" y="619363"/>
                  </a:lnTo>
                  <a:cubicBezTo>
                    <a:pt x="1146968" y="657370"/>
                    <a:pt x="1116157" y="688181"/>
                    <a:pt x="1078150" y="688181"/>
                  </a:cubicBezTo>
                  <a:lnTo>
                    <a:pt x="68818" y="688181"/>
                  </a:lnTo>
                  <a:cubicBezTo>
                    <a:pt x="30811" y="688181"/>
                    <a:pt x="0" y="657370"/>
                    <a:pt x="0" y="619363"/>
                  </a:cubicBezTo>
                  <a:lnTo>
                    <a:pt x="0" y="688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4926" tIns="84926" rIns="84926" bIns="84926" spcCol="1270" anchor="ctr"/>
            <a:lstStyle/>
            <a:p>
              <a:pPr algn="ctr" defTabSz="7556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7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下架时间</a:t>
              </a:r>
              <a:endParaRPr lang="zh-CN" altLang="en-US" sz="17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994275" y="2124075"/>
              <a:ext cx="1520825" cy="1031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任意多边形 30"/>
            <p:cNvSpPr/>
            <p:nvPr/>
          </p:nvSpPr>
          <p:spPr>
            <a:xfrm>
              <a:off x="4759325" y="2006600"/>
              <a:ext cx="1147763" cy="687387"/>
            </a:xfrm>
            <a:custGeom>
              <a:avLst/>
              <a:gdLst>
                <a:gd name="connsiteX0" fmla="*/ 0 w 1146968"/>
                <a:gd name="connsiteY0" fmla="*/ 68818 h 688181"/>
                <a:gd name="connsiteX1" fmla="*/ 68818 w 1146968"/>
                <a:gd name="connsiteY1" fmla="*/ 0 h 688181"/>
                <a:gd name="connsiteX2" fmla="*/ 1078150 w 1146968"/>
                <a:gd name="connsiteY2" fmla="*/ 0 h 688181"/>
                <a:gd name="connsiteX3" fmla="*/ 1146968 w 1146968"/>
                <a:gd name="connsiteY3" fmla="*/ 68818 h 688181"/>
                <a:gd name="connsiteX4" fmla="*/ 1146968 w 1146968"/>
                <a:gd name="connsiteY4" fmla="*/ 619363 h 688181"/>
                <a:gd name="connsiteX5" fmla="*/ 1078150 w 1146968"/>
                <a:gd name="connsiteY5" fmla="*/ 688181 h 688181"/>
                <a:gd name="connsiteX6" fmla="*/ 68818 w 1146968"/>
                <a:gd name="connsiteY6" fmla="*/ 688181 h 688181"/>
                <a:gd name="connsiteX7" fmla="*/ 0 w 1146968"/>
                <a:gd name="connsiteY7" fmla="*/ 619363 h 688181"/>
                <a:gd name="connsiteX8" fmla="*/ 0 w 1146968"/>
                <a:gd name="connsiteY8" fmla="*/ 68818 h 68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968" h="688181">
                  <a:moveTo>
                    <a:pt x="0" y="68818"/>
                  </a:moveTo>
                  <a:cubicBezTo>
                    <a:pt x="0" y="30811"/>
                    <a:pt x="30811" y="0"/>
                    <a:pt x="68818" y="0"/>
                  </a:cubicBezTo>
                  <a:lnTo>
                    <a:pt x="1078150" y="0"/>
                  </a:lnTo>
                  <a:cubicBezTo>
                    <a:pt x="1116157" y="0"/>
                    <a:pt x="1146968" y="30811"/>
                    <a:pt x="1146968" y="68818"/>
                  </a:cubicBezTo>
                  <a:lnTo>
                    <a:pt x="1146968" y="619363"/>
                  </a:lnTo>
                  <a:cubicBezTo>
                    <a:pt x="1146968" y="657370"/>
                    <a:pt x="1116157" y="688181"/>
                    <a:pt x="1078150" y="688181"/>
                  </a:cubicBezTo>
                  <a:lnTo>
                    <a:pt x="68818" y="688181"/>
                  </a:lnTo>
                  <a:cubicBezTo>
                    <a:pt x="30811" y="688181"/>
                    <a:pt x="0" y="657370"/>
                    <a:pt x="0" y="619363"/>
                  </a:cubicBezTo>
                  <a:lnTo>
                    <a:pt x="0" y="688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4926" tIns="84926" rIns="84926" bIns="84926" spcCol="1270" anchor="ctr"/>
            <a:lstStyle/>
            <a:p>
              <a:pPr algn="ctr" defTabSz="7556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7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橱窗推荐</a:t>
              </a:r>
              <a:endParaRPr lang="en-US" altLang="zh-CN" sz="17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 rot="5400000">
              <a:off x="6089651" y="2554287"/>
              <a:ext cx="855662" cy="1031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任意多边形 32"/>
            <p:cNvSpPr/>
            <p:nvPr/>
          </p:nvSpPr>
          <p:spPr>
            <a:xfrm>
              <a:off x="6284913" y="2006600"/>
              <a:ext cx="1147762" cy="687387"/>
            </a:xfrm>
            <a:custGeom>
              <a:avLst/>
              <a:gdLst>
                <a:gd name="connsiteX0" fmla="*/ 0 w 1146968"/>
                <a:gd name="connsiteY0" fmla="*/ 68818 h 688181"/>
                <a:gd name="connsiteX1" fmla="*/ 68818 w 1146968"/>
                <a:gd name="connsiteY1" fmla="*/ 0 h 688181"/>
                <a:gd name="connsiteX2" fmla="*/ 1078150 w 1146968"/>
                <a:gd name="connsiteY2" fmla="*/ 0 h 688181"/>
                <a:gd name="connsiteX3" fmla="*/ 1146968 w 1146968"/>
                <a:gd name="connsiteY3" fmla="*/ 68818 h 688181"/>
                <a:gd name="connsiteX4" fmla="*/ 1146968 w 1146968"/>
                <a:gd name="connsiteY4" fmla="*/ 619363 h 688181"/>
                <a:gd name="connsiteX5" fmla="*/ 1078150 w 1146968"/>
                <a:gd name="connsiteY5" fmla="*/ 688181 h 688181"/>
                <a:gd name="connsiteX6" fmla="*/ 68818 w 1146968"/>
                <a:gd name="connsiteY6" fmla="*/ 688181 h 688181"/>
                <a:gd name="connsiteX7" fmla="*/ 0 w 1146968"/>
                <a:gd name="connsiteY7" fmla="*/ 619363 h 688181"/>
                <a:gd name="connsiteX8" fmla="*/ 0 w 1146968"/>
                <a:gd name="connsiteY8" fmla="*/ 68818 h 68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968" h="688181">
                  <a:moveTo>
                    <a:pt x="0" y="68818"/>
                  </a:moveTo>
                  <a:cubicBezTo>
                    <a:pt x="0" y="30811"/>
                    <a:pt x="30811" y="0"/>
                    <a:pt x="68818" y="0"/>
                  </a:cubicBezTo>
                  <a:lnTo>
                    <a:pt x="1078150" y="0"/>
                  </a:lnTo>
                  <a:cubicBezTo>
                    <a:pt x="1116157" y="0"/>
                    <a:pt x="1146968" y="30811"/>
                    <a:pt x="1146968" y="68818"/>
                  </a:cubicBezTo>
                  <a:lnTo>
                    <a:pt x="1146968" y="619363"/>
                  </a:lnTo>
                  <a:cubicBezTo>
                    <a:pt x="1146968" y="657370"/>
                    <a:pt x="1116157" y="688181"/>
                    <a:pt x="1078150" y="688181"/>
                  </a:cubicBezTo>
                  <a:lnTo>
                    <a:pt x="68818" y="688181"/>
                  </a:lnTo>
                  <a:cubicBezTo>
                    <a:pt x="30811" y="688181"/>
                    <a:pt x="0" y="657370"/>
                    <a:pt x="0" y="619363"/>
                  </a:cubicBezTo>
                  <a:lnTo>
                    <a:pt x="0" y="688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4926" tIns="84926" rIns="84926" bIns="84926" spcCol="1270" anchor="ctr"/>
            <a:lstStyle/>
            <a:p>
              <a:pPr algn="ctr" defTabSz="7556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7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其它服务</a:t>
              </a:r>
              <a:endParaRPr lang="zh-CN" altLang="en-US" sz="17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 rot="5400000">
              <a:off x="6090444" y="3413919"/>
              <a:ext cx="854075" cy="1031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任意多边形 34"/>
            <p:cNvSpPr/>
            <p:nvPr/>
          </p:nvSpPr>
          <p:spPr>
            <a:xfrm>
              <a:off x="6284913" y="2867025"/>
              <a:ext cx="1147762" cy="687387"/>
            </a:xfrm>
            <a:custGeom>
              <a:avLst/>
              <a:gdLst>
                <a:gd name="connsiteX0" fmla="*/ 0 w 1146968"/>
                <a:gd name="connsiteY0" fmla="*/ 68818 h 688181"/>
                <a:gd name="connsiteX1" fmla="*/ 68818 w 1146968"/>
                <a:gd name="connsiteY1" fmla="*/ 0 h 688181"/>
                <a:gd name="connsiteX2" fmla="*/ 1078150 w 1146968"/>
                <a:gd name="connsiteY2" fmla="*/ 0 h 688181"/>
                <a:gd name="connsiteX3" fmla="*/ 1146968 w 1146968"/>
                <a:gd name="connsiteY3" fmla="*/ 68818 h 688181"/>
                <a:gd name="connsiteX4" fmla="*/ 1146968 w 1146968"/>
                <a:gd name="connsiteY4" fmla="*/ 619363 h 688181"/>
                <a:gd name="connsiteX5" fmla="*/ 1078150 w 1146968"/>
                <a:gd name="connsiteY5" fmla="*/ 688181 h 688181"/>
                <a:gd name="connsiteX6" fmla="*/ 68818 w 1146968"/>
                <a:gd name="connsiteY6" fmla="*/ 688181 h 688181"/>
                <a:gd name="connsiteX7" fmla="*/ 0 w 1146968"/>
                <a:gd name="connsiteY7" fmla="*/ 619363 h 688181"/>
                <a:gd name="connsiteX8" fmla="*/ 0 w 1146968"/>
                <a:gd name="connsiteY8" fmla="*/ 68818 h 68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968" h="688181">
                  <a:moveTo>
                    <a:pt x="0" y="68818"/>
                  </a:moveTo>
                  <a:cubicBezTo>
                    <a:pt x="0" y="30811"/>
                    <a:pt x="30811" y="0"/>
                    <a:pt x="68818" y="0"/>
                  </a:cubicBezTo>
                  <a:lnTo>
                    <a:pt x="1078150" y="0"/>
                  </a:lnTo>
                  <a:cubicBezTo>
                    <a:pt x="1116157" y="0"/>
                    <a:pt x="1146968" y="30811"/>
                    <a:pt x="1146968" y="68818"/>
                  </a:cubicBezTo>
                  <a:lnTo>
                    <a:pt x="1146968" y="619363"/>
                  </a:lnTo>
                  <a:cubicBezTo>
                    <a:pt x="1146968" y="657370"/>
                    <a:pt x="1116157" y="688181"/>
                    <a:pt x="1078150" y="688181"/>
                  </a:cubicBezTo>
                  <a:lnTo>
                    <a:pt x="68818" y="688181"/>
                  </a:lnTo>
                  <a:cubicBezTo>
                    <a:pt x="30811" y="688181"/>
                    <a:pt x="0" y="657370"/>
                    <a:pt x="0" y="619363"/>
                  </a:cubicBezTo>
                  <a:lnTo>
                    <a:pt x="0" y="688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4926" tIns="84926" rIns="84926" bIns="84926" spcCol="1270" anchor="ctr"/>
            <a:lstStyle/>
            <a:p>
              <a:pPr algn="ctr" defTabSz="7556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7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滞销</a:t>
              </a:r>
              <a:endParaRPr lang="zh-CN" altLang="en-US" sz="17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 rot="5400000">
              <a:off x="6090444" y="4274345"/>
              <a:ext cx="854075" cy="1031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任意多边形 36"/>
            <p:cNvSpPr/>
            <p:nvPr/>
          </p:nvSpPr>
          <p:spPr>
            <a:xfrm>
              <a:off x="6284913" y="3727450"/>
              <a:ext cx="1147762" cy="687387"/>
            </a:xfrm>
            <a:custGeom>
              <a:avLst/>
              <a:gdLst>
                <a:gd name="connsiteX0" fmla="*/ 0 w 1146968"/>
                <a:gd name="connsiteY0" fmla="*/ 68818 h 688181"/>
                <a:gd name="connsiteX1" fmla="*/ 68818 w 1146968"/>
                <a:gd name="connsiteY1" fmla="*/ 0 h 688181"/>
                <a:gd name="connsiteX2" fmla="*/ 1078150 w 1146968"/>
                <a:gd name="connsiteY2" fmla="*/ 0 h 688181"/>
                <a:gd name="connsiteX3" fmla="*/ 1146968 w 1146968"/>
                <a:gd name="connsiteY3" fmla="*/ 68818 h 688181"/>
                <a:gd name="connsiteX4" fmla="*/ 1146968 w 1146968"/>
                <a:gd name="connsiteY4" fmla="*/ 619363 h 688181"/>
                <a:gd name="connsiteX5" fmla="*/ 1078150 w 1146968"/>
                <a:gd name="connsiteY5" fmla="*/ 688181 h 688181"/>
                <a:gd name="connsiteX6" fmla="*/ 68818 w 1146968"/>
                <a:gd name="connsiteY6" fmla="*/ 688181 h 688181"/>
                <a:gd name="connsiteX7" fmla="*/ 0 w 1146968"/>
                <a:gd name="connsiteY7" fmla="*/ 619363 h 688181"/>
                <a:gd name="connsiteX8" fmla="*/ 0 w 1146968"/>
                <a:gd name="connsiteY8" fmla="*/ 68818 h 68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968" h="688181">
                  <a:moveTo>
                    <a:pt x="0" y="68818"/>
                  </a:moveTo>
                  <a:cubicBezTo>
                    <a:pt x="0" y="30811"/>
                    <a:pt x="30811" y="0"/>
                    <a:pt x="68818" y="0"/>
                  </a:cubicBezTo>
                  <a:lnTo>
                    <a:pt x="1078150" y="0"/>
                  </a:lnTo>
                  <a:cubicBezTo>
                    <a:pt x="1116157" y="0"/>
                    <a:pt x="1146968" y="30811"/>
                    <a:pt x="1146968" y="68818"/>
                  </a:cubicBezTo>
                  <a:lnTo>
                    <a:pt x="1146968" y="619363"/>
                  </a:lnTo>
                  <a:cubicBezTo>
                    <a:pt x="1146968" y="657370"/>
                    <a:pt x="1116157" y="688181"/>
                    <a:pt x="1078150" y="688181"/>
                  </a:cubicBezTo>
                  <a:lnTo>
                    <a:pt x="68818" y="688181"/>
                  </a:lnTo>
                  <a:cubicBezTo>
                    <a:pt x="30811" y="688181"/>
                    <a:pt x="0" y="657370"/>
                    <a:pt x="0" y="619363"/>
                  </a:cubicBezTo>
                  <a:lnTo>
                    <a:pt x="0" y="688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4926" tIns="84926" rIns="84926" bIns="84926" spcCol="1270" anchor="ctr"/>
            <a:lstStyle/>
            <a:p>
              <a:pPr algn="ctr" defTabSz="7556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7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价格</a:t>
              </a:r>
              <a:endParaRPr lang="zh-CN" altLang="en-US" sz="17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 rot="5400000">
              <a:off x="6089650" y="5133976"/>
              <a:ext cx="855663" cy="1031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任意多边形 38"/>
            <p:cNvSpPr/>
            <p:nvPr/>
          </p:nvSpPr>
          <p:spPr>
            <a:xfrm>
              <a:off x="6284913" y="4587876"/>
              <a:ext cx="1147762" cy="687387"/>
            </a:xfrm>
            <a:custGeom>
              <a:avLst/>
              <a:gdLst>
                <a:gd name="connsiteX0" fmla="*/ 0 w 1146968"/>
                <a:gd name="connsiteY0" fmla="*/ 68818 h 688181"/>
                <a:gd name="connsiteX1" fmla="*/ 68818 w 1146968"/>
                <a:gd name="connsiteY1" fmla="*/ 0 h 688181"/>
                <a:gd name="connsiteX2" fmla="*/ 1078150 w 1146968"/>
                <a:gd name="connsiteY2" fmla="*/ 0 h 688181"/>
                <a:gd name="connsiteX3" fmla="*/ 1146968 w 1146968"/>
                <a:gd name="connsiteY3" fmla="*/ 68818 h 688181"/>
                <a:gd name="connsiteX4" fmla="*/ 1146968 w 1146968"/>
                <a:gd name="connsiteY4" fmla="*/ 619363 h 688181"/>
                <a:gd name="connsiteX5" fmla="*/ 1078150 w 1146968"/>
                <a:gd name="connsiteY5" fmla="*/ 688181 h 688181"/>
                <a:gd name="connsiteX6" fmla="*/ 68818 w 1146968"/>
                <a:gd name="connsiteY6" fmla="*/ 688181 h 688181"/>
                <a:gd name="connsiteX7" fmla="*/ 0 w 1146968"/>
                <a:gd name="connsiteY7" fmla="*/ 619363 h 688181"/>
                <a:gd name="connsiteX8" fmla="*/ 0 w 1146968"/>
                <a:gd name="connsiteY8" fmla="*/ 68818 h 68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968" h="688181">
                  <a:moveTo>
                    <a:pt x="0" y="68818"/>
                  </a:moveTo>
                  <a:cubicBezTo>
                    <a:pt x="0" y="30811"/>
                    <a:pt x="30811" y="0"/>
                    <a:pt x="68818" y="0"/>
                  </a:cubicBezTo>
                  <a:lnTo>
                    <a:pt x="1078150" y="0"/>
                  </a:lnTo>
                  <a:cubicBezTo>
                    <a:pt x="1116157" y="0"/>
                    <a:pt x="1146968" y="30811"/>
                    <a:pt x="1146968" y="68818"/>
                  </a:cubicBezTo>
                  <a:lnTo>
                    <a:pt x="1146968" y="619363"/>
                  </a:lnTo>
                  <a:cubicBezTo>
                    <a:pt x="1146968" y="657370"/>
                    <a:pt x="1116157" y="688181"/>
                    <a:pt x="1078150" y="688181"/>
                  </a:cubicBezTo>
                  <a:lnTo>
                    <a:pt x="68818" y="688181"/>
                  </a:lnTo>
                  <a:cubicBezTo>
                    <a:pt x="30811" y="688181"/>
                    <a:pt x="0" y="657370"/>
                    <a:pt x="0" y="619363"/>
                  </a:cubicBezTo>
                  <a:lnTo>
                    <a:pt x="0" y="688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4926" tIns="84926" rIns="84926" bIns="84926" spcCol="1270" anchor="ctr"/>
            <a:lstStyle/>
            <a:p>
              <a:pPr algn="ctr" defTabSz="7556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7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标签</a:t>
              </a:r>
              <a:endParaRPr lang="zh-CN" altLang="en-US" sz="17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6519863" y="5564188"/>
              <a:ext cx="1520825" cy="1031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任意多边形 40"/>
            <p:cNvSpPr/>
            <p:nvPr/>
          </p:nvSpPr>
          <p:spPr>
            <a:xfrm>
              <a:off x="6284913" y="5413376"/>
              <a:ext cx="1147762" cy="688975"/>
            </a:xfrm>
            <a:custGeom>
              <a:avLst/>
              <a:gdLst>
                <a:gd name="connsiteX0" fmla="*/ 0 w 1146968"/>
                <a:gd name="connsiteY0" fmla="*/ 68818 h 688181"/>
                <a:gd name="connsiteX1" fmla="*/ 68818 w 1146968"/>
                <a:gd name="connsiteY1" fmla="*/ 0 h 688181"/>
                <a:gd name="connsiteX2" fmla="*/ 1078150 w 1146968"/>
                <a:gd name="connsiteY2" fmla="*/ 0 h 688181"/>
                <a:gd name="connsiteX3" fmla="*/ 1146968 w 1146968"/>
                <a:gd name="connsiteY3" fmla="*/ 68818 h 688181"/>
                <a:gd name="connsiteX4" fmla="*/ 1146968 w 1146968"/>
                <a:gd name="connsiteY4" fmla="*/ 619363 h 688181"/>
                <a:gd name="connsiteX5" fmla="*/ 1078150 w 1146968"/>
                <a:gd name="connsiteY5" fmla="*/ 688181 h 688181"/>
                <a:gd name="connsiteX6" fmla="*/ 68818 w 1146968"/>
                <a:gd name="connsiteY6" fmla="*/ 688181 h 688181"/>
                <a:gd name="connsiteX7" fmla="*/ 0 w 1146968"/>
                <a:gd name="connsiteY7" fmla="*/ 619363 h 688181"/>
                <a:gd name="connsiteX8" fmla="*/ 0 w 1146968"/>
                <a:gd name="connsiteY8" fmla="*/ 68818 h 68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968" h="688181">
                  <a:moveTo>
                    <a:pt x="0" y="68818"/>
                  </a:moveTo>
                  <a:cubicBezTo>
                    <a:pt x="0" y="30811"/>
                    <a:pt x="30811" y="0"/>
                    <a:pt x="68818" y="0"/>
                  </a:cubicBezTo>
                  <a:lnTo>
                    <a:pt x="1078150" y="0"/>
                  </a:lnTo>
                  <a:cubicBezTo>
                    <a:pt x="1116157" y="0"/>
                    <a:pt x="1146968" y="30811"/>
                    <a:pt x="1146968" y="68818"/>
                  </a:cubicBezTo>
                  <a:lnTo>
                    <a:pt x="1146968" y="619363"/>
                  </a:lnTo>
                  <a:cubicBezTo>
                    <a:pt x="1146968" y="657370"/>
                    <a:pt x="1116157" y="688181"/>
                    <a:pt x="1078150" y="688181"/>
                  </a:cubicBezTo>
                  <a:lnTo>
                    <a:pt x="68818" y="688181"/>
                  </a:lnTo>
                  <a:cubicBezTo>
                    <a:pt x="30811" y="688181"/>
                    <a:pt x="0" y="657370"/>
                    <a:pt x="0" y="619363"/>
                  </a:cubicBezTo>
                  <a:lnTo>
                    <a:pt x="0" y="688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4926" tIns="84926" rIns="84926" bIns="84926" spcCol="1270" anchor="ctr"/>
            <a:lstStyle/>
            <a:p>
              <a:pPr algn="ctr" defTabSz="7556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7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旺旺响应</a:t>
              </a:r>
              <a:r>
                <a:rPr lang="zh-CN" altLang="en-US" sz="17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</a:t>
              </a:r>
              <a:endParaRPr lang="zh-CN" altLang="en-US" sz="17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 rot="16200000">
              <a:off x="7615237" y="5133976"/>
              <a:ext cx="855663" cy="1031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任意多边形 42"/>
            <p:cNvSpPr/>
            <p:nvPr/>
          </p:nvSpPr>
          <p:spPr>
            <a:xfrm>
              <a:off x="7810500" y="5446713"/>
              <a:ext cx="1147763" cy="688975"/>
            </a:xfrm>
            <a:custGeom>
              <a:avLst/>
              <a:gdLst>
                <a:gd name="connsiteX0" fmla="*/ 0 w 1146968"/>
                <a:gd name="connsiteY0" fmla="*/ 68818 h 688181"/>
                <a:gd name="connsiteX1" fmla="*/ 68818 w 1146968"/>
                <a:gd name="connsiteY1" fmla="*/ 0 h 688181"/>
                <a:gd name="connsiteX2" fmla="*/ 1078150 w 1146968"/>
                <a:gd name="connsiteY2" fmla="*/ 0 h 688181"/>
                <a:gd name="connsiteX3" fmla="*/ 1146968 w 1146968"/>
                <a:gd name="connsiteY3" fmla="*/ 68818 h 688181"/>
                <a:gd name="connsiteX4" fmla="*/ 1146968 w 1146968"/>
                <a:gd name="connsiteY4" fmla="*/ 619363 h 688181"/>
                <a:gd name="connsiteX5" fmla="*/ 1078150 w 1146968"/>
                <a:gd name="connsiteY5" fmla="*/ 688181 h 688181"/>
                <a:gd name="connsiteX6" fmla="*/ 68818 w 1146968"/>
                <a:gd name="connsiteY6" fmla="*/ 688181 h 688181"/>
                <a:gd name="connsiteX7" fmla="*/ 0 w 1146968"/>
                <a:gd name="connsiteY7" fmla="*/ 619363 h 688181"/>
                <a:gd name="connsiteX8" fmla="*/ 0 w 1146968"/>
                <a:gd name="connsiteY8" fmla="*/ 68818 h 68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968" h="688181">
                  <a:moveTo>
                    <a:pt x="0" y="68818"/>
                  </a:moveTo>
                  <a:cubicBezTo>
                    <a:pt x="0" y="30811"/>
                    <a:pt x="30811" y="0"/>
                    <a:pt x="68818" y="0"/>
                  </a:cubicBezTo>
                  <a:lnTo>
                    <a:pt x="1078150" y="0"/>
                  </a:lnTo>
                  <a:cubicBezTo>
                    <a:pt x="1116157" y="0"/>
                    <a:pt x="1146968" y="30811"/>
                    <a:pt x="1146968" y="68818"/>
                  </a:cubicBezTo>
                  <a:lnTo>
                    <a:pt x="1146968" y="619363"/>
                  </a:lnTo>
                  <a:cubicBezTo>
                    <a:pt x="1146968" y="657370"/>
                    <a:pt x="1116157" y="688181"/>
                    <a:pt x="1078150" y="688181"/>
                  </a:cubicBezTo>
                  <a:lnTo>
                    <a:pt x="68818" y="688181"/>
                  </a:lnTo>
                  <a:cubicBezTo>
                    <a:pt x="30811" y="688181"/>
                    <a:pt x="0" y="657370"/>
                    <a:pt x="0" y="619363"/>
                  </a:cubicBezTo>
                  <a:lnTo>
                    <a:pt x="0" y="688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4926" tIns="84926" rIns="84926" bIns="84926" spcCol="1270" anchor="ctr"/>
            <a:lstStyle/>
            <a:p>
              <a:pPr algn="ctr" defTabSz="7556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7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人群定位精准</a:t>
              </a:r>
              <a:endParaRPr lang="zh-CN" altLang="en-US" sz="17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 rot="16200000">
              <a:off x="7616031" y="4274345"/>
              <a:ext cx="854075" cy="1031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任意多边形 44"/>
            <p:cNvSpPr/>
            <p:nvPr/>
          </p:nvSpPr>
          <p:spPr>
            <a:xfrm>
              <a:off x="7810500" y="4587876"/>
              <a:ext cx="1147763" cy="687387"/>
            </a:xfrm>
            <a:custGeom>
              <a:avLst/>
              <a:gdLst>
                <a:gd name="connsiteX0" fmla="*/ 0 w 1146968"/>
                <a:gd name="connsiteY0" fmla="*/ 68818 h 688181"/>
                <a:gd name="connsiteX1" fmla="*/ 68818 w 1146968"/>
                <a:gd name="connsiteY1" fmla="*/ 0 h 688181"/>
                <a:gd name="connsiteX2" fmla="*/ 1078150 w 1146968"/>
                <a:gd name="connsiteY2" fmla="*/ 0 h 688181"/>
                <a:gd name="connsiteX3" fmla="*/ 1146968 w 1146968"/>
                <a:gd name="connsiteY3" fmla="*/ 68818 h 688181"/>
                <a:gd name="connsiteX4" fmla="*/ 1146968 w 1146968"/>
                <a:gd name="connsiteY4" fmla="*/ 619363 h 688181"/>
                <a:gd name="connsiteX5" fmla="*/ 1078150 w 1146968"/>
                <a:gd name="connsiteY5" fmla="*/ 688181 h 688181"/>
                <a:gd name="connsiteX6" fmla="*/ 68818 w 1146968"/>
                <a:gd name="connsiteY6" fmla="*/ 688181 h 688181"/>
                <a:gd name="connsiteX7" fmla="*/ 0 w 1146968"/>
                <a:gd name="connsiteY7" fmla="*/ 619363 h 688181"/>
                <a:gd name="connsiteX8" fmla="*/ 0 w 1146968"/>
                <a:gd name="connsiteY8" fmla="*/ 68818 h 68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968" h="688181">
                  <a:moveTo>
                    <a:pt x="0" y="68818"/>
                  </a:moveTo>
                  <a:cubicBezTo>
                    <a:pt x="0" y="30811"/>
                    <a:pt x="30811" y="0"/>
                    <a:pt x="68818" y="0"/>
                  </a:cubicBezTo>
                  <a:lnTo>
                    <a:pt x="1078150" y="0"/>
                  </a:lnTo>
                  <a:cubicBezTo>
                    <a:pt x="1116157" y="0"/>
                    <a:pt x="1146968" y="30811"/>
                    <a:pt x="1146968" y="68818"/>
                  </a:cubicBezTo>
                  <a:lnTo>
                    <a:pt x="1146968" y="619363"/>
                  </a:lnTo>
                  <a:cubicBezTo>
                    <a:pt x="1146968" y="657370"/>
                    <a:pt x="1116157" y="688181"/>
                    <a:pt x="1078150" y="688181"/>
                  </a:cubicBezTo>
                  <a:lnTo>
                    <a:pt x="68818" y="688181"/>
                  </a:lnTo>
                  <a:cubicBezTo>
                    <a:pt x="30811" y="688181"/>
                    <a:pt x="0" y="657370"/>
                    <a:pt x="0" y="619363"/>
                  </a:cubicBezTo>
                  <a:lnTo>
                    <a:pt x="0" y="688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4926" tIns="84926" rIns="84926" bIns="84926" spcCol="1270" anchor="ctr"/>
            <a:lstStyle/>
            <a:p>
              <a:pPr algn="ctr" defTabSz="7556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7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回头客</a:t>
              </a:r>
              <a:endParaRPr lang="zh-CN" altLang="en-US" sz="17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 rot="16200000">
              <a:off x="7616031" y="3413919"/>
              <a:ext cx="854075" cy="1031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任意多边形 46"/>
            <p:cNvSpPr/>
            <p:nvPr/>
          </p:nvSpPr>
          <p:spPr>
            <a:xfrm>
              <a:off x="7810500" y="3727450"/>
              <a:ext cx="1147763" cy="687387"/>
            </a:xfrm>
            <a:custGeom>
              <a:avLst/>
              <a:gdLst>
                <a:gd name="connsiteX0" fmla="*/ 0 w 1146968"/>
                <a:gd name="connsiteY0" fmla="*/ 68818 h 688181"/>
                <a:gd name="connsiteX1" fmla="*/ 68818 w 1146968"/>
                <a:gd name="connsiteY1" fmla="*/ 0 h 688181"/>
                <a:gd name="connsiteX2" fmla="*/ 1078150 w 1146968"/>
                <a:gd name="connsiteY2" fmla="*/ 0 h 688181"/>
                <a:gd name="connsiteX3" fmla="*/ 1146968 w 1146968"/>
                <a:gd name="connsiteY3" fmla="*/ 68818 h 688181"/>
                <a:gd name="connsiteX4" fmla="*/ 1146968 w 1146968"/>
                <a:gd name="connsiteY4" fmla="*/ 619363 h 688181"/>
                <a:gd name="connsiteX5" fmla="*/ 1078150 w 1146968"/>
                <a:gd name="connsiteY5" fmla="*/ 688181 h 688181"/>
                <a:gd name="connsiteX6" fmla="*/ 68818 w 1146968"/>
                <a:gd name="connsiteY6" fmla="*/ 688181 h 688181"/>
                <a:gd name="connsiteX7" fmla="*/ 0 w 1146968"/>
                <a:gd name="connsiteY7" fmla="*/ 619363 h 688181"/>
                <a:gd name="connsiteX8" fmla="*/ 0 w 1146968"/>
                <a:gd name="connsiteY8" fmla="*/ 68818 h 68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968" h="688181">
                  <a:moveTo>
                    <a:pt x="0" y="68818"/>
                  </a:moveTo>
                  <a:cubicBezTo>
                    <a:pt x="0" y="30811"/>
                    <a:pt x="30811" y="0"/>
                    <a:pt x="68818" y="0"/>
                  </a:cubicBezTo>
                  <a:lnTo>
                    <a:pt x="1078150" y="0"/>
                  </a:lnTo>
                  <a:cubicBezTo>
                    <a:pt x="1116157" y="0"/>
                    <a:pt x="1146968" y="30811"/>
                    <a:pt x="1146968" y="68818"/>
                  </a:cubicBezTo>
                  <a:lnTo>
                    <a:pt x="1146968" y="619363"/>
                  </a:lnTo>
                  <a:cubicBezTo>
                    <a:pt x="1146968" y="657370"/>
                    <a:pt x="1116157" y="688181"/>
                    <a:pt x="1078150" y="688181"/>
                  </a:cubicBezTo>
                  <a:lnTo>
                    <a:pt x="68818" y="688181"/>
                  </a:lnTo>
                  <a:cubicBezTo>
                    <a:pt x="30811" y="688181"/>
                    <a:pt x="0" y="657370"/>
                    <a:pt x="0" y="619363"/>
                  </a:cubicBezTo>
                  <a:lnTo>
                    <a:pt x="0" y="688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4926" tIns="84926" rIns="84926" bIns="84926" spcCol="1270" anchor="ctr"/>
            <a:lstStyle/>
            <a:p>
              <a:pPr algn="ctr" defTabSz="7556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7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个性化</a:t>
              </a:r>
              <a:endParaRPr lang="zh-CN" altLang="en-US" sz="17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7810500" y="2867025"/>
              <a:ext cx="1147763" cy="687387"/>
            </a:xfrm>
            <a:custGeom>
              <a:avLst/>
              <a:gdLst>
                <a:gd name="connsiteX0" fmla="*/ 0 w 1146968"/>
                <a:gd name="connsiteY0" fmla="*/ 68818 h 688181"/>
                <a:gd name="connsiteX1" fmla="*/ 68818 w 1146968"/>
                <a:gd name="connsiteY1" fmla="*/ 0 h 688181"/>
                <a:gd name="connsiteX2" fmla="*/ 1078150 w 1146968"/>
                <a:gd name="connsiteY2" fmla="*/ 0 h 688181"/>
                <a:gd name="connsiteX3" fmla="*/ 1146968 w 1146968"/>
                <a:gd name="connsiteY3" fmla="*/ 68818 h 688181"/>
                <a:gd name="connsiteX4" fmla="*/ 1146968 w 1146968"/>
                <a:gd name="connsiteY4" fmla="*/ 619363 h 688181"/>
                <a:gd name="connsiteX5" fmla="*/ 1078150 w 1146968"/>
                <a:gd name="connsiteY5" fmla="*/ 688181 h 688181"/>
                <a:gd name="connsiteX6" fmla="*/ 68818 w 1146968"/>
                <a:gd name="connsiteY6" fmla="*/ 688181 h 688181"/>
                <a:gd name="connsiteX7" fmla="*/ 0 w 1146968"/>
                <a:gd name="connsiteY7" fmla="*/ 619363 h 688181"/>
                <a:gd name="connsiteX8" fmla="*/ 0 w 1146968"/>
                <a:gd name="connsiteY8" fmla="*/ 68818 h 68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968" h="688181">
                  <a:moveTo>
                    <a:pt x="0" y="68818"/>
                  </a:moveTo>
                  <a:cubicBezTo>
                    <a:pt x="0" y="30811"/>
                    <a:pt x="30811" y="0"/>
                    <a:pt x="68818" y="0"/>
                  </a:cubicBezTo>
                  <a:lnTo>
                    <a:pt x="1078150" y="0"/>
                  </a:lnTo>
                  <a:cubicBezTo>
                    <a:pt x="1116157" y="0"/>
                    <a:pt x="1146968" y="30811"/>
                    <a:pt x="1146968" y="68818"/>
                  </a:cubicBezTo>
                  <a:lnTo>
                    <a:pt x="1146968" y="619363"/>
                  </a:lnTo>
                  <a:cubicBezTo>
                    <a:pt x="1146968" y="657370"/>
                    <a:pt x="1116157" y="688181"/>
                    <a:pt x="1078150" y="688181"/>
                  </a:cubicBezTo>
                  <a:lnTo>
                    <a:pt x="68818" y="688181"/>
                  </a:lnTo>
                  <a:cubicBezTo>
                    <a:pt x="30811" y="688181"/>
                    <a:pt x="0" y="657370"/>
                    <a:pt x="0" y="619363"/>
                  </a:cubicBezTo>
                  <a:lnTo>
                    <a:pt x="0" y="688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4926" tIns="84926" rIns="84926" bIns="84926" spcCol="1270" anchor="ctr"/>
            <a:lstStyle/>
            <a:p>
              <a:pPr algn="ctr" defTabSz="7556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17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转化</a:t>
              </a:r>
              <a:endParaRPr lang="zh-CN" altLang="en-US" sz="17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091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排名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685" name="圆角矩形 50"/>
          <p:cNvSpPr>
            <a:spLocks noChangeArrowheads="1"/>
          </p:cNvSpPr>
          <p:nvPr/>
        </p:nvSpPr>
        <p:spPr bwMode="auto">
          <a:xfrm>
            <a:off x="1800225" y="1816100"/>
            <a:ext cx="2365375" cy="11699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defTabSz="914400">
              <a:lnSpc>
                <a:spcPct val="150000"/>
              </a:lnSpc>
            </a:pPr>
            <a:r>
              <a:rPr lang="zh-CN" altLang="en-US" sz="3600" b="1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违规行为</a:t>
            </a:r>
            <a:endParaRPr lang="zh-CN" altLang="en-US" sz="3600" b="1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1686" name="组合 51"/>
          <p:cNvGrpSpPr/>
          <p:nvPr/>
        </p:nvGrpSpPr>
        <p:grpSpPr bwMode="auto">
          <a:xfrm>
            <a:off x="141286" y="3170237"/>
            <a:ext cx="8988425" cy="652462"/>
            <a:chOff x="2960541" y="3367717"/>
            <a:chExt cx="6122789" cy="445293"/>
          </a:xfrm>
          <a:solidFill>
            <a:schemeClr val="bg1">
              <a:lumMod val="85000"/>
            </a:schemeClr>
          </a:solidFill>
        </p:grpSpPr>
        <p:sp>
          <p:nvSpPr>
            <p:cNvPr id="53" name="任意多边形 52"/>
            <p:cNvSpPr/>
            <p:nvPr/>
          </p:nvSpPr>
          <p:spPr>
            <a:xfrm>
              <a:off x="2960541" y="3367717"/>
              <a:ext cx="1112742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虚假交易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3962982" y="3367717"/>
              <a:ext cx="1112743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换宝贝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4964343" y="3367717"/>
              <a:ext cx="1112743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错放类目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5966785" y="3367717"/>
              <a:ext cx="1112742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重复铺货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6968145" y="3367717"/>
              <a:ext cx="1112742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SKU</a:t>
              </a: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作弊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7970587" y="3367717"/>
              <a:ext cx="1112743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牛皮癣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1687" name="组合 60"/>
          <p:cNvGrpSpPr/>
          <p:nvPr/>
        </p:nvGrpSpPr>
        <p:grpSpPr bwMode="auto">
          <a:xfrm>
            <a:off x="141286" y="4292599"/>
            <a:ext cx="8988425" cy="654050"/>
            <a:chOff x="2960541" y="3367717"/>
            <a:chExt cx="6122789" cy="445293"/>
          </a:xfrm>
          <a:solidFill>
            <a:schemeClr val="bg1">
              <a:lumMod val="85000"/>
            </a:schemeClr>
          </a:solidFill>
        </p:grpSpPr>
        <p:sp>
          <p:nvSpPr>
            <p:cNvPr id="62" name="任意多边形 61"/>
            <p:cNvSpPr/>
            <p:nvPr/>
          </p:nvSpPr>
          <p:spPr>
            <a:xfrm>
              <a:off x="2960541" y="3367717"/>
              <a:ext cx="1112742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关键词堆砌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3962982" y="3367717"/>
              <a:ext cx="1112743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盗图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4964343" y="3367717"/>
              <a:ext cx="1112743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虚假发货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任意多边形 64"/>
            <p:cNvSpPr/>
            <p:nvPr/>
          </p:nvSpPr>
          <p:spPr>
            <a:xfrm>
              <a:off x="5966785" y="3367717"/>
              <a:ext cx="1112742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违背承诺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6968145" y="3367717"/>
              <a:ext cx="1112742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价格不符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7970587" y="3367717"/>
              <a:ext cx="1112743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广告商品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组合 1"/>
          <p:cNvGrpSpPr/>
          <p:nvPr/>
        </p:nvGrpSpPr>
        <p:grpSpPr bwMode="auto">
          <a:xfrm>
            <a:off x="752475" y="1322388"/>
            <a:ext cx="596900" cy="514350"/>
            <a:chOff x="3306159" y="1663997"/>
            <a:chExt cx="796206" cy="686384"/>
          </a:xfrm>
        </p:grpSpPr>
        <p:sp>
          <p:nvSpPr>
            <p:cNvPr id="3" name="六边形 2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416273" y="1746617"/>
              <a:ext cx="575979" cy="5529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565275" y="13223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195" name="Text Box 23"/>
          <p:cNvSpPr txBox="1">
            <a:spLocks noChangeArrowheads="1"/>
          </p:cNvSpPr>
          <p:nvPr/>
        </p:nvSpPr>
        <p:spPr bwMode="auto">
          <a:xfrm>
            <a:off x="1900238" y="1295400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流量的本质（淘宝个性化搜索）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6" name="Picture 10" descr="图片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4625" y="3298825"/>
            <a:ext cx="8807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0115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破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2710" name="组合 51"/>
          <p:cNvGrpSpPr/>
          <p:nvPr/>
        </p:nvGrpSpPr>
        <p:grpSpPr bwMode="auto">
          <a:xfrm>
            <a:off x="128586" y="2408238"/>
            <a:ext cx="8988425" cy="652462"/>
            <a:chOff x="2960541" y="3367717"/>
            <a:chExt cx="6122789" cy="445293"/>
          </a:xfrm>
          <a:solidFill>
            <a:schemeClr val="bg1">
              <a:lumMod val="85000"/>
            </a:schemeClr>
          </a:solidFill>
        </p:grpSpPr>
        <p:sp>
          <p:nvSpPr>
            <p:cNvPr id="53" name="任意多边形 52"/>
            <p:cNvSpPr/>
            <p:nvPr/>
          </p:nvSpPr>
          <p:spPr>
            <a:xfrm>
              <a:off x="2960541" y="3367717"/>
              <a:ext cx="1112742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老顾客营销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3962982" y="3367717"/>
              <a:ext cx="1112743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联合营销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4964343" y="3367717"/>
              <a:ext cx="1112743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免费送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5966785" y="3367717"/>
              <a:ext cx="1112742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返现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6968145" y="3367717"/>
              <a:ext cx="1112742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试用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任意多边形 57"/>
            <p:cNvSpPr/>
            <p:nvPr/>
          </p:nvSpPr>
          <p:spPr>
            <a:xfrm>
              <a:off x="7970587" y="3367717"/>
              <a:ext cx="1112743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秒杀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711" name="组合 60"/>
          <p:cNvGrpSpPr/>
          <p:nvPr/>
        </p:nvGrpSpPr>
        <p:grpSpPr bwMode="auto">
          <a:xfrm>
            <a:off x="128586" y="3810000"/>
            <a:ext cx="8988425" cy="654050"/>
            <a:chOff x="2960541" y="3367717"/>
            <a:chExt cx="6122789" cy="445293"/>
          </a:xfrm>
          <a:solidFill>
            <a:schemeClr val="bg1">
              <a:lumMod val="85000"/>
            </a:schemeClr>
          </a:solidFill>
        </p:grpSpPr>
        <p:sp>
          <p:nvSpPr>
            <p:cNvPr id="62" name="任意多边形 61"/>
            <p:cNvSpPr/>
            <p:nvPr/>
          </p:nvSpPr>
          <p:spPr>
            <a:xfrm>
              <a:off x="2960541" y="3367717"/>
              <a:ext cx="1112742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淘宝客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3962982" y="3367717"/>
              <a:ext cx="1112743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帮派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4964343" y="3367717"/>
              <a:ext cx="1112743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任意多边形 64"/>
            <p:cNvSpPr/>
            <p:nvPr/>
          </p:nvSpPr>
          <p:spPr>
            <a:xfrm>
              <a:off x="5966785" y="3367717"/>
              <a:ext cx="1112742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直通车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6968145" y="3367717"/>
              <a:ext cx="1112742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钻展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7970587" y="3367717"/>
              <a:ext cx="1112743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。。。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0121" name="文本框 1"/>
          <p:cNvSpPr txBox="1">
            <a:spLocks noChangeArrowheads="1"/>
          </p:cNvSpPr>
          <p:nvPr/>
        </p:nvSpPr>
        <p:spPr bwMode="auto">
          <a:xfrm>
            <a:off x="2514600" y="5540375"/>
            <a:ext cx="69500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大家想一下还有什么其他的破零方法？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0122" name="Picture 6" descr="20141118175323_uf3v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5025" y="4710113"/>
            <a:ext cx="1365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682" name="文本框 1"/>
          <p:cNvSpPr txBox="1">
            <a:spLocks noChangeArrowheads="1"/>
          </p:cNvSpPr>
          <p:nvPr/>
        </p:nvSpPr>
        <p:spPr bwMode="auto">
          <a:xfrm>
            <a:off x="1981200" y="1085850"/>
            <a:ext cx="4095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属性、店铺人气、相关性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33" name="圆角矩形 50"/>
          <p:cNvSpPr>
            <a:spLocks noChangeArrowheads="1"/>
          </p:cNvSpPr>
          <p:nvPr/>
        </p:nvSpPr>
        <p:spPr bwMode="auto">
          <a:xfrm>
            <a:off x="301625" y="2209800"/>
            <a:ext cx="1504950" cy="86677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defTabSz="914400">
              <a:lnSpc>
                <a:spcPct val="150000"/>
              </a:lnSpc>
            </a:pPr>
            <a:r>
              <a:rPr lang="zh-CN" altLang="en-US" sz="2800" b="1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</a:t>
            </a:r>
            <a:endParaRPr lang="zh-CN" altLang="en-US" sz="2800" b="1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3734" name="组合 51"/>
          <p:cNvGrpSpPr/>
          <p:nvPr/>
        </p:nvGrpSpPr>
        <p:grpSpPr bwMode="auto">
          <a:xfrm>
            <a:off x="2272889" y="2311280"/>
            <a:ext cx="5076340" cy="630911"/>
            <a:chOff x="2960541" y="3367717"/>
            <a:chExt cx="3117056" cy="445293"/>
          </a:xfrm>
          <a:solidFill>
            <a:schemeClr val="bg1">
              <a:lumMod val="85000"/>
            </a:schemeClr>
          </a:solidFill>
        </p:grpSpPr>
        <p:sp>
          <p:nvSpPr>
            <p:cNvPr id="53" name="任意多边形 52"/>
            <p:cNvSpPr/>
            <p:nvPr/>
          </p:nvSpPr>
          <p:spPr>
            <a:xfrm>
              <a:off x="2960541" y="3367717"/>
              <a:ext cx="1113120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淘宝推荐的</a:t>
              </a:r>
              <a:endParaRPr lang="zh-CN" altLang="en-US" sz="20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3962509" y="3367717"/>
              <a:ext cx="1113120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相关性</a:t>
              </a:r>
              <a:endParaRPr lang="zh-CN" altLang="en-US" sz="20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4964477" y="3367717"/>
              <a:ext cx="1113120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完整</a:t>
              </a:r>
              <a:endParaRPr lang="zh-CN" altLang="en-US" sz="20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3735" name="圆角矩形 19"/>
          <p:cNvSpPr>
            <a:spLocks noChangeArrowheads="1"/>
          </p:cNvSpPr>
          <p:nvPr/>
        </p:nvSpPr>
        <p:spPr bwMode="auto">
          <a:xfrm>
            <a:off x="301625" y="3308350"/>
            <a:ext cx="1914525" cy="86836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defTabSz="914400">
              <a:lnSpc>
                <a:spcPct val="150000"/>
              </a:lnSpc>
            </a:pPr>
            <a:r>
              <a:rPr lang="zh-CN" altLang="en-US" sz="2800" b="1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店铺人气</a:t>
            </a:r>
            <a:endParaRPr lang="zh-CN" altLang="en-US" sz="2800" b="1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3736" name="组合 20"/>
          <p:cNvGrpSpPr/>
          <p:nvPr/>
        </p:nvGrpSpPr>
        <p:grpSpPr bwMode="auto">
          <a:xfrm>
            <a:off x="2308473" y="3434024"/>
            <a:ext cx="5977052" cy="637161"/>
            <a:chOff x="2960541" y="3367717"/>
            <a:chExt cx="5120878" cy="445293"/>
          </a:xfrm>
          <a:solidFill>
            <a:schemeClr val="bg1">
              <a:lumMod val="85000"/>
            </a:schemeClr>
          </a:solidFill>
        </p:grpSpPr>
        <p:sp>
          <p:nvSpPr>
            <p:cNvPr id="22" name="任意多边形 21"/>
            <p:cNvSpPr/>
            <p:nvPr/>
          </p:nvSpPr>
          <p:spPr>
            <a:xfrm>
              <a:off x="2960541" y="3367717"/>
              <a:ext cx="1112858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收藏</a:t>
              </a:r>
              <a:endParaRPr lang="zh-CN" altLang="en-US" sz="20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3962005" y="3367717"/>
              <a:ext cx="1113940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关注</a:t>
              </a:r>
              <a:endParaRPr lang="zh-CN" altLang="en-US" sz="20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964551" y="3367717"/>
              <a:ext cx="1112859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客单价</a:t>
              </a:r>
              <a:endParaRPr lang="zh-CN" altLang="en-US" sz="20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5966015" y="3367717"/>
              <a:ext cx="1113940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销量</a:t>
              </a:r>
              <a:endParaRPr lang="zh-CN" altLang="en-US" sz="20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6968561" y="3367717"/>
              <a:ext cx="1112858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浏览量</a:t>
              </a:r>
              <a:endParaRPr lang="zh-CN" altLang="en-US" sz="20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3737" name="圆角矩形 27"/>
          <p:cNvSpPr>
            <a:spLocks noChangeArrowheads="1"/>
          </p:cNvSpPr>
          <p:nvPr/>
        </p:nvSpPr>
        <p:spPr bwMode="auto">
          <a:xfrm>
            <a:off x="301625" y="4411663"/>
            <a:ext cx="1914525" cy="86836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defTabSz="914400">
              <a:lnSpc>
                <a:spcPct val="150000"/>
              </a:lnSpc>
            </a:pPr>
            <a:r>
              <a:rPr lang="zh-CN" altLang="en-US" sz="2800" b="1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相关性</a:t>
            </a:r>
            <a:endParaRPr lang="zh-CN" altLang="en-US" sz="2800" b="1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3738" name="组合 28"/>
          <p:cNvGrpSpPr/>
          <p:nvPr/>
        </p:nvGrpSpPr>
        <p:grpSpPr bwMode="auto">
          <a:xfrm>
            <a:off x="2257992" y="4529492"/>
            <a:ext cx="6878719" cy="657092"/>
            <a:chOff x="2960541" y="3367717"/>
            <a:chExt cx="6122789" cy="445293"/>
          </a:xfrm>
          <a:solidFill>
            <a:schemeClr val="bg1">
              <a:lumMod val="85000"/>
            </a:schemeClr>
          </a:solidFill>
        </p:grpSpPr>
        <p:sp>
          <p:nvSpPr>
            <p:cNvPr id="30" name="任意多边形 29"/>
            <p:cNvSpPr/>
            <p:nvPr/>
          </p:nvSpPr>
          <p:spPr>
            <a:xfrm>
              <a:off x="2960541" y="3367717"/>
              <a:ext cx="1112742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20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3962982" y="3367717"/>
              <a:ext cx="1112743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副标题</a:t>
              </a:r>
              <a:endParaRPr lang="zh-CN" altLang="en-US" sz="20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4964343" y="3367717"/>
              <a:ext cx="1112743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主图</a:t>
              </a:r>
              <a:endParaRPr lang="zh-CN" altLang="en-US" sz="20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5966785" y="3367717"/>
              <a:ext cx="1112742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属性</a:t>
              </a:r>
              <a:endParaRPr lang="zh-CN" altLang="en-US" sz="20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6968145" y="3367717"/>
              <a:ext cx="1112742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类目</a:t>
              </a:r>
              <a:endParaRPr lang="zh-CN" altLang="en-US" sz="20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7970587" y="3367717"/>
              <a:ext cx="1112743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zh-CN" altLang="en-US" sz="20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682" name="文本框 1"/>
          <p:cNvSpPr txBox="1">
            <a:spLocks noChangeArrowheads="1"/>
          </p:cNvSpPr>
          <p:nvPr/>
        </p:nvSpPr>
        <p:spPr bwMode="auto">
          <a:xfrm>
            <a:off x="1981200" y="1085850"/>
            <a:ext cx="4095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属性、店铺人气、相关性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757" name="圆角矩形 50"/>
          <p:cNvSpPr>
            <a:spLocks noChangeArrowheads="1"/>
          </p:cNvSpPr>
          <p:nvPr/>
        </p:nvSpPr>
        <p:spPr bwMode="auto">
          <a:xfrm>
            <a:off x="88900" y="2673350"/>
            <a:ext cx="1960563" cy="10287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defTabSz="914400">
              <a:lnSpc>
                <a:spcPct val="150000"/>
              </a:lnSpc>
            </a:pPr>
            <a:r>
              <a:rPr lang="zh-CN" altLang="en-US" sz="2800" b="1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橱窗推荐</a:t>
            </a:r>
            <a:endParaRPr lang="zh-CN" altLang="en-US" sz="2800" b="1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4758" name="组合 6"/>
          <p:cNvGrpSpPr/>
          <p:nvPr/>
        </p:nvGrpSpPr>
        <p:grpSpPr bwMode="auto">
          <a:xfrm>
            <a:off x="2136589" y="2083152"/>
            <a:ext cx="6690017" cy="2278714"/>
            <a:chOff x="2744354" y="1819571"/>
            <a:chExt cx="8128000" cy="2609709"/>
          </a:xfrm>
          <a:solidFill>
            <a:schemeClr val="bg1">
              <a:lumMod val="85000"/>
            </a:schemeClr>
          </a:solidFill>
        </p:grpSpPr>
        <p:sp>
          <p:nvSpPr>
            <p:cNvPr id="8" name="任意多边形 7"/>
            <p:cNvSpPr/>
            <p:nvPr/>
          </p:nvSpPr>
          <p:spPr>
            <a:xfrm>
              <a:off x="5670116" y="1903704"/>
              <a:ext cx="5202238" cy="673064"/>
            </a:xfrm>
            <a:custGeom>
              <a:avLst/>
              <a:gdLst>
                <a:gd name="connsiteX0" fmla="*/ 112248 w 673473"/>
                <a:gd name="connsiteY0" fmla="*/ 0 h 5201920"/>
                <a:gd name="connsiteX1" fmla="*/ 561225 w 673473"/>
                <a:gd name="connsiteY1" fmla="*/ 0 h 5201920"/>
                <a:gd name="connsiteX2" fmla="*/ 673473 w 673473"/>
                <a:gd name="connsiteY2" fmla="*/ 112248 h 5201920"/>
                <a:gd name="connsiteX3" fmla="*/ 673473 w 673473"/>
                <a:gd name="connsiteY3" fmla="*/ 5201920 h 5201920"/>
                <a:gd name="connsiteX4" fmla="*/ 673473 w 673473"/>
                <a:gd name="connsiteY4" fmla="*/ 5201920 h 5201920"/>
                <a:gd name="connsiteX5" fmla="*/ 0 w 673473"/>
                <a:gd name="connsiteY5" fmla="*/ 5201920 h 5201920"/>
                <a:gd name="connsiteX6" fmla="*/ 0 w 673473"/>
                <a:gd name="connsiteY6" fmla="*/ 5201920 h 5201920"/>
                <a:gd name="connsiteX7" fmla="*/ 0 w 673473"/>
                <a:gd name="connsiteY7" fmla="*/ 112248 h 5201920"/>
                <a:gd name="connsiteX8" fmla="*/ 112248 w 673473"/>
                <a:gd name="connsiteY8" fmla="*/ 0 h 520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3473" h="5201920">
                  <a:moveTo>
                    <a:pt x="673473" y="867009"/>
                  </a:moveTo>
                  <a:lnTo>
                    <a:pt x="673473" y="4334911"/>
                  </a:lnTo>
                  <a:cubicBezTo>
                    <a:pt x="673473" y="4813746"/>
                    <a:pt x="666967" y="5201916"/>
                    <a:pt x="658941" y="5201916"/>
                  </a:cubicBezTo>
                  <a:lnTo>
                    <a:pt x="0" y="5201916"/>
                  </a:lnTo>
                  <a:lnTo>
                    <a:pt x="0" y="5201916"/>
                  </a:lnTo>
                  <a:lnTo>
                    <a:pt x="0" y="4"/>
                  </a:lnTo>
                  <a:lnTo>
                    <a:pt x="0" y="4"/>
                  </a:lnTo>
                  <a:lnTo>
                    <a:pt x="658941" y="4"/>
                  </a:lnTo>
                  <a:cubicBezTo>
                    <a:pt x="666967" y="4"/>
                    <a:pt x="673473" y="388174"/>
                    <a:pt x="673473" y="867009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1" tIns="156701" rIns="280526" bIns="156702" spcCol="1270" anchor="ctr"/>
            <a:lstStyle/>
            <a:p>
              <a:pPr marL="285750" lvl="1" indent="-285750" defTabSz="1244600" eaLnBrk="0" hangingPunct="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zh-CN" altLang="en-US" sz="28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固定橱窗推荐</a:t>
              </a:r>
              <a:endParaRPr lang="zh-CN" altLang="en-US" sz="28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2744354" y="1819571"/>
              <a:ext cx="2925762" cy="841330"/>
            </a:xfrm>
            <a:custGeom>
              <a:avLst/>
              <a:gdLst>
                <a:gd name="connsiteX0" fmla="*/ 0 w 2926080"/>
                <a:gd name="connsiteY0" fmla="*/ 140310 h 841841"/>
                <a:gd name="connsiteX1" fmla="*/ 140310 w 2926080"/>
                <a:gd name="connsiteY1" fmla="*/ 0 h 841841"/>
                <a:gd name="connsiteX2" fmla="*/ 2785770 w 2926080"/>
                <a:gd name="connsiteY2" fmla="*/ 0 h 841841"/>
                <a:gd name="connsiteX3" fmla="*/ 2926080 w 2926080"/>
                <a:gd name="connsiteY3" fmla="*/ 140310 h 841841"/>
                <a:gd name="connsiteX4" fmla="*/ 2926080 w 2926080"/>
                <a:gd name="connsiteY4" fmla="*/ 701531 h 841841"/>
                <a:gd name="connsiteX5" fmla="*/ 2785770 w 2926080"/>
                <a:gd name="connsiteY5" fmla="*/ 841841 h 841841"/>
                <a:gd name="connsiteX6" fmla="*/ 140310 w 2926080"/>
                <a:gd name="connsiteY6" fmla="*/ 841841 h 841841"/>
                <a:gd name="connsiteX7" fmla="*/ 0 w 2926080"/>
                <a:gd name="connsiteY7" fmla="*/ 701531 h 841841"/>
                <a:gd name="connsiteX8" fmla="*/ 0 w 2926080"/>
                <a:gd name="connsiteY8" fmla="*/ 140310 h 84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6080" h="841841">
                  <a:moveTo>
                    <a:pt x="0" y="140310"/>
                  </a:moveTo>
                  <a:cubicBezTo>
                    <a:pt x="0" y="62819"/>
                    <a:pt x="62819" y="0"/>
                    <a:pt x="140310" y="0"/>
                  </a:cubicBezTo>
                  <a:lnTo>
                    <a:pt x="2785770" y="0"/>
                  </a:lnTo>
                  <a:cubicBezTo>
                    <a:pt x="2863261" y="0"/>
                    <a:pt x="2926080" y="62819"/>
                    <a:pt x="2926080" y="140310"/>
                  </a:cubicBezTo>
                  <a:lnTo>
                    <a:pt x="2926080" y="701531"/>
                  </a:lnTo>
                  <a:cubicBezTo>
                    <a:pt x="2926080" y="779022"/>
                    <a:pt x="2863261" y="841841"/>
                    <a:pt x="2785770" y="841841"/>
                  </a:cubicBezTo>
                  <a:lnTo>
                    <a:pt x="140310" y="841841"/>
                  </a:lnTo>
                  <a:cubicBezTo>
                    <a:pt x="62819" y="841841"/>
                    <a:pt x="0" y="779022"/>
                    <a:pt x="0" y="701531"/>
                  </a:cubicBezTo>
                  <a:lnTo>
                    <a:pt x="0" y="14031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7775" tIns="94435" rIns="147775" bIns="94435" spcCol="1270" anchor="ctr"/>
            <a:lstStyle/>
            <a:p>
              <a:pPr algn="ctr" defTabSz="12446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主推款</a:t>
              </a:r>
              <a:endParaRPr lang="zh-CN" altLang="en-US" sz="28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670116" y="2787894"/>
              <a:ext cx="5202238" cy="673064"/>
            </a:xfrm>
            <a:custGeom>
              <a:avLst/>
              <a:gdLst>
                <a:gd name="connsiteX0" fmla="*/ 112248 w 673473"/>
                <a:gd name="connsiteY0" fmla="*/ 0 h 5201920"/>
                <a:gd name="connsiteX1" fmla="*/ 561225 w 673473"/>
                <a:gd name="connsiteY1" fmla="*/ 0 h 5201920"/>
                <a:gd name="connsiteX2" fmla="*/ 673473 w 673473"/>
                <a:gd name="connsiteY2" fmla="*/ 112248 h 5201920"/>
                <a:gd name="connsiteX3" fmla="*/ 673473 w 673473"/>
                <a:gd name="connsiteY3" fmla="*/ 5201920 h 5201920"/>
                <a:gd name="connsiteX4" fmla="*/ 673473 w 673473"/>
                <a:gd name="connsiteY4" fmla="*/ 5201920 h 5201920"/>
                <a:gd name="connsiteX5" fmla="*/ 0 w 673473"/>
                <a:gd name="connsiteY5" fmla="*/ 5201920 h 5201920"/>
                <a:gd name="connsiteX6" fmla="*/ 0 w 673473"/>
                <a:gd name="connsiteY6" fmla="*/ 5201920 h 5201920"/>
                <a:gd name="connsiteX7" fmla="*/ 0 w 673473"/>
                <a:gd name="connsiteY7" fmla="*/ 112248 h 5201920"/>
                <a:gd name="connsiteX8" fmla="*/ 112248 w 673473"/>
                <a:gd name="connsiteY8" fmla="*/ 0 h 520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3473" h="5201920">
                  <a:moveTo>
                    <a:pt x="673473" y="867009"/>
                  </a:moveTo>
                  <a:lnTo>
                    <a:pt x="673473" y="4334911"/>
                  </a:lnTo>
                  <a:cubicBezTo>
                    <a:pt x="673473" y="4813746"/>
                    <a:pt x="666967" y="5201916"/>
                    <a:pt x="658941" y="5201916"/>
                  </a:cubicBezTo>
                  <a:lnTo>
                    <a:pt x="0" y="5201916"/>
                  </a:lnTo>
                  <a:lnTo>
                    <a:pt x="0" y="5201916"/>
                  </a:lnTo>
                  <a:lnTo>
                    <a:pt x="0" y="4"/>
                  </a:lnTo>
                  <a:lnTo>
                    <a:pt x="0" y="4"/>
                  </a:lnTo>
                  <a:lnTo>
                    <a:pt x="658941" y="4"/>
                  </a:lnTo>
                  <a:cubicBezTo>
                    <a:pt x="666967" y="4"/>
                    <a:pt x="673473" y="388174"/>
                    <a:pt x="673473" y="867009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1" tIns="156701" rIns="280526" bIns="156702" spcCol="1270" anchor="ctr"/>
            <a:lstStyle/>
            <a:p>
              <a:pPr marL="285750" lvl="1" indent="-285750" defTabSz="1244600" eaLnBrk="0" hangingPunct="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zh-CN" altLang="en-US" sz="28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轮播橱窗推荐</a:t>
              </a:r>
              <a:endParaRPr lang="zh-CN" altLang="en-US" sz="28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2744354" y="2703761"/>
              <a:ext cx="2925762" cy="841330"/>
            </a:xfrm>
            <a:custGeom>
              <a:avLst/>
              <a:gdLst>
                <a:gd name="connsiteX0" fmla="*/ 0 w 2926080"/>
                <a:gd name="connsiteY0" fmla="*/ 140310 h 841841"/>
                <a:gd name="connsiteX1" fmla="*/ 140310 w 2926080"/>
                <a:gd name="connsiteY1" fmla="*/ 0 h 841841"/>
                <a:gd name="connsiteX2" fmla="*/ 2785770 w 2926080"/>
                <a:gd name="connsiteY2" fmla="*/ 0 h 841841"/>
                <a:gd name="connsiteX3" fmla="*/ 2926080 w 2926080"/>
                <a:gd name="connsiteY3" fmla="*/ 140310 h 841841"/>
                <a:gd name="connsiteX4" fmla="*/ 2926080 w 2926080"/>
                <a:gd name="connsiteY4" fmla="*/ 701531 h 841841"/>
                <a:gd name="connsiteX5" fmla="*/ 2785770 w 2926080"/>
                <a:gd name="connsiteY5" fmla="*/ 841841 h 841841"/>
                <a:gd name="connsiteX6" fmla="*/ 140310 w 2926080"/>
                <a:gd name="connsiteY6" fmla="*/ 841841 h 841841"/>
                <a:gd name="connsiteX7" fmla="*/ 0 w 2926080"/>
                <a:gd name="connsiteY7" fmla="*/ 701531 h 841841"/>
                <a:gd name="connsiteX8" fmla="*/ 0 w 2926080"/>
                <a:gd name="connsiteY8" fmla="*/ 140310 h 84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6080" h="841841">
                  <a:moveTo>
                    <a:pt x="0" y="140310"/>
                  </a:moveTo>
                  <a:cubicBezTo>
                    <a:pt x="0" y="62819"/>
                    <a:pt x="62819" y="0"/>
                    <a:pt x="140310" y="0"/>
                  </a:cubicBezTo>
                  <a:lnTo>
                    <a:pt x="2785770" y="0"/>
                  </a:lnTo>
                  <a:cubicBezTo>
                    <a:pt x="2863261" y="0"/>
                    <a:pt x="2926080" y="62819"/>
                    <a:pt x="2926080" y="140310"/>
                  </a:cubicBezTo>
                  <a:lnTo>
                    <a:pt x="2926080" y="701531"/>
                  </a:lnTo>
                  <a:cubicBezTo>
                    <a:pt x="2926080" y="779022"/>
                    <a:pt x="2863261" y="841841"/>
                    <a:pt x="2785770" y="841841"/>
                  </a:cubicBezTo>
                  <a:lnTo>
                    <a:pt x="140310" y="841841"/>
                  </a:lnTo>
                  <a:cubicBezTo>
                    <a:pt x="62819" y="841841"/>
                    <a:pt x="0" y="779022"/>
                    <a:pt x="0" y="701531"/>
                  </a:cubicBezTo>
                  <a:lnTo>
                    <a:pt x="0" y="14031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7775" tIns="94435" rIns="147775" bIns="94435" spcCol="1270" anchor="ctr"/>
            <a:lstStyle/>
            <a:p>
              <a:pPr algn="ctr" defTabSz="12446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利润款</a:t>
              </a:r>
              <a:endParaRPr lang="zh-CN" altLang="en-US" sz="28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670116" y="3672084"/>
              <a:ext cx="5202238" cy="673064"/>
            </a:xfrm>
            <a:custGeom>
              <a:avLst/>
              <a:gdLst>
                <a:gd name="connsiteX0" fmla="*/ 112248 w 673473"/>
                <a:gd name="connsiteY0" fmla="*/ 0 h 5201920"/>
                <a:gd name="connsiteX1" fmla="*/ 561225 w 673473"/>
                <a:gd name="connsiteY1" fmla="*/ 0 h 5201920"/>
                <a:gd name="connsiteX2" fmla="*/ 673473 w 673473"/>
                <a:gd name="connsiteY2" fmla="*/ 112248 h 5201920"/>
                <a:gd name="connsiteX3" fmla="*/ 673473 w 673473"/>
                <a:gd name="connsiteY3" fmla="*/ 5201920 h 5201920"/>
                <a:gd name="connsiteX4" fmla="*/ 673473 w 673473"/>
                <a:gd name="connsiteY4" fmla="*/ 5201920 h 5201920"/>
                <a:gd name="connsiteX5" fmla="*/ 0 w 673473"/>
                <a:gd name="connsiteY5" fmla="*/ 5201920 h 5201920"/>
                <a:gd name="connsiteX6" fmla="*/ 0 w 673473"/>
                <a:gd name="connsiteY6" fmla="*/ 5201920 h 5201920"/>
                <a:gd name="connsiteX7" fmla="*/ 0 w 673473"/>
                <a:gd name="connsiteY7" fmla="*/ 112248 h 5201920"/>
                <a:gd name="connsiteX8" fmla="*/ 112248 w 673473"/>
                <a:gd name="connsiteY8" fmla="*/ 0 h 520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3473" h="5201920">
                  <a:moveTo>
                    <a:pt x="673473" y="867009"/>
                  </a:moveTo>
                  <a:lnTo>
                    <a:pt x="673473" y="4334911"/>
                  </a:lnTo>
                  <a:cubicBezTo>
                    <a:pt x="673473" y="4813746"/>
                    <a:pt x="666967" y="5201916"/>
                    <a:pt x="658941" y="5201916"/>
                  </a:cubicBezTo>
                  <a:lnTo>
                    <a:pt x="0" y="5201916"/>
                  </a:lnTo>
                  <a:lnTo>
                    <a:pt x="0" y="5201916"/>
                  </a:lnTo>
                  <a:lnTo>
                    <a:pt x="0" y="4"/>
                  </a:lnTo>
                  <a:lnTo>
                    <a:pt x="0" y="4"/>
                  </a:lnTo>
                  <a:lnTo>
                    <a:pt x="658941" y="4"/>
                  </a:lnTo>
                  <a:cubicBezTo>
                    <a:pt x="666967" y="4"/>
                    <a:pt x="673473" y="388174"/>
                    <a:pt x="673473" y="867009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247651" tIns="156701" rIns="280526" bIns="156702" spcCol="1270" anchor="ctr"/>
            <a:lstStyle/>
            <a:p>
              <a:pPr marL="285750" lvl="1" indent="-285750" defTabSz="1244600" eaLnBrk="0" hangingPunct="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zh-CN" altLang="en-US" sz="28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轮播或者不用橱窗推荐</a:t>
              </a:r>
              <a:endParaRPr lang="zh-CN" altLang="en-US" sz="28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2744354" y="3587950"/>
              <a:ext cx="2925762" cy="841330"/>
            </a:xfrm>
            <a:custGeom>
              <a:avLst/>
              <a:gdLst>
                <a:gd name="connsiteX0" fmla="*/ 0 w 2926080"/>
                <a:gd name="connsiteY0" fmla="*/ 140310 h 841841"/>
                <a:gd name="connsiteX1" fmla="*/ 140310 w 2926080"/>
                <a:gd name="connsiteY1" fmla="*/ 0 h 841841"/>
                <a:gd name="connsiteX2" fmla="*/ 2785770 w 2926080"/>
                <a:gd name="connsiteY2" fmla="*/ 0 h 841841"/>
                <a:gd name="connsiteX3" fmla="*/ 2926080 w 2926080"/>
                <a:gd name="connsiteY3" fmla="*/ 140310 h 841841"/>
                <a:gd name="connsiteX4" fmla="*/ 2926080 w 2926080"/>
                <a:gd name="connsiteY4" fmla="*/ 701531 h 841841"/>
                <a:gd name="connsiteX5" fmla="*/ 2785770 w 2926080"/>
                <a:gd name="connsiteY5" fmla="*/ 841841 h 841841"/>
                <a:gd name="connsiteX6" fmla="*/ 140310 w 2926080"/>
                <a:gd name="connsiteY6" fmla="*/ 841841 h 841841"/>
                <a:gd name="connsiteX7" fmla="*/ 0 w 2926080"/>
                <a:gd name="connsiteY7" fmla="*/ 701531 h 841841"/>
                <a:gd name="connsiteX8" fmla="*/ 0 w 2926080"/>
                <a:gd name="connsiteY8" fmla="*/ 140310 h 84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6080" h="841841">
                  <a:moveTo>
                    <a:pt x="0" y="140310"/>
                  </a:moveTo>
                  <a:cubicBezTo>
                    <a:pt x="0" y="62819"/>
                    <a:pt x="62819" y="0"/>
                    <a:pt x="140310" y="0"/>
                  </a:cubicBezTo>
                  <a:lnTo>
                    <a:pt x="2785770" y="0"/>
                  </a:lnTo>
                  <a:cubicBezTo>
                    <a:pt x="2863261" y="0"/>
                    <a:pt x="2926080" y="62819"/>
                    <a:pt x="2926080" y="140310"/>
                  </a:cubicBezTo>
                  <a:lnTo>
                    <a:pt x="2926080" y="701531"/>
                  </a:lnTo>
                  <a:cubicBezTo>
                    <a:pt x="2926080" y="779022"/>
                    <a:pt x="2863261" y="841841"/>
                    <a:pt x="2785770" y="841841"/>
                  </a:cubicBezTo>
                  <a:lnTo>
                    <a:pt x="140310" y="841841"/>
                  </a:lnTo>
                  <a:cubicBezTo>
                    <a:pt x="62819" y="841841"/>
                    <a:pt x="0" y="779022"/>
                    <a:pt x="0" y="701531"/>
                  </a:cubicBezTo>
                  <a:lnTo>
                    <a:pt x="0" y="14031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47775" tIns="94435" rIns="147775" bIns="94435" spcCol="1270" anchor="ctr"/>
            <a:lstStyle/>
            <a:p>
              <a:pPr algn="ctr" defTabSz="12446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定位款</a:t>
              </a:r>
              <a:endParaRPr lang="zh-CN" altLang="en-US" sz="28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圆角矩形 50"/>
          <p:cNvSpPr>
            <a:spLocks noChangeArrowheads="1"/>
          </p:cNvSpPr>
          <p:nvPr/>
        </p:nvSpPr>
        <p:spPr bwMode="auto">
          <a:xfrm>
            <a:off x="88900" y="5026025"/>
            <a:ext cx="1960563" cy="10287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defTabSz="914400">
              <a:lnSpc>
                <a:spcPct val="150000"/>
              </a:lnSpc>
            </a:pPr>
            <a:r>
              <a:rPr lang="zh-CN" altLang="en-US" sz="2800" b="1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下架时间</a:t>
            </a:r>
            <a:endParaRPr lang="zh-CN" altLang="en-US" sz="2800" b="1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虚尾箭头 5"/>
          <p:cNvSpPr/>
          <p:nvPr/>
        </p:nvSpPr>
        <p:spPr bwMode="auto">
          <a:xfrm>
            <a:off x="2198688" y="4827588"/>
            <a:ext cx="5021262" cy="1536700"/>
          </a:xfrm>
          <a:prstGeom prst="stripedRight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lnSpc>
                <a:spcPct val="150000"/>
              </a:lnSpc>
            </a:pPr>
            <a:endParaRPr lang="zh-CN" altLang="en-US" sz="2000" b="1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2689225" y="53578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defTabSz="914400"/>
            <a:endParaRPr lang="zh-CN" altLang="en-US"/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2508250" y="5348288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08252D"/>
                </a:solidFill>
                <a:latin typeface="Calibri" panose="020F0502020204030204" pitchFamily="34" charset="0"/>
              </a:rPr>
              <a:t>越靠近下架时间排名越靠前</a:t>
            </a:r>
            <a:endParaRPr lang="zh-CN" altLang="en-US" sz="2400" b="1">
              <a:solidFill>
                <a:srgbClr val="08252D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682" name="文本框 1"/>
          <p:cNvSpPr txBox="1">
            <a:spLocks noChangeArrowheads="1"/>
          </p:cNvSpPr>
          <p:nvPr/>
        </p:nvSpPr>
        <p:spPr bwMode="auto">
          <a:xfrm>
            <a:off x="2054225" y="1085850"/>
            <a:ext cx="3949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点击反馈  销量稳定增长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2397125" y="53705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75781" name="圆角矩形 50"/>
          <p:cNvSpPr>
            <a:spLocks noChangeArrowheads="1"/>
          </p:cNvSpPr>
          <p:nvPr/>
        </p:nvSpPr>
        <p:spPr bwMode="auto">
          <a:xfrm>
            <a:off x="704850" y="2544763"/>
            <a:ext cx="1925638" cy="100171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defTabSz="914400">
              <a:lnSpc>
                <a:spcPct val="150000"/>
              </a:lnSpc>
            </a:pPr>
            <a:r>
              <a:rPr lang="zh-CN" altLang="en-US" sz="2800" b="1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点击反馈</a:t>
            </a:r>
            <a:endParaRPr lang="zh-CN" altLang="en-US" sz="2800" b="1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5782" name="组合 51"/>
          <p:cNvGrpSpPr/>
          <p:nvPr/>
        </p:nvGrpSpPr>
        <p:grpSpPr bwMode="auto">
          <a:xfrm>
            <a:off x="2766723" y="2196406"/>
            <a:ext cx="6046787" cy="652463"/>
            <a:chOff x="2960541" y="3367715"/>
            <a:chExt cx="4118967" cy="445295"/>
          </a:xfrm>
          <a:solidFill>
            <a:schemeClr val="bg1">
              <a:lumMod val="85000"/>
            </a:schemeClr>
          </a:solidFill>
        </p:grpSpPr>
        <p:sp>
          <p:nvSpPr>
            <p:cNvPr id="53" name="任意多边形 52"/>
            <p:cNvSpPr/>
            <p:nvPr/>
          </p:nvSpPr>
          <p:spPr>
            <a:xfrm>
              <a:off x="2960541" y="3367715"/>
              <a:ext cx="1112737" cy="445295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点击率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3962978" y="3367715"/>
              <a:ext cx="1112738" cy="445295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停留时间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4964333" y="3367715"/>
              <a:ext cx="1112738" cy="445295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访问深度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5966771" y="3367715"/>
              <a:ext cx="1112737" cy="445295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浏览量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783" name="组合 60"/>
          <p:cNvGrpSpPr/>
          <p:nvPr/>
        </p:nvGrpSpPr>
        <p:grpSpPr bwMode="auto">
          <a:xfrm>
            <a:off x="2766722" y="3308610"/>
            <a:ext cx="4575175" cy="654050"/>
            <a:chOff x="2960541" y="3367717"/>
            <a:chExt cx="3117056" cy="445293"/>
          </a:xfrm>
          <a:solidFill>
            <a:schemeClr val="bg1">
              <a:lumMod val="85000"/>
            </a:schemeClr>
          </a:solidFill>
        </p:grpSpPr>
        <p:sp>
          <p:nvSpPr>
            <p:cNvPr id="62" name="任意多边形 61"/>
            <p:cNvSpPr/>
            <p:nvPr/>
          </p:nvSpPr>
          <p:spPr>
            <a:xfrm>
              <a:off x="2960541" y="3367717"/>
              <a:ext cx="1112925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转化率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3962066" y="3367717"/>
              <a:ext cx="1114007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成交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4964671" y="3367717"/>
              <a:ext cx="1112926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收藏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5784" name="圆角矩形 19"/>
          <p:cNvSpPr>
            <a:spLocks noChangeArrowheads="1"/>
          </p:cNvSpPr>
          <p:nvPr/>
        </p:nvSpPr>
        <p:spPr bwMode="auto">
          <a:xfrm>
            <a:off x="242888" y="4856163"/>
            <a:ext cx="2682875" cy="10287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defTabSz="914400">
              <a:lnSpc>
                <a:spcPct val="150000"/>
              </a:lnSpc>
            </a:pPr>
            <a:r>
              <a:rPr lang="zh-CN" altLang="en-US" sz="2800" b="1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销量稳定增长</a:t>
            </a:r>
            <a:endParaRPr lang="zh-CN" altLang="en-US" sz="2800" b="1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938463" y="4840288"/>
            <a:ext cx="6205537" cy="577850"/>
          </a:xfrm>
          <a:custGeom>
            <a:avLst/>
            <a:gdLst>
              <a:gd name="connsiteX0" fmla="*/ 0 w 8128000"/>
              <a:gd name="connsiteY0" fmla="*/ 96429 h 578565"/>
              <a:gd name="connsiteX1" fmla="*/ 96429 w 8128000"/>
              <a:gd name="connsiteY1" fmla="*/ 0 h 578565"/>
              <a:gd name="connsiteX2" fmla="*/ 8031571 w 8128000"/>
              <a:gd name="connsiteY2" fmla="*/ 0 h 578565"/>
              <a:gd name="connsiteX3" fmla="*/ 8128000 w 8128000"/>
              <a:gd name="connsiteY3" fmla="*/ 96429 h 578565"/>
              <a:gd name="connsiteX4" fmla="*/ 8128000 w 8128000"/>
              <a:gd name="connsiteY4" fmla="*/ 482136 h 578565"/>
              <a:gd name="connsiteX5" fmla="*/ 8031571 w 8128000"/>
              <a:gd name="connsiteY5" fmla="*/ 578565 h 578565"/>
              <a:gd name="connsiteX6" fmla="*/ 96429 w 8128000"/>
              <a:gd name="connsiteY6" fmla="*/ 578565 h 578565"/>
              <a:gd name="connsiteX7" fmla="*/ 0 w 8128000"/>
              <a:gd name="connsiteY7" fmla="*/ 482136 h 578565"/>
              <a:gd name="connsiteX8" fmla="*/ 0 w 8128000"/>
              <a:gd name="connsiteY8" fmla="*/ 96429 h 57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578565">
                <a:moveTo>
                  <a:pt x="0" y="96429"/>
                </a:moveTo>
                <a:cubicBezTo>
                  <a:pt x="0" y="43173"/>
                  <a:pt x="43173" y="0"/>
                  <a:pt x="96429" y="0"/>
                </a:cubicBezTo>
                <a:lnTo>
                  <a:pt x="8031571" y="0"/>
                </a:lnTo>
                <a:cubicBezTo>
                  <a:pt x="8084827" y="0"/>
                  <a:pt x="8128000" y="43173"/>
                  <a:pt x="8128000" y="96429"/>
                </a:cubicBezTo>
                <a:lnTo>
                  <a:pt x="8128000" y="482136"/>
                </a:lnTo>
                <a:cubicBezTo>
                  <a:pt x="8128000" y="535392"/>
                  <a:pt x="8084827" y="578565"/>
                  <a:pt x="8031571" y="578565"/>
                </a:cubicBezTo>
                <a:lnTo>
                  <a:pt x="96429" y="578565"/>
                </a:lnTo>
                <a:cubicBezTo>
                  <a:pt x="43173" y="578565"/>
                  <a:pt x="0" y="535392"/>
                  <a:pt x="0" y="482136"/>
                </a:cubicBezTo>
                <a:lnTo>
                  <a:pt x="0" y="964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5873" tIns="115873" rIns="115873" bIns="115873" spcCol="1270" anchor="ctr"/>
          <a:lstStyle/>
          <a:p>
            <a:pPr defTabSz="10223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同比环比增长</a:t>
            </a:r>
            <a:endParaRPr lang="zh-CN" altLang="en-US" sz="2400" dirty="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2938463" y="5476875"/>
            <a:ext cx="6205537" cy="579438"/>
          </a:xfrm>
          <a:custGeom>
            <a:avLst/>
            <a:gdLst>
              <a:gd name="connsiteX0" fmla="*/ 0 w 8128000"/>
              <a:gd name="connsiteY0" fmla="*/ 96429 h 578565"/>
              <a:gd name="connsiteX1" fmla="*/ 96429 w 8128000"/>
              <a:gd name="connsiteY1" fmla="*/ 0 h 578565"/>
              <a:gd name="connsiteX2" fmla="*/ 8031571 w 8128000"/>
              <a:gd name="connsiteY2" fmla="*/ 0 h 578565"/>
              <a:gd name="connsiteX3" fmla="*/ 8128000 w 8128000"/>
              <a:gd name="connsiteY3" fmla="*/ 96429 h 578565"/>
              <a:gd name="connsiteX4" fmla="*/ 8128000 w 8128000"/>
              <a:gd name="connsiteY4" fmla="*/ 482136 h 578565"/>
              <a:gd name="connsiteX5" fmla="*/ 8031571 w 8128000"/>
              <a:gd name="connsiteY5" fmla="*/ 578565 h 578565"/>
              <a:gd name="connsiteX6" fmla="*/ 96429 w 8128000"/>
              <a:gd name="connsiteY6" fmla="*/ 578565 h 578565"/>
              <a:gd name="connsiteX7" fmla="*/ 0 w 8128000"/>
              <a:gd name="connsiteY7" fmla="*/ 482136 h 578565"/>
              <a:gd name="connsiteX8" fmla="*/ 0 w 8128000"/>
              <a:gd name="connsiteY8" fmla="*/ 96429 h 57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578565">
                <a:moveTo>
                  <a:pt x="0" y="96429"/>
                </a:moveTo>
                <a:cubicBezTo>
                  <a:pt x="0" y="43173"/>
                  <a:pt x="43173" y="0"/>
                  <a:pt x="96429" y="0"/>
                </a:cubicBezTo>
                <a:lnTo>
                  <a:pt x="8031571" y="0"/>
                </a:lnTo>
                <a:cubicBezTo>
                  <a:pt x="8084827" y="0"/>
                  <a:pt x="8128000" y="43173"/>
                  <a:pt x="8128000" y="96429"/>
                </a:cubicBezTo>
                <a:lnTo>
                  <a:pt x="8128000" y="482136"/>
                </a:lnTo>
                <a:cubicBezTo>
                  <a:pt x="8128000" y="535392"/>
                  <a:pt x="8084827" y="578565"/>
                  <a:pt x="8031571" y="578565"/>
                </a:cubicBezTo>
                <a:lnTo>
                  <a:pt x="96429" y="578565"/>
                </a:lnTo>
                <a:cubicBezTo>
                  <a:pt x="43173" y="578565"/>
                  <a:pt x="0" y="535392"/>
                  <a:pt x="0" y="482136"/>
                </a:cubicBezTo>
                <a:lnTo>
                  <a:pt x="0" y="964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5873" tIns="115873" rIns="115873" bIns="115873" spcCol="1270" anchor="ctr"/>
          <a:lstStyle/>
          <a:p>
            <a:pPr defTabSz="10223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销售额增长</a:t>
            </a:r>
            <a:endParaRPr lang="zh-CN" altLang="en-US" sz="2400" dirty="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682" name="文本框 1"/>
          <p:cNvSpPr txBox="1">
            <a:spLocks noChangeArrowheads="1"/>
          </p:cNvSpPr>
          <p:nvPr/>
        </p:nvSpPr>
        <p:spPr bwMode="auto">
          <a:xfrm>
            <a:off x="2193925" y="1149350"/>
            <a:ext cx="25622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DSR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其他服务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2397125" y="53705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76805" name="圆角矩形 50"/>
          <p:cNvSpPr>
            <a:spLocks noChangeArrowheads="1"/>
          </p:cNvSpPr>
          <p:nvPr/>
        </p:nvSpPr>
        <p:spPr bwMode="auto">
          <a:xfrm>
            <a:off x="893763" y="2824163"/>
            <a:ext cx="1725612" cy="93821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defTabSz="914400">
              <a:lnSpc>
                <a:spcPct val="150000"/>
              </a:lnSpc>
            </a:pPr>
            <a:r>
              <a:rPr lang="en-US" altLang="zh-CN" sz="2800" b="1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DSR</a:t>
            </a:r>
            <a:endParaRPr lang="zh-CN" altLang="en-US" sz="2800" b="1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任意多边形 61"/>
          <p:cNvSpPr/>
          <p:nvPr/>
        </p:nvSpPr>
        <p:spPr>
          <a:xfrm>
            <a:off x="2671763" y="2259013"/>
            <a:ext cx="1787525" cy="654050"/>
          </a:xfrm>
          <a:custGeom>
            <a:avLst/>
            <a:gdLst>
              <a:gd name="connsiteX0" fmla="*/ 0 w 1113234"/>
              <a:gd name="connsiteY0" fmla="*/ 0 h 445293"/>
              <a:gd name="connsiteX1" fmla="*/ 890588 w 1113234"/>
              <a:gd name="connsiteY1" fmla="*/ 0 h 445293"/>
              <a:gd name="connsiteX2" fmla="*/ 1113234 w 1113234"/>
              <a:gd name="connsiteY2" fmla="*/ 222647 h 445293"/>
              <a:gd name="connsiteX3" fmla="*/ 890588 w 1113234"/>
              <a:gd name="connsiteY3" fmla="*/ 445293 h 445293"/>
              <a:gd name="connsiteX4" fmla="*/ 0 w 1113234"/>
              <a:gd name="connsiteY4" fmla="*/ 445293 h 445293"/>
              <a:gd name="connsiteX5" fmla="*/ 222647 w 1113234"/>
              <a:gd name="connsiteY5" fmla="*/ 222647 h 445293"/>
              <a:gd name="connsiteX6" fmla="*/ 0 w 1113234"/>
              <a:gd name="connsiteY6" fmla="*/ 0 h 44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3234" h="445293">
                <a:moveTo>
                  <a:pt x="0" y="0"/>
                </a:moveTo>
                <a:lnTo>
                  <a:pt x="890588" y="0"/>
                </a:lnTo>
                <a:lnTo>
                  <a:pt x="1113234" y="222647"/>
                </a:lnTo>
                <a:lnTo>
                  <a:pt x="890588" y="445293"/>
                </a:lnTo>
                <a:lnTo>
                  <a:pt x="0" y="445293"/>
                </a:lnTo>
                <a:lnTo>
                  <a:pt x="222647" y="2226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4654" tIns="17336" rIns="239982" bIns="17336" anchor="ctr"/>
          <a:lstStyle/>
          <a:p>
            <a:pPr algn="ctr" defTabSz="577850" eaLnBrk="0" hangingPunct="0">
              <a:lnSpc>
                <a:spcPct val="90000"/>
              </a:lnSpc>
              <a:spcAft>
                <a:spcPct val="35000"/>
              </a:spcAft>
            </a:pPr>
            <a:r>
              <a:rPr lang="zh-CN" altLang="en-US" sz="240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zh-CN" altLang="en-US" sz="240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任意多边形 62"/>
          <p:cNvSpPr/>
          <p:nvPr/>
        </p:nvSpPr>
        <p:spPr>
          <a:xfrm>
            <a:off x="2671763" y="2955925"/>
            <a:ext cx="1828800" cy="654050"/>
          </a:xfrm>
          <a:custGeom>
            <a:avLst/>
            <a:gdLst>
              <a:gd name="connsiteX0" fmla="*/ 0 w 1113234"/>
              <a:gd name="connsiteY0" fmla="*/ 0 h 445293"/>
              <a:gd name="connsiteX1" fmla="*/ 890588 w 1113234"/>
              <a:gd name="connsiteY1" fmla="*/ 0 h 445293"/>
              <a:gd name="connsiteX2" fmla="*/ 1113234 w 1113234"/>
              <a:gd name="connsiteY2" fmla="*/ 222647 h 445293"/>
              <a:gd name="connsiteX3" fmla="*/ 890588 w 1113234"/>
              <a:gd name="connsiteY3" fmla="*/ 445293 h 445293"/>
              <a:gd name="connsiteX4" fmla="*/ 0 w 1113234"/>
              <a:gd name="connsiteY4" fmla="*/ 445293 h 445293"/>
              <a:gd name="connsiteX5" fmla="*/ 222647 w 1113234"/>
              <a:gd name="connsiteY5" fmla="*/ 222647 h 445293"/>
              <a:gd name="connsiteX6" fmla="*/ 0 w 1113234"/>
              <a:gd name="connsiteY6" fmla="*/ 0 h 44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3234" h="445293">
                <a:moveTo>
                  <a:pt x="0" y="0"/>
                </a:moveTo>
                <a:lnTo>
                  <a:pt x="890588" y="0"/>
                </a:lnTo>
                <a:lnTo>
                  <a:pt x="1113234" y="222647"/>
                </a:lnTo>
                <a:lnTo>
                  <a:pt x="890588" y="445293"/>
                </a:lnTo>
                <a:lnTo>
                  <a:pt x="0" y="445293"/>
                </a:lnTo>
                <a:lnTo>
                  <a:pt x="222647" y="2226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4654" tIns="17336" rIns="239982" bIns="17336" anchor="ctr"/>
          <a:lstStyle/>
          <a:p>
            <a:pPr algn="ctr" defTabSz="577850" eaLnBrk="0" hangingPunct="0">
              <a:lnSpc>
                <a:spcPct val="90000"/>
              </a:lnSpc>
              <a:spcAft>
                <a:spcPct val="35000"/>
              </a:spcAft>
            </a:pPr>
            <a:r>
              <a:rPr lang="zh-CN" altLang="en-US" sz="240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描述</a:t>
            </a:r>
            <a:endParaRPr lang="zh-CN" altLang="en-US" sz="240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任意多边形 63"/>
          <p:cNvSpPr/>
          <p:nvPr/>
        </p:nvSpPr>
        <p:spPr>
          <a:xfrm>
            <a:off x="2671763" y="3648075"/>
            <a:ext cx="1839912" cy="654050"/>
          </a:xfrm>
          <a:custGeom>
            <a:avLst/>
            <a:gdLst>
              <a:gd name="connsiteX0" fmla="*/ 0 w 1113234"/>
              <a:gd name="connsiteY0" fmla="*/ 0 h 445293"/>
              <a:gd name="connsiteX1" fmla="*/ 890588 w 1113234"/>
              <a:gd name="connsiteY1" fmla="*/ 0 h 445293"/>
              <a:gd name="connsiteX2" fmla="*/ 1113234 w 1113234"/>
              <a:gd name="connsiteY2" fmla="*/ 222647 h 445293"/>
              <a:gd name="connsiteX3" fmla="*/ 890588 w 1113234"/>
              <a:gd name="connsiteY3" fmla="*/ 445293 h 445293"/>
              <a:gd name="connsiteX4" fmla="*/ 0 w 1113234"/>
              <a:gd name="connsiteY4" fmla="*/ 445293 h 445293"/>
              <a:gd name="connsiteX5" fmla="*/ 222647 w 1113234"/>
              <a:gd name="connsiteY5" fmla="*/ 222647 h 445293"/>
              <a:gd name="connsiteX6" fmla="*/ 0 w 1113234"/>
              <a:gd name="connsiteY6" fmla="*/ 0 h 44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3234" h="445293">
                <a:moveTo>
                  <a:pt x="0" y="0"/>
                </a:moveTo>
                <a:lnTo>
                  <a:pt x="890588" y="0"/>
                </a:lnTo>
                <a:lnTo>
                  <a:pt x="1113234" y="222647"/>
                </a:lnTo>
                <a:lnTo>
                  <a:pt x="890588" y="445293"/>
                </a:lnTo>
                <a:lnTo>
                  <a:pt x="0" y="445293"/>
                </a:lnTo>
                <a:lnTo>
                  <a:pt x="222647" y="2226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4654" tIns="17336" rIns="239982" bIns="17336" anchor="ctr"/>
          <a:lstStyle/>
          <a:p>
            <a:pPr algn="ctr" defTabSz="577850" eaLnBrk="0" hangingPunct="0">
              <a:lnSpc>
                <a:spcPct val="90000"/>
              </a:lnSpc>
              <a:spcAft>
                <a:spcPct val="35000"/>
              </a:spcAft>
            </a:pPr>
            <a:r>
              <a:rPr lang="zh-CN" altLang="en-US" sz="240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发货速度</a:t>
            </a:r>
            <a:endParaRPr lang="zh-CN" altLang="en-US" sz="240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809" name="圆角矩形 19"/>
          <p:cNvSpPr>
            <a:spLocks noChangeArrowheads="1"/>
          </p:cNvSpPr>
          <p:nvPr/>
        </p:nvSpPr>
        <p:spPr bwMode="auto">
          <a:xfrm>
            <a:off x="777875" y="4921250"/>
            <a:ext cx="1860550" cy="95091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defTabSz="914400">
              <a:lnSpc>
                <a:spcPct val="150000"/>
              </a:lnSpc>
            </a:pPr>
            <a:r>
              <a:rPr lang="zh-CN" altLang="en-US" sz="2800" b="1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其它服务</a:t>
            </a:r>
            <a:endParaRPr lang="zh-CN" altLang="en-US" sz="2800" b="1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811" name="TextBox 4"/>
          <p:cNvSpPr txBox="1">
            <a:spLocks noChangeArrowheads="1"/>
          </p:cNvSpPr>
          <p:nvPr/>
        </p:nvSpPr>
        <p:spPr bwMode="auto">
          <a:xfrm>
            <a:off x="4594225" y="2357438"/>
            <a:ext cx="2674938" cy="4206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defTabSz="914400" eaLnBrk="0" hangingPunct="0">
              <a:lnSpc>
                <a:spcPct val="90000"/>
              </a:lnSpc>
            </a:pPr>
            <a:r>
              <a:rPr lang="zh-CN" altLang="en-US" sz="240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r>
              <a:rPr lang="en-US" altLang="zh-CN" sz="240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期望</a:t>
            </a:r>
            <a:r>
              <a:rPr lang="en-US" altLang="zh-CN" sz="240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40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满意度</a:t>
            </a:r>
            <a:endParaRPr lang="zh-CN" altLang="en-US" sz="240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6812" name="组合 20"/>
          <p:cNvGrpSpPr/>
          <p:nvPr/>
        </p:nvGrpSpPr>
        <p:grpSpPr bwMode="auto">
          <a:xfrm>
            <a:off x="2794145" y="5071484"/>
            <a:ext cx="4576762" cy="654050"/>
            <a:chOff x="2960541" y="3367717"/>
            <a:chExt cx="3117056" cy="445293"/>
          </a:xfrm>
          <a:solidFill>
            <a:schemeClr val="bg1">
              <a:lumMod val="85000"/>
            </a:schemeClr>
          </a:solidFill>
        </p:grpSpPr>
        <p:sp>
          <p:nvSpPr>
            <p:cNvPr id="22" name="任意多边形 21"/>
            <p:cNvSpPr/>
            <p:nvPr/>
          </p:nvSpPr>
          <p:spPr>
            <a:xfrm>
              <a:off x="2960541" y="3367717"/>
              <a:ext cx="1113621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退款速度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3962799" y="3367717"/>
              <a:ext cx="1112540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退款率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963976" y="3367717"/>
              <a:ext cx="1113621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纠纷率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任意多边形 24"/>
          <p:cNvSpPr/>
          <p:nvPr/>
        </p:nvSpPr>
        <p:spPr>
          <a:xfrm>
            <a:off x="7169150" y="5056188"/>
            <a:ext cx="1633538" cy="654050"/>
          </a:xfrm>
          <a:custGeom>
            <a:avLst/>
            <a:gdLst>
              <a:gd name="connsiteX0" fmla="*/ 0 w 1113234"/>
              <a:gd name="connsiteY0" fmla="*/ 0 h 445293"/>
              <a:gd name="connsiteX1" fmla="*/ 890588 w 1113234"/>
              <a:gd name="connsiteY1" fmla="*/ 0 h 445293"/>
              <a:gd name="connsiteX2" fmla="*/ 1113234 w 1113234"/>
              <a:gd name="connsiteY2" fmla="*/ 222647 h 445293"/>
              <a:gd name="connsiteX3" fmla="*/ 890588 w 1113234"/>
              <a:gd name="connsiteY3" fmla="*/ 445293 h 445293"/>
              <a:gd name="connsiteX4" fmla="*/ 0 w 1113234"/>
              <a:gd name="connsiteY4" fmla="*/ 445293 h 445293"/>
              <a:gd name="connsiteX5" fmla="*/ 222647 w 1113234"/>
              <a:gd name="connsiteY5" fmla="*/ 222647 h 445293"/>
              <a:gd name="connsiteX6" fmla="*/ 0 w 1113234"/>
              <a:gd name="connsiteY6" fmla="*/ 0 h 44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3234" h="445293">
                <a:moveTo>
                  <a:pt x="0" y="0"/>
                </a:moveTo>
                <a:lnTo>
                  <a:pt x="890588" y="0"/>
                </a:lnTo>
                <a:lnTo>
                  <a:pt x="1113234" y="222647"/>
                </a:lnTo>
                <a:lnTo>
                  <a:pt x="890588" y="445293"/>
                </a:lnTo>
                <a:lnTo>
                  <a:pt x="0" y="445293"/>
                </a:lnTo>
                <a:lnTo>
                  <a:pt x="222647" y="2226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74654" tIns="17336" rIns="239982" bIns="17336" spcCol="1270" anchor="ctr"/>
          <a:lstStyle/>
          <a:p>
            <a:pPr algn="ctr" defTabSz="5778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处罚数</a:t>
            </a:r>
            <a:endParaRPr lang="zh-CN" altLang="en-US" dirty="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682" name="文本框 1"/>
          <p:cNvSpPr txBox="1">
            <a:spLocks noChangeArrowheads="1"/>
          </p:cNvSpPr>
          <p:nvPr/>
        </p:nvSpPr>
        <p:spPr bwMode="auto">
          <a:xfrm>
            <a:off x="2193925" y="1109663"/>
            <a:ext cx="18161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滞销  价格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829" name="圆角矩形 50"/>
          <p:cNvSpPr>
            <a:spLocks noChangeArrowheads="1"/>
          </p:cNvSpPr>
          <p:nvPr/>
        </p:nvSpPr>
        <p:spPr bwMode="auto">
          <a:xfrm>
            <a:off x="484188" y="2092325"/>
            <a:ext cx="1714500" cy="98901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defTabSz="914400">
              <a:lnSpc>
                <a:spcPct val="150000"/>
              </a:lnSpc>
            </a:pPr>
            <a:r>
              <a:rPr lang="zh-CN" altLang="en-US" sz="2800" b="1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滞销</a:t>
            </a:r>
            <a:endParaRPr lang="zh-CN" altLang="en-US" sz="2800" b="1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830" name="圆角矩形 19"/>
          <p:cNvSpPr>
            <a:spLocks noChangeArrowheads="1"/>
          </p:cNvSpPr>
          <p:nvPr/>
        </p:nvSpPr>
        <p:spPr bwMode="auto">
          <a:xfrm>
            <a:off x="522288" y="4054475"/>
            <a:ext cx="1835150" cy="92551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defTabSz="914400">
              <a:lnSpc>
                <a:spcPct val="150000"/>
              </a:lnSpc>
            </a:pPr>
            <a:r>
              <a:rPr lang="zh-CN" altLang="en-US" sz="2800" b="1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价格</a:t>
            </a:r>
            <a:endParaRPr lang="zh-CN" altLang="en-US" sz="2800" b="1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747963" y="6034088"/>
            <a:ext cx="8128000" cy="381000"/>
          </a:xfrm>
          <a:custGeom>
            <a:avLst/>
            <a:gdLst>
              <a:gd name="connsiteX0" fmla="*/ 0 w 8128000"/>
              <a:gd name="connsiteY0" fmla="*/ 0 h 380880"/>
              <a:gd name="connsiteX1" fmla="*/ 8128000 w 8128000"/>
              <a:gd name="connsiteY1" fmla="*/ 0 h 380880"/>
              <a:gd name="connsiteX2" fmla="*/ 8128000 w 8128000"/>
              <a:gd name="connsiteY2" fmla="*/ 380880 h 380880"/>
              <a:gd name="connsiteX3" fmla="*/ 0 w 8128000"/>
              <a:gd name="connsiteY3" fmla="*/ 380880 h 380880"/>
              <a:gd name="connsiteX4" fmla="*/ 0 w 8128000"/>
              <a:gd name="connsiteY4" fmla="*/ 0 h 38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380880">
                <a:moveTo>
                  <a:pt x="0" y="0"/>
                </a:moveTo>
                <a:lnTo>
                  <a:pt x="8128000" y="0"/>
                </a:lnTo>
                <a:lnTo>
                  <a:pt x="8128000" y="380880"/>
                </a:lnTo>
                <a:lnTo>
                  <a:pt x="0" y="380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58064" tIns="29210" rIns="163576" bIns="29210" spcCol="1270"/>
          <a:lstStyle/>
          <a:p>
            <a:pPr marL="171450" lvl="1" indent="-171450" defTabSz="800100" eaLnBrk="0" hangingPunct="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zh-CN" altLang="en-US" dirty="0"/>
          </a:p>
        </p:txBody>
      </p:sp>
      <p:sp>
        <p:nvSpPr>
          <p:cNvPr id="8" name="任意多边形 7"/>
          <p:cNvSpPr/>
          <p:nvPr/>
        </p:nvSpPr>
        <p:spPr>
          <a:xfrm>
            <a:off x="2317750" y="1847850"/>
            <a:ext cx="6208713" cy="804863"/>
          </a:xfrm>
          <a:custGeom>
            <a:avLst/>
            <a:gdLst>
              <a:gd name="connsiteX0" fmla="*/ 0 w 8128000"/>
              <a:gd name="connsiteY0" fmla="*/ 134163 h 804960"/>
              <a:gd name="connsiteX1" fmla="*/ 134163 w 8128000"/>
              <a:gd name="connsiteY1" fmla="*/ 0 h 804960"/>
              <a:gd name="connsiteX2" fmla="*/ 7993837 w 8128000"/>
              <a:gd name="connsiteY2" fmla="*/ 0 h 804960"/>
              <a:gd name="connsiteX3" fmla="*/ 8128000 w 8128000"/>
              <a:gd name="connsiteY3" fmla="*/ 134163 h 804960"/>
              <a:gd name="connsiteX4" fmla="*/ 8128000 w 8128000"/>
              <a:gd name="connsiteY4" fmla="*/ 670797 h 804960"/>
              <a:gd name="connsiteX5" fmla="*/ 7993837 w 8128000"/>
              <a:gd name="connsiteY5" fmla="*/ 804960 h 804960"/>
              <a:gd name="connsiteX6" fmla="*/ 134163 w 8128000"/>
              <a:gd name="connsiteY6" fmla="*/ 804960 h 804960"/>
              <a:gd name="connsiteX7" fmla="*/ 0 w 8128000"/>
              <a:gd name="connsiteY7" fmla="*/ 670797 h 804960"/>
              <a:gd name="connsiteX8" fmla="*/ 0 w 8128000"/>
              <a:gd name="connsiteY8" fmla="*/ 134163 h 80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804960">
                <a:moveTo>
                  <a:pt x="0" y="134163"/>
                </a:moveTo>
                <a:cubicBezTo>
                  <a:pt x="0" y="60067"/>
                  <a:pt x="60067" y="0"/>
                  <a:pt x="134163" y="0"/>
                </a:cubicBezTo>
                <a:lnTo>
                  <a:pt x="7993837" y="0"/>
                </a:lnTo>
                <a:cubicBezTo>
                  <a:pt x="8067933" y="0"/>
                  <a:pt x="8128000" y="60067"/>
                  <a:pt x="8128000" y="134163"/>
                </a:cubicBezTo>
                <a:lnTo>
                  <a:pt x="8128000" y="670797"/>
                </a:lnTo>
                <a:cubicBezTo>
                  <a:pt x="8128000" y="744893"/>
                  <a:pt x="8067933" y="804960"/>
                  <a:pt x="7993837" y="804960"/>
                </a:cubicBezTo>
                <a:lnTo>
                  <a:pt x="134163" y="804960"/>
                </a:lnTo>
                <a:cubicBezTo>
                  <a:pt x="60067" y="804960"/>
                  <a:pt x="0" y="744893"/>
                  <a:pt x="0" y="670797"/>
                </a:cubicBezTo>
                <a:lnTo>
                  <a:pt x="0" y="1341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1215" tIns="161215" rIns="161215" bIns="161215" anchor="ctr"/>
          <a:lstStyle/>
          <a:p>
            <a:pPr defTabSz="14224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en-US" altLang="zh-CN" sz="240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40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个月未成交的不给予排名</a:t>
            </a:r>
            <a:endParaRPr lang="zh-CN" altLang="en-US" sz="240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2327275" y="2703513"/>
            <a:ext cx="6157913" cy="804862"/>
          </a:xfrm>
          <a:custGeom>
            <a:avLst/>
            <a:gdLst>
              <a:gd name="connsiteX0" fmla="*/ 0 w 8128000"/>
              <a:gd name="connsiteY0" fmla="*/ 134163 h 804960"/>
              <a:gd name="connsiteX1" fmla="*/ 134163 w 8128000"/>
              <a:gd name="connsiteY1" fmla="*/ 0 h 804960"/>
              <a:gd name="connsiteX2" fmla="*/ 7993837 w 8128000"/>
              <a:gd name="connsiteY2" fmla="*/ 0 h 804960"/>
              <a:gd name="connsiteX3" fmla="*/ 8128000 w 8128000"/>
              <a:gd name="connsiteY3" fmla="*/ 134163 h 804960"/>
              <a:gd name="connsiteX4" fmla="*/ 8128000 w 8128000"/>
              <a:gd name="connsiteY4" fmla="*/ 670797 h 804960"/>
              <a:gd name="connsiteX5" fmla="*/ 7993837 w 8128000"/>
              <a:gd name="connsiteY5" fmla="*/ 804960 h 804960"/>
              <a:gd name="connsiteX6" fmla="*/ 134163 w 8128000"/>
              <a:gd name="connsiteY6" fmla="*/ 804960 h 804960"/>
              <a:gd name="connsiteX7" fmla="*/ 0 w 8128000"/>
              <a:gd name="connsiteY7" fmla="*/ 670797 h 804960"/>
              <a:gd name="connsiteX8" fmla="*/ 0 w 8128000"/>
              <a:gd name="connsiteY8" fmla="*/ 134163 h 80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804960">
                <a:moveTo>
                  <a:pt x="0" y="134163"/>
                </a:moveTo>
                <a:cubicBezTo>
                  <a:pt x="0" y="60067"/>
                  <a:pt x="60067" y="0"/>
                  <a:pt x="134163" y="0"/>
                </a:cubicBezTo>
                <a:lnTo>
                  <a:pt x="7993837" y="0"/>
                </a:lnTo>
                <a:cubicBezTo>
                  <a:pt x="8067933" y="0"/>
                  <a:pt x="8128000" y="60067"/>
                  <a:pt x="8128000" y="134163"/>
                </a:cubicBezTo>
                <a:lnTo>
                  <a:pt x="8128000" y="670797"/>
                </a:lnTo>
                <a:cubicBezTo>
                  <a:pt x="8128000" y="744893"/>
                  <a:pt x="8067933" y="804960"/>
                  <a:pt x="7993837" y="804960"/>
                </a:cubicBezTo>
                <a:lnTo>
                  <a:pt x="134163" y="804960"/>
                </a:lnTo>
                <a:cubicBezTo>
                  <a:pt x="60067" y="804960"/>
                  <a:pt x="0" y="744893"/>
                  <a:pt x="0" y="670797"/>
                </a:cubicBezTo>
                <a:lnTo>
                  <a:pt x="0" y="1341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1215" tIns="161215" rIns="161215" bIns="161215" anchor="ctr"/>
          <a:lstStyle/>
          <a:p>
            <a:pPr defTabSz="1422400" eaLnBrk="0" hangingPunct="0">
              <a:lnSpc>
                <a:spcPct val="90000"/>
              </a:lnSpc>
              <a:spcAft>
                <a:spcPct val="35000"/>
              </a:spcAft>
            </a:pPr>
            <a:r>
              <a:rPr lang="zh-CN" altLang="en-US" sz="240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单品动销率</a:t>
            </a:r>
            <a:r>
              <a:rPr lang="en-US" altLang="zh-CN" sz="240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zh-CN" altLang="en-US" sz="240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有销量宝贝</a:t>
            </a:r>
            <a:r>
              <a:rPr lang="en-US" altLang="zh-CN" sz="240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所有宝贝</a:t>
            </a:r>
            <a:endParaRPr lang="en-US" altLang="zh-CN" sz="240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2435225" y="4200525"/>
            <a:ext cx="6223000" cy="579438"/>
          </a:xfrm>
          <a:custGeom>
            <a:avLst/>
            <a:gdLst>
              <a:gd name="connsiteX0" fmla="*/ 0 w 8128000"/>
              <a:gd name="connsiteY0" fmla="*/ 96429 h 578565"/>
              <a:gd name="connsiteX1" fmla="*/ 96429 w 8128000"/>
              <a:gd name="connsiteY1" fmla="*/ 0 h 578565"/>
              <a:gd name="connsiteX2" fmla="*/ 8031571 w 8128000"/>
              <a:gd name="connsiteY2" fmla="*/ 0 h 578565"/>
              <a:gd name="connsiteX3" fmla="*/ 8128000 w 8128000"/>
              <a:gd name="connsiteY3" fmla="*/ 96429 h 578565"/>
              <a:gd name="connsiteX4" fmla="*/ 8128000 w 8128000"/>
              <a:gd name="connsiteY4" fmla="*/ 482136 h 578565"/>
              <a:gd name="connsiteX5" fmla="*/ 8031571 w 8128000"/>
              <a:gd name="connsiteY5" fmla="*/ 578565 h 578565"/>
              <a:gd name="connsiteX6" fmla="*/ 96429 w 8128000"/>
              <a:gd name="connsiteY6" fmla="*/ 578565 h 578565"/>
              <a:gd name="connsiteX7" fmla="*/ 0 w 8128000"/>
              <a:gd name="connsiteY7" fmla="*/ 482136 h 578565"/>
              <a:gd name="connsiteX8" fmla="*/ 0 w 8128000"/>
              <a:gd name="connsiteY8" fmla="*/ 96429 h 57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578565">
                <a:moveTo>
                  <a:pt x="0" y="96429"/>
                </a:moveTo>
                <a:cubicBezTo>
                  <a:pt x="0" y="43173"/>
                  <a:pt x="43173" y="0"/>
                  <a:pt x="96429" y="0"/>
                </a:cubicBezTo>
                <a:lnTo>
                  <a:pt x="8031571" y="0"/>
                </a:lnTo>
                <a:cubicBezTo>
                  <a:pt x="8084827" y="0"/>
                  <a:pt x="8128000" y="43173"/>
                  <a:pt x="8128000" y="96429"/>
                </a:cubicBezTo>
                <a:lnTo>
                  <a:pt x="8128000" y="482136"/>
                </a:lnTo>
                <a:cubicBezTo>
                  <a:pt x="8128000" y="535392"/>
                  <a:pt x="8084827" y="578565"/>
                  <a:pt x="8031571" y="578565"/>
                </a:cubicBezTo>
                <a:lnTo>
                  <a:pt x="96429" y="578565"/>
                </a:lnTo>
                <a:cubicBezTo>
                  <a:pt x="43173" y="578565"/>
                  <a:pt x="0" y="535392"/>
                  <a:pt x="0" y="482136"/>
                </a:cubicBezTo>
                <a:lnTo>
                  <a:pt x="0" y="964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5873" tIns="115873" rIns="115873" bIns="115873" spcCol="1270" anchor="ctr"/>
          <a:lstStyle/>
          <a:p>
            <a:pPr defTabSz="10223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符合买家可承受的范围</a:t>
            </a:r>
            <a:endParaRPr lang="zh-CN" altLang="en-US" sz="2400" dirty="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251" name="文本框 1"/>
          <p:cNvSpPr txBox="1">
            <a:spLocks noChangeArrowheads="1"/>
          </p:cNvSpPr>
          <p:nvPr/>
        </p:nvSpPr>
        <p:spPr bwMode="auto">
          <a:xfrm>
            <a:off x="2689225" y="5859463"/>
            <a:ext cx="49990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如何处理滞销产品？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5252" name="Picture 6" descr="20141118175323_uf3v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2638" y="5038725"/>
            <a:ext cx="1365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682" name="文本框 1"/>
          <p:cNvSpPr txBox="1">
            <a:spLocks noChangeArrowheads="1"/>
          </p:cNvSpPr>
          <p:nvPr/>
        </p:nvSpPr>
        <p:spPr bwMode="auto">
          <a:xfrm>
            <a:off x="2138363" y="1096963"/>
            <a:ext cx="3241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  旺旺响应时间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747963" y="6034088"/>
            <a:ext cx="8128000" cy="381000"/>
          </a:xfrm>
          <a:custGeom>
            <a:avLst/>
            <a:gdLst>
              <a:gd name="connsiteX0" fmla="*/ 0 w 8128000"/>
              <a:gd name="connsiteY0" fmla="*/ 0 h 380880"/>
              <a:gd name="connsiteX1" fmla="*/ 8128000 w 8128000"/>
              <a:gd name="connsiteY1" fmla="*/ 0 h 380880"/>
              <a:gd name="connsiteX2" fmla="*/ 8128000 w 8128000"/>
              <a:gd name="connsiteY2" fmla="*/ 380880 h 380880"/>
              <a:gd name="connsiteX3" fmla="*/ 0 w 8128000"/>
              <a:gd name="connsiteY3" fmla="*/ 380880 h 380880"/>
              <a:gd name="connsiteX4" fmla="*/ 0 w 8128000"/>
              <a:gd name="connsiteY4" fmla="*/ 0 h 38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380880">
                <a:moveTo>
                  <a:pt x="0" y="0"/>
                </a:moveTo>
                <a:lnTo>
                  <a:pt x="8128000" y="0"/>
                </a:lnTo>
                <a:lnTo>
                  <a:pt x="8128000" y="380880"/>
                </a:lnTo>
                <a:lnTo>
                  <a:pt x="0" y="380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58064" tIns="29210" rIns="163576" bIns="29210" spcCol="1270"/>
          <a:lstStyle/>
          <a:p>
            <a:pPr marL="171450" lvl="1" indent="-171450" defTabSz="800100" eaLnBrk="0" hangingPunct="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zh-CN" altLang="en-US" dirty="0"/>
          </a:p>
        </p:txBody>
      </p:sp>
      <p:pic>
        <p:nvPicPr>
          <p:cNvPr id="96267" name="Picture 6" descr="20141118175323_uf3v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84288" y="4832350"/>
            <a:ext cx="1365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圆角矩形 50"/>
          <p:cNvSpPr>
            <a:spLocks noChangeArrowheads="1"/>
          </p:cNvSpPr>
          <p:nvPr/>
        </p:nvSpPr>
        <p:spPr bwMode="auto">
          <a:xfrm>
            <a:off x="360363" y="1825625"/>
            <a:ext cx="1725612" cy="91281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defTabSz="914400">
              <a:lnSpc>
                <a:spcPct val="150000"/>
              </a:lnSpc>
            </a:pPr>
            <a:r>
              <a:rPr lang="zh-CN" altLang="en-US" sz="2800" b="1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  <a:endParaRPr lang="zh-CN" altLang="en-US" sz="2800" b="1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854" name="圆角矩形 19"/>
          <p:cNvSpPr>
            <a:spLocks noChangeArrowheads="1"/>
          </p:cNvSpPr>
          <p:nvPr/>
        </p:nvSpPr>
        <p:spPr bwMode="auto">
          <a:xfrm>
            <a:off x="0" y="3675063"/>
            <a:ext cx="2800350" cy="92551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defTabSz="914400">
              <a:lnSpc>
                <a:spcPct val="150000"/>
              </a:lnSpc>
            </a:pPr>
            <a:r>
              <a:rPr lang="zh-CN" altLang="en-US" sz="2800" b="1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旺旺响应</a:t>
            </a:r>
            <a:r>
              <a:rPr lang="zh-CN" altLang="en-US" sz="2800" b="1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endParaRPr lang="zh-CN" altLang="en-US" sz="2800" b="1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2943225" y="3852863"/>
            <a:ext cx="6200775" cy="579437"/>
          </a:xfrm>
          <a:custGeom>
            <a:avLst/>
            <a:gdLst>
              <a:gd name="connsiteX0" fmla="*/ 0 w 8128000"/>
              <a:gd name="connsiteY0" fmla="*/ 96429 h 578565"/>
              <a:gd name="connsiteX1" fmla="*/ 96429 w 8128000"/>
              <a:gd name="connsiteY1" fmla="*/ 0 h 578565"/>
              <a:gd name="connsiteX2" fmla="*/ 8031571 w 8128000"/>
              <a:gd name="connsiteY2" fmla="*/ 0 h 578565"/>
              <a:gd name="connsiteX3" fmla="*/ 8128000 w 8128000"/>
              <a:gd name="connsiteY3" fmla="*/ 96429 h 578565"/>
              <a:gd name="connsiteX4" fmla="*/ 8128000 w 8128000"/>
              <a:gd name="connsiteY4" fmla="*/ 482136 h 578565"/>
              <a:gd name="connsiteX5" fmla="*/ 8031571 w 8128000"/>
              <a:gd name="connsiteY5" fmla="*/ 578565 h 578565"/>
              <a:gd name="connsiteX6" fmla="*/ 96429 w 8128000"/>
              <a:gd name="connsiteY6" fmla="*/ 578565 h 578565"/>
              <a:gd name="connsiteX7" fmla="*/ 0 w 8128000"/>
              <a:gd name="connsiteY7" fmla="*/ 482136 h 578565"/>
              <a:gd name="connsiteX8" fmla="*/ 0 w 8128000"/>
              <a:gd name="connsiteY8" fmla="*/ 96429 h 57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578565">
                <a:moveTo>
                  <a:pt x="0" y="96429"/>
                </a:moveTo>
                <a:cubicBezTo>
                  <a:pt x="0" y="43173"/>
                  <a:pt x="43173" y="0"/>
                  <a:pt x="96429" y="0"/>
                </a:cubicBezTo>
                <a:lnTo>
                  <a:pt x="8031571" y="0"/>
                </a:lnTo>
                <a:cubicBezTo>
                  <a:pt x="8084827" y="0"/>
                  <a:pt x="8128000" y="43173"/>
                  <a:pt x="8128000" y="96429"/>
                </a:cubicBezTo>
                <a:lnTo>
                  <a:pt x="8128000" y="482136"/>
                </a:lnTo>
                <a:cubicBezTo>
                  <a:pt x="8128000" y="535392"/>
                  <a:pt x="8084827" y="578565"/>
                  <a:pt x="8031571" y="578565"/>
                </a:cubicBezTo>
                <a:lnTo>
                  <a:pt x="96429" y="578565"/>
                </a:lnTo>
                <a:cubicBezTo>
                  <a:pt x="43173" y="578565"/>
                  <a:pt x="0" y="535392"/>
                  <a:pt x="0" y="482136"/>
                </a:cubicBezTo>
                <a:lnTo>
                  <a:pt x="0" y="964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5873" tIns="115873" rIns="115873" bIns="115873" spcCol="1270" anchor="ctr"/>
          <a:lstStyle/>
          <a:p>
            <a:pPr defTabSz="10223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首次回复买家的时间（不包含自动回复）</a:t>
            </a:r>
            <a:endParaRPr lang="zh-CN" altLang="en-US" sz="2400" dirty="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8858" name="组合 11"/>
          <p:cNvGrpSpPr/>
          <p:nvPr/>
        </p:nvGrpSpPr>
        <p:grpSpPr bwMode="auto">
          <a:xfrm>
            <a:off x="146049" y="2860675"/>
            <a:ext cx="8988424" cy="654051"/>
            <a:chOff x="2960541" y="3367717"/>
            <a:chExt cx="6122789" cy="445293"/>
          </a:xfrm>
          <a:solidFill>
            <a:schemeClr val="bg1">
              <a:lumMod val="85000"/>
            </a:schemeClr>
          </a:solidFill>
        </p:grpSpPr>
        <p:sp>
          <p:nvSpPr>
            <p:cNvPr id="13" name="任意多边形 12"/>
            <p:cNvSpPr/>
            <p:nvPr/>
          </p:nvSpPr>
          <p:spPr>
            <a:xfrm>
              <a:off x="2960541" y="3367717"/>
              <a:ext cx="1112742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sz="20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7+</a:t>
              </a:r>
              <a:r>
                <a:rPr lang="zh-CN" altLang="en-US" sz="20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天无理由</a:t>
              </a:r>
              <a:endParaRPr lang="zh-CN" altLang="en-US" sz="20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3962982" y="3367717"/>
              <a:ext cx="1112743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品质保证</a:t>
              </a:r>
              <a:endParaRPr lang="zh-CN" altLang="en-US" sz="20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964343" y="3367717"/>
              <a:ext cx="1112743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运费险</a:t>
              </a:r>
              <a:endParaRPr lang="zh-CN" altLang="en-US" sz="20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5966785" y="3367717"/>
              <a:ext cx="1112742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公益宝贝</a:t>
              </a:r>
              <a:endParaRPr lang="zh-CN" altLang="en-US" sz="20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6968145" y="3367717"/>
              <a:ext cx="1112742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0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信用卡</a:t>
              </a:r>
              <a:endParaRPr lang="zh-CN" altLang="en-US" sz="20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7970587" y="3367717"/>
              <a:ext cx="1112743" cy="445293"/>
            </a:xfrm>
            <a:custGeom>
              <a:avLst/>
              <a:gdLst>
                <a:gd name="connsiteX0" fmla="*/ 0 w 1113234"/>
                <a:gd name="connsiteY0" fmla="*/ 0 h 445293"/>
                <a:gd name="connsiteX1" fmla="*/ 890588 w 1113234"/>
                <a:gd name="connsiteY1" fmla="*/ 0 h 445293"/>
                <a:gd name="connsiteX2" fmla="*/ 1113234 w 1113234"/>
                <a:gd name="connsiteY2" fmla="*/ 222647 h 445293"/>
                <a:gd name="connsiteX3" fmla="*/ 890588 w 1113234"/>
                <a:gd name="connsiteY3" fmla="*/ 445293 h 445293"/>
                <a:gd name="connsiteX4" fmla="*/ 0 w 1113234"/>
                <a:gd name="connsiteY4" fmla="*/ 445293 h 445293"/>
                <a:gd name="connsiteX5" fmla="*/ 222647 w 1113234"/>
                <a:gd name="connsiteY5" fmla="*/ 222647 h 445293"/>
                <a:gd name="connsiteX6" fmla="*/ 0 w 1113234"/>
                <a:gd name="connsiteY6" fmla="*/ 0 h 4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3234" h="445293">
                  <a:moveTo>
                    <a:pt x="0" y="0"/>
                  </a:moveTo>
                  <a:lnTo>
                    <a:pt x="890588" y="0"/>
                  </a:lnTo>
                  <a:lnTo>
                    <a:pt x="1113234" y="222647"/>
                  </a:lnTo>
                  <a:lnTo>
                    <a:pt x="890588" y="445293"/>
                  </a:lnTo>
                  <a:lnTo>
                    <a:pt x="0" y="445293"/>
                  </a:lnTo>
                  <a:lnTo>
                    <a:pt x="222647" y="222647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74654" tIns="17336" rIns="239982" bIns="17336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sz="20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……….</a:t>
              </a:r>
              <a:endParaRPr lang="zh-CN" altLang="en-US" sz="20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6272" name="文本框 1"/>
          <p:cNvSpPr txBox="1">
            <a:spLocks noChangeArrowheads="1"/>
          </p:cNvSpPr>
          <p:nvPr/>
        </p:nvSpPr>
        <p:spPr bwMode="auto">
          <a:xfrm>
            <a:off x="2960688" y="5792788"/>
            <a:ext cx="49990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多少同学用花呗买过东西？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682" name="文本框 1"/>
          <p:cNvSpPr txBox="1">
            <a:spLocks noChangeArrowheads="1"/>
          </p:cNvSpPr>
          <p:nvPr/>
        </p:nvSpPr>
        <p:spPr bwMode="auto">
          <a:xfrm>
            <a:off x="2025650" y="1096963"/>
            <a:ext cx="35972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人群定位精准  回头客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747963" y="6034088"/>
            <a:ext cx="8128000" cy="381000"/>
          </a:xfrm>
          <a:custGeom>
            <a:avLst/>
            <a:gdLst>
              <a:gd name="connsiteX0" fmla="*/ 0 w 8128000"/>
              <a:gd name="connsiteY0" fmla="*/ 0 h 380880"/>
              <a:gd name="connsiteX1" fmla="*/ 8128000 w 8128000"/>
              <a:gd name="connsiteY1" fmla="*/ 0 h 380880"/>
              <a:gd name="connsiteX2" fmla="*/ 8128000 w 8128000"/>
              <a:gd name="connsiteY2" fmla="*/ 380880 h 380880"/>
              <a:gd name="connsiteX3" fmla="*/ 0 w 8128000"/>
              <a:gd name="connsiteY3" fmla="*/ 380880 h 380880"/>
              <a:gd name="connsiteX4" fmla="*/ 0 w 8128000"/>
              <a:gd name="connsiteY4" fmla="*/ 0 h 38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380880">
                <a:moveTo>
                  <a:pt x="0" y="0"/>
                </a:moveTo>
                <a:lnTo>
                  <a:pt x="8128000" y="0"/>
                </a:lnTo>
                <a:lnTo>
                  <a:pt x="8128000" y="380880"/>
                </a:lnTo>
                <a:lnTo>
                  <a:pt x="0" y="380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58064" tIns="29210" rIns="163576" bIns="29210" spcCol="1270"/>
          <a:lstStyle/>
          <a:p>
            <a:pPr marL="171450" lvl="1" indent="-171450" defTabSz="800100" eaLnBrk="0" hangingPunct="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zh-CN" altLang="en-US" dirty="0"/>
          </a:p>
        </p:txBody>
      </p:sp>
      <p:sp>
        <p:nvSpPr>
          <p:cNvPr id="79877" name="圆角矩形 50"/>
          <p:cNvSpPr>
            <a:spLocks noChangeArrowheads="1"/>
          </p:cNvSpPr>
          <p:nvPr/>
        </p:nvSpPr>
        <p:spPr bwMode="auto">
          <a:xfrm>
            <a:off x="463550" y="2066925"/>
            <a:ext cx="2800350" cy="95091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defTabSz="914400">
              <a:lnSpc>
                <a:spcPct val="150000"/>
              </a:lnSpc>
            </a:pPr>
            <a:r>
              <a:rPr lang="zh-CN" altLang="en-US" sz="2800" b="1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人群定位精准</a:t>
            </a:r>
            <a:endParaRPr lang="zh-CN" altLang="en-US" sz="2800" b="1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878" name="圆角矩形 19"/>
          <p:cNvSpPr>
            <a:spLocks noChangeArrowheads="1"/>
          </p:cNvSpPr>
          <p:nvPr/>
        </p:nvSpPr>
        <p:spPr bwMode="auto">
          <a:xfrm>
            <a:off x="506413" y="3825875"/>
            <a:ext cx="1938337" cy="92551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pPr algn="ctr" defTabSz="914400">
              <a:lnSpc>
                <a:spcPct val="150000"/>
              </a:lnSpc>
            </a:pPr>
            <a:r>
              <a:rPr lang="zh-CN" altLang="en-US" sz="2800" b="1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回头客</a:t>
            </a:r>
            <a:endParaRPr lang="zh-CN" altLang="en-US" sz="2800" b="1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500063" y="3111500"/>
            <a:ext cx="8128000" cy="577850"/>
          </a:xfrm>
          <a:custGeom>
            <a:avLst/>
            <a:gdLst>
              <a:gd name="connsiteX0" fmla="*/ 0 w 8128000"/>
              <a:gd name="connsiteY0" fmla="*/ 96429 h 578565"/>
              <a:gd name="connsiteX1" fmla="*/ 96429 w 8128000"/>
              <a:gd name="connsiteY1" fmla="*/ 0 h 578565"/>
              <a:gd name="connsiteX2" fmla="*/ 8031571 w 8128000"/>
              <a:gd name="connsiteY2" fmla="*/ 0 h 578565"/>
              <a:gd name="connsiteX3" fmla="*/ 8128000 w 8128000"/>
              <a:gd name="connsiteY3" fmla="*/ 96429 h 578565"/>
              <a:gd name="connsiteX4" fmla="*/ 8128000 w 8128000"/>
              <a:gd name="connsiteY4" fmla="*/ 482136 h 578565"/>
              <a:gd name="connsiteX5" fmla="*/ 8031571 w 8128000"/>
              <a:gd name="connsiteY5" fmla="*/ 578565 h 578565"/>
              <a:gd name="connsiteX6" fmla="*/ 96429 w 8128000"/>
              <a:gd name="connsiteY6" fmla="*/ 578565 h 578565"/>
              <a:gd name="connsiteX7" fmla="*/ 0 w 8128000"/>
              <a:gd name="connsiteY7" fmla="*/ 482136 h 578565"/>
              <a:gd name="connsiteX8" fmla="*/ 0 w 8128000"/>
              <a:gd name="connsiteY8" fmla="*/ 96429 h 57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578565">
                <a:moveTo>
                  <a:pt x="0" y="96429"/>
                </a:moveTo>
                <a:cubicBezTo>
                  <a:pt x="0" y="43173"/>
                  <a:pt x="43173" y="0"/>
                  <a:pt x="96429" y="0"/>
                </a:cubicBezTo>
                <a:lnTo>
                  <a:pt x="8031571" y="0"/>
                </a:lnTo>
                <a:cubicBezTo>
                  <a:pt x="8084827" y="0"/>
                  <a:pt x="8128000" y="43173"/>
                  <a:pt x="8128000" y="96429"/>
                </a:cubicBezTo>
                <a:lnTo>
                  <a:pt x="8128000" y="482136"/>
                </a:lnTo>
                <a:cubicBezTo>
                  <a:pt x="8128000" y="535392"/>
                  <a:pt x="8084827" y="578565"/>
                  <a:pt x="8031571" y="578565"/>
                </a:cubicBezTo>
                <a:lnTo>
                  <a:pt x="96429" y="578565"/>
                </a:lnTo>
                <a:cubicBezTo>
                  <a:pt x="43173" y="578565"/>
                  <a:pt x="0" y="535392"/>
                  <a:pt x="0" y="482136"/>
                </a:cubicBezTo>
                <a:lnTo>
                  <a:pt x="0" y="964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5873" tIns="115873" rIns="115873" bIns="115873" spcCol="1270" anchor="ctr"/>
          <a:lstStyle/>
          <a:p>
            <a:pPr defTabSz="10223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定位精准的人群更容易展现在精准的买家面前</a:t>
            </a:r>
            <a:endParaRPr lang="zh-CN" altLang="en-US" sz="2400" dirty="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512763" y="4829175"/>
            <a:ext cx="8128000" cy="579438"/>
          </a:xfrm>
          <a:custGeom>
            <a:avLst/>
            <a:gdLst>
              <a:gd name="connsiteX0" fmla="*/ 0 w 8128000"/>
              <a:gd name="connsiteY0" fmla="*/ 96429 h 578565"/>
              <a:gd name="connsiteX1" fmla="*/ 96429 w 8128000"/>
              <a:gd name="connsiteY1" fmla="*/ 0 h 578565"/>
              <a:gd name="connsiteX2" fmla="*/ 8031571 w 8128000"/>
              <a:gd name="connsiteY2" fmla="*/ 0 h 578565"/>
              <a:gd name="connsiteX3" fmla="*/ 8128000 w 8128000"/>
              <a:gd name="connsiteY3" fmla="*/ 96429 h 578565"/>
              <a:gd name="connsiteX4" fmla="*/ 8128000 w 8128000"/>
              <a:gd name="connsiteY4" fmla="*/ 482136 h 578565"/>
              <a:gd name="connsiteX5" fmla="*/ 8031571 w 8128000"/>
              <a:gd name="connsiteY5" fmla="*/ 578565 h 578565"/>
              <a:gd name="connsiteX6" fmla="*/ 96429 w 8128000"/>
              <a:gd name="connsiteY6" fmla="*/ 578565 h 578565"/>
              <a:gd name="connsiteX7" fmla="*/ 0 w 8128000"/>
              <a:gd name="connsiteY7" fmla="*/ 482136 h 578565"/>
              <a:gd name="connsiteX8" fmla="*/ 0 w 8128000"/>
              <a:gd name="connsiteY8" fmla="*/ 96429 h 57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578565">
                <a:moveTo>
                  <a:pt x="0" y="96429"/>
                </a:moveTo>
                <a:cubicBezTo>
                  <a:pt x="0" y="43173"/>
                  <a:pt x="43173" y="0"/>
                  <a:pt x="96429" y="0"/>
                </a:cubicBezTo>
                <a:lnTo>
                  <a:pt x="8031571" y="0"/>
                </a:lnTo>
                <a:cubicBezTo>
                  <a:pt x="8084827" y="0"/>
                  <a:pt x="8128000" y="43173"/>
                  <a:pt x="8128000" y="96429"/>
                </a:cubicBezTo>
                <a:lnTo>
                  <a:pt x="8128000" y="482136"/>
                </a:lnTo>
                <a:cubicBezTo>
                  <a:pt x="8128000" y="535392"/>
                  <a:pt x="8084827" y="578565"/>
                  <a:pt x="8031571" y="578565"/>
                </a:cubicBezTo>
                <a:lnTo>
                  <a:pt x="96429" y="578565"/>
                </a:lnTo>
                <a:cubicBezTo>
                  <a:pt x="43173" y="578565"/>
                  <a:pt x="0" y="535392"/>
                  <a:pt x="0" y="482136"/>
                </a:cubicBezTo>
                <a:lnTo>
                  <a:pt x="0" y="964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5873" tIns="115873" rIns="115873" bIns="115873" spcCol="1270" anchor="ctr"/>
          <a:lstStyle/>
          <a:p>
            <a:pPr defTabSz="10223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老顾客的回购率</a:t>
            </a:r>
            <a:endParaRPr lang="zh-CN" altLang="en-US" sz="2400" dirty="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682" name="文本框 1"/>
          <p:cNvSpPr txBox="1">
            <a:spLocks noChangeArrowheads="1"/>
          </p:cNvSpPr>
          <p:nvPr/>
        </p:nvSpPr>
        <p:spPr bwMode="auto">
          <a:xfrm>
            <a:off x="2365375" y="1096963"/>
            <a:ext cx="2174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个性化  转化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747963" y="6034088"/>
            <a:ext cx="8128000" cy="381000"/>
          </a:xfrm>
          <a:custGeom>
            <a:avLst/>
            <a:gdLst>
              <a:gd name="connsiteX0" fmla="*/ 0 w 8128000"/>
              <a:gd name="connsiteY0" fmla="*/ 0 h 380880"/>
              <a:gd name="connsiteX1" fmla="*/ 8128000 w 8128000"/>
              <a:gd name="connsiteY1" fmla="*/ 0 h 380880"/>
              <a:gd name="connsiteX2" fmla="*/ 8128000 w 8128000"/>
              <a:gd name="connsiteY2" fmla="*/ 380880 h 380880"/>
              <a:gd name="connsiteX3" fmla="*/ 0 w 8128000"/>
              <a:gd name="connsiteY3" fmla="*/ 380880 h 380880"/>
              <a:gd name="connsiteX4" fmla="*/ 0 w 8128000"/>
              <a:gd name="connsiteY4" fmla="*/ 0 h 38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380880">
                <a:moveTo>
                  <a:pt x="0" y="0"/>
                </a:moveTo>
                <a:lnTo>
                  <a:pt x="8128000" y="0"/>
                </a:lnTo>
                <a:lnTo>
                  <a:pt x="8128000" y="380880"/>
                </a:lnTo>
                <a:lnTo>
                  <a:pt x="0" y="380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58064" tIns="29210" rIns="163576" bIns="29210" spcCol="1270"/>
          <a:lstStyle/>
          <a:p>
            <a:pPr marL="171450" lvl="1" indent="-171450" defTabSz="800100" eaLnBrk="0" hangingPunct="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zh-CN" altLang="en-US" dirty="0"/>
          </a:p>
        </p:txBody>
      </p:sp>
      <p:sp>
        <p:nvSpPr>
          <p:cNvPr id="80901" name="圆角矩形 50"/>
          <p:cNvSpPr>
            <a:spLocks noChangeArrowheads="1"/>
          </p:cNvSpPr>
          <p:nvPr/>
        </p:nvSpPr>
        <p:spPr bwMode="auto">
          <a:xfrm>
            <a:off x="276225" y="2025650"/>
            <a:ext cx="2084388" cy="116998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3600" b="1" smtClean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个性化</a:t>
            </a:r>
            <a:endParaRPr lang="zh-CN" altLang="en-US" sz="3600" b="1" smtClean="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902" name="圆角矩形 19"/>
          <p:cNvSpPr>
            <a:spLocks noChangeArrowheads="1"/>
          </p:cNvSpPr>
          <p:nvPr/>
        </p:nvSpPr>
        <p:spPr bwMode="auto">
          <a:xfrm>
            <a:off x="330200" y="3913188"/>
            <a:ext cx="2003425" cy="116998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3600" b="1" smtClean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转化</a:t>
            </a:r>
            <a:endParaRPr lang="zh-CN" altLang="en-US" sz="3600" b="1" smtClean="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2182813" y="2971800"/>
            <a:ext cx="8128000" cy="530225"/>
          </a:xfrm>
          <a:custGeom>
            <a:avLst/>
            <a:gdLst>
              <a:gd name="connsiteX0" fmla="*/ 0 w 8128000"/>
              <a:gd name="connsiteY0" fmla="*/ 0 h 529920"/>
              <a:gd name="connsiteX1" fmla="*/ 8128000 w 8128000"/>
              <a:gd name="connsiteY1" fmla="*/ 0 h 529920"/>
              <a:gd name="connsiteX2" fmla="*/ 8128000 w 8128000"/>
              <a:gd name="connsiteY2" fmla="*/ 529920 h 529920"/>
              <a:gd name="connsiteX3" fmla="*/ 0 w 8128000"/>
              <a:gd name="connsiteY3" fmla="*/ 529920 h 529920"/>
              <a:gd name="connsiteX4" fmla="*/ 0 w 8128000"/>
              <a:gd name="connsiteY4" fmla="*/ 0 h 5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529920">
                <a:moveTo>
                  <a:pt x="0" y="0"/>
                </a:moveTo>
                <a:lnTo>
                  <a:pt x="8128000" y="0"/>
                </a:lnTo>
                <a:lnTo>
                  <a:pt x="8128000" y="529920"/>
                </a:lnTo>
                <a:lnTo>
                  <a:pt x="0" y="529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58064" tIns="40640" rIns="227584" bIns="40640" spcCol="1270"/>
          <a:lstStyle/>
          <a:p>
            <a:pPr marL="228600" lvl="1" indent="-228600" defTabSz="1111250" eaLnBrk="0" hangingPunct="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zh-CN" altLang="en-US" sz="2500" dirty="0"/>
          </a:p>
        </p:txBody>
      </p:sp>
      <p:sp>
        <p:nvSpPr>
          <p:cNvPr id="26" name="任意多边形 25"/>
          <p:cNvSpPr/>
          <p:nvPr/>
        </p:nvSpPr>
        <p:spPr>
          <a:xfrm>
            <a:off x="2386013" y="2330450"/>
            <a:ext cx="6543675" cy="579438"/>
          </a:xfrm>
          <a:custGeom>
            <a:avLst/>
            <a:gdLst>
              <a:gd name="connsiteX0" fmla="*/ 0 w 8128000"/>
              <a:gd name="connsiteY0" fmla="*/ 96429 h 578565"/>
              <a:gd name="connsiteX1" fmla="*/ 96429 w 8128000"/>
              <a:gd name="connsiteY1" fmla="*/ 0 h 578565"/>
              <a:gd name="connsiteX2" fmla="*/ 8031571 w 8128000"/>
              <a:gd name="connsiteY2" fmla="*/ 0 h 578565"/>
              <a:gd name="connsiteX3" fmla="*/ 8128000 w 8128000"/>
              <a:gd name="connsiteY3" fmla="*/ 96429 h 578565"/>
              <a:gd name="connsiteX4" fmla="*/ 8128000 w 8128000"/>
              <a:gd name="connsiteY4" fmla="*/ 482136 h 578565"/>
              <a:gd name="connsiteX5" fmla="*/ 8031571 w 8128000"/>
              <a:gd name="connsiteY5" fmla="*/ 578565 h 578565"/>
              <a:gd name="connsiteX6" fmla="*/ 96429 w 8128000"/>
              <a:gd name="connsiteY6" fmla="*/ 578565 h 578565"/>
              <a:gd name="connsiteX7" fmla="*/ 0 w 8128000"/>
              <a:gd name="connsiteY7" fmla="*/ 482136 h 578565"/>
              <a:gd name="connsiteX8" fmla="*/ 0 w 8128000"/>
              <a:gd name="connsiteY8" fmla="*/ 96429 h 57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578565">
                <a:moveTo>
                  <a:pt x="0" y="96429"/>
                </a:moveTo>
                <a:cubicBezTo>
                  <a:pt x="0" y="43173"/>
                  <a:pt x="43173" y="0"/>
                  <a:pt x="96429" y="0"/>
                </a:cubicBezTo>
                <a:lnTo>
                  <a:pt x="8031571" y="0"/>
                </a:lnTo>
                <a:cubicBezTo>
                  <a:pt x="8084827" y="0"/>
                  <a:pt x="8128000" y="43173"/>
                  <a:pt x="8128000" y="96429"/>
                </a:cubicBezTo>
                <a:lnTo>
                  <a:pt x="8128000" y="482136"/>
                </a:lnTo>
                <a:cubicBezTo>
                  <a:pt x="8128000" y="535392"/>
                  <a:pt x="8084827" y="578565"/>
                  <a:pt x="8031571" y="578565"/>
                </a:cubicBezTo>
                <a:lnTo>
                  <a:pt x="96429" y="578565"/>
                </a:lnTo>
                <a:cubicBezTo>
                  <a:pt x="43173" y="578565"/>
                  <a:pt x="0" y="535392"/>
                  <a:pt x="0" y="482136"/>
                </a:cubicBezTo>
                <a:lnTo>
                  <a:pt x="0" y="964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5873" tIns="115873" rIns="115873" bIns="115873" spcCol="1270" anchor="ctr"/>
          <a:lstStyle/>
          <a:p>
            <a:pPr defTabSz="10223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系统会根据个性化推荐 给有需求的买家</a:t>
            </a:r>
            <a:endParaRPr lang="zh-CN" altLang="en-US" sz="2400" dirty="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2360613" y="4208463"/>
            <a:ext cx="6505575" cy="579437"/>
          </a:xfrm>
          <a:custGeom>
            <a:avLst/>
            <a:gdLst>
              <a:gd name="connsiteX0" fmla="*/ 0 w 8128000"/>
              <a:gd name="connsiteY0" fmla="*/ 96429 h 578565"/>
              <a:gd name="connsiteX1" fmla="*/ 96429 w 8128000"/>
              <a:gd name="connsiteY1" fmla="*/ 0 h 578565"/>
              <a:gd name="connsiteX2" fmla="*/ 8031571 w 8128000"/>
              <a:gd name="connsiteY2" fmla="*/ 0 h 578565"/>
              <a:gd name="connsiteX3" fmla="*/ 8128000 w 8128000"/>
              <a:gd name="connsiteY3" fmla="*/ 96429 h 578565"/>
              <a:gd name="connsiteX4" fmla="*/ 8128000 w 8128000"/>
              <a:gd name="connsiteY4" fmla="*/ 482136 h 578565"/>
              <a:gd name="connsiteX5" fmla="*/ 8031571 w 8128000"/>
              <a:gd name="connsiteY5" fmla="*/ 578565 h 578565"/>
              <a:gd name="connsiteX6" fmla="*/ 96429 w 8128000"/>
              <a:gd name="connsiteY6" fmla="*/ 578565 h 578565"/>
              <a:gd name="connsiteX7" fmla="*/ 0 w 8128000"/>
              <a:gd name="connsiteY7" fmla="*/ 482136 h 578565"/>
              <a:gd name="connsiteX8" fmla="*/ 0 w 8128000"/>
              <a:gd name="connsiteY8" fmla="*/ 96429 h 57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578565">
                <a:moveTo>
                  <a:pt x="0" y="96429"/>
                </a:moveTo>
                <a:cubicBezTo>
                  <a:pt x="0" y="43173"/>
                  <a:pt x="43173" y="0"/>
                  <a:pt x="96429" y="0"/>
                </a:cubicBezTo>
                <a:lnTo>
                  <a:pt x="8031571" y="0"/>
                </a:lnTo>
                <a:cubicBezTo>
                  <a:pt x="8084827" y="0"/>
                  <a:pt x="8128000" y="43173"/>
                  <a:pt x="8128000" y="96429"/>
                </a:cubicBezTo>
                <a:lnTo>
                  <a:pt x="8128000" y="482136"/>
                </a:lnTo>
                <a:cubicBezTo>
                  <a:pt x="8128000" y="535392"/>
                  <a:pt x="8084827" y="578565"/>
                  <a:pt x="8031571" y="578565"/>
                </a:cubicBezTo>
                <a:lnTo>
                  <a:pt x="96429" y="578565"/>
                </a:lnTo>
                <a:cubicBezTo>
                  <a:pt x="43173" y="578565"/>
                  <a:pt x="0" y="535392"/>
                  <a:pt x="0" y="482136"/>
                </a:cubicBezTo>
                <a:lnTo>
                  <a:pt x="0" y="964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5873" tIns="115873" rIns="115873" bIns="115873" spcCol="1270" anchor="ctr"/>
          <a:lstStyle/>
          <a:p>
            <a:pPr defTabSz="10223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转化率高更容易被认定是好宝贝</a:t>
            </a:r>
            <a:endParaRPr lang="zh-CN" altLang="en-US" sz="2400" dirty="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682" name="文本框 1"/>
          <p:cNvSpPr txBox="1">
            <a:spLocks noChangeArrowheads="1"/>
          </p:cNvSpPr>
          <p:nvPr/>
        </p:nvSpPr>
        <p:spPr bwMode="auto">
          <a:xfrm>
            <a:off x="2138363" y="1096963"/>
            <a:ext cx="4095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展现、点击、浏览、成交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747963" y="6034088"/>
            <a:ext cx="8128000" cy="381000"/>
          </a:xfrm>
          <a:custGeom>
            <a:avLst/>
            <a:gdLst>
              <a:gd name="connsiteX0" fmla="*/ 0 w 8128000"/>
              <a:gd name="connsiteY0" fmla="*/ 0 h 380880"/>
              <a:gd name="connsiteX1" fmla="*/ 8128000 w 8128000"/>
              <a:gd name="connsiteY1" fmla="*/ 0 h 380880"/>
              <a:gd name="connsiteX2" fmla="*/ 8128000 w 8128000"/>
              <a:gd name="connsiteY2" fmla="*/ 380880 h 380880"/>
              <a:gd name="connsiteX3" fmla="*/ 0 w 8128000"/>
              <a:gd name="connsiteY3" fmla="*/ 380880 h 380880"/>
              <a:gd name="connsiteX4" fmla="*/ 0 w 8128000"/>
              <a:gd name="connsiteY4" fmla="*/ 0 h 38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380880">
                <a:moveTo>
                  <a:pt x="0" y="0"/>
                </a:moveTo>
                <a:lnTo>
                  <a:pt x="8128000" y="0"/>
                </a:lnTo>
                <a:lnTo>
                  <a:pt x="8128000" y="380880"/>
                </a:lnTo>
                <a:lnTo>
                  <a:pt x="0" y="380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58064" tIns="29210" rIns="163576" bIns="29210" spcCol="1270"/>
          <a:lstStyle/>
          <a:p>
            <a:pPr marL="171450" lvl="1" indent="-171450" defTabSz="800100" eaLnBrk="0" hangingPunct="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zh-CN" altLang="en-US" dirty="0"/>
          </a:p>
        </p:txBody>
      </p:sp>
      <p:sp>
        <p:nvSpPr>
          <p:cNvPr id="9" name="任意多边形 8"/>
          <p:cNvSpPr/>
          <p:nvPr/>
        </p:nvSpPr>
        <p:spPr>
          <a:xfrm>
            <a:off x="2182813" y="2971800"/>
            <a:ext cx="8128000" cy="530225"/>
          </a:xfrm>
          <a:custGeom>
            <a:avLst/>
            <a:gdLst>
              <a:gd name="connsiteX0" fmla="*/ 0 w 8128000"/>
              <a:gd name="connsiteY0" fmla="*/ 0 h 529920"/>
              <a:gd name="connsiteX1" fmla="*/ 8128000 w 8128000"/>
              <a:gd name="connsiteY1" fmla="*/ 0 h 529920"/>
              <a:gd name="connsiteX2" fmla="*/ 8128000 w 8128000"/>
              <a:gd name="connsiteY2" fmla="*/ 529920 h 529920"/>
              <a:gd name="connsiteX3" fmla="*/ 0 w 8128000"/>
              <a:gd name="connsiteY3" fmla="*/ 529920 h 529920"/>
              <a:gd name="connsiteX4" fmla="*/ 0 w 8128000"/>
              <a:gd name="connsiteY4" fmla="*/ 0 h 5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529920">
                <a:moveTo>
                  <a:pt x="0" y="0"/>
                </a:moveTo>
                <a:lnTo>
                  <a:pt x="8128000" y="0"/>
                </a:lnTo>
                <a:lnTo>
                  <a:pt x="8128000" y="529920"/>
                </a:lnTo>
                <a:lnTo>
                  <a:pt x="0" y="529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58064" tIns="40640" rIns="227584" bIns="40640" spcCol="1270"/>
          <a:lstStyle/>
          <a:p>
            <a:pPr marL="228600" lvl="1" indent="-228600" defTabSz="1111250" eaLnBrk="0" hangingPunct="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zh-CN" altLang="en-US" sz="2500" dirty="0"/>
          </a:p>
        </p:txBody>
      </p:sp>
      <p:sp>
        <p:nvSpPr>
          <p:cNvPr id="81922" name="文本框 1"/>
          <p:cNvSpPr txBox="1">
            <a:spLocks noChangeArrowheads="1"/>
          </p:cNvSpPr>
          <p:nvPr/>
        </p:nvSpPr>
        <p:spPr bwMode="auto">
          <a:xfrm>
            <a:off x="414338" y="2039938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zh-CN" altLang="en-US" sz="28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展现</a:t>
            </a:r>
            <a:endParaRPr lang="zh-CN" altLang="en-US" sz="2800">
              <a:solidFill>
                <a:srgbClr val="D9D9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任意多边形 8"/>
          <p:cNvSpPr/>
          <p:nvPr/>
        </p:nvSpPr>
        <p:spPr>
          <a:xfrm>
            <a:off x="1255713" y="3228975"/>
            <a:ext cx="8128000" cy="530225"/>
          </a:xfrm>
          <a:custGeom>
            <a:avLst/>
            <a:gdLst>
              <a:gd name="connsiteX0" fmla="*/ 0 w 8128000"/>
              <a:gd name="connsiteY0" fmla="*/ 0 h 529920"/>
              <a:gd name="connsiteX1" fmla="*/ 8128000 w 8128000"/>
              <a:gd name="connsiteY1" fmla="*/ 0 h 529920"/>
              <a:gd name="connsiteX2" fmla="*/ 8128000 w 8128000"/>
              <a:gd name="connsiteY2" fmla="*/ 529920 h 529920"/>
              <a:gd name="connsiteX3" fmla="*/ 0 w 8128000"/>
              <a:gd name="connsiteY3" fmla="*/ 529920 h 529920"/>
              <a:gd name="connsiteX4" fmla="*/ 0 w 8128000"/>
              <a:gd name="connsiteY4" fmla="*/ 0 h 5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529920">
                <a:moveTo>
                  <a:pt x="0" y="0"/>
                </a:moveTo>
                <a:lnTo>
                  <a:pt x="8128000" y="0"/>
                </a:lnTo>
                <a:lnTo>
                  <a:pt x="8128000" y="529920"/>
                </a:lnTo>
                <a:lnTo>
                  <a:pt x="0" y="529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58064" tIns="40640" rIns="227584" bIns="40640" spcCol="1270"/>
          <a:lstStyle/>
          <a:p>
            <a:pPr marL="228600" lvl="1" indent="-228600" defTabSz="1111250" eaLnBrk="0" hangingPunct="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zh-CN" altLang="en-US" sz="2500" dirty="0"/>
          </a:p>
        </p:txBody>
      </p:sp>
      <p:sp>
        <p:nvSpPr>
          <p:cNvPr id="26" name="任意多边形 25"/>
          <p:cNvSpPr/>
          <p:nvPr/>
        </p:nvSpPr>
        <p:spPr>
          <a:xfrm>
            <a:off x="1639888" y="1965325"/>
            <a:ext cx="6945312" cy="577850"/>
          </a:xfrm>
          <a:custGeom>
            <a:avLst/>
            <a:gdLst>
              <a:gd name="connsiteX0" fmla="*/ 0 w 8128000"/>
              <a:gd name="connsiteY0" fmla="*/ 96429 h 578565"/>
              <a:gd name="connsiteX1" fmla="*/ 96429 w 8128000"/>
              <a:gd name="connsiteY1" fmla="*/ 0 h 578565"/>
              <a:gd name="connsiteX2" fmla="*/ 8031571 w 8128000"/>
              <a:gd name="connsiteY2" fmla="*/ 0 h 578565"/>
              <a:gd name="connsiteX3" fmla="*/ 8128000 w 8128000"/>
              <a:gd name="connsiteY3" fmla="*/ 96429 h 578565"/>
              <a:gd name="connsiteX4" fmla="*/ 8128000 w 8128000"/>
              <a:gd name="connsiteY4" fmla="*/ 482136 h 578565"/>
              <a:gd name="connsiteX5" fmla="*/ 8031571 w 8128000"/>
              <a:gd name="connsiteY5" fmla="*/ 578565 h 578565"/>
              <a:gd name="connsiteX6" fmla="*/ 96429 w 8128000"/>
              <a:gd name="connsiteY6" fmla="*/ 578565 h 578565"/>
              <a:gd name="connsiteX7" fmla="*/ 0 w 8128000"/>
              <a:gd name="connsiteY7" fmla="*/ 482136 h 578565"/>
              <a:gd name="connsiteX8" fmla="*/ 0 w 8128000"/>
              <a:gd name="connsiteY8" fmla="*/ 96429 h 57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578565">
                <a:moveTo>
                  <a:pt x="0" y="96429"/>
                </a:moveTo>
                <a:cubicBezTo>
                  <a:pt x="0" y="43173"/>
                  <a:pt x="43173" y="0"/>
                  <a:pt x="96429" y="0"/>
                </a:cubicBezTo>
                <a:lnTo>
                  <a:pt x="8031571" y="0"/>
                </a:lnTo>
                <a:cubicBezTo>
                  <a:pt x="8084827" y="0"/>
                  <a:pt x="8128000" y="43173"/>
                  <a:pt x="8128000" y="96429"/>
                </a:cubicBezTo>
                <a:lnTo>
                  <a:pt x="8128000" y="482136"/>
                </a:lnTo>
                <a:cubicBezTo>
                  <a:pt x="8128000" y="535392"/>
                  <a:pt x="8084827" y="578565"/>
                  <a:pt x="8031571" y="578565"/>
                </a:cubicBezTo>
                <a:lnTo>
                  <a:pt x="96429" y="578565"/>
                </a:lnTo>
                <a:cubicBezTo>
                  <a:pt x="43173" y="578565"/>
                  <a:pt x="0" y="535392"/>
                  <a:pt x="0" y="482136"/>
                </a:cubicBezTo>
                <a:lnTo>
                  <a:pt x="0" y="964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5873" tIns="115873" rIns="115873" bIns="115873" spcCol="1270" anchor="ctr"/>
          <a:lstStyle/>
          <a:p>
            <a:pPr defTabSz="10223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有了排名，你的单品更加容易展现在买家面前</a:t>
            </a:r>
            <a:endParaRPr lang="zh-CN" altLang="en-US" sz="2400" dirty="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27" name="文本框 1"/>
          <p:cNvSpPr txBox="1">
            <a:spLocks noChangeArrowheads="1"/>
          </p:cNvSpPr>
          <p:nvPr/>
        </p:nvSpPr>
        <p:spPr bwMode="auto">
          <a:xfrm>
            <a:off x="361950" y="3395663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zh-CN" altLang="en-US" sz="28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endParaRPr lang="zh-CN" altLang="en-US" sz="2800">
              <a:solidFill>
                <a:srgbClr val="D9D9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1639888" y="3316288"/>
            <a:ext cx="6958012" cy="577850"/>
          </a:xfrm>
          <a:custGeom>
            <a:avLst/>
            <a:gdLst>
              <a:gd name="connsiteX0" fmla="*/ 0 w 8128000"/>
              <a:gd name="connsiteY0" fmla="*/ 96429 h 578565"/>
              <a:gd name="connsiteX1" fmla="*/ 96429 w 8128000"/>
              <a:gd name="connsiteY1" fmla="*/ 0 h 578565"/>
              <a:gd name="connsiteX2" fmla="*/ 8031571 w 8128000"/>
              <a:gd name="connsiteY2" fmla="*/ 0 h 578565"/>
              <a:gd name="connsiteX3" fmla="*/ 8128000 w 8128000"/>
              <a:gd name="connsiteY3" fmla="*/ 96429 h 578565"/>
              <a:gd name="connsiteX4" fmla="*/ 8128000 w 8128000"/>
              <a:gd name="connsiteY4" fmla="*/ 482136 h 578565"/>
              <a:gd name="connsiteX5" fmla="*/ 8031571 w 8128000"/>
              <a:gd name="connsiteY5" fmla="*/ 578565 h 578565"/>
              <a:gd name="connsiteX6" fmla="*/ 96429 w 8128000"/>
              <a:gd name="connsiteY6" fmla="*/ 578565 h 578565"/>
              <a:gd name="connsiteX7" fmla="*/ 0 w 8128000"/>
              <a:gd name="connsiteY7" fmla="*/ 482136 h 578565"/>
              <a:gd name="connsiteX8" fmla="*/ 0 w 8128000"/>
              <a:gd name="connsiteY8" fmla="*/ 96429 h 57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578565">
                <a:moveTo>
                  <a:pt x="0" y="96429"/>
                </a:moveTo>
                <a:cubicBezTo>
                  <a:pt x="0" y="43173"/>
                  <a:pt x="43173" y="0"/>
                  <a:pt x="96429" y="0"/>
                </a:cubicBezTo>
                <a:lnTo>
                  <a:pt x="8031571" y="0"/>
                </a:lnTo>
                <a:cubicBezTo>
                  <a:pt x="8084827" y="0"/>
                  <a:pt x="8128000" y="43173"/>
                  <a:pt x="8128000" y="96429"/>
                </a:cubicBezTo>
                <a:lnTo>
                  <a:pt x="8128000" y="482136"/>
                </a:lnTo>
                <a:cubicBezTo>
                  <a:pt x="8128000" y="535392"/>
                  <a:pt x="8084827" y="578565"/>
                  <a:pt x="8031571" y="578565"/>
                </a:cubicBezTo>
                <a:lnTo>
                  <a:pt x="96429" y="578565"/>
                </a:lnTo>
                <a:cubicBezTo>
                  <a:pt x="43173" y="578565"/>
                  <a:pt x="0" y="535392"/>
                  <a:pt x="0" y="482136"/>
                </a:cubicBezTo>
                <a:lnTo>
                  <a:pt x="0" y="964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5873" tIns="115873" rIns="115873" bIns="115873" spcCol="1270" anchor="ctr"/>
          <a:lstStyle/>
          <a:p>
            <a:pPr defTabSz="10223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24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做好店铺装修，关联，提升点击反馈</a:t>
            </a:r>
            <a:endParaRPr lang="zh-CN" altLang="en-US" sz="2400" dirty="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31" name="文本框 1"/>
          <p:cNvSpPr txBox="1">
            <a:spLocks noChangeArrowheads="1"/>
          </p:cNvSpPr>
          <p:nvPr/>
        </p:nvSpPr>
        <p:spPr bwMode="auto">
          <a:xfrm>
            <a:off x="336550" y="4826000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zh-CN" altLang="en-US" sz="28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浏览</a:t>
            </a:r>
            <a:endParaRPr lang="zh-CN" altLang="en-US" sz="2800">
              <a:solidFill>
                <a:srgbClr val="D9D9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34" name="文本框 1"/>
          <p:cNvSpPr txBox="1">
            <a:spLocks noChangeArrowheads="1"/>
          </p:cNvSpPr>
          <p:nvPr/>
        </p:nvSpPr>
        <p:spPr bwMode="auto">
          <a:xfrm>
            <a:off x="336550" y="6024563"/>
            <a:ext cx="89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zh-CN" altLang="en-US" sz="28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成交</a:t>
            </a:r>
            <a:endParaRPr lang="zh-CN" altLang="en-US" sz="2800">
              <a:solidFill>
                <a:srgbClr val="D9D9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1627188" y="4713288"/>
            <a:ext cx="7031037" cy="577850"/>
          </a:xfrm>
          <a:custGeom>
            <a:avLst/>
            <a:gdLst>
              <a:gd name="connsiteX0" fmla="*/ 0 w 8128000"/>
              <a:gd name="connsiteY0" fmla="*/ 96429 h 578565"/>
              <a:gd name="connsiteX1" fmla="*/ 96429 w 8128000"/>
              <a:gd name="connsiteY1" fmla="*/ 0 h 578565"/>
              <a:gd name="connsiteX2" fmla="*/ 8031571 w 8128000"/>
              <a:gd name="connsiteY2" fmla="*/ 0 h 578565"/>
              <a:gd name="connsiteX3" fmla="*/ 8128000 w 8128000"/>
              <a:gd name="connsiteY3" fmla="*/ 96429 h 578565"/>
              <a:gd name="connsiteX4" fmla="*/ 8128000 w 8128000"/>
              <a:gd name="connsiteY4" fmla="*/ 482136 h 578565"/>
              <a:gd name="connsiteX5" fmla="*/ 8031571 w 8128000"/>
              <a:gd name="connsiteY5" fmla="*/ 578565 h 578565"/>
              <a:gd name="connsiteX6" fmla="*/ 96429 w 8128000"/>
              <a:gd name="connsiteY6" fmla="*/ 578565 h 578565"/>
              <a:gd name="connsiteX7" fmla="*/ 0 w 8128000"/>
              <a:gd name="connsiteY7" fmla="*/ 482136 h 578565"/>
              <a:gd name="connsiteX8" fmla="*/ 0 w 8128000"/>
              <a:gd name="connsiteY8" fmla="*/ 96429 h 57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578565">
                <a:moveTo>
                  <a:pt x="0" y="96429"/>
                </a:moveTo>
                <a:cubicBezTo>
                  <a:pt x="0" y="43173"/>
                  <a:pt x="43173" y="0"/>
                  <a:pt x="96429" y="0"/>
                </a:cubicBezTo>
                <a:lnTo>
                  <a:pt x="8031571" y="0"/>
                </a:lnTo>
                <a:cubicBezTo>
                  <a:pt x="8084827" y="0"/>
                  <a:pt x="8128000" y="43173"/>
                  <a:pt x="8128000" y="96429"/>
                </a:cubicBezTo>
                <a:lnTo>
                  <a:pt x="8128000" y="482136"/>
                </a:lnTo>
                <a:cubicBezTo>
                  <a:pt x="8128000" y="535392"/>
                  <a:pt x="8084827" y="578565"/>
                  <a:pt x="8031571" y="578565"/>
                </a:cubicBezTo>
                <a:lnTo>
                  <a:pt x="96429" y="578565"/>
                </a:lnTo>
                <a:cubicBezTo>
                  <a:pt x="43173" y="578565"/>
                  <a:pt x="0" y="535392"/>
                  <a:pt x="0" y="482136"/>
                </a:cubicBezTo>
                <a:lnTo>
                  <a:pt x="0" y="964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5873" tIns="115873" rIns="115873" bIns="115873" anchor="ctr"/>
          <a:lstStyle/>
          <a:p>
            <a:pPr defTabSz="1022350" eaLnBrk="0" hangingPunct="0">
              <a:lnSpc>
                <a:spcPct val="90000"/>
              </a:lnSpc>
              <a:spcAft>
                <a:spcPct val="35000"/>
              </a:spcAft>
            </a:pPr>
            <a:r>
              <a:rPr lang="zh-CN" altLang="en-US" sz="240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做好内功提高优质浏览，增加停留时间和访问深度</a:t>
            </a:r>
            <a:endParaRPr lang="zh-CN" altLang="en-US" sz="240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365" name="AutoShape 37"/>
          <p:cNvSpPr>
            <a:spLocks noChangeArrowheads="1"/>
          </p:cNvSpPr>
          <p:nvPr/>
        </p:nvSpPr>
        <p:spPr bwMode="auto">
          <a:xfrm>
            <a:off x="630238" y="2590800"/>
            <a:ext cx="425450" cy="720725"/>
          </a:xfrm>
          <a:prstGeom prst="downArrow">
            <a:avLst>
              <a:gd name="adj1" fmla="val 50000"/>
              <a:gd name="adj2" fmla="val 4235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99366" name="AutoShape 38"/>
          <p:cNvSpPr>
            <a:spLocks noChangeArrowheads="1"/>
          </p:cNvSpPr>
          <p:nvPr/>
        </p:nvSpPr>
        <p:spPr bwMode="auto">
          <a:xfrm>
            <a:off x="588963" y="4011613"/>
            <a:ext cx="425450" cy="720725"/>
          </a:xfrm>
          <a:prstGeom prst="downArrow">
            <a:avLst>
              <a:gd name="adj1" fmla="val 50000"/>
              <a:gd name="adj2" fmla="val 4235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99367" name="AutoShape 39"/>
          <p:cNvSpPr>
            <a:spLocks noChangeArrowheads="1"/>
          </p:cNvSpPr>
          <p:nvPr/>
        </p:nvSpPr>
        <p:spPr bwMode="auto">
          <a:xfrm>
            <a:off x="574675" y="5368925"/>
            <a:ext cx="425450" cy="720725"/>
          </a:xfrm>
          <a:prstGeom prst="downArrow">
            <a:avLst>
              <a:gd name="adj1" fmla="val 50000"/>
              <a:gd name="adj2" fmla="val 42351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4" name="任意多边形 22"/>
          <p:cNvSpPr/>
          <p:nvPr/>
        </p:nvSpPr>
        <p:spPr>
          <a:xfrm>
            <a:off x="1571625" y="5907088"/>
            <a:ext cx="7108825" cy="577850"/>
          </a:xfrm>
          <a:custGeom>
            <a:avLst/>
            <a:gdLst>
              <a:gd name="connsiteX0" fmla="*/ 0 w 8128000"/>
              <a:gd name="connsiteY0" fmla="*/ 96429 h 578565"/>
              <a:gd name="connsiteX1" fmla="*/ 96429 w 8128000"/>
              <a:gd name="connsiteY1" fmla="*/ 0 h 578565"/>
              <a:gd name="connsiteX2" fmla="*/ 8031571 w 8128000"/>
              <a:gd name="connsiteY2" fmla="*/ 0 h 578565"/>
              <a:gd name="connsiteX3" fmla="*/ 8128000 w 8128000"/>
              <a:gd name="connsiteY3" fmla="*/ 96429 h 578565"/>
              <a:gd name="connsiteX4" fmla="*/ 8128000 w 8128000"/>
              <a:gd name="connsiteY4" fmla="*/ 482136 h 578565"/>
              <a:gd name="connsiteX5" fmla="*/ 8031571 w 8128000"/>
              <a:gd name="connsiteY5" fmla="*/ 578565 h 578565"/>
              <a:gd name="connsiteX6" fmla="*/ 96429 w 8128000"/>
              <a:gd name="connsiteY6" fmla="*/ 578565 h 578565"/>
              <a:gd name="connsiteX7" fmla="*/ 0 w 8128000"/>
              <a:gd name="connsiteY7" fmla="*/ 482136 h 578565"/>
              <a:gd name="connsiteX8" fmla="*/ 0 w 8128000"/>
              <a:gd name="connsiteY8" fmla="*/ 96429 h 57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578565">
                <a:moveTo>
                  <a:pt x="0" y="96429"/>
                </a:moveTo>
                <a:cubicBezTo>
                  <a:pt x="0" y="43173"/>
                  <a:pt x="43173" y="0"/>
                  <a:pt x="96429" y="0"/>
                </a:cubicBezTo>
                <a:lnTo>
                  <a:pt x="8031571" y="0"/>
                </a:lnTo>
                <a:cubicBezTo>
                  <a:pt x="8084827" y="0"/>
                  <a:pt x="8128000" y="43173"/>
                  <a:pt x="8128000" y="96429"/>
                </a:cubicBezTo>
                <a:lnTo>
                  <a:pt x="8128000" y="482136"/>
                </a:lnTo>
                <a:cubicBezTo>
                  <a:pt x="8128000" y="535392"/>
                  <a:pt x="8084827" y="578565"/>
                  <a:pt x="8031571" y="578565"/>
                </a:cubicBezTo>
                <a:lnTo>
                  <a:pt x="96429" y="578565"/>
                </a:lnTo>
                <a:cubicBezTo>
                  <a:pt x="43173" y="578565"/>
                  <a:pt x="0" y="535392"/>
                  <a:pt x="0" y="482136"/>
                </a:cubicBezTo>
                <a:lnTo>
                  <a:pt x="0" y="964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5873" tIns="115873" rIns="115873" bIns="115873" anchor="ctr"/>
          <a:lstStyle/>
          <a:p>
            <a:pPr defTabSz="1022350" eaLnBrk="0" hangingPunct="0">
              <a:lnSpc>
                <a:spcPct val="90000"/>
              </a:lnSpc>
              <a:spcAft>
                <a:spcPct val="35000"/>
              </a:spcAft>
            </a:pPr>
            <a:r>
              <a:rPr lang="zh-CN" altLang="en-US" sz="240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做好售前、售后服务，按时发货</a:t>
            </a:r>
            <a:endParaRPr lang="zh-CN" altLang="en-US" sz="240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18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流量的本质（淘宝个性化搜索）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9" name="文本框 1"/>
          <p:cNvSpPr txBox="1">
            <a:spLocks noChangeArrowheads="1"/>
          </p:cNvSpPr>
          <p:nvPr/>
        </p:nvSpPr>
        <p:spPr bwMode="auto">
          <a:xfrm>
            <a:off x="3806825" y="1882775"/>
            <a:ext cx="10985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8" name="圆角矩形 4"/>
          <p:cNvSpPr>
            <a:spLocks noChangeArrowheads="1"/>
          </p:cNvSpPr>
          <p:nvPr/>
        </p:nvSpPr>
        <p:spPr bwMode="auto">
          <a:xfrm>
            <a:off x="1806575" y="2820988"/>
            <a:ext cx="5299075" cy="18827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algn="ctr">
            <a:solidFill>
              <a:schemeClr val="bg1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 defTabSz="914400">
              <a:defRPr/>
            </a:pPr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 defTabSz="914400">
              <a:defRPr/>
            </a:pPr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买家根据自己的需求</a:t>
            </a:r>
            <a:endParaRPr lang="en-US" altLang="zh-CN" sz="240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 defTabSz="914400">
              <a:defRPr/>
            </a:pPr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搜索相应的关键词</a:t>
            </a:r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 defTabSz="914400">
              <a:lnSpc>
                <a:spcPct val="150000"/>
              </a:lnSpc>
              <a:defRPr/>
            </a:pP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1" name="文本框 2"/>
          <p:cNvSpPr txBox="1">
            <a:spLocks noChangeArrowheads="1"/>
          </p:cNvSpPr>
          <p:nvPr/>
        </p:nvSpPr>
        <p:spPr bwMode="auto">
          <a:xfrm>
            <a:off x="1839913" y="5718175"/>
            <a:ext cx="74818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同学们想一下如果你去买羽绒服你会搜索什么词？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22" name="Picture 6" descr="20141118175323_uf3v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50850" y="4773613"/>
            <a:ext cx="1365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682" name="文本框 1"/>
          <p:cNvSpPr txBox="1">
            <a:spLocks noChangeArrowheads="1"/>
          </p:cNvSpPr>
          <p:nvPr/>
        </p:nvSpPr>
        <p:spPr bwMode="auto">
          <a:xfrm>
            <a:off x="2330450" y="1084263"/>
            <a:ext cx="2317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淘宝排名规则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747963" y="6034088"/>
            <a:ext cx="8128000" cy="381000"/>
          </a:xfrm>
          <a:custGeom>
            <a:avLst/>
            <a:gdLst>
              <a:gd name="connsiteX0" fmla="*/ 0 w 8128000"/>
              <a:gd name="connsiteY0" fmla="*/ 0 h 380880"/>
              <a:gd name="connsiteX1" fmla="*/ 8128000 w 8128000"/>
              <a:gd name="connsiteY1" fmla="*/ 0 h 380880"/>
              <a:gd name="connsiteX2" fmla="*/ 8128000 w 8128000"/>
              <a:gd name="connsiteY2" fmla="*/ 380880 h 380880"/>
              <a:gd name="connsiteX3" fmla="*/ 0 w 8128000"/>
              <a:gd name="connsiteY3" fmla="*/ 380880 h 380880"/>
              <a:gd name="connsiteX4" fmla="*/ 0 w 8128000"/>
              <a:gd name="connsiteY4" fmla="*/ 0 h 38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380880">
                <a:moveTo>
                  <a:pt x="0" y="0"/>
                </a:moveTo>
                <a:lnTo>
                  <a:pt x="8128000" y="0"/>
                </a:lnTo>
                <a:lnTo>
                  <a:pt x="8128000" y="380880"/>
                </a:lnTo>
                <a:lnTo>
                  <a:pt x="0" y="380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58064" tIns="29210" rIns="163576" bIns="29210" spcCol="1270"/>
          <a:lstStyle/>
          <a:p>
            <a:pPr marL="171450" lvl="1" indent="-171450" defTabSz="800100" eaLnBrk="0" hangingPunct="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zh-CN" altLang="en-US" dirty="0"/>
          </a:p>
        </p:txBody>
      </p:sp>
      <p:sp>
        <p:nvSpPr>
          <p:cNvPr id="9" name="任意多边形 8"/>
          <p:cNvSpPr/>
          <p:nvPr/>
        </p:nvSpPr>
        <p:spPr>
          <a:xfrm>
            <a:off x="2182813" y="2971800"/>
            <a:ext cx="8128000" cy="530225"/>
          </a:xfrm>
          <a:custGeom>
            <a:avLst/>
            <a:gdLst>
              <a:gd name="connsiteX0" fmla="*/ 0 w 8128000"/>
              <a:gd name="connsiteY0" fmla="*/ 0 h 529920"/>
              <a:gd name="connsiteX1" fmla="*/ 8128000 w 8128000"/>
              <a:gd name="connsiteY1" fmla="*/ 0 h 529920"/>
              <a:gd name="connsiteX2" fmla="*/ 8128000 w 8128000"/>
              <a:gd name="connsiteY2" fmla="*/ 529920 h 529920"/>
              <a:gd name="connsiteX3" fmla="*/ 0 w 8128000"/>
              <a:gd name="connsiteY3" fmla="*/ 529920 h 529920"/>
              <a:gd name="connsiteX4" fmla="*/ 0 w 8128000"/>
              <a:gd name="connsiteY4" fmla="*/ 0 h 5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529920">
                <a:moveTo>
                  <a:pt x="0" y="0"/>
                </a:moveTo>
                <a:lnTo>
                  <a:pt x="8128000" y="0"/>
                </a:lnTo>
                <a:lnTo>
                  <a:pt x="8128000" y="529920"/>
                </a:lnTo>
                <a:lnTo>
                  <a:pt x="0" y="529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58064" tIns="40640" rIns="227584" bIns="40640" spcCol="1270"/>
          <a:lstStyle/>
          <a:p>
            <a:pPr marL="228600" lvl="1" indent="-228600" defTabSz="1111250" eaLnBrk="0" hangingPunct="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zh-CN" altLang="en-US" sz="2500" dirty="0"/>
          </a:p>
        </p:txBody>
      </p:sp>
      <p:sp>
        <p:nvSpPr>
          <p:cNvPr id="2" name="任意多边形 8"/>
          <p:cNvSpPr/>
          <p:nvPr/>
        </p:nvSpPr>
        <p:spPr>
          <a:xfrm>
            <a:off x="1255713" y="3228975"/>
            <a:ext cx="8128000" cy="530225"/>
          </a:xfrm>
          <a:custGeom>
            <a:avLst/>
            <a:gdLst>
              <a:gd name="connsiteX0" fmla="*/ 0 w 8128000"/>
              <a:gd name="connsiteY0" fmla="*/ 0 h 529920"/>
              <a:gd name="connsiteX1" fmla="*/ 8128000 w 8128000"/>
              <a:gd name="connsiteY1" fmla="*/ 0 h 529920"/>
              <a:gd name="connsiteX2" fmla="*/ 8128000 w 8128000"/>
              <a:gd name="connsiteY2" fmla="*/ 529920 h 529920"/>
              <a:gd name="connsiteX3" fmla="*/ 0 w 8128000"/>
              <a:gd name="connsiteY3" fmla="*/ 529920 h 529920"/>
              <a:gd name="connsiteX4" fmla="*/ 0 w 8128000"/>
              <a:gd name="connsiteY4" fmla="*/ 0 h 5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529920">
                <a:moveTo>
                  <a:pt x="0" y="0"/>
                </a:moveTo>
                <a:lnTo>
                  <a:pt x="8128000" y="0"/>
                </a:lnTo>
                <a:lnTo>
                  <a:pt x="8128000" y="529920"/>
                </a:lnTo>
                <a:lnTo>
                  <a:pt x="0" y="529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58064" tIns="40640" rIns="227584" bIns="40640" spcCol="1270"/>
          <a:lstStyle/>
          <a:p>
            <a:pPr marL="228600" lvl="1" indent="-228600" defTabSz="1111250" eaLnBrk="0" hangingPunct="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zh-CN" altLang="en-US" sz="2500" dirty="0"/>
          </a:p>
        </p:txBody>
      </p:sp>
      <p:sp>
        <p:nvSpPr>
          <p:cNvPr id="82949" name="圆角矩形 4"/>
          <p:cNvSpPr>
            <a:spLocks noChangeArrowheads="1"/>
          </p:cNvSpPr>
          <p:nvPr/>
        </p:nvSpPr>
        <p:spPr bwMode="auto">
          <a:xfrm>
            <a:off x="158750" y="1981200"/>
            <a:ext cx="2000250" cy="56832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accent2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  <a:defRPr/>
            </a:pPr>
            <a:r>
              <a:rPr lang="zh-CN" altLang="en-US" smtClean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机会平等</a:t>
            </a:r>
            <a:endParaRPr lang="zh-CN" altLang="en-US" smtClean="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950" name="圆角矩形 5"/>
          <p:cNvSpPr>
            <a:spLocks noChangeArrowheads="1"/>
          </p:cNvSpPr>
          <p:nvPr/>
        </p:nvSpPr>
        <p:spPr bwMode="auto">
          <a:xfrm>
            <a:off x="158750" y="3676650"/>
            <a:ext cx="1987550" cy="61753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accent2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  <a:defRPr/>
            </a:pPr>
            <a:r>
              <a:rPr lang="zh-CN" altLang="en-US" smtClean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马太效应</a:t>
            </a:r>
            <a:endParaRPr lang="zh-CN" altLang="en-US" smtClean="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951" name="圆角矩形 6"/>
          <p:cNvSpPr>
            <a:spLocks noChangeArrowheads="1"/>
          </p:cNvSpPr>
          <p:nvPr/>
        </p:nvSpPr>
        <p:spPr bwMode="auto">
          <a:xfrm>
            <a:off x="158750" y="5451475"/>
            <a:ext cx="2065338" cy="55562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accent2"/>
            </a:solidFill>
            <a:rou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spcBef>
                <a:spcPct val="0"/>
              </a:spcBef>
              <a:buFontTx/>
              <a:buNone/>
              <a:defRPr/>
            </a:pPr>
            <a:r>
              <a:rPr lang="zh-CN" altLang="en-US" smtClean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个性化严重</a:t>
            </a:r>
            <a:endParaRPr lang="zh-CN" altLang="en-US" smtClean="0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952" name="燕尾形 22"/>
          <p:cNvSpPr>
            <a:spLocks noChangeArrowheads="1"/>
          </p:cNvSpPr>
          <p:nvPr/>
        </p:nvSpPr>
        <p:spPr bwMode="auto">
          <a:xfrm>
            <a:off x="2270125" y="2070100"/>
            <a:ext cx="468313" cy="430213"/>
          </a:xfrm>
          <a:prstGeom prst="chevron">
            <a:avLst>
              <a:gd name="adj" fmla="val 5007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  <a:defRPr/>
            </a:pPr>
            <a:endParaRPr lang="zh-CN" altLang="en-US" sz="1800" smtClean="0">
              <a:solidFill>
                <a:srgbClr val="08252D"/>
              </a:solidFill>
            </a:endParaRPr>
          </a:p>
        </p:txBody>
      </p:sp>
      <p:sp>
        <p:nvSpPr>
          <p:cNvPr id="82953" name="TextBox 8"/>
          <p:cNvSpPr txBox="1">
            <a:spLocks noChangeArrowheads="1"/>
          </p:cNvSpPr>
          <p:nvPr/>
        </p:nvSpPr>
        <p:spPr bwMode="auto">
          <a:xfrm>
            <a:off x="2921000" y="2125663"/>
            <a:ext cx="20129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hangingPunct="0">
              <a:lnSpc>
                <a:spcPct val="90000"/>
              </a:lnSpc>
            </a:pPr>
            <a:r>
              <a:rPr lang="zh-CN" altLang="en-US" sz="2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新店会有扶持</a:t>
            </a:r>
            <a:endParaRPr lang="zh-CN" altLang="en-US" sz="2400">
              <a:solidFill>
                <a:srgbClr val="D9D9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954" name="燕尾形 24"/>
          <p:cNvSpPr>
            <a:spLocks noChangeArrowheads="1"/>
          </p:cNvSpPr>
          <p:nvPr/>
        </p:nvSpPr>
        <p:spPr bwMode="auto">
          <a:xfrm>
            <a:off x="2247900" y="3790950"/>
            <a:ext cx="481013" cy="430213"/>
          </a:xfrm>
          <a:prstGeom prst="chevron">
            <a:avLst>
              <a:gd name="adj" fmla="val 5007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  <a:defRPr/>
            </a:pPr>
            <a:endParaRPr lang="zh-CN" altLang="en-US" sz="1800" smtClean="0">
              <a:solidFill>
                <a:srgbClr val="08252D"/>
              </a:solidFill>
            </a:endParaRPr>
          </a:p>
        </p:txBody>
      </p:sp>
      <p:sp>
        <p:nvSpPr>
          <p:cNvPr id="82955" name="燕尾形 26"/>
          <p:cNvSpPr>
            <a:spLocks noChangeArrowheads="1"/>
          </p:cNvSpPr>
          <p:nvPr/>
        </p:nvSpPr>
        <p:spPr bwMode="auto">
          <a:xfrm>
            <a:off x="2287588" y="5521325"/>
            <a:ext cx="428625" cy="430213"/>
          </a:xfrm>
          <a:prstGeom prst="chevron">
            <a:avLst>
              <a:gd name="adj" fmla="val 50070"/>
            </a:avLst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</a:ln>
          <a:effectLst/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  <a:defRPr/>
            </a:pPr>
            <a:endParaRPr lang="zh-CN" altLang="en-US" sz="1800" smtClean="0">
              <a:solidFill>
                <a:srgbClr val="08252D"/>
              </a:solidFill>
            </a:endParaRPr>
          </a:p>
        </p:txBody>
      </p:sp>
      <p:sp>
        <p:nvSpPr>
          <p:cNvPr id="100377" name="TextBox 27"/>
          <p:cNvSpPr txBox="1">
            <a:spLocks noChangeArrowheads="1"/>
          </p:cNvSpPr>
          <p:nvPr/>
        </p:nvSpPr>
        <p:spPr bwMode="auto">
          <a:xfrm>
            <a:off x="2765425" y="5411788"/>
            <a:ext cx="6473825" cy="749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>
              <a:lnSpc>
                <a:spcPct val="90000"/>
              </a:lnSpc>
            </a:pPr>
            <a:r>
              <a:rPr lang="zh-CN" altLang="en-US" sz="2400">
                <a:solidFill>
                  <a:srgbClr val="D9D9D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不同的人群搜索相同关键词，展示的产品是不同的，一定要精准定位</a:t>
            </a:r>
            <a:endParaRPr lang="zh-CN" altLang="en-US" sz="2400">
              <a:solidFill>
                <a:srgbClr val="D9D9D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2957" name="组合 12"/>
          <p:cNvGrpSpPr/>
          <p:nvPr/>
        </p:nvGrpSpPr>
        <p:grpSpPr bwMode="auto">
          <a:xfrm>
            <a:off x="2792411" y="2974975"/>
            <a:ext cx="6194425" cy="2060575"/>
            <a:chOff x="5513304" y="3051807"/>
            <a:chExt cx="8128000" cy="2060066"/>
          </a:xfrm>
          <a:solidFill>
            <a:schemeClr val="bg1">
              <a:lumMod val="85000"/>
            </a:schemeClr>
          </a:solidFill>
        </p:grpSpPr>
        <p:sp>
          <p:nvSpPr>
            <p:cNvPr id="29" name="任意多边形 28"/>
            <p:cNvSpPr/>
            <p:nvPr/>
          </p:nvSpPr>
          <p:spPr>
            <a:xfrm>
              <a:off x="5513304" y="4602412"/>
              <a:ext cx="8128000" cy="509461"/>
            </a:xfrm>
            <a:custGeom>
              <a:avLst/>
              <a:gdLst>
                <a:gd name="connsiteX0" fmla="*/ 0 w 8128000"/>
                <a:gd name="connsiteY0" fmla="*/ 0 h 509071"/>
                <a:gd name="connsiteX1" fmla="*/ 8128000 w 8128000"/>
                <a:gd name="connsiteY1" fmla="*/ 0 h 509071"/>
                <a:gd name="connsiteX2" fmla="*/ 8128000 w 8128000"/>
                <a:gd name="connsiteY2" fmla="*/ 509071 h 509071"/>
                <a:gd name="connsiteX3" fmla="*/ 0 w 8128000"/>
                <a:gd name="connsiteY3" fmla="*/ 509071 h 509071"/>
                <a:gd name="connsiteX4" fmla="*/ 0 w 8128000"/>
                <a:gd name="connsiteY4" fmla="*/ 0 h 50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8000" h="509071">
                  <a:moveTo>
                    <a:pt x="0" y="0"/>
                  </a:moveTo>
                  <a:lnTo>
                    <a:pt x="8128000" y="0"/>
                  </a:lnTo>
                  <a:lnTo>
                    <a:pt x="8128000" y="509071"/>
                  </a:lnTo>
                  <a:lnTo>
                    <a:pt x="0" y="509071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0904" tIns="120904" rIns="120904" bIns="120904" spcCol="1270" anchor="ctr"/>
            <a:lstStyle/>
            <a:p>
              <a:pPr algn="ctr" defTabSz="7556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点击率越好，转化越好，说明买家喜欢，淘宝会给更多机会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 rot="21600000">
              <a:off x="5513304" y="3827903"/>
              <a:ext cx="8128000" cy="782444"/>
            </a:xfrm>
            <a:custGeom>
              <a:avLst/>
              <a:gdLst>
                <a:gd name="connsiteX0" fmla="*/ 0 w 8128000"/>
                <a:gd name="connsiteY0" fmla="*/ 274213 h 782951"/>
                <a:gd name="connsiteX1" fmla="*/ 3966131 w 8128000"/>
                <a:gd name="connsiteY1" fmla="*/ 274213 h 782951"/>
                <a:gd name="connsiteX2" fmla="*/ 3966131 w 8128000"/>
                <a:gd name="connsiteY2" fmla="*/ 195738 h 782951"/>
                <a:gd name="connsiteX3" fmla="*/ 3868262 w 8128000"/>
                <a:gd name="connsiteY3" fmla="*/ 195738 h 782951"/>
                <a:gd name="connsiteX4" fmla="*/ 4064000 w 8128000"/>
                <a:gd name="connsiteY4" fmla="*/ 0 h 782951"/>
                <a:gd name="connsiteX5" fmla="*/ 4259738 w 8128000"/>
                <a:gd name="connsiteY5" fmla="*/ 195738 h 782951"/>
                <a:gd name="connsiteX6" fmla="*/ 4161869 w 8128000"/>
                <a:gd name="connsiteY6" fmla="*/ 195738 h 782951"/>
                <a:gd name="connsiteX7" fmla="*/ 4161869 w 8128000"/>
                <a:gd name="connsiteY7" fmla="*/ 274213 h 782951"/>
                <a:gd name="connsiteX8" fmla="*/ 8128000 w 8128000"/>
                <a:gd name="connsiteY8" fmla="*/ 274213 h 782951"/>
                <a:gd name="connsiteX9" fmla="*/ 8128000 w 8128000"/>
                <a:gd name="connsiteY9" fmla="*/ 782951 h 782951"/>
                <a:gd name="connsiteX10" fmla="*/ 0 w 8128000"/>
                <a:gd name="connsiteY10" fmla="*/ 782951 h 782951"/>
                <a:gd name="connsiteX11" fmla="*/ 0 w 8128000"/>
                <a:gd name="connsiteY11" fmla="*/ 274213 h 78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28000" h="782951">
                  <a:moveTo>
                    <a:pt x="8128000" y="508738"/>
                  </a:moveTo>
                  <a:lnTo>
                    <a:pt x="4161869" y="508738"/>
                  </a:lnTo>
                  <a:lnTo>
                    <a:pt x="4161869" y="587213"/>
                  </a:lnTo>
                  <a:lnTo>
                    <a:pt x="4259738" y="587213"/>
                  </a:lnTo>
                  <a:lnTo>
                    <a:pt x="4064000" y="782950"/>
                  </a:lnTo>
                  <a:lnTo>
                    <a:pt x="3868262" y="587213"/>
                  </a:lnTo>
                  <a:lnTo>
                    <a:pt x="3966131" y="587213"/>
                  </a:lnTo>
                  <a:lnTo>
                    <a:pt x="3966131" y="508738"/>
                  </a:lnTo>
                  <a:lnTo>
                    <a:pt x="0" y="508738"/>
                  </a:lnTo>
                  <a:lnTo>
                    <a:pt x="0" y="1"/>
                  </a:lnTo>
                  <a:lnTo>
                    <a:pt x="8128000" y="1"/>
                  </a:lnTo>
                  <a:lnTo>
                    <a:pt x="8128000" y="508738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0903" tIns="120905" rIns="120904" bIns="395117" spcCol="1270" anchor="ctr"/>
            <a:lstStyle/>
            <a:p>
              <a:pPr algn="ctr" defTabSz="7556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买家点击了没有成交说明宝贝不是买家喜欢的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 rot="21600000">
              <a:off x="5513304" y="3051807"/>
              <a:ext cx="8128000" cy="782445"/>
            </a:xfrm>
            <a:custGeom>
              <a:avLst/>
              <a:gdLst>
                <a:gd name="connsiteX0" fmla="*/ 0 w 8128000"/>
                <a:gd name="connsiteY0" fmla="*/ 274213 h 782951"/>
                <a:gd name="connsiteX1" fmla="*/ 3966131 w 8128000"/>
                <a:gd name="connsiteY1" fmla="*/ 274213 h 782951"/>
                <a:gd name="connsiteX2" fmla="*/ 3966131 w 8128000"/>
                <a:gd name="connsiteY2" fmla="*/ 195738 h 782951"/>
                <a:gd name="connsiteX3" fmla="*/ 3868262 w 8128000"/>
                <a:gd name="connsiteY3" fmla="*/ 195738 h 782951"/>
                <a:gd name="connsiteX4" fmla="*/ 4064000 w 8128000"/>
                <a:gd name="connsiteY4" fmla="*/ 0 h 782951"/>
                <a:gd name="connsiteX5" fmla="*/ 4259738 w 8128000"/>
                <a:gd name="connsiteY5" fmla="*/ 195738 h 782951"/>
                <a:gd name="connsiteX6" fmla="*/ 4161869 w 8128000"/>
                <a:gd name="connsiteY6" fmla="*/ 195738 h 782951"/>
                <a:gd name="connsiteX7" fmla="*/ 4161869 w 8128000"/>
                <a:gd name="connsiteY7" fmla="*/ 274213 h 782951"/>
                <a:gd name="connsiteX8" fmla="*/ 8128000 w 8128000"/>
                <a:gd name="connsiteY8" fmla="*/ 274213 h 782951"/>
                <a:gd name="connsiteX9" fmla="*/ 8128000 w 8128000"/>
                <a:gd name="connsiteY9" fmla="*/ 782951 h 782951"/>
                <a:gd name="connsiteX10" fmla="*/ 0 w 8128000"/>
                <a:gd name="connsiteY10" fmla="*/ 782951 h 782951"/>
                <a:gd name="connsiteX11" fmla="*/ 0 w 8128000"/>
                <a:gd name="connsiteY11" fmla="*/ 274213 h 78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28000" h="782951">
                  <a:moveTo>
                    <a:pt x="8128000" y="508738"/>
                  </a:moveTo>
                  <a:lnTo>
                    <a:pt x="4161869" y="508738"/>
                  </a:lnTo>
                  <a:lnTo>
                    <a:pt x="4161869" y="587213"/>
                  </a:lnTo>
                  <a:lnTo>
                    <a:pt x="4259738" y="587213"/>
                  </a:lnTo>
                  <a:lnTo>
                    <a:pt x="4064000" y="782950"/>
                  </a:lnTo>
                  <a:lnTo>
                    <a:pt x="3868262" y="587213"/>
                  </a:lnTo>
                  <a:lnTo>
                    <a:pt x="3966131" y="587213"/>
                  </a:lnTo>
                  <a:lnTo>
                    <a:pt x="3966131" y="508738"/>
                  </a:lnTo>
                  <a:lnTo>
                    <a:pt x="0" y="508738"/>
                  </a:lnTo>
                  <a:lnTo>
                    <a:pt x="0" y="1"/>
                  </a:lnTo>
                  <a:lnTo>
                    <a:pt x="8128000" y="1"/>
                  </a:lnTo>
                  <a:lnTo>
                    <a:pt x="8128000" y="508738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0903" tIns="120905" rIns="120904" bIns="395118" spcCol="1270" anchor="ctr"/>
            <a:lstStyle/>
            <a:p>
              <a:pPr algn="ctr" defTabSz="7556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给了展现没有点击说明宝贝不是买家想要的</a:t>
              </a:r>
              <a:endParaRPr lang="zh-CN" altLang="en-US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5"/>
          <p:cNvSpPr/>
          <p:nvPr/>
        </p:nvSpPr>
        <p:spPr>
          <a:xfrm>
            <a:off x="2436813" y="3076575"/>
            <a:ext cx="819150" cy="704850"/>
          </a:xfrm>
          <a:prstGeom prst="hexagon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548939" y="3193566"/>
            <a:ext cx="594168" cy="531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sz="27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4"/>
          <p:cNvSpPr/>
          <p:nvPr/>
        </p:nvSpPr>
        <p:spPr>
          <a:xfrm>
            <a:off x="3368675" y="3076575"/>
            <a:ext cx="3338513" cy="7048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3731260" y="3203575"/>
            <a:ext cx="2621280" cy="48323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淘宝排名规则总结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682" name="文本框 1"/>
          <p:cNvSpPr txBox="1">
            <a:spLocks noChangeArrowheads="1"/>
          </p:cNvSpPr>
          <p:nvPr/>
        </p:nvSpPr>
        <p:spPr bwMode="auto">
          <a:xfrm>
            <a:off x="2330450" y="1084263"/>
            <a:ext cx="23177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0" hangingPunct="0"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淘宝排名总结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2747963" y="6034088"/>
            <a:ext cx="8128000" cy="381000"/>
          </a:xfrm>
          <a:custGeom>
            <a:avLst/>
            <a:gdLst>
              <a:gd name="connsiteX0" fmla="*/ 0 w 8128000"/>
              <a:gd name="connsiteY0" fmla="*/ 0 h 380880"/>
              <a:gd name="connsiteX1" fmla="*/ 8128000 w 8128000"/>
              <a:gd name="connsiteY1" fmla="*/ 0 h 380880"/>
              <a:gd name="connsiteX2" fmla="*/ 8128000 w 8128000"/>
              <a:gd name="connsiteY2" fmla="*/ 380880 h 380880"/>
              <a:gd name="connsiteX3" fmla="*/ 0 w 8128000"/>
              <a:gd name="connsiteY3" fmla="*/ 380880 h 380880"/>
              <a:gd name="connsiteX4" fmla="*/ 0 w 8128000"/>
              <a:gd name="connsiteY4" fmla="*/ 0 h 38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380880">
                <a:moveTo>
                  <a:pt x="0" y="0"/>
                </a:moveTo>
                <a:lnTo>
                  <a:pt x="8128000" y="0"/>
                </a:lnTo>
                <a:lnTo>
                  <a:pt x="8128000" y="380880"/>
                </a:lnTo>
                <a:lnTo>
                  <a:pt x="0" y="38088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58064" tIns="29210" rIns="163576" bIns="29210" spcCol="1270"/>
          <a:lstStyle/>
          <a:p>
            <a:pPr marL="171450" lvl="1" indent="-171450" defTabSz="800100" eaLnBrk="0" hangingPunct="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zh-CN" altLang="en-US" dirty="0"/>
          </a:p>
        </p:txBody>
      </p:sp>
      <p:sp>
        <p:nvSpPr>
          <p:cNvPr id="9" name="任意多边形 8"/>
          <p:cNvSpPr/>
          <p:nvPr/>
        </p:nvSpPr>
        <p:spPr>
          <a:xfrm>
            <a:off x="2182813" y="2971800"/>
            <a:ext cx="8128000" cy="530225"/>
          </a:xfrm>
          <a:custGeom>
            <a:avLst/>
            <a:gdLst>
              <a:gd name="connsiteX0" fmla="*/ 0 w 8128000"/>
              <a:gd name="connsiteY0" fmla="*/ 0 h 529920"/>
              <a:gd name="connsiteX1" fmla="*/ 8128000 w 8128000"/>
              <a:gd name="connsiteY1" fmla="*/ 0 h 529920"/>
              <a:gd name="connsiteX2" fmla="*/ 8128000 w 8128000"/>
              <a:gd name="connsiteY2" fmla="*/ 529920 h 529920"/>
              <a:gd name="connsiteX3" fmla="*/ 0 w 8128000"/>
              <a:gd name="connsiteY3" fmla="*/ 529920 h 529920"/>
              <a:gd name="connsiteX4" fmla="*/ 0 w 8128000"/>
              <a:gd name="connsiteY4" fmla="*/ 0 h 52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529920">
                <a:moveTo>
                  <a:pt x="0" y="0"/>
                </a:moveTo>
                <a:lnTo>
                  <a:pt x="8128000" y="0"/>
                </a:lnTo>
                <a:lnTo>
                  <a:pt x="8128000" y="529920"/>
                </a:lnTo>
                <a:lnTo>
                  <a:pt x="0" y="5299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258064" tIns="40640" rIns="227584" bIns="40640" spcCol="1270"/>
          <a:lstStyle/>
          <a:p>
            <a:pPr marL="228600" lvl="1" indent="-228600" defTabSz="1111250" eaLnBrk="0" hangingPunct="0">
              <a:lnSpc>
                <a:spcPct val="90000"/>
              </a:lnSpc>
              <a:spcAft>
                <a:spcPct val="20000"/>
              </a:spcAft>
              <a:buFontTx/>
              <a:buChar char="•"/>
              <a:defRPr/>
            </a:pPr>
            <a:endParaRPr lang="zh-CN" altLang="en-US" sz="2500" dirty="0"/>
          </a:p>
        </p:txBody>
      </p:sp>
      <p:grpSp>
        <p:nvGrpSpPr>
          <p:cNvPr id="101392" name="组合 1"/>
          <p:cNvGrpSpPr/>
          <p:nvPr/>
        </p:nvGrpSpPr>
        <p:grpSpPr bwMode="auto">
          <a:xfrm>
            <a:off x="538163" y="2328863"/>
            <a:ext cx="8408987" cy="3013075"/>
            <a:chOff x="1301750" y="2479675"/>
            <a:chExt cx="8408988" cy="3013075"/>
          </a:xfrm>
        </p:grpSpPr>
        <p:sp>
          <p:nvSpPr>
            <p:cNvPr id="12" name="直角上箭头 11"/>
            <p:cNvSpPr/>
            <p:nvPr/>
          </p:nvSpPr>
          <p:spPr>
            <a:xfrm rot="5400000">
              <a:off x="4094162" y="3295650"/>
              <a:ext cx="736600" cy="838200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任意多边形 13"/>
            <p:cNvSpPr/>
            <p:nvPr/>
          </p:nvSpPr>
          <p:spPr>
            <a:xfrm>
              <a:off x="1301750" y="2479675"/>
              <a:ext cx="7067551" cy="866775"/>
            </a:xfrm>
            <a:custGeom>
              <a:avLst/>
              <a:gdLst>
                <a:gd name="connsiteX0" fmla="*/ 0 w 6434027"/>
                <a:gd name="connsiteY0" fmla="*/ 144720 h 868147"/>
                <a:gd name="connsiteX1" fmla="*/ 144720 w 6434027"/>
                <a:gd name="connsiteY1" fmla="*/ 0 h 868147"/>
                <a:gd name="connsiteX2" fmla="*/ 6289307 w 6434027"/>
                <a:gd name="connsiteY2" fmla="*/ 0 h 868147"/>
                <a:gd name="connsiteX3" fmla="*/ 6434027 w 6434027"/>
                <a:gd name="connsiteY3" fmla="*/ 144720 h 868147"/>
                <a:gd name="connsiteX4" fmla="*/ 6434027 w 6434027"/>
                <a:gd name="connsiteY4" fmla="*/ 723427 h 868147"/>
                <a:gd name="connsiteX5" fmla="*/ 6289307 w 6434027"/>
                <a:gd name="connsiteY5" fmla="*/ 868147 h 868147"/>
                <a:gd name="connsiteX6" fmla="*/ 144720 w 6434027"/>
                <a:gd name="connsiteY6" fmla="*/ 868147 h 868147"/>
                <a:gd name="connsiteX7" fmla="*/ 0 w 6434027"/>
                <a:gd name="connsiteY7" fmla="*/ 723427 h 868147"/>
                <a:gd name="connsiteX8" fmla="*/ 0 w 6434027"/>
                <a:gd name="connsiteY8" fmla="*/ 144720 h 8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34027" h="868147">
                  <a:moveTo>
                    <a:pt x="0" y="144720"/>
                  </a:moveTo>
                  <a:cubicBezTo>
                    <a:pt x="0" y="64793"/>
                    <a:pt x="64793" y="0"/>
                    <a:pt x="144720" y="0"/>
                  </a:cubicBezTo>
                  <a:lnTo>
                    <a:pt x="6289307" y="0"/>
                  </a:lnTo>
                  <a:cubicBezTo>
                    <a:pt x="6369234" y="0"/>
                    <a:pt x="6434027" y="64793"/>
                    <a:pt x="6434027" y="144720"/>
                  </a:cubicBezTo>
                  <a:lnTo>
                    <a:pt x="6434027" y="723427"/>
                  </a:lnTo>
                  <a:cubicBezTo>
                    <a:pt x="6434027" y="803354"/>
                    <a:pt x="6369234" y="868147"/>
                    <a:pt x="6289307" y="868147"/>
                  </a:cubicBezTo>
                  <a:lnTo>
                    <a:pt x="144720" y="868147"/>
                  </a:lnTo>
                  <a:cubicBezTo>
                    <a:pt x="64793" y="868147"/>
                    <a:pt x="0" y="803354"/>
                    <a:pt x="0" y="723427"/>
                  </a:cubicBezTo>
                  <a:lnTo>
                    <a:pt x="0" y="1447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8587" tIns="118587" rIns="118587" bIns="118587" spcCol="1270" anchor="ctr"/>
            <a:lstStyle/>
            <a:p>
              <a:pPr algn="ctr" defTabSz="8890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排名不是一直不变的，搜索引擎会不断刷新</a:t>
              </a:r>
              <a:endParaRPr lang="zh-CN" altLang="en-US" sz="28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138737" y="2562225"/>
              <a:ext cx="901700" cy="7016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直角上箭头 15"/>
            <p:cNvSpPr/>
            <p:nvPr/>
          </p:nvSpPr>
          <p:spPr>
            <a:xfrm rot="5400000">
              <a:off x="5953919" y="4271169"/>
              <a:ext cx="738187" cy="838200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任意多边形 16"/>
            <p:cNvSpPr/>
            <p:nvPr/>
          </p:nvSpPr>
          <p:spPr>
            <a:xfrm>
              <a:off x="4389437" y="3454400"/>
              <a:ext cx="3979863" cy="868362"/>
            </a:xfrm>
            <a:custGeom>
              <a:avLst/>
              <a:gdLst>
                <a:gd name="connsiteX0" fmla="*/ 0 w 3979499"/>
                <a:gd name="connsiteY0" fmla="*/ 144720 h 868147"/>
                <a:gd name="connsiteX1" fmla="*/ 144720 w 3979499"/>
                <a:gd name="connsiteY1" fmla="*/ 0 h 868147"/>
                <a:gd name="connsiteX2" fmla="*/ 3834779 w 3979499"/>
                <a:gd name="connsiteY2" fmla="*/ 0 h 868147"/>
                <a:gd name="connsiteX3" fmla="*/ 3979499 w 3979499"/>
                <a:gd name="connsiteY3" fmla="*/ 144720 h 868147"/>
                <a:gd name="connsiteX4" fmla="*/ 3979499 w 3979499"/>
                <a:gd name="connsiteY4" fmla="*/ 723427 h 868147"/>
                <a:gd name="connsiteX5" fmla="*/ 3834779 w 3979499"/>
                <a:gd name="connsiteY5" fmla="*/ 868147 h 868147"/>
                <a:gd name="connsiteX6" fmla="*/ 144720 w 3979499"/>
                <a:gd name="connsiteY6" fmla="*/ 868147 h 868147"/>
                <a:gd name="connsiteX7" fmla="*/ 0 w 3979499"/>
                <a:gd name="connsiteY7" fmla="*/ 723427 h 868147"/>
                <a:gd name="connsiteX8" fmla="*/ 0 w 3979499"/>
                <a:gd name="connsiteY8" fmla="*/ 144720 h 8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9499" h="868147">
                  <a:moveTo>
                    <a:pt x="0" y="144720"/>
                  </a:moveTo>
                  <a:cubicBezTo>
                    <a:pt x="0" y="64793"/>
                    <a:pt x="64793" y="0"/>
                    <a:pt x="144720" y="0"/>
                  </a:cubicBezTo>
                  <a:lnTo>
                    <a:pt x="3834779" y="0"/>
                  </a:lnTo>
                  <a:cubicBezTo>
                    <a:pt x="3914706" y="0"/>
                    <a:pt x="3979499" y="64793"/>
                    <a:pt x="3979499" y="144720"/>
                  </a:cubicBezTo>
                  <a:lnTo>
                    <a:pt x="3979499" y="723427"/>
                  </a:lnTo>
                  <a:cubicBezTo>
                    <a:pt x="3979499" y="803354"/>
                    <a:pt x="3914706" y="868147"/>
                    <a:pt x="3834779" y="868147"/>
                  </a:cubicBezTo>
                  <a:lnTo>
                    <a:pt x="144720" y="868147"/>
                  </a:lnTo>
                  <a:cubicBezTo>
                    <a:pt x="64793" y="868147"/>
                    <a:pt x="0" y="803354"/>
                    <a:pt x="0" y="723427"/>
                  </a:cubicBezTo>
                  <a:lnTo>
                    <a:pt x="0" y="1447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8587" tIns="118587" rIns="118587" bIns="118587" spcCol="1270" anchor="ctr"/>
            <a:lstStyle/>
            <a:p>
              <a:pPr algn="ctr" defTabSz="8890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新品前期重要的是把排名做上去</a:t>
              </a:r>
              <a:endParaRPr lang="zh-CN" altLang="en-US" sz="28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999288" y="3536950"/>
              <a:ext cx="903288" cy="70167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任意多边形 18"/>
            <p:cNvSpPr/>
            <p:nvPr/>
          </p:nvSpPr>
          <p:spPr>
            <a:xfrm>
              <a:off x="6742113" y="4624387"/>
              <a:ext cx="2968625" cy="868363"/>
            </a:xfrm>
            <a:custGeom>
              <a:avLst/>
              <a:gdLst>
                <a:gd name="connsiteX0" fmla="*/ 0 w 2968829"/>
                <a:gd name="connsiteY0" fmla="*/ 144720 h 868147"/>
                <a:gd name="connsiteX1" fmla="*/ 144720 w 2968829"/>
                <a:gd name="connsiteY1" fmla="*/ 0 h 868147"/>
                <a:gd name="connsiteX2" fmla="*/ 2824109 w 2968829"/>
                <a:gd name="connsiteY2" fmla="*/ 0 h 868147"/>
                <a:gd name="connsiteX3" fmla="*/ 2968829 w 2968829"/>
                <a:gd name="connsiteY3" fmla="*/ 144720 h 868147"/>
                <a:gd name="connsiteX4" fmla="*/ 2968829 w 2968829"/>
                <a:gd name="connsiteY4" fmla="*/ 723427 h 868147"/>
                <a:gd name="connsiteX5" fmla="*/ 2824109 w 2968829"/>
                <a:gd name="connsiteY5" fmla="*/ 868147 h 868147"/>
                <a:gd name="connsiteX6" fmla="*/ 144720 w 2968829"/>
                <a:gd name="connsiteY6" fmla="*/ 868147 h 868147"/>
                <a:gd name="connsiteX7" fmla="*/ 0 w 2968829"/>
                <a:gd name="connsiteY7" fmla="*/ 723427 h 868147"/>
                <a:gd name="connsiteX8" fmla="*/ 0 w 2968829"/>
                <a:gd name="connsiteY8" fmla="*/ 144720 h 8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8829" h="868147">
                  <a:moveTo>
                    <a:pt x="0" y="144720"/>
                  </a:moveTo>
                  <a:cubicBezTo>
                    <a:pt x="0" y="64793"/>
                    <a:pt x="64793" y="0"/>
                    <a:pt x="144720" y="0"/>
                  </a:cubicBezTo>
                  <a:lnTo>
                    <a:pt x="2824109" y="0"/>
                  </a:lnTo>
                  <a:cubicBezTo>
                    <a:pt x="2904036" y="0"/>
                    <a:pt x="2968829" y="64793"/>
                    <a:pt x="2968829" y="144720"/>
                  </a:cubicBezTo>
                  <a:lnTo>
                    <a:pt x="2968829" y="723427"/>
                  </a:lnTo>
                  <a:cubicBezTo>
                    <a:pt x="2968829" y="803354"/>
                    <a:pt x="2904036" y="868147"/>
                    <a:pt x="2824109" y="868147"/>
                  </a:cubicBezTo>
                  <a:lnTo>
                    <a:pt x="144720" y="868147"/>
                  </a:lnTo>
                  <a:cubicBezTo>
                    <a:pt x="64793" y="868147"/>
                    <a:pt x="0" y="803354"/>
                    <a:pt x="0" y="723427"/>
                  </a:cubicBezTo>
                  <a:lnTo>
                    <a:pt x="0" y="1447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8587" tIns="118587" rIns="118587" bIns="118587" spcCol="1270" anchor="ctr"/>
            <a:lstStyle/>
            <a:p>
              <a:pPr algn="ctr" defTabSz="8890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后续想办法稳定排名，</a:t>
              </a:r>
              <a:r>
                <a:rPr lang="zh-CN" altLang="en-US" sz="280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观察数据</a:t>
              </a:r>
              <a:endParaRPr lang="en-US" altLang="zh-CN" sz="280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804842" y="2714561"/>
            <a:ext cx="826255" cy="196207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50" dirty="0"/>
              <a:t>总</a:t>
            </a:r>
            <a:endParaRPr lang="en-US" altLang="zh-CN" sz="405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05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50" dirty="0"/>
              <a:t>结</a:t>
            </a:r>
            <a:endParaRPr lang="zh-CN" altLang="en-US" sz="4050" dirty="0"/>
          </a:p>
        </p:txBody>
      </p:sp>
      <p:grpSp>
        <p:nvGrpSpPr>
          <p:cNvPr id="53256" name="组合 17"/>
          <p:cNvGrpSpPr/>
          <p:nvPr/>
        </p:nvGrpSpPr>
        <p:grpSpPr bwMode="auto">
          <a:xfrm>
            <a:off x="506413" y="1152525"/>
            <a:ext cx="1193800" cy="1214438"/>
            <a:chOff x="675018" y="483494"/>
            <a:chExt cx="1592413" cy="1617333"/>
          </a:xfrm>
        </p:grpSpPr>
        <p:sp>
          <p:nvSpPr>
            <p:cNvPr id="19" name="六边形 18"/>
            <p:cNvSpPr/>
            <p:nvPr/>
          </p:nvSpPr>
          <p:spPr>
            <a:xfrm>
              <a:off x="1073121" y="1413724"/>
              <a:ext cx="796207" cy="687103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0" name="六边形 19"/>
            <p:cNvSpPr/>
            <p:nvPr/>
          </p:nvSpPr>
          <p:spPr>
            <a:xfrm>
              <a:off x="1073121" y="483494"/>
              <a:ext cx="796207" cy="687103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1" name="六边形 20"/>
            <p:cNvSpPr/>
            <p:nvPr/>
          </p:nvSpPr>
          <p:spPr>
            <a:xfrm>
              <a:off x="1471225" y="933811"/>
              <a:ext cx="796207" cy="684988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2" name="六边形 21"/>
            <p:cNvSpPr/>
            <p:nvPr/>
          </p:nvSpPr>
          <p:spPr>
            <a:xfrm>
              <a:off x="675018" y="933811"/>
              <a:ext cx="796207" cy="684988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grpSp>
        <p:nvGrpSpPr>
          <p:cNvPr id="53272" name="组合 1"/>
          <p:cNvGrpSpPr/>
          <p:nvPr/>
        </p:nvGrpSpPr>
        <p:grpSpPr bwMode="auto">
          <a:xfrm>
            <a:off x="2301875" y="2719388"/>
            <a:ext cx="596900" cy="514350"/>
            <a:chOff x="3306159" y="1663997"/>
            <a:chExt cx="796206" cy="686384"/>
          </a:xfrm>
        </p:grpSpPr>
        <p:sp>
          <p:nvSpPr>
            <p:cNvPr id="3" name="六边形 2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415791" y="1745580"/>
              <a:ext cx="576944" cy="553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任意多边形 13"/>
          <p:cNvSpPr/>
          <p:nvPr/>
        </p:nvSpPr>
        <p:spPr>
          <a:xfrm>
            <a:off x="2979738" y="2719388"/>
            <a:ext cx="3635375" cy="5143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53276" name="组合 6"/>
          <p:cNvGrpSpPr/>
          <p:nvPr/>
        </p:nvGrpSpPr>
        <p:grpSpPr bwMode="auto">
          <a:xfrm>
            <a:off x="2659063" y="3430588"/>
            <a:ext cx="596900" cy="514350"/>
            <a:chOff x="3782730" y="2611871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92362" y="2693454"/>
              <a:ext cx="576944" cy="553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20"/>
          <p:cNvSpPr/>
          <p:nvPr/>
        </p:nvSpPr>
        <p:spPr>
          <a:xfrm>
            <a:off x="3338513" y="3430588"/>
            <a:ext cx="3371850" cy="5143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53280" name="组合 11"/>
          <p:cNvGrpSpPr/>
          <p:nvPr/>
        </p:nvGrpSpPr>
        <p:grpSpPr bwMode="auto">
          <a:xfrm>
            <a:off x="3016250" y="4141788"/>
            <a:ext cx="596900" cy="514350"/>
            <a:chOff x="4259301" y="3559745"/>
            <a:chExt cx="796206" cy="686384"/>
          </a:xfrm>
        </p:grpSpPr>
        <p:sp>
          <p:nvSpPr>
            <p:cNvPr id="2" name="六边形 12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368933" y="3641328"/>
              <a:ext cx="576944" cy="553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任意多边形 27"/>
          <p:cNvSpPr/>
          <p:nvPr/>
        </p:nvSpPr>
        <p:spPr>
          <a:xfrm>
            <a:off x="3695700" y="4141788"/>
            <a:ext cx="3246438" cy="5143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53284" name="Text Box 23"/>
          <p:cNvSpPr txBox="1">
            <a:spLocks noChangeArrowheads="1"/>
          </p:cNvSpPr>
          <p:nvPr/>
        </p:nvSpPr>
        <p:spPr bwMode="auto">
          <a:xfrm>
            <a:off x="3130550" y="2787650"/>
            <a:ext cx="3403600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流量的本质（淘宝个性化搜索）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85" name="Text Box 24"/>
          <p:cNvSpPr txBox="1">
            <a:spLocks noChangeArrowheads="1"/>
          </p:cNvSpPr>
          <p:nvPr/>
        </p:nvSpPr>
        <p:spPr bwMode="auto">
          <a:xfrm>
            <a:off x="3544888" y="3519488"/>
            <a:ext cx="1555750" cy="3667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淘宝排名规则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86" name="Text Box 24"/>
          <p:cNvSpPr txBox="1">
            <a:spLocks noChangeArrowheads="1"/>
          </p:cNvSpPr>
          <p:nvPr/>
        </p:nvSpPr>
        <p:spPr bwMode="auto">
          <a:xfrm>
            <a:off x="3870325" y="4211638"/>
            <a:ext cx="2012950" cy="3667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淘宝排名规则总结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组合 35"/>
          <p:cNvGrpSpPr/>
          <p:nvPr/>
        </p:nvGrpSpPr>
        <p:grpSpPr bwMode="auto">
          <a:xfrm>
            <a:off x="1016000" y="2733675"/>
            <a:ext cx="7112000" cy="1390650"/>
            <a:chOff x="1403229" y="2503503"/>
            <a:chExt cx="9484673" cy="1853214"/>
          </a:xfrm>
        </p:grpSpPr>
        <p:grpSp>
          <p:nvGrpSpPr>
            <p:cNvPr id="54274" name="组合 22"/>
            <p:cNvGrpSpPr/>
            <p:nvPr/>
          </p:nvGrpSpPr>
          <p:grpSpPr bwMode="auto">
            <a:xfrm>
              <a:off x="1403229" y="2968472"/>
              <a:ext cx="923277" cy="923277"/>
              <a:chOff x="2433962" y="2967362"/>
              <a:chExt cx="923277" cy="9232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433962" y="2967812"/>
                <a:ext cx="923062" cy="922376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54291" name="文本框 24"/>
              <p:cNvSpPr txBox="1">
                <a:spLocks noChangeArrowheads="1"/>
              </p:cNvSpPr>
              <p:nvPr/>
            </p:nvSpPr>
            <p:spPr bwMode="auto">
              <a:xfrm>
                <a:off x="2727665" y="3044281"/>
                <a:ext cx="335871" cy="800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3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  <a:endParaRPr lang="zh-CN" altLang="en-US" sz="3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275" name="组合 30"/>
            <p:cNvGrpSpPr/>
            <p:nvPr/>
          </p:nvGrpSpPr>
          <p:grpSpPr bwMode="auto">
            <a:xfrm>
              <a:off x="2578640" y="2750968"/>
              <a:ext cx="1358284" cy="1358284"/>
              <a:chOff x="2578640" y="2750968"/>
              <a:chExt cx="1358284" cy="135828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78228" y="2751023"/>
                <a:ext cx="1359187" cy="13581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760300" y="2875839"/>
                <a:ext cx="995043" cy="11381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49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</a:t>
                </a:r>
                <a:endParaRPr lang="zh-CN" altLang="en-US" sz="49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276" name="组合 31"/>
            <p:cNvGrpSpPr/>
            <p:nvPr/>
          </p:nvGrpSpPr>
          <p:grpSpPr bwMode="auto">
            <a:xfrm>
              <a:off x="4189058" y="2503503"/>
              <a:ext cx="1853214" cy="1853214"/>
              <a:chOff x="4189058" y="2503503"/>
              <a:chExt cx="1853214" cy="185321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89351" y="2503503"/>
                <a:ext cx="1852477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54287" name="文本框 26"/>
              <p:cNvSpPr txBox="1">
                <a:spLocks noChangeArrowheads="1"/>
              </p:cNvSpPr>
              <p:nvPr/>
            </p:nvSpPr>
            <p:spPr bwMode="auto">
              <a:xfrm>
                <a:off x="4618517" y="2645280"/>
                <a:ext cx="994300" cy="16004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7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zh-CN" altLang="en-US" sz="7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277" name="组合 32"/>
            <p:cNvGrpSpPr/>
            <p:nvPr/>
          </p:nvGrpSpPr>
          <p:grpSpPr bwMode="auto">
            <a:xfrm>
              <a:off x="6294406" y="2503503"/>
              <a:ext cx="1853214" cy="1853214"/>
              <a:chOff x="6294406" y="2503503"/>
              <a:chExt cx="1853214" cy="185321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293763" y="2503503"/>
                <a:ext cx="1854593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54285" name="文本框 27"/>
              <p:cNvSpPr txBox="1">
                <a:spLocks noChangeArrowheads="1"/>
              </p:cNvSpPr>
              <p:nvPr/>
            </p:nvSpPr>
            <p:spPr bwMode="auto">
              <a:xfrm>
                <a:off x="6723863" y="2645280"/>
                <a:ext cx="994300" cy="16004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7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</a:t>
                </a:r>
                <a:endParaRPr lang="zh-CN" altLang="en-US" sz="7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278" name="组合 33"/>
            <p:cNvGrpSpPr/>
            <p:nvPr/>
          </p:nvGrpSpPr>
          <p:grpSpPr bwMode="auto">
            <a:xfrm>
              <a:off x="8399756" y="2750968"/>
              <a:ext cx="1358284" cy="1358284"/>
              <a:chOff x="8399756" y="2750968"/>
              <a:chExt cx="1358284" cy="135828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400293" y="2751023"/>
                <a:ext cx="1357069" cy="13581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582365" y="2875839"/>
                <a:ext cx="992926" cy="11381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49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</a:t>
                </a:r>
                <a:endParaRPr lang="zh-CN" altLang="en-US" sz="49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279" name="组合 34"/>
            <p:cNvGrpSpPr/>
            <p:nvPr/>
          </p:nvGrpSpPr>
          <p:grpSpPr bwMode="auto">
            <a:xfrm>
              <a:off x="9964625" y="3044279"/>
              <a:ext cx="923277" cy="923277"/>
              <a:chOff x="9964625" y="3044279"/>
              <a:chExt cx="923277" cy="92327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964840" y="3045081"/>
                <a:ext cx="923062" cy="922376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54281" name="文本框 29"/>
              <p:cNvSpPr txBox="1">
                <a:spLocks noChangeArrowheads="1"/>
              </p:cNvSpPr>
              <p:nvPr/>
            </p:nvSpPr>
            <p:spPr bwMode="auto">
              <a:xfrm>
                <a:off x="10258328" y="3121198"/>
                <a:ext cx="335871" cy="800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3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endParaRPr lang="zh-CN" altLang="en-US" sz="3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42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流量的本质（淘宝个性化搜索）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3" name="Picture 8" descr="QQ截图2016072710433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6675" y="1809750"/>
            <a:ext cx="90106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266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流量的本质（淘宝个性化搜索）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7" name="文本框 1"/>
          <p:cNvSpPr txBox="1">
            <a:spLocks noChangeArrowheads="1"/>
          </p:cNvSpPr>
          <p:nvPr/>
        </p:nvSpPr>
        <p:spPr bwMode="auto">
          <a:xfrm>
            <a:off x="2055813" y="1831975"/>
            <a:ext cx="10985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 eaLnBrk="0" hangingPunct="0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筛选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68" name="Group 23"/>
          <p:cNvGrpSpPr/>
          <p:nvPr/>
        </p:nvGrpSpPr>
        <p:grpSpPr bwMode="auto">
          <a:xfrm>
            <a:off x="1177925" y="4411663"/>
            <a:ext cx="6986588" cy="1284287"/>
            <a:chOff x="1078" y="2499"/>
            <a:chExt cx="4401" cy="809"/>
          </a:xfrm>
        </p:grpSpPr>
        <p:sp>
          <p:nvSpPr>
            <p:cNvPr id="22" name="任意多边形 21"/>
            <p:cNvSpPr/>
            <p:nvPr/>
          </p:nvSpPr>
          <p:spPr>
            <a:xfrm>
              <a:off x="1078" y="2499"/>
              <a:ext cx="862" cy="809"/>
            </a:xfrm>
            <a:custGeom>
              <a:avLst/>
              <a:gdLst>
                <a:gd name="connsiteX0" fmla="*/ 0 w 1613296"/>
                <a:gd name="connsiteY0" fmla="*/ 806648 h 1613296"/>
                <a:gd name="connsiteX1" fmla="*/ 806648 w 1613296"/>
                <a:gd name="connsiteY1" fmla="*/ 0 h 1613296"/>
                <a:gd name="connsiteX2" fmla="*/ 1613296 w 1613296"/>
                <a:gd name="connsiteY2" fmla="*/ 806648 h 1613296"/>
                <a:gd name="connsiteX3" fmla="*/ 806648 w 1613296"/>
                <a:gd name="connsiteY3" fmla="*/ 1613296 h 1613296"/>
                <a:gd name="connsiteX4" fmla="*/ 0 w 1613296"/>
                <a:gd name="connsiteY4" fmla="*/ 806648 h 1613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3296" h="1613296">
                  <a:moveTo>
                    <a:pt x="0" y="806648"/>
                  </a:moveTo>
                  <a:cubicBezTo>
                    <a:pt x="0" y="361149"/>
                    <a:pt x="361149" y="0"/>
                    <a:pt x="806648" y="0"/>
                  </a:cubicBezTo>
                  <a:cubicBezTo>
                    <a:pt x="1252147" y="0"/>
                    <a:pt x="1613296" y="361149"/>
                    <a:pt x="1613296" y="806648"/>
                  </a:cubicBezTo>
                  <a:cubicBezTo>
                    <a:pt x="1613296" y="1252147"/>
                    <a:pt x="1252147" y="1613296"/>
                    <a:pt x="806648" y="1613296"/>
                  </a:cubicBezTo>
                  <a:cubicBezTo>
                    <a:pt x="361149" y="1613296"/>
                    <a:pt x="0" y="1252147"/>
                    <a:pt x="0" y="806648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325047" tIns="280712" rIns="325047" bIns="280712" spcCol="1270" anchor="ctr"/>
            <a:lstStyle/>
            <a:p>
              <a:pPr algn="ctr" defTabSz="1555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性别</a:t>
              </a:r>
              <a:endParaRPr lang="zh-CN" altLang="en-US" sz="24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1792" y="2499"/>
              <a:ext cx="862" cy="809"/>
            </a:xfrm>
            <a:custGeom>
              <a:avLst/>
              <a:gdLst>
                <a:gd name="connsiteX0" fmla="*/ 0 w 1613296"/>
                <a:gd name="connsiteY0" fmla="*/ 806648 h 1613296"/>
                <a:gd name="connsiteX1" fmla="*/ 806648 w 1613296"/>
                <a:gd name="connsiteY1" fmla="*/ 0 h 1613296"/>
                <a:gd name="connsiteX2" fmla="*/ 1613296 w 1613296"/>
                <a:gd name="connsiteY2" fmla="*/ 806648 h 1613296"/>
                <a:gd name="connsiteX3" fmla="*/ 806648 w 1613296"/>
                <a:gd name="connsiteY3" fmla="*/ 1613296 h 1613296"/>
                <a:gd name="connsiteX4" fmla="*/ 0 w 1613296"/>
                <a:gd name="connsiteY4" fmla="*/ 806648 h 1613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3296" h="1613296">
                  <a:moveTo>
                    <a:pt x="0" y="806648"/>
                  </a:moveTo>
                  <a:cubicBezTo>
                    <a:pt x="0" y="361149"/>
                    <a:pt x="361149" y="0"/>
                    <a:pt x="806648" y="0"/>
                  </a:cubicBezTo>
                  <a:cubicBezTo>
                    <a:pt x="1252147" y="0"/>
                    <a:pt x="1613296" y="361149"/>
                    <a:pt x="1613296" y="806648"/>
                  </a:cubicBezTo>
                  <a:cubicBezTo>
                    <a:pt x="1613296" y="1252147"/>
                    <a:pt x="1252147" y="1613296"/>
                    <a:pt x="806648" y="1613296"/>
                  </a:cubicBezTo>
                  <a:cubicBezTo>
                    <a:pt x="361149" y="1613296"/>
                    <a:pt x="0" y="1252147"/>
                    <a:pt x="0" y="806648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325047" tIns="280712" rIns="325047" bIns="280712" spcCol="1270" anchor="ctr"/>
            <a:lstStyle/>
            <a:p>
              <a:pPr algn="ctr" defTabSz="1555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年龄</a:t>
              </a:r>
              <a:endParaRPr lang="zh-CN" altLang="en-US" sz="24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2522" y="2499"/>
              <a:ext cx="863" cy="809"/>
            </a:xfrm>
            <a:custGeom>
              <a:avLst/>
              <a:gdLst>
                <a:gd name="connsiteX0" fmla="*/ 0 w 1613296"/>
                <a:gd name="connsiteY0" fmla="*/ 806648 h 1613296"/>
                <a:gd name="connsiteX1" fmla="*/ 806648 w 1613296"/>
                <a:gd name="connsiteY1" fmla="*/ 0 h 1613296"/>
                <a:gd name="connsiteX2" fmla="*/ 1613296 w 1613296"/>
                <a:gd name="connsiteY2" fmla="*/ 806648 h 1613296"/>
                <a:gd name="connsiteX3" fmla="*/ 806648 w 1613296"/>
                <a:gd name="connsiteY3" fmla="*/ 1613296 h 1613296"/>
                <a:gd name="connsiteX4" fmla="*/ 0 w 1613296"/>
                <a:gd name="connsiteY4" fmla="*/ 806648 h 1613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3296" h="1613296">
                  <a:moveTo>
                    <a:pt x="0" y="806648"/>
                  </a:moveTo>
                  <a:cubicBezTo>
                    <a:pt x="0" y="361149"/>
                    <a:pt x="361149" y="0"/>
                    <a:pt x="806648" y="0"/>
                  </a:cubicBezTo>
                  <a:cubicBezTo>
                    <a:pt x="1252147" y="0"/>
                    <a:pt x="1613296" y="361149"/>
                    <a:pt x="1613296" y="806648"/>
                  </a:cubicBezTo>
                  <a:cubicBezTo>
                    <a:pt x="1613296" y="1252147"/>
                    <a:pt x="1252147" y="1613296"/>
                    <a:pt x="806648" y="1613296"/>
                  </a:cubicBezTo>
                  <a:cubicBezTo>
                    <a:pt x="361149" y="1613296"/>
                    <a:pt x="0" y="1252147"/>
                    <a:pt x="0" y="806648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325047" tIns="280712" rIns="325047" bIns="280712" spcCol="1270" anchor="ctr"/>
            <a:lstStyle/>
            <a:p>
              <a:pPr algn="ctr" defTabSz="1555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职业</a:t>
              </a:r>
              <a:endParaRPr lang="zh-CN" altLang="en-US" sz="24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3228" y="2499"/>
              <a:ext cx="863" cy="809"/>
            </a:xfrm>
            <a:custGeom>
              <a:avLst/>
              <a:gdLst>
                <a:gd name="connsiteX0" fmla="*/ 0 w 1613296"/>
                <a:gd name="connsiteY0" fmla="*/ 806648 h 1613296"/>
                <a:gd name="connsiteX1" fmla="*/ 806648 w 1613296"/>
                <a:gd name="connsiteY1" fmla="*/ 0 h 1613296"/>
                <a:gd name="connsiteX2" fmla="*/ 1613296 w 1613296"/>
                <a:gd name="connsiteY2" fmla="*/ 806648 h 1613296"/>
                <a:gd name="connsiteX3" fmla="*/ 806648 w 1613296"/>
                <a:gd name="connsiteY3" fmla="*/ 1613296 h 1613296"/>
                <a:gd name="connsiteX4" fmla="*/ 0 w 1613296"/>
                <a:gd name="connsiteY4" fmla="*/ 806648 h 1613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3296" h="1613296">
                  <a:moveTo>
                    <a:pt x="0" y="806648"/>
                  </a:moveTo>
                  <a:cubicBezTo>
                    <a:pt x="0" y="361149"/>
                    <a:pt x="361149" y="0"/>
                    <a:pt x="806648" y="0"/>
                  </a:cubicBezTo>
                  <a:cubicBezTo>
                    <a:pt x="1252147" y="0"/>
                    <a:pt x="1613296" y="361149"/>
                    <a:pt x="1613296" y="806648"/>
                  </a:cubicBezTo>
                  <a:cubicBezTo>
                    <a:pt x="1613296" y="1252147"/>
                    <a:pt x="1252147" y="1613296"/>
                    <a:pt x="806648" y="1613296"/>
                  </a:cubicBezTo>
                  <a:cubicBezTo>
                    <a:pt x="361149" y="1613296"/>
                    <a:pt x="0" y="1252147"/>
                    <a:pt x="0" y="806648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325047" tIns="280712" rIns="325047" bIns="280712" spcCol="1270" anchor="ctr"/>
            <a:lstStyle/>
            <a:p>
              <a:pPr algn="ctr" defTabSz="1555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爱好</a:t>
              </a:r>
              <a:endParaRPr lang="zh-CN" altLang="en-US" sz="24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3904" y="2499"/>
              <a:ext cx="864" cy="809"/>
            </a:xfrm>
            <a:custGeom>
              <a:avLst/>
              <a:gdLst>
                <a:gd name="connsiteX0" fmla="*/ 0 w 1613296"/>
                <a:gd name="connsiteY0" fmla="*/ 806648 h 1613296"/>
                <a:gd name="connsiteX1" fmla="*/ 806648 w 1613296"/>
                <a:gd name="connsiteY1" fmla="*/ 0 h 1613296"/>
                <a:gd name="connsiteX2" fmla="*/ 1613296 w 1613296"/>
                <a:gd name="connsiteY2" fmla="*/ 806648 h 1613296"/>
                <a:gd name="connsiteX3" fmla="*/ 806648 w 1613296"/>
                <a:gd name="connsiteY3" fmla="*/ 1613296 h 1613296"/>
                <a:gd name="connsiteX4" fmla="*/ 0 w 1613296"/>
                <a:gd name="connsiteY4" fmla="*/ 806648 h 1613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3296" h="1613296">
                  <a:moveTo>
                    <a:pt x="0" y="806648"/>
                  </a:moveTo>
                  <a:cubicBezTo>
                    <a:pt x="0" y="361149"/>
                    <a:pt x="361149" y="0"/>
                    <a:pt x="806648" y="0"/>
                  </a:cubicBezTo>
                  <a:cubicBezTo>
                    <a:pt x="1252147" y="0"/>
                    <a:pt x="1613296" y="361149"/>
                    <a:pt x="1613296" y="806648"/>
                  </a:cubicBezTo>
                  <a:cubicBezTo>
                    <a:pt x="1613296" y="1252147"/>
                    <a:pt x="1252147" y="1613296"/>
                    <a:pt x="806648" y="1613296"/>
                  </a:cubicBezTo>
                  <a:cubicBezTo>
                    <a:pt x="361149" y="1613296"/>
                    <a:pt x="0" y="1252147"/>
                    <a:pt x="0" y="806648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325047" tIns="280712" rIns="325047" bIns="280712" spcCol="1270" anchor="ctr"/>
            <a:lstStyle/>
            <a:p>
              <a:pPr algn="ctr" defTabSz="1555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购买力</a:t>
              </a:r>
              <a:endParaRPr lang="zh-CN" altLang="en-US" sz="24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4617" y="2499"/>
              <a:ext cx="862" cy="809"/>
            </a:xfrm>
            <a:custGeom>
              <a:avLst/>
              <a:gdLst>
                <a:gd name="connsiteX0" fmla="*/ 0 w 1613296"/>
                <a:gd name="connsiteY0" fmla="*/ 806648 h 1613296"/>
                <a:gd name="connsiteX1" fmla="*/ 806648 w 1613296"/>
                <a:gd name="connsiteY1" fmla="*/ 0 h 1613296"/>
                <a:gd name="connsiteX2" fmla="*/ 1613296 w 1613296"/>
                <a:gd name="connsiteY2" fmla="*/ 806648 h 1613296"/>
                <a:gd name="connsiteX3" fmla="*/ 806648 w 1613296"/>
                <a:gd name="connsiteY3" fmla="*/ 1613296 h 1613296"/>
                <a:gd name="connsiteX4" fmla="*/ 0 w 1613296"/>
                <a:gd name="connsiteY4" fmla="*/ 806648 h 1613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3296" h="1613296">
                  <a:moveTo>
                    <a:pt x="0" y="806648"/>
                  </a:moveTo>
                  <a:cubicBezTo>
                    <a:pt x="0" y="361149"/>
                    <a:pt x="361149" y="0"/>
                    <a:pt x="806648" y="0"/>
                  </a:cubicBezTo>
                  <a:cubicBezTo>
                    <a:pt x="1252147" y="0"/>
                    <a:pt x="1613296" y="361149"/>
                    <a:pt x="1613296" y="806648"/>
                  </a:cubicBezTo>
                  <a:cubicBezTo>
                    <a:pt x="1613296" y="1252147"/>
                    <a:pt x="1252147" y="1613296"/>
                    <a:pt x="806648" y="1613296"/>
                  </a:cubicBezTo>
                  <a:cubicBezTo>
                    <a:pt x="361149" y="1613296"/>
                    <a:pt x="0" y="1252147"/>
                    <a:pt x="0" y="806648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lIns="325047" tIns="280712" rIns="325047" bIns="280712" spcCol="1270" anchor="ctr"/>
            <a:lstStyle/>
            <a:p>
              <a:pPr algn="ctr" defTabSz="15557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CN" sz="24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……..</a:t>
              </a:r>
              <a:endParaRPr lang="zh-CN" altLang="en-US" sz="24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69" name="Group 24"/>
          <p:cNvGrpSpPr/>
          <p:nvPr/>
        </p:nvGrpSpPr>
        <p:grpSpPr bwMode="auto">
          <a:xfrm>
            <a:off x="3333750" y="2649538"/>
            <a:ext cx="5143500" cy="1535112"/>
            <a:chOff x="1831" y="1413"/>
            <a:chExt cx="3240" cy="967"/>
          </a:xfrm>
        </p:grpSpPr>
        <p:sp>
          <p:nvSpPr>
            <p:cNvPr id="17" name="上箭头 16"/>
            <p:cNvSpPr/>
            <p:nvPr/>
          </p:nvSpPr>
          <p:spPr>
            <a:xfrm>
              <a:off x="1831" y="1413"/>
              <a:ext cx="606" cy="425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任意多边形 17"/>
            <p:cNvSpPr/>
            <p:nvPr/>
          </p:nvSpPr>
          <p:spPr>
            <a:xfrm>
              <a:off x="2273" y="1493"/>
              <a:ext cx="2798" cy="425"/>
            </a:xfrm>
            <a:custGeom>
              <a:avLst/>
              <a:gdLst>
                <a:gd name="connsiteX0" fmla="*/ 0 w 5233612"/>
                <a:gd name="connsiteY0" fmla="*/ 0 h 849682"/>
                <a:gd name="connsiteX1" fmla="*/ 5233612 w 5233612"/>
                <a:gd name="connsiteY1" fmla="*/ 0 h 849682"/>
                <a:gd name="connsiteX2" fmla="*/ 5233612 w 5233612"/>
                <a:gd name="connsiteY2" fmla="*/ 849682 h 849682"/>
                <a:gd name="connsiteX3" fmla="*/ 0 w 5233612"/>
                <a:gd name="connsiteY3" fmla="*/ 849682 h 849682"/>
                <a:gd name="connsiteX4" fmla="*/ 0 w 5233612"/>
                <a:gd name="connsiteY4" fmla="*/ 0 h 8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3612" h="849682">
                  <a:moveTo>
                    <a:pt x="0" y="0"/>
                  </a:moveTo>
                  <a:lnTo>
                    <a:pt x="5233612" y="0"/>
                  </a:lnTo>
                  <a:lnTo>
                    <a:pt x="5233612" y="849682"/>
                  </a:lnTo>
                  <a:lnTo>
                    <a:pt x="0" y="8496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20472" tIns="0" rIns="220472" bIns="220472" anchor="ctr"/>
            <a:lstStyle/>
            <a:p>
              <a:pPr defTabSz="13779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买家历史购物轨迹</a:t>
              </a:r>
              <a:endPara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下箭头 18"/>
            <p:cNvSpPr/>
            <p:nvPr/>
          </p:nvSpPr>
          <p:spPr>
            <a:xfrm>
              <a:off x="2013" y="1954"/>
              <a:ext cx="605" cy="426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任意多边形 19"/>
            <p:cNvSpPr/>
            <p:nvPr/>
          </p:nvSpPr>
          <p:spPr>
            <a:xfrm>
              <a:off x="2637" y="1954"/>
              <a:ext cx="2433" cy="426"/>
            </a:xfrm>
            <a:custGeom>
              <a:avLst/>
              <a:gdLst>
                <a:gd name="connsiteX0" fmla="*/ 0 w 4551680"/>
                <a:gd name="connsiteY0" fmla="*/ 0 h 849682"/>
                <a:gd name="connsiteX1" fmla="*/ 4551680 w 4551680"/>
                <a:gd name="connsiteY1" fmla="*/ 0 h 849682"/>
                <a:gd name="connsiteX2" fmla="*/ 4551680 w 4551680"/>
                <a:gd name="connsiteY2" fmla="*/ 849682 h 849682"/>
                <a:gd name="connsiteX3" fmla="*/ 0 w 4551680"/>
                <a:gd name="connsiteY3" fmla="*/ 849682 h 849682"/>
                <a:gd name="connsiteX4" fmla="*/ 0 w 4551680"/>
                <a:gd name="connsiteY4" fmla="*/ 0 h 84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849682">
                  <a:moveTo>
                    <a:pt x="0" y="0"/>
                  </a:moveTo>
                  <a:lnTo>
                    <a:pt x="4551680" y="0"/>
                  </a:lnTo>
                  <a:lnTo>
                    <a:pt x="4551680" y="849682"/>
                  </a:lnTo>
                  <a:lnTo>
                    <a:pt x="0" y="8496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99136" tIns="0" rIns="199136" bIns="199136" spcCol="1270" anchor="ctr"/>
            <a:lstStyle/>
            <a:p>
              <a:pPr defTabSz="12446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买家人群特征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270" name="圆角矩形 14"/>
          <p:cNvSpPr>
            <a:spLocks noChangeArrowheads="1"/>
          </p:cNvSpPr>
          <p:nvPr/>
        </p:nvSpPr>
        <p:spPr bwMode="auto">
          <a:xfrm>
            <a:off x="1023938" y="3036888"/>
            <a:ext cx="2228850" cy="742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 anchor="ctr"/>
          <a:lstStyle/>
          <a:p>
            <a:pPr algn="ctr" defTabSz="9144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人群筛选</a:t>
            </a:r>
            <a:endParaRPr lang="zh-CN" altLang="en-US" sz="3600" b="1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90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流量的本质（淘宝个性化搜索）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圆角矩形 14"/>
          <p:cNvSpPr>
            <a:spLocks noChangeArrowheads="1"/>
          </p:cNvSpPr>
          <p:nvPr/>
        </p:nvSpPr>
        <p:spPr bwMode="auto">
          <a:xfrm>
            <a:off x="852488" y="2081213"/>
            <a:ext cx="2836862" cy="1169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/>
          <a:lstStyle/>
          <a:p>
            <a:pPr defTabSz="9144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人群个性化</a:t>
            </a:r>
            <a:endParaRPr lang="zh-CN" altLang="en-US" sz="3600" b="1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2" name="右箭头 6"/>
          <p:cNvSpPr>
            <a:spLocks noChangeArrowheads="1"/>
          </p:cNvSpPr>
          <p:nvPr/>
        </p:nvSpPr>
        <p:spPr bwMode="auto">
          <a:xfrm>
            <a:off x="3711575" y="2316163"/>
            <a:ext cx="1130300" cy="161925"/>
          </a:xfrm>
          <a:prstGeom prst="rightArrow">
            <a:avLst>
              <a:gd name="adj1" fmla="val 50000"/>
              <a:gd name="adj2" fmla="val 49735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/>
          <a:lstStyle/>
          <a:p>
            <a:pPr defTabSz="914400">
              <a:buFont typeface="Arial" panose="020B0604020202020204" pitchFamily="34" charset="0"/>
              <a:buNone/>
            </a:pP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2293" name="右箭头 10"/>
          <p:cNvSpPr>
            <a:spLocks noChangeArrowheads="1"/>
          </p:cNvSpPr>
          <p:nvPr/>
        </p:nvSpPr>
        <p:spPr bwMode="auto">
          <a:xfrm>
            <a:off x="3717925" y="2965450"/>
            <a:ext cx="1130300" cy="161925"/>
          </a:xfrm>
          <a:prstGeom prst="rightArrow">
            <a:avLst>
              <a:gd name="adj1" fmla="val 50000"/>
              <a:gd name="adj2" fmla="val 49735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/>
          <a:lstStyle/>
          <a:p>
            <a:pPr defTabSz="914400">
              <a:buFont typeface="Arial" panose="020B0604020202020204" pitchFamily="34" charset="0"/>
              <a:buNone/>
            </a:pP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5113338" y="2798763"/>
            <a:ext cx="29273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 eaLnBrk="0" hangingPunct="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特征（高度个性化）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5" name="TextBox 15"/>
          <p:cNvSpPr txBox="1">
            <a:spLocks noChangeArrowheads="1"/>
          </p:cNvSpPr>
          <p:nvPr/>
        </p:nvSpPr>
        <p:spPr bwMode="auto">
          <a:xfrm>
            <a:off x="5103813" y="2163763"/>
            <a:ext cx="32321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 eaLnBrk="0" hangingPunct="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通过买家最近购物意向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6" name="圆角矩形 16"/>
          <p:cNvSpPr>
            <a:spLocks noChangeArrowheads="1"/>
          </p:cNvSpPr>
          <p:nvPr/>
        </p:nvSpPr>
        <p:spPr bwMode="auto">
          <a:xfrm>
            <a:off x="852488" y="3665538"/>
            <a:ext cx="2836862" cy="1169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/>
          <a:lstStyle/>
          <a:p>
            <a:pPr defTabSz="9144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3600" b="1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宝贝特征</a:t>
            </a:r>
            <a:endParaRPr lang="zh-CN" altLang="en-US" sz="3600" b="1">
              <a:solidFill>
                <a:srgbClr val="08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7" name="右箭头 17"/>
          <p:cNvSpPr>
            <a:spLocks noChangeArrowheads="1"/>
          </p:cNvSpPr>
          <p:nvPr/>
        </p:nvSpPr>
        <p:spPr bwMode="auto">
          <a:xfrm>
            <a:off x="3716338" y="4138613"/>
            <a:ext cx="1130300" cy="160337"/>
          </a:xfrm>
          <a:prstGeom prst="rightArrow">
            <a:avLst>
              <a:gd name="adj1" fmla="val 50000"/>
              <a:gd name="adj2" fmla="val 50228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/>
          <a:lstStyle/>
          <a:p>
            <a:pPr defTabSz="914400">
              <a:buFont typeface="Arial" panose="020B0604020202020204" pitchFamily="34" charset="0"/>
              <a:buNone/>
            </a:pPr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2298" name="TextBox 8"/>
          <p:cNvSpPr txBox="1">
            <a:spLocks noChangeArrowheads="1"/>
          </p:cNvSpPr>
          <p:nvPr/>
        </p:nvSpPr>
        <p:spPr bwMode="auto">
          <a:xfrm>
            <a:off x="4846638" y="3897313"/>
            <a:ext cx="32321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 eaLnBrk="0" hangingPunct="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详情页内容产生的特征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299" name="Group 37"/>
          <p:cNvGrpSpPr/>
          <p:nvPr/>
        </p:nvGrpSpPr>
        <p:grpSpPr bwMode="auto">
          <a:xfrm>
            <a:off x="4610100" y="4949825"/>
            <a:ext cx="3754438" cy="603250"/>
            <a:chOff x="2706" y="3299"/>
            <a:chExt cx="2365" cy="380"/>
          </a:xfrm>
        </p:grpSpPr>
        <p:sp>
          <p:nvSpPr>
            <p:cNvPr id="19" name="任意多边形 18"/>
            <p:cNvSpPr/>
            <p:nvPr/>
          </p:nvSpPr>
          <p:spPr>
            <a:xfrm>
              <a:off x="2706" y="3320"/>
              <a:ext cx="646" cy="359"/>
            </a:xfrm>
            <a:custGeom>
              <a:avLst/>
              <a:gdLst>
                <a:gd name="connsiteX0" fmla="*/ 0 w 1025350"/>
                <a:gd name="connsiteY0" fmla="*/ 56964 h 569639"/>
                <a:gd name="connsiteX1" fmla="*/ 56964 w 1025350"/>
                <a:gd name="connsiteY1" fmla="*/ 0 h 569639"/>
                <a:gd name="connsiteX2" fmla="*/ 968386 w 1025350"/>
                <a:gd name="connsiteY2" fmla="*/ 0 h 569639"/>
                <a:gd name="connsiteX3" fmla="*/ 1025350 w 1025350"/>
                <a:gd name="connsiteY3" fmla="*/ 56964 h 569639"/>
                <a:gd name="connsiteX4" fmla="*/ 1025350 w 1025350"/>
                <a:gd name="connsiteY4" fmla="*/ 512675 h 569639"/>
                <a:gd name="connsiteX5" fmla="*/ 968386 w 1025350"/>
                <a:gd name="connsiteY5" fmla="*/ 569639 h 569639"/>
                <a:gd name="connsiteX6" fmla="*/ 56964 w 1025350"/>
                <a:gd name="connsiteY6" fmla="*/ 569639 h 569639"/>
                <a:gd name="connsiteX7" fmla="*/ 0 w 1025350"/>
                <a:gd name="connsiteY7" fmla="*/ 512675 h 569639"/>
                <a:gd name="connsiteX8" fmla="*/ 0 w 1025350"/>
                <a:gd name="connsiteY8" fmla="*/ 56964 h 56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5350" h="569639">
                  <a:moveTo>
                    <a:pt x="0" y="56964"/>
                  </a:moveTo>
                  <a:cubicBezTo>
                    <a:pt x="0" y="25504"/>
                    <a:pt x="25504" y="0"/>
                    <a:pt x="56964" y="0"/>
                  </a:cubicBezTo>
                  <a:lnTo>
                    <a:pt x="968386" y="0"/>
                  </a:lnTo>
                  <a:cubicBezTo>
                    <a:pt x="999846" y="0"/>
                    <a:pt x="1025350" y="25504"/>
                    <a:pt x="1025350" y="56964"/>
                  </a:cubicBezTo>
                  <a:lnTo>
                    <a:pt x="1025350" y="512675"/>
                  </a:lnTo>
                  <a:cubicBezTo>
                    <a:pt x="1025350" y="544135"/>
                    <a:pt x="999846" y="569639"/>
                    <a:pt x="968386" y="569639"/>
                  </a:cubicBezTo>
                  <a:lnTo>
                    <a:pt x="56964" y="569639"/>
                  </a:lnTo>
                  <a:cubicBezTo>
                    <a:pt x="25504" y="569639"/>
                    <a:pt x="0" y="544135"/>
                    <a:pt x="0" y="512675"/>
                  </a:cubicBezTo>
                  <a:lnTo>
                    <a:pt x="0" y="5696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4314" tIns="104314" rIns="104314" bIns="104314" spcCol="1270" anchor="ctr"/>
            <a:lstStyle/>
            <a:p>
              <a:pPr algn="ctr" defTabSz="10223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风格</a:t>
              </a:r>
              <a:endParaRPr lang="zh-CN" altLang="en-US" sz="24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3565" y="3306"/>
              <a:ext cx="646" cy="359"/>
            </a:xfrm>
            <a:custGeom>
              <a:avLst/>
              <a:gdLst>
                <a:gd name="connsiteX0" fmla="*/ 0 w 1025350"/>
                <a:gd name="connsiteY0" fmla="*/ 56964 h 569639"/>
                <a:gd name="connsiteX1" fmla="*/ 56964 w 1025350"/>
                <a:gd name="connsiteY1" fmla="*/ 0 h 569639"/>
                <a:gd name="connsiteX2" fmla="*/ 968386 w 1025350"/>
                <a:gd name="connsiteY2" fmla="*/ 0 h 569639"/>
                <a:gd name="connsiteX3" fmla="*/ 1025350 w 1025350"/>
                <a:gd name="connsiteY3" fmla="*/ 56964 h 569639"/>
                <a:gd name="connsiteX4" fmla="*/ 1025350 w 1025350"/>
                <a:gd name="connsiteY4" fmla="*/ 512675 h 569639"/>
                <a:gd name="connsiteX5" fmla="*/ 968386 w 1025350"/>
                <a:gd name="connsiteY5" fmla="*/ 569639 h 569639"/>
                <a:gd name="connsiteX6" fmla="*/ 56964 w 1025350"/>
                <a:gd name="connsiteY6" fmla="*/ 569639 h 569639"/>
                <a:gd name="connsiteX7" fmla="*/ 0 w 1025350"/>
                <a:gd name="connsiteY7" fmla="*/ 512675 h 569639"/>
                <a:gd name="connsiteX8" fmla="*/ 0 w 1025350"/>
                <a:gd name="connsiteY8" fmla="*/ 56964 h 56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5350" h="569639">
                  <a:moveTo>
                    <a:pt x="0" y="56964"/>
                  </a:moveTo>
                  <a:cubicBezTo>
                    <a:pt x="0" y="25504"/>
                    <a:pt x="25504" y="0"/>
                    <a:pt x="56964" y="0"/>
                  </a:cubicBezTo>
                  <a:lnTo>
                    <a:pt x="968386" y="0"/>
                  </a:lnTo>
                  <a:cubicBezTo>
                    <a:pt x="999846" y="0"/>
                    <a:pt x="1025350" y="25504"/>
                    <a:pt x="1025350" y="56964"/>
                  </a:cubicBezTo>
                  <a:lnTo>
                    <a:pt x="1025350" y="512675"/>
                  </a:lnTo>
                  <a:cubicBezTo>
                    <a:pt x="1025350" y="544135"/>
                    <a:pt x="999846" y="569639"/>
                    <a:pt x="968386" y="569639"/>
                  </a:cubicBezTo>
                  <a:lnTo>
                    <a:pt x="56964" y="569639"/>
                  </a:lnTo>
                  <a:cubicBezTo>
                    <a:pt x="25504" y="569639"/>
                    <a:pt x="0" y="544135"/>
                    <a:pt x="0" y="512675"/>
                  </a:cubicBezTo>
                  <a:lnTo>
                    <a:pt x="0" y="5696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4314" tIns="104314" rIns="104314" bIns="104314" spcCol="1270" anchor="ctr"/>
            <a:lstStyle/>
            <a:p>
              <a:pPr algn="ctr" defTabSz="10223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地域</a:t>
              </a:r>
              <a:endParaRPr lang="zh-CN" altLang="en-US" sz="24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4425" y="3299"/>
              <a:ext cx="646" cy="359"/>
            </a:xfrm>
            <a:custGeom>
              <a:avLst/>
              <a:gdLst>
                <a:gd name="connsiteX0" fmla="*/ 0 w 1025350"/>
                <a:gd name="connsiteY0" fmla="*/ 56964 h 569639"/>
                <a:gd name="connsiteX1" fmla="*/ 56964 w 1025350"/>
                <a:gd name="connsiteY1" fmla="*/ 0 h 569639"/>
                <a:gd name="connsiteX2" fmla="*/ 968386 w 1025350"/>
                <a:gd name="connsiteY2" fmla="*/ 0 h 569639"/>
                <a:gd name="connsiteX3" fmla="*/ 1025350 w 1025350"/>
                <a:gd name="connsiteY3" fmla="*/ 56964 h 569639"/>
                <a:gd name="connsiteX4" fmla="*/ 1025350 w 1025350"/>
                <a:gd name="connsiteY4" fmla="*/ 512675 h 569639"/>
                <a:gd name="connsiteX5" fmla="*/ 968386 w 1025350"/>
                <a:gd name="connsiteY5" fmla="*/ 569639 h 569639"/>
                <a:gd name="connsiteX6" fmla="*/ 56964 w 1025350"/>
                <a:gd name="connsiteY6" fmla="*/ 569639 h 569639"/>
                <a:gd name="connsiteX7" fmla="*/ 0 w 1025350"/>
                <a:gd name="connsiteY7" fmla="*/ 512675 h 569639"/>
                <a:gd name="connsiteX8" fmla="*/ 0 w 1025350"/>
                <a:gd name="connsiteY8" fmla="*/ 56964 h 56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5350" h="569639">
                  <a:moveTo>
                    <a:pt x="0" y="56964"/>
                  </a:moveTo>
                  <a:cubicBezTo>
                    <a:pt x="0" y="25504"/>
                    <a:pt x="25504" y="0"/>
                    <a:pt x="56964" y="0"/>
                  </a:cubicBezTo>
                  <a:lnTo>
                    <a:pt x="968386" y="0"/>
                  </a:lnTo>
                  <a:cubicBezTo>
                    <a:pt x="999846" y="0"/>
                    <a:pt x="1025350" y="25504"/>
                    <a:pt x="1025350" y="56964"/>
                  </a:cubicBezTo>
                  <a:lnTo>
                    <a:pt x="1025350" y="512675"/>
                  </a:lnTo>
                  <a:cubicBezTo>
                    <a:pt x="1025350" y="544135"/>
                    <a:pt x="999846" y="569639"/>
                    <a:pt x="968386" y="569639"/>
                  </a:cubicBezTo>
                  <a:lnTo>
                    <a:pt x="56964" y="569639"/>
                  </a:lnTo>
                  <a:cubicBezTo>
                    <a:pt x="25504" y="569639"/>
                    <a:pt x="0" y="544135"/>
                    <a:pt x="0" y="512675"/>
                  </a:cubicBezTo>
                  <a:lnTo>
                    <a:pt x="0" y="5696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4314" tIns="104314" rIns="104314" bIns="104314" spcCol="1270" anchor="ctr"/>
            <a:lstStyle/>
            <a:p>
              <a:pPr algn="ctr" defTabSz="10223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400" dirty="0">
                  <a:solidFill>
                    <a:srgbClr val="08252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版型</a:t>
              </a:r>
              <a:endParaRPr lang="zh-CN" altLang="en-US" sz="2400" dirty="0">
                <a:solidFill>
                  <a:srgbClr val="08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03" name="AutoShape 35"/>
            <p:cNvSpPr>
              <a:spLocks noChangeArrowheads="1"/>
            </p:cNvSpPr>
            <p:nvPr/>
          </p:nvSpPr>
          <p:spPr bwMode="auto">
            <a:xfrm>
              <a:off x="3370" y="3416"/>
              <a:ext cx="197" cy="173"/>
            </a:xfrm>
            <a:prstGeom prst="rightArrow">
              <a:avLst>
                <a:gd name="adj1" fmla="val 50000"/>
                <a:gd name="adj2" fmla="val 2846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304" name="AutoShape 36"/>
            <p:cNvSpPr>
              <a:spLocks noChangeArrowheads="1"/>
            </p:cNvSpPr>
            <p:nvPr/>
          </p:nvSpPr>
          <p:spPr bwMode="auto">
            <a:xfrm>
              <a:off x="4231" y="3394"/>
              <a:ext cx="197" cy="173"/>
            </a:xfrm>
            <a:prstGeom prst="rightArrow">
              <a:avLst>
                <a:gd name="adj1" fmla="val 50000"/>
                <a:gd name="adj2" fmla="val 2846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5"/>
          <p:cNvSpPr/>
          <p:nvPr/>
        </p:nvSpPr>
        <p:spPr>
          <a:xfrm>
            <a:off x="2436813" y="3076575"/>
            <a:ext cx="819150" cy="704850"/>
          </a:xfrm>
          <a:prstGeom prst="hexagon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548939" y="3193566"/>
            <a:ext cx="594168" cy="5067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7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4"/>
          <p:cNvSpPr/>
          <p:nvPr/>
        </p:nvSpPr>
        <p:spPr>
          <a:xfrm>
            <a:off x="3368675" y="3076575"/>
            <a:ext cx="3338513" cy="7048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4035425" y="3203575"/>
            <a:ext cx="2012950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 eaLnBrk="0" hangingPunct="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淘宝排名规则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3440</Words>
  <Application>WPS 演示</Application>
  <PresentationFormat>全屏显示(4:3)</PresentationFormat>
  <Paragraphs>629</Paragraphs>
  <Slides>54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3" baseType="lpstr">
      <vt:lpstr>Arial</vt:lpstr>
      <vt:lpstr>宋体</vt:lpstr>
      <vt:lpstr>Wingdings</vt:lpstr>
      <vt:lpstr>Calibri Light</vt:lpstr>
      <vt:lpstr>微软雅黑</vt:lpstr>
      <vt:lpstr>Calibri</vt:lpstr>
      <vt:lpstr>Times New Roman</vt:lpstr>
      <vt:lpstr>Tahoma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杨光</dc:creator>
  <cp:lastModifiedBy>ceicei</cp:lastModifiedBy>
  <cp:revision>113</cp:revision>
  <dcterms:created xsi:type="dcterms:W3CDTF">2014-12-07T06:39:00Z</dcterms:created>
  <dcterms:modified xsi:type="dcterms:W3CDTF">2016-08-02T08:19:57Z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2052-10.1.0.5850</vt:lpwstr>
  </property>
</Properties>
</file>