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334" r:id="rId3"/>
    <p:sldId id="283" r:id="rId4"/>
    <p:sldId id="294" r:id="rId5"/>
    <p:sldId id="281" r:id="rId6"/>
    <p:sldId id="274" r:id="rId7"/>
    <p:sldId id="275" r:id="rId8"/>
    <p:sldId id="295" r:id="rId9"/>
    <p:sldId id="296" r:id="rId10"/>
    <p:sldId id="298" r:id="rId11"/>
    <p:sldId id="299" r:id="rId12"/>
    <p:sldId id="297" r:id="rId13"/>
    <p:sldId id="300" r:id="rId14"/>
    <p:sldId id="301" r:id="rId15"/>
    <p:sldId id="302" r:id="rId16"/>
    <p:sldId id="303" r:id="rId17"/>
    <p:sldId id="304" r:id="rId18"/>
    <p:sldId id="305" r:id="rId19"/>
    <p:sldId id="310" r:id="rId20"/>
    <p:sldId id="311" r:id="rId21"/>
    <p:sldId id="312" r:id="rId22"/>
    <p:sldId id="313" r:id="rId23"/>
    <p:sldId id="314" r:id="rId24"/>
    <p:sldId id="315" r:id="rId25"/>
    <p:sldId id="316" r:id="rId26"/>
    <p:sldId id="317" r:id="rId27"/>
    <p:sldId id="318" r:id="rId28"/>
    <p:sldId id="319" r:id="rId29"/>
    <p:sldId id="320" r:id="rId30"/>
    <p:sldId id="331" r:id="rId31"/>
    <p:sldId id="321" r:id="rId32"/>
    <p:sldId id="322" r:id="rId33"/>
    <p:sldId id="324" r:id="rId34"/>
    <p:sldId id="325" r:id="rId35"/>
    <p:sldId id="323" r:id="rId36"/>
    <p:sldId id="326" r:id="rId37"/>
    <p:sldId id="335" r:id="rId38"/>
    <p:sldId id="327" r:id="rId39"/>
    <p:sldId id="328" r:id="rId40"/>
    <p:sldId id="329" r:id="rId41"/>
    <p:sldId id="336" r:id="rId42"/>
    <p:sldId id="337" r:id="rId43"/>
    <p:sldId id="338" r:id="rId44"/>
    <p:sldId id="332" r:id="rId45"/>
    <p:sldId id="333" r:id="rId46"/>
    <p:sldId id="330" r:id="rId47"/>
    <p:sldId id="287" r:id="rId48"/>
    <p:sldId id="261"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E4792B"/>
    <a:srgbClr val="003C70"/>
    <a:srgbClr val="1303E1"/>
    <a:srgbClr val="127FC0"/>
    <a:srgbClr val="EDED31"/>
    <a:srgbClr val="3EF27A"/>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581" autoAdjust="0"/>
  </p:normalViewPr>
  <p:slideViewPr>
    <p:cSldViewPr snapToGrid="0">
      <p:cViewPr varScale="1">
        <p:scale>
          <a:sx n="72" d="100"/>
          <a:sy n="72" d="100"/>
        </p:scale>
        <p:origin x="-1212" y="-96"/>
      </p:cViewPr>
      <p:guideLst>
        <p:guide orient="horz" pos="2164"/>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1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notesMaster" Target="notesMasters/notesMaster1.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B61D382-2B1C-44E5-A097-703C0FDB9D16}" type="datetimeFigureOut">
              <a:rPr lang="zh-CN" altLang="en-US"/>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47F19EC-8B26-4D1B-8381-46CC944D6C8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891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2AFF299-8AFD-4B7C-95B3-440EE823EB55}"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microsoft.com/office/2007/relationships/media" Target="NULL" TargetMode="External"/><Relationship Id="rId2" Type="http://schemas.openxmlformats.org/officeDocument/2006/relationships/video"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userDrawn="1">
            <a:videoFile r:link="rId2"/>
            <p:extLst>
              <p:ext uri="{DAA4B4D4-6D71-4841-9C94-3DE7FCFB9230}">
                <p14:media xmlns:p14="http://schemas.microsoft.com/office/powerpoint/2010/main" r:link="rId3"/>
              </p:ext>
            </p:extLst>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 name="矩形 3"/>
          <p:cNvSpPr/>
          <p:nvPr userDrawn="1"/>
        </p:nvSpPr>
        <p:spPr>
          <a:xfrm>
            <a:off x="-149225" y="-384175"/>
            <a:ext cx="9986963" cy="767715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a:defRPr>
      </a:lvl6pPr>
      <a:lvl7pPr marL="914400" algn="l" rtl="0" fontAlgn="base">
        <a:lnSpc>
          <a:spcPct val="90000"/>
        </a:lnSpc>
        <a:spcBef>
          <a:spcPct val="0"/>
        </a:spcBef>
        <a:spcAft>
          <a:spcPct val="0"/>
        </a:spcAft>
        <a:defRPr sz="4400">
          <a:solidFill>
            <a:schemeClr val="tx1"/>
          </a:solidFill>
          <a:latin typeface="Calibri Light" panose="020F0302020204030204"/>
        </a:defRPr>
      </a:lvl7pPr>
      <a:lvl8pPr marL="1371600" algn="l" rtl="0" fontAlgn="base">
        <a:lnSpc>
          <a:spcPct val="90000"/>
        </a:lnSpc>
        <a:spcBef>
          <a:spcPct val="0"/>
        </a:spcBef>
        <a:spcAft>
          <a:spcPct val="0"/>
        </a:spcAft>
        <a:defRPr sz="4400">
          <a:solidFill>
            <a:schemeClr val="tx1"/>
          </a:solidFill>
          <a:latin typeface="Calibri Light" panose="020F0302020204030204"/>
        </a:defRPr>
      </a:lvl8pPr>
      <a:lvl9pPr marL="1828800" algn="l" rtl="0" fontAlgn="base">
        <a:lnSpc>
          <a:spcPct val="90000"/>
        </a:lnSpc>
        <a:spcBef>
          <a:spcPct val="0"/>
        </a:spcBef>
        <a:spcAft>
          <a:spcPct val="0"/>
        </a:spcAft>
        <a:defRPr sz="4400">
          <a:solidFill>
            <a:schemeClr val="tx1"/>
          </a:solidFill>
          <a:latin typeface="Calibri Light" panose="020F030202020403020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485900" y="2762250"/>
            <a:ext cx="6019800" cy="1427163"/>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122" name="Text Box 6"/>
          <p:cNvSpPr txBox="1">
            <a:spLocks noChangeArrowheads="1"/>
          </p:cNvSpPr>
          <p:nvPr/>
        </p:nvSpPr>
        <p:spPr bwMode="auto">
          <a:xfrm>
            <a:off x="1871663" y="3148013"/>
            <a:ext cx="5194300" cy="641350"/>
          </a:xfrm>
          <a:prstGeom prst="rect">
            <a:avLst/>
          </a:prstGeom>
          <a:noFill/>
          <a:ln w="9525" algn="ctr">
            <a:noFill/>
            <a:miter lim="800000"/>
          </a:ln>
        </p:spPr>
        <p:txBody>
          <a:bodyPr>
            <a:spAutoFit/>
          </a:bodyPr>
          <a:lstStyle/>
          <a:p>
            <a:pPr defTabSz="914400" eaLnBrk="0" hangingPunct="0"/>
            <a:r>
              <a:rPr lang="zh-CN" altLang="en-US" sz="3600">
                <a:solidFill>
                  <a:schemeClr val="bg1"/>
                </a:solidFill>
                <a:latin typeface="微软雅黑" panose="020B0503020204020204" pitchFamily="34" charset="-122"/>
                <a:ea typeface="微软雅黑" panose="020B0503020204020204" pitchFamily="34" charset="-122"/>
              </a:rPr>
              <a:t>深度解读神秘的淘宝</a:t>
            </a:r>
            <a:r>
              <a:rPr lang="zh-CN" altLang="zh-CN" sz="3600">
                <a:solidFill>
                  <a:schemeClr val="bg1"/>
                </a:solidFill>
                <a:latin typeface="微软雅黑" panose="020B0503020204020204" pitchFamily="34" charset="-122"/>
                <a:ea typeface="微软雅黑" panose="020B0503020204020204" pitchFamily="34" charset="-122"/>
              </a:rPr>
              <a:t>SEO</a:t>
            </a:r>
            <a:endParaRPr lang="zh-CN" altLang="en-US" sz="3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38" name="文本框 2"/>
          <p:cNvSpPr txBox="1">
            <a:spLocks noChangeArrowheads="1"/>
          </p:cNvSpPr>
          <p:nvPr/>
        </p:nvSpPr>
        <p:spPr bwMode="auto">
          <a:xfrm>
            <a:off x="1898650" y="1082675"/>
            <a:ext cx="3921125" cy="641350"/>
          </a:xfrm>
          <a:prstGeom prst="rect">
            <a:avLst/>
          </a:prstGeom>
          <a:noFill/>
          <a:ln w="9525">
            <a:noFill/>
            <a:miter lim="800000"/>
          </a:ln>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等线" panose="02010600030101010101" charset="-122"/>
              </a:rPr>
              <a:t>什么是淘宝</a:t>
            </a:r>
            <a:r>
              <a:rPr lang="en-US" altLang="zh-CN" sz="36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36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4339" name="文本框 3"/>
          <p:cNvSpPr txBox="1">
            <a:spLocks noChangeArrowheads="1"/>
          </p:cNvSpPr>
          <p:nvPr/>
        </p:nvSpPr>
        <p:spPr bwMode="auto">
          <a:xfrm>
            <a:off x="1433513" y="3284538"/>
            <a:ext cx="7710487" cy="64135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rPr>
              <a:t>思考：淘宝</a:t>
            </a:r>
            <a:r>
              <a:rPr lang="en-US" altLang="zh-CN" sz="3600">
                <a:solidFill>
                  <a:schemeClr val="bg1"/>
                </a:solidFill>
                <a:latin typeface="微软雅黑" panose="020B0503020204020204" pitchFamily="34" charset="-122"/>
                <a:ea typeface="微软雅黑" panose="020B0503020204020204" pitchFamily="34" charset="-122"/>
              </a:rPr>
              <a:t>SEO</a:t>
            </a:r>
            <a:r>
              <a:rPr lang="zh-CN" altLang="en-US" sz="3600">
                <a:solidFill>
                  <a:schemeClr val="bg1"/>
                </a:solidFill>
                <a:latin typeface="微软雅黑" panose="020B0503020204020204" pitchFamily="34" charset="-122"/>
                <a:ea typeface="微软雅黑" panose="020B0503020204020204" pitchFamily="34" charset="-122"/>
              </a:rPr>
              <a:t>是什么</a:t>
            </a:r>
            <a:endParaRPr lang="zh-CN" altLang="en-US" sz="3600">
              <a:solidFill>
                <a:schemeClr val="bg1"/>
              </a:solidFill>
              <a:latin typeface="微软雅黑" panose="020B0503020204020204" pitchFamily="34" charset="-122"/>
              <a:ea typeface="微软雅黑" panose="020B0503020204020204" pitchFamily="34" charset="-122"/>
            </a:endParaRPr>
          </a:p>
        </p:txBody>
      </p:sp>
      <p:pic>
        <p:nvPicPr>
          <p:cNvPr id="14340" name="Picture 5" descr="240390-14091PF64824_副本"/>
          <p:cNvPicPr>
            <a:picLocks noChangeAspect="1" noChangeArrowheads="1"/>
          </p:cNvPicPr>
          <p:nvPr/>
        </p:nvPicPr>
        <p:blipFill>
          <a:blip r:embed="rId1"/>
          <a:srcRect/>
          <a:stretch>
            <a:fillRect/>
          </a:stretch>
        </p:blipFill>
        <p:spPr bwMode="auto">
          <a:xfrm>
            <a:off x="5970588" y="2278063"/>
            <a:ext cx="1657350" cy="2208212"/>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62" name="文本框 2"/>
          <p:cNvSpPr txBox="1">
            <a:spLocks noChangeArrowheads="1"/>
          </p:cNvSpPr>
          <p:nvPr/>
        </p:nvSpPr>
        <p:spPr bwMode="auto">
          <a:xfrm>
            <a:off x="1898650" y="1082675"/>
            <a:ext cx="3019425"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什么是淘宝</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5363" name="文本框 1"/>
          <p:cNvSpPr txBox="1">
            <a:spLocks noChangeArrowheads="1"/>
          </p:cNvSpPr>
          <p:nvPr/>
        </p:nvSpPr>
        <p:spPr bwMode="auto">
          <a:xfrm>
            <a:off x="750888" y="1887538"/>
            <a:ext cx="7964487" cy="118745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就是淘宝搜索引擎优化，通过各种优化技术手段，最大限度地吸取淘宝站内的免费流量，从而达到销售的最终目的。</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 name="任意多边形 4"/>
          <p:cNvSpPr/>
          <p:nvPr/>
        </p:nvSpPr>
        <p:spPr>
          <a:xfrm>
            <a:off x="611188" y="4406900"/>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65" name="Text Box 10"/>
          <p:cNvSpPr txBox="1">
            <a:spLocks noChangeArrowheads="1"/>
          </p:cNvSpPr>
          <p:nvPr/>
        </p:nvSpPr>
        <p:spPr bwMode="auto">
          <a:xfrm>
            <a:off x="741363" y="4518025"/>
            <a:ext cx="1385887"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淘宝</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2790825" y="3597275"/>
            <a:ext cx="2397125"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67" name="Text Box 10"/>
          <p:cNvSpPr txBox="1">
            <a:spLocks noChangeArrowheads="1"/>
          </p:cNvSpPr>
          <p:nvPr/>
        </p:nvSpPr>
        <p:spPr bwMode="auto">
          <a:xfrm>
            <a:off x="2857500" y="3695700"/>
            <a:ext cx="23002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电脑端淘宝</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2781300" y="5124450"/>
            <a:ext cx="2397125"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69" name="Text Box 10"/>
          <p:cNvSpPr txBox="1">
            <a:spLocks noChangeArrowheads="1"/>
          </p:cNvSpPr>
          <p:nvPr/>
        </p:nvSpPr>
        <p:spPr bwMode="auto">
          <a:xfrm>
            <a:off x="2847975" y="5222875"/>
            <a:ext cx="23002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手机端淘宝</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6032500" y="5124450"/>
            <a:ext cx="2397125"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71" name="Text Box 10"/>
          <p:cNvSpPr txBox="1">
            <a:spLocks noChangeArrowheads="1"/>
          </p:cNvSpPr>
          <p:nvPr/>
        </p:nvSpPr>
        <p:spPr bwMode="auto">
          <a:xfrm>
            <a:off x="6251575" y="5222875"/>
            <a:ext cx="19954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综合排名</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15372" name="AutoShape 16"/>
          <p:cNvCxnSpPr>
            <a:cxnSpLocks noChangeShapeType="1"/>
            <a:stCxn id="15365" idx="3"/>
            <a:endCxn id="15367" idx="1"/>
          </p:cNvCxnSpPr>
          <p:nvPr/>
        </p:nvCxnSpPr>
        <p:spPr bwMode="auto">
          <a:xfrm flipV="1">
            <a:off x="2127250" y="3924300"/>
            <a:ext cx="730250" cy="822325"/>
          </a:xfrm>
          <a:prstGeom prst="bentConnector3">
            <a:avLst>
              <a:gd name="adj1" fmla="val 49782"/>
            </a:avLst>
          </a:prstGeom>
          <a:noFill/>
          <a:ln w="28575">
            <a:solidFill>
              <a:schemeClr val="bg1"/>
            </a:solidFill>
            <a:miter lim="800000"/>
            <a:tailEnd type="triangle" w="med" len="med"/>
          </a:ln>
        </p:spPr>
      </p:cxnSp>
      <p:cxnSp>
        <p:nvCxnSpPr>
          <p:cNvPr id="15373" name="AutoShape 17"/>
          <p:cNvCxnSpPr>
            <a:cxnSpLocks noChangeShapeType="1"/>
            <a:stCxn id="15365" idx="3"/>
          </p:cNvCxnSpPr>
          <p:nvPr/>
        </p:nvCxnSpPr>
        <p:spPr bwMode="auto">
          <a:xfrm>
            <a:off x="2127250" y="4746625"/>
            <a:ext cx="720725" cy="704850"/>
          </a:xfrm>
          <a:prstGeom prst="bentConnector3">
            <a:avLst>
              <a:gd name="adj1" fmla="val 49778"/>
            </a:avLst>
          </a:prstGeom>
          <a:noFill/>
          <a:ln w="28575">
            <a:solidFill>
              <a:schemeClr val="bg1"/>
            </a:solidFill>
            <a:miter lim="800000"/>
            <a:tailEnd type="triangle" w="med" len="med"/>
          </a:ln>
        </p:spPr>
      </p:cxnSp>
      <p:cxnSp>
        <p:nvCxnSpPr>
          <p:cNvPr id="15374" name="AutoShape 18"/>
          <p:cNvCxnSpPr>
            <a:cxnSpLocks noChangeShapeType="1"/>
            <a:stCxn id="15369" idx="3"/>
            <a:endCxn id="15371" idx="1"/>
          </p:cNvCxnSpPr>
          <p:nvPr/>
        </p:nvCxnSpPr>
        <p:spPr bwMode="auto">
          <a:xfrm>
            <a:off x="5148263" y="5451475"/>
            <a:ext cx="1103312" cy="0"/>
          </a:xfrm>
          <a:prstGeom prst="straightConnector1">
            <a:avLst/>
          </a:prstGeom>
          <a:noFill/>
          <a:ln w="28575">
            <a:solidFill>
              <a:schemeClr val="bg1"/>
            </a:solidFill>
            <a:round/>
            <a:tailEnd type="triangle" w="med" len="med"/>
          </a:ln>
        </p:spPr>
      </p:cxnSp>
      <p:sp>
        <p:nvSpPr>
          <p:cNvPr id="7" name="任意多边形 4"/>
          <p:cNvSpPr/>
          <p:nvPr/>
        </p:nvSpPr>
        <p:spPr>
          <a:xfrm>
            <a:off x="5969000" y="4286250"/>
            <a:ext cx="2397125"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76" name="Text Box 10"/>
          <p:cNvSpPr txBox="1">
            <a:spLocks noChangeArrowheads="1"/>
          </p:cNvSpPr>
          <p:nvPr/>
        </p:nvSpPr>
        <p:spPr bwMode="auto">
          <a:xfrm>
            <a:off x="6492875" y="4384675"/>
            <a:ext cx="13858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天猫</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8" name="任意多边形 4"/>
          <p:cNvSpPr/>
          <p:nvPr/>
        </p:nvSpPr>
        <p:spPr>
          <a:xfrm>
            <a:off x="5943600" y="3575050"/>
            <a:ext cx="2397125"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78" name="Text Box 10"/>
          <p:cNvSpPr txBox="1">
            <a:spLocks noChangeArrowheads="1"/>
          </p:cNvSpPr>
          <p:nvPr/>
        </p:nvSpPr>
        <p:spPr bwMode="auto">
          <a:xfrm>
            <a:off x="6162675" y="3673475"/>
            <a:ext cx="19954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人气排名</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9" name="任意多边形 4"/>
          <p:cNvSpPr/>
          <p:nvPr/>
        </p:nvSpPr>
        <p:spPr>
          <a:xfrm>
            <a:off x="5943600" y="2863850"/>
            <a:ext cx="2397125"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5380" name="Text Box 10"/>
          <p:cNvSpPr txBox="1">
            <a:spLocks noChangeArrowheads="1"/>
          </p:cNvSpPr>
          <p:nvPr/>
        </p:nvSpPr>
        <p:spPr bwMode="auto">
          <a:xfrm>
            <a:off x="6162675" y="2962275"/>
            <a:ext cx="19954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综合排名</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15381" name="AutoShape 25"/>
          <p:cNvCxnSpPr>
            <a:cxnSpLocks noChangeShapeType="1"/>
            <a:stCxn id="15367" idx="3"/>
            <a:endCxn id="15380" idx="1"/>
          </p:cNvCxnSpPr>
          <p:nvPr/>
        </p:nvCxnSpPr>
        <p:spPr bwMode="auto">
          <a:xfrm flipV="1">
            <a:off x="5157788" y="3190875"/>
            <a:ext cx="1004887" cy="733425"/>
          </a:xfrm>
          <a:prstGeom prst="bentConnector3">
            <a:avLst>
              <a:gd name="adj1" fmla="val 49921"/>
            </a:avLst>
          </a:prstGeom>
          <a:noFill/>
          <a:ln w="28575">
            <a:solidFill>
              <a:schemeClr val="bg1"/>
            </a:solidFill>
            <a:miter lim="800000"/>
            <a:tailEnd type="triangle" w="med" len="med"/>
          </a:ln>
        </p:spPr>
      </p:cxnSp>
      <p:cxnSp>
        <p:nvCxnSpPr>
          <p:cNvPr id="15382" name="AutoShape 26"/>
          <p:cNvCxnSpPr>
            <a:cxnSpLocks noChangeShapeType="1"/>
          </p:cNvCxnSpPr>
          <p:nvPr/>
        </p:nvCxnSpPr>
        <p:spPr bwMode="auto">
          <a:xfrm flipV="1">
            <a:off x="5157788" y="3914775"/>
            <a:ext cx="1004887" cy="22225"/>
          </a:xfrm>
          <a:prstGeom prst="straightConnector1">
            <a:avLst/>
          </a:prstGeom>
          <a:noFill/>
          <a:ln w="28575">
            <a:solidFill>
              <a:schemeClr val="bg1"/>
            </a:solidFill>
            <a:round/>
            <a:tailEnd type="triangle" w="med" len="med"/>
          </a:ln>
        </p:spPr>
      </p:cxnSp>
      <p:cxnSp>
        <p:nvCxnSpPr>
          <p:cNvPr id="15383" name="AutoShape 27"/>
          <p:cNvCxnSpPr>
            <a:cxnSpLocks noChangeShapeType="1"/>
          </p:cNvCxnSpPr>
          <p:nvPr/>
        </p:nvCxnSpPr>
        <p:spPr bwMode="auto">
          <a:xfrm>
            <a:off x="5145088" y="3924300"/>
            <a:ext cx="1030287" cy="688975"/>
          </a:xfrm>
          <a:prstGeom prst="bentConnector3">
            <a:avLst>
              <a:gd name="adj1" fmla="val 49921"/>
            </a:avLst>
          </a:prstGeom>
          <a:noFill/>
          <a:ln w="28575">
            <a:solidFill>
              <a:schemeClr val="bg1"/>
            </a:solidFill>
            <a:miter lim="800000"/>
            <a:tailEnd type="triangle" w="med" len="med"/>
          </a:ln>
        </p:spPr>
      </p:cxn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86" name="文本框 2"/>
          <p:cNvSpPr txBox="1">
            <a:spLocks noChangeArrowheads="1"/>
          </p:cNvSpPr>
          <p:nvPr/>
        </p:nvSpPr>
        <p:spPr bwMode="auto">
          <a:xfrm>
            <a:off x="1898650" y="1082675"/>
            <a:ext cx="3019425"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什么是淘宝</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6387" name="文本框 1"/>
          <p:cNvSpPr txBox="1">
            <a:spLocks noChangeArrowheads="1"/>
          </p:cNvSpPr>
          <p:nvPr/>
        </p:nvSpPr>
        <p:spPr bwMode="auto">
          <a:xfrm>
            <a:off x="577850" y="1893888"/>
            <a:ext cx="8415338" cy="3013075"/>
          </a:xfrm>
          <a:prstGeom prst="rect">
            <a:avLst/>
          </a:prstGeom>
          <a:noFill/>
          <a:ln w="9525">
            <a:noFill/>
            <a:miter lim="800000"/>
          </a:ln>
        </p:spPr>
        <p:txBody>
          <a:bodyPr>
            <a:spAutoFit/>
          </a:bodyPr>
          <a:lstStyle/>
          <a:p>
            <a:pPr defTabSz="91440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1、淘宝seo综合排名流量占比80%，人气排序占比10%，销量排序占比8%，其他2%；</a:t>
            </a:r>
            <a:b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br>
            <a:b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b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2、淘宝seo第一页流量占比50%，第二页20%，其他30%；</a:t>
            </a:r>
            <a:b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br>
            <a:b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b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3、淘宝seo第一行流量占比40%，豆腐块30%；</a:t>
            </a:r>
            <a:endPar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defTabSz="914400">
              <a:buFont typeface="Arial" panose="020B0604020202020204" pitchFamily="34" charset="0"/>
              <a:buNone/>
            </a:pPr>
            <a:endPar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defTabSz="914400">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、手机端淘宝</a:t>
            </a: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seo</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综合排名流量占比</a:t>
            </a: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60%</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，销量排序</a:t>
            </a: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40%</a:t>
            </a:r>
            <a:endPar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388" name="文本框 3"/>
          <p:cNvSpPr txBox="1">
            <a:spLocks noChangeArrowheads="1"/>
          </p:cNvSpPr>
          <p:nvPr/>
        </p:nvSpPr>
        <p:spPr bwMode="auto">
          <a:xfrm>
            <a:off x="2027238" y="5730875"/>
            <a:ext cx="6581775"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同学们想一下为什么前面没有提销量排名</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pic>
        <p:nvPicPr>
          <p:cNvPr id="16389" name="Picture 6" descr="20141118175323_uf3vd"/>
          <p:cNvPicPr>
            <a:picLocks noChangeAspect="1" noChangeArrowheads="1"/>
          </p:cNvPicPr>
          <p:nvPr/>
        </p:nvPicPr>
        <p:blipFill>
          <a:blip r:embed="rId1"/>
          <a:srcRect/>
          <a:stretch>
            <a:fillRect/>
          </a:stretch>
        </p:blipFill>
        <p:spPr bwMode="auto">
          <a:xfrm>
            <a:off x="476250" y="4862513"/>
            <a:ext cx="1365250" cy="1819275"/>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10" name="文本框 2"/>
          <p:cNvSpPr txBox="1">
            <a:spLocks noChangeArrowheads="1"/>
          </p:cNvSpPr>
          <p:nvPr/>
        </p:nvSpPr>
        <p:spPr bwMode="auto">
          <a:xfrm>
            <a:off x="1898650" y="1082675"/>
            <a:ext cx="3019425"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什么是淘宝</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7411" name="文本框 1"/>
          <p:cNvSpPr txBox="1">
            <a:spLocks noChangeArrowheads="1"/>
          </p:cNvSpPr>
          <p:nvPr/>
        </p:nvSpPr>
        <p:spPr bwMode="auto">
          <a:xfrm>
            <a:off x="1036638" y="2247900"/>
            <a:ext cx="7521575" cy="822325"/>
          </a:xfrm>
          <a:prstGeom prst="rect">
            <a:avLst/>
          </a:prstGeom>
          <a:noFill/>
          <a:ln w="9525">
            <a:noFill/>
            <a:miter lim="800000"/>
          </a:ln>
        </p:spPr>
        <p:txBody>
          <a:bodyPr>
            <a:spAutoFit/>
          </a:bodyPr>
          <a:lstStyle/>
          <a:p>
            <a:pPr defTabSz="91440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在一个比较短的时间范围内，销量排名是固定的，而且在合法的范畴内，销量是无法优化的</a:t>
            </a:r>
            <a:endPar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12" name="文本框 4"/>
          <p:cNvSpPr txBox="1">
            <a:spLocks noChangeArrowheads="1"/>
          </p:cNvSpPr>
          <p:nvPr/>
        </p:nvSpPr>
        <p:spPr bwMode="auto">
          <a:xfrm>
            <a:off x="1062038" y="3111500"/>
            <a:ext cx="7385050" cy="822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如下图，在淘宝网页中进行关键词搜索后，所出现的宝贝排名默认都是综合排序</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17413" name="Picture 8" descr="QQ截图20160726203858"/>
          <p:cNvPicPr>
            <a:picLocks noChangeAspect="1" noChangeArrowheads="1"/>
          </p:cNvPicPr>
          <p:nvPr/>
        </p:nvPicPr>
        <p:blipFill>
          <a:blip r:embed="rId1"/>
          <a:srcRect/>
          <a:stretch>
            <a:fillRect/>
          </a:stretch>
        </p:blipFill>
        <p:spPr bwMode="auto">
          <a:xfrm>
            <a:off x="819150" y="4056063"/>
            <a:ext cx="8002588" cy="1593850"/>
          </a:xfrm>
          <a:prstGeom prst="rect">
            <a:avLst/>
          </a:prstGeom>
          <a:noFill/>
          <a:ln w="9525">
            <a:noFill/>
            <a:miter lim="800000"/>
            <a:headEnd/>
            <a:tailEnd/>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34" name="文本框 2"/>
          <p:cNvSpPr txBox="1">
            <a:spLocks noChangeArrowheads="1"/>
          </p:cNvSpPr>
          <p:nvPr/>
        </p:nvSpPr>
        <p:spPr bwMode="auto">
          <a:xfrm>
            <a:off x="1898650" y="1082675"/>
            <a:ext cx="3019425"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什么是淘宝</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8435" name="文本框 7"/>
          <p:cNvSpPr txBox="1">
            <a:spLocks noChangeArrowheads="1"/>
          </p:cNvSpPr>
          <p:nvPr/>
        </p:nvSpPr>
        <p:spPr bwMode="auto">
          <a:xfrm>
            <a:off x="2827338" y="5532438"/>
            <a:ext cx="4903787"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同学们想一下什么是标题优化？</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 name="任意多边形 4"/>
          <p:cNvSpPr/>
          <p:nvPr/>
        </p:nvSpPr>
        <p:spPr>
          <a:xfrm>
            <a:off x="2300288" y="2387600"/>
            <a:ext cx="4252912" cy="5095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8437" name="Text Box 10"/>
          <p:cNvSpPr txBox="1">
            <a:spLocks noChangeArrowheads="1"/>
          </p:cNvSpPr>
          <p:nvPr/>
        </p:nvSpPr>
        <p:spPr bwMode="auto">
          <a:xfrm>
            <a:off x="2519363" y="2419350"/>
            <a:ext cx="3824287"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与淘宝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相关的三大问题</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920750" y="3432175"/>
            <a:ext cx="2184400"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8439" name="Text Box 10"/>
          <p:cNvSpPr txBox="1">
            <a:spLocks noChangeArrowheads="1"/>
          </p:cNvSpPr>
          <p:nvPr/>
        </p:nvSpPr>
        <p:spPr bwMode="auto">
          <a:xfrm>
            <a:off x="1033463" y="3467100"/>
            <a:ext cx="20129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类目相关问题</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351213" y="3421063"/>
            <a:ext cx="2209800"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8441" name="Text Box 10"/>
          <p:cNvSpPr txBox="1">
            <a:spLocks noChangeArrowheads="1"/>
          </p:cNvSpPr>
          <p:nvPr/>
        </p:nvSpPr>
        <p:spPr bwMode="auto">
          <a:xfrm>
            <a:off x="3435350" y="3444875"/>
            <a:ext cx="20129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属性相关问题</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5868988" y="3449638"/>
            <a:ext cx="2020887"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8443" name="Text Box 10"/>
          <p:cNvSpPr txBox="1">
            <a:spLocks noChangeArrowheads="1"/>
          </p:cNvSpPr>
          <p:nvPr/>
        </p:nvSpPr>
        <p:spPr bwMode="auto">
          <a:xfrm>
            <a:off x="5849938" y="3473450"/>
            <a:ext cx="20129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标题相关问题</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18444" name="AutoShape 14"/>
          <p:cNvCxnSpPr>
            <a:cxnSpLocks noChangeShapeType="1"/>
            <a:stCxn id="18437" idx="2"/>
            <a:endCxn id="18439" idx="0"/>
          </p:cNvCxnSpPr>
          <p:nvPr/>
        </p:nvCxnSpPr>
        <p:spPr bwMode="auto">
          <a:xfrm rot="5400000">
            <a:off x="2940844" y="1975644"/>
            <a:ext cx="590550" cy="2392362"/>
          </a:xfrm>
          <a:prstGeom prst="bentConnector3">
            <a:avLst>
              <a:gd name="adj1" fmla="val 50000"/>
            </a:avLst>
          </a:prstGeom>
          <a:noFill/>
          <a:ln w="28575">
            <a:solidFill>
              <a:schemeClr val="bg1"/>
            </a:solidFill>
            <a:miter lim="800000"/>
            <a:tailEnd type="triangle" w="med" len="med"/>
          </a:ln>
        </p:spPr>
      </p:cxnSp>
      <p:cxnSp>
        <p:nvCxnSpPr>
          <p:cNvPr id="18445" name="AutoShape 16"/>
          <p:cNvCxnSpPr>
            <a:cxnSpLocks noChangeShapeType="1"/>
          </p:cNvCxnSpPr>
          <p:nvPr/>
        </p:nvCxnSpPr>
        <p:spPr bwMode="auto">
          <a:xfrm>
            <a:off x="4443413" y="3173413"/>
            <a:ext cx="2414587" cy="300037"/>
          </a:xfrm>
          <a:prstGeom prst="bentConnector2">
            <a:avLst/>
          </a:prstGeom>
          <a:noFill/>
          <a:ln w="28575">
            <a:solidFill>
              <a:schemeClr val="bg1"/>
            </a:solidFill>
            <a:miter lim="800000"/>
            <a:tailEnd type="triangle" w="med" len="med"/>
          </a:ln>
        </p:spPr>
      </p:cxnSp>
      <p:cxnSp>
        <p:nvCxnSpPr>
          <p:cNvPr id="18446" name="AutoShape 17"/>
          <p:cNvCxnSpPr>
            <a:cxnSpLocks noChangeShapeType="1"/>
            <a:stCxn id="18437" idx="2"/>
            <a:endCxn id="18441" idx="0"/>
          </p:cNvCxnSpPr>
          <p:nvPr/>
        </p:nvCxnSpPr>
        <p:spPr bwMode="auto">
          <a:xfrm>
            <a:off x="4432300" y="2876550"/>
            <a:ext cx="9525" cy="568325"/>
          </a:xfrm>
          <a:prstGeom prst="straightConnector1">
            <a:avLst/>
          </a:prstGeom>
          <a:noFill/>
          <a:ln w="28575">
            <a:solidFill>
              <a:schemeClr val="bg1"/>
            </a:solidFill>
            <a:round/>
            <a:tailEnd type="triangle" w="med" len="med"/>
          </a:ln>
        </p:spPr>
      </p:cxnSp>
      <p:pic>
        <p:nvPicPr>
          <p:cNvPr id="18447" name="Picture 16" descr="20141118175323_uf3vd"/>
          <p:cNvPicPr>
            <a:picLocks noChangeAspect="1" noChangeArrowheads="1"/>
          </p:cNvPicPr>
          <p:nvPr/>
        </p:nvPicPr>
        <p:blipFill>
          <a:blip r:embed="rId1"/>
          <a:srcRect/>
          <a:stretch>
            <a:fillRect/>
          </a:stretch>
        </p:blipFill>
        <p:spPr bwMode="auto">
          <a:xfrm>
            <a:off x="1090613" y="4598988"/>
            <a:ext cx="1365250" cy="1819275"/>
          </a:xfrm>
          <a:prstGeom prst="rect">
            <a:avLst/>
          </a:prstGeom>
          <a:noFill/>
          <a:ln w="9525">
            <a:no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58" name="文本框 2"/>
          <p:cNvSpPr txBox="1">
            <a:spLocks noChangeArrowheads="1"/>
          </p:cNvSpPr>
          <p:nvPr/>
        </p:nvSpPr>
        <p:spPr bwMode="auto">
          <a:xfrm>
            <a:off x="1898650" y="1082675"/>
            <a:ext cx="3019425"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什么是淘宝</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9459" name="文本框 1"/>
          <p:cNvSpPr txBox="1">
            <a:spLocks noChangeArrowheads="1"/>
          </p:cNvSpPr>
          <p:nvPr/>
        </p:nvSpPr>
        <p:spPr bwMode="auto">
          <a:xfrm>
            <a:off x="293688" y="2371725"/>
            <a:ext cx="8659812" cy="155257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所谓标题优化</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就是通过对宝贝标题的完善提高标题的相关性及精准度，以获得较高的展现及精准流量。而标题优化只是淘宝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中的一个点，优化好标题以后还要花大量的时间去优化各项指标，标题优化是淘宝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的重点但不是全部。</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2" name="文本框 2"/>
          <p:cNvSpPr txBox="1">
            <a:spLocks noChangeArrowheads="1"/>
          </p:cNvSpPr>
          <p:nvPr/>
        </p:nvSpPr>
        <p:spPr bwMode="auto">
          <a:xfrm>
            <a:off x="1898650" y="1082675"/>
            <a:ext cx="3582988"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淘宝搜索思维模式</a:t>
            </a:r>
            <a:endParaRPr lang="en-US" altLang="zh-CN" sz="2800">
              <a:solidFill>
                <a:schemeClr val="bg1"/>
              </a:solidFill>
              <a:ea typeface="微软雅黑" panose="020B0503020204020204" pitchFamily="34" charset="-122"/>
            </a:endParaRPr>
          </a:p>
        </p:txBody>
      </p:sp>
      <p:sp>
        <p:nvSpPr>
          <p:cNvPr id="20483" name="文本框 1"/>
          <p:cNvSpPr txBox="1">
            <a:spLocks noChangeArrowheads="1"/>
          </p:cNvSpPr>
          <p:nvPr/>
        </p:nvSpPr>
        <p:spPr bwMode="auto">
          <a:xfrm>
            <a:off x="1081088" y="2246313"/>
            <a:ext cx="7369175" cy="822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淘宝的搜索思维模式通俗一点讲就是淘宝的流量是怎么来的如下图就是淘宝搜索思维模式流程图解</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484" name="Oval 6"/>
          <p:cNvSpPr>
            <a:spLocks noChangeArrowheads="1"/>
          </p:cNvSpPr>
          <p:nvPr/>
        </p:nvSpPr>
        <p:spPr bwMode="auto">
          <a:xfrm>
            <a:off x="790575" y="3368675"/>
            <a:ext cx="1816100" cy="1741488"/>
          </a:xfrm>
          <a:prstGeom prst="ellipse">
            <a:avLst/>
          </a:prstGeom>
          <a:solidFill>
            <a:schemeClr val="accent2"/>
          </a:solidFill>
          <a:ln w="9525">
            <a:solidFill>
              <a:schemeClr val="tx1"/>
            </a:solidFill>
            <a:round/>
          </a:ln>
        </p:spPr>
        <p:txBody>
          <a:bodyPr wrap="none" anchor="ctr"/>
          <a:lstStyle/>
          <a:p>
            <a:endParaRPr lang="zh-CN" altLang="en-US"/>
          </a:p>
        </p:txBody>
      </p:sp>
      <p:sp>
        <p:nvSpPr>
          <p:cNvPr id="20485" name="Oval 7"/>
          <p:cNvSpPr>
            <a:spLocks noChangeArrowheads="1"/>
          </p:cNvSpPr>
          <p:nvPr/>
        </p:nvSpPr>
        <p:spPr bwMode="auto">
          <a:xfrm>
            <a:off x="2797175" y="3371850"/>
            <a:ext cx="1816100" cy="1741488"/>
          </a:xfrm>
          <a:prstGeom prst="ellipse">
            <a:avLst/>
          </a:prstGeom>
          <a:solidFill>
            <a:srgbClr val="8A481F"/>
          </a:solidFill>
          <a:ln w="9525">
            <a:solidFill>
              <a:schemeClr val="tx1"/>
            </a:solidFill>
            <a:round/>
          </a:ln>
        </p:spPr>
        <p:txBody>
          <a:bodyPr wrap="none" anchor="ctr"/>
          <a:lstStyle/>
          <a:p>
            <a:endParaRPr lang="zh-CN" altLang="en-US"/>
          </a:p>
        </p:txBody>
      </p:sp>
      <p:sp>
        <p:nvSpPr>
          <p:cNvPr id="20486" name="Oval 8"/>
          <p:cNvSpPr>
            <a:spLocks noChangeArrowheads="1"/>
          </p:cNvSpPr>
          <p:nvPr/>
        </p:nvSpPr>
        <p:spPr bwMode="auto">
          <a:xfrm>
            <a:off x="4799013" y="3370263"/>
            <a:ext cx="1816100" cy="1741487"/>
          </a:xfrm>
          <a:prstGeom prst="ellipse">
            <a:avLst/>
          </a:prstGeom>
          <a:solidFill>
            <a:schemeClr val="folHlink"/>
          </a:solidFill>
          <a:ln w="9525">
            <a:solidFill>
              <a:schemeClr val="tx1"/>
            </a:solidFill>
            <a:round/>
          </a:ln>
        </p:spPr>
        <p:txBody>
          <a:bodyPr wrap="none" anchor="ctr"/>
          <a:lstStyle/>
          <a:p>
            <a:endParaRPr lang="zh-CN" altLang="en-US"/>
          </a:p>
        </p:txBody>
      </p:sp>
      <p:sp>
        <p:nvSpPr>
          <p:cNvPr id="20487" name="Oval 9"/>
          <p:cNvSpPr>
            <a:spLocks noChangeArrowheads="1"/>
          </p:cNvSpPr>
          <p:nvPr/>
        </p:nvSpPr>
        <p:spPr bwMode="auto">
          <a:xfrm>
            <a:off x="6807200" y="3370263"/>
            <a:ext cx="1816100" cy="1741487"/>
          </a:xfrm>
          <a:prstGeom prst="ellipse">
            <a:avLst/>
          </a:prstGeom>
          <a:solidFill>
            <a:srgbClr val="CC00FF"/>
          </a:solidFill>
          <a:ln w="9525">
            <a:solidFill>
              <a:schemeClr val="tx1"/>
            </a:solidFill>
            <a:round/>
          </a:ln>
        </p:spPr>
        <p:txBody>
          <a:bodyPr wrap="none" anchor="ctr"/>
          <a:lstStyle/>
          <a:p>
            <a:endParaRPr lang="zh-CN" altLang="en-US"/>
          </a:p>
        </p:txBody>
      </p:sp>
      <p:sp>
        <p:nvSpPr>
          <p:cNvPr id="20488" name="AutoShape 13"/>
          <p:cNvSpPr>
            <a:spLocks noChangeArrowheads="1"/>
          </p:cNvSpPr>
          <p:nvPr/>
        </p:nvSpPr>
        <p:spPr bwMode="auto">
          <a:xfrm>
            <a:off x="4521200" y="4022725"/>
            <a:ext cx="400050" cy="485775"/>
          </a:xfrm>
          <a:prstGeom prst="chevron">
            <a:avLst>
              <a:gd name="adj" fmla="val 25000"/>
            </a:avLst>
          </a:prstGeom>
          <a:solidFill>
            <a:srgbClr val="8A481F"/>
          </a:solidFill>
          <a:ln w="9525">
            <a:solidFill>
              <a:schemeClr val="tx1"/>
            </a:solidFill>
            <a:miter lim="800000"/>
          </a:ln>
        </p:spPr>
        <p:txBody>
          <a:bodyPr wrap="none" anchor="ctr"/>
          <a:lstStyle/>
          <a:p>
            <a:endParaRPr lang="zh-CN" altLang="en-US"/>
          </a:p>
        </p:txBody>
      </p:sp>
      <p:sp>
        <p:nvSpPr>
          <p:cNvPr id="20489" name="AutoShape 14"/>
          <p:cNvSpPr>
            <a:spLocks noChangeArrowheads="1"/>
          </p:cNvSpPr>
          <p:nvPr/>
        </p:nvSpPr>
        <p:spPr bwMode="auto">
          <a:xfrm>
            <a:off x="6510338" y="4022725"/>
            <a:ext cx="401637" cy="485775"/>
          </a:xfrm>
          <a:prstGeom prst="chevron">
            <a:avLst>
              <a:gd name="adj" fmla="val 25000"/>
            </a:avLst>
          </a:prstGeom>
          <a:solidFill>
            <a:schemeClr val="folHlink"/>
          </a:solidFill>
          <a:ln w="9525">
            <a:solidFill>
              <a:schemeClr val="tx1"/>
            </a:solidFill>
            <a:miter lim="800000"/>
          </a:ln>
        </p:spPr>
        <p:txBody>
          <a:bodyPr wrap="none" anchor="ctr"/>
          <a:lstStyle/>
          <a:p>
            <a:endParaRPr lang="zh-CN" altLang="en-US"/>
          </a:p>
        </p:txBody>
      </p:sp>
      <p:sp>
        <p:nvSpPr>
          <p:cNvPr id="20490" name="Text Box 10"/>
          <p:cNvSpPr txBox="1">
            <a:spLocks noChangeArrowheads="1"/>
          </p:cNvSpPr>
          <p:nvPr/>
        </p:nvSpPr>
        <p:spPr bwMode="auto">
          <a:xfrm>
            <a:off x="1212850" y="3968750"/>
            <a:ext cx="1001713" cy="519113"/>
          </a:xfrm>
          <a:prstGeom prst="rect">
            <a:avLst/>
          </a:prstGeom>
          <a:noFill/>
          <a:ln w="9525">
            <a:noFill/>
            <a:miter lim="800000"/>
          </a:ln>
        </p:spPr>
        <p:txBody>
          <a:bodyPr wrap="none">
            <a:spAutoFit/>
          </a:bodyPr>
          <a:lstStyle/>
          <a:p>
            <a:pPr algn="ctr" defTabSz="914400"/>
            <a:r>
              <a:rPr lang="zh-CN" altLang="en-US" sz="2800" b="1">
                <a:solidFill>
                  <a:schemeClr val="bg1"/>
                </a:solidFill>
                <a:latin typeface="微软雅黑" panose="020B0503020204020204" pitchFamily="34" charset="-122"/>
                <a:ea typeface="微软雅黑" panose="020B0503020204020204" pitchFamily="34" charset="-122"/>
              </a:rPr>
              <a:t>搜 索</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20491" name="Text Box 10"/>
          <p:cNvSpPr txBox="1">
            <a:spLocks noChangeArrowheads="1"/>
          </p:cNvSpPr>
          <p:nvPr/>
        </p:nvSpPr>
        <p:spPr bwMode="auto">
          <a:xfrm>
            <a:off x="5235575" y="3997325"/>
            <a:ext cx="1001713" cy="519113"/>
          </a:xfrm>
          <a:prstGeom prst="rect">
            <a:avLst/>
          </a:prstGeom>
          <a:noFill/>
          <a:ln w="9525">
            <a:noFill/>
            <a:miter lim="800000"/>
          </a:ln>
        </p:spPr>
        <p:txBody>
          <a:bodyPr wrap="none">
            <a:spAutoFit/>
          </a:bodyPr>
          <a:lstStyle/>
          <a:p>
            <a:pPr algn="ctr" defTabSz="914400"/>
            <a:r>
              <a:rPr lang="zh-CN" altLang="en-US" sz="2800" b="1">
                <a:solidFill>
                  <a:schemeClr val="bg1"/>
                </a:solidFill>
                <a:latin typeface="微软雅黑" panose="020B0503020204020204" pitchFamily="34" charset="-122"/>
                <a:ea typeface="微软雅黑" panose="020B0503020204020204" pitchFamily="34" charset="-122"/>
              </a:rPr>
              <a:t>点 击</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20492" name="Text Box 10"/>
          <p:cNvSpPr txBox="1">
            <a:spLocks noChangeArrowheads="1"/>
          </p:cNvSpPr>
          <p:nvPr/>
        </p:nvSpPr>
        <p:spPr bwMode="auto">
          <a:xfrm>
            <a:off x="3232150" y="3983038"/>
            <a:ext cx="1001713" cy="519112"/>
          </a:xfrm>
          <a:prstGeom prst="rect">
            <a:avLst/>
          </a:prstGeom>
          <a:noFill/>
          <a:ln w="9525">
            <a:noFill/>
            <a:miter lim="800000"/>
          </a:ln>
        </p:spPr>
        <p:txBody>
          <a:bodyPr wrap="none">
            <a:spAutoFit/>
          </a:bodyPr>
          <a:lstStyle/>
          <a:p>
            <a:pPr algn="ctr" defTabSz="914400"/>
            <a:r>
              <a:rPr lang="zh-CN" altLang="en-US" sz="2800" b="1">
                <a:solidFill>
                  <a:schemeClr val="bg1"/>
                </a:solidFill>
                <a:latin typeface="微软雅黑" panose="020B0503020204020204" pitchFamily="34" charset="-122"/>
                <a:ea typeface="微软雅黑" panose="020B0503020204020204" pitchFamily="34" charset="-122"/>
              </a:rPr>
              <a:t>展 现</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20493" name="Text Box 10"/>
          <p:cNvSpPr txBox="1">
            <a:spLocks noChangeArrowheads="1"/>
          </p:cNvSpPr>
          <p:nvPr/>
        </p:nvSpPr>
        <p:spPr bwMode="auto">
          <a:xfrm>
            <a:off x="7315200" y="3995738"/>
            <a:ext cx="1001713" cy="519112"/>
          </a:xfrm>
          <a:prstGeom prst="rect">
            <a:avLst/>
          </a:prstGeom>
          <a:noFill/>
          <a:ln w="9525">
            <a:noFill/>
            <a:miter lim="800000"/>
          </a:ln>
        </p:spPr>
        <p:txBody>
          <a:bodyPr wrap="none">
            <a:spAutoFit/>
          </a:bodyPr>
          <a:lstStyle/>
          <a:p>
            <a:pPr algn="ctr" defTabSz="914400"/>
            <a:r>
              <a:rPr lang="zh-CN" altLang="en-US" sz="2800" b="1">
                <a:solidFill>
                  <a:schemeClr val="bg1"/>
                </a:solidFill>
                <a:latin typeface="微软雅黑" panose="020B0503020204020204" pitchFamily="34" charset="-122"/>
                <a:ea typeface="微软雅黑" panose="020B0503020204020204" pitchFamily="34" charset="-122"/>
              </a:rPr>
              <a:t>流 量</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20494" name="AutoShape 12"/>
          <p:cNvSpPr>
            <a:spLocks noChangeArrowheads="1"/>
          </p:cNvSpPr>
          <p:nvPr/>
        </p:nvSpPr>
        <p:spPr bwMode="auto">
          <a:xfrm>
            <a:off x="2533650" y="3995738"/>
            <a:ext cx="361950" cy="485775"/>
          </a:xfrm>
          <a:prstGeom prst="chevron">
            <a:avLst>
              <a:gd name="adj" fmla="val 25000"/>
            </a:avLst>
          </a:prstGeom>
          <a:solidFill>
            <a:srgbClr val="E4792B"/>
          </a:solidFill>
          <a:ln w="9525">
            <a:solidFill>
              <a:schemeClr val="tx1"/>
            </a:solidFill>
            <a:miter lim="800000"/>
          </a:ln>
        </p:spPr>
        <p:txBody>
          <a:bodyPr wrap="none" anchor="ctr"/>
          <a:lstStyle/>
          <a:p>
            <a:pPr algn="ctr" defTabSz="914400"/>
            <a:endParaRPr lang="zh-CN" alt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21507" name="文本框 1"/>
          <p:cNvSpPr txBox="1">
            <a:spLocks noChangeArrowheads="1"/>
          </p:cNvSpPr>
          <p:nvPr/>
        </p:nvSpPr>
        <p:spPr bwMode="auto">
          <a:xfrm>
            <a:off x="1355725" y="2282825"/>
            <a:ext cx="6567488" cy="822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了解淘宝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的概念之后还要补充学习两个小而重要的概念，淘宝类目和</a:t>
            </a:r>
            <a:r>
              <a:rPr lang="en-US" altLang="zh-CN" sz="2400">
                <a:solidFill>
                  <a:schemeClr val="bg1"/>
                </a:solidFill>
                <a:latin typeface="微软雅黑" panose="020B0503020204020204" pitchFamily="34" charset="-122"/>
                <a:ea typeface="微软雅黑" panose="020B0503020204020204" pitchFamily="34" charset="-122"/>
              </a:rPr>
              <a:t>SKU.</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1508" name="文本框 7"/>
          <p:cNvSpPr txBox="1">
            <a:spLocks noChangeArrowheads="1"/>
          </p:cNvSpPr>
          <p:nvPr/>
        </p:nvSpPr>
        <p:spPr bwMode="auto">
          <a:xfrm>
            <a:off x="2549525" y="5005388"/>
            <a:ext cx="5565775"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请同学们说一下自己店铺所在的类目？</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21509" name="Picture 6" descr="20141118175323_uf3vd"/>
          <p:cNvPicPr>
            <a:picLocks noChangeAspect="1" noChangeArrowheads="1"/>
          </p:cNvPicPr>
          <p:nvPr/>
        </p:nvPicPr>
        <p:blipFill>
          <a:blip r:embed="rId1"/>
          <a:srcRect/>
          <a:stretch>
            <a:fillRect/>
          </a:stretch>
        </p:blipFill>
        <p:spPr bwMode="auto">
          <a:xfrm>
            <a:off x="939800" y="4160838"/>
            <a:ext cx="1365250" cy="1819275"/>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30"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22531" name="文本框 1"/>
          <p:cNvSpPr txBox="1">
            <a:spLocks noChangeArrowheads="1"/>
          </p:cNvSpPr>
          <p:nvPr/>
        </p:nvSpPr>
        <p:spPr bwMode="auto">
          <a:xfrm>
            <a:off x="998538" y="2757488"/>
            <a:ext cx="7281862" cy="19177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淘宝类目的概念简单来说就是商品的一个分类。类目有前台类目、后台类目和细分类目三种，后台类目和细分类目之下还有一级类目、二级类目、三级类目。各类目之间关系如下图所示，同学们再想下刚才自己说的属于哪一个？</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54"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23555" name="任意多边形 4"/>
          <p:cNvSpPr/>
          <p:nvPr/>
        </p:nvSpPr>
        <p:spPr bwMode="auto">
          <a:xfrm>
            <a:off x="1195388" y="3302000"/>
            <a:ext cx="1646237"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chemeClr val="accent2">
              <a:alpha val="36078"/>
            </a:schemeClr>
          </a:solidFill>
          <a:ln w="12700" cap="flat" cmpd="sng" algn="ctr">
            <a:noFill/>
            <a:prstDash val="solid"/>
            <a:miter lim="800000"/>
          </a:ln>
        </p:spPr>
        <p:txBody>
          <a:bodyPr anchor="ctr"/>
          <a:lstStyle/>
          <a:p>
            <a:endParaRPr lang="zh-CN" altLang="en-US"/>
          </a:p>
        </p:txBody>
      </p:sp>
      <p:sp>
        <p:nvSpPr>
          <p:cNvPr id="23556" name="Text Box 10"/>
          <p:cNvSpPr txBox="1">
            <a:spLocks noChangeArrowheads="1"/>
          </p:cNvSpPr>
          <p:nvPr/>
        </p:nvSpPr>
        <p:spPr bwMode="auto">
          <a:xfrm>
            <a:off x="1620838" y="3413125"/>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类目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3557" name="任意多边形 4"/>
          <p:cNvSpPr/>
          <p:nvPr/>
        </p:nvSpPr>
        <p:spPr bwMode="auto">
          <a:xfrm>
            <a:off x="3527425" y="2003425"/>
            <a:ext cx="1646238"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FF0000">
              <a:alpha val="36078"/>
            </a:srgbClr>
          </a:solidFill>
          <a:ln w="12700" cap="flat" cmpd="sng" algn="ctr">
            <a:noFill/>
            <a:prstDash val="solid"/>
            <a:miter lim="800000"/>
          </a:ln>
        </p:spPr>
        <p:txBody>
          <a:bodyPr anchor="ctr"/>
          <a:lstStyle/>
          <a:p>
            <a:endParaRPr lang="zh-CN" altLang="en-US"/>
          </a:p>
        </p:txBody>
      </p:sp>
      <p:sp>
        <p:nvSpPr>
          <p:cNvPr id="23558" name="Text Box 10"/>
          <p:cNvSpPr txBox="1">
            <a:spLocks noChangeArrowheads="1"/>
          </p:cNvSpPr>
          <p:nvPr/>
        </p:nvSpPr>
        <p:spPr bwMode="auto">
          <a:xfrm>
            <a:off x="3648075" y="2114550"/>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前台类目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3559" name="任意多边形 4"/>
          <p:cNvSpPr/>
          <p:nvPr/>
        </p:nvSpPr>
        <p:spPr bwMode="auto">
          <a:xfrm>
            <a:off x="3540125" y="3235325"/>
            <a:ext cx="1646238"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FF0000">
              <a:alpha val="36078"/>
            </a:srgbClr>
          </a:solidFill>
          <a:ln w="12700" cap="flat" cmpd="sng" algn="ctr">
            <a:noFill/>
            <a:prstDash val="solid"/>
            <a:miter lim="800000"/>
          </a:ln>
        </p:spPr>
        <p:txBody>
          <a:bodyPr anchor="ctr"/>
          <a:lstStyle/>
          <a:p>
            <a:endParaRPr lang="zh-CN" altLang="en-US"/>
          </a:p>
        </p:txBody>
      </p:sp>
      <p:sp>
        <p:nvSpPr>
          <p:cNvPr id="23560" name="Text Box 10"/>
          <p:cNvSpPr txBox="1">
            <a:spLocks noChangeArrowheads="1"/>
          </p:cNvSpPr>
          <p:nvPr/>
        </p:nvSpPr>
        <p:spPr bwMode="auto">
          <a:xfrm>
            <a:off x="3660775" y="3346450"/>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后台类目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3561" name="任意多边形 4"/>
          <p:cNvSpPr/>
          <p:nvPr/>
        </p:nvSpPr>
        <p:spPr bwMode="auto">
          <a:xfrm>
            <a:off x="3567113" y="4706938"/>
            <a:ext cx="1646237"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FF0000">
              <a:alpha val="36078"/>
            </a:srgbClr>
          </a:solidFill>
          <a:ln w="12700" cap="flat" cmpd="sng" algn="ctr">
            <a:noFill/>
            <a:prstDash val="solid"/>
            <a:miter lim="800000"/>
          </a:ln>
        </p:spPr>
        <p:txBody>
          <a:bodyPr anchor="ctr"/>
          <a:lstStyle/>
          <a:p>
            <a:endParaRPr lang="zh-CN" altLang="en-US"/>
          </a:p>
        </p:txBody>
      </p:sp>
      <p:sp>
        <p:nvSpPr>
          <p:cNvPr id="23562" name="Text Box 10"/>
          <p:cNvSpPr txBox="1">
            <a:spLocks noChangeArrowheads="1"/>
          </p:cNvSpPr>
          <p:nvPr/>
        </p:nvSpPr>
        <p:spPr bwMode="auto">
          <a:xfrm>
            <a:off x="3687763" y="4818063"/>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细分类目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 name="任意多边形 4"/>
          <p:cNvSpPr/>
          <p:nvPr/>
        </p:nvSpPr>
        <p:spPr>
          <a:xfrm>
            <a:off x="6440488" y="3255963"/>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564" name="Text Box 10"/>
          <p:cNvSpPr txBox="1">
            <a:spLocks noChangeArrowheads="1"/>
          </p:cNvSpPr>
          <p:nvPr/>
        </p:nvSpPr>
        <p:spPr bwMode="auto">
          <a:xfrm>
            <a:off x="6561138" y="3367088"/>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一级类目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6434138" y="4114800"/>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566" name="Text Box 10"/>
          <p:cNvSpPr txBox="1">
            <a:spLocks noChangeArrowheads="1"/>
          </p:cNvSpPr>
          <p:nvPr/>
        </p:nvSpPr>
        <p:spPr bwMode="auto">
          <a:xfrm>
            <a:off x="6554788" y="4225925"/>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二级类目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6472238" y="4991100"/>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568" name="Text Box 10"/>
          <p:cNvSpPr txBox="1">
            <a:spLocks noChangeArrowheads="1"/>
          </p:cNvSpPr>
          <p:nvPr/>
        </p:nvSpPr>
        <p:spPr bwMode="auto">
          <a:xfrm>
            <a:off x="6592888" y="5102225"/>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三级类目</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23569" name="AutoShape 33"/>
          <p:cNvCxnSpPr>
            <a:cxnSpLocks noChangeShapeType="1"/>
            <a:stCxn id="23556" idx="3"/>
            <a:endCxn id="23558" idx="1"/>
          </p:cNvCxnSpPr>
          <p:nvPr/>
        </p:nvCxnSpPr>
        <p:spPr bwMode="auto">
          <a:xfrm flipV="1">
            <a:off x="2414588" y="2343150"/>
            <a:ext cx="1233487" cy="1298575"/>
          </a:xfrm>
          <a:prstGeom prst="straightConnector1">
            <a:avLst/>
          </a:prstGeom>
          <a:noFill/>
          <a:ln w="28575">
            <a:solidFill>
              <a:schemeClr val="bg1"/>
            </a:solidFill>
            <a:round/>
            <a:tailEnd type="triangle" w="med" len="med"/>
          </a:ln>
        </p:spPr>
      </p:cxnSp>
      <p:cxnSp>
        <p:nvCxnSpPr>
          <p:cNvPr id="23570" name="AutoShape 34"/>
          <p:cNvCxnSpPr>
            <a:cxnSpLocks noChangeShapeType="1"/>
            <a:stCxn id="23556" idx="3"/>
            <a:endCxn id="23560" idx="1"/>
          </p:cNvCxnSpPr>
          <p:nvPr/>
        </p:nvCxnSpPr>
        <p:spPr bwMode="auto">
          <a:xfrm flipV="1">
            <a:off x="2414588" y="3575050"/>
            <a:ext cx="1246187" cy="66675"/>
          </a:xfrm>
          <a:prstGeom prst="straightConnector1">
            <a:avLst/>
          </a:prstGeom>
          <a:noFill/>
          <a:ln w="28575">
            <a:solidFill>
              <a:schemeClr val="bg1"/>
            </a:solidFill>
            <a:round/>
            <a:tailEnd type="triangle" w="med" len="med"/>
          </a:ln>
        </p:spPr>
      </p:cxnSp>
      <p:cxnSp>
        <p:nvCxnSpPr>
          <p:cNvPr id="23571" name="AutoShape 35"/>
          <p:cNvCxnSpPr>
            <a:cxnSpLocks noChangeShapeType="1"/>
            <a:stCxn id="23556" idx="3"/>
            <a:endCxn id="23562" idx="1"/>
          </p:cNvCxnSpPr>
          <p:nvPr/>
        </p:nvCxnSpPr>
        <p:spPr bwMode="auto">
          <a:xfrm>
            <a:off x="2414588" y="3641725"/>
            <a:ext cx="1273175" cy="1404938"/>
          </a:xfrm>
          <a:prstGeom prst="straightConnector1">
            <a:avLst/>
          </a:prstGeom>
          <a:noFill/>
          <a:ln w="28575">
            <a:solidFill>
              <a:schemeClr val="bg1"/>
            </a:solidFill>
            <a:round/>
            <a:tailEnd type="triangle" w="med" len="med"/>
          </a:ln>
        </p:spPr>
      </p:cxnSp>
      <p:cxnSp>
        <p:nvCxnSpPr>
          <p:cNvPr id="23572" name="AutoShape 36"/>
          <p:cNvCxnSpPr>
            <a:cxnSpLocks noChangeShapeType="1"/>
            <a:stCxn id="23560" idx="3"/>
            <a:endCxn id="23564" idx="1"/>
          </p:cNvCxnSpPr>
          <p:nvPr/>
        </p:nvCxnSpPr>
        <p:spPr bwMode="auto">
          <a:xfrm>
            <a:off x="5064125" y="3575050"/>
            <a:ext cx="1497013" cy="20638"/>
          </a:xfrm>
          <a:prstGeom prst="straightConnector1">
            <a:avLst/>
          </a:prstGeom>
          <a:noFill/>
          <a:ln w="28575">
            <a:solidFill>
              <a:schemeClr val="bg1"/>
            </a:solidFill>
            <a:round/>
            <a:tailEnd type="triangle" w="med" len="med"/>
          </a:ln>
        </p:spPr>
      </p:cxnSp>
      <p:cxnSp>
        <p:nvCxnSpPr>
          <p:cNvPr id="23573" name="AutoShape 37"/>
          <p:cNvCxnSpPr>
            <a:cxnSpLocks noChangeShapeType="1"/>
            <a:stCxn id="23562" idx="3"/>
            <a:endCxn id="23566" idx="1"/>
          </p:cNvCxnSpPr>
          <p:nvPr/>
        </p:nvCxnSpPr>
        <p:spPr bwMode="auto">
          <a:xfrm flipV="1">
            <a:off x="5091113" y="4454525"/>
            <a:ext cx="1463675" cy="592138"/>
          </a:xfrm>
          <a:prstGeom prst="straightConnector1">
            <a:avLst/>
          </a:prstGeom>
          <a:noFill/>
          <a:ln w="28575">
            <a:solidFill>
              <a:schemeClr val="bg1"/>
            </a:solidFill>
            <a:round/>
            <a:tailEnd type="triangle" w="med" len="med"/>
          </a:ln>
        </p:spPr>
      </p:cxnSp>
      <p:cxnSp>
        <p:nvCxnSpPr>
          <p:cNvPr id="23574" name="AutoShape 38"/>
          <p:cNvCxnSpPr>
            <a:cxnSpLocks noChangeShapeType="1"/>
            <a:stCxn id="23562" idx="3"/>
            <a:endCxn id="23568" idx="1"/>
          </p:cNvCxnSpPr>
          <p:nvPr/>
        </p:nvCxnSpPr>
        <p:spPr bwMode="auto">
          <a:xfrm>
            <a:off x="5091113" y="5046663"/>
            <a:ext cx="1501775" cy="284162"/>
          </a:xfrm>
          <a:prstGeom prst="straightConnector1">
            <a:avLst/>
          </a:prstGeom>
          <a:noFill/>
          <a:ln w="28575">
            <a:solidFill>
              <a:schemeClr val="bg1"/>
            </a:solidFill>
            <a:round/>
            <a:tailEnd type="triangle" w="med" len="med"/>
          </a:ln>
        </p:spPr>
      </p:cxn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组合 1"/>
          <p:cNvGrpSpPr/>
          <p:nvPr/>
        </p:nvGrpSpPr>
        <p:grpSpPr bwMode="auto">
          <a:xfrm>
            <a:off x="3000375" y="2630488"/>
            <a:ext cx="596900" cy="514350"/>
            <a:chOff x="3306159" y="1663997"/>
            <a:chExt cx="796206" cy="686384"/>
          </a:xfrm>
        </p:grpSpPr>
        <p:sp>
          <p:nvSpPr>
            <p:cNvPr id="3" name="六边形 2"/>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 name="文本框 3"/>
            <p:cNvSpPr txBox="1"/>
            <p:nvPr/>
          </p:nvSpPr>
          <p:spPr>
            <a:xfrm>
              <a:off x="3415791" y="1745580"/>
              <a:ext cx="576944" cy="553997"/>
            </a:xfrm>
            <a:prstGeom prst="rect">
              <a:avLst/>
            </a:prstGeom>
            <a:noFill/>
          </p:spPr>
          <p:txBody>
            <a:bodyPr>
              <a:spAutoFit/>
            </a:bodyPr>
            <a:lstStyle/>
            <a:p>
              <a:pPr algn="ctr" fontAlgn="auto">
                <a:spcBef>
                  <a:spcPts val="0"/>
                </a:spcBef>
                <a:spcAft>
                  <a:spcPts val="0"/>
                </a:spcAft>
                <a:defRPr/>
              </a:pP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任意多边形 13"/>
          <p:cNvSpPr/>
          <p:nvPr/>
        </p:nvSpPr>
        <p:spPr>
          <a:xfrm>
            <a:off x="3678238" y="2630488"/>
            <a:ext cx="2433637" cy="51435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6147" name="组合 6"/>
          <p:cNvGrpSpPr/>
          <p:nvPr/>
        </p:nvGrpSpPr>
        <p:grpSpPr bwMode="auto">
          <a:xfrm>
            <a:off x="3357563" y="3849688"/>
            <a:ext cx="596900" cy="514350"/>
            <a:chOff x="3782730" y="2611871"/>
            <a:chExt cx="796206" cy="686384"/>
          </a:xfrm>
        </p:grpSpPr>
        <p:sp>
          <p:nvSpPr>
            <p:cNvPr id="8" name="六边形 7"/>
            <p:cNvSpPr/>
            <p:nvPr/>
          </p:nvSpPr>
          <p:spPr>
            <a:xfrm>
              <a:off x="3782730" y="2611871"/>
              <a:ext cx="796206" cy="686384"/>
            </a:xfrm>
            <a:prstGeom prst="hexagon">
              <a:avLst/>
            </a:prstGeom>
            <a:solidFill>
              <a:srgbClr val="11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 name="文本框 8"/>
            <p:cNvSpPr txBox="1"/>
            <p:nvPr/>
          </p:nvSpPr>
          <p:spPr>
            <a:xfrm>
              <a:off x="3892362" y="2693454"/>
              <a:ext cx="576944" cy="553997"/>
            </a:xfrm>
            <a:prstGeom prst="rect">
              <a:avLst/>
            </a:prstGeom>
            <a:noFill/>
          </p:spPr>
          <p:txBody>
            <a:bodyPr>
              <a:spAutoFit/>
            </a:bodyPr>
            <a:lstStyle/>
            <a:p>
              <a:pPr algn="ctr" fontAlgn="auto">
                <a:spcBef>
                  <a:spcPts val="0"/>
                </a:spcBef>
                <a:spcAft>
                  <a:spcPts val="0"/>
                </a:spcAft>
                <a:defRPr/>
              </a:pP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0" name="任意多边形 20"/>
          <p:cNvSpPr/>
          <p:nvPr/>
        </p:nvSpPr>
        <p:spPr>
          <a:xfrm>
            <a:off x="4037013" y="3824288"/>
            <a:ext cx="3221037" cy="51435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2" name="文本框 21"/>
          <p:cNvSpPr txBox="1"/>
          <p:nvPr/>
        </p:nvSpPr>
        <p:spPr>
          <a:xfrm>
            <a:off x="804842" y="2714561"/>
            <a:ext cx="826255" cy="1962076"/>
          </a:xfrm>
          <a:prstGeom prst="rect">
            <a:avLst/>
          </a:prstGeom>
          <a:noFill/>
        </p:spPr>
        <p:txBody>
          <a:bodyPr>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zh-CN" altLang="en-US" sz="4050" dirty="0"/>
              <a:t>目</a:t>
            </a:r>
            <a:endParaRPr lang="en-US" altLang="zh-CN" sz="4050" dirty="0"/>
          </a:p>
          <a:p>
            <a:pPr fontAlgn="auto">
              <a:spcBef>
                <a:spcPts val="0"/>
              </a:spcBef>
              <a:spcAft>
                <a:spcPts val="0"/>
              </a:spcAft>
              <a:defRPr/>
            </a:pPr>
            <a:endParaRPr lang="en-US" altLang="zh-CN" sz="4050" dirty="0"/>
          </a:p>
          <a:p>
            <a:pPr fontAlgn="auto">
              <a:spcBef>
                <a:spcPts val="0"/>
              </a:spcBef>
              <a:spcAft>
                <a:spcPts val="0"/>
              </a:spcAft>
              <a:defRPr/>
            </a:pPr>
            <a:r>
              <a:rPr lang="zh-CN" altLang="en-US" sz="4050" dirty="0"/>
              <a:t>录</a:t>
            </a:r>
            <a:endParaRPr lang="zh-CN" altLang="en-US" sz="4050" dirty="0"/>
          </a:p>
        </p:txBody>
      </p:sp>
      <p:grpSp>
        <p:nvGrpSpPr>
          <p:cNvPr id="6150" name="组合 22"/>
          <p:cNvGrpSpPr/>
          <p:nvPr/>
        </p:nvGrpSpPr>
        <p:grpSpPr bwMode="auto">
          <a:xfrm>
            <a:off x="506413" y="1152525"/>
            <a:ext cx="1193800" cy="1214438"/>
            <a:chOff x="675018" y="483494"/>
            <a:chExt cx="1592413" cy="1617333"/>
          </a:xfrm>
        </p:grpSpPr>
        <p:sp>
          <p:nvSpPr>
            <p:cNvPr id="24" name="六边形 23"/>
            <p:cNvSpPr/>
            <p:nvPr/>
          </p:nvSpPr>
          <p:spPr>
            <a:xfrm>
              <a:off x="1073121" y="1413724"/>
              <a:ext cx="796207" cy="687103"/>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5" name="六边形 24"/>
            <p:cNvSpPr/>
            <p:nvPr/>
          </p:nvSpPr>
          <p:spPr>
            <a:xfrm>
              <a:off x="1073121" y="483494"/>
              <a:ext cx="796207" cy="687103"/>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6" name="六边形 25"/>
            <p:cNvSpPr/>
            <p:nvPr/>
          </p:nvSpPr>
          <p:spPr>
            <a:xfrm>
              <a:off x="1471225" y="933811"/>
              <a:ext cx="796207" cy="684988"/>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7" name="六边形 26"/>
            <p:cNvSpPr/>
            <p:nvPr/>
          </p:nvSpPr>
          <p:spPr>
            <a:xfrm>
              <a:off x="675018" y="933811"/>
              <a:ext cx="796207" cy="684988"/>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151" name="Text Box 23"/>
          <p:cNvSpPr txBox="1">
            <a:spLocks noChangeArrowheads="1"/>
          </p:cNvSpPr>
          <p:nvPr/>
        </p:nvSpPr>
        <p:spPr bwMode="auto">
          <a:xfrm>
            <a:off x="4291013" y="2698750"/>
            <a:ext cx="2251075" cy="366713"/>
          </a:xfrm>
          <a:prstGeom prst="rect">
            <a:avLst/>
          </a:prstGeom>
          <a:noFill/>
          <a:ln w="9525" algn="ctr">
            <a:noFill/>
            <a:miter lim="800000"/>
          </a:ln>
        </p:spPr>
        <p:txBody>
          <a:bodyPr>
            <a:spAutoFit/>
          </a:bodyPr>
          <a:lstStyle/>
          <a:p>
            <a:pPr defTabSz="914400" eaLnBrk="0" hangingPunct="0"/>
            <a:r>
              <a:rPr lang="zh-CN" altLang="en-US">
                <a:solidFill>
                  <a:schemeClr val="bg1"/>
                </a:solidFill>
                <a:latin typeface="微软雅黑" panose="020B0503020204020204" pitchFamily="34" charset="-122"/>
                <a:ea typeface="微软雅黑" panose="020B0503020204020204" pitchFamily="34" charset="-122"/>
              </a:rPr>
              <a:t>初始</a:t>
            </a:r>
            <a:r>
              <a:rPr lang="en-US" altLang="zh-CN">
                <a:solidFill>
                  <a:schemeClr val="bg1"/>
                </a:solidFill>
                <a:latin typeface="微软雅黑" panose="020B0503020204020204" pitchFamily="34" charset="-122"/>
                <a:ea typeface="微软雅黑" panose="020B0503020204020204" pitchFamily="34" charset="-122"/>
              </a:rPr>
              <a:t>SEO</a:t>
            </a:r>
            <a:endParaRPr lang="en-US" altLang="zh-CN">
              <a:latin typeface="微软雅黑" panose="020B0503020204020204" pitchFamily="34" charset="-122"/>
              <a:ea typeface="微软雅黑" panose="020B0503020204020204" pitchFamily="34" charset="-122"/>
            </a:endParaRPr>
          </a:p>
        </p:txBody>
      </p:sp>
      <p:sp>
        <p:nvSpPr>
          <p:cNvPr id="6152" name="Text Box 24"/>
          <p:cNvSpPr txBox="1">
            <a:spLocks noChangeArrowheads="1"/>
          </p:cNvSpPr>
          <p:nvPr/>
        </p:nvSpPr>
        <p:spPr bwMode="auto">
          <a:xfrm>
            <a:off x="4271963" y="3900488"/>
            <a:ext cx="2698750" cy="366712"/>
          </a:xfrm>
          <a:prstGeom prst="rect">
            <a:avLst/>
          </a:prstGeom>
          <a:noFill/>
          <a:ln w="9525" algn="ctr">
            <a:noFill/>
            <a:miter lim="800000"/>
          </a:ln>
        </p:spPr>
        <p:txBody>
          <a:bodyPr wrap="none">
            <a:spAutoFit/>
          </a:bodyPr>
          <a:lstStyle/>
          <a:p>
            <a:pPr algn="ctr" defTabSz="914400"/>
            <a:r>
              <a:rPr lang="en-US" altLang="en-US">
                <a:solidFill>
                  <a:schemeClr val="bg1"/>
                </a:solidFill>
                <a:ea typeface="微软雅黑" panose="020B0503020204020204" pitchFamily="34" charset="-122"/>
              </a:rPr>
              <a:t>影响搜索量的决定性因素</a:t>
            </a:r>
            <a:endParaRPr lang="zh-CN" altLang="en-US">
              <a:solidFill>
                <a:schemeClr val="bg1"/>
              </a:solidFill>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78"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24579" name="文本框 3"/>
          <p:cNvSpPr txBox="1">
            <a:spLocks noChangeArrowheads="1"/>
          </p:cNvSpPr>
          <p:nvPr/>
        </p:nvSpPr>
        <p:spPr bwMode="auto">
          <a:xfrm>
            <a:off x="669925" y="2620963"/>
            <a:ext cx="7823200" cy="155257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前台类目就是买家在淘宝首页看到的商品分类，前台类目是为了用户方便查找筛选商品而设置的，大约有</a:t>
            </a:r>
            <a:r>
              <a:rPr lang="en-US" altLang="zh-CN" sz="2400">
                <a:solidFill>
                  <a:schemeClr val="bg1"/>
                </a:solidFill>
                <a:latin typeface="微软雅黑" panose="020B0503020204020204" pitchFamily="34" charset="-122"/>
                <a:ea typeface="微软雅黑" panose="020B0503020204020204" pitchFamily="34" charset="-122"/>
              </a:rPr>
              <a:t>20%</a:t>
            </a:r>
            <a:r>
              <a:rPr lang="zh-CN" altLang="en-US" sz="2400">
                <a:solidFill>
                  <a:schemeClr val="bg1"/>
                </a:solidFill>
                <a:latin typeface="微软雅黑" panose="020B0503020204020204" pitchFamily="34" charset="-122"/>
                <a:ea typeface="微软雅黑" panose="020B0503020204020204" pitchFamily="34" charset="-122"/>
              </a:rPr>
              <a:t>的用户会通过网站的前台类目来找到自己想要的商品类型，所以说前台类目也是淘宝卖家不能忽视的阵地之一。</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2"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pic>
        <p:nvPicPr>
          <p:cNvPr id="25603" name="Picture 4" descr="QQ截图20160726205649"/>
          <p:cNvPicPr>
            <a:picLocks noChangeAspect="1" noChangeArrowheads="1"/>
          </p:cNvPicPr>
          <p:nvPr/>
        </p:nvPicPr>
        <p:blipFill>
          <a:blip r:embed="rId1"/>
          <a:srcRect/>
          <a:stretch>
            <a:fillRect/>
          </a:stretch>
        </p:blipFill>
        <p:spPr bwMode="auto">
          <a:xfrm>
            <a:off x="1152525" y="1741488"/>
            <a:ext cx="6761163" cy="4975225"/>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626"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26627" name="文本框 3"/>
          <p:cNvSpPr txBox="1">
            <a:spLocks noChangeArrowheads="1"/>
          </p:cNvSpPr>
          <p:nvPr/>
        </p:nvSpPr>
        <p:spPr bwMode="auto">
          <a:xfrm>
            <a:off x="768350" y="2709863"/>
            <a:ext cx="7812088" cy="19177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后台类目是指在后台发布商品时选择的产品分类，俗称一级类目，细分类目是指在后台发布商品时在一级类目的基础上进行细分的分类，俗称二级类目或者三级类目，这里简单了解下就可以能做到和别人交流时知道是怎么回事就可以。</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650"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pic>
        <p:nvPicPr>
          <p:cNvPr id="27651" name="Picture 4" descr="图片3"/>
          <p:cNvPicPr>
            <a:picLocks noChangeAspect="1" noChangeArrowheads="1"/>
          </p:cNvPicPr>
          <p:nvPr/>
        </p:nvPicPr>
        <p:blipFill>
          <a:blip r:embed="rId1"/>
          <a:srcRect/>
          <a:stretch>
            <a:fillRect/>
          </a:stretch>
        </p:blipFill>
        <p:spPr bwMode="auto">
          <a:xfrm>
            <a:off x="25400" y="1928813"/>
            <a:ext cx="9144000" cy="4016375"/>
          </a:xfrm>
          <a:prstGeom prst="rect">
            <a:avLst/>
          </a:prstGeom>
          <a:noFill/>
          <a:ln w="9525">
            <a:noFill/>
            <a:miter lim="800000"/>
            <a:headEnd/>
            <a:tailEnd/>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74"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28675" name="文本框 3"/>
          <p:cNvSpPr txBox="1">
            <a:spLocks noChangeArrowheads="1"/>
          </p:cNvSpPr>
          <p:nvPr/>
        </p:nvSpPr>
        <p:spPr bwMode="auto">
          <a:xfrm>
            <a:off x="769938" y="2508250"/>
            <a:ext cx="7797800" cy="301307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淘宝</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的英文全称是</a:t>
            </a:r>
            <a:r>
              <a:rPr lang="en-US" altLang="zh-CN" sz="2400">
                <a:solidFill>
                  <a:schemeClr val="bg1"/>
                </a:solidFill>
                <a:latin typeface="微软雅黑" panose="020B0503020204020204" pitchFamily="34" charset="-122"/>
                <a:ea typeface="微软雅黑" panose="020B0503020204020204" pitchFamily="34" charset="-122"/>
              </a:rPr>
              <a:t>STOCK KEEPING UNIT</a:t>
            </a:r>
            <a:r>
              <a:rPr lang="zh-CN" altLang="en-US" sz="2400">
                <a:solidFill>
                  <a:schemeClr val="bg1"/>
                </a:solidFill>
                <a:latin typeface="微软雅黑" panose="020B0503020204020204" pitchFamily="34" charset="-122"/>
                <a:ea typeface="微软雅黑" panose="020B0503020204020204" pitchFamily="34" charset="-122"/>
              </a:rPr>
              <a:t>简称</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定义为保障库存控制的最小可用单位，例如纺织品中一个</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通常表示为：规格、颜色、款式。其实就是淘宝宝贝的属性集合，比如宝贝的颜色属性、尺码属性等等。卖家发布宝贝时设置好宝贝的</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可以供买家在下单的时候选择符合自己需求的宝贝。其中一部分属性卖家可以自定义编辑，另一部分则不能。如下图就是发布宝贝时的</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选择。</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9413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698" name="文本框 2"/>
          <p:cNvSpPr txBox="1">
            <a:spLocks noChangeArrowheads="1"/>
          </p:cNvSpPr>
          <p:nvPr/>
        </p:nvSpPr>
        <p:spPr bwMode="auto">
          <a:xfrm>
            <a:off x="1898650" y="9175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淘宝类目和</a:t>
            </a:r>
            <a:r>
              <a:rPr lang="en-US" altLang="zh-CN" sz="2800">
                <a:solidFill>
                  <a:schemeClr val="bg1"/>
                </a:solidFill>
                <a:latin typeface="微软雅黑" panose="020B0503020204020204" pitchFamily="34" charset="-122"/>
                <a:ea typeface="微软雅黑" panose="020B0503020204020204" pitchFamily="34" charset="-122"/>
              </a:rPr>
              <a:t>SKU</a:t>
            </a:r>
            <a:r>
              <a:rPr lang="zh-CN" altLang="en-US" sz="2800">
                <a:solidFill>
                  <a:schemeClr val="bg1"/>
                </a:solidFill>
                <a:latin typeface="微软雅黑" panose="020B0503020204020204" pitchFamily="34" charset="-122"/>
                <a:ea typeface="微软雅黑" panose="020B0503020204020204" pitchFamily="34" charset="-122"/>
              </a:rPr>
              <a:t>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pic>
        <p:nvPicPr>
          <p:cNvPr id="29699" name="Picture 4" descr="QQ截图20160726210037"/>
          <p:cNvPicPr>
            <a:picLocks noChangeAspect="1" noChangeArrowheads="1"/>
          </p:cNvPicPr>
          <p:nvPr/>
        </p:nvPicPr>
        <p:blipFill>
          <a:blip r:embed="rId1"/>
          <a:srcRect/>
          <a:stretch>
            <a:fillRect/>
          </a:stretch>
        </p:blipFill>
        <p:spPr bwMode="auto">
          <a:xfrm>
            <a:off x="1192213" y="1501775"/>
            <a:ext cx="6210300" cy="5305425"/>
          </a:xfrm>
          <a:prstGeom prst="rect">
            <a:avLst/>
          </a:prstGeom>
          <a:noFill/>
          <a:ln w="9525">
            <a:noFill/>
            <a:miter lim="800000"/>
            <a:headEnd/>
            <a:tailEnd/>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22"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淘宝标签的概念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30723" name="文本框 3"/>
          <p:cNvSpPr txBox="1">
            <a:spLocks noChangeArrowheads="1"/>
          </p:cNvSpPr>
          <p:nvPr/>
        </p:nvSpPr>
        <p:spPr bwMode="auto">
          <a:xfrm>
            <a:off x="871538" y="2211388"/>
            <a:ext cx="7645400" cy="3743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淘宝标签是淘宝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研究中不可缺少的一个点，这个点也容易被卖家忽视。淘宝标签的定义是卖家加入某种增值服务或者达到一定标准后，淘宝会出一个标示，也是提供给搜索引擎对商品进行筛选的一种标志。卖家也可以为自己店铺的宝贝添加各种标签，从而达到吸引卖家、提高宝贝点击率和转化率的目的。</a:t>
            </a:r>
            <a:endParaRPr lang="zh-CN" altLang="en-US" sz="24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如下图在淘宝网输入关键词后，勾选需要的淘宝标签，如勾选了</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货到付款</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和</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包邮</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两个标签，搜索结果所展示的宝贝都会带有</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包邮</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以及</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支持货到付款标识</a:t>
            </a:r>
            <a:r>
              <a:rPr lang="en-US" altLang="zh-CN" sz="2400">
                <a:solidFill>
                  <a:schemeClr val="bg1"/>
                </a:solidFill>
                <a:latin typeface="微软雅黑" panose="020B0503020204020204" pitchFamily="34" charset="-122"/>
                <a:ea typeface="微软雅黑" panose="020B0503020204020204" pitchFamily="34" charset="-122"/>
              </a:rPr>
              <a:t>”</a:t>
            </a:r>
            <a:endParaRPr lang="en-US" altLang="zh-CN"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746"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淘宝标签的概念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pic>
        <p:nvPicPr>
          <p:cNvPr id="31747" name="Picture 4" descr="QQ截图20160726211011"/>
          <p:cNvPicPr>
            <a:picLocks noChangeAspect="1" noChangeArrowheads="1"/>
          </p:cNvPicPr>
          <p:nvPr/>
        </p:nvPicPr>
        <p:blipFill>
          <a:blip r:embed="rId1"/>
          <a:srcRect/>
          <a:stretch>
            <a:fillRect/>
          </a:stretch>
        </p:blipFill>
        <p:spPr bwMode="auto">
          <a:xfrm>
            <a:off x="57150" y="1676400"/>
            <a:ext cx="9086850" cy="5162550"/>
          </a:xfrm>
          <a:prstGeom prst="rect">
            <a:avLst/>
          </a:prstGeom>
          <a:noFill/>
          <a:ln w="9525">
            <a:noFill/>
            <a:miter lim="800000"/>
            <a:headEnd/>
            <a:tailEnd/>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0" name="文本框 2"/>
          <p:cNvSpPr txBox="1">
            <a:spLocks noChangeArrowheads="1"/>
          </p:cNvSpPr>
          <p:nvPr/>
        </p:nvSpPr>
        <p:spPr bwMode="auto">
          <a:xfrm>
            <a:off x="1898650" y="1082675"/>
            <a:ext cx="4071938" cy="519113"/>
          </a:xfrm>
          <a:prstGeom prst="rect">
            <a:avLst/>
          </a:prstGeom>
          <a:noFill/>
          <a:ln w="9525">
            <a:noFill/>
            <a:miter lim="800000"/>
          </a:ln>
        </p:spPr>
        <p:txBody>
          <a:bodyPr>
            <a:spAutoFit/>
          </a:bodyPr>
          <a:lstStyle/>
          <a:p>
            <a:r>
              <a:rPr lang="zh-CN" altLang="en-US" sz="2800">
                <a:solidFill>
                  <a:schemeClr val="bg1"/>
                </a:solidFill>
                <a:latin typeface="微软雅黑" panose="020B0503020204020204" pitchFamily="34" charset="-122"/>
                <a:ea typeface="微软雅黑" panose="020B0503020204020204" pitchFamily="34" charset="-122"/>
              </a:rPr>
              <a:t>淘宝标签的概念</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32771" name="文本框 3"/>
          <p:cNvSpPr txBox="1">
            <a:spLocks noChangeArrowheads="1"/>
          </p:cNvSpPr>
          <p:nvPr/>
        </p:nvSpPr>
        <p:spPr bwMode="auto">
          <a:xfrm>
            <a:off x="695325" y="1809750"/>
            <a:ext cx="7974013" cy="822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淘宝标签的种类如图所示，一些重要节日比如双</a:t>
            </a:r>
            <a:r>
              <a:rPr lang="en-US" altLang="zh-CN" sz="2400">
                <a:solidFill>
                  <a:schemeClr val="bg1"/>
                </a:solidFill>
                <a:latin typeface="微软雅黑" panose="020B0503020204020204" pitchFamily="34" charset="-122"/>
                <a:ea typeface="微软雅黑" panose="020B0503020204020204" pitchFamily="34" charset="-122"/>
              </a:rPr>
              <a:t>11</a:t>
            </a:r>
            <a:r>
              <a:rPr lang="zh-CN" altLang="en-US" sz="2400">
                <a:solidFill>
                  <a:schemeClr val="bg1"/>
                </a:solidFill>
                <a:latin typeface="微软雅黑" panose="020B0503020204020204" pitchFamily="34" charset="-122"/>
                <a:ea typeface="微软雅黑" panose="020B0503020204020204" pitchFamily="34" charset="-122"/>
              </a:rPr>
              <a:t>还会有</a:t>
            </a:r>
            <a:r>
              <a:rPr lang="en-US" altLang="zh-CN" sz="2400">
                <a:solidFill>
                  <a:schemeClr val="bg1"/>
                </a:solidFill>
                <a:latin typeface="微软雅黑" panose="020B0503020204020204" pitchFamily="34" charset="-122"/>
                <a:ea typeface="微软雅黑" panose="020B0503020204020204" pitchFamily="34" charset="-122"/>
              </a:rPr>
              <a:t>“11.11</a:t>
            </a:r>
            <a:r>
              <a:rPr lang="zh-CN" altLang="en-US" sz="2400">
                <a:solidFill>
                  <a:schemeClr val="bg1"/>
                </a:solidFill>
                <a:latin typeface="微软雅黑" panose="020B0503020204020204" pitchFamily="34" charset="-122"/>
                <a:ea typeface="微软雅黑" panose="020B0503020204020204" pitchFamily="34" charset="-122"/>
              </a:rPr>
              <a:t>购物狂欢节标签</a:t>
            </a:r>
            <a:r>
              <a:rPr lang="en-US" altLang="zh-CN" sz="2400">
                <a:solidFill>
                  <a:schemeClr val="bg1"/>
                </a:solidFill>
                <a:latin typeface="微软雅黑" panose="020B0503020204020204" pitchFamily="34" charset="-122"/>
                <a:ea typeface="微软雅黑" panose="020B0503020204020204" pitchFamily="34" charset="-122"/>
              </a:rPr>
              <a:t>”</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72" name="AutoShape 6"/>
          <p:cNvSpPr>
            <a:spLocks noChangeArrowheads="1"/>
          </p:cNvSpPr>
          <p:nvPr/>
        </p:nvSpPr>
        <p:spPr bwMode="auto">
          <a:xfrm>
            <a:off x="688975" y="2879725"/>
            <a:ext cx="1428750" cy="1290638"/>
          </a:xfrm>
          <a:prstGeom prst="hexagon">
            <a:avLst>
              <a:gd name="adj" fmla="val 27675"/>
              <a:gd name="vf" fmla="val 115470"/>
            </a:avLst>
          </a:prstGeom>
          <a:solidFill>
            <a:schemeClr val="accent2"/>
          </a:solidFill>
          <a:ln w="9525">
            <a:solidFill>
              <a:schemeClr val="tx1"/>
            </a:solidFill>
            <a:miter lim="800000"/>
          </a:ln>
        </p:spPr>
        <p:txBody>
          <a:bodyPr wrap="none" anchor="ctr"/>
          <a:lstStyle/>
          <a:p>
            <a:endParaRPr lang="zh-CN" altLang="en-US"/>
          </a:p>
        </p:txBody>
      </p:sp>
      <p:sp>
        <p:nvSpPr>
          <p:cNvPr id="32773" name="Text Box 10"/>
          <p:cNvSpPr txBox="1">
            <a:spLocks noChangeArrowheads="1"/>
          </p:cNvSpPr>
          <p:nvPr/>
        </p:nvSpPr>
        <p:spPr bwMode="auto">
          <a:xfrm>
            <a:off x="1006475" y="3290888"/>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包邮</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74" name="AutoShape 8"/>
          <p:cNvSpPr>
            <a:spLocks noChangeArrowheads="1"/>
          </p:cNvSpPr>
          <p:nvPr/>
        </p:nvSpPr>
        <p:spPr bwMode="auto">
          <a:xfrm>
            <a:off x="688975" y="4289425"/>
            <a:ext cx="1428750" cy="1290638"/>
          </a:xfrm>
          <a:prstGeom prst="hexagon">
            <a:avLst>
              <a:gd name="adj" fmla="val 27675"/>
              <a:gd name="vf" fmla="val 115470"/>
            </a:avLst>
          </a:prstGeom>
          <a:solidFill>
            <a:schemeClr val="folHlink"/>
          </a:solidFill>
          <a:ln w="9525">
            <a:solidFill>
              <a:schemeClr val="tx1"/>
            </a:solidFill>
            <a:miter lim="800000"/>
          </a:ln>
        </p:spPr>
        <p:txBody>
          <a:bodyPr wrap="none" anchor="ctr"/>
          <a:lstStyle/>
          <a:p>
            <a:endParaRPr lang="zh-CN" altLang="en-US"/>
          </a:p>
        </p:txBody>
      </p:sp>
      <p:sp>
        <p:nvSpPr>
          <p:cNvPr id="32775" name="Text Box 10"/>
          <p:cNvSpPr txBox="1">
            <a:spLocks noChangeArrowheads="1"/>
          </p:cNvSpPr>
          <p:nvPr/>
        </p:nvSpPr>
        <p:spPr bwMode="auto">
          <a:xfrm>
            <a:off x="1006475" y="4548188"/>
            <a:ext cx="7937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货到</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付款</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76" name="AutoShape 10"/>
          <p:cNvSpPr>
            <a:spLocks noChangeArrowheads="1"/>
          </p:cNvSpPr>
          <p:nvPr/>
        </p:nvSpPr>
        <p:spPr bwMode="auto">
          <a:xfrm>
            <a:off x="1870075" y="3590925"/>
            <a:ext cx="1428750" cy="1290638"/>
          </a:xfrm>
          <a:prstGeom prst="hexagon">
            <a:avLst>
              <a:gd name="adj" fmla="val 27675"/>
              <a:gd name="vf" fmla="val 115470"/>
            </a:avLst>
          </a:prstGeom>
          <a:solidFill>
            <a:schemeClr val="tx2"/>
          </a:solidFill>
          <a:ln w="9525">
            <a:solidFill>
              <a:schemeClr val="tx1"/>
            </a:solidFill>
            <a:miter lim="800000"/>
          </a:ln>
        </p:spPr>
        <p:txBody>
          <a:bodyPr wrap="none" anchor="ctr"/>
          <a:lstStyle/>
          <a:p>
            <a:endParaRPr lang="zh-CN" altLang="en-US"/>
          </a:p>
        </p:txBody>
      </p:sp>
      <p:sp>
        <p:nvSpPr>
          <p:cNvPr id="32777" name="Text Box 10"/>
          <p:cNvSpPr txBox="1">
            <a:spLocks noChangeArrowheads="1"/>
          </p:cNvSpPr>
          <p:nvPr/>
        </p:nvSpPr>
        <p:spPr bwMode="auto">
          <a:xfrm>
            <a:off x="2187575" y="4002088"/>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新品</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78" name="AutoShape 12"/>
          <p:cNvSpPr>
            <a:spLocks noChangeArrowheads="1"/>
          </p:cNvSpPr>
          <p:nvPr/>
        </p:nvSpPr>
        <p:spPr bwMode="auto">
          <a:xfrm>
            <a:off x="1870075" y="5000625"/>
            <a:ext cx="1428750" cy="1290638"/>
          </a:xfrm>
          <a:prstGeom prst="hexagon">
            <a:avLst>
              <a:gd name="adj" fmla="val 27675"/>
              <a:gd name="vf" fmla="val 115470"/>
            </a:avLst>
          </a:prstGeom>
          <a:solidFill>
            <a:schemeClr val="tx2"/>
          </a:solidFill>
          <a:ln w="9525">
            <a:solidFill>
              <a:schemeClr val="tx1"/>
            </a:solidFill>
            <a:miter lim="800000"/>
          </a:ln>
        </p:spPr>
        <p:txBody>
          <a:bodyPr wrap="none" anchor="ctr"/>
          <a:lstStyle/>
          <a:p>
            <a:endParaRPr lang="zh-CN" altLang="en-US"/>
          </a:p>
        </p:txBody>
      </p:sp>
      <p:sp>
        <p:nvSpPr>
          <p:cNvPr id="32779" name="Text Box 10"/>
          <p:cNvSpPr txBox="1">
            <a:spLocks noChangeArrowheads="1"/>
          </p:cNvSpPr>
          <p:nvPr/>
        </p:nvSpPr>
        <p:spPr bwMode="auto">
          <a:xfrm>
            <a:off x="2047875" y="5005388"/>
            <a:ext cx="1098550" cy="118745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赠送</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退货</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运费险</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80" name="AutoShape 14"/>
          <p:cNvSpPr>
            <a:spLocks noChangeArrowheads="1"/>
          </p:cNvSpPr>
          <p:nvPr/>
        </p:nvSpPr>
        <p:spPr bwMode="auto">
          <a:xfrm>
            <a:off x="3051175" y="2892425"/>
            <a:ext cx="1428750" cy="1290638"/>
          </a:xfrm>
          <a:prstGeom prst="hexagon">
            <a:avLst>
              <a:gd name="adj" fmla="val 27675"/>
              <a:gd name="vf" fmla="val 115470"/>
            </a:avLst>
          </a:prstGeom>
          <a:solidFill>
            <a:schemeClr val="folHlink"/>
          </a:solidFill>
          <a:ln w="9525">
            <a:solidFill>
              <a:schemeClr val="tx1"/>
            </a:solidFill>
            <a:miter lim="800000"/>
          </a:ln>
        </p:spPr>
        <p:txBody>
          <a:bodyPr wrap="none" anchor="ctr"/>
          <a:lstStyle/>
          <a:p>
            <a:endParaRPr lang="zh-CN" altLang="en-US"/>
          </a:p>
        </p:txBody>
      </p:sp>
      <p:sp>
        <p:nvSpPr>
          <p:cNvPr id="32781" name="Text Box 10"/>
          <p:cNvSpPr txBox="1">
            <a:spLocks noChangeArrowheads="1"/>
          </p:cNvSpPr>
          <p:nvPr/>
        </p:nvSpPr>
        <p:spPr bwMode="auto">
          <a:xfrm>
            <a:off x="3368675" y="3303588"/>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二手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2782" name="AutoShape 16"/>
          <p:cNvSpPr>
            <a:spLocks noChangeArrowheads="1"/>
          </p:cNvSpPr>
          <p:nvPr/>
        </p:nvSpPr>
        <p:spPr bwMode="auto">
          <a:xfrm>
            <a:off x="3051175" y="4302125"/>
            <a:ext cx="1428750" cy="1290638"/>
          </a:xfrm>
          <a:prstGeom prst="hexagon">
            <a:avLst>
              <a:gd name="adj" fmla="val 27675"/>
              <a:gd name="vf" fmla="val 115470"/>
            </a:avLst>
          </a:prstGeom>
          <a:solidFill>
            <a:schemeClr val="accent1"/>
          </a:solidFill>
          <a:ln w="9525">
            <a:solidFill>
              <a:schemeClr val="tx1"/>
            </a:solidFill>
            <a:miter lim="800000"/>
          </a:ln>
        </p:spPr>
        <p:txBody>
          <a:bodyPr wrap="none" anchor="ctr"/>
          <a:lstStyle/>
          <a:p>
            <a:endParaRPr lang="zh-CN" altLang="en-US"/>
          </a:p>
        </p:txBody>
      </p:sp>
      <p:sp>
        <p:nvSpPr>
          <p:cNvPr id="32783" name="Text Box 10"/>
          <p:cNvSpPr txBox="1">
            <a:spLocks noChangeArrowheads="1"/>
          </p:cNvSpPr>
          <p:nvPr/>
        </p:nvSpPr>
        <p:spPr bwMode="auto">
          <a:xfrm>
            <a:off x="3368675" y="4535488"/>
            <a:ext cx="7937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海外</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商品</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84" name="AutoShape 18"/>
          <p:cNvSpPr>
            <a:spLocks noChangeArrowheads="1"/>
          </p:cNvSpPr>
          <p:nvPr/>
        </p:nvSpPr>
        <p:spPr bwMode="auto">
          <a:xfrm>
            <a:off x="4232275" y="3590925"/>
            <a:ext cx="1428750" cy="1290638"/>
          </a:xfrm>
          <a:prstGeom prst="hexagon">
            <a:avLst>
              <a:gd name="adj" fmla="val 27675"/>
              <a:gd name="vf" fmla="val 115470"/>
            </a:avLst>
          </a:prstGeom>
          <a:solidFill>
            <a:schemeClr val="accent2"/>
          </a:solidFill>
          <a:ln w="9525">
            <a:solidFill>
              <a:schemeClr val="tx1"/>
            </a:solidFill>
            <a:miter lim="800000"/>
          </a:ln>
        </p:spPr>
        <p:txBody>
          <a:bodyPr wrap="none" anchor="ctr"/>
          <a:lstStyle/>
          <a:p>
            <a:endParaRPr lang="zh-CN" altLang="en-US"/>
          </a:p>
        </p:txBody>
      </p:sp>
      <p:sp>
        <p:nvSpPr>
          <p:cNvPr id="32785" name="Text Box 10"/>
          <p:cNvSpPr txBox="1">
            <a:spLocks noChangeArrowheads="1"/>
          </p:cNvSpPr>
          <p:nvPr/>
        </p:nvSpPr>
        <p:spPr bwMode="auto">
          <a:xfrm>
            <a:off x="4549775" y="4002088"/>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天猫</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86" name="AutoShape 20"/>
          <p:cNvSpPr>
            <a:spLocks noChangeArrowheads="1"/>
          </p:cNvSpPr>
          <p:nvPr/>
        </p:nvSpPr>
        <p:spPr bwMode="auto">
          <a:xfrm>
            <a:off x="4232275" y="5000625"/>
            <a:ext cx="1428750" cy="1290638"/>
          </a:xfrm>
          <a:prstGeom prst="hexagon">
            <a:avLst>
              <a:gd name="adj" fmla="val 27675"/>
              <a:gd name="vf" fmla="val 115470"/>
            </a:avLst>
          </a:prstGeom>
          <a:solidFill>
            <a:schemeClr val="folHlink"/>
          </a:solidFill>
          <a:ln w="9525">
            <a:solidFill>
              <a:schemeClr val="tx1"/>
            </a:solidFill>
            <a:miter lim="800000"/>
          </a:ln>
        </p:spPr>
        <p:txBody>
          <a:bodyPr wrap="none" anchor="ctr"/>
          <a:lstStyle/>
          <a:p>
            <a:endParaRPr lang="zh-CN" altLang="en-US"/>
          </a:p>
        </p:txBody>
      </p:sp>
      <p:sp>
        <p:nvSpPr>
          <p:cNvPr id="32787" name="Text Box 10"/>
          <p:cNvSpPr txBox="1">
            <a:spLocks noChangeArrowheads="1"/>
          </p:cNvSpPr>
          <p:nvPr/>
        </p:nvSpPr>
        <p:spPr bwMode="auto">
          <a:xfrm>
            <a:off x="4549775" y="5246688"/>
            <a:ext cx="7937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正品</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保障</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88" name="AutoShape 22"/>
          <p:cNvSpPr>
            <a:spLocks noChangeArrowheads="1"/>
          </p:cNvSpPr>
          <p:nvPr/>
        </p:nvSpPr>
        <p:spPr bwMode="auto">
          <a:xfrm>
            <a:off x="5426075" y="2879725"/>
            <a:ext cx="1428750" cy="1290638"/>
          </a:xfrm>
          <a:prstGeom prst="hexagon">
            <a:avLst>
              <a:gd name="adj" fmla="val 27675"/>
              <a:gd name="vf" fmla="val 115470"/>
            </a:avLst>
          </a:prstGeom>
          <a:solidFill>
            <a:srgbClr val="8A481F"/>
          </a:solidFill>
          <a:ln w="9525">
            <a:solidFill>
              <a:schemeClr val="tx1"/>
            </a:solidFill>
            <a:miter lim="800000"/>
          </a:ln>
        </p:spPr>
        <p:txBody>
          <a:bodyPr wrap="none" anchor="ctr"/>
          <a:lstStyle/>
          <a:p>
            <a:endParaRPr lang="zh-CN" altLang="en-US"/>
          </a:p>
        </p:txBody>
      </p:sp>
      <p:sp>
        <p:nvSpPr>
          <p:cNvPr id="32789" name="Text Box 10"/>
          <p:cNvSpPr txBox="1">
            <a:spLocks noChangeArrowheads="1"/>
          </p:cNvSpPr>
          <p:nvPr/>
        </p:nvSpPr>
        <p:spPr bwMode="auto">
          <a:xfrm>
            <a:off x="5553075" y="3138488"/>
            <a:ext cx="1198563" cy="822325"/>
          </a:xfrm>
          <a:prstGeom prst="rect">
            <a:avLst/>
          </a:prstGeom>
          <a:noFill/>
          <a:ln w="9525">
            <a:noFill/>
            <a:miter lim="800000"/>
          </a:ln>
        </p:spPr>
        <p:txBody>
          <a:bodyPr wrap="none">
            <a:spAutoFit/>
          </a:bodyPr>
          <a:lstStyle/>
          <a:p>
            <a:pPr algn="ctr" defTabSz="914400"/>
            <a:r>
              <a:rPr lang="en-US" altLang="zh-CN" sz="2400">
                <a:solidFill>
                  <a:schemeClr val="bg1"/>
                </a:solidFill>
                <a:latin typeface="微软雅黑" panose="020B0503020204020204" pitchFamily="34" charset="-122"/>
                <a:ea typeface="微软雅黑" panose="020B0503020204020204" pitchFamily="34" charset="-122"/>
              </a:rPr>
              <a:t>7+</a:t>
            </a:r>
            <a:r>
              <a:rPr lang="zh-CN" altLang="en-US" sz="2400">
                <a:solidFill>
                  <a:schemeClr val="bg1"/>
                </a:solidFill>
                <a:latin typeface="微软雅黑" panose="020B0503020204020204" pitchFamily="34" charset="-122"/>
                <a:ea typeface="微软雅黑" panose="020B0503020204020204" pitchFamily="34" charset="-122"/>
              </a:rPr>
              <a:t>天内</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退货</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2790" name="AutoShape 24"/>
          <p:cNvSpPr>
            <a:spLocks noChangeArrowheads="1"/>
          </p:cNvSpPr>
          <p:nvPr/>
        </p:nvSpPr>
        <p:spPr bwMode="auto">
          <a:xfrm>
            <a:off x="5426075" y="4289425"/>
            <a:ext cx="1428750" cy="1290638"/>
          </a:xfrm>
          <a:prstGeom prst="hexagon">
            <a:avLst>
              <a:gd name="adj" fmla="val 27675"/>
              <a:gd name="vf" fmla="val 115470"/>
            </a:avLst>
          </a:prstGeom>
          <a:solidFill>
            <a:schemeClr val="tx2"/>
          </a:solidFill>
          <a:ln w="9525">
            <a:solidFill>
              <a:schemeClr val="tx1"/>
            </a:solidFill>
            <a:miter lim="800000"/>
          </a:ln>
        </p:spPr>
        <p:txBody>
          <a:bodyPr wrap="none" anchor="ctr"/>
          <a:lstStyle/>
          <a:p>
            <a:endParaRPr lang="zh-CN" altLang="en-US"/>
          </a:p>
        </p:txBody>
      </p:sp>
      <p:sp>
        <p:nvSpPr>
          <p:cNvPr id="32791" name="Text Box 10"/>
          <p:cNvSpPr txBox="1">
            <a:spLocks noChangeArrowheads="1"/>
          </p:cNvSpPr>
          <p:nvPr/>
        </p:nvSpPr>
        <p:spPr bwMode="auto">
          <a:xfrm>
            <a:off x="5743575" y="4497388"/>
            <a:ext cx="7937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旺旺</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在线</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2792" name="AutoShape 26"/>
          <p:cNvSpPr>
            <a:spLocks noChangeArrowheads="1"/>
          </p:cNvSpPr>
          <p:nvPr/>
        </p:nvSpPr>
        <p:spPr bwMode="auto">
          <a:xfrm>
            <a:off x="6619875" y="3578225"/>
            <a:ext cx="1428750" cy="1290638"/>
          </a:xfrm>
          <a:prstGeom prst="hexagon">
            <a:avLst>
              <a:gd name="adj" fmla="val 27675"/>
              <a:gd name="vf" fmla="val 115470"/>
            </a:avLst>
          </a:prstGeom>
          <a:solidFill>
            <a:srgbClr val="8A481F"/>
          </a:solidFill>
          <a:ln w="9525">
            <a:solidFill>
              <a:schemeClr val="tx1"/>
            </a:solidFill>
            <a:miter lim="800000"/>
          </a:ln>
        </p:spPr>
        <p:txBody>
          <a:bodyPr wrap="none" anchor="ctr"/>
          <a:lstStyle/>
          <a:p>
            <a:endParaRPr lang="zh-CN" altLang="en-US"/>
          </a:p>
        </p:txBody>
      </p:sp>
      <p:sp>
        <p:nvSpPr>
          <p:cNvPr id="32793" name="Text Box 10"/>
          <p:cNvSpPr txBox="1">
            <a:spLocks noChangeArrowheads="1"/>
          </p:cNvSpPr>
          <p:nvPr/>
        </p:nvSpPr>
        <p:spPr bwMode="auto">
          <a:xfrm>
            <a:off x="6757988" y="3773488"/>
            <a:ext cx="1152525" cy="822325"/>
          </a:xfrm>
          <a:prstGeom prst="rect">
            <a:avLst/>
          </a:prstGeom>
          <a:noFill/>
          <a:ln w="9525">
            <a:noFill/>
            <a:miter lim="800000"/>
          </a:ln>
        </p:spPr>
        <p:txBody>
          <a:bodyPr wrap="none">
            <a:spAutoFit/>
          </a:bodyPr>
          <a:lstStyle/>
          <a:p>
            <a:pPr algn="ctr" defTabSz="914400"/>
            <a:r>
              <a:rPr lang="en-US" altLang="zh-CN" sz="2400">
                <a:solidFill>
                  <a:schemeClr val="bg1"/>
                </a:solidFill>
                <a:latin typeface="微软雅黑" panose="020B0503020204020204" pitchFamily="34" charset="-122"/>
                <a:ea typeface="微软雅黑" panose="020B0503020204020204" pitchFamily="34" charset="-122"/>
              </a:rPr>
              <a:t>24</a:t>
            </a:r>
            <a:r>
              <a:rPr lang="zh-CN" altLang="en-US" sz="2400">
                <a:solidFill>
                  <a:schemeClr val="bg1"/>
                </a:solidFill>
                <a:latin typeface="微软雅黑" panose="020B0503020204020204" pitchFamily="34" charset="-122"/>
                <a:ea typeface="微软雅黑" panose="020B0503020204020204" pitchFamily="34" charset="-122"/>
              </a:rPr>
              <a:t>小时</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内发货</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a:off x="2436813" y="3076575"/>
            <a:ext cx="819150" cy="704850"/>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文本框 6"/>
          <p:cNvSpPr txBox="1"/>
          <p:nvPr/>
        </p:nvSpPr>
        <p:spPr>
          <a:xfrm>
            <a:off x="2548939" y="3193566"/>
            <a:ext cx="594168" cy="506752"/>
          </a:xfrm>
          <a:prstGeom prst="rect">
            <a:avLst/>
          </a:prstGeom>
          <a:noFill/>
        </p:spPr>
        <p:txBody>
          <a:bodyPr>
            <a:spAutoFit/>
          </a:bodyPr>
          <a:lstStyle/>
          <a:p>
            <a:pPr algn="ctr" fontAlgn="auto">
              <a:spcBef>
                <a:spcPts val="0"/>
              </a:spcBef>
              <a:spcAft>
                <a:spcPts val="0"/>
              </a:spcAft>
              <a:defRPr/>
            </a:pPr>
            <a:r>
              <a:rPr lang="en-US" altLang="zh-CN"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
        <p:nvSpPr>
          <p:cNvPr id="4" name="任意多边形 4"/>
          <p:cNvSpPr/>
          <p:nvPr/>
        </p:nvSpPr>
        <p:spPr>
          <a:xfrm>
            <a:off x="3368675" y="3076575"/>
            <a:ext cx="4041775" cy="70485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796" name="Text Box 23"/>
          <p:cNvSpPr txBox="1">
            <a:spLocks noChangeArrowheads="1"/>
          </p:cNvSpPr>
          <p:nvPr/>
        </p:nvSpPr>
        <p:spPr bwMode="auto">
          <a:xfrm>
            <a:off x="3667125" y="3187700"/>
            <a:ext cx="3716338" cy="457200"/>
          </a:xfrm>
          <a:prstGeom prst="rect">
            <a:avLst/>
          </a:prstGeom>
          <a:noFill/>
          <a:ln w="9525" algn="ctr">
            <a:noFill/>
            <a:miter lim="800000"/>
          </a:ln>
        </p:spPr>
        <p:txBody>
          <a:bodyPr>
            <a:spAutoFit/>
          </a:bodyPr>
          <a:lstStyle/>
          <a:p>
            <a:pPr defTabSz="914400" eaLnBrk="0" hangingPunct="0"/>
            <a:r>
              <a:rPr lang="zh-CN" altLang="en-US" sz="2400">
                <a:solidFill>
                  <a:schemeClr val="bg1"/>
                </a:solidFill>
                <a:ea typeface="微软雅黑" panose="020B0503020204020204" pitchFamily="34" charset="-122"/>
              </a:rPr>
              <a:t>影响搜索量的决定性因素</a:t>
            </a:r>
            <a:endParaRPr lang="en-US" altLang="zh-CN" sz="2400">
              <a:solidFill>
                <a:schemeClr val="bg1"/>
              </a:solidFill>
              <a:ea typeface="微软雅黑" panose="020B0503020204020204" pitchFamily="34" charset="-122"/>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合 1"/>
          <p:cNvGrpSpPr/>
          <p:nvPr/>
        </p:nvGrpSpPr>
        <p:grpSpPr bwMode="auto">
          <a:xfrm>
            <a:off x="536575" y="1106488"/>
            <a:ext cx="596900" cy="514350"/>
            <a:chOff x="3306159" y="1663997"/>
            <a:chExt cx="796206" cy="686384"/>
          </a:xfrm>
        </p:grpSpPr>
        <p:sp>
          <p:nvSpPr>
            <p:cNvPr id="3" name="六边形 2"/>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 name="文本框 3"/>
            <p:cNvSpPr txBox="1"/>
            <p:nvPr/>
          </p:nvSpPr>
          <p:spPr>
            <a:xfrm>
              <a:off x="3416273" y="1746617"/>
              <a:ext cx="575979" cy="552921"/>
            </a:xfrm>
            <a:prstGeom prst="rect">
              <a:avLst/>
            </a:prstGeom>
            <a:noFill/>
          </p:spPr>
          <p:txBody>
            <a:bodyPr>
              <a:spAutoFit/>
            </a:bodyPr>
            <a:lstStyle/>
            <a:p>
              <a:pPr algn="ctr" fontAlgn="auto">
                <a:spcBef>
                  <a:spcPts val="0"/>
                </a:spcBef>
                <a:spcAft>
                  <a:spcPts val="0"/>
                </a:spcAft>
                <a:defRPr/>
              </a:pP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矩形 4"/>
          <p:cNvSpPr/>
          <p:nvPr/>
        </p:nvSpPr>
        <p:spPr>
          <a:xfrm>
            <a:off x="1349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71" name="文本框 5"/>
          <p:cNvSpPr txBox="1">
            <a:spLocks noChangeArrowheads="1"/>
          </p:cNvSpPr>
          <p:nvPr/>
        </p:nvSpPr>
        <p:spPr bwMode="auto">
          <a:xfrm>
            <a:off x="1820863" y="1092200"/>
            <a:ext cx="3762375" cy="519113"/>
          </a:xfrm>
          <a:prstGeom prst="rect">
            <a:avLst/>
          </a:prstGeom>
          <a:noFill/>
          <a:ln w="9525">
            <a:noFill/>
            <a:miter lim="800000"/>
          </a:ln>
        </p:spPr>
        <p:txBody>
          <a:bodyPr>
            <a:spAutoFit/>
          </a:bodyPr>
          <a:lstStyle/>
          <a:p>
            <a:r>
              <a:rPr lang="zh-CN" altLang="en-US" sz="2800" b="1">
                <a:solidFill>
                  <a:schemeClr val="bg1"/>
                </a:solidFill>
                <a:ea typeface="微软雅黑" panose="020B0503020204020204" pitchFamily="34" charset="-122"/>
                <a:cs typeface="等线" panose="02010600030101010101" charset="-122"/>
              </a:rPr>
              <a:t>思维导图</a:t>
            </a:r>
            <a:endParaRPr lang="en-US" altLang="zh-CN" sz="2800" b="1">
              <a:solidFill>
                <a:schemeClr val="bg1"/>
              </a:solidFill>
              <a:ea typeface="微软雅黑" panose="020B0503020204020204" pitchFamily="34" charset="-122"/>
              <a:cs typeface="等线" panose="02010600030101010101" charset="-122"/>
            </a:endParaRPr>
          </a:p>
        </p:txBody>
      </p:sp>
      <p:sp>
        <p:nvSpPr>
          <p:cNvPr id="2" name="任意多边形 4"/>
          <p:cNvSpPr/>
          <p:nvPr/>
        </p:nvSpPr>
        <p:spPr>
          <a:xfrm>
            <a:off x="0" y="3241675"/>
            <a:ext cx="2497138" cy="102393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73" name="Text Box 10"/>
          <p:cNvSpPr txBox="1">
            <a:spLocks noChangeArrowheads="1"/>
          </p:cNvSpPr>
          <p:nvPr/>
        </p:nvSpPr>
        <p:spPr bwMode="auto">
          <a:xfrm>
            <a:off x="153988" y="3341688"/>
            <a:ext cx="23177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深度解读神秘的</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淘宝</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3135313" y="1892300"/>
            <a:ext cx="1433512"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75" name="Text Box 32"/>
          <p:cNvSpPr txBox="1">
            <a:spLocks noChangeArrowheads="1"/>
          </p:cNvSpPr>
          <p:nvPr/>
        </p:nvSpPr>
        <p:spPr bwMode="auto">
          <a:xfrm>
            <a:off x="3189288" y="1982788"/>
            <a:ext cx="1385887"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初识</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 name="任意多边形 4"/>
          <p:cNvSpPr/>
          <p:nvPr/>
        </p:nvSpPr>
        <p:spPr>
          <a:xfrm>
            <a:off x="2887663" y="4433888"/>
            <a:ext cx="2046287" cy="98583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77" name="Rectangle 35"/>
          <p:cNvSpPr>
            <a:spLocks noChangeArrowheads="1"/>
          </p:cNvSpPr>
          <p:nvPr/>
        </p:nvSpPr>
        <p:spPr bwMode="auto">
          <a:xfrm>
            <a:off x="2932113" y="4516438"/>
            <a:ext cx="2012950" cy="822325"/>
          </a:xfrm>
          <a:prstGeom prst="rect">
            <a:avLst/>
          </a:prstGeom>
          <a:noFill/>
          <a:ln w="9525">
            <a:noFill/>
            <a:miter lim="800000"/>
          </a:ln>
        </p:spPr>
        <p:txBody>
          <a:bodyPr wrap="none">
            <a:spAutoFit/>
          </a:bodyPr>
          <a:lstStyle/>
          <a:p>
            <a:pPr algn="ctr"/>
            <a:r>
              <a:rPr lang="zh-CN" altLang="en-US" sz="2400">
                <a:solidFill>
                  <a:schemeClr val="bg1"/>
                </a:solidFill>
                <a:ea typeface="微软雅黑" panose="020B0503020204020204" pitchFamily="34" charset="-122"/>
              </a:rPr>
              <a:t>影响搜索量的</a:t>
            </a:r>
            <a:endParaRPr lang="zh-CN" altLang="en-US" sz="2400">
              <a:solidFill>
                <a:schemeClr val="bg1"/>
              </a:solidFill>
              <a:ea typeface="微软雅黑" panose="020B0503020204020204" pitchFamily="34" charset="-122"/>
            </a:endParaRPr>
          </a:p>
          <a:p>
            <a:pPr algn="ctr"/>
            <a:r>
              <a:rPr lang="zh-CN" altLang="en-US" sz="2400">
                <a:solidFill>
                  <a:schemeClr val="bg1"/>
                </a:solidFill>
                <a:ea typeface="微软雅黑" panose="020B0503020204020204" pitchFamily="34" charset="-122"/>
              </a:rPr>
              <a:t>决定性因素</a:t>
            </a:r>
            <a:r>
              <a:rPr lang="zh-CN" altLang="en-US">
                <a:solidFill>
                  <a:schemeClr val="bg1"/>
                </a:solidFill>
              </a:rPr>
              <a:t> </a:t>
            </a:r>
            <a:endParaRPr lang="zh-CN" altLang="en-US">
              <a:solidFill>
                <a:schemeClr val="bg1"/>
              </a:solidFill>
            </a:endParaRPr>
          </a:p>
        </p:txBody>
      </p:sp>
      <p:sp>
        <p:nvSpPr>
          <p:cNvPr id="8" name="任意多边形 4"/>
          <p:cNvSpPr/>
          <p:nvPr/>
        </p:nvSpPr>
        <p:spPr>
          <a:xfrm>
            <a:off x="5724525" y="828675"/>
            <a:ext cx="2084388"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79" name="Text Box 42"/>
          <p:cNvSpPr txBox="1">
            <a:spLocks noChangeArrowheads="1"/>
          </p:cNvSpPr>
          <p:nvPr/>
        </p:nvSpPr>
        <p:spPr bwMode="auto">
          <a:xfrm>
            <a:off x="5875338" y="865188"/>
            <a:ext cx="1690687"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什么是</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 name="任意多边形 4"/>
          <p:cNvSpPr/>
          <p:nvPr/>
        </p:nvSpPr>
        <p:spPr>
          <a:xfrm>
            <a:off x="5664200" y="1412875"/>
            <a:ext cx="2584450"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81" name="Text Box 44"/>
          <p:cNvSpPr txBox="1">
            <a:spLocks noChangeArrowheads="1"/>
          </p:cNvSpPr>
          <p:nvPr/>
        </p:nvSpPr>
        <p:spPr bwMode="auto">
          <a:xfrm>
            <a:off x="5811838" y="1446213"/>
            <a:ext cx="2300287"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什么是淘宝</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 name="任意多边形 4"/>
          <p:cNvSpPr/>
          <p:nvPr/>
        </p:nvSpPr>
        <p:spPr>
          <a:xfrm>
            <a:off x="5626100" y="1997075"/>
            <a:ext cx="2759075"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83" name="Text Box 46"/>
          <p:cNvSpPr txBox="1">
            <a:spLocks noChangeArrowheads="1"/>
          </p:cNvSpPr>
          <p:nvPr/>
        </p:nvSpPr>
        <p:spPr bwMode="auto">
          <a:xfrm>
            <a:off x="5689600" y="2036763"/>
            <a:ext cx="26225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淘宝搜索思维模式</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 name="任意多边形 4"/>
          <p:cNvSpPr/>
          <p:nvPr/>
        </p:nvSpPr>
        <p:spPr>
          <a:xfrm>
            <a:off x="5561013" y="2563813"/>
            <a:ext cx="3386137" cy="5349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2" name="任意多边形 4"/>
          <p:cNvSpPr/>
          <p:nvPr/>
        </p:nvSpPr>
        <p:spPr>
          <a:xfrm>
            <a:off x="5619750" y="3130550"/>
            <a:ext cx="2659063"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86" name="Text Box 49"/>
          <p:cNvSpPr txBox="1">
            <a:spLocks noChangeArrowheads="1"/>
          </p:cNvSpPr>
          <p:nvPr/>
        </p:nvSpPr>
        <p:spPr bwMode="auto">
          <a:xfrm>
            <a:off x="5686425" y="2603500"/>
            <a:ext cx="32194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淘宝类目和</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的概念</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187" name="Text Box 50"/>
          <p:cNvSpPr txBox="1">
            <a:spLocks noChangeArrowheads="1"/>
          </p:cNvSpPr>
          <p:nvPr/>
        </p:nvSpPr>
        <p:spPr bwMode="auto">
          <a:xfrm>
            <a:off x="5800725" y="3170238"/>
            <a:ext cx="23177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淘宝标签的概念</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 name="任意多边形 4"/>
          <p:cNvSpPr/>
          <p:nvPr/>
        </p:nvSpPr>
        <p:spPr>
          <a:xfrm>
            <a:off x="5588000" y="4097338"/>
            <a:ext cx="3556000" cy="5349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89" name="Text Box 52"/>
          <p:cNvSpPr txBox="1">
            <a:spLocks noChangeArrowheads="1"/>
          </p:cNvSpPr>
          <p:nvPr/>
        </p:nvSpPr>
        <p:spPr bwMode="auto">
          <a:xfrm>
            <a:off x="5607050" y="4125913"/>
            <a:ext cx="35369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淘宝搜索引擎主推性分析</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 name="任意多边形 4"/>
          <p:cNvSpPr/>
          <p:nvPr/>
        </p:nvSpPr>
        <p:spPr>
          <a:xfrm>
            <a:off x="5580063" y="4721225"/>
            <a:ext cx="3059112"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91" name="Text Box 54"/>
          <p:cNvSpPr txBox="1">
            <a:spLocks noChangeArrowheads="1"/>
          </p:cNvSpPr>
          <p:nvPr/>
        </p:nvSpPr>
        <p:spPr bwMode="auto">
          <a:xfrm>
            <a:off x="5673725" y="4767263"/>
            <a:ext cx="2909888"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a:t>
            </a:r>
            <a:r>
              <a:rPr lang="zh-CN"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关键词排名</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任意多边形 4"/>
          <p:cNvSpPr/>
          <p:nvPr/>
        </p:nvSpPr>
        <p:spPr>
          <a:xfrm>
            <a:off x="5654675" y="5345113"/>
            <a:ext cx="2084388" cy="5349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93" name="Text Box 57"/>
          <p:cNvSpPr txBox="1">
            <a:spLocks noChangeArrowheads="1"/>
          </p:cNvSpPr>
          <p:nvPr/>
        </p:nvSpPr>
        <p:spPr bwMode="auto">
          <a:xfrm>
            <a:off x="5726113" y="5386388"/>
            <a:ext cx="20129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宝贝的点击率</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7194" name="AutoShape 70"/>
          <p:cNvCxnSpPr>
            <a:cxnSpLocks noChangeShapeType="1"/>
            <a:stCxn id="7173" idx="3"/>
            <a:endCxn id="7177" idx="1"/>
          </p:cNvCxnSpPr>
          <p:nvPr/>
        </p:nvCxnSpPr>
        <p:spPr bwMode="auto">
          <a:xfrm>
            <a:off x="2471738" y="3752850"/>
            <a:ext cx="460375" cy="1174750"/>
          </a:xfrm>
          <a:prstGeom prst="bentConnector3">
            <a:avLst>
              <a:gd name="adj1" fmla="val 50000"/>
            </a:avLst>
          </a:prstGeom>
          <a:noFill/>
          <a:ln w="28575">
            <a:solidFill>
              <a:schemeClr val="bg1"/>
            </a:solidFill>
            <a:miter lim="800000"/>
            <a:tailEnd type="triangle" w="med" len="med"/>
          </a:ln>
        </p:spPr>
      </p:cxnSp>
      <p:cxnSp>
        <p:nvCxnSpPr>
          <p:cNvPr id="7195" name="AutoShape 71"/>
          <p:cNvCxnSpPr>
            <a:cxnSpLocks noChangeShapeType="1"/>
          </p:cNvCxnSpPr>
          <p:nvPr/>
        </p:nvCxnSpPr>
        <p:spPr bwMode="auto">
          <a:xfrm rot="-5400000">
            <a:off x="2041526" y="2833687"/>
            <a:ext cx="1631950" cy="314325"/>
          </a:xfrm>
          <a:prstGeom prst="bentConnector3">
            <a:avLst>
              <a:gd name="adj1" fmla="val 99218"/>
            </a:avLst>
          </a:prstGeom>
          <a:noFill/>
          <a:ln w="28575">
            <a:solidFill>
              <a:schemeClr val="bg1"/>
            </a:solidFill>
            <a:miter lim="800000"/>
            <a:tailEnd type="triangle" w="med" len="med"/>
          </a:ln>
        </p:spPr>
      </p:cxnSp>
      <p:cxnSp>
        <p:nvCxnSpPr>
          <p:cNvPr id="7196" name="AutoShape 72"/>
          <p:cNvCxnSpPr>
            <a:cxnSpLocks noChangeShapeType="1"/>
            <a:endCxn id="7179" idx="1"/>
          </p:cNvCxnSpPr>
          <p:nvPr/>
        </p:nvCxnSpPr>
        <p:spPr bwMode="auto">
          <a:xfrm flipV="1">
            <a:off x="4562475" y="1093788"/>
            <a:ext cx="1312863" cy="1104900"/>
          </a:xfrm>
          <a:prstGeom prst="bentConnector3">
            <a:avLst>
              <a:gd name="adj1" fmla="val 49940"/>
            </a:avLst>
          </a:prstGeom>
          <a:noFill/>
          <a:ln w="28575">
            <a:solidFill>
              <a:schemeClr val="bg1"/>
            </a:solidFill>
            <a:miter lim="800000"/>
            <a:tailEnd type="triangle" w="med" len="med"/>
          </a:ln>
        </p:spPr>
      </p:cxnSp>
      <p:cxnSp>
        <p:nvCxnSpPr>
          <p:cNvPr id="7197" name="AutoShape 73"/>
          <p:cNvCxnSpPr>
            <a:cxnSpLocks noChangeShapeType="1"/>
          </p:cNvCxnSpPr>
          <p:nvPr/>
        </p:nvCxnSpPr>
        <p:spPr bwMode="auto">
          <a:xfrm flipV="1">
            <a:off x="4600575" y="1662113"/>
            <a:ext cx="1223963" cy="536575"/>
          </a:xfrm>
          <a:prstGeom prst="bentConnector3">
            <a:avLst>
              <a:gd name="adj1" fmla="val 49931"/>
            </a:avLst>
          </a:prstGeom>
          <a:noFill/>
          <a:ln w="28575">
            <a:solidFill>
              <a:schemeClr val="bg1"/>
            </a:solidFill>
            <a:miter lim="800000"/>
            <a:tailEnd type="triangle" w="med" len="med"/>
          </a:ln>
        </p:spPr>
      </p:cxnSp>
      <p:cxnSp>
        <p:nvCxnSpPr>
          <p:cNvPr id="7198" name="AutoShape 74"/>
          <p:cNvCxnSpPr>
            <a:cxnSpLocks noChangeShapeType="1"/>
          </p:cNvCxnSpPr>
          <p:nvPr/>
        </p:nvCxnSpPr>
        <p:spPr bwMode="auto">
          <a:xfrm>
            <a:off x="4664075" y="2198688"/>
            <a:ext cx="1114425" cy="66675"/>
          </a:xfrm>
          <a:prstGeom prst="bentConnector3">
            <a:avLst>
              <a:gd name="adj1" fmla="val 50000"/>
            </a:avLst>
          </a:prstGeom>
          <a:noFill/>
          <a:ln w="28575">
            <a:solidFill>
              <a:schemeClr val="bg1"/>
            </a:solidFill>
            <a:miter lim="800000"/>
            <a:tailEnd type="triangle" w="med" len="med"/>
          </a:ln>
        </p:spPr>
      </p:cxnSp>
      <p:cxnSp>
        <p:nvCxnSpPr>
          <p:cNvPr id="7199" name="AutoShape 75"/>
          <p:cNvCxnSpPr>
            <a:cxnSpLocks noChangeShapeType="1"/>
          </p:cNvCxnSpPr>
          <p:nvPr/>
        </p:nvCxnSpPr>
        <p:spPr bwMode="auto">
          <a:xfrm>
            <a:off x="4575175" y="2198688"/>
            <a:ext cx="1111250" cy="620712"/>
          </a:xfrm>
          <a:prstGeom prst="bentConnector3">
            <a:avLst>
              <a:gd name="adj1" fmla="val 57856"/>
            </a:avLst>
          </a:prstGeom>
          <a:noFill/>
          <a:ln w="28575">
            <a:solidFill>
              <a:schemeClr val="bg1"/>
            </a:solidFill>
            <a:miter lim="800000"/>
            <a:tailEnd type="triangle" w="med" len="med"/>
          </a:ln>
        </p:spPr>
      </p:cxnSp>
      <p:cxnSp>
        <p:nvCxnSpPr>
          <p:cNvPr id="7200" name="AutoShape 76"/>
          <p:cNvCxnSpPr>
            <a:cxnSpLocks noChangeShapeType="1"/>
          </p:cNvCxnSpPr>
          <p:nvPr/>
        </p:nvCxnSpPr>
        <p:spPr bwMode="auto">
          <a:xfrm>
            <a:off x="4603750" y="2189163"/>
            <a:ext cx="1222375" cy="1196975"/>
          </a:xfrm>
          <a:prstGeom prst="bentConnector3">
            <a:avLst>
              <a:gd name="adj1" fmla="val 50000"/>
            </a:avLst>
          </a:prstGeom>
          <a:noFill/>
          <a:ln w="28575">
            <a:solidFill>
              <a:schemeClr val="bg1"/>
            </a:solidFill>
            <a:miter lim="800000"/>
            <a:tailEnd type="triangle" w="med" len="med"/>
          </a:ln>
        </p:spPr>
      </p:cxnSp>
      <p:cxnSp>
        <p:nvCxnSpPr>
          <p:cNvPr id="7201" name="AutoShape 77"/>
          <p:cNvCxnSpPr>
            <a:cxnSpLocks noChangeShapeType="1"/>
            <a:endCxn id="7189" idx="1"/>
          </p:cNvCxnSpPr>
          <p:nvPr/>
        </p:nvCxnSpPr>
        <p:spPr bwMode="auto">
          <a:xfrm flipV="1">
            <a:off x="4892675" y="4354513"/>
            <a:ext cx="714375" cy="598487"/>
          </a:xfrm>
          <a:prstGeom prst="bentConnector3">
            <a:avLst>
              <a:gd name="adj1" fmla="val 50000"/>
            </a:avLst>
          </a:prstGeom>
          <a:noFill/>
          <a:ln w="28575">
            <a:solidFill>
              <a:schemeClr val="bg1"/>
            </a:solidFill>
            <a:miter lim="800000"/>
            <a:tailEnd type="triangle" w="med" len="med"/>
          </a:ln>
        </p:spPr>
      </p:cxnSp>
      <p:cxnSp>
        <p:nvCxnSpPr>
          <p:cNvPr id="7202" name="AutoShape 78"/>
          <p:cNvCxnSpPr>
            <a:cxnSpLocks noChangeShapeType="1"/>
          </p:cNvCxnSpPr>
          <p:nvPr/>
        </p:nvCxnSpPr>
        <p:spPr bwMode="auto">
          <a:xfrm>
            <a:off x="4841875" y="4953000"/>
            <a:ext cx="819150" cy="42863"/>
          </a:xfrm>
          <a:prstGeom prst="bentConnector3">
            <a:avLst>
              <a:gd name="adj1" fmla="val 50000"/>
            </a:avLst>
          </a:prstGeom>
          <a:noFill/>
          <a:ln w="28575">
            <a:solidFill>
              <a:schemeClr val="bg1"/>
            </a:solidFill>
            <a:miter lim="800000"/>
            <a:tailEnd type="triangle" w="med" len="med"/>
          </a:ln>
        </p:spPr>
      </p:cxnSp>
      <p:cxnSp>
        <p:nvCxnSpPr>
          <p:cNvPr id="7203" name="AutoShape 79"/>
          <p:cNvCxnSpPr>
            <a:cxnSpLocks noChangeShapeType="1"/>
          </p:cNvCxnSpPr>
          <p:nvPr/>
        </p:nvCxnSpPr>
        <p:spPr bwMode="auto">
          <a:xfrm>
            <a:off x="4906963" y="4951413"/>
            <a:ext cx="819150" cy="663575"/>
          </a:xfrm>
          <a:prstGeom prst="bentConnector3">
            <a:avLst>
              <a:gd name="adj1" fmla="val 42250"/>
            </a:avLst>
          </a:prstGeom>
          <a:noFill/>
          <a:ln w="28575">
            <a:solidFill>
              <a:schemeClr val="bg1"/>
            </a:solidFill>
            <a:miter lim="800000"/>
            <a:tailEnd type="triangle" w="med" len="med"/>
          </a:ln>
        </p:spPr>
      </p:cxn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18"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影响搜索量的决定性因素</a:t>
            </a:r>
            <a:endParaRPr lang="en-US" altLang="zh-CN" sz="2800">
              <a:solidFill>
                <a:schemeClr val="bg1"/>
              </a:solidFill>
              <a:ea typeface="微软雅黑" panose="020B0503020204020204" pitchFamily="34" charset="-122"/>
            </a:endParaRPr>
          </a:p>
        </p:txBody>
      </p:sp>
      <p:sp>
        <p:nvSpPr>
          <p:cNvPr id="34819" name="文本框 1"/>
          <p:cNvSpPr txBox="1">
            <a:spLocks noChangeArrowheads="1"/>
          </p:cNvSpPr>
          <p:nvPr/>
        </p:nvSpPr>
        <p:spPr bwMode="auto">
          <a:xfrm>
            <a:off x="708025" y="2279650"/>
            <a:ext cx="8029575" cy="231203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的核心是点击率、转化率、销量，研究淘宝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的目的就是为了增加展现量</a:t>
            </a:r>
            <a:r>
              <a:rPr lang="zh-CN" altLang="en-US" sz="2400">
                <a:solidFill>
                  <a:schemeClr val="bg1"/>
                </a:solidFill>
                <a:latin typeface="微软雅黑" panose="020B0503020204020204" pitchFamily="34" charset="-122"/>
                <a:ea typeface="微软雅黑" panose="020B0503020204020204" pitchFamily="34" charset="-122"/>
              </a:rPr>
              <a:t>、增加点击率和转化率、增大交易额。实现展现量增加的前提是淘宝卖家十分清楚影响排名</a:t>
            </a:r>
            <a:r>
              <a:rPr lang="zh-CN" altLang="en-US" sz="2400">
                <a:solidFill>
                  <a:schemeClr val="bg1"/>
                </a:solidFill>
                <a:latin typeface="微软雅黑" panose="020B0503020204020204" pitchFamily="34" charset="-122"/>
                <a:ea typeface="微软雅黑" panose="020B0503020204020204" pitchFamily="34" charset="-122"/>
              </a:rPr>
              <a:t>的因素，才能在不违反淘宝规则的前提下对症下药，找出适合自己店铺的方法，实现策略有效性的最大化。</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842"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sp>
        <p:nvSpPr>
          <p:cNvPr id="35843" name="文本框 1"/>
          <p:cNvSpPr txBox="1">
            <a:spLocks noChangeArrowheads="1"/>
          </p:cNvSpPr>
          <p:nvPr/>
        </p:nvSpPr>
        <p:spPr bwMode="auto">
          <a:xfrm>
            <a:off x="1031875" y="1895475"/>
            <a:ext cx="7540625" cy="447357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rPr>
              <a:t>每个卖家都在想方设法的让自己的宝贝出现在自然搜索的首页，因为自然搜索而来的流量无论是从转化率还是从精准度来讲都明显优于其他渠道得来的流量，所以自然搜索的重要性毋容置疑。卖家想要获得自然搜索流量就要让宝贝排名靠前，也就是增加宝贝进入客户视线的概率因此排名就显得尤为重要。</a:t>
            </a:r>
            <a:endParaRPr lang="zh-CN" altLang="en-US" sz="24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rPr>
              <a:t>淘宝搜索排名有三大排序模式：综合排序，人气、销量。在淘宝输入一个关键词如</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羽绒服</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后淘宝后台的搜索引擎就会针对这个关键词对淘宝宝贝进行排序，然后展示到客户眼前，排序越靠前就越有可能被客户点击。其中默认排序是综合排序也是淘宝搜索引擎的主推模式。</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866"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pic>
        <p:nvPicPr>
          <p:cNvPr id="36867" name="Picture 4" descr="QQ截图20160726212930"/>
          <p:cNvPicPr>
            <a:picLocks noChangeAspect="1" noChangeArrowheads="1"/>
          </p:cNvPicPr>
          <p:nvPr/>
        </p:nvPicPr>
        <p:blipFill>
          <a:blip r:embed="rId1"/>
          <a:srcRect/>
          <a:stretch>
            <a:fillRect/>
          </a:stretch>
        </p:blipFill>
        <p:spPr bwMode="auto">
          <a:xfrm>
            <a:off x="1033463" y="1998663"/>
            <a:ext cx="7388225" cy="3927475"/>
          </a:xfrm>
          <a:prstGeom prst="rect">
            <a:avLst/>
          </a:prstGeom>
          <a:noFill/>
          <a:ln w="9525">
            <a:noFill/>
            <a:miter lim="800000"/>
            <a:headEnd/>
            <a:tailEnd/>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890"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sp>
        <p:nvSpPr>
          <p:cNvPr id="37891" name="文本框 1"/>
          <p:cNvSpPr txBox="1">
            <a:spLocks noChangeArrowheads="1"/>
          </p:cNvSpPr>
          <p:nvPr/>
        </p:nvSpPr>
        <p:spPr bwMode="auto">
          <a:xfrm>
            <a:off x="1717675" y="1712913"/>
            <a:ext cx="6142038" cy="457200"/>
          </a:xfrm>
          <a:prstGeom prst="rect">
            <a:avLst/>
          </a:prstGeom>
          <a:noFill/>
          <a:ln w="9525">
            <a:noFill/>
            <a:miter lim="800000"/>
          </a:ln>
        </p:spPr>
        <p:txBody>
          <a:bodyPr>
            <a:spAutoFit/>
          </a:bodyPr>
          <a:lstStyle/>
          <a:p>
            <a:pPr algn="ct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影响综合排名的因素</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 name="任意多边形 4"/>
          <p:cNvSpPr/>
          <p:nvPr/>
        </p:nvSpPr>
        <p:spPr>
          <a:xfrm>
            <a:off x="3900488" y="2316163"/>
            <a:ext cx="1646237" cy="785812"/>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893" name="Text Box 10"/>
          <p:cNvSpPr txBox="1">
            <a:spLocks noChangeArrowheads="1"/>
          </p:cNvSpPr>
          <p:nvPr/>
        </p:nvSpPr>
        <p:spPr bwMode="auto">
          <a:xfrm>
            <a:off x="4071938" y="2289175"/>
            <a:ext cx="14033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综合排名</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影响因素</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1011238" y="3648075"/>
            <a:ext cx="1446212"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895" name="Text Box 10"/>
          <p:cNvSpPr txBox="1">
            <a:spLocks noChangeArrowheads="1"/>
          </p:cNvSpPr>
          <p:nvPr/>
        </p:nvSpPr>
        <p:spPr bwMode="auto">
          <a:xfrm>
            <a:off x="1190625" y="3671888"/>
            <a:ext cx="10985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相关性</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302125" y="3625850"/>
            <a:ext cx="1031875"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897" name="Text Box 10"/>
          <p:cNvSpPr txBox="1">
            <a:spLocks noChangeArrowheads="1"/>
          </p:cNvSpPr>
          <p:nvPr/>
        </p:nvSpPr>
        <p:spPr bwMode="auto">
          <a:xfrm>
            <a:off x="4400550" y="3649663"/>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作弊</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5449888" y="3603625"/>
            <a:ext cx="1646237"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899" name="Text Box 10"/>
          <p:cNvSpPr txBox="1">
            <a:spLocks noChangeArrowheads="1"/>
          </p:cNvSpPr>
          <p:nvPr/>
        </p:nvSpPr>
        <p:spPr bwMode="auto">
          <a:xfrm>
            <a:off x="5557838" y="3627438"/>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综合评分</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 name="任意多边形 4"/>
          <p:cNvSpPr/>
          <p:nvPr/>
        </p:nvSpPr>
        <p:spPr>
          <a:xfrm>
            <a:off x="7204075" y="3590925"/>
            <a:ext cx="1646238"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901" name="Text Box 10"/>
          <p:cNvSpPr txBox="1">
            <a:spLocks noChangeArrowheads="1"/>
          </p:cNvSpPr>
          <p:nvPr/>
        </p:nvSpPr>
        <p:spPr bwMode="auto">
          <a:xfrm>
            <a:off x="7312025" y="3614738"/>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下架时间</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7902" name="AutoShape 29"/>
          <p:cNvCxnSpPr>
            <a:cxnSpLocks noChangeShapeType="1"/>
            <a:stCxn id="37893" idx="2"/>
            <a:endCxn id="37895" idx="0"/>
          </p:cNvCxnSpPr>
          <p:nvPr/>
        </p:nvCxnSpPr>
        <p:spPr bwMode="auto">
          <a:xfrm rot="5400000">
            <a:off x="2976563" y="1874837"/>
            <a:ext cx="560388" cy="3033713"/>
          </a:xfrm>
          <a:prstGeom prst="bentConnector3">
            <a:avLst>
              <a:gd name="adj1" fmla="val 49856"/>
            </a:avLst>
          </a:prstGeom>
          <a:noFill/>
          <a:ln w="28575">
            <a:solidFill>
              <a:schemeClr val="bg1"/>
            </a:solidFill>
            <a:miter lim="800000"/>
            <a:tailEnd type="triangle" w="med" len="med"/>
          </a:ln>
        </p:spPr>
      </p:cxnSp>
      <p:cxnSp>
        <p:nvCxnSpPr>
          <p:cNvPr id="37903" name="AutoShape 31"/>
          <p:cNvCxnSpPr>
            <a:cxnSpLocks noChangeShapeType="1"/>
          </p:cNvCxnSpPr>
          <p:nvPr/>
        </p:nvCxnSpPr>
        <p:spPr bwMode="auto">
          <a:xfrm rot="16200000" flipH="1">
            <a:off x="5258594" y="2639219"/>
            <a:ext cx="515938" cy="1485900"/>
          </a:xfrm>
          <a:prstGeom prst="bentConnector3">
            <a:avLst>
              <a:gd name="adj1" fmla="val 49847"/>
            </a:avLst>
          </a:prstGeom>
          <a:noFill/>
          <a:ln w="28575">
            <a:solidFill>
              <a:schemeClr val="bg1"/>
            </a:solidFill>
            <a:miter lim="800000"/>
            <a:tailEnd type="triangle" w="med" len="med"/>
          </a:ln>
        </p:spPr>
      </p:cxnSp>
      <p:cxnSp>
        <p:nvCxnSpPr>
          <p:cNvPr id="37904" name="AutoShape 32"/>
          <p:cNvCxnSpPr>
            <a:cxnSpLocks noChangeShapeType="1"/>
          </p:cNvCxnSpPr>
          <p:nvPr/>
        </p:nvCxnSpPr>
        <p:spPr bwMode="auto">
          <a:xfrm rot="16200000" flipH="1">
            <a:off x="6142038" y="1768475"/>
            <a:ext cx="503238" cy="3240087"/>
          </a:xfrm>
          <a:prstGeom prst="bentConnector3">
            <a:avLst>
              <a:gd name="adj1" fmla="val 49843"/>
            </a:avLst>
          </a:prstGeom>
          <a:noFill/>
          <a:ln w="28575">
            <a:solidFill>
              <a:schemeClr val="bg1"/>
            </a:solidFill>
            <a:miter lim="800000"/>
            <a:tailEnd type="triangle" w="med" len="med"/>
          </a:ln>
        </p:spPr>
      </p:cxnSp>
      <p:sp>
        <p:nvSpPr>
          <p:cNvPr id="8" name="任意多边形 4"/>
          <p:cNvSpPr/>
          <p:nvPr/>
        </p:nvSpPr>
        <p:spPr>
          <a:xfrm>
            <a:off x="185738" y="4740275"/>
            <a:ext cx="1646237" cy="950913"/>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906" name="Text Box 10"/>
          <p:cNvSpPr txBox="1">
            <a:spLocks noChangeArrowheads="1"/>
          </p:cNvSpPr>
          <p:nvPr/>
        </p:nvSpPr>
        <p:spPr bwMode="auto">
          <a:xfrm>
            <a:off x="446088" y="4797425"/>
            <a:ext cx="10985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类目</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相关性</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 name="任意多边形 4"/>
          <p:cNvSpPr/>
          <p:nvPr/>
        </p:nvSpPr>
        <p:spPr>
          <a:xfrm>
            <a:off x="1989138" y="4765675"/>
            <a:ext cx="1646237" cy="950913"/>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908" name="Text Box 10"/>
          <p:cNvSpPr txBox="1">
            <a:spLocks noChangeArrowheads="1"/>
          </p:cNvSpPr>
          <p:nvPr/>
        </p:nvSpPr>
        <p:spPr bwMode="auto">
          <a:xfrm>
            <a:off x="2249488" y="4822825"/>
            <a:ext cx="10985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属性</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相关性</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 name="任意多边形 4"/>
          <p:cNvSpPr/>
          <p:nvPr/>
        </p:nvSpPr>
        <p:spPr>
          <a:xfrm>
            <a:off x="3843338" y="4752975"/>
            <a:ext cx="1646237" cy="950913"/>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910" name="Text Box 10"/>
          <p:cNvSpPr txBox="1">
            <a:spLocks noChangeArrowheads="1"/>
          </p:cNvSpPr>
          <p:nvPr/>
        </p:nvSpPr>
        <p:spPr bwMode="auto">
          <a:xfrm>
            <a:off x="4103688" y="4810125"/>
            <a:ext cx="10985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标题</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相关性</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7911" name="AutoShape 39"/>
          <p:cNvCxnSpPr>
            <a:cxnSpLocks noChangeShapeType="1"/>
          </p:cNvCxnSpPr>
          <p:nvPr/>
        </p:nvCxnSpPr>
        <p:spPr bwMode="auto">
          <a:xfrm rot="5400000">
            <a:off x="1033463" y="4103688"/>
            <a:ext cx="668337" cy="744537"/>
          </a:xfrm>
          <a:prstGeom prst="bentConnector3">
            <a:avLst>
              <a:gd name="adj1" fmla="val 49880"/>
            </a:avLst>
          </a:prstGeom>
          <a:noFill/>
          <a:ln w="28575">
            <a:solidFill>
              <a:schemeClr val="bg1"/>
            </a:solidFill>
            <a:miter lim="800000"/>
            <a:tailEnd type="triangle" w="med" len="med"/>
          </a:ln>
        </p:spPr>
      </p:cxnSp>
      <p:cxnSp>
        <p:nvCxnSpPr>
          <p:cNvPr id="37912" name="AutoShape 28"/>
          <p:cNvCxnSpPr>
            <a:cxnSpLocks noChangeShapeType="1"/>
            <a:stCxn id="37895" idx="2"/>
            <a:endCxn id="37908" idx="0"/>
          </p:cNvCxnSpPr>
          <p:nvPr/>
        </p:nvCxnSpPr>
        <p:spPr bwMode="auto">
          <a:xfrm rot="16200000" flipH="1">
            <a:off x="1922463" y="3946525"/>
            <a:ext cx="693737" cy="1058863"/>
          </a:xfrm>
          <a:prstGeom prst="bentConnector3">
            <a:avLst>
              <a:gd name="adj1" fmla="val 49884"/>
            </a:avLst>
          </a:prstGeom>
          <a:noFill/>
          <a:ln w="28575">
            <a:solidFill>
              <a:schemeClr val="bg1"/>
            </a:solidFill>
            <a:miter lim="800000"/>
            <a:tailEnd type="triangle" w="med" len="med"/>
          </a:ln>
        </p:spPr>
      </p:cxnSp>
      <p:cxnSp>
        <p:nvCxnSpPr>
          <p:cNvPr id="37913" name="AutoShape 29"/>
          <p:cNvCxnSpPr>
            <a:cxnSpLocks noChangeShapeType="1"/>
            <a:stCxn id="37895" idx="2"/>
            <a:endCxn id="37910" idx="0"/>
          </p:cNvCxnSpPr>
          <p:nvPr/>
        </p:nvCxnSpPr>
        <p:spPr bwMode="auto">
          <a:xfrm rot="16200000" flipH="1">
            <a:off x="2855913" y="3013075"/>
            <a:ext cx="681037" cy="2913063"/>
          </a:xfrm>
          <a:prstGeom prst="bentConnector3">
            <a:avLst>
              <a:gd name="adj1" fmla="val 49884"/>
            </a:avLst>
          </a:prstGeom>
          <a:noFill/>
          <a:ln w="28575">
            <a:solidFill>
              <a:schemeClr val="bg1"/>
            </a:solidFill>
            <a:miter lim="800000"/>
            <a:tailEnd type="triangle" w="med" len="med"/>
          </a:ln>
        </p:spPr>
      </p:cxnSp>
      <p:sp>
        <p:nvSpPr>
          <p:cNvPr id="11" name="任意多边形 4"/>
          <p:cNvSpPr/>
          <p:nvPr/>
        </p:nvSpPr>
        <p:spPr>
          <a:xfrm>
            <a:off x="2581275" y="3654425"/>
            <a:ext cx="1646238"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915" name="Text Box 10"/>
          <p:cNvSpPr txBox="1">
            <a:spLocks noChangeArrowheads="1"/>
          </p:cNvSpPr>
          <p:nvPr/>
        </p:nvSpPr>
        <p:spPr bwMode="auto">
          <a:xfrm>
            <a:off x="2689225" y="3678238"/>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淘宝规则</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7916" name="AutoShape 30"/>
          <p:cNvCxnSpPr>
            <a:cxnSpLocks noChangeShapeType="1"/>
            <a:stCxn id="37893" idx="2"/>
            <a:endCxn id="37915" idx="0"/>
          </p:cNvCxnSpPr>
          <p:nvPr/>
        </p:nvCxnSpPr>
        <p:spPr bwMode="auto">
          <a:xfrm rot="5400000">
            <a:off x="3798888" y="2703512"/>
            <a:ext cx="566738" cy="1382713"/>
          </a:xfrm>
          <a:prstGeom prst="bentConnector3">
            <a:avLst>
              <a:gd name="adj1" fmla="val 49861"/>
            </a:avLst>
          </a:prstGeom>
          <a:noFill/>
          <a:ln w="28575">
            <a:solidFill>
              <a:schemeClr val="bg1"/>
            </a:solidFill>
            <a:miter lim="800000"/>
            <a:tailEnd type="triangle" w="med" len="med"/>
          </a:ln>
        </p:spPr>
      </p:cxnSp>
      <p:cxnSp>
        <p:nvCxnSpPr>
          <p:cNvPr id="37917" name="AutoShape 32"/>
          <p:cNvCxnSpPr>
            <a:cxnSpLocks noChangeShapeType="1"/>
            <a:stCxn id="37893" idx="2"/>
            <a:endCxn id="37897" idx="0"/>
          </p:cNvCxnSpPr>
          <p:nvPr/>
        </p:nvCxnSpPr>
        <p:spPr bwMode="auto">
          <a:xfrm>
            <a:off x="4773613" y="3111500"/>
            <a:ext cx="23812" cy="538163"/>
          </a:xfrm>
          <a:prstGeom prst="straightConnector1">
            <a:avLst/>
          </a:prstGeom>
          <a:noFill/>
          <a:ln w="28575">
            <a:solidFill>
              <a:schemeClr val="bg1"/>
            </a:solidFill>
            <a:round/>
            <a:tailEnd type="triangle" w="med" len="med"/>
          </a:ln>
        </p:spPr>
      </p:cxn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914" name="文本框 4"/>
          <p:cNvSpPr txBox="1">
            <a:spLocks noChangeArrowheads="1"/>
          </p:cNvSpPr>
          <p:nvPr/>
        </p:nvSpPr>
        <p:spPr bwMode="auto">
          <a:xfrm>
            <a:off x="177800" y="2005013"/>
            <a:ext cx="9144000"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某款宝贝的属性描述属性里是</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短袖</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就不能在标题里写</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长袖</a:t>
            </a:r>
            <a:r>
              <a:rPr lang="en-US" altLang="zh-CN" sz="2400">
                <a:solidFill>
                  <a:schemeClr val="bg1"/>
                </a:solidFill>
                <a:latin typeface="微软雅黑" panose="020B0503020204020204" pitchFamily="34" charset="-122"/>
                <a:ea typeface="微软雅黑" panose="020B0503020204020204" pitchFamily="34" charset="-122"/>
              </a:rPr>
              <a:t>”</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8915"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pic>
        <p:nvPicPr>
          <p:cNvPr id="38916" name="Picture 7" descr="QQ截图20160726213703"/>
          <p:cNvPicPr>
            <a:picLocks noChangeAspect="1" noChangeArrowheads="1"/>
          </p:cNvPicPr>
          <p:nvPr/>
        </p:nvPicPr>
        <p:blipFill>
          <a:blip r:embed="rId1"/>
          <a:srcRect/>
          <a:stretch>
            <a:fillRect/>
          </a:stretch>
        </p:blipFill>
        <p:spPr bwMode="auto">
          <a:xfrm>
            <a:off x="338138" y="2773363"/>
            <a:ext cx="8593137" cy="3336925"/>
          </a:xfrm>
          <a:prstGeom prst="rect">
            <a:avLst/>
          </a:prstGeom>
          <a:noFill/>
          <a:ln w="9525">
            <a:noFill/>
            <a:miter lim="800000"/>
            <a:headEnd/>
            <a:tailEnd/>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938"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pic>
        <p:nvPicPr>
          <p:cNvPr id="39939" name="Picture 7" descr="QQ截图20160726214055"/>
          <p:cNvPicPr>
            <a:picLocks noChangeAspect="1" noChangeArrowheads="1"/>
          </p:cNvPicPr>
          <p:nvPr/>
        </p:nvPicPr>
        <p:blipFill>
          <a:blip r:embed="rId1"/>
          <a:srcRect/>
          <a:stretch>
            <a:fillRect/>
          </a:stretch>
        </p:blipFill>
        <p:spPr bwMode="auto">
          <a:xfrm>
            <a:off x="852488" y="1755775"/>
            <a:ext cx="7500937" cy="4806950"/>
          </a:xfrm>
          <a:prstGeom prst="rect">
            <a:avLst/>
          </a:prstGeom>
          <a:noFill/>
          <a:ln w="9525">
            <a:noFill/>
            <a:miter lim="800000"/>
            <a:headEnd/>
            <a:tailEnd/>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962"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sp>
        <p:nvSpPr>
          <p:cNvPr id="40963" name="文本框 5"/>
          <p:cNvSpPr txBox="1">
            <a:spLocks noChangeArrowheads="1"/>
          </p:cNvSpPr>
          <p:nvPr/>
        </p:nvSpPr>
        <p:spPr bwMode="auto">
          <a:xfrm>
            <a:off x="2516188" y="5230813"/>
            <a:ext cx="5562600"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人气排序和综合排序的不同点？</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40964" name="Picture 7" descr="20141118175323_uf3vd"/>
          <p:cNvPicPr>
            <a:picLocks noChangeAspect="1" noChangeArrowheads="1"/>
          </p:cNvPicPr>
          <p:nvPr/>
        </p:nvPicPr>
        <p:blipFill>
          <a:blip r:embed="rId1"/>
          <a:srcRect/>
          <a:stretch>
            <a:fillRect/>
          </a:stretch>
        </p:blipFill>
        <p:spPr bwMode="auto">
          <a:xfrm>
            <a:off x="939800" y="4486275"/>
            <a:ext cx="1365250" cy="1819275"/>
          </a:xfrm>
          <a:prstGeom prst="rect">
            <a:avLst/>
          </a:prstGeom>
          <a:noFill/>
          <a:ln w="9525">
            <a:noFill/>
            <a:miter lim="800000"/>
            <a:headEnd/>
            <a:tailEnd/>
          </a:ln>
        </p:spPr>
      </p:pic>
      <p:sp>
        <p:nvSpPr>
          <p:cNvPr id="40965" name="任意多边形 4"/>
          <p:cNvSpPr/>
          <p:nvPr/>
        </p:nvSpPr>
        <p:spPr bwMode="auto">
          <a:xfrm>
            <a:off x="2300288" y="2476500"/>
            <a:ext cx="4252912" cy="509588"/>
          </a:xfrm>
          <a:custGeom>
            <a:avLst/>
            <a:gdLst>
              <a:gd name="T0" fmla="*/ 664428 w 3244131"/>
              <a:gd name="T1" fmla="*/ 0 h 686384"/>
              <a:gd name="T2" fmla="*/ 1541476 w 3244131"/>
              <a:gd name="T3" fmla="*/ 0 h 686384"/>
              <a:gd name="T4" fmla="*/ 2418520 w 3244131"/>
              <a:gd name="T5" fmla="*/ 0 h 686384"/>
              <a:gd name="T6" fmla="*/ 10142898 w 3244131"/>
              <a:gd name="T7" fmla="*/ 0 h 686384"/>
              <a:gd name="T8" fmla="*/ 11019951 w 3244131"/>
              <a:gd name="T9" fmla="*/ 0 h 686384"/>
              <a:gd name="T10" fmla="*/ 11896981 w 3244131"/>
              <a:gd name="T11" fmla="*/ 0 h 686384"/>
              <a:gd name="T12" fmla="*/ 12561415 w 3244131"/>
              <a:gd name="T13" fmla="*/ 77410 h 686384"/>
              <a:gd name="T14" fmla="*/ 11896981 w 3244131"/>
              <a:gd name="T15" fmla="*/ 154820 h 686384"/>
              <a:gd name="T16" fmla="*/ 11019951 w 3244131"/>
              <a:gd name="T17" fmla="*/ 154820 h 686384"/>
              <a:gd name="T18" fmla="*/ 10142898 w 3244131"/>
              <a:gd name="T19" fmla="*/ 154820 h 686384"/>
              <a:gd name="T20" fmla="*/ 2418520 w 3244131"/>
              <a:gd name="T21" fmla="*/ 154820 h 686384"/>
              <a:gd name="T22" fmla="*/ 1541476 w 3244131"/>
              <a:gd name="T23" fmla="*/ 154820 h 686384"/>
              <a:gd name="T24" fmla="*/ 664428 w 3244131"/>
              <a:gd name="T25" fmla="*/ 154820 h 686384"/>
              <a:gd name="T26" fmla="*/ 0 w 3244131"/>
              <a:gd name="T27" fmla="*/ 77410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chemeClr val="accent2">
              <a:alpha val="36078"/>
            </a:schemeClr>
          </a:solidFill>
          <a:ln w="12700" cap="flat" cmpd="sng" algn="ctr">
            <a:noFill/>
            <a:prstDash val="solid"/>
            <a:miter lim="800000"/>
          </a:ln>
        </p:spPr>
        <p:txBody>
          <a:bodyPr anchor="ctr"/>
          <a:lstStyle/>
          <a:p>
            <a:endParaRPr lang="zh-CN" altLang="en-US"/>
          </a:p>
        </p:txBody>
      </p:sp>
      <p:sp>
        <p:nvSpPr>
          <p:cNvPr id="40966" name="Text Box 10"/>
          <p:cNvSpPr txBox="1">
            <a:spLocks noChangeArrowheads="1"/>
          </p:cNvSpPr>
          <p:nvPr/>
        </p:nvSpPr>
        <p:spPr bwMode="auto">
          <a:xfrm>
            <a:off x="2662238" y="2508250"/>
            <a:ext cx="35369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影响宝贝人气排序的因素</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996950" y="3521075"/>
            <a:ext cx="1093788"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0968" name="Text Box 10"/>
          <p:cNvSpPr txBox="1">
            <a:spLocks noChangeArrowheads="1"/>
          </p:cNvSpPr>
          <p:nvPr/>
        </p:nvSpPr>
        <p:spPr bwMode="auto">
          <a:xfrm>
            <a:off x="1147763" y="3556000"/>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销量</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351213" y="3509963"/>
            <a:ext cx="1158875"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0970" name="Text Box 10"/>
          <p:cNvSpPr txBox="1">
            <a:spLocks noChangeArrowheads="1"/>
          </p:cNvSpPr>
          <p:nvPr/>
        </p:nvSpPr>
        <p:spPr bwMode="auto">
          <a:xfrm>
            <a:off x="3384550" y="3533775"/>
            <a:ext cx="10985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好评率</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7043738" y="3487738"/>
            <a:ext cx="1017587"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0972" name="Text Box 10"/>
          <p:cNvSpPr txBox="1">
            <a:spLocks noChangeArrowheads="1"/>
          </p:cNvSpPr>
          <p:nvPr/>
        </p:nvSpPr>
        <p:spPr bwMode="auto">
          <a:xfrm>
            <a:off x="7158038" y="3511550"/>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其他</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40973" name="AutoShape 14"/>
          <p:cNvCxnSpPr>
            <a:cxnSpLocks noChangeShapeType="1"/>
            <a:stCxn id="40966" idx="2"/>
            <a:endCxn id="40968" idx="0"/>
          </p:cNvCxnSpPr>
          <p:nvPr/>
        </p:nvCxnSpPr>
        <p:spPr bwMode="auto">
          <a:xfrm rot="5400000">
            <a:off x="2692401" y="1817687"/>
            <a:ext cx="590550" cy="2886075"/>
          </a:xfrm>
          <a:prstGeom prst="bentConnector3">
            <a:avLst>
              <a:gd name="adj1" fmla="val 50000"/>
            </a:avLst>
          </a:prstGeom>
          <a:noFill/>
          <a:ln w="28575">
            <a:solidFill>
              <a:schemeClr val="bg1"/>
            </a:solidFill>
            <a:miter lim="800000"/>
            <a:tailEnd type="triangle" w="med" len="med"/>
          </a:ln>
        </p:spPr>
      </p:cxnSp>
      <p:cxnSp>
        <p:nvCxnSpPr>
          <p:cNvPr id="40974" name="AutoShape 16"/>
          <p:cNvCxnSpPr>
            <a:cxnSpLocks noChangeShapeType="1"/>
            <a:endCxn id="40972" idx="0"/>
          </p:cNvCxnSpPr>
          <p:nvPr/>
        </p:nvCxnSpPr>
        <p:spPr bwMode="auto">
          <a:xfrm>
            <a:off x="4443413" y="3262313"/>
            <a:ext cx="3111500" cy="249237"/>
          </a:xfrm>
          <a:prstGeom prst="bentConnector2">
            <a:avLst/>
          </a:prstGeom>
          <a:noFill/>
          <a:ln w="28575">
            <a:solidFill>
              <a:schemeClr val="bg1"/>
            </a:solidFill>
            <a:miter lim="800000"/>
            <a:tailEnd type="triangle" w="med" len="med"/>
          </a:ln>
        </p:spPr>
      </p:cxnSp>
      <p:sp>
        <p:nvSpPr>
          <p:cNvPr id="3" name="任意多边形 4"/>
          <p:cNvSpPr/>
          <p:nvPr/>
        </p:nvSpPr>
        <p:spPr>
          <a:xfrm>
            <a:off x="2178050" y="3508375"/>
            <a:ext cx="1093788"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0976" name="Text Box 10"/>
          <p:cNvSpPr txBox="1">
            <a:spLocks noChangeArrowheads="1"/>
          </p:cNvSpPr>
          <p:nvPr/>
        </p:nvSpPr>
        <p:spPr bwMode="auto">
          <a:xfrm>
            <a:off x="2176463" y="3543300"/>
            <a:ext cx="10985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收藏量</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7" name="任意多边形 4"/>
          <p:cNvSpPr/>
          <p:nvPr/>
        </p:nvSpPr>
        <p:spPr>
          <a:xfrm>
            <a:off x="4603750" y="3495675"/>
            <a:ext cx="1093788"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0978" name="Text Box 10"/>
          <p:cNvSpPr txBox="1">
            <a:spLocks noChangeArrowheads="1"/>
          </p:cNvSpPr>
          <p:nvPr/>
        </p:nvSpPr>
        <p:spPr bwMode="auto">
          <a:xfrm>
            <a:off x="4754563" y="3530600"/>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流量</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8" name="任意多边形 4"/>
          <p:cNvSpPr/>
          <p:nvPr/>
        </p:nvSpPr>
        <p:spPr>
          <a:xfrm>
            <a:off x="5789613" y="3497263"/>
            <a:ext cx="1158875"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0980" name="Text Box 10"/>
          <p:cNvSpPr txBox="1">
            <a:spLocks noChangeArrowheads="1"/>
          </p:cNvSpPr>
          <p:nvPr/>
        </p:nvSpPr>
        <p:spPr bwMode="auto">
          <a:xfrm>
            <a:off x="5822950" y="3521075"/>
            <a:ext cx="10985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点击率</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40981" name="AutoShape 36"/>
          <p:cNvCxnSpPr>
            <a:cxnSpLocks noChangeShapeType="1"/>
          </p:cNvCxnSpPr>
          <p:nvPr/>
        </p:nvCxnSpPr>
        <p:spPr bwMode="auto">
          <a:xfrm rot="5400000">
            <a:off x="3289301" y="2414587"/>
            <a:ext cx="577850" cy="1704975"/>
          </a:xfrm>
          <a:prstGeom prst="bentConnector3">
            <a:avLst>
              <a:gd name="adj1" fmla="val 50000"/>
            </a:avLst>
          </a:prstGeom>
          <a:noFill/>
          <a:ln w="28575">
            <a:solidFill>
              <a:schemeClr val="bg1"/>
            </a:solidFill>
            <a:miter lim="800000"/>
            <a:tailEnd type="triangle" w="med" len="med"/>
          </a:ln>
        </p:spPr>
      </p:cxnSp>
      <p:cxnSp>
        <p:nvCxnSpPr>
          <p:cNvPr id="40982" name="AutoShape 37"/>
          <p:cNvCxnSpPr>
            <a:cxnSpLocks noChangeShapeType="1"/>
          </p:cNvCxnSpPr>
          <p:nvPr/>
        </p:nvCxnSpPr>
        <p:spPr bwMode="auto">
          <a:xfrm rot="5400000">
            <a:off x="3898106" y="3013869"/>
            <a:ext cx="568325" cy="496888"/>
          </a:xfrm>
          <a:prstGeom prst="bentConnector3">
            <a:avLst>
              <a:gd name="adj1" fmla="val 50000"/>
            </a:avLst>
          </a:prstGeom>
          <a:noFill/>
          <a:ln w="28575">
            <a:solidFill>
              <a:schemeClr val="bg1"/>
            </a:solidFill>
            <a:miter lim="800000"/>
            <a:tailEnd type="triangle" w="med" len="med"/>
          </a:ln>
        </p:spPr>
      </p:cxnSp>
      <p:cxnSp>
        <p:nvCxnSpPr>
          <p:cNvPr id="40983" name="AutoShape 38"/>
          <p:cNvCxnSpPr>
            <a:cxnSpLocks noChangeShapeType="1"/>
          </p:cNvCxnSpPr>
          <p:nvPr/>
        </p:nvCxnSpPr>
        <p:spPr bwMode="auto">
          <a:xfrm rot="16200000" flipH="1">
            <a:off x="4508501" y="2913062"/>
            <a:ext cx="565150" cy="720725"/>
          </a:xfrm>
          <a:prstGeom prst="bentConnector3">
            <a:avLst>
              <a:gd name="adj1" fmla="val 50000"/>
            </a:avLst>
          </a:prstGeom>
          <a:noFill/>
          <a:ln w="28575">
            <a:solidFill>
              <a:schemeClr val="bg1"/>
            </a:solidFill>
            <a:miter lim="800000"/>
            <a:tailEnd type="triangle" w="med" len="med"/>
          </a:ln>
        </p:spPr>
      </p:cxnSp>
      <p:cxnSp>
        <p:nvCxnSpPr>
          <p:cNvPr id="40984" name="AutoShape 39"/>
          <p:cNvCxnSpPr>
            <a:cxnSpLocks noChangeShapeType="1"/>
          </p:cNvCxnSpPr>
          <p:nvPr/>
        </p:nvCxnSpPr>
        <p:spPr bwMode="auto">
          <a:xfrm rot="16200000" flipH="1">
            <a:off x="5123656" y="2297907"/>
            <a:ext cx="555625" cy="1941512"/>
          </a:xfrm>
          <a:prstGeom prst="bentConnector3">
            <a:avLst>
              <a:gd name="adj1" fmla="val 50000"/>
            </a:avLst>
          </a:prstGeom>
          <a:noFill/>
          <a:ln w="28575">
            <a:solidFill>
              <a:schemeClr val="bg1"/>
            </a:solidFill>
            <a:miter lim="800000"/>
            <a:tailEnd type="triangle" w="med" len="med"/>
          </a:ln>
        </p:spPr>
      </p:cxn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986"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sp>
        <p:nvSpPr>
          <p:cNvPr id="3" name="文本框 1"/>
          <p:cNvSpPr txBox="1"/>
          <p:nvPr/>
        </p:nvSpPr>
        <p:spPr>
          <a:xfrm>
            <a:off x="769938" y="2601913"/>
            <a:ext cx="7666037" cy="822325"/>
          </a:xfrm>
          <a:prstGeom prst="rect">
            <a:avLst/>
          </a:prstGeom>
          <a:noFill/>
        </p:spPr>
        <p:txBody>
          <a:bodyPr>
            <a:spAutoFit/>
          </a:bodyPr>
          <a:lstStyle/>
          <a:p>
            <a:pPr algn="ctr" defTabSz="914400">
              <a:buFont typeface="Arial" panose="020B0604020202020204" pitchFamily="34" charset="0"/>
              <a:buNone/>
              <a:defRPr/>
            </a:pPr>
            <a:r>
              <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可以</a:t>
            </a:r>
            <a:r>
              <a:rPr lang="zh-CN" altLang="en-US" sz="2400" noProof="1">
                <a:solidFill>
                  <a:schemeClr val="accen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rPr>
              <a:t>大体的</a:t>
            </a:r>
            <a:r>
              <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理解为 </a:t>
            </a:r>
            <a:endPar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gn="ctr" defTabSz="914400">
              <a:buFont typeface="Arial" panose="020B0604020202020204" pitchFamily="34" charset="0"/>
              <a:buNone/>
              <a:defRPr/>
            </a:pPr>
            <a:r>
              <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综合排序</a:t>
            </a:r>
            <a:r>
              <a:rPr lang="zh-CN" altLang="zh-CN"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人气排序</a:t>
            </a:r>
            <a:r>
              <a:rPr lang="zh-CN" altLang="zh-CN"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上下架时间</a:t>
            </a:r>
            <a:endParaRPr lang="zh-CN" altLang="en-US" sz="2400" noProof="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10"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淘宝搜索引擎主推性分析</a:t>
            </a:r>
            <a:endParaRPr lang="en-US" altLang="zh-CN" sz="2800">
              <a:solidFill>
                <a:schemeClr val="bg1"/>
              </a:solidFill>
              <a:ea typeface="微软雅黑" panose="020B0503020204020204" pitchFamily="34" charset="-122"/>
            </a:endParaRPr>
          </a:p>
        </p:txBody>
      </p:sp>
      <p:pic>
        <p:nvPicPr>
          <p:cNvPr id="43011" name="Picture 4" descr="QQ截图20160726215217"/>
          <p:cNvPicPr>
            <a:picLocks noChangeAspect="1" noChangeArrowheads="1"/>
          </p:cNvPicPr>
          <p:nvPr/>
        </p:nvPicPr>
        <p:blipFill>
          <a:blip r:embed="rId1"/>
          <a:srcRect/>
          <a:stretch>
            <a:fillRect/>
          </a:stretch>
        </p:blipFill>
        <p:spPr bwMode="auto">
          <a:xfrm>
            <a:off x="123825" y="2663825"/>
            <a:ext cx="9020175" cy="3533775"/>
          </a:xfrm>
          <a:prstGeom prst="rect">
            <a:avLst/>
          </a:prstGeom>
          <a:noFill/>
          <a:ln w="9525">
            <a:noFill/>
            <a:miter lim="800000"/>
            <a:headEnd/>
            <a:tailEnd/>
          </a:ln>
        </p:spPr>
      </p:pic>
      <p:sp>
        <p:nvSpPr>
          <p:cNvPr id="43012" name="文本框 1"/>
          <p:cNvSpPr txBox="1">
            <a:spLocks noChangeArrowheads="1"/>
          </p:cNvSpPr>
          <p:nvPr/>
        </p:nvSpPr>
        <p:spPr bwMode="auto">
          <a:xfrm>
            <a:off x="904875" y="1966913"/>
            <a:ext cx="7666038" cy="457200"/>
          </a:xfrm>
          <a:prstGeom prst="rect">
            <a:avLst/>
          </a:prstGeom>
          <a:noFill/>
          <a:ln w="9525">
            <a:noFill/>
            <a:miter lim="800000"/>
          </a:ln>
        </p:spPr>
        <p:txBody>
          <a:bodyPr>
            <a:spAutoFit/>
          </a:bodyPr>
          <a:lstStyle/>
          <a:p>
            <a:pPr algn="ct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淘宝宝贝按销量排序的结果</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034"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淘宝关键词排名</a:t>
            </a:r>
            <a:endParaRPr lang="en-US" altLang="zh-CN" sz="2800">
              <a:solidFill>
                <a:schemeClr val="bg1"/>
              </a:solidFill>
              <a:ea typeface="微软雅黑" panose="020B0503020204020204" pitchFamily="34" charset="-122"/>
            </a:endParaRPr>
          </a:p>
        </p:txBody>
      </p:sp>
      <p:pic>
        <p:nvPicPr>
          <p:cNvPr id="44035" name="Picture 5" descr="QQ截图20160726215409"/>
          <p:cNvPicPr>
            <a:picLocks noChangeAspect="1" noChangeArrowheads="1"/>
          </p:cNvPicPr>
          <p:nvPr/>
        </p:nvPicPr>
        <p:blipFill>
          <a:blip r:embed="rId1"/>
          <a:srcRect/>
          <a:stretch>
            <a:fillRect/>
          </a:stretch>
        </p:blipFill>
        <p:spPr bwMode="auto">
          <a:xfrm>
            <a:off x="47625" y="2598738"/>
            <a:ext cx="9048750" cy="3590925"/>
          </a:xfrm>
          <a:prstGeom prst="rect">
            <a:avLst/>
          </a:prstGeom>
          <a:noFill/>
          <a:ln w="9525">
            <a:noFill/>
            <a:miter lim="800000"/>
            <a:headEnd/>
            <a:tailEnd/>
          </a:ln>
        </p:spPr>
      </p:pic>
      <p:sp>
        <p:nvSpPr>
          <p:cNvPr id="44036" name="文本框 1"/>
          <p:cNvSpPr txBox="1">
            <a:spLocks noChangeArrowheads="1"/>
          </p:cNvSpPr>
          <p:nvPr/>
        </p:nvSpPr>
        <p:spPr bwMode="auto">
          <a:xfrm>
            <a:off x="739775" y="1941513"/>
            <a:ext cx="7666038" cy="457200"/>
          </a:xfrm>
          <a:prstGeom prst="rect">
            <a:avLst/>
          </a:prstGeom>
          <a:noFill/>
          <a:ln w="9525">
            <a:noFill/>
            <a:miter lim="800000"/>
          </a:ln>
        </p:spPr>
        <p:txBody>
          <a:bodyPr>
            <a:spAutoFit/>
          </a:bodyPr>
          <a:lstStyle/>
          <a:p>
            <a:pPr algn="ct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淘宝关键词搜索结果</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a:off x="2436813" y="3076575"/>
            <a:ext cx="819150" cy="704850"/>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文本框 6"/>
          <p:cNvSpPr txBox="1"/>
          <p:nvPr/>
        </p:nvSpPr>
        <p:spPr>
          <a:xfrm>
            <a:off x="2548939" y="3193566"/>
            <a:ext cx="594168" cy="506752"/>
          </a:xfrm>
          <a:prstGeom prst="rect">
            <a:avLst/>
          </a:prstGeom>
          <a:noFill/>
        </p:spPr>
        <p:txBody>
          <a:bodyPr>
            <a:spAutoFit/>
          </a:bodyPr>
          <a:lstStyle/>
          <a:p>
            <a:pPr algn="ctr" fontAlgn="auto">
              <a:spcBef>
                <a:spcPts val="0"/>
              </a:spcBef>
              <a:spcAft>
                <a:spcPts val="0"/>
              </a:spcAft>
              <a:defRPr/>
            </a:pPr>
            <a:r>
              <a:rPr lang="en-US" altLang="zh-CN"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
        <p:nvSpPr>
          <p:cNvPr id="4" name="任意多边形 4"/>
          <p:cNvSpPr/>
          <p:nvPr/>
        </p:nvSpPr>
        <p:spPr>
          <a:xfrm>
            <a:off x="3368675" y="3076575"/>
            <a:ext cx="3338513" cy="70485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96" name="Text Box 23"/>
          <p:cNvSpPr txBox="1">
            <a:spLocks noChangeArrowheads="1"/>
          </p:cNvSpPr>
          <p:nvPr/>
        </p:nvSpPr>
        <p:spPr bwMode="auto">
          <a:xfrm>
            <a:off x="4243388" y="3198813"/>
            <a:ext cx="2251075" cy="457200"/>
          </a:xfrm>
          <a:prstGeom prst="rect">
            <a:avLst/>
          </a:prstGeom>
          <a:noFill/>
          <a:ln w="9525" algn="ctr">
            <a:noFill/>
            <a:miter lim="800000"/>
          </a:ln>
        </p:spPr>
        <p:txBody>
          <a:bodyPr>
            <a:spAutoFit/>
          </a:bodyPr>
          <a:lstStyle/>
          <a:p>
            <a:pPr defTabSz="914400" eaLnBrk="0" hangingPunct="0"/>
            <a:r>
              <a:rPr lang="zh-CN" altLang="en-US" sz="2400">
                <a:solidFill>
                  <a:schemeClr val="bg1"/>
                </a:solidFill>
                <a:latin typeface="微软雅黑" panose="020B0503020204020204" pitchFamily="34" charset="-122"/>
                <a:ea typeface="微软雅黑" panose="020B0503020204020204" pitchFamily="34" charset="-122"/>
              </a:rPr>
              <a:t>初始</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58"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淘宝关键词排名</a:t>
            </a:r>
            <a:endParaRPr lang="en-US" altLang="zh-CN" sz="2800">
              <a:solidFill>
                <a:schemeClr val="bg1"/>
              </a:solidFill>
              <a:ea typeface="微软雅黑" panose="020B0503020204020204" pitchFamily="34" charset="-122"/>
            </a:endParaRPr>
          </a:p>
        </p:txBody>
      </p:sp>
      <p:sp>
        <p:nvSpPr>
          <p:cNvPr id="45059" name="文本框 1"/>
          <p:cNvSpPr txBox="1">
            <a:spLocks noChangeArrowheads="1"/>
          </p:cNvSpPr>
          <p:nvPr/>
        </p:nvSpPr>
        <p:spPr bwMode="auto">
          <a:xfrm>
            <a:off x="558800" y="1814513"/>
            <a:ext cx="7664450" cy="457200"/>
          </a:xfrm>
          <a:prstGeom prst="rect">
            <a:avLst/>
          </a:prstGeom>
          <a:noFill/>
          <a:ln w="9525">
            <a:noFill/>
            <a:miter lim="800000"/>
          </a:ln>
        </p:spPr>
        <p:txBody>
          <a:bodyPr>
            <a:spAutoFit/>
          </a:bodyPr>
          <a:lstStyle/>
          <a:p>
            <a:pPr algn="ct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关键字分类</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5060" name="文本框 3"/>
          <p:cNvSpPr txBox="1">
            <a:spLocks noChangeArrowheads="1"/>
          </p:cNvSpPr>
          <p:nvPr/>
        </p:nvSpPr>
        <p:spPr bwMode="auto">
          <a:xfrm>
            <a:off x="849313" y="5730875"/>
            <a:ext cx="7666037" cy="457200"/>
          </a:xfrm>
          <a:prstGeom prst="rect">
            <a:avLst/>
          </a:prstGeom>
          <a:noFill/>
          <a:ln w="9525">
            <a:noFill/>
            <a:miter lim="800000"/>
          </a:ln>
        </p:spPr>
        <p:txBody>
          <a:bodyPr>
            <a:spAutoFit/>
          </a:bodyPr>
          <a:lstStyle/>
          <a:p>
            <a:pPr algn="ct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什么是关键词？</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45061" name="Picture 9" descr="20141118175323_uf3vd"/>
          <p:cNvPicPr>
            <a:picLocks noChangeAspect="1" noChangeArrowheads="1"/>
          </p:cNvPicPr>
          <p:nvPr/>
        </p:nvPicPr>
        <p:blipFill>
          <a:blip r:embed="rId1"/>
          <a:srcRect/>
          <a:stretch>
            <a:fillRect/>
          </a:stretch>
        </p:blipFill>
        <p:spPr bwMode="auto">
          <a:xfrm>
            <a:off x="1266825" y="4749800"/>
            <a:ext cx="1365250" cy="1819275"/>
          </a:xfrm>
          <a:prstGeom prst="rect">
            <a:avLst/>
          </a:prstGeom>
          <a:noFill/>
          <a:ln w="9525">
            <a:noFill/>
            <a:miter lim="800000"/>
            <a:headEnd/>
            <a:tailEnd/>
          </a:ln>
        </p:spPr>
      </p:pic>
      <p:sp>
        <p:nvSpPr>
          <p:cNvPr id="45062" name="任意多边形 4"/>
          <p:cNvSpPr/>
          <p:nvPr/>
        </p:nvSpPr>
        <p:spPr bwMode="auto">
          <a:xfrm>
            <a:off x="1157288" y="3632200"/>
            <a:ext cx="1646237"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chemeClr val="accent2">
              <a:alpha val="36078"/>
            </a:schemeClr>
          </a:solidFill>
          <a:ln w="12700" cap="flat" cmpd="sng" algn="ctr">
            <a:noFill/>
            <a:prstDash val="solid"/>
            <a:miter lim="800000"/>
          </a:ln>
        </p:spPr>
        <p:txBody>
          <a:bodyPr anchor="ctr"/>
          <a:lstStyle/>
          <a:p>
            <a:endParaRPr lang="zh-CN" altLang="en-US"/>
          </a:p>
        </p:txBody>
      </p:sp>
      <p:sp>
        <p:nvSpPr>
          <p:cNvPr id="45063" name="Text Box 10"/>
          <p:cNvSpPr txBox="1">
            <a:spLocks noChangeArrowheads="1"/>
          </p:cNvSpPr>
          <p:nvPr/>
        </p:nvSpPr>
        <p:spPr bwMode="auto">
          <a:xfrm>
            <a:off x="1430338" y="3743325"/>
            <a:ext cx="10985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关键词</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45064" name="任意多边形 4"/>
          <p:cNvSpPr/>
          <p:nvPr/>
        </p:nvSpPr>
        <p:spPr bwMode="auto">
          <a:xfrm>
            <a:off x="3489325" y="2651125"/>
            <a:ext cx="1646238"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FF0000">
              <a:alpha val="36078"/>
            </a:srgbClr>
          </a:solidFill>
          <a:ln w="12700" cap="flat" cmpd="sng" algn="ctr">
            <a:noFill/>
            <a:prstDash val="solid"/>
            <a:miter lim="800000"/>
          </a:ln>
        </p:spPr>
        <p:txBody>
          <a:bodyPr anchor="ctr"/>
          <a:lstStyle/>
          <a:p>
            <a:endParaRPr lang="zh-CN" altLang="en-US"/>
          </a:p>
        </p:txBody>
      </p:sp>
      <p:sp>
        <p:nvSpPr>
          <p:cNvPr id="45065" name="Text Box 10"/>
          <p:cNvSpPr txBox="1">
            <a:spLocks noChangeArrowheads="1"/>
          </p:cNvSpPr>
          <p:nvPr/>
        </p:nvSpPr>
        <p:spPr bwMode="auto">
          <a:xfrm>
            <a:off x="3609975" y="2762250"/>
            <a:ext cx="14033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主关键词</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45066" name="任意多边形 4"/>
          <p:cNvSpPr/>
          <p:nvPr/>
        </p:nvSpPr>
        <p:spPr bwMode="auto">
          <a:xfrm>
            <a:off x="3529013" y="4414838"/>
            <a:ext cx="1646237" cy="647700"/>
          </a:xfrm>
          <a:custGeom>
            <a:avLst/>
            <a:gdLst>
              <a:gd name="T0" fmla="*/ 5774 w 3244131"/>
              <a:gd name="T1" fmla="*/ 0 h 686384"/>
              <a:gd name="T2" fmla="*/ 13396 w 3244131"/>
              <a:gd name="T3" fmla="*/ 0 h 686384"/>
              <a:gd name="T4" fmla="*/ 21018 w 3244131"/>
              <a:gd name="T5" fmla="*/ 0 h 686384"/>
              <a:gd name="T6" fmla="*/ 88144 w 3244131"/>
              <a:gd name="T7" fmla="*/ 0 h 686384"/>
              <a:gd name="T8" fmla="*/ 95766 w 3244131"/>
              <a:gd name="T9" fmla="*/ 0 h 686384"/>
              <a:gd name="T10" fmla="*/ 103388 w 3244131"/>
              <a:gd name="T11" fmla="*/ 0 h 686384"/>
              <a:gd name="T12" fmla="*/ 109161 w 3244131"/>
              <a:gd name="T13" fmla="*/ 256785 h 686384"/>
              <a:gd name="T14" fmla="*/ 103388 w 3244131"/>
              <a:gd name="T15" fmla="*/ 513572 h 686384"/>
              <a:gd name="T16" fmla="*/ 95766 w 3244131"/>
              <a:gd name="T17" fmla="*/ 513572 h 686384"/>
              <a:gd name="T18" fmla="*/ 88144 w 3244131"/>
              <a:gd name="T19" fmla="*/ 513572 h 686384"/>
              <a:gd name="T20" fmla="*/ 21018 w 3244131"/>
              <a:gd name="T21" fmla="*/ 513572 h 686384"/>
              <a:gd name="T22" fmla="*/ 13396 w 3244131"/>
              <a:gd name="T23" fmla="*/ 513572 h 686384"/>
              <a:gd name="T24" fmla="*/ 5774 w 3244131"/>
              <a:gd name="T25" fmla="*/ 513572 h 686384"/>
              <a:gd name="T26" fmla="*/ 0 w 3244131"/>
              <a:gd name="T27" fmla="*/ 256785 h 68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4131"/>
              <a:gd name="T43" fmla="*/ 0 h 686384"/>
              <a:gd name="T44" fmla="*/ 3244131 w 3244131"/>
              <a:gd name="T45" fmla="*/ 686384 h 68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FF0000">
              <a:alpha val="36078"/>
            </a:srgbClr>
          </a:solidFill>
          <a:ln w="12700" cap="flat" cmpd="sng" algn="ctr">
            <a:noFill/>
            <a:prstDash val="solid"/>
            <a:miter lim="800000"/>
          </a:ln>
        </p:spPr>
        <p:txBody>
          <a:bodyPr anchor="ctr"/>
          <a:lstStyle/>
          <a:p>
            <a:endParaRPr lang="zh-CN" altLang="en-US"/>
          </a:p>
        </p:txBody>
      </p:sp>
      <p:sp>
        <p:nvSpPr>
          <p:cNvPr id="45067" name="Text Box 10"/>
          <p:cNvSpPr txBox="1">
            <a:spLocks noChangeArrowheads="1"/>
          </p:cNvSpPr>
          <p:nvPr/>
        </p:nvSpPr>
        <p:spPr bwMode="auto">
          <a:xfrm>
            <a:off x="3497263" y="4500563"/>
            <a:ext cx="17081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意向关键词</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 name="任意多边形 4"/>
          <p:cNvSpPr/>
          <p:nvPr/>
        </p:nvSpPr>
        <p:spPr>
          <a:xfrm>
            <a:off x="6402388" y="2112963"/>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5069" name="Text Box 10"/>
          <p:cNvSpPr txBox="1">
            <a:spLocks noChangeArrowheads="1"/>
          </p:cNvSpPr>
          <p:nvPr/>
        </p:nvSpPr>
        <p:spPr bwMode="auto">
          <a:xfrm>
            <a:off x="6675438" y="2224088"/>
            <a:ext cx="10985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连衣裙</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6396038" y="4013200"/>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5071" name="Text Box 10"/>
          <p:cNvSpPr txBox="1">
            <a:spLocks noChangeArrowheads="1"/>
          </p:cNvSpPr>
          <p:nvPr/>
        </p:nvSpPr>
        <p:spPr bwMode="auto">
          <a:xfrm>
            <a:off x="6821488" y="4098925"/>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新款</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6434138" y="4902200"/>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5073" name="Text Box 10"/>
          <p:cNvSpPr txBox="1">
            <a:spLocks noChangeArrowheads="1"/>
          </p:cNvSpPr>
          <p:nvPr/>
        </p:nvSpPr>
        <p:spPr bwMode="auto">
          <a:xfrm>
            <a:off x="6859588" y="5013325"/>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夏季</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45074" name="AutoShape 24"/>
          <p:cNvCxnSpPr>
            <a:cxnSpLocks noChangeShapeType="1"/>
            <a:stCxn id="45063" idx="3"/>
            <a:endCxn id="45065" idx="1"/>
          </p:cNvCxnSpPr>
          <p:nvPr/>
        </p:nvCxnSpPr>
        <p:spPr bwMode="auto">
          <a:xfrm flipV="1">
            <a:off x="2528888" y="2990850"/>
            <a:ext cx="1081087" cy="981075"/>
          </a:xfrm>
          <a:prstGeom prst="straightConnector1">
            <a:avLst/>
          </a:prstGeom>
          <a:noFill/>
          <a:ln w="28575">
            <a:solidFill>
              <a:schemeClr val="bg1"/>
            </a:solidFill>
            <a:round/>
            <a:tailEnd type="triangle" w="med" len="med"/>
          </a:ln>
        </p:spPr>
      </p:cxnSp>
      <p:cxnSp>
        <p:nvCxnSpPr>
          <p:cNvPr id="45075" name="AutoShape 26"/>
          <p:cNvCxnSpPr>
            <a:cxnSpLocks noChangeShapeType="1"/>
            <a:stCxn id="45063" idx="3"/>
            <a:endCxn id="45067" idx="1"/>
          </p:cNvCxnSpPr>
          <p:nvPr/>
        </p:nvCxnSpPr>
        <p:spPr bwMode="auto">
          <a:xfrm>
            <a:off x="2528888" y="3971925"/>
            <a:ext cx="968375" cy="757238"/>
          </a:xfrm>
          <a:prstGeom prst="straightConnector1">
            <a:avLst/>
          </a:prstGeom>
          <a:noFill/>
          <a:ln w="28575">
            <a:solidFill>
              <a:schemeClr val="bg1"/>
            </a:solidFill>
            <a:round/>
            <a:tailEnd type="triangle" w="med" len="med"/>
          </a:ln>
        </p:spPr>
      </p:cxnSp>
      <p:cxnSp>
        <p:nvCxnSpPr>
          <p:cNvPr id="45076" name="AutoShape 27"/>
          <p:cNvCxnSpPr>
            <a:cxnSpLocks noChangeShapeType="1"/>
            <a:stCxn id="45065" idx="3"/>
            <a:endCxn id="45069" idx="1"/>
          </p:cNvCxnSpPr>
          <p:nvPr/>
        </p:nvCxnSpPr>
        <p:spPr bwMode="auto">
          <a:xfrm flipV="1">
            <a:off x="5013325" y="2452688"/>
            <a:ext cx="1662113" cy="538162"/>
          </a:xfrm>
          <a:prstGeom prst="straightConnector1">
            <a:avLst/>
          </a:prstGeom>
          <a:noFill/>
          <a:ln w="28575">
            <a:solidFill>
              <a:schemeClr val="bg1"/>
            </a:solidFill>
            <a:round/>
            <a:tailEnd type="triangle" w="med" len="med"/>
          </a:ln>
        </p:spPr>
      </p:cxnSp>
      <p:cxnSp>
        <p:nvCxnSpPr>
          <p:cNvPr id="45077" name="AutoShape 28"/>
          <p:cNvCxnSpPr>
            <a:cxnSpLocks noChangeShapeType="1"/>
            <a:stCxn id="45067" idx="3"/>
            <a:endCxn id="45071" idx="1"/>
          </p:cNvCxnSpPr>
          <p:nvPr/>
        </p:nvCxnSpPr>
        <p:spPr bwMode="auto">
          <a:xfrm flipV="1">
            <a:off x="5205413" y="4327525"/>
            <a:ext cx="1616075" cy="401638"/>
          </a:xfrm>
          <a:prstGeom prst="straightConnector1">
            <a:avLst/>
          </a:prstGeom>
          <a:noFill/>
          <a:ln w="28575">
            <a:solidFill>
              <a:schemeClr val="bg1"/>
            </a:solidFill>
            <a:round/>
            <a:tailEnd type="triangle" w="med" len="med"/>
          </a:ln>
        </p:spPr>
      </p:cxnSp>
      <p:cxnSp>
        <p:nvCxnSpPr>
          <p:cNvPr id="45078" name="AutoShape 29"/>
          <p:cNvCxnSpPr>
            <a:cxnSpLocks noChangeShapeType="1"/>
            <a:stCxn id="45067" idx="3"/>
            <a:endCxn id="45073" idx="1"/>
          </p:cNvCxnSpPr>
          <p:nvPr/>
        </p:nvCxnSpPr>
        <p:spPr bwMode="auto">
          <a:xfrm>
            <a:off x="5205413" y="4729163"/>
            <a:ext cx="1654175" cy="512762"/>
          </a:xfrm>
          <a:prstGeom prst="straightConnector1">
            <a:avLst/>
          </a:prstGeom>
          <a:noFill/>
          <a:ln w="28575">
            <a:solidFill>
              <a:schemeClr val="bg1"/>
            </a:solidFill>
            <a:round/>
            <a:tailEnd type="triangle" w="med" len="med"/>
          </a:ln>
        </p:spPr>
      </p:cxnSp>
      <p:sp>
        <p:nvSpPr>
          <p:cNvPr id="6" name="任意多边形 4"/>
          <p:cNvSpPr/>
          <p:nvPr/>
        </p:nvSpPr>
        <p:spPr>
          <a:xfrm>
            <a:off x="6415088" y="3065463"/>
            <a:ext cx="1646237"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5080" name="Text Box 10"/>
          <p:cNvSpPr txBox="1">
            <a:spLocks noChangeArrowheads="1"/>
          </p:cNvSpPr>
          <p:nvPr/>
        </p:nvSpPr>
        <p:spPr bwMode="auto">
          <a:xfrm>
            <a:off x="6840538" y="3176588"/>
            <a:ext cx="793750"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衬衫</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45081" name="AutoShape 32"/>
          <p:cNvCxnSpPr>
            <a:cxnSpLocks noChangeShapeType="1"/>
            <a:stCxn id="45065" idx="3"/>
            <a:endCxn id="45080" idx="1"/>
          </p:cNvCxnSpPr>
          <p:nvPr/>
        </p:nvCxnSpPr>
        <p:spPr bwMode="auto">
          <a:xfrm>
            <a:off x="5013325" y="2990850"/>
            <a:ext cx="1827213" cy="414338"/>
          </a:xfrm>
          <a:prstGeom prst="straightConnector1">
            <a:avLst/>
          </a:prstGeom>
          <a:noFill/>
          <a:ln w="28575">
            <a:solidFill>
              <a:schemeClr val="bg1"/>
            </a:solidFill>
            <a:round/>
            <a:tailEnd type="triangle" w="med" len="med"/>
          </a:ln>
        </p:spPr>
      </p:cxn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082"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淘宝关键词排名</a:t>
            </a:r>
            <a:endParaRPr lang="en-US" altLang="zh-CN" sz="2800">
              <a:solidFill>
                <a:schemeClr val="bg1"/>
              </a:solidFill>
              <a:ea typeface="微软雅黑" panose="020B0503020204020204" pitchFamily="34" charset="-122"/>
            </a:endParaRPr>
          </a:p>
        </p:txBody>
      </p:sp>
      <p:sp>
        <p:nvSpPr>
          <p:cNvPr id="46083" name="文本框 1"/>
          <p:cNvSpPr txBox="1">
            <a:spLocks noChangeArrowheads="1"/>
          </p:cNvSpPr>
          <p:nvPr/>
        </p:nvSpPr>
        <p:spPr bwMode="auto">
          <a:xfrm>
            <a:off x="1009650" y="2024063"/>
            <a:ext cx="7664450" cy="155257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关键词是两个或两个以上的关键字组合而成的词。</a:t>
            </a:r>
            <a:endParaRPr lang="zh-CN" altLang="en-US" sz="24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长尾关键词是搜索量不大、竞争少、转化高的词。</a:t>
            </a:r>
            <a:endParaRPr lang="zh-CN" altLang="en-US" sz="24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热词、温词、冷词是根据该词的搜索量和竞争度而言。</a:t>
            </a:r>
            <a:endParaRPr lang="zh-CN" altLang="en-US" sz="24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下图是三种词精准度高低情况。</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46084" name="图片 4"/>
          <p:cNvPicPr>
            <a:picLocks noChangeAspect="1" noChangeArrowheads="1"/>
          </p:cNvPicPr>
          <p:nvPr/>
        </p:nvPicPr>
        <p:blipFill>
          <a:blip r:embed="rId1"/>
          <a:srcRect/>
          <a:stretch>
            <a:fillRect/>
          </a:stretch>
        </p:blipFill>
        <p:spPr bwMode="auto">
          <a:xfrm>
            <a:off x="2995613" y="3811588"/>
            <a:ext cx="2552700" cy="2703512"/>
          </a:xfrm>
          <a:prstGeom prst="rect">
            <a:avLst/>
          </a:prstGeom>
          <a:noFill/>
          <a:ln w="9525">
            <a:noFill/>
            <a:miter lim="800000"/>
            <a:headEnd/>
            <a:tailEnd/>
          </a:ln>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106"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淘宝关键词排名</a:t>
            </a:r>
            <a:endParaRPr lang="en-US" altLang="zh-CN" sz="2800">
              <a:solidFill>
                <a:schemeClr val="bg1"/>
              </a:solidFill>
              <a:ea typeface="微软雅黑" panose="020B0503020204020204" pitchFamily="34" charset="-122"/>
            </a:endParaRPr>
          </a:p>
        </p:txBody>
      </p:sp>
      <p:sp>
        <p:nvSpPr>
          <p:cNvPr id="47107" name="文本框 5"/>
          <p:cNvSpPr txBox="1">
            <a:spLocks noChangeArrowheads="1"/>
          </p:cNvSpPr>
          <p:nvPr/>
        </p:nvSpPr>
        <p:spPr bwMode="auto">
          <a:xfrm>
            <a:off x="1909763" y="1612900"/>
            <a:ext cx="6202362"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精准度低的热词和精准度高的冷词</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47108" name="图片 2"/>
          <p:cNvPicPr>
            <a:picLocks noChangeAspect="1" noChangeArrowheads="1"/>
          </p:cNvPicPr>
          <p:nvPr/>
        </p:nvPicPr>
        <p:blipFill>
          <a:blip r:embed="rId1"/>
          <a:srcRect/>
          <a:stretch>
            <a:fillRect/>
          </a:stretch>
        </p:blipFill>
        <p:spPr bwMode="auto">
          <a:xfrm>
            <a:off x="955675" y="2189163"/>
            <a:ext cx="7308850" cy="2149475"/>
          </a:xfrm>
          <a:prstGeom prst="rect">
            <a:avLst/>
          </a:prstGeom>
          <a:noFill/>
          <a:ln w="9525">
            <a:noFill/>
            <a:miter lim="800000"/>
            <a:headEnd/>
            <a:tailEnd/>
          </a:ln>
        </p:spPr>
      </p:pic>
      <p:pic>
        <p:nvPicPr>
          <p:cNvPr id="47109" name="图片 3"/>
          <p:cNvPicPr>
            <a:picLocks noChangeAspect="1" noChangeArrowheads="1"/>
          </p:cNvPicPr>
          <p:nvPr/>
        </p:nvPicPr>
        <p:blipFill>
          <a:blip r:embed="rId2"/>
          <a:srcRect/>
          <a:stretch>
            <a:fillRect/>
          </a:stretch>
        </p:blipFill>
        <p:spPr bwMode="auto">
          <a:xfrm>
            <a:off x="965200" y="4368800"/>
            <a:ext cx="7323138" cy="2314575"/>
          </a:xfrm>
          <a:prstGeom prst="rect">
            <a:avLst/>
          </a:prstGeom>
          <a:noFill/>
          <a:ln w="9525">
            <a:noFill/>
            <a:miter lim="800000"/>
            <a:headEnd/>
            <a:tailEnd/>
          </a:ln>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130"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宝贝的点击率</a:t>
            </a:r>
            <a:endParaRPr lang="zh-CN" altLang="en-US" sz="2800">
              <a:solidFill>
                <a:schemeClr val="bg1"/>
              </a:solidFill>
              <a:ea typeface="微软雅黑" panose="020B0503020204020204" pitchFamily="34" charset="-122"/>
            </a:endParaRPr>
          </a:p>
        </p:txBody>
      </p:sp>
      <p:sp>
        <p:nvSpPr>
          <p:cNvPr id="48131" name="文本框 1"/>
          <p:cNvSpPr txBox="1">
            <a:spLocks noChangeArrowheads="1"/>
          </p:cNvSpPr>
          <p:nvPr/>
        </p:nvSpPr>
        <p:spPr bwMode="auto">
          <a:xfrm>
            <a:off x="436563" y="2228850"/>
            <a:ext cx="8507412" cy="4572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宝贝展现</a:t>
            </a:r>
            <a:r>
              <a:rPr lang="en-US" altLang="zh-CN" sz="2400">
                <a:solidFill>
                  <a:schemeClr val="bg1"/>
                </a:solidFill>
                <a:latin typeface="微软雅黑" panose="020B0503020204020204" pitchFamily="34" charset="-122"/>
                <a:ea typeface="微软雅黑" panose="020B0503020204020204" pitchFamily="34" charset="-122"/>
              </a:rPr>
              <a:t>1000</a:t>
            </a:r>
            <a:r>
              <a:rPr lang="zh-CN" altLang="en-US" sz="2400">
                <a:solidFill>
                  <a:schemeClr val="bg1"/>
                </a:solidFill>
                <a:latin typeface="微软雅黑" panose="020B0503020204020204" pitchFamily="34" charset="-122"/>
                <a:ea typeface="微软雅黑" panose="020B0503020204020204" pitchFamily="34" charset="-122"/>
              </a:rPr>
              <a:t>次，点击进来的人有</a:t>
            </a:r>
            <a:r>
              <a:rPr lang="en-US" altLang="zh-CN" sz="2400">
                <a:solidFill>
                  <a:schemeClr val="bg1"/>
                </a:solidFill>
                <a:latin typeface="微软雅黑" panose="020B0503020204020204" pitchFamily="34" charset="-122"/>
                <a:ea typeface="微软雅黑" panose="020B0503020204020204" pitchFamily="34" charset="-122"/>
              </a:rPr>
              <a:t>5</a:t>
            </a:r>
            <a:r>
              <a:rPr lang="zh-CN" altLang="en-US" sz="2400">
                <a:solidFill>
                  <a:schemeClr val="bg1"/>
                </a:solidFill>
                <a:latin typeface="微软雅黑" panose="020B0503020204020204" pitchFamily="34" charset="-122"/>
                <a:ea typeface="微软雅黑" panose="020B0503020204020204" pitchFamily="34" charset="-122"/>
              </a:rPr>
              <a:t>个那么点击率就是</a:t>
            </a:r>
            <a:r>
              <a:rPr lang="en-US" altLang="zh-CN" sz="2400">
                <a:solidFill>
                  <a:schemeClr val="bg1"/>
                </a:solidFill>
                <a:latin typeface="微软雅黑" panose="020B0503020204020204" pitchFamily="34" charset="-122"/>
                <a:ea typeface="微软雅黑" panose="020B0503020204020204" pitchFamily="34" charset="-122"/>
              </a:rPr>
              <a:t>0.5%</a:t>
            </a:r>
            <a:r>
              <a:rPr lang="zh-CN" altLang="en-US" sz="2400">
                <a:solidFill>
                  <a:schemeClr val="bg1"/>
                </a:solidFill>
                <a:latin typeface="微软雅黑" panose="020B0503020204020204" pitchFamily="34" charset="-122"/>
                <a:ea typeface="微软雅黑" panose="020B0503020204020204" pitchFamily="34" charset="-122"/>
              </a:rPr>
              <a:t>。</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8132" name="Text Box 7"/>
          <p:cNvSpPr txBox="1">
            <a:spLocks noChangeArrowheads="1"/>
          </p:cNvSpPr>
          <p:nvPr/>
        </p:nvSpPr>
        <p:spPr bwMode="auto">
          <a:xfrm>
            <a:off x="471488" y="2967038"/>
            <a:ext cx="8264525" cy="1917700"/>
          </a:xfrm>
          <a:prstGeom prst="rect">
            <a:avLst/>
          </a:prstGeom>
          <a:noFill/>
          <a:ln w="9525">
            <a:noFill/>
            <a:miter lim="800000"/>
          </a:ln>
        </p:spPr>
        <p:txBody>
          <a:bodyPr>
            <a:spAutoFit/>
          </a:bodyPr>
          <a:lstStyle/>
          <a:p>
            <a:pPr defTabSz="914400"/>
            <a:r>
              <a:rPr lang="zh-CN" altLang="en-US" sz="2400" b="1">
                <a:solidFill>
                  <a:srgbClr val="FF0000"/>
                </a:solidFill>
                <a:ea typeface="微软雅黑" panose="020B0503020204020204" pitchFamily="34" charset="-122"/>
              </a:rPr>
              <a:t>我们强烈建议做好点击率之后再去做付费推广。</a:t>
            </a:r>
            <a:endParaRPr lang="zh-CN" altLang="en-US" sz="2400" b="1">
              <a:solidFill>
                <a:srgbClr val="FF0000"/>
              </a:solidFill>
              <a:ea typeface="微软雅黑" panose="020B0503020204020204" pitchFamily="34" charset="-122"/>
            </a:endParaRPr>
          </a:p>
          <a:p>
            <a:pPr defTabSz="914400"/>
            <a:r>
              <a:rPr lang="zh-CN" altLang="en-US" sz="2400" b="1">
                <a:solidFill>
                  <a:srgbClr val="FF0000"/>
                </a:solidFill>
                <a:ea typeface="微软雅黑" panose="020B0503020204020204" pitchFamily="34" charset="-122"/>
              </a:rPr>
              <a:t>点击率低会导致排名下降，排名下降会进一步拉低点击率，如此恶性循环。</a:t>
            </a:r>
            <a:endParaRPr lang="zh-CN" altLang="en-US" sz="2400" b="1">
              <a:solidFill>
                <a:srgbClr val="FF0000"/>
              </a:solidFill>
              <a:ea typeface="微软雅黑" panose="020B0503020204020204" pitchFamily="34" charset="-122"/>
            </a:endParaRPr>
          </a:p>
          <a:p>
            <a:pPr defTabSz="914400"/>
            <a:r>
              <a:rPr lang="zh-CN" altLang="en-US" sz="2400" b="1">
                <a:solidFill>
                  <a:srgbClr val="FF0000"/>
                </a:solidFill>
                <a:ea typeface="微软雅黑" panose="020B0503020204020204" pitchFamily="34" charset="-122"/>
              </a:rPr>
              <a:t>点击率低会导致排名下降，排名下降会进一步拉低点击率，如此恶性循环。</a:t>
            </a:r>
            <a:endParaRPr lang="zh-CN" altLang="en-US" sz="2400" b="1">
              <a:solidFill>
                <a:srgbClr val="FF0000"/>
              </a:solidFill>
              <a:ea typeface="微软雅黑" panose="020B0503020204020204" pitchFamily="34" charset="-122"/>
            </a:endParaRPr>
          </a:p>
        </p:txBody>
      </p:sp>
      <p:sp>
        <p:nvSpPr>
          <p:cNvPr id="48133" name="文本框 6"/>
          <p:cNvSpPr txBox="1">
            <a:spLocks noChangeArrowheads="1"/>
          </p:cNvSpPr>
          <p:nvPr/>
        </p:nvSpPr>
        <p:spPr bwMode="auto">
          <a:xfrm>
            <a:off x="579438" y="5219700"/>
            <a:ext cx="7620000" cy="822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浏览转化率是指客户浏览到宝贝并成功交易的概率。</a:t>
            </a:r>
            <a:endParaRPr lang="zh-CN" altLang="en-US" sz="24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下图是卖家核心指标</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154" name="文本框 2"/>
          <p:cNvSpPr txBox="1">
            <a:spLocks noChangeArrowheads="1"/>
          </p:cNvSpPr>
          <p:nvPr/>
        </p:nvSpPr>
        <p:spPr bwMode="auto">
          <a:xfrm>
            <a:off x="1898650" y="1082675"/>
            <a:ext cx="4310063" cy="519113"/>
          </a:xfrm>
          <a:prstGeom prst="rect">
            <a:avLst/>
          </a:prstGeom>
          <a:noFill/>
          <a:ln w="9525">
            <a:noFill/>
            <a:miter lim="800000"/>
          </a:ln>
        </p:spPr>
        <p:txBody>
          <a:bodyPr>
            <a:spAutoFit/>
          </a:bodyPr>
          <a:lstStyle/>
          <a:p>
            <a:r>
              <a:rPr lang="zh-CN" altLang="en-US" sz="2800">
                <a:solidFill>
                  <a:schemeClr val="bg1"/>
                </a:solidFill>
                <a:ea typeface="微软雅黑" panose="020B0503020204020204" pitchFamily="34" charset="-122"/>
              </a:rPr>
              <a:t>宝贝的点击率</a:t>
            </a:r>
            <a:endParaRPr lang="zh-CN" altLang="en-US" sz="2800">
              <a:solidFill>
                <a:schemeClr val="bg1"/>
              </a:solidFill>
              <a:ea typeface="微软雅黑" panose="020B0503020204020204" pitchFamily="34" charset="-122"/>
            </a:endParaRPr>
          </a:p>
        </p:txBody>
      </p:sp>
      <p:pic>
        <p:nvPicPr>
          <p:cNvPr id="49155" name="Picture 7" descr="图片9"/>
          <p:cNvPicPr>
            <a:picLocks noChangeAspect="1" noChangeArrowheads="1"/>
          </p:cNvPicPr>
          <p:nvPr/>
        </p:nvPicPr>
        <p:blipFill>
          <a:blip r:embed="rId1"/>
          <a:srcRect/>
          <a:stretch>
            <a:fillRect/>
          </a:stretch>
        </p:blipFill>
        <p:spPr bwMode="auto">
          <a:xfrm>
            <a:off x="344488" y="1887538"/>
            <a:ext cx="8475662" cy="3810000"/>
          </a:xfrm>
          <a:prstGeom prst="rect">
            <a:avLst/>
          </a:prstGeom>
          <a:noFill/>
          <a:ln w="9525">
            <a:noFill/>
            <a:miter lim="800000"/>
            <a:headEnd/>
            <a:tailEnd/>
          </a:ln>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组合 1"/>
          <p:cNvGrpSpPr/>
          <p:nvPr/>
        </p:nvGrpSpPr>
        <p:grpSpPr bwMode="auto">
          <a:xfrm>
            <a:off x="650875" y="1106488"/>
            <a:ext cx="596900" cy="514350"/>
            <a:chOff x="3306159" y="1663997"/>
            <a:chExt cx="796206" cy="686384"/>
          </a:xfrm>
        </p:grpSpPr>
        <p:sp>
          <p:nvSpPr>
            <p:cNvPr id="3" name="六边形 2"/>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 name="文本框 3"/>
            <p:cNvSpPr txBox="1"/>
            <p:nvPr/>
          </p:nvSpPr>
          <p:spPr>
            <a:xfrm>
              <a:off x="3416273" y="1746617"/>
              <a:ext cx="575979" cy="552921"/>
            </a:xfrm>
            <a:prstGeom prst="rect">
              <a:avLst/>
            </a:prstGeom>
            <a:noFill/>
          </p:spPr>
          <p:txBody>
            <a:bodyPr>
              <a:spAutoFit/>
            </a:bodyPr>
            <a:lstStyle/>
            <a:p>
              <a:pPr algn="ctr" fontAlgn="auto">
                <a:spcBef>
                  <a:spcPts val="0"/>
                </a:spcBef>
                <a:spcAft>
                  <a:spcPts val="0"/>
                </a:spcAft>
                <a:defRPr/>
              </a:pP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矩形 4"/>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179" name="文本框 5"/>
          <p:cNvSpPr txBox="1">
            <a:spLocks noChangeArrowheads="1"/>
          </p:cNvSpPr>
          <p:nvPr/>
        </p:nvSpPr>
        <p:spPr bwMode="auto">
          <a:xfrm>
            <a:off x="1846263" y="1093788"/>
            <a:ext cx="2884487" cy="519112"/>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课程</a:t>
            </a:r>
            <a:r>
              <a:rPr lang="zh-CN" altLang="en-US" sz="2800" b="1">
                <a:solidFill>
                  <a:schemeClr val="bg1"/>
                </a:solidFill>
                <a:ea typeface="微软雅黑" panose="020B0503020204020204" pitchFamily="34" charset="-122"/>
                <a:cs typeface="等线" panose="02010600030101010101" charset="-122"/>
              </a:rPr>
              <a:t>回顾</a:t>
            </a:r>
            <a:endParaRPr lang="en-US" altLang="zh-CN" sz="2800" b="1">
              <a:solidFill>
                <a:schemeClr val="bg1"/>
              </a:solidFill>
              <a:ea typeface="微软雅黑" panose="020B0503020204020204" pitchFamily="34" charset="-122"/>
              <a:cs typeface="等线" panose="02010600030101010101" charset="-122"/>
            </a:endParaRPr>
          </a:p>
        </p:txBody>
      </p:sp>
      <p:sp>
        <p:nvSpPr>
          <p:cNvPr id="2" name="任意多边形 4"/>
          <p:cNvSpPr/>
          <p:nvPr/>
        </p:nvSpPr>
        <p:spPr>
          <a:xfrm>
            <a:off x="0" y="3241675"/>
            <a:ext cx="2497138" cy="102393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81" name="Text Box 10"/>
          <p:cNvSpPr txBox="1">
            <a:spLocks noChangeArrowheads="1"/>
          </p:cNvSpPr>
          <p:nvPr/>
        </p:nvSpPr>
        <p:spPr bwMode="auto">
          <a:xfrm>
            <a:off x="153988" y="3341688"/>
            <a:ext cx="2317750" cy="822325"/>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深度解读神秘的</a:t>
            </a:r>
            <a:endParaRPr lang="zh-CN" altLang="en-US" sz="2400">
              <a:solidFill>
                <a:schemeClr val="bg1"/>
              </a:solidFill>
              <a:latin typeface="微软雅黑" panose="020B0503020204020204" pitchFamily="34" charset="-122"/>
              <a:ea typeface="微软雅黑" panose="020B0503020204020204" pitchFamily="34" charset="-122"/>
            </a:endParaRPr>
          </a:p>
          <a:p>
            <a:pPr algn="ctr" defTabSz="914400"/>
            <a:r>
              <a:rPr lang="zh-CN" altLang="en-US" sz="2400">
                <a:solidFill>
                  <a:schemeClr val="bg1"/>
                </a:solidFill>
                <a:latin typeface="微软雅黑" panose="020B0503020204020204" pitchFamily="34" charset="-122"/>
                <a:ea typeface="微软雅黑" panose="020B0503020204020204" pitchFamily="34" charset="-122"/>
              </a:rPr>
              <a:t>淘宝</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3135313" y="1892300"/>
            <a:ext cx="1433512" cy="6477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83" name="Text Box 32"/>
          <p:cNvSpPr txBox="1">
            <a:spLocks noChangeArrowheads="1"/>
          </p:cNvSpPr>
          <p:nvPr/>
        </p:nvSpPr>
        <p:spPr bwMode="auto">
          <a:xfrm>
            <a:off x="3189288" y="1982788"/>
            <a:ext cx="1385887"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初识</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 name="任意多边形 4"/>
          <p:cNvSpPr/>
          <p:nvPr/>
        </p:nvSpPr>
        <p:spPr>
          <a:xfrm>
            <a:off x="2887663" y="4433888"/>
            <a:ext cx="2046287" cy="98583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85" name="Rectangle 35"/>
          <p:cNvSpPr>
            <a:spLocks noChangeArrowheads="1"/>
          </p:cNvSpPr>
          <p:nvPr/>
        </p:nvSpPr>
        <p:spPr bwMode="auto">
          <a:xfrm>
            <a:off x="2932113" y="4516438"/>
            <a:ext cx="2012950" cy="822325"/>
          </a:xfrm>
          <a:prstGeom prst="rect">
            <a:avLst/>
          </a:prstGeom>
          <a:noFill/>
          <a:ln w="9525">
            <a:noFill/>
            <a:miter lim="800000"/>
          </a:ln>
        </p:spPr>
        <p:txBody>
          <a:bodyPr wrap="none">
            <a:spAutoFit/>
          </a:bodyPr>
          <a:lstStyle/>
          <a:p>
            <a:pPr algn="ctr"/>
            <a:r>
              <a:rPr lang="zh-CN" altLang="en-US" sz="2400">
                <a:solidFill>
                  <a:schemeClr val="bg1"/>
                </a:solidFill>
                <a:ea typeface="微软雅黑" panose="020B0503020204020204" pitchFamily="34" charset="-122"/>
              </a:rPr>
              <a:t>影响搜索量的</a:t>
            </a:r>
            <a:endParaRPr lang="zh-CN" altLang="en-US" sz="2400">
              <a:solidFill>
                <a:schemeClr val="bg1"/>
              </a:solidFill>
              <a:ea typeface="微软雅黑" panose="020B0503020204020204" pitchFamily="34" charset="-122"/>
            </a:endParaRPr>
          </a:p>
          <a:p>
            <a:pPr algn="ctr"/>
            <a:r>
              <a:rPr lang="zh-CN" altLang="en-US" sz="2400">
                <a:solidFill>
                  <a:schemeClr val="bg1"/>
                </a:solidFill>
                <a:ea typeface="微软雅黑" panose="020B0503020204020204" pitchFamily="34" charset="-122"/>
              </a:rPr>
              <a:t>决定性因素</a:t>
            </a:r>
            <a:r>
              <a:rPr lang="zh-CN" altLang="en-US">
                <a:solidFill>
                  <a:schemeClr val="bg1"/>
                </a:solidFill>
              </a:rPr>
              <a:t> </a:t>
            </a:r>
            <a:endParaRPr lang="zh-CN" altLang="en-US">
              <a:solidFill>
                <a:schemeClr val="bg1"/>
              </a:solidFill>
            </a:endParaRPr>
          </a:p>
        </p:txBody>
      </p:sp>
      <p:sp>
        <p:nvSpPr>
          <p:cNvPr id="8" name="任意多边形 4"/>
          <p:cNvSpPr/>
          <p:nvPr/>
        </p:nvSpPr>
        <p:spPr>
          <a:xfrm>
            <a:off x="5724525" y="828675"/>
            <a:ext cx="2084388"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87" name="Text Box 42"/>
          <p:cNvSpPr txBox="1">
            <a:spLocks noChangeArrowheads="1"/>
          </p:cNvSpPr>
          <p:nvPr/>
        </p:nvSpPr>
        <p:spPr bwMode="auto">
          <a:xfrm>
            <a:off x="5875338" y="865188"/>
            <a:ext cx="1690687"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什么是</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 name="任意多边形 4"/>
          <p:cNvSpPr/>
          <p:nvPr/>
        </p:nvSpPr>
        <p:spPr>
          <a:xfrm>
            <a:off x="5664200" y="1412875"/>
            <a:ext cx="2584450"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89" name="Text Box 44"/>
          <p:cNvSpPr txBox="1">
            <a:spLocks noChangeArrowheads="1"/>
          </p:cNvSpPr>
          <p:nvPr/>
        </p:nvSpPr>
        <p:spPr bwMode="auto">
          <a:xfrm>
            <a:off x="5811838" y="1446213"/>
            <a:ext cx="2300287"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什么是淘宝</a:t>
            </a:r>
            <a:r>
              <a:rPr lang="zh-CN" altLang="zh-CN" sz="2400">
                <a:solidFill>
                  <a:schemeClr val="bg1"/>
                </a:solidFill>
                <a:latin typeface="微软雅黑" panose="020B0503020204020204" pitchFamily="34" charset="-122"/>
                <a:ea typeface="微软雅黑" panose="020B0503020204020204" pitchFamily="34" charset="-122"/>
              </a:rPr>
              <a:t>SEO</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 name="任意多边形 4"/>
          <p:cNvSpPr/>
          <p:nvPr/>
        </p:nvSpPr>
        <p:spPr>
          <a:xfrm>
            <a:off x="5626100" y="1997075"/>
            <a:ext cx="2759075"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91" name="Text Box 46"/>
          <p:cNvSpPr txBox="1">
            <a:spLocks noChangeArrowheads="1"/>
          </p:cNvSpPr>
          <p:nvPr/>
        </p:nvSpPr>
        <p:spPr bwMode="auto">
          <a:xfrm>
            <a:off x="5689600" y="2036763"/>
            <a:ext cx="26225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淘宝搜索思维模式</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 name="任意多边形 4"/>
          <p:cNvSpPr/>
          <p:nvPr/>
        </p:nvSpPr>
        <p:spPr>
          <a:xfrm>
            <a:off x="5561013" y="2563813"/>
            <a:ext cx="3386137" cy="5349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2" name="任意多边形 4"/>
          <p:cNvSpPr/>
          <p:nvPr/>
        </p:nvSpPr>
        <p:spPr>
          <a:xfrm>
            <a:off x="5619750" y="3130550"/>
            <a:ext cx="2659063"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94" name="Text Box 49"/>
          <p:cNvSpPr txBox="1">
            <a:spLocks noChangeArrowheads="1"/>
          </p:cNvSpPr>
          <p:nvPr/>
        </p:nvSpPr>
        <p:spPr bwMode="auto">
          <a:xfrm>
            <a:off x="5686425" y="2603500"/>
            <a:ext cx="32194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淘宝类目和</a:t>
            </a:r>
            <a:r>
              <a:rPr lang="en-US" altLang="zh-CN" sz="2400">
                <a:solidFill>
                  <a:schemeClr val="bg1"/>
                </a:solidFill>
                <a:latin typeface="微软雅黑" panose="020B0503020204020204" pitchFamily="34" charset="-122"/>
                <a:ea typeface="微软雅黑" panose="020B0503020204020204" pitchFamily="34" charset="-122"/>
              </a:rPr>
              <a:t>SKU</a:t>
            </a:r>
            <a:r>
              <a:rPr lang="zh-CN" altLang="en-US" sz="2400">
                <a:solidFill>
                  <a:schemeClr val="bg1"/>
                </a:solidFill>
                <a:latin typeface="微软雅黑" panose="020B0503020204020204" pitchFamily="34" charset="-122"/>
                <a:ea typeface="微软雅黑" panose="020B0503020204020204" pitchFamily="34" charset="-122"/>
              </a:rPr>
              <a:t>的概念</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0195" name="Text Box 50"/>
          <p:cNvSpPr txBox="1">
            <a:spLocks noChangeArrowheads="1"/>
          </p:cNvSpPr>
          <p:nvPr/>
        </p:nvSpPr>
        <p:spPr bwMode="auto">
          <a:xfrm>
            <a:off x="5800725" y="3170238"/>
            <a:ext cx="23177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淘宝标签的概念</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 name="任意多边形 4"/>
          <p:cNvSpPr/>
          <p:nvPr/>
        </p:nvSpPr>
        <p:spPr>
          <a:xfrm>
            <a:off x="5588000" y="4097338"/>
            <a:ext cx="3556000" cy="5349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97" name="Text Box 52"/>
          <p:cNvSpPr txBox="1">
            <a:spLocks noChangeArrowheads="1"/>
          </p:cNvSpPr>
          <p:nvPr/>
        </p:nvSpPr>
        <p:spPr bwMode="auto">
          <a:xfrm>
            <a:off x="5607050" y="4125913"/>
            <a:ext cx="35369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淘宝搜索引擎主推性分析</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 name="任意多边形 4"/>
          <p:cNvSpPr/>
          <p:nvPr/>
        </p:nvSpPr>
        <p:spPr>
          <a:xfrm>
            <a:off x="5580063" y="4721225"/>
            <a:ext cx="3059112" cy="5349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199" name="Text Box 54"/>
          <p:cNvSpPr txBox="1">
            <a:spLocks noChangeArrowheads="1"/>
          </p:cNvSpPr>
          <p:nvPr/>
        </p:nvSpPr>
        <p:spPr bwMode="auto">
          <a:xfrm>
            <a:off x="5673725" y="4767263"/>
            <a:ext cx="2909888"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淘宝</a:t>
            </a:r>
            <a:r>
              <a:rPr lang="zh-CN"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关键词排名</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任意多边形 4"/>
          <p:cNvSpPr/>
          <p:nvPr/>
        </p:nvSpPr>
        <p:spPr>
          <a:xfrm>
            <a:off x="5654675" y="5345113"/>
            <a:ext cx="2084388" cy="5349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201" name="Text Box 57"/>
          <p:cNvSpPr txBox="1">
            <a:spLocks noChangeArrowheads="1"/>
          </p:cNvSpPr>
          <p:nvPr/>
        </p:nvSpPr>
        <p:spPr bwMode="auto">
          <a:xfrm>
            <a:off x="5726113" y="5386388"/>
            <a:ext cx="2012950" cy="457200"/>
          </a:xfrm>
          <a:prstGeom prst="rect">
            <a:avLst/>
          </a:prstGeom>
          <a:noFill/>
          <a:ln w="9525">
            <a:noFill/>
            <a:miter lim="800000"/>
          </a:ln>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宝贝的点击率</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50202" name="AutoShape 70"/>
          <p:cNvCxnSpPr>
            <a:cxnSpLocks noChangeShapeType="1"/>
            <a:stCxn id="50181" idx="3"/>
            <a:endCxn id="50185" idx="1"/>
          </p:cNvCxnSpPr>
          <p:nvPr/>
        </p:nvCxnSpPr>
        <p:spPr bwMode="auto">
          <a:xfrm>
            <a:off x="2471738" y="3752850"/>
            <a:ext cx="460375" cy="1174750"/>
          </a:xfrm>
          <a:prstGeom prst="bentConnector3">
            <a:avLst>
              <a:gd name="adj1" fmla="val 50000"/>
            </a:avLst>
          </a:prstGeom>
          <a:noFill/>
          <a:ln w="28575">
            <a:solidFill>
              <a:schemeClr val="bg1"/>
            </a:solidFill>
            <a:miter lim="800000"/>
            <a:tailEnd type="triangle" w="med" len="med"/>
          </a:ln>
        </p:spPr>
      </p:cxnSp>
      <p:cxnSp>
        <p:nvCxnSpPr>
          <p:cNvPr id="50203" name="AutoShape 71"/>
          <p:cNvCxnSpPr>
            <a:cxnSpLocks noChangeShapeType="1"/>
          </p:cNvCxnSpPr>
          <p:nvPr/>
        </p:nvCxnSpPr>
        <p:spPr bwMode="auto">
          <a:xfrm rot="-5400000">
            <a:off x="2041526" y="2833687"/>
            <a:ext cx="1631950" cy="314325"/>
          </a:xfrm>
          <a:prstGeom prst="bentConnector3">
            <a:avLst>
              <a:gd name="adj1" fmla="val 99218"/>
            </a:avLst>
          </a:prstGeom>
          <a:noFill/>
          <a:ln w="28575">
            <a:solidFill>
              <a:schemeClr val="bg1"/>
            </a:solidFill>
            <a:miter lim="800000"/>
            <a:tailEnd type="triangle" w="med" len="med"/>
          </a:ln>
        </p:spPr>
      </p:cxnSp>
      <p:cxnSp>
        <p:nvCxnSpPr>
          <p:cNvPr id="50204" name="AutoShape 72"/>
          <p:cNvCxnSpPr>
            <a:cxnSpLocks noChangeShapeType="1"/>
            <a:endCxn id="50187" idx="1"/>
          </p:cNvCxnSpPr>
          <p:nvPr/>
        </p:nvCxnSpPr>
        <p:spPr bwMode="auto">
          <a:xfrm flipV="1">
            <a:off x="4562475" y="1093788"/>
            <a:ext cx="1312863" cy="1104900"/>
          </a:xfrm>
          <a:prstGeom prst="bentConnector3">
            <a:avLst>
              <a:gd name="adj1" fmla="val 49940"/>
            </a:avLst>
          </a:prstGeom>
          <a:noFill/>
          <a:ln w="28575">
            <a:solidFill>
              <a:schemeClr val="bg1"/>
            </a:solidFill>
            <a:miter lim="800000"/>
            <a:tailEnd type="triangle" w="med" len="med"/>
          </a:ln>
        </p:spPr>
      </p:cxnSp>
      <p:cxnSp>
        <p:nvCxnSpPr>
          <p:cNvPr id="50205" name="AutoShape 73"/>
          <p:cNvCxnSpPr>
            <a:cxnSpLocks noChangeShapeType="1"/>
          </p:cNvCxnSpPr>
          <p:nvPr/>
        </p:nvCxnSpPr>
        <p:spPr bwMode="auto">
          <a:xfrm flipV="1">
            <a:off x="4600575" y="1662113"/>
            <a:ext cx="1223963" cy="536575"/>
          </a:xfrm>
          <a:prstGeom prst="bentConnector3">
            <a:avLst>
              <a:gd name="adj1" fmla="val 49931"/>
            </a:avLst>
          </a:prstGeom>
          <a:noFill/>
          <a:ln w="28575">
            <a:solidFill>
              <a:schemeClr val="bg1"/>
            </a:solidFill>
            <a:miter lim="800000"/>
            <a:tailEnd type="triangle" w="med" len="med"/>
          </a:ln>
        </p:spPr>
      </p:cxnSp>
      <p:cxnSp>
        <p:nvCxnSpPr>
          <p:cNvPr id="50206" name="AutoShape 74"/>
          <p:cNvCxnSpPr>
            <a:cxnSpLocks noChangeShapeType="1"/>
          </p:cNvCxnSpPr>
          <p:nvPr/>
        </p:nvCxnSpPr>
        <p:spPr bwMode="auto">
          <a:xfrm>
            <a:off x="4664075" y="2198688"/>
            <a:ext cx="1114425" cy="66675"/>
          </a:xfrm>
          <a:prstGeom prst="bentConnector3">
            <a:avLst>
              <a:gd name="adj1" fmla="val 50000"/>
            </a:avLst>
          </a:prstGeom>
          <a:noFill/>
          <a:ln w="28575">
            <a:solidFill>
              <a:schemeClr val="bg1"/>
            </a:solidFill>
            <a:miter lim="800000"/>
            <a:tailEnd type="triangle" w="med" len="med"/>
          </a:ln>
        </p:spPr>
      </p:cxnSp>
      <p:cxnSp>
        <p:nvCxnSpPr>
          <p:cNvPr id="50207" name="AutoShape 75"/>
          <p:cNvCxnSpPr>
            <a:cxnSpLocks noChangeShapeType="1"/>
          </p:cNvCxnSpPr>
          <p:nvPr/>
        </p:nvCxnSpPr>
        <p:spPr bwMode="auto">
          <a:xfrm>
            <a:off x="4575175" y="2198688"/>
            <a:ext cx="1111250" cy="620712"/>
          </a:xfrm>
          <a:prstGeom prst="bentConnector3">
            <a:avLst>
              <a:gd name="adj1" fmla="val 57856"/>
            </a:avLst>
          </a:prstGeom>
          <a:noFill/>
          <a:ln w="28575">
            <a:solidFill>
              <a:schemeClr val="bg1"/>
            </a:solidFill>
            <a:miter lim="800000"/>
            <a:tailEnd type="triangle" w="med" len="med"/>
          </a:ln>
        </p:spPr>
      </p:cxnSp>
      <p:cxnSp>
        <p:nvCxnSpPr>
          <p:cNvPr id="50208" name="AutoShape 76"/>
          <p:cNvCxnSpPr>
            <a:cxnSpLocks noChangeShapeType="1"/>
          </p:cNvCxnSpPr>
          <p:nvPr/>
        </p:nvCxnSpPr>
        <p:spPr bwMode="auto">
          <a:xfrm>
            <a:off x="4603750" y="2189163"/>
            <a:ext cx="1222375" cy="1196975"/>
          </a:xfrm>
          <a:prstGeom prst="bentConnector3">
            <a:avLst>
              <a:gd name="adj1" fmla="val 50000"/>
            </a:avLst>
          </a:prstGeom>
          <a:noFill/>
          <a:ln w="28575">
            <a:solidFill>
              <a:schemeClr val="bg1"/>
            </a:solidFill>
            <a:miter lim="800000"/>
            <a:tailEnd type="triangle" w="med" len="med"/>
          </a:ln>
        </p:spPr>
      </p:cxnSp>
      <p:cxnSp>
        <p:nvCxnSpPr>
          <p:cNvPr id="50209" name="AutoShape 77"/>
          <p:cNvCxnSpPr>
            <a:cxnSpLocks noChangeShapeType="1"/>
            <a:endCxn id="50197" idx="1"/>
          </p:cNvCxnSpPr>
          <p:nvPr/>
        </p:nvCxnSpPr>
        <p:spPr bwMode="auto">
          <a:xfrm flipV="1">
            <a:off x="4892675" y="4354513"/>
            <a:ext cx="714375" cy="598487"/>
          </a:xfrm>
          <a:prstGeom prst="bentConnector3">
            <a:avLst>
              <a:gd name="adj1" fmla="val 50000"/>
            </a:avLst>
          </a:prstGeom>
          <a:noFill/>
          <a:ln w="28575">
            <a:solidFill>
              <a:schemeClr val="bg1"/>
            </a:solidFill>
            <a:miter lim="800000"/>
            <a:tailEnd type="triangle" w="med" len="med"/>
          </a:ln>
        </p:spPr>
      </p:cxnSp>
      <p:cxnSp>
        <p:nvCxnSpPr>
          <p:cNvPr id="50210" name="AutoShape 78"/>
          <p:cNvCxnSpPr>
            <a:cxnSpLocks noChangeShapeType="1"/>
          </p:cNvCxnSpPr>
          <p:nvPr/>
        </p:nvCxnSpPr>
        <p:spPr bwMode="auto">
          <a:xfrm>
            <a:off x="4841875" y="4953000"/>
            <a:ext cx="819150" cy="42863"/>
          </a:xfrm>
          <a:prstGeom prst="bentConnector3">
            <a:avLst>
              <a:gd name="adj1" fmla="val 50000"/>
            </a:avLst>
          </a:prstGeom>
          <a:noFill/>
          <a:ln w="28575">
            <a:solidFill>
              <a:schemeClr val="bg1"/>
            </a:solidFill>
            <a:miter lim="800000"/>
            <a:tailEnd type="triangle" w="med" len="med"/>
          </a:ln>
        </p:spPr>
      </p:cxnSp>
      <p:cxnSp>
        <p:nvCxnSpPr>
          <p:cNvPr id="50211" name="AutoShape 79"/>
          <p:cNvCxnSpPr>
            <a:cxnSpLocks noChangeShapeType="1"/>
          </p:cNvCxnSpPr>
          <p:nvPr/>
        </p:nvCxnSpPr>
        <p:spPr bwMode="auto">
          <a:xfrm>
            <a:off x="4906963" y="4951413"/>
            <a:ext cx="819150" cy="663575"/>
          </a:xfrm>
          <a:prstGeom prst="bentConnector3">
            <a:avLst>
              <a:gd name="adj1" fmla="val 42250"/>
            </a:avLst>
          </a:prstGeom>
          <a:noFill/>
          <a:ln w="28575">
            <a:solidFill>
              <a:schemeClr val="bg1"/>
            </a:solidFill>
            <a:miter lim="800000"/>
            <a:tailEnd type="triangle" w="med" len="med"/>
          </a:ln>
        </p:spPr>
      </p:cxn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04842" y="2714561"/>
            <a:ext cx="826255" cy="1962076"/>
          </a:xfrm>
          <a:prstGeom prst="rect">
            <a:avLst/>
          </a:prstGeom>
          <a:noFill/>
        </p:spPr>
        <p:txBody>
          <a:bodyPr>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zh-CN" altLang="en-US" sz="4050" dirty="0"/>
              <a:t>总</a:t>
            </a:r>
            <a:endParaRPr lang="en-US" altLang="zh-CN" sz="4050" dirty="0"/>
          </a:p>
          <a:p>
            <a:pPr fontAlgn="auto">
              <a:spcBef>
                <a:spcPts val="0"/>
              </a:spcBef>
              <a:spcAft>
                <a:spcPts val="0"/>
              </a:spcAft>
              <a:defRPr/>
            </a:pPr>
            <a:endParaRPr lang="en-US" altLang="zh-CN" sz="4050" dirty="0"/>
          </a:p>
          <a:p>
            <a:pPr fontAlgn="auto">
              <a:spcBef>
                <a:spcPts val="0"/>
              </a:spcBef>
              <a:spcAft>
                <a:spcPts val="0"/>
              </a:spcAft>
              <a:defRPr/>
            </a:pPr>
            <a:r>
              <a:rPr lang="zh-CN" altLang="en-US" sz="4050" dirty="0"/>
              <a:t>结</a:t>
            </a:r>
            <a:endParaRPr lang="zh-CN" altLang="en-US" sz="4050" dirty="0"/>
          </a:p>
        </p:txBody>
      </p:sp>
      <p:grpSp>
        <p:nvGrpSpPr>
          <p:cNvPr id="51202" name="组合 17"/>
          <p:cNvGrpSpPr/>
          <p:nvPr/>
        </p:nvGrpSpPr>
        <p:grpSpPr bwMode="auto">
          <a:xfrm>
            <a:off x="506413" y="1152525"/>
            <a:ext cx="1193800" cy="1214438"/>
            <a:chOff x="675018" y="483494"/>
            <a:chExt cx="1592413" cy="1617333"/>
          </a:xfrm>
        </p:grpSpPr>
        <p:sp>
          <p:nvSpPr>
            <p:cNvPr id="19" name="六边形 18"/>
            <p:cNvSpPr/>
            <p:nvPr/>
          </p:nvSpPr>
          <p:spPr>
            <a:xfrm>
              <a:off x="1073121" y="1413724"/>
              <a:ext cx="796207" cy="687103"/>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0" name="六边形 19"/>
            <p:cNvSpPr/>
            <p:nvPr/>
          </p:nvSpPr>
          <p:spPr>
            <a:xfrm>
              <a:off x="1073121" y="483494"/>
              <a:ext cx="796207" cy="687103"/>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 name="六边形 20"/>
            <p:cNvSpPr/>
            <p:nvPr/>
          </p:nvSpPr>
          <p:spPr>
            <a:xfrm>
              <a:off x="1471225" y="933811"/>
              <a:ext cx="796207" cy="684988"/>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2" name="六边形 21"/>
            <p:cNvSpPr/>
            <p:nvPr/>
          </p:nvSpPr>
          <p:spPr>
            <a:xfrm>
              <a:off x="675018" y="933811"/>
              <a:ext cx="796207" cy="684988"/>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51203" name="组合 1"/>
          <p:cNvGrpSpPr/>
          <p:nvPr/>
        </p:nvGrpSpPr>
        <p:grpSpPr bwMode="auto">
          <a:xfrm>
            <a:off x="3216275" y="2846388"/>
            <a:ext cx="596900" cy="514350"/>
            <a:chOff x="3306159" y="1663997"/>
            <a:chExt cx="796206" cy="686384"/>
          </a:xfrm>
        </p:grpSpPr>
        <p:sp>
          <p:nvSpPr>
            <p:cNvPr id="3" name="六边形 2"/>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 name="文本框 3"/>
            <p:cNvSpPr txBox="1"/>
            <p:nvPr/>
          </p:nvSpPr>
          <p:spPr>
            <a:xfrm>
              <a:off x="3415791" y="1745580"/>
              <a:ext cx="576944" cy="553997"/>
            </a:xfrm>
            <a:prstGeom prst="rect">
              <a:avLst/>
            </a:prstGeom>
            <a:noFill/>
          </p:spPr>
          <p:txBody>
            <a:bodyPr>
              <a:spAutoFit/>
            </a:bodyPr>
            <a:lstStyle/>
            <a:p>
              <a:pPr algn="ctr" fontAlgn="auto">
                <a:spcBef>
                  <a:spcPts val="0"/>
                </a:spcBef>
                <a:spcAft>
                  <a:spcPts val="0"/>
                </a:spcAft>
                <a:defRPr/>
              </a:pP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任意多边形 13"/>
          <p:cNvSpPr/>
          <p:nvPr/>
        </p:nvSpPr>
        <p:spPr>
          <a:xfrm>
            <a:off x="3894138" y="2846388"/>
            <a:ext cx="2433637" cy="51435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51205" name="组合 6"/>
          <p:cNvGrpSpPr/>
          <p:nvPr/>
        </p:nvGrpSpPr>
        <p:grpSpPr bwMode="auto">
          <a:xfrm>
            <a:off x="3573463" y="4065588"/>
            <a:ext cx="596900" cy="514350"/>
            <a:chOff x="3782730" y="2611871"/>
            <a:chExt cx="796206" cy="686384"/>
          </a:xfrm>
        </p:grpSpPr>
        <p:sp>
          <p:nvSpPr>
            <p:cNvPr id="8" name="六边形 7"/>
            <p:cNvSpPr/>
            <p:nvPr/>
          </p:nvSpPr>
          <p:spPr>
            <a:xfrm>
              <a:off x="3782730" y="2611871"/>
              <a:ext cx="796206" cy="686384"/>
            </a:xfrm>
            <a:prstGeom prst="hexagon">
              <a:avLst/>
            </a:prstGeom>
            <a:solidFill>
              <a:srgbClr val="11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 name="文本框 8"/>
            <p:cNvSpPr txBox="1"/>
            <p:nvPr/>
          </p:nvSpPr>
          <p:spPr>
            <a:xfrm>
              <a:off x="3892362" y="2693454"/>
              <a:ext cx="576944" cy="553997"/>
            </a:xfrm>
            <a:prstGeom prst="rect">
              <a:avLst/>
            </a:prstGeom>
            <a:noFill/>
          </p:spPr>
          <p:txBody>
            <a:bodyPr>
              <a:spAutoFit/>
            </a:bodyPr>
            <a:lstStyle/>
            <a:p>
              <a:pPr algn="ctr" fontAlgn="auto">
                <a:spcBef>
                  <a:spcPts val="0"/>
                </a:spcBef>
                <a:spcAft>
                  <a:spcPts val="0"/>
                </a:spcAft>
                <a:defRPr/>
              </a:pP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0" name="任意多边形 20"/>
          <p:cNvSpPr/>
          <p:nvPr/>
        </p:nvSpPr>
        <p:spPr>
          <a:xfrm>
            <a:off x="4252913" y="4040188"/>
            <a:ext cx="3221037" cy="51435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1207" name="Text Box 23"/>
          <p:cNvSpPr txBox="1">
            <a:spLocks noChangeArrowheads="1"/>
          </p:cNvSpPr>
          <p:nvPr/>
        </p:nvSpPr>
        <p:spPr bwMode="auto">
          <a:xfrm>
            <a:off x="4506913" y="2914650"/>
            <a:ext cx="2251075" cy="366713"/>
          </a:xfrm>
          <a:prstGeom prst="rect">
            <a:avLst/>
          </a:prstGeom>
          <a:noFill/>
          <a:ln w="9525" algn="ctr">
            <a:noFill/>
            <a:miter lim="800000"/>
          </a:ln>
        </p:spPr>
        <p:txBody>
          <a:bodyPr>
            <a:spAutoFit/>
          </a:bodyPr>
          <a:lstStyle/>
          <a:p>
            <a:pPr defTabSz="914400" eaLnBrk="0" hangingPunct="0"/>
            <a:r>
              <a:rPr lang="zh-CN" altLang="en-US">
                <a:solidFill>
                  <a:schemeClr val="bg1"/>
                </a:solidFill>
                <a:latin typeface="微软雅黑" panose="020B0503020204020204" pitchFamily="34" charset="-122"/>
                <a:ea typeface="微软雅黑" panose="020B0503020204020204" pitchFamily="34" charset="-122"/>
              </a:rPr>
              <a:t>初始</a:t>
            </a:r>
            <a:r>
              <a:rPr lang="en-US" altLang="zh-CN">
                <a:solidFill>
                  <a:schemeClr val="bg1"/>
                </a:solidFill>
                <a:latin typeface="微软雅黑" panose="020B0503020204020204" pitchFamily="34" charset="-122"/>
                <a:ea typeface="微软雅黑" panose="020B0503020204020204" pitchFamily="34" charset="-122"/>
              </a:rPr>
              <a:t>SEO</a:t>
            </a:r>
            <a:endParaRPr lang="en-US" altLang="zh-CN">
              <a:latin typeface="微软雅黑" panose="020B0503020204020204" pitchFamily="34" charset="-122"/>
              <a:ea typeface="微软雅黑" panose="020B0503020204020204" pitchFamily="34" charset="-122"/>
            </a:endParaRPr>
          </a:p>
        </p:txBody>
      </p:sp>
      <p:sp>
        <p:nvSpPr>
          <p:cNvPr id="51208" name="Text Box 24"/>
          <p:cNvSpPr txBox="1">
            <a:spLocks noChangeArrowheads="1"/>
          </p:cNvSpPr>
          <p:nvPr/>
        </p:nvSpPr>
        <p:spPr bwMode="auto">
          <a:xfrm>
            <a:off x="4487863" y="4116388"/>
            <a:ext cx="2698750" cy="366712"/>
          </a:xfrm>
          <a:prstGeom prst="rect">
            <a:avLst/>
          </a:prstGeom>
          <a:noFill/>
          <a:ln w="9525" algn="ctr">
            <a:noFill/>
            <a:miter lim="800000"/>
          </a:ln>
        </p:spPr>
        <p:txBody>
          <a:bodyPr wrap="none">
            <a:spAutoFit/>
          </a:bodyPr>
          <a:lstStyle/>
          <a:p>
            <a:pPr algn="ctr" defTabSz="914400"/>
            <a:r>
              <a:rPr lang="en-US" altLang="en-US">
                <a:solidFill>
                  <a:schemeClr val="bg1"/>
                </a:solidFill>
                <a:ea typeface="微软雅黑" panose="020B0503020204020204" pitchFamily="34" charset="-122"/>
              </a:rPr>
              <a:t>影响搜索量的决定性因素</a:t>
            </a:r>
            <a:endParaRPr lang="zh-CN" altLang="en-US">
              <a:solidFill>
                <a:schemeClr val="bg1"/>
              </a:solidFill>
              <a:ea typeface="微软雅黑" panose="020B0503020204020204" pitchFamily="34" charset="-122"/>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组合 35"/>
          <p:cNvGrpSpPr/>
          <p:nvPr/>
        </p:nvGrpSpPr>
        <p:grpSpPr bwMode="auto">
          <a:xfrm>
            <a:off x="1016000" y="2733675"/>
            <a:ext cx="7112000" cy="1390650"/>
            <a:chOff x="1403229" y="2503503"/>
            <a:chExt cx="9484673" cy="1853214"/>
          </a:xfrm>
        </p:grpSpPr>
        <p:grpSp>
          <p:nvGrpSpPr>
            <p:cNvPr id="52226" name="组合 22"/>
            <p:cNvGrpSpPr/>
            <p:nvPr/>
          </p:nvGrpSpPr>
          <p:grpSpPr bwMode="auto">
            <a:xfrm>
              <a:off x="1403229" y="2968472"/>
              <a:ext cx="923277" cy="923277"/>
              <a:chOff x="2433962" y="2967362"/>
              <a:chExt cx="923277" cy="923277"/>
            </a:xfrm>
          </p:grpSpPr>
          <p:sp>
            <p:nvSpPr>
              <p:cNvPr id="24" name="矩形 23"/>
              <p:cNvSpPr/>
              <p:nvPr/>
            </p:nvSpPr>
            <p:spPr>
              <a:xfrm>
                <a:off x="2433962" y="2967812"/>
                <a:ext cx="923062" cy="922376"/>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2243" name="文本框 24"/>
              <p:cNvSpPr txBox="1">
                <a:spLocks noChangeArrowheads="1"/>
              </p:cNvSpPr>
              <p:nvPr/>
            </p:nvSpPr>
            <p:spPr bwMode="auto">
              <a:xfrm>
                <a:off x="2727665" y="3044281"/>
                <a:ext cx="335871" cy="800218"/>
              </a:xfrm>
              <a:prstGeom prst="rect">
                <a:avLst/>
              </a:prstGeom>
              <a:noFill/>
              <a:ln w="9525">
                <a:noFill/>
                <a:miter lim="800000"/>
              </a:ln>
            </p:spPr>
            <p:txBody>
              <a:bodyPr>
                <a:spAutoFit/>
              </a:bodyPr>
              <a:lstStyle/>
              <a:p>
                <a:pPr algn="ctr"/>
                <a:r>
                  <a:rPr lang="en-US" altLang="zh-CN" sz="3300">
                    <a:solidFill>
                      <a:schemeClr val="bg1"/>
                    </a:solidFill>
                    <a:latin typeface="微软雅黑" panose="020B0503020204020204" pitchFamily="34" charset="-122"/>
                    <a:ea typeface="微软雅黑" panose="020B0503020204020204" pitchFamily="34" charset="-122"/>
                  </a:rPr>
                  <a:t>T</a:t>
                </a:r>
                <a:endParaRPr lang="zh-CN" altLang="en-US" sz="3300">
                  <a:solidFill>
                    <a:schemeClr val="bg1"/>
                  </a:solidFill>
                  <a:latin typeface="微软雅黑" panose="020B0503020204020204" pitchFamily="34" charset="-122"/>
                  <a:ea typeface="微软雅黑" panose="020B0503020204020204" pitchFamily="34" charset="-122"/>
                </a:endParaRPr>
              </a:p>
            </p:txBody>
          </p:sp>
        </p:grpSp>
        <p:grpSp>
          <p:nvGrpSpPr>
            <p:cNvPr id="52227" name="组合 30"/>
            <p:cNvGrpSpPr/>
            <p:nvPr/>
          </p:nvGrpSpPr>
          <p:grpSpPr bwMode="auto">
            <a:xfrm>
              <a:off x="2578640" y="2750968"/>
              <a:ext cx="1358284" cy="1358284"/>
              <a:chOff x="2578640" y="2750968"/>
              <a:chExt cx="1358284" cy="1358284"/>
            </a:xfrm>
          </p:grpSpPr>
          <p:sp>
            <p:nvSpPr>
              <p:cNvPr id="21" name="矩形 20"/>
              <p:cNvSpPr/>
              <p:nvPr/>
            </p:nvSpPr>
            <p:spPr>
              <a:xfrm>
                <a:off x="2578228" y="2751023"/>
                <a:ext cx="1359187" cy="13581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6" name="文本框 25"/>
              <p:cNvSpPr txBox="1"/>
              <p:nvPr/>
            </p:nvSpPr>
            <p:spPr>
              <a:xfrm>
                <a:off x="2760300" y="2875839"/>
                <a:ext cx="995043" cy="1138161"/>
              </a:xfrm>
              <a:prstGeom prst="rect">
                <a:avLst/>
              </a:prstGeom>
              <a:noFill/>
            </p:spPr>
            <p:txBody>
              <a:bodyPr>
                <a:spAutoFit/>
              </a:bodyPr>
              <a:lstStyle/>
              <a:p>
                <a:pPr algn="ctr" fontAlgn="auto">
                  <a:spcBef>
                    <a:spcPts val="0"/>
                  </a:spcBef>
                  <a:spcAft>
                    <a:spcPts val="0"/>
                  </a:spcAft>
                  <a:defRPr/>
                </a:pPr>
                <a:r>
                  <a:rPr lang="en-US" altLang="zh-CN" sz="4950" dirty="0">
                    <a:solidFill>
                      <a:schemeClr val="bg1"/>
                    </a:solidFill>
                    <a:latin typeface="微软雅黑" panose="020B0503020204020204" pitchFamily="34" charset="-122"/>
                    <a:ea typeface="微软雅黑" panose="020B0503020204020204" pitchFamily="34" charset="-122"/>
                  </a:rPr>
                  <a:t>H</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52228" name="组合 31"/>
            <p:cNvGrpSpPr/>
            <p:nvPr/>
          </p:nvGrpSpPr>
          <p:grpSpPr bwMode="auto">
            <a:xfrm>
              <a:off x="4189058" y="2503503"/>
              <a:ext cx="1853214" cy="1853214"/>
              <a:chOff x="4189058" y="2503503"/>
              <a:chExt cx="1853214" cy="1853214"/>
            </a:xfrm>
          </p:grpSpPr>
          <p:sp>
            <p:nvSpPr>
              <p:cNvPr id="4" name="矩形 3"/>
              <p:cNvSpPr/>
              <p:nvPr/>
            </p:nvSpPr>
            <p:spPr>
              <a:xfrm>
                <a:off x="4189351" y="2503503"/>
                <a:ext cx="1852477"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2239" name="文本框 26"/>
              <p:cNvSpPr txBox="1">
                <a:spLocks noChangeArrowheads="1"/>
              </p:cNvSpPr>
              <p:nvPr/>
            </p:nvSpPr>
            <p:spPr bwMode="auto">
              <a:xfrm>
                <a:off x="4618517" y="2645280"/>
                <a:ext cx="994300" cy="1600438"/>
              </a:xfrm>
              <a:prstGeom prst="rect">
                <a:avLst/>
              </a:prstGeom>
              <a:noFill/>
              <a:ln w="9525">
                <a:noFill/>
                <a:miter lim="800000"/>
              </a:ln>
            </p:spPr>
            <p:txBody>
              <a:bodyPr>
                <a:spAutoFit/>
              </a:bodyPr>
              <a:lstStyle/>
              <a:p>
                <a:pPr algn="ctr"/>
                <a:r>
                  <a:rPr lang="en-US" altLang="zh-CN" sz="7200">
                    <a:solidFill>
                      <a:schemeClr val="bg1"/>
                    </a:solidFill>
                    <a:latin typeface="微软雅黑" panose="020B0503020204020204" pitchFamily="34" charset="-122"/>
                    <a:ea typeface="微软雅黑" panose="020B0503020204020204" pitchFamily="34" charset="-122"/>
                  </a:rPr>
                  <a:t>A</a:t>
                </a:r>
                <a:endParaRPr lang="zh-CN" altLang="en-US" sz="7200">
                  <a:solidFill>
                    <a:schemeClr val="bg1"/>
                  </a:solidFill>
                  <a:latin typeface="微软雅黑" panose="020B0503020204020204" pitchFamily="34" charset="-122"/>
                  <a:ea typeface="微软雅黑" panose="020B0503020204020204" pitchFamily="34" charset="-122"/>
                </a:endParaRPr>
              </a:p>
            </p:txBody>
          </p:sp>
        </p:grpSp>
        <p:grpSp>
          <p:nvGrpSpPr>
            <p:cNvPr id="52229" name="组合 32"/>
            <p:cNvGrpSpPr/>
            <p:nvPr/>
          </p:nvGrpSpPr>
          <p:grpSpPr bwMode="auto">
            <a:xfrm>
              <a:off x="6294406" y="2503503"/>
              <a:ext cx="1853214" cy="1853214"/>
              <a:chOff x="6294406" y="2503503"/>
              <a:chExt cx="1853214" cy="1853214"/>
            </a:xfrm>
          </p:grpSpPr>
          <p:sp>
            <p:nvSpPr>
              <p:cNvPr id="20" name="矩形 19"/>
              <p:cNvSpPr/>
              <p:nvPr/>
            </p:nvSpPr>
            <p:spPr>
              <a:xfrm>
                <a:off x="6293763" y="2503503"/>
                <a:ext cx="1854593"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2237" name="文本框 27"/>
              <p:cNvSpPr txBox="1">
                <a:spLocks noChangeArrowheads="1"/>
              </p:cNvSpPr>
              <p:nvPr/>
            </p:nvSpPr>
            <p:spPr bwMode="auto">
              <a:xfrm>
                <a:off x="6723863" y="2645280"/>
                <a:ext cx="994300" cy="1600438"/>
              </a:xfrm>
              <a:prstGeom prst="rect">
                <a:avLst/>
              </a:prstGeom>
              <a:noFill/>
              <a:ln w="9525">
                <a:noFill/>
                <a:miter lim="800000"/>
              </a:ln>
            </p:spPr>
            <p:txBody>
              <a:bodyPr>
                <a:spAutoFit/>
              </a:bodyPr>
              <a:lstStyle/>
              <a:p>
                <a:pPr algn="ctr"/>
                <a:r>
                  <a:rPr lang="en-US" altLang="zh-CN" sz="7200">
                    <a:solidFill>
                      <a:schemeClr val="bg1"/>
                    </a:solidFill>
                    <a:latin typeface="微软雅黑" panose="020B0503020204020204" pitchFamily="34" charset="-122"/>
                    <a:ea typeface="微软雅黑" panose="020B0503020204020204" pitchFamily="34" charset="-122"/>
                  </a:rPr>
                  <a:t>N</a:t>
                </a:r>
                <a:endParaRPr lang="zh-CN" altLang="en-US" sz="7200">
                  <a:solidFill>
                    <a:schemeClr val="bg1"/>
                  </a:solidFill>
                  <a:latin typeface="微软雅黑" panose="020B0503020204020204" pitchFamily="34" charset="-122"/>
                  <a:ea typeface="微软雅黑" panose="020B0503020204020204" pitchFamily="34" charset="-122"/>
                </a:endParaRPr>
              </a:p>
            </p:txBody>
          </p:sp>
        </p:grpSp>
        <p:grpSp>
          <p:nvGrpSpPr>
            <p:cNvPr id="52230" name="组合 33"/>
            <p:cNvGrpSpPr/>
            <p:nvPr/>
          </p:nvGrpSpPr>
          <p:grpSpPr bwMode="auto">
            <a:xfrm>
              <a:off x="8399756" y="2750968"/>
              <a:ext cx="1358284" cy="1358284"/>
              <a:chOff x="8399756" y="2750968"/>
              <a:chExt cx="1358284" cy="1358284"/>
            </a:xfrm>
          </p:grpSpPr>
          <p:sp>
            <p:nvSpPr>
              <p:cNvPr id="22" name="矩形 21"/>
              <p:cNvSpPr/>
              <p:nvPr/>
            </p:nvSpPr>
            <p:spPr>
              <a:xfrm>
                <a:off x="8400293" y="2751023"/>
                <a:ext cx="1357069" cy="13581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9" name="文本框 28"/>
              <p:cNvSpPr txBox="1"/>
              <p:nvPr/>
            </p:nvSpPr>
            <p:spPr>
              <a:xfrm>
                <a:off x="8582365" y="2875839"/>
                <a:ext cx="992926" cy="1138161"/>
              </a:xfrm>
              <a:prstGeom prst="rect">
                <a:avLst/>
              </a:prstGeom>
              <a:noFill/>
            </p:spPr>
            <p:txBody>
              <a:bodyPr>
                <a:spAutoFit/>
              </a:bodyPr>
              <a:lstStyle/>
              <a:p>
                <a:pPr algn="ctr" fontAlgn="auto">
                  <a:spcBef>
                    <a:spcPts val="0"/>
                  </a:spcBef>
                  <a:spcAft>
                    <a:spcPts val="0"/>
                  </a:spcAft>
                  <a:defRPr/>
                </a:pPr>
                <a:r>
                  <a:rPr lang="en-US" altLang="zh-CN" sz="4950" dirty="0">
                    <a:solidFill>
                      <a:schemeClr val="bg1"/>
                    </a:solidFill>
                    <a:latin typeface="微软雅黑" panose="020B0503020204020204" pitchFamily="34" charset="-122"/>
                    <a:ea typeface="微软雅黑" panose="020B0503020204020204" pitchFamily="34" charset="-122"/>
                  </a:rPr>
                  <a:t>K</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52231" name="组合 34"/>
            <p:cNvGrpSpPr/>
            <p:nvPr/>
          </p:nvGrpSpPr>
          <p:grpSpPr bwMode="auto">
            <a:xfrm>
              <a:off x="9964625" y="3044279"/>
              <a:ext cx="923277" cy="923277"/>
              <a:chOff x="9964625" y="3044279"/>
              <a:chExt cx="923277" cy="923277"/>
            </a:xfrm>
          </p:grpSpPr>
          <p:sp>
            <p:nvSpPr>
              <p:cNvPr id="13" name="矩形 12"/>
              <p:cNvSpPr/>
              <p:nvPr/>
            </p:nvSpPr>
            <p:spPr>
              <a:xfrm>
                <a:off x="9964840" y="3045081"/>
                <a:ext cx="923062" cy="922376"/>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2233" name="文本框 29"/>
              <p:cNvSpPr txBox="1">
                <a:spLocks noChangeArrowheads="1"/>
              </p:cNvSpPr>
              <p:nvPr/>
            </p:nvSpPr>
            <p:spPr bwMode="auto">
              <a:xfrm>
                <a:off x="10258328" y="3121198"/>
                <a:ext cx="335871" cy="800218"/>
              </a:xfrm>
              <a:prstGeom prst="rect">
                <a:avLst/>
              </a:prstGeom>
              <a:noFill/>
              <a:ln w="9525">
                <a:noFill/>
                <a:miter lim="800000"/>
              </a:ln>
            </p:spPr>
            <p:txBody>
              <a:bodyPr>
                <a:spAutoFit/>
              </a:bodyPr>
              <a:lstStyle/>
              <a:p>
                <a:pPr algn="ctr"/>
                <a:r>
                  <a:rPr lang="en-US" altLang="zh-CN" sz="3300">
                    <a:solidFill>
                      <a:schemeClr val="bg1"/>
                    </a:solidFill>
                    <a:latin typeface="微软雅黑" panose="020B0503020204020204" pitchFamily="34" charset="-122"/>
                    <a:ea typeface="微软雅黑" panose="020B0503020204020204" pitchFamily="34" charset="-122"/>
                  </a:rPr>
                  <a:t>S</a:t>
                </a:r>
                <a:endParaRPr lang="zh-CN" altLang="en-US" sz="330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18" name="文本框 2"/>
          <p:cNvSpPr txBox="1">
            <a:spLocks noChangeArrowheads="1"/>
          </p:cNvSpPr>
          <p:nvPr/>
        </p:nvSpPr>
        <p:spPr bwMode="auto">
          <a:xfrm>
            <a:off x="1898650" y="1082675"/>
            <a:ext cx="2381250"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初识</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9219" name="文本框 3"/>
          <p:cNvSpPr txBox="1">
            <a:spLocks noChangeArrowheads="1"/>
          </p:cNvSpPr>
          <p:nvPr/>
        </p:nvSpPr>
        <p:spPr bwMode="auto">
          <a:xfrm>
            <a:off x="1323975" y="3309938"/>
            <a:ext cx="5969000" cy="11906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rPr>
              <a:t>思考：</a:t>
            </a:r>
            <a:endParaRPr lang="zh-CN" altLang="en-US" sz="3600">
              <a:solidFill>
                <a:schemeClr val="bg1"/>
              </a:solidFill>
              <a:latin typeface="微软雅黑" panose="020B0503020204020204" pitchFamily="34" charset="-122"/>
              <a:ea typeface="微软雅黑" panose="020B0503020204020204" pitchFamily="34" charset="-122"/>
            </a:endParaRPr>
          </a:p>
          <a:p>
            <a:pPr defTabSz="914400" eaLnBrk="0" hangingPunct="0">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rPr>
              <a:t>同学们认知中的</a:t>
            </a:r>
            <a:r>
              <a:rPr lang="en-US" altLang="zh-CN" sz="3600">
                <a:solidFill>
                  <a:schemeClr val="bg1"/>
                </a:solidFill>
                <a:latin typeface="微软雅黑" panose="020B0503020204020204" pitchFamily="34" charset="-122"/>
                <a:ea typeface="微软雅黑" panose="020B0503020204020204" pitchFamily="34" charset="-122"/>
              </a:rPr>
              <a:t>SEO</a:t>
            </a:r>
            <a:r>
              <a:rPr lang="zh-CN" altLang="en-US" sz="3600">
                <a:solidFill>
                  <a:schemeClr val="bg1"/>
                </a:solidFill>
                <a:latin typeface="微软雅黑" panose="020B0503020204020204" pitchFamily="34" charset="-122"/>
                <a:ea typeface="微软雅黑" panose="020B0503020204020204" pitchFamily="34" charset="-122"/>
              </a:rPr>
              <a:t>是什么</a:t>
            </a:r>
            <a:endParaRPr lang="zh-CN" altLang="en-US" sz="3600">
              <a:solidFill>
                <a:schemeClr val="bg1"/>
              </a:solidFill>
              <a:latin typeface="微软雅黑" panose="020B0503020204020204" pitchFamily="34" charset="-122"/>
              <a:ea typeface="微软雅黑" panose="020B0503020204020204" pitchFamily="34" charset="-122"/>
            </a:endParaRPr>
          </a:p>
        </p:txBody>
      </p:sp>
      <p:pic>
        <p:nvPicPr>
          <p:cNvPr id="9220" name="Picture 5" descr="240390-14091PF64824_副本"/>
          <p:cNvPicPr>
            <a:picLocks noChangeAspect="1" noChangeArrowheads="1"/>
          </p:cNvPicPr>
          <p:nvPr/>
        </p:nvPicPr>
        <p:blipFill>
          <a:blip r:embed="rId1"/>
          <a:srcRect/>
          <a:stretch>
            <a:fillRect/>
          </a:stretch>
        </p:blipFill>
        <p:spPr bwMode="auto">
          <a:xfrm>
            <a:off x="6910388" y="2703513"/>
            <a:ext cx="1657350" cy="2208212"/>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2" name="文本框 2"/>
          <p:cNvSpPr txBox="1">
            <a:spLocks noChangeArrowheads="1"/>
          </p:cNvSpPr>
          <p:nvPr/>
        </p:nvSpPr>
        <p:spPr bwMode="auto">
          <a:xfrm>
            <a:off x="1898650" y="1082675"/>
            <a:ext cx="2281238"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0243" name="文本框 3"/>
          <p:cNvSpPr txBox="1">
            <a:spLocks noChangeArrowheads="1"/>
          </p:cNvSpPr>
          <p:nvPr/>
        </p:nvSpPr>
        <p:spPr bwMode="auto">
          <a:xfrm>
            <a:off x="541338" y="2233613"/>
            <a:ext cx="8245475" cy="301307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       提到</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，新手买家可能会一头雾水，不知道这三个英文字母代表什么。对于资深卖家来说，</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就是搜索，就是优化宝贝标题，让更多的买家搜索到。这个说法没有错，但是不够全面。</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是一个很广泛的概念，淘宝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是包含在</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中的，标题优化又是淘宝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中的一个点。所以，各位大中小卖家都需要进行一场关于</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的头脑风暴，掌握</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的知识概念，为网店搜索排名乃至优化各项指标打下坚实的基础。</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266" name="文本框 2"/>
          <p:cNvSpPr txBox="1">
            <a:spLocks noChangeArrowheads="1"/>
          </p:cNvSpPr>
          <p:nvPr/>
        </p:nvSpPr>
        <p:spPr bwMode="auto">
          <a:xfrm>
            <a:off x="1898650" y="1082675"/>
            <a:ext cx="2281238"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1267" name="TextBox 2"/>
          <p:cNvSpPr txBox="1">
            <a:spLocks noChangeArrowheads="1"/>
          </p:cNvSpPr>
          <p:nvPr/>
        </p:nvSpPr>
        <p:spPr bwMode="auto">
          <a:xfrm>
            <a:off x="365125" y="3562350"/>
            <a:ext cx="8413750" cy="118745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       搜索引擎优化</a:t>
            </a: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是指利用相关的搜索规</a:t>
            </a:r>
            <a:r>
              <a:rPr lang="zh-CN" altLang="en-US" sz="2400">
                <a:solidFill>
                  <a:schemeClr val="bg1"/>
                </a:solidFill>
                <a:latin typeface="微软雅黑" panose="020B0503020204020204" pitchFamily="34" charset="-122"/>
                <a:ea typeface="微软雅黑" panose="020B0503020204020204" pitchFamily="34" charset="-122"/>
              </a:rPr>
              <a:t>则，在合法的前提下，提高目标网站的排名，吸引更多人点击进入网站，从而达到宣传、营销等目的。</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268" name="圆角矩形 5"/>
          <p:cNvSpPr>
            <a:spLocks noChangeArrowheads="1"/>
          </p:cNvSpPr>
          <p:nvPr/>
        </p:nvSpPr>
        <p:spPr bwMode="auto">
          <a:xfrm>
            <a:off x="257175" y="2278063"/>
            <a:ext cx="8688388" cy="2971800"/>
          </a:xfrm>
          <a:prstGeom prst="roundRect">
            <a:avLst>
              <a:gd name="adj" fmla="val 16667"/>
            </a:avLst>
          </a:prstGeom>
          <a:noFill/>
          <a:ln w="9525">
            <a:solidFill>
              <a:schemeClr val="bg1"/>
            </a:solidFill>
            <a:round/>
          </a:ln>
        </p:spPr>
        <p:txBody>
          <a:bodyPr/>
          <a:lstStyle/>
          <a:p>
            <a:pPr defTabSz="914400" eaLnBrk="0" hangingPunct="0">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3600">
                <a:solidFill>
                  <a:schemeClr val="bg1"/>
                </a:solidFill>
                <a:latin typeface="微软雅黑" panose="020B0503020204020204" pitchFamily="34" charset="-122"/>
                <a:ea typeface="微软雅黑" panose="020B0503020204020204" pitchFamily="34" charset="-122"/>
                <a:sym typeface="Arial" panose="020B0604020202020204" pitchFamily="34" charset="0"/>
              </a:rPr>
              <a:t>SEO=Search Engine Optimization</a:t>
            </a:r>
            <a:r>
              <a:rPr lang="zh-CN" altLang="en-US" sz="360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290" name="文本框 2"/>
          <p:cNvSpPr txBox="1">
            <a:spLocks noChangeArrowheads="1"/>
          </p:cNvSpPr>
          <p:nvPr/>
        </p:nvSpPr>
        <p:spPr bwMode="auto">
          <a:xfrm>
            <a:off x="1898650" y="1082675"/>
            <a:ext cx="2281238"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2291" name="TextBox 2"/>
          <p:cNvSpPr txBox="1">
            <a:spLocks noChangeArrowheads="1"/>
          </p:cNvSpPr>
          <p:nvPr/>
        </p:nvSpPr>
        <p:spPr bwMode="auto">
          <a:xfrm>
            <a:off x="601663" y="2795588"/>
            <a:ext cx="8051800" cy="1917700"/>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en-US"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SEO</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起源于国外，一些发达国家率先提供了搜索引擎优化的相关服务，目前</a:t>
            </a: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SEO</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在国外是正规成熟的行业。搜索引擎的研究对象很多，列如谷歌是迄今为止世界上最大的搜索引擎提供商，因此谷歌也就顺理成章的成为</a:t>
            </a:r>
            <a:r>
              <a:rPr lang="en-US"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SEO</a:t>
            </a:r>
            <a:r>
              <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rPr>
              <a:t>的主要研究对象。除了谷歌，百度也是搜索引擎巨头。</a:t>
            </a:r>
            <a:endParaRPr lang="zh-CN" altLang="en-US"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06488"/>
            <a:ext cx="141288"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314" name="文本框 2"/>
          <p:cNvSpPr txBox="1">
            <a:spLocks noChangeArrowheads="1"/>
          </p:cNvSpPr>
          <p:nvPr/>
        </p:nvSpPr>
        <p:spPr bwMode="auto">
          <a:xfrm>
            <a:off x="1898650" y="1082675"/>
            <a:ext cx="2281238" cy="519113"/>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charset="-122"/>
              </a:rPr>
              <a:t>什么是</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rPr>
              <a:t>SEO</a:t>
            </a:r>
            <a:endParaRPr lang="en-US" altLang="zh-CN" sz="2800" b="1">
              <a:solidFill>
                <a:schemeClr val="bg1"/>
              </a:solidFill>
              <a:latin typeface="微软雅黑" panose="020B0503020204020204" pitchFamily="34" charset="-122"/>
              <a:ea typeface="微软雅黑" panose="020B0503020204020204" pitchFamily="34" charset="-122"/>
              <a:cs typeface="等线" panose="02010600030101010101" charset="-122"/>
            </a:endParaRPr>
          </a:p>
        </p:txBody>
      </p:sp>
      <p:sp>
        <p:nvSpPr>
          <p:cNvPr id="13315" name="文本框 2"/>
          <p:cNvSpPr txBox="1">
            <a:spLocks noChangeArrowheads="1"/>
          </p:cNvSpPr>
          <p:nvPr/>
        </p:nvSpPr>
        <p:spPr bwMode="auto">
          <a:xfrm>
            <a:off x="1309688" y="2076450"/>
            <a:ext cx="6781800" cy="822325"/>
          </a:xfrm>
          <a:prstGeom prst="rect">
            <a:avLst/>
          </a:prstGeom>
          <a:noFill/>
          <a:ln w="9525">
            <a:noFill/>
            <a:miter lim="800000"/>
          </a:ln>
        </p:spPr>
        <p:txBody>
          <a:bodyPr>
            <a:spAutoFit/>
          </a:bodyPr>
          <a:lstStyle/>
          <a:p>
            <a:pPr defTabSz="914400" eaLnBrk="0" hangingPunct="0">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如图无论是百度</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、谷歌</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还是本节课重点讲的淘宝</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都包含在</a:t>
            </a:r>
            <a:r>
              <a:rPr lang="en-US" altLang="zh-CN" sz="2400">
                <a:solidFill>
                  <a:schemeClr val="bg1"/>
                </a:solidFill>
                <a:latin typeface="微软雅黑" panose="020B0503020204020204" pitchFamily="34" charset="-122"/>
                <a:ea typeface="微软雅黑" panose="020B0503020204020204" pitchFamily="34" charset="-122"/>
              </a:rPr>
              <a:t>SEO</a:t>
            </a:r>
            <a:r>
              <a:rPr lang="zh-CN" altLang="en-US" sz="2400">
                <a:solidFill>
                  <a:schemeClr val="bg1"/>
                </a:solidFill>
                <a:latin typeface="微软雅黑" panose="020B0503020204020204" pitchFamily="34" charset="-122"/>
                <a:ea typeface="微软雅黑" panose="020B0503020204020204" pitchFamily="34" charset="-122"/>
              </a:rPr>
              <a:t>中</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 name="任意多边形 4"/>
          <p:cNvSpPr/>
          <p:nvPr/>
        </p:nvSpPr>
        <p:spPr>
          <a:xfrm>
            <a:off x="3570288" y="3265488"/>
            <a:ext cx="1646237" cy="509587"/>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3317" name="Text Box 10"/>
          <p:cNvSpPr txBox="1">
            <a:spLocks noChangeArrowheads="1"/>
          </p:cNvSpPr>
          <p:nvPr/>
        </p:nvSpPr>
        <p:spPr bwMode="auto">
          <a:xfrm>
            <a:off x="4017963" y="3313113"/>
            <a:ext cx="776287" cy="457200"/>
          </a:xfrm>
          <a:prstGeom prst="rect">
            <a:avLst/>
          </a:prstGeom>
          <a:noFill/>
          <a:ln w="9525">
            <a:noFill/>
            <a:miter lim="800000"/>
          </a:ln>
        </p:spPr>
        <p:txBody>
          <a:bodyPr wrap="none">
            <a:spAutoFit/>
          </a:bodyPr>
          <a:lstStyle/>
          <a:p>
            <a:pPr algn="ctr" defTabSz="914400"/>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4" name="任意多边形 4"/>
          <p:cNvSpPr/>
          <p:nvPr/>
        </p:nvSpPr>
        <p:spPr>
          <a:xfrm>
            <a:off x="1179513" y="4308475"/>
            <a:ext cx="1646237"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3319" name="Text Box 10"/>
          <p:cNvSpPr txBox="1">
            <a:spLocks noChangeArrowheads="1"/>
          </p:cNvSpPr>
          <p:nvPr/>
        </p:nvSpPr>
        <p:spPr bwMode="auto">
          <a:xfrm>
            <a:off x="1296988" y="4332288"/>
            <a:ext cx="1385887"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百度</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594100" y="4286250"/>
            <a:ext cx="1646238"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3321" name="Text Box 10"/>
          <p:cNvSpPr txBox="1">
            <a:spLocks noChangeArrowheads="1"/>
          </p:cNvSpPr>
          <p:nvPr/>
        </p:nvSpPr>
        <p:spPr bwMode="auto">
          <a:xfrm>
            <a:off x="3711575" y="4310063"/>
            <a:ext cx="1385888"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谷歌</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p:nvPr/>
        </p:nvSpPr>
        <p:spPr>
          <a:xfrm>
            <a:off x="5995988" y="4314825"/>
            <a:ext cx="1646237" cy="51117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3323" name="Text Box 10"/>
          <p:cNvSpPr txBox="1">
            <a:spLocks noChangeArrowheads="1"/>
          </p:cNvSpPr>
          <p:nvPr/>
        </p:nvSpPr>
        <p:spPr bwMode="auto">
          <a:xfrm>
            <a:off x="6113463" y="4338638"/>
            <a:ext cx="1385887" cy="457200"/>
          </a:xfrm>
          <a:prstGeom prst="rect">
            <a:avLst/>
          </a:prstGeom>
          <a:noFill/>
          <a:ln w="9525">
            <a:noFill/>
            <a:miter lim="800000"/>
          </a:ln>
        </p:spPr>
        <p:txBody>
          <a:bodyPr wrap="none">
            <a:spAutoFit/>
          </a:bodyPr>
          <a:lstStyle/>
          <a:p>
            <a:pPr algn="ctr" defTabSz="914400"/>
            <a:r>
              <a:rPr lang="zh-CN" altLang="en-US" sz="2400">
                <a:solidFill>
                  <a:schemeClr val="bg1"/>
                </a:solidFill>
                <a:latin typeface="微软雅黑" panose="020B0503020204020204" pitchFamily="34" charset="-122"/>
                <a:ea typeface="微软雅黑" panose="020B0503020204020204" pitchFamily="34" charset="-122"/>
              </a:rPr>
              <a:t>淘宝</a:t>
            </a:r>
            <a:r>
              <a:rPr lang="en-US" altLang="zh-CN" sz="2400">
                <a:solidFill>
                  <a:schemeClr val="bg1"/>
                </a:solidFill>
                <a:latin typeface="微软雅黑" panose="020B0503020204020204" pitchFamily="34" charset="-122"/>
                <a:ea typeface="微软雅黑" panose="020B0503020204020204" pitchFamily="34" charset="-122"/>
              </a:rPr>
              <a:t>SEO</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13324" name="AutoShape 16"/>
          <p:cNvCxnSpPr>
            <a:cxnSpLocks noChangeShapeType="1"/>
            <a:stCxn id="13317" idx="2"/>
            <a:endCxn id="13319" idx="0"/>
          </p:cNvCxnSpPr>
          <p:nvPr/>
        </p:nvCxnSpPr>
        <p:spPr bwMode="auto">
          <a:xfrm rot="5400000">
            <a:off x="2917825" y="2843213"/>
            <a:ext cx="561975" cy="2416175"/>
          </a:xfrm>
          <a:prstGeom prst="bentConnector3">
            <a:avLst>
              <a:gd name="adj1" fmla="val 50000"/>
            </a:avLst>
          </a:prstGeom>
          <a:noFill/>
          <a:ln w="28575">
            <a:solidFill>
              <a:schemeClr val="bg1"/>
            </a:solidFill>
            <a:miter lim="800000"/>
            <a:tailEnd type="triangle" w="med" len="med"/>
          </a:ln>
        </p:spPr>
      </p:cxnSp>
      <p:cxnSp>
        <p:nvCxnSpPr>
          <p:cNvPr id="13325" name="AutoShape 17"/>
          <p:cNvCxnSpPr>
            <a:cxnSpLocks noChangeShapeType="1"/>
            <a:stCxn id="13317" idx="2"/>
            <a:endCxn id="13321" idx="0"/>
          </p:cNvCxnSpPr>
          <p:nvPr/>
        </p:nvCxnSpPr>
        <p:spPr bwMode="auto">
          <a:xfrm rot="5400000">
            <a:off x="4136232" y="4039394"/>
            <a:ext cx="539750" cy="1587"/>
          </a:xfrm>
          <a:prstGeom prst="bentConnector3">
            <a:avLst>
              <a:gd name="adj1" fmla="val 50000"/>
            </a:avLst>
          </a:prstGeom>
          <a:noFill/>
          <a:ln w="28575">
            <a:solidFill>
              <a:schemeClr val="bg1"/>
            </a:solidFill>
            <a:miter lim="800000"/>
            <a:tailEnd type="triangle" w="med" len="med"/>
          </a:ln>
        </p:spPr>
      </p:cxnSp>
      <p:cxnSp>
        <p:nvCxnSpPr>
          <p:cNvPr id="13326" name="AutoShape 18"/>
          <p:cNvCxnSpPr>
            <a:cxnSpLocks noChangeShapeType="1"/>
          </p:cNvCxnSpPr>
          <p:nvPr/>
        </p:nvCxnSpPr>
        <p:spPr bwMode="auto">
          <a:xfrm>
            <a:off x="4392613" y="4038600"/>
            <a:ext cx="2414587" cy="300038"/>
          </a:xfrm>
          <a:prstGeom prst="bentConnector2">
            <a:avLst/>
          </a:prstGeom>
          <a:noFill/>
          <a:ln w="28575">
            <a:solidFill>
              <a:schemeClr val="bg1"/>
            </a:solidFill>
            <a:miter lim="800000"/>
            <a:tailEnd type="triangle" w="med" len="med"/>
          </a:ln>
        </p:spPr>
      </p:cxnSp>
    </p:spTree>
  </p:cSld>
  <p:clrMapOvr>
    <a:masterClrMapping/>
  </p:clrMapOvr>
  <p:transition spd="med">
    <p:fade/>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3410</Words>
  <Application>WPS 演示</Application>
  <PresentationFormat>全屏显示(4:3)</PresentationFormat>
  <Paragraphs>396</Paragraphs>
  <Slides>47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47</vt:i4>
      </vt:variant>
    </vt:vector>
  </HeadingPairs>
  <TitlesOfParts>
    <vt:vector size="55" baseType="lpstr">
      <vt:lpstr>Arial</vt:lpstr>
      <vt:lpstr>宋体</vt:lpstr>
      <vt:lpstr>Wingdings</vt:lpstr>
      <vt:lpstr>Calibri Light</vt:lpstr>
      <vt:lpstr>微软雅黑</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杨光</dc:creator>
  <cp:lastModifiedBy>ceicei</cp:lastModifiedBy>
  <cp:revision>104</cp:revision>
  <dcterms:created xsi:type="dcterms:W3CDTF">2014-12-07T06:39:00Z</dcterms:created>
  <dcterms:modified xsi:type="dcterms:W3CDTF">2016-08-03T10:42:20Z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