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avi" ContentType="video/x-msvideo"/>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2" r:id="rId2"/>
    <p:sldId id="256" r:id="rId3"/>
    <p:sldId id="273" r:id="rId4"/>
    <p:sldId id="262" r:id="rId5"/>
    <p:sldId id="325" r:id="rId6"/>
    <p:sldId id="335" r:id="rId7"/>
    <p:sldId id="326" r:id="rId8"/>
    <p:sldId id="337" r:id="rId9"/>
    <p:sldId id="338" r:id="rId10"/>
    <p:sldId id="339" r:id="rId11"/>
    <p:sldId id="340" r:id="rId12"/>
    <p:sldId id="341" r:id="rId13"/>
    <p:sldId id="275" r:id="rId14"/>
    <p:sldId id="336" r:id="rId15"/>
    <p:sldId id="277" r:id="rId16"/>
    <p:sldId id="329" r:id="rId17"/>
    <p:sldId id="330" r:id="rId18"/>
    <p:sldId id="331" r:id="rId19"/>
    <p:sldId id="332" r:id="rId20"/>
    <p:sldId id="333" r:id="rId21"/>
    <p:sldId id="334" r:id="rId22"/>
    <p:sldId id="328" r:id="rId23"/>
    <p:sldId id="278" r:id="rId24"/>
    <p:sldId id="280" r:id="rId25"/>
    <p:sldId id="274" r:id="rId26"/>
    <p:sldId id="287" r:id="rId27"/>
    <p:sldId id="281" r:id="rId28"/>
    <p:sldId id="282" r:id="rId29"/>
    <p:sldId id="283" r:id="rId30"/>
    <p:sldId id="284" r:id="rId31"/>
    <p:sldId id="285" r:id="rId32"/>
    <p:sldId id="286" r:id="rId33"/>
    <p:sldId id="26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C70"/>
    <a:srgbClr val="1303E1"/>
    <a:srgbClr val="127FC0"/>
    <a:srgbClr val="8A481F"/>
    <a:srgbClr val="00508A"/>
    <a:srgbClr val="117E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2085" autoAdjust="0"/>
  </p:normalViewPr>
  <p:slideViewPr>
    <p:cSldViewPr snapToGrid="0" showGuides="1">
      <p:cViewPr varScale="1">
        <p:scale>
          <a:sx n="88" d="100"/>
          <a:sy n="88" d="100"/>
        </p:scale>
        <p:origin x="-114" y="-258"/>
      </p:cViewPr>
      <p:guideLst>
        <p:guide orient="horz" pos="2160"/>
        <p:guide pos="290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6C8F1-6B19-4F54-8F22-4AEE7F177AF9}" type="datetimeFigureOut">
              <a:rPr lang="zh-CN" altLang="en-US" smtClean="0"/>
              <a:pPr/>
              <a:t>2018/8/28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52AEC-6377-4522-873D-EA09C33FA056}" type="slidenum">
              <a:rPr lang="zh-CN" altLang="en-US" smtClean="0"/>
              <a:pPr/>
              <a:t>‹#›</a:t>
            </a:fld>
            <a:endParaRPr lang="zh-CN" altLang="en-US"/>
          </a:p>
        </p:txBody>
      </p:sp>
    </p:spTree>
    <p:extLst>
      <p:ext uri="{BB962C8B-B14F-4D97-AF65-F5344CB8AC3E}">
        <p14:creationId xmlns:p14="http://schemas.microsoft.com/office/powerpoint/2010/main" xmlns="" val="220618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结合卖家中心的改版具体的说一说新版与旧版的区别，好在哪里，调动学生的好奇心理  淘宝新版内测是在 </a:t>
            </a:r>
            <a:r>
              <a:rPr lang="en-US" altLang="zh-CN" dirty="0"/>
              <a:t>8-9</a:t>
            </a:r>
            <a:r>
              <a:rPr lang="zh-CN" altLang="en-US" dirty="0"/>
              <a:t>月  正式对所有卖家开放是在</a:t>
            </a:r>
            <a:r>
              <a:rPr lang="en-US" altLang="zh-CN" dirty="0"/>
              <a:t>9.6</a:t>
            </a:r>
            <a:r>
              <a:rPr lang="zh-CN" altLang="en-US" dirty="0"/>
              <a:t>日</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a:t>
            </a:fld>
            <a:endParaRPr lang="zh-CN" altLang="en-US"/>
          </a:p>
        </p:txBody>
      </p:sp>
    </p:spTree>
    <p:extLst>
      <p:ext uri="{BB962C8B-B14F-4D97-AF65-F5344CB8AC3E}">
        <p14:creationId xmlns:p14="http://schemas.microsoft.com/office/powerpoint/2010/main" xmlns="" val="379798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采购助手就是 小薇快采 可以百度一下 具体信息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16</a:t>
            </a:fld>
            <a:endParaRPr lang="zh-CN" altLang="en-US"/>
          </a:p>
        </p:txBody>
      </p:sp>
    </p:spTree>
    <p:extLst>
      <p:ext uri="{BB962C8B-B14F-4D97-AF65-F5344CB8AC3E}">
        <p14:creationId xmlns:p14="http://schemas.microsoft.com/office/powerpoint/2010/main" xmlns="" val="25797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采购助手就是 小薇快采 可以百度一下 具体信息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17</a:t>
            </a:fld>
            <a:endParaRPr lang="zh-CN" altLang="en-US"/>
          </a:p>
        </p:txBody>
      </p:sp>
    </p:spTree>
    <p:extLst>
      <p:ext uri="{BB962C8B-B14F-4D97-AF65-F5344CB8AC3E}">
        <p14:creationId xmlns:p14="http://schemas.microsoft.com/office/powerpoint/2010/main" xmlns="" val="248062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采购助手就是 小薇快采 可以百度一下 具体信息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18</a:t>
            </a:fld>
            <a:endParaRPr lang="zh-CN" altLang="en-US"/>
          </a:p>
        </p:txBody>
      </p:sp>
    </p:spTree>
    <p:extLst>
      <p:ext uri="{BB962C8B-B14F-4D97-AF65-F5344CB8AC3E}">
        <p14:creationId xmlns:p14="http://schemas.microsoft.com/office/powerpoint/2010/main" xmlns="" val="387965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采购助手就是 小薇快采 可以百度一下 具体信息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19</a:t>
            </a:fld>
            <a:endParaRPr lang="zh-CN" altLang="en-US"/>
          </a:p>
        </p:txBody>
      </p:sp>
    </p:spTree>
    <p:extLst>
      <p:ext uri="{BB962C8B-B14F-4D97-AF65-F5344CB8AC3E}">
        <p14:creationId xmlns:p14="http://schemas.microsoft.com/office/powerpoint/2010/main" xmlns="" val="64829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对学生进行提问？</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20</a:t>
            </a:fld>
            <a:endParaRPr lang="zh-CN" altLang="en-US"/>
          </a:p>
        </p:txBody>
      </p:sp>
    </p:spTree>
    <p:extLst>
      <p:ext uri="{BB962C8B-B14F-4D97-AF65-F5344CB8AC3E}">
        <p14:creationId xmlns:p14="http://schemas.microsoft.com/office/powerpoint/2010/main" xmlns="" val="420043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采购助手就是 小薇快采 可以百度一下 具体信息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22</a:t>
            </a:fld>
            <a:endParaRPr lang="zh-CN" altLang="en-US"/>
          </a:p>
        </p:txBody>
      </p:sp>
    </p:spTree>
    <p:extLst>
      <p:ext uri="{BB962C8B-B14F-4D97-AF65-F5344CB8AC3E}">
        <p14:creationId xmlns:p14="http://schemas.microsoft.com/office/powerpoint/2010/main" xmlns="" val="50137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分期管理也是后期重点运营实操中要用到的重要工具之一，分期带来的转化率可以提高</a:t>
            </a:r>
            <a:r>
              <a:rPr lang="en-US" altLang="zh-CN" dirty="0"/>
              <a:t>6%</a:t>
            </a:r>
            <a:r>
              <a:rPr lang="zh-CN" altLang="en-US" dirty="0"/>
              <a:t>以上这一块可以重点讲解（教师素材包里有素材）</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23</a:t>
            </a:fld>
            <a:endParaRPr lang="zh-CN" altLang="en-US"/>
          </a:p>
        </p:txBody>
      </p:sp>
    </p:spTree>
    <p:extLst>
      <p:ext uri="{BB962C8B-B14F-4D97-AF65-F5344CB8AC3E}">
        <p14:creationId xmlns:p14="http://schemas.microsoft.com/office/powerpoint/2010/main" xmlns="" val="86202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最好是进入店铺讲解（教师素材包里有运费模板的详细步骤，运费这个可以给重点讲一下）</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24</a:t>
            </a:fld>
            <a:endParaRPr lang="zh-CN" altLang="en-US"/>
          </a:p>
        </p:txBody>
      </p:sp>
    </p:spTree>
    <p:extLst>
      <p:ext uri="{BB962C8B-B14F-4D97-AF65-F5344CB8AC3E}">
        <p14:creationId xmlns:p14="http://schemas.microsoft.com/office/powerpoint/2010/main" xmlns="" val="172186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建议在卖家中心 打开店铺 每个功能 给预览一遍 一遍预览一遍讲解</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25</a:t>
            </a:fld>
            <a:endParaRPr lang="zh-CN" altLang="en-US"/>
          </a:p>
        </p:txBody>
      </p:sp>
    </p:spTree>
    <p:extLst>
      <p:ext uri="{BB962C8B-B14F-4D97-AF65-F5344CB8AC3E}">
        <p14:creationId xmlns:p14="http://schemas.microsoft.com/office/powerpoint/2010/main" xmlns="" val="379176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26</a:t>
            </a:fld>
            <a:endParaRPr lang="zh-CN" altLang="en-US"/>
          </a:p>
        </p:txBody>
      </p:sp>
    </p:spTree>
    <p:extLst>
      <p:ext uri="{BB962C8B-B14F-4D97-AF65-F5344CB8AC3E}">
        <p14:creationId xmlns:p14="http://schemas.microsoft.com/office/powerpoint/2010/main" xmlns="" val="324502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卖家中心总共分为这九大模块，介绍一下我们这节课要重点讲解的内容，那些为重点目录，那些是平时应该谨慎操作的东西</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a:t>
            </a:fld>
            <a:endParaRPr lang="zh-CN" altLang="en-US"/>
          </a:p>
        </p:txBody>
      </p:sp>
    </p:spTree>
    <p:extLst>
      <p:ext uri="{BB962C8B-B14F-4D97-AF65-F5344CB8AC3E}">
        <p14:creationId xmlns:p14="http://schemas.microsoft.com/office/powerpoint/2010/main" xmlns="" val="239835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27</a:t>
            </a:fld>
            <a:endParaRPr lang="zh-CN" altLang="en-US"/>
          </a:p>
        </p:txBody>
      </p:sp>
    </p:spTree>
    <p:extLst>
      <p:ext uri="{BB962C8B-B14F-4D97-AF65-F5344CB8AC3E}">
        <p14:creationId xmlns:p14="http://schemas.microsoft.com/office/powerpoint/2010/main" xmlns="" val="4278660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28</a:t>
            </a:fld>
            <a:endParaRPr lang="zh-CN" altLang="en-US"/>
          </a:p>
        </p:txBody>
      </p:sp>
    </p:spTree>
    <p:extLst>
      <p:ext uri="{BB962C8B-B14F-4D97-AF65-F5344CB8AC3E}">
        <p14:creationId xmlns:p14="http://schemas.microsoft.com/office/powerpoint/2010/main" xmlns="" val="644912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29</a:t>
            </a:fld>
            <a:endParaRPr lang="zh-CN" altLang="en-US"/>
          </a:p>
        </p:txBody>
      </p:sp>
    </p:spTree>
    <p:extLst>
      <p:ext uri="{BB962C8B-B14F-4D97-AF65-F5344CB8AC3E}">
        <p14:creationId xmlns:p14="http://schemas.microsoft.com/office/powerpoint/2010/main" xmlns="" val="1485881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30</a:t>
            </a:fld>
            <a:endParaRPr lang="zh-CN" altLang="en-US"/>
          </a:p>
        </p:txBody>
      </p:sp>
    </p:spTree>
    <p:extLst>
      <p:ext uri="{BB962C8B-B14F-4D97-AF65-F5344CB8AC3E}">
        <p14:creationId xmlns:p14="http://schemas.microsoft.com/office/powerpoint/2010/main" xmlns="" val="387712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31</a:t>
            </a:fld>
            <a:endParaRPr lang="zh-CN" altLang="en-US"/>
          </a:p>
        </p:txBody>
      </p:sp>
    </p:spTree>
    <p:extLst>
      <p:ext uri="{BB962C8B-B14F-4D97-AF65-F5344CB8AC3E}">
        <p14:creationId xmlns:p14="http://schemas.microsoft.com/office/powerpoint/2010/main" xmlns="" val="285988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进入店铺讲解  演示 每个的功能以及作用</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32</a:t>
            </a:fld>
            <a:endParaRPr lang="zh-CN" altLang="en-US"/>
          </a:p>
        </p:txBody>
      </p:sp>
    </p:spTree>
    <p:extLst>
      <p:ext uri="{BB962C8B-B14F-4D97-AF65-F5344CB8AC3E}">
        <p14:creationId xmlns:p14="http://schemas.microsoft.com/office/powerpoint/2010/main" xmlns="" val="106177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33</a:t>
            </a:fld>
            <a:endParaRPr lang="zh-CN" altLang="en-US"/>
          </a:p>
        </p:txBody>
      </p:sp>
    </p:spTree>
    <p:extLst>
      <p:ext uri="{BB962C8B-B14F-4D97-AF65-F5344CB8AC3E}">
        <p14:creationId xmlns:p14="http://schemas.microsoft.com/office/powerpoint/2010/main" xmlns="" val="122546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最好是进入店铺讲解</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3</a:t>
            </a:fld>
            <a:endParaRPr lang="zh-CN" altLang="en-US"/>
          </a:p>
        </p:txBody>
      </p:sp>
    </p:spTree>
    <p:extLst>
      <p:ext uri="{BB962C8B-B14F-4D97-AF65-F5344CB8AC3E}">
        <p14:creationId xmlns:p14="http://schemas.microsoft.com/office/powerpoint/2010/main" xmlns="" val="202093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结合店铺重点讲解已卖出的宝贝模块中每个小模款的作用及展示的相关信息 共九大模块</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4</a:t>
            </a:fld>
            <a:endParaRPr lang="zh-CN" altLang="en-US"/>
          </a:p>
        </p:txBody>
      </p:sp>
    </p:spTree>
    <p:extLst>
      <p:ext uri="{BB962C8B-B14F-4D97-AF65-F5344CB8AC3E}">
        <p14:creationId xmlns:p14="http://schemas.microsoft.com/office/powerpoint/2010/main" xmlns="" val="196986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对学生进行提问？</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5</a:t>
            </a:fld>
            <a:endParaRPr lang="zh-CN" altLang="en-US"/>
          </a:p>
        </p:txBody>
      </p:sp>
    </p:spTree>
    <p:extLst>
      <p:ext uri="{BB962C8B-B14F-4D97-AF65-F5344CB8AC3E}">
        <p14:creationId xmlns:p14="http://schemas.microsoft.com/office/powerpoint/2010/main" xmlns="" val="88261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对学生进行提问？</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7</a:t>
            </a:fld>
            <a:endParaRPr lang="zh-CN" altLang="en-US"/>
          </a:p>
        </p:txBody>
      </p:sp>
    </p:spTree>
    <p:extLst>
      <p:ext uri="{BB962C8B-B14F-4D97-AF65-F5344CB8AC3E}">
        <p14:creationId xmlns:p14="http://schemas.microsoft.com/office/powerpoint/2010/main" xmlns="" val="238694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结合店铺重点讲解这</a:t>
            </a:r>
            <a:r>
              <a:rPr lang="en-US" altLang="zh-CN" dirty="0"/>
              <a:t>5</a:t>
            </a:r>
            <a:r>
              <a:rPr lang="zh-CN" altLang="en-US" dirty="0"/>
              <a:t>大模块的信息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13</a:t>
            </a:fld>
            <a:endParaRPr lang="zh-CN" altLang="en-US"/>
          </a:p>
        </p:txBody>
      </p:sp>
    </p:spTree>
    <p:extLst>
      <p:ext uri="{BB962C8B-B14F-4D97-AF65-F5344CB8AC3E}">
        <p14:creationId xmlns:p14="http://schemas.microsoft.com/office/powerpoint/2010/main" xmlns="" val="361980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对学生进行提问？</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14</a:t>
            </a:fld>
            <a:endParaRPr lang="zh-CN" altLang="en-US"/>
          </a:p>
        </p:txBody>
      </p:sp>
    </p:spTree>
    <p:extLst>
      <p:ext uri="{BB962C8B-B14F-4D97-AF65-F5344CB8AC3E}">
        <p14:creationId xmlns:p14="http://schemas.microsoft.com/office/powerpoint/2010/main" xmlns="" val="329058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采购助手就是 小薇快采 可以百度一下 具体信息</a:t>
            </a:r>
          </a:p>
        </p:txBody>
      </p:sp>
      <p:sp>
        <p:nvSpPr>
          <p:cNvPr id="4" name="灯片编号占位符 3"/>
          <p:cNvSpPr>
            <a:spLocks noGrp="1"/>
          </p:cNvSpPr>
          <p:nvPr>
            <p:ph type="sldNum" sz="quarter" idx="10"/>
          </p:nvPr>
        </p:nvSpPr>
        <p:spPr/>
        <p:txBody>
          <a:bodyPr/>
          <a:lstStyle/>
          <a:p>
            <a:fld id="{2D852AEC-6377-4522-873D-EA09C33FA056}" type="slidenum">
              <a:rPr lang="zh-CN" altLang="en-US" smtClean="0"/>
              <a:pPr/>
              <a:t>15</a:t>
            </a:fld>
            <a:endParaRPr lang="zh-CN" altLang="en-US"/>
          </a:p>
        </p:txBody>
      </p:sp>
    </p:spTree>
    <p:extLst>
      <p:ext uri="{BB962C8B-B14F-4D97-AF65-F5344CB8AC3E}">
        <p14:creationId xmlns:p14="http://schemas.microsoft.com/office/powerpoint/2010/main" xmlns="" val="238176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media" Target="../media/media1.avi"/><Relationship Id="rId2" Type="http://schemas.openxmlformats.org/officeDocument/2006/relationships/slideMaster" Target="../slideMasters/slideMaster1.xml"/><Relationship Id="rId1" Type="http://schemas.openxmlformats.org/officeDocument/2006/relationships/video" Target="../media/media1.avi"/><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343680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602976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119835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内页背景">
            <a:hlinkClick r:id="" action="ppaction://media"/>
          </p:cNvPr>
          <p:cNvPicPr>
            <a:picLocks noChangeAspect="1"/>
          </p:cNvPicPr>
          <p:nvPr userDrawn="1">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sp>
        <p:nvSpPr>
          <p:cNvPr id="4" name="矩形 3"/>
          <p:cNvSpPr/>
          <p:nvPr userDrawn="1"/>
        </p:nvSpPr>
        <p:spPr>
          <a:xfrm>
            <a:off x="-149285" y="-383937"/>
            <a:ext cx="9986963" cy="767715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299881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30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4361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4209526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619769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740678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2948411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476838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529887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F6292EB-3167-436F-867E-AE3AC7702F4A}" type="datetimeFigureOut">
              <a:rPr lang="zh-CN" altLang="en-US" smtClean="0"/>
              <a:pPr/>
              <a:t>2018/8/28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3328232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292EB-3167-436F-867E-AE3AC7702F4A}" type="datetimeFigureOut">
              <a:rPr lang="zh-CN" altLang="en-US" smtClean="0"/>
              <a:pPr/>
              <a:t>2018/8/28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ECEF3-D886-4554-89C3-FE4F6CD13FE2}" type="slidenum">
              <a:rPr lang="zh-CN" altLang="en-US" smtClean="0"/>
              <a:pPr/>
              <a:t>‹#›</a:t>
            </a:fld>
            <a:endParaRPr lang="zh-CN" altLang="en-US"/>
          </a:p>
        </p:txBody>
      </p:sp>
    </p:spTree>
    <p:extLst>
      <p:ext uri="{BB962C8B-B14F-4D97-AF65-F5344CB8AC3E}">
        <p14:creationId xmlns:p14="http://schemas.microsoft.com/office/powerpoint/2010/main" xmlns="" val="146085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6" name="组合 5"/>
          <p:cNvGrpSpPr/>
          <p:nvPr/>
        </p:nvGrpSpPr>
        <p:grpSpPr>
          <a:xfrm>
            <a:off x="1043769" y="3066027"/>
            <a:ext cx="7056461" cy="724098"/>
            <a:chOff x="2263805" y="3430709"/>
            <a:chExt cx="8673483" cy="965464"/>
          </a:xfrm>
        </p:grpSpPr>
        <p:sp>
          <p:nvSpPr>
            <p:cNvPr id="5" name="任意多边形 4"/>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 name="文本框 2"/>
            <p:cNvSpPr txBox="1"/>
            <p:nvPr/>
          </p:nvSpPr>
          <p:spPr>
            <a:xfrm>
              <a:off x="2263805" y="3488088"/>
              <a:ext cx="8673483" cy="861775"/>
            </a:xfrm>
            <a:prstGeom prst="rect">
              <a:avLst/>
            </a:prstGeom>
            <a:noFill/>
          </p:spPr>
          <p:txBody>
            <a:bodyPr wrap="square" rtlCol="0">
              <a:spAutoFit/>
            </a:bodyPr>
            <a:lstStyle/>
            <a:p>
              <a:pPr algn="ctr"/>
              <a:r>
                <a:rPr lang="zh-CN" altLang="en-US" sz="3600"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新版</a:t>
              </a:r>
              <a:r>
                <a:rPr lang="zh-CN" altLang="en-US" sz="3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淘宝卖家中心解读</a:t>
              </a:r>
            </a:p>
          </p:txBody>
        </p:sp>
      </p:grpSp>
      <p:pic>
        <p:nvPicPr>
          <p:cNvPr id="8" name="图片 1" descr="QQ图片20160217092127"/>
          <p:cNvPicPr>
            <a:picLocks noChangeAspect="1" noChangeArrowheads="1"/>
          </p:cNvPicPr>
          <p:nvPr/>
        </p:nvPicPr>
        <p:blipFill>
          <a:blip r:embed="rId3" cstate="print">
            <a:extLst>
              <a:ext uri="{28A0092B-C50C-407E-A947-70E740481C1C}">
                <a14:useLocalDpi xmlns:a14="http://schemas.microsoft.com/office/drawing/2010/main" xmlns="" val="0"/>
              </a:ext>
            </a:extLst>
          </a:blip>
          <a:srcRect t="14281" b="28563"/>
          <a:stretch>
            <a:fillRect/>
          </a:stretch>
        </p:blipFill>
        <p:spPr bwMode="auto">
          <a:xfrm>
            <a:off x="-19456" y="8587"/>
            <a:ext cx="3248025"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28425" y="4182894"/>
            <a:ext cx="2882224" cy="2882224"/>
          </a:xfrm>
          <a:prstGeom prst="rect">
            <a:avLst/>
          </a:prstGeom>
        </p:spPr>
      </p:pic>
    </p:spTree>
    <p:extLst>
      <p:ext uri="{BB962C8B-B14F-4D97-AF65-F5344CB8AC3E}">
        <p14:creationId xmlns:p14="http://schemas.microsoft.com/office/powerpoint/2010/main" xmlns="" val="746000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9016" y="469090"/>
            <a:ext cx="6178252" cy="685187"/>
            <a:chOff x="2588117" y="3430709"/>
            <a:chExt cx="8024858" cy="965464"/>
          </a:xfrm>
        </p:grpSpPr>
        <p:sp>
          <p:nvSpPr>
            <p:cNvPr id="3" name="任意多边形 2"/>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287259" y="3593731"/>
              <a:ext cx="6601312"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拍下了商品，但是支付宝内余额不足</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712068" y="1439685"/>
            <a:ext cx="5826868" cy="2062103"/>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拍下了商品，但是支付宝内余额不足未付款，有很多买家并没有开通网银，如果支付宝内没有足够的余额，就需要去银行存款，银行也是需要排队的，而且也要在对方有空的情况下才能去存款，所以需要给对方一定的时间，有的买家会主动跟你联系，说明要晚点支付，这样是最好的，但是有的买家不会主动与你联系，所以我们就需要给对方一定的时间去准备付款，大概一天左右的时间，如果没付款，可以主动与买家取得联系，询问一下情况，给对方充裕的时间。</a:t>
            </a:r>
          </a:p>
        </p:txBody>
      </p:sp>
      <p:pic>
        <p:nvPicPr>
          <p:cNvPr id="8194" name="Picture 2" descr="http://gaoxiao.114la.com/static/uploads/20151111/14472296905648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1522" y="3618524"/>
            <a:ext cx="6175746" cy="30354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1063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9016" y="469090"/>
            <a:ext cx="6178252" cy="685187"/>
            <a:chOff x="2588117" y="3430709"/>
            <a:chExt cx="8024858" cy="965464"/>
          </a:xfrm>
        </p:grpSpPr>
        <p:sp>
          <p:nvSpPr>
            <p:cNvPr id="3" name="任意多边形 2"/>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293027" y="3593731"/>
              <a:ext cx="6595543"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拍下后，由于种种原因又不想购买的</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712068" y="1410501"/>
            <a:ext cx="5826868" cy="1815882"/>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这个情况也经常发生，因为网络购物平台的信息面很广，买家经常会对比好几个卖家的货品，当然一般熟悉流程的买家拍前会比较谨慎，但是不排除一些原先是要购买，但是拍下后，又不想购买的情况。还有就是替朋友购买的，在拍下后，朋友又反悔了，这样的情况也常见。只要对方不是主动恶意，而且先表示了歉意，作为卖家就要宽容为上，但是需要给予提醒，诸如：拍下不买会影响到我们的利益，所以以后请谨慎。如果对方不表示歉意，那就要给予适当的警告，告知对方卖家是可以行使投诉权力的，警告对方下次不要再犯。</a:t>
            </a:r>
          </a:p>
        </p:txBody>
      </p:sp>
      <p:pic>
        <p:nvPicPr>
          <p:cNvPr id="7170" name="Picture 2" descr="http://dedeimg.dns001.com/uploads/allimg/160623/100IWQ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5082" y="3540877"/>
            <a:ext cx="4926120" cy="30533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1789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9016" y="469090"/>
            <a:ext cx="6178252" cy="685187"/>
            <a:chOff x="2588117" y="3430709"/>
            <a:chExt cx="8024858" cy="965464"/>
          </a:xfrm>
        </p:grpSpPr>
        <p:sp>
          <p:nvSpPr>
            <p:cNvPr id="3" name="任意多边形 2"/>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888698" y="3593731"/>
              <a:ext cx="7421027"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同行恶意竞争有的是同行恶意捉弄的行为</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712068" y="1556421"/>
            <a:ext cx="5826868"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这种情况最好跟对方通过旺旺进行联系，了解一下具体情况，如果对方旺旺长期不在线，也可以手机联系一下，如果对方表示了歉意，那卖家最好宽容的表示没关系，这样可能会留住一个潜在的客户。</a:t>
            </a:r>
          </a:p>
        </p:txBody>
      </p:sp>
      <p:pic>
        <p:nvPicPr>
          <p:cNvPr id="6146" name="Picture 2" descr="http://www.sznews.com/zhuanti/images/attachement/jpg/site3/20090413/001558d8bd730b4d48420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939" y="3035783"/>
            <a:ext cx="4931147" cy="3698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2726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stretch>
            <a:fillRect/>
          </a:stretch>
        </p:blipFill>
        <p:spPr>
          <a:xfrm>
            <a:off x="31857" y="1635072"/>
            <a:ext cx="9102813" cy="2120644"/>
          </a:xfrm>
          <a:prstGeom prst="rect">
            <a:avLst/>
          </a:prstGeom>
        </p:spPr>
      </p:pic>
      <p:grpSp>
        <p:nvGrpSpPr>
          <p:cNvPr id="116" name="组合 115"/>
          <p:cNvGrpSpPr/>
          <p:nvPr/>
        </p:nvGrpSpPr>
        <p:grpSpPr>
          <a:xfrm>
            <a:off x="450638" y="5392077"/>
            <a:ext cx="8208168" cy="328608"/>
            <a:chOff x="623889" y="3209929"/>
            <a:chExt cx="10944224" cy="438144"/>
          </a:xfrm>
        </p:grpSpPr>
        <p:sp>
          <p:nvSpPr>
            <p:cNvPr id="117" name="矩形 116"/>
            <p:cNvSpPr/>
            <p:nvPr/>
          </p:nvSpPr>
          <p:spPr>
            <a:xfrm>
              <a:off x="623889" y="3344465"/>
              <a:ext cx="50397"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8" name="矩形 117"/>
            <p:cNvSpPr/>
            <p:nvPr/>
          </p:nvSpPr>
          <p:spPr>
            <a:xfrm>
              <a:off x="717047" y="3344465"/>
              <a:ext cx="107093"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9" name="矩形 118"/>
            <p:cNvSpPr/>
            <p:nvPr/>
          </p:nvSpPr>
          <p:spPr>
            <a:xfrm>
              <a:off x="866901" y="3344465"/>
              <a:ext cx="198437"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0" name="矩形 119"/>
            <p:cNvSpPr/>
            <p:nvPr/>
          </p:nvSpPr>
          <p:spPr>
            <a:xfrm>
              <a:off x="1108099" y="3344465"/>
              <a:ext cx="9613876"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21" name="矩形 120"/>
            <p:cNvSpPr/>
            <p:nvPr/>
          </p:nvSpPr>
          <p:spPr>
            <a:xfrm>
              <a:off x="10994902" y="3344465"/>
              <a:ext cx="107093"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2" name="矩形 121"/>
            <p:cNvSpPr/>
            <p:nvPr/>
          </p:nvSpPr>
          <p:spPr>
            <a:xfrm>
              <a:off x="10759220" y="3344465"/>
              <a:ext cx="198437"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等腰三角形 122"/>
            <p:cNvSpPr/>
            <p:nvPr/>
          </p:nvSpPr>
          <p:spPr>
            <a:xfrm rot="5400000">
              <a:off x="11159803" y="3239763"/>
              <a:ext cx="438144" cy="378476"/>
            </a:xfrm>
            <a:prstGeom prst="triangle">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4" name="组合 123"/>
          <p:cNvGrpSpPr/>
          <p:nvPr/>
        </p:nvGrpSpPr>
        <p:grpSpPr>
          <a:xfrm>
            <a:off x="955385" y="5153436"/>
            <a:ext cx="674843" cy="782815"/>
            <a:chOff x="1109756" y="3090803"/>
            <a:chExt cx="583098" cy="676392"/>
          </a:xfrm>
        </p:grpSpPr>
        <p:sp>
          <p:nvSpPr>
            <p:cNvPr id="125" name="六边形 124"/>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26" name="文本框 125"/>
            <p:cNvSpPr txBox="1"/>
            <p:nvPr/>
          </p:nvSpPr>
          <p:spPr>
            <a:xfrm>
              <a:off x="1115003" y="3265944"/>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2312898" y="5153437"/>
            <a:ext cx="674843" cy="782815"/>
            <a:chOff x="1109756" y="3090803"/>
            <a:chExt cx="583098" cy="676392"/>
          </a:xfrm>
        </p:grpSpPr>
        <p:sp>
          <p:nvSpPr>
            <p:cNvPr id="128" name="六边形 127"/>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29" name="文本框 128"/>
            <p:cNvSpPr txBox="1"/>
            <p:nvPr/>
          </p:nvSpPr>
          <p:spPr>
            <a:xfrm>
              <a:off x="1115003" y="3265944"/>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3667153" y="5153436"/>
            <a:ext cx="674843" cy="782815"/>
            <a:chOff x="1109756" y="3090803"/>
            <a:chExt cx="583098" cy="676392"/>
          </a:xfrm>
        </p:grpSpPr>
        <p:sp>
          <p:nvSpPr>
            <p:cNvPr id="131" name="六边形 130"/>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6385620" y="5155646"/>
            <a:ext cx="674843" cy="782815"/>
            <a:chOff x="1109756" y="3090803"/>
            <a:chExt cx="583098" cy="676392"/>
          </a:xfrm>
        </p:grpSpPr>
        <p:sp>
          <p:nvSpPr>
            <p:cNvPr id="134" name="六边形 133"/>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35" name="文本框 134"/>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5</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5027185" y="5153725"/>
            <a:ext cx="674843" cy="782815"/>
            <a:chOff x="1109756" y="3090803"/>
            <a:chExt cx="583098" cy="676392"/>
          </a:xfrm>
        </p:grpSpPr>
        <p:sp>
          <p:nvSpPr>
            <p:cNvPr id="149" name="六边形 148"/>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50" name="文本框 149"/>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4</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cxnSp>
        <p:nvCxnSpPr>
          <p:cNvPr id="14" name="肘形连接符 13"/>
          <p:cNvCxnSpPr>
            <a:stCxn id="125" idx="3"/>
          </p:cNvCxnSpPr>
          <p:nvPr/>
        </p:nvCxnSpPr>
        <p:spPr>
          <a:xfrm rot="16200000" flipV="1">
            <a:off x="-322396" y="3538235"/>
            <a:ext cx="2570492" cy="65991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肘形连接符 16"/>
          <p:cNvCxnSpPr>
            <a:stCxn id="128" idx="3"/>
          </p:cNvCxnSpPr>
          <p:nvPr/>
        </p:nvCxnSpPr>
        <p:spPr>
          <a:xfrm rot="16200000" flipV="1">
            <a:off x="874185" y="3377304"/>
            <a:ext cx="2759029" cy="793238"/>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肘形连接符 19"/>
          <p:cNvCxnSpPr>
            <a:stCxn id="131" idx="3"/>
          </p:cNvCxnSpPr>
          <p:nvPr/>
        </p:nvCxnSpPr>
        <p:spPr>
          <a:xfrm rot="16200000" flipV="1">
            <a:off x="1954455" y="3103317"/>
            <a:ext cx="2867436" cy="1232801"/>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肘形连接符 23"/>
          <p:cNvCxnSpPr>
            <a:stCxn id="149" idx="3"/>
          </p:cNvCxnSpPr>
          <p:nvPr/>
        </p:nvCxnSpPr>
        <p:spPr>
          <a:xfrm rot="16200000" flipV="1">
            <a:off x="3010578" y="2799698"/>
            <a:ext cx="3010600" cy="1697454"/>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肘形连接符 25"/>
          <p:cNvCxnSpPr>
            <a:stCxn id="134" idx="3"/>
          </p:cNvCxnSpPr>
          <p:nvPr/>
        </p:nvCxnSpPr>
        <p:spPr>
          <a:xfrm rot="16200000" flipV="1">
            <a:off x="4097220" y="2529826"/>
            <a:ext cx="3100603" cy="2151038"/>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37" name="组合 36"/>
          <p:cNvGrpSpPr/>
          <p:nvPr/>
        </p:nvGrpSpPr>
        <p:grpSpPr>
          <a:xfrm>
            <a:off x="84694" y="237493"/>
            <a:ext cx="3977489" cy="657857"/>
            <a:chOff x="2753150" y="2876110"/>
            <a:chExt cx="6685701" cy="1105781"/>
          </a:xfrm>
        </p:grpSpPr>
        <p:grpSp>
          <p:nvGrpSpPr>
            <p:cNvPr id="38" name="组合 37"/>
            <p:cNvGrpSpPr/>
            <p:nvPr/>
          </p:nvGrpSpPr>
          <p:grpSpPr>
            <a:xfrm>
              <a:off x="2753150" y="2876110"/>
              <a:ext cx="1282707" cy="1105781"/>
              <a:chOff x="3306159" y="1663997"/>
              <a:chExt cx="796206" cy="686384"/>
            </a:xfrm>
          </p:grpSpPr>
          <p:sp>
            <p:nvSpPr>
              <p:cNvPr id="41" name="六边形 40"/>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文本框 41"/>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39" name="任意多边形 38"/>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评价管理</a:t>
              </a:r>
            </a:p>
          </p:txBody>
        </p:sp>
      </p:grpSp>
    </p:spTree>
    <p:extLst>
      <p:ext uri="{BB962C8B-B14F-4D97-AF65-F5344CB8AC3E}">
        <p14:creationId xmlns:p14="http://schemas.microsoft.com/office/powerpoint/2010/main" xmlns="" val="3073767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000"/>
                                        <p:tgtEl>
                                          <p:spTgt spid="124"/>
                                        </p:tgtEl>
                                      </p:cBhvr>
                                    </p:animEffect>
                                    <p:anim calcmode="lin" valueType="num">
                                      <p:cBhvr>
                                        <p:cTn id="20" dur="1000" fill="hold"/>
                                        <p:tgtEl>
                                          <p:spTgt spid="124"/>
                                        </p:tgtEl>
                                        <p:attrNameLst>
                                          <p:attrName>ppt_x</p:attrName>
                                        </p:attrNameLst>
                                      </p:cBhvr>
                                      <p:tavLst>
                                        <p:tav tm="0">
                                          <p:val>
                                            <p:strVal val="#ppt_x"/>
                                          </p:val>
                                        </p:tav>
                                        <p:tav tm="100000">
                                          <p:val>
                                            <p:strVal val="#ppt_x"/>
                                          </p:val>
                                        </p:tav>
                                      </p:tavLst>
                                    </p:anim>
                                    <p:anim calcmode="lin" valueType="num">
                                      <p:cBhvr>
                                        <p:cTn id="21"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1000"/>
                                        <p:tgtEl>
                                          <p:spTgt spid="127"/>
                                        </p:tgtEl>
                                      </p:cBhvr>
                                    </p:animEffect>
                                    <p:anim calcmode="lin" valueType="num">
                                      <p:cBhvr>
                                        <p:cTn id="32" dur="1000" fill="hold"/>
                                        <p:tgtEl>
                                          <p:spTgt spid="127"/>
                                        </p:tgtEl>
                                        <p:attrNameLst>
                                          <p:attrName>ppt_x</p:attrName>
                                        </p:attrNameLst>
                                      </p:cBhvr>
                                      <p:tavLst>
                                        <p:tav tm="0">
                                          <p:val>
                                            <p:strVal val="#ppt_x"/>
                                          </p:val>
                                        </p:tav>
                                        <p:tav tm="100000">
                                          <p:val>
                                            <p:strVal val="#ppt_x"/>
                                          </p:val>
                                        </p:tav>
                                      </p:tavLst>
                                    </p:anim>
                                    <p:anim calcmode="lin" valueType="num">
                                      <p:cBhvr>
                                        <p:cTn id="33"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1000"/>
                                        <p:tgtEl>
                                          <p:spTgt spid="130"/>
                                        </p:tgtEl>
                                      </p:cBhvr>
                                    </p:animEffect>
                                    <p:anim calcmode="lin" valueType="num">
                                      <p:cBhvr>
                                        <p:cTn id="39" dur="1000" fill="hold"/>
                                        <p:tgtEl>
                                          <p:spTgt spid="130"/>
                                        </p:tgtEl>
                                        <p:attrNameLst>
                                          <p:attrName>ppt_x</p:attrName>
                                        </p:attrNameLst>
                                      </p:cBhvr>
                                      <p:tavLst>
                                        <p:tav tm="0">
                                          <p:val>
                                            <p:strVal val="#ppt_x"/>
                                          </p:val>
                                        </p:tav>
                                        <p:tav tm="100000">
                                          <p:val>
                                            <p:strVal val="#ppt_x"/>
                                          </p:val>
                                        </p:tav>
                                      </p:tavLst>
                                    </p:anim>
                                    <p:anim calcmode="lin" valueType="num">
                                      <p:cBhvr>
                                        <p:cTn id="40" dur="1000" fill="hold"/>
                                        <p:tgtEl>
                                          <p:spTgt spid="13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1000"/>
                                        <p:tgtEl>
                                          <p:spTgt spid="148"/>
                                        </p:tgtEl>
                                      </p:cBhvr>
                                    </p:animEffect>
                                    <p:anim calcmode="lin" valueType="num">
                                      <p:cBhvr>
                                        <p:cTn id="51" dur="1000" fill="hold"/>
                                        <p:tgtEl>
                                          <p:spTgt spid="148"/>
                                        </p:tgtEl>
                                        <p:attrNameLst>
                                          <p:attrName>ppt_x</p:attrName>
                                        </p:attrNameLst>
                                      </p:cBhvr>
                                      <p:tavLst>
                                        <p:tav tm="0">
                                          <p:val>
                                            <p:strVal val="#ppt_x"/>
                                          </p:val>
                                        </p:tav>
                                        <p:tav tm="100000">
                                          <p:val>
                                            <p:strVal val="#ppt_x"/>
                                          </p:val>
                                        </p:tav>
                                      </p:tavLst>
                                    </p:anim>
                                    <p:anim calcmode="lin" valueType="num">
                                      <p:cBhvr>
                                        <p:cTn id="52" dur="1000" fill="hold"/>
                                        <p:tgtEl>
                                          <p:spTgt spid="1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fade">
                                      <p:cBhvr>
                                        <p:cTn id="62" dur="1000"/>
                                        <p:tgtEl>
                                          <p:spTgt spid="133"/>
                                        </p:tgtEl>
                                      </p:cBhvr>
                                    </p:animEffect>
                                    <p:anim calcmode="lin" valueType="num">
                                      <p:cBhvr>
                                        <p:cTn id="63" dur="1000" fill="hold"/>
                                        <p:tgtEl>
                                          <p:spTgt spid="133"/>
                                        </p:tgtEl>
                                        <p:attrNameLst>
                                          <p:attrName>ppt_x</p:attrName>
                                        </p:attrNameLst>
                                      </p:cBhvr>
                                      <p:tavLst>
                                        <p:tav tm="0">
                                          <p:val>
                                            <p:strVal val="#ppt_x"/>
                                          </p:val>
                                        </p:tav>
                                        <p:tav tm="100000">
                                          <p:val>
                                            <p:strVal val="#ppt_x"/>
                                          </p:val>
                                        </p:tav>
                                      </p:tavLst>
                                    </p:anim>
                                    <p:anim calcmode="lin" valueType="num">
                                      <p:cBhvr>
                                        <p:cTn id="64" dur="1000" fill="hold"/>
                                        <p:tgtEl>
                                          <p:spTgt spid="13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76053" y="1021404"/>
            <a:ext cx="3791894" cy="3791894"/>
          </a:xfrm>
          <a:prstGeom prst="rect">
            <a:avLst/>
          </a:prstGeom>
        </p:spPr>
      </p:pic>
      <p:grpSp>
        <p:nvGrpSpPr>
          <p:cNvPr id="4" name="组合 3"/>
          <p:cNvGrpSpPr/>
          <p:nvPr/>
        </p:nvGrpSpPr>
        <p:grpSpPr>
          <a:xfrm>
            <a:off x="1313234" y="5112498"/>
            <a:ext cx="6677265" cy="685187"/>
            <a:chOff x="2263805" y="3430709"/>
            <a:chExt cx="8673483" cy="965464"/>
          </a:xfrm>
        </p:grpSpPr>
        <p:sp>
          <p:nvSpPr>
            <p:cNvPr id="5" name="任意多边形 4"/>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文本框 5"/>
            <p:cNvSpPr txBox="1"/>
            <p:nvPr/>
          </p:nvSpPr>
          <p:spPr>
            <a:xfrm>
              <a:off x="2263805" y="3593731"/>
              <a:ext cx="8673483" cy="650510"/>
            </a:xfrm>
            <a:prstGeom prst="rect">
              <a:avLst/>
            </a:prstGeom>
            <a:noFill/>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如果我们收到中差评我们怎么处理？</a:t>
              </a:r>
            </a:p>
          </p:txBody>
        </p:sp>
      </p:grpSp>
      <p:grpSp>
        <p:nvGrpSpPr>
          <p:cNvPr id="7" name="组合 6"/>
          <p:cNvGrpSpPr/>
          <p:nvPr/>
        </p:nvGrpSpPr>
        <p:grpSpPr>
          <a:xfrm>
            <a:off x="84694" y="237493"/>
            <a:ext cx="3977489" cy="657857"/>
            <a:chOff x="2753150" y="2876110"/>
            <a:chExt cx="6685701" cy="1105781"/>
          </a:xfrm>
        </p:grpSpPr>
        <p:grpSp>
          <p:nvGrpSpPr>
            <p:cNvPr id="8" name="组合 7"/>
            <p:cNvGrpSpPr/>
            <p:nvPr/>
          </p:nvGrpSpPr>
          <p:grpSpPr>
            <a:xfrm>
              <a:off x="2753150" y="2876110"/>
              <a:ext cx="1282707" cy="1105781"/>
              <a:chOff x="3306159" y="1663997"/>
              <a:chExt cx="796206" cy="686384"/>
            </a:xfrm>
          </p:grpSpPr>
          <p:sp>
            <p:nvSpPr>
              <p:cNvPr id="11" name="六边形 10"/>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任意多边形 8"/>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提问环节？</a:t>
              </a:r>
            </a:p>
          </p:txBody>
        </p:sp>
      </p:grpSp>
    </p:spTree>
    <p:extLst>
      <p:ext uri="{BB962C8B-B14F-4D97-AF65-F5344CB8AC3E}">
        <p14:creationId xmlns:p14="http://schemas.microsoft.com/office/powerpoint/2010/main" xmlns="" val="3189584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stretch>
            <a:fillRect/>
          </a:stretch>
        </p:blipFill>
        <p:spPr>
          <a:xfrm>
            <a:off x="79654" y="998756"/>
            <a:ext cx="8984691" cy="314841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79404" y="5684618"/>
            <a:ext cx="1173382" cy="1173382"/>
          </a:xfrm>
          <a:prstGeom prst="rect">
            <a:avLst/>
          </a:prstGeom>
        </p:spPr>
      </p:pic>
      <p:sp>
        <p:nvSpPr>
          <p:cNvPr id="3" name="文本框 2"/>
          <p:cNvSpPr txBox="1"/>
          <p:nvPr/>
        </p:nvSpPr>
        <p:spPr>
          <a:xfrm>
            <a:off x="1502089" y="4944441"/>
            <a:ext cx="6139822"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①打开淘宝平台，在顶部找到登陆口</a:t>
            </a:r>
          </a:p>
        </p:txBody>
      </p:sp>
    </p:spTree>
    <p:extLst>
      <p:ext uri="{BB962C8B-B14F-4D97-AF65-F5344CB8AC3E}">
        <p14:creationId xmlns:p14="http://schemas.microsoft.com/office/powerpoint/2010/main" xmlns="" val="627104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79404" y="5684618"/>
            <a:ext cx="1173382" cy="1173382"/>
          </a:xfrm>
          <a:prstGeom prst="rect">
            <a:avLst/>
          </a:prstGeom>
        </p:spPr>
      </p:pic>
      <p:pic>
        <p:nvPicPr>
          <p:cNvPr id="3" name="图片 2"/>
          <p:cNvPicPr>
            <a:picLocks noChangeAspect="1"/>
          </p:cNvPicPr>
          <p:nvPr/>
        </p:nvPicPr>
        <p:blipFill>
          <a:blip r:embed="rId4" cstate="print"/>
          <a:stretch>
            <a:fillRect/>
          </a:stretch>
        </p:blipFill>
        <p:spPr>
          <a:xfrm>
            <a:off x="243041" y="293864"/>
            <a:ext cx="8657917" cy="4705237"/>
          </a:xfrm>
          <a:prstGeom prst="rect">
            <a:avLst/>
          </a:prstGeom>
        </p:spPr>
      </p:pic>
      <p:sp>
        <p:nvSpPr>
          <p:cNvPr id="16" name="文本框 15"/>
          <p:cNvSpPr txBox="1"/>
          <p:nvPr/>
        </p:nvSpPr>
        <p:spPr>
          <a:xfrm>
            <a:off x="210067" y="5284508"/>
            <a:ext cx="8723863"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②打开登陆界面，把淘宝用户名与密码输入后再点击下方的“登陆”按钮 。</a:t>
            </a:r>
          </a:p>
        </p:txBody>
      </p:sp>
    </p:spTree>
    <p:extLst>
      <p:ext uri="{BB962C8B-B14F-4D97-AF65-F5344CB8AC3E}">
        <p14:creationId xmlns:p14="http://schemas.microsoft.com/office/powerpoint/2010/main" xmlns="" val="138746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79404" y="5684618"/>
            <a:ext cx="1173382" cy="1173382"/>
          </a:xfrm>
          <a:prstGeom prst="rect">
            <a:avLst/>
          </a:prstGeom>
        </p:spPr>
      </p:pic>
      <p:sp>
        <p:nvSpPr>
          <p:cNvPr id="3" name="文本框 2"/>
          <p:cNvSpPr txBox="1"/>
          <p:nvPr/>
        </p:nvSpPr>
        <p:spPr>
          <a:xfrm>
            <a:off x="0" y="5161398"/>
            <a:ext cx="9493304"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③</a:t>
            </a:r>
            <a:r>
              <a:rPr lang="zh-CN" altLang="en-US" sz="2800" dirty="0">
                <a:solidFill>
                  <a:schemeClr val="bg1"/>
                </a:solidFill>
              </a:rPr>
              <a:t>登陆成功后，再点击顶部的：我的淘宝</a:t>
            </a:r>
            <a:r>
              <a:rPr lang="en-US" altLang="zh-CN" sz="2800" dirty="0">
                <a:solidFill>
                  <a:schemeClr val="bg1"/>
                </a:solidFill>
              </a:rPr>
              <a:t>---</a:t>
            </a:r>
            <a:r>
              <a:rPr lang="zh-CN" altLang="en-US" sz="2800" dirty="0">
                <a:solidFill>
                  <a:schemeClr val="bg1"/>
                </a:solidFill>
              </a:rPr>
              <a:t>已买到的宝贝。</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cstate="print"/>
          <a:stretch>
            <a:fillRect/>
          </a:stretch>
        </p:blipFill>
        <p:spPr>
          <a:xfrm>
            <a:off x="1422400" y="709717"/>
            <a:ext cx="6372225" cy="4076700"/>
          </a:xfrm>
          <a:prstGeom prst="rect">
            <a:avLst/>
          </a:prstGeom>
        </p:spPr>
      </p:pic>
    </p:spTree>
    <p:extLst>
      <p:ext uri="{BB962C8B-B14F-4D97-AF65-F5344CB8AC3E}">
        <p14:creationId xmlns:p14="http://schemas.microsoft.com/office/powerpoint/2010/main" xmlns="" val="3498691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79404" y="5684618"/>
            <a:ext cx="1173382" cy="1173382"/>
          </a:xfrm>
          <a:prstGeom prst="rect">
            <a:avLst/>
          </a:prstGeom>
        </p:spPr>
      </p:pic>
      <p:sp>
        <p:nvSpPr>
          <p:cNvPr id="3" name="文本框 2"/>
          <p:cNvSpPr txBox="1"/>
          <p:nvPr/>
        </p:nvSpPr>
        <p:spPr>
          <a:xfrm>
            <a:off x="79453" y="5298137"/>
            <a:ext cx="9417963"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④</a:t>
            </a:r>
            <a:r>
              <a:rPr lang="zh-CN" altLang="en-US" sz="2400" dirty="0">
                <a:solidFill>
                  <a:schemeClr val="bg1"/>
                </a:solidFill>
              </a:rPr>
              <a:t>进入已买到的宝贝窗口中，再在左侧点击“评价管理”分类按钮。</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cstate="print"/>
          <a:stretch>
            <a:fillRect/>
          </a:stretch>
        </p:blipFill>
        <p:spPr>
          <a:xfrm>
            <a:off x="1297629" y="107611"/>
            <a:ext cx="6581775" cy="5086350"/>
          </a:xfrm>
          <a:prstGeom prst="rect">
            <a:avLst/>
          </a:prstGeom>
        </p:spPr>
      </p:pic>
    </p:spTree>
    <p:extLst>
      <p:ext uri="{BB962C8B-B14F-4D97-AF65-F5344CB8AC3E}">
        <p14:creationId xmlns:p14="http://schemas.microsoft.com/office/powerpoint/2010/main" xmlns="" val="583810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79404" y="5684618"/>
            <a:ext cx="1173382" cy="1173382"/>
          </a:xfrm>
          <a:prstGeom prst="rect">
            <a:avLst/>
          </a:prstGeom>
        </p:spPr>
      </p:pic>
      <p:sp>
        <p:nvSpPr>
          <p:cNvPr id="3" name="文本框 2"/>
          <p:cNvSpPr txBox="1"/>
          <p:nvPr/>
        </p:nvSpPr>
        <p:spPr>
          <a:xfrm>
            <a:off x="428017" y="4715122"/>
            <a:ext cx="7606247" cy="1631216"/>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⑤ 点击后，在此窗口中，把浏览器上的超链接地址复制一下，直接粘贴发送给对方。</a:t>
            </a:r>
          </a:p>
          <a:p>
            <a:r>
              <a:rPr lang="zh-CN" altLang="en-US" sz="2000" dirty="0">
                <a:solidFill>
                  <a:schemeClr val="bg1"/>
                </a:solidFill>
                <a:latin typeface="微软雅黑" panose="020B0503020204020204" pitchFamily="34" charset="-122"/>
                <a:ea typeface="微软雅黑" panose="020B0503020204020204" pitchFamily="34" charset="-122"/>
              </a:rPr>
              <a:t>      因为这个评价管理，是个人购物评价管理，所以对方打开时也是自己修改评价的地方，淘宝会默认进入当前自己帐户的评价窗口。</a:t>
            </a:r>
          </a:p>
          <a:p>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cstate="print"/>
          <a:stretch>
            <a:fillRect/>
          </a:stretch>
        </p:blipFill>
        <p:spPr>
          <a:xfrm>
            <a:off x="211913" y="211677"/>
            <a:ext cx="8715375" cy="4352925"/>
          </a:xfrm>
          <a:prstGeom prst="rect">
            <a:avLst/>
          </a:prstGeom>
        </p:spPr>
      </p:pic>
    </p:spTree>
    <p:extLst>
      <p:ext uri="{BB962C8B-B14F-4D97-AF65-F5344CB8AC3E}">
        <p14:creationId xmlns:p14="http://schemas.microsoft.com/office/powerpoint/2010/main" xmlns="" val="1063833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563598" y="836285"/>
            <a:ext cx="597155" cy="514788"/>
            <a:chOff x="3306159" y="1663997"/>
            <a:chExt cx="796206" cy="686384"/>
          </a:xfrm>
        </p:grpSpPr>
        <p:sp>
          <p:nvSpPr>
            <p:cNvPr id="6" name="六边形 5"/>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415791" y="1745580"/>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3242977" y="836285"/>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3242977" y="920555"/>
            <a:ext cx="2433099"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1800" dirty="0"/>
              <a:t>交易管理</a:t>
            </a:r>
          </a:p>
        </p:txBody>
      </p:sp>
      <p:grpSp>
        <p:nvGrpSpPr>
          <p:cNvPr id="44" name="组合 43"/>
          <p:cNvGrpSpPr/>
          <p:nvPr/>
        </p:nvGrpSpPr>
        <p:grpSpPr>
          <a:xfrm>
            <a:off x="2939688" y="1491204"/>
            <a:ext cx="597155" cy="514788"/>
            <a:chOff x="3782730" y="2611871"/>
            <a:chExt cx="796206" cy="686384"/>
          </a:xfrm>
        </p:grpSpPr>
        <p:sp>
          <p:nvSpPr>
            <p:cNvPr id="23" name="六边形 22"/>
            <p:cNvSpPr/>
            <p:nvPr/>
          </p:nvSpPr>
          <p:spPr>
            <a:xfrm>
              <a:off x="3782730" y="2611871"/>
              <a:ext cx="796206" cy="686384"/>
            </a:xfrm>
            <a:prstGeom prst="hexagon">
              <a:avLst/>
            </a:prstGeom>
            <a:solidFill>
              <a:srgbClr val="11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文本框 23"/>
            <p:cNvSpPr txBox="1"/>
            <p:nvPr/>
          </p:nvSpPr>
          <p:spPr>
            <a:xfrm>
              <a:off x="3892362" y="2693454"/>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21" name="任意多边形 20"/>
          <p:cNvSpPr/>
          <p:nvPr/>
        </p:nvSpPr>
        <p:spPr>
          <a:xfrm>
            <a:off x="3619068" y="1491204"/>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nvSpPr>
        <p:spPr>
          <a:xfrm>
            <a:off x="3619067" y="1575474"/>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物流管理</a:t>
            </a:r>
          </a:p>
        </p:txBody>
      </p:sp>
      <p:grpSp>
        <p:nvGrpSpPr>
          <p:cNvPr id="45" name="组合 44"/>
          <p:cNvGrpSpPr/>
          <p:nvPr/>
        </p:nvGrpSpPr>
        <p:grpSpPr>
          <a:xfrm>
            <a:off x="3343772" y="2146124"/>
            <a:ext cx="597155" cy="514788"/>
            <a:chOff x="4259301" y="3559745"/>
            <a:chExt cx="796206" cy="686384"/>
          </a:xfrm>
        </p:grpSpPr>
        <p:sp>
          <p:nvSpPr>
            <p:cNvPr id="30" name="六边形 29"/>
            <p:cNvSpPr/>
            <p:nvPr/>
          </p:nvSpPr>
          <p:spPr>
            <a:xfrm>
              <a:off x="4259301" y="3559745"/>
              <a:ext cx="796206" cy="686384"/>
            </a:xfrm>
            <a:prstGeom prst="hexagon">
              <a:avLst/>
            </a:prstGeom>
            <a:solidFill>
              <a:srgbClr val="11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文本框 30"/>
            <p:cNvSpPr txBox="1"/>
            <p:nvPr/>
          </p:nvSpPr>
          <p:spPr>
            <a:xfrm>
              <a:off x="4368933" y="3641328"/>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28" name="任意多边形 27"/>
          <p:cNvSpPr/>
          <p:nvPr/>
        </p:nvSpPr>
        <p:spPr>
          <a:xfrm>
            <a:off x="4023151" y="2146124"/>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4023150" y="2230394"/>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宝贝管理</a:t>
            </a:r>
          </a:p>
        </p:txBody>
      </p:sp>
      <p:grpSp>
        <p:nvGrpSpPr>
          <p:cNvPr id="46" name="组合 45"/>
          <p:cNvGrpSpPr/>
          <p:nvPr/>
        </p:nvGrpSpPr>
        <p:grpSpPr>
          <a:xfrm>
            <a:off x="3729193" y="2791717"/>
            <a:ext cx="597155" cy="514788"/>
            <a:chOff x="4735872" y="4507619"/>
            <a:chExt cx="796206" cy="686384"/>
          </a:xfrm>
        </p:grpSpPr>
        <p:sp>
          <p:nvSpPr>
            <p:cNvPr id="37" name="六边形 36"/>
            <p:cNvSpPr/>
            <p:nvPr/>
          </p:nvSpPr>
          <p:spPr>
            <a:xfrm>
              <a:off x="4735872" y="4507619"/>
              <a:ext cx="796206" cy="686384"/>
            </a:xfrm>
            <a:prstGeom prst="hexagon">
              <a:avLst/>
            </a:prstGeom>
            <a:solidFill>
              <a:srgbClr val="117E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37"/>
            <p:cNvSpPr txBox="1"/>
            <p:nvPr/>
          </p:nvSpPr>
          <p:spPr>
            <a:xfrm>
              <a:off x="4845504" y="4589202"/>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4</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35" name="任意多边形 34"/>
          <p:cNvSpPr/>
          <p:nvPr/>
        </p:nvSpPr>
        <p:spPr>
          <a:xfrm>
            <a:off x="4408572" y="2791717"/>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文本框 35"/>
          <p:cNvSpPr txBox="1"/>
          <p:nvPr/>
        </p:nvSpPr>
        <p:spPr>
          <a:xfrm>
            <a:off x="4408572" y="2875987"/>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店铺管理</a:t>
            </a:r>
          </a:p>
        </p:txBody>
      </p:sp>
      <p:sp>
        <p:nvSpPr>
          <p:cNvPr id="25" name="文本框 24"/>
          <p:cNvSpPr txBox="1"/>
          <p:nvPr/>
        </p:nvSpPr>
        <p:spPr>
          <a:xfrm>
            <a:off x="690291" y="2051796"/>
            <a:ext cx="826255" cy="1962076"/>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4050" dirty="0"/>
              <a:t>目</a:t>
            </a:r>
            <a:endParaRPr lang="en-US" altLang="zh-CN" sz="4050" dirty="0"/>
          </a:p>
          <a:p>
            <a:endParaRPr lang="en-US" altLang="zh-CN" sz="4050" dirty="0"/>
          </a:p>
          <a:p>
            <a:r>
              <a:rPr lang="zh-CN" altLang="en-US" sz="4050" dirty="0"/>
              <a:t>录</a:t>
            </a:r>
          </a:p>
        </p:txBody>
      </p:sp>
      <p:grpSp>
        <p:nvGrpSpPr>
          <p:cNvPr id="3" name="组合 2"/>
          <p:cNvGrpSpPr/>
          <p:nvPr/>
        </p:nvGrpSpPr>
        <p:grpSpPr>
          <a:xfrm>
            <a:off x="506264" y="620971"/>
            <a:ext cx="1194310" cy="1028280"/>
            <a:chOff x="675018" y="594329"/>
            <a:chExt cx="1592413" cy="1371037"/>
          </a:xfrm>
        </p:grpSpPr>
        <p:sp>
          <p:nvSpPr>
            <p:cNvPr id="33" name="六边形 32"/>
            <p:cNvSpPr/>
            <p:nvPr/>
          </p:nvSpPr>
          <p:spPr>
            <a:xfrm>
              <a:off x="1073122" y="1278982"/>
              <a:ext cx="796207"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六边形 33"/>
            <p:cNvSpPr/>
            <p:nvPr/>
          </p:nvSpPr>
          <p:spPr>
            <a:xfrm>
              <a:off x="1073122" y="594329"/>
              <a:ext cx="796207" cy="686383"/>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六边形 38"/>
            <p:cNvSpPr/>
            <p:nvPr/>
          </p:nvSpPr>
          <p:spPr>
            <a:xfrm>
              <a:off x="1471225" y="933221"/>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六边形 39"/>
            <p:cNvSpPr/>
            <p:nvPr/>
          </p:nvSpPr>
          <p:spPr>
            <a:xfrm>
              <a:off x="675018" y="933221"/>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 name="组合 31"/>
          <p:cNvGrpSpPr/>
          <p:nvPr/>
        </p:nvGrpSpPr>
        <p:grpSpPr>
          <a:xfrm>
            <a:off x="3368405" y="3438642"/>
            <a:ext cx="597155" cy="514788"/>
            <a:chOff x="4735872" y="4507619"/>
            <a:chExt cx="796206" cy="686384"/>
          </a:xfrm>
        </p:grpSpPr>
        <p:sp>
          <p:nvSpPr>
            <p:cNvPr id="41" name="六边形 40"/>
            <p:cNvSpPr/>
            <p:nvPr/>
          </p:nvSpPr>
          <p:spPr>
            <a:xfrm>
              <a:off x="4735872" y="4507619"/>
              <a:ext cx="796206" cy="686384"/>
            </a:xfrm>
            <a:prstGeom prst="hexagon">
              <a:avLst/>
            </a:prstGeom>
            <a:solidFill>
              <a:srgbClr val="117E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文本框 41"/>
            <p:cNvSpPr txBox="1"/>
            <p:nvPr/>
          </p:nvSpPr>
          <p:spPr>
            <a:xfrm>
              <a:off x="4845504" y="4589202"/>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5</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47" name="任意多边形 46"/>
          <p:cNvSpPr/>
          <p:nvPr/>
        </p:nvSpPr>
        <p:spPr>
          <a:xfrm>
            <a:off x="4047784" y="3438642"/>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文本框 47"/>
          <p:cNvSpPr txBox="1"/>
          <p:nvPr/>
        </p:nvSpPr>
        <p:spPr>
          <a:xfrm>
            <a:off x="4047784" y="3522912"/>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营销中心</a:t>
            </a:r>
          </a:p>
        </p:txBody>
      </p:sp>
      <p:grpSp>
        <p:nvGrpSpPr>
          <p:cNvPr id="49" name="组合 48"/>
          <p:cNvGrpSpPr/>
          <p:nvPr/>
        </p:nvGrpSpPr>
        <p:grpSpPr>
          <a:xfrm>
            <a:off x="2995168" y="4091774"/>
            <a:ext cx="597155" cy="514788"/>
            <a:chOff x="4735872" y="4507619"/>
            <a:chExt cx="796206" cy="686384"/>
          </a:xfrm>
        </p:grpSpPr>
        <p:sp>
          <p:nvSpPr>
            <p:cNvPr id="50" name="六边形 49"/>
            <p:cNvSpPr/>
            <p:nvPr/>
          </p:nvSpPr>
          <p:spPr>
            <a:xfrm>
              <a:off x="4735872" y="4507619"/>
              <a:ext cx="796206" cy="686384"/>
            </a:xfrm>
            <a:prstGeom prst="hexagon">
              <a:avLst/>
            </a:prstGeom>
            <a:solidFill>
              <a:srgbClr val="117E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nvSpPr>
          <p:spPr>
            <a:xfrm>
              <a:off x="4845500" y="4589202"/>
              <a:ext cx="576943"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6</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2" name="任意多边形 51"/>
          <p:cNvSpPr/>
          <p:nvPr/>
        </p:nvSpPr>
        <p:spPr>
          <a:xfrm>
            <a:off x="3674547" y="4091774"/>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文本框 52"/>
          <p:cNvSpPr txBox="1"/>
          <p:nvPr/>
        </p:nvSpPr>
        <p:spPr>
          <a:xfrm>
            <a:off x="3674547" y="4176044"/>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货源中心</a:t>
            </a:r>
          </a:p>
        </p:txBody>
      </p:sp>
      <p:grpSp>
        <p:nvGrpSpPr>
          <p:cNvPr id="54" name="组合 53"/>
          <p:cNvGrpSpPr/>
          <p:nvPr/>
        </p:nvGrpSpPr>
        <p:grpSpPr>
          <a:xfrm>
            <a:off x="2621950" y="4735586"/>
            <a:ext cx="597155" cy="514788"/>
            <a:chOff x="4735872" y="4507619"/>
            <a:chExt cx="796206" cy="686384"/>
          </a:xfrm>
        </p:grpSpPr>
        <p:sp>
          <p:nvSpPr>
            <p:cNvPr id="55" name="六边形 54"/>
            <p:cNvSpPr/>
            <p:nvPr/>
          </p:nvSpPr>
          <p:spPr>
            <a:xfrm>
              <a:off x="4735872" y="4507619"/>
              <a:ext cx="796206" cy="686384"/>
            </a:xfrm>
            <a:prstGeom prst="hexagon">
              <a:avLst/>
            </a:prstGeom>
            <a:solidFill>
              <a:srgbClr val="117E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文本框 55"/>
            <p:cNvSpPr txBox="1"/>
            <p:nvPr/>
          </p:nvSpPr>
          <p:spPr>
            <a:xfrm>
              <a:off x="4845504" y="4589202"/>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7</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7" name="任意多边形 56"/>
          <p:cNvSpPr/>
          <p:nvPr/>
        </p:nvSpPr>
        <p:spPr>
          <a:xfrm>
            <a:off x="3301329" y="4735586"/>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文本框 57"/>
          <p:cNvSpPr txBox="1"/>
          <p:nvPr/>
        </p:nvSpPr>
        <p:spPr>
          <a:xfrm>
            <a:off x="3301329" y="4819856"/>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软件服务</a:t>
            </a:r>
          </a:p>
        </p:txBody>
      </p:sp>
      <p:grpSp>
        <p:nvGrpSpPr>
          <p:cNvPr id="59" name="组合 58"/>
          <p:cNvGrpSpPr/>
          <p:nvPr/>
        </p:nvGrpSpPr>
        <p:grpSpPr>
          <a:xfrm>
            <a:off x="3007614" y="5345194"/>
            <a:ext cx="597155" cy="514788"/>
            <a:chOff x="4735872" y="4507619"/>
            <a:chExt cx="796206" cy="686384"/>
          </a:xfrm>
        </p:grpSpPr>
        <p:sp>
          <p:nvSpPr>
            <p:cNvPr id="60" name="六边形 59"/>
            <p:cNvSpPr/>
            <p:nvPr/>
          </p:nvSpPr>
          <p:spPr>
            <a:xfrm>
              <a:off x="4735872" y="4507619"/>
              <a:ext cx="796206" cy="686384"/>
            </a:xfrm>
            <a:prstGeom prst="hexagon">
              <a:avLst/>
            </a:prstGeom>
            <a:solidFill>
              <a:srgbClr val="117E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文本框 60"/>
            <p:cNvSpPr txBox="1"/>
            <p:nvPr/>
          </p:nvSpPr>
          <p:spPr>
            <a:xfrm>
              <a:off x="4845504" y="4589202"/>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8</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62" name="任意多边形 61"/>
          <p:cNvSpPr/>
          <p:nvPr/>
        </p:nvSpPr>
        <p:spPr>
          <a:xfrm>
            <a:off x="3686993" y="5345194"/>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文本框 62"/>
          <p:cNvSpPr txBox="1"/>
          <p:nvPr/>
        </p:nvSpPr>
        <p:spPr>
          <a:xfrm>
            <a:off x="3686993" y="5429464"/>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特色服务</a:t>
            </a:r>
          </a:p>
        </p:txBody>
      </p:sp>
      <p:grpSp>
        <p:nvGrpSpPr>
          <p:cNvPr id="64" name="组合 63"/>
          <p:cNvGrpSpPr/>
          <p:nvPr/>
        </p:nvGrpSpPr>
        <p:grpSpPr>
          <a:xfrm>
            <a:off x="3383952" y="6001453"/>
            <a:ext cx="597155" cy="514788"/>
            <a:chOff x="4735872" y="4507619"/>
            <a:chExt cx="796206" cy="686384"/>
          </a:xfrm>
        </p:grpSpPr>
        <p:sp>
          <p:nvSpPr>
            <p:cNvPr id="65" name="六边形 64"/>
            <p:cNvSpPr/>
            <p:nvPr/>
          </p:nvSpPr>
          <p:spPr>
            <a:xfrm>
              <a:off x="4735872" y="4507619"/>
              <a:ext cx="796206" cy="686384"/>
            </a:xfrm>
            <a:prstGeom prst="hexagon">
              <a:avLst/>
            </a:prstGeom>
            <a:solidFill>
              <a:srgbClr val="117E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文本框 65"/>
            <p:cNvSpPr txBox="1"/>
            <p:nvPr/>
          </p:nvSpPr>
          <p:spPr>
            <a:xfrm>
              <a:off x="4845504" y="4589202"/>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9</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67" name="任意多边形 66"/>
          <p:cNvSpPr/>
          <p:nvPr/>
        </p:nvSpPr>
        <p:spPr>
          <a:xfrm>
            <a:off x="4063331" y="6001453"/>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文本框 67"/>
          <p:cNvSpPr txBox="1"/>
          <p:nvPr/>
        </p:nvSpPr>
        <p:spPr>
          <a:xfrm>
            <a:off x="4063331" y="6085723"/>
            <a:ext cx="2433099" cy="369332"/>
          </a:xfrm>
          <a:prstGeom prst="rect">
            <a:avLst/>
          </a:prstGeom>
          <a:noFill/>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客户服务</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7513" y="4482186"/>
            <a:ext cx="1726015" cy="1726015"/>
          </a:xfrm>
          <a:prstGeom prst="rect">
            <a:avLst/>
          </a:prstGeom>
        </p:spPr>
      </p:pic>
    </p:spTree>
    <p:extLst>
      <p:ext uri="{BB962C8B-B14F-4D97-AF65-F5344CB8AC3E}">
        <p14:creationId xmlns:p14="http://schemas.microsoft.com/office/powerpoint/2010/main" xmlns="" val="283734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64594" y="4840116"/>
            <a:ext cx="6677265" cy="685187"/>
            <a:chOff x="2263805" y="3430709"/>
            <a:chExt cx="8673483" cy="965464"/>
          </a:xfrm>
        </p:grpSpPr>
        <p:sp>
          <p:nvSpPr>
            <p:cNvPr id="5" name="任意多边形 4"/>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文本框 5"/>
            <p:cNvSpPr txBox="1"/>
            <p:nvPr/>
          </p:nvSpPr>
          <p:spPr>
            <a:xfrm>
              <a:off x="2263805" y="3593731"/>
              <a:ext cx="8673483" cy="650510"/>
            </a:xfrm>
            <a:prstGeom prst="rect">
              <a:avLst/>
            </a:prstGeom>
            <a:noFill/>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以上就是怎么样给客户发送修改差评链接</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27263" y="0"/>
            <a:ext cx="4762500" cy="4762500"/>
          </a:xfrm>
          <a:prstGeom prst="rect">
            <a:avLst/>
          </a:prstGeom>
        </p:spPr>
      </p:pic>
    </p:spTree>
    <p:extLst>
      <p:ext uri="{BB962C8B-B14F-4D97-AF65-F5344CB8AC3E}">
        <p14:creationId xmlns:p14="http://schemas.microsoft.com/office/powerpoint/2010/main" xmlns="" val="755371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9383" y="454361"/>
            <a:ext cx="4762500" cy="4762500"/>
          </a:xfrm>
          <a:prstGeom prst="rect">
            <a:avLst/>
          </a:prstGeom>
        </p:spPr>
      </p:pic>
      <p:sp>
        <p:nvSpPr>
          <p:cNvPr id="3" name="文本框 2"/>
          <p:cNvSpPr txBox="1"/>
          <p:nvPr/>
        </p:nvSpPr>
        <p:spPr>
          <a:xfrm>
            <a:off x="2900353" y="5265501"/>
            <a:ext cx="3775393"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同学们你们学会了么？</a:t>
            </a:r>
          </a:p>
        </p:txBody>
      </p:sp>
    </p:spTree>
    <p:extLst>
      <p:ext uri="{BB962C8B-B14F-4D97-AF65-F5344CB8AC3E}">
        <p14:creationId xmlns:p14="http://schemas.microsoft.com/office/powerpoint/2010/main" xmlns="" val="1337504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64191" y="1156408"/>
            <a:ext cx="8985541" cy="5039128"/>
          </a:xfrm>
          <a:prstGeom prst="rect">
            <a:avLst/>
          </a:prstGeom>
        </p:spPr>
      </p:pic>
      <p:grpSp>
        <p:nvGrpSpPr>
          <p:cNvPr id="9" name="组合 8"/>
          <p:cNvGrpSpPr/>
          <p:nvPr/>
        </p:nvGrpSpPr>
        <p:grpSpPr>
          <a:xfrm>
            <a:off x="84694" y="237493"/>
            <a:ext cx="3977489" cy="657857"/>
            <a:chOff x="2753150" y="2876110"/>
            <a:chExt cx="6685701" cy="1105781"/>
          </a:xfrm>
        </p:grpSpPr>
        <p:grpSp>
          <p:nvGrpSpPr>
            <p:cNvPr id="10" name="组合 9"/>
            <p:cNvGrpSpPr/>
            <p:nvPr/>
          </p:nvGrpSpPr>
          <p:grpSpPr>
            <a:xfrm>
              <a:off x="2753150" y="2876110"/>
              <a:ext cx="1282707" cy="1105781"/>
              <a:chOff x="3306159" y="1663997"/>
              <a:chExt cx="796206" cy="686384"/>
            </a:xfrm>
          </p:grpSpPr>
          <p:sp>
            <p:nvSpPr>
              <p:cNvPr id="13" name="六边形 1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采购助手</a:t>
              </a:r>
            </a:p>
          </p:txBody>
        </p:sp>
      </p:grpSp>
    </p:spTree>
    <p:extLst>
      <p:ext uri="{BB962C8B-B14F-4D97-AF65-F5344CB8AC3E}">
        <p14:creationId xmlns:p14="http://schemas.microsoft.com/office/powerpoint/2010/main" xmlns="" val="4166725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stretch>
            <a:fillRect/>
          </a:stretch>
        </p:blipFill>
        <p:spPr>
          <a:xfrm>
            <a:off x="485741" y="1360012"/>
            <a:ext cx="2239935" cy="2039520"/>
          </a:xfrm>
          <a:prstGeom prst="rect">
            <a:avLst/>
          </a:prstGeom>
        </p:spPr>
      </p:pic>
      <p:sp>
        <p:nvSpPr>
          <p:cNvPr id="13" name="Text Box 11"/>
          <p:cNvSpPr txBox="1">
            <a:spLocks noChangeArrowheads="1"/>
          </p:cNvSpPr>
          <p:nvPr/>
        </p:nvSpPr>
        <p:spPr bwMode="auto">
          <a:xfrm>
            <a:off x="500104" y="4614407"/>
            <a:ext cx="219959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latin typeface="微软雅黑" panose="020B0503020204020204" pitchFamily="34" charset="-122"/>
                <a:ea typeface="微软雅黑" panose="020B0503020204020204" pitchFamily="34" charset="-122"/>
              </a:rPr>
              <a:t>花呗分期： </a:t>
            </a:r>
            <a:r>
              <a:rPr lang="zh-CN" altLang="en-US" sz="1400" dirty="0">
                <a:solidFill>
                  <a:schemeClr val="bg1"/>
                </a:solidFill>
                <a:latin typeface="微软雅黑" panose="020B0503020204020204" pitchFamily="34" charset="-122"/>
                <a:ea typeface="微软雅黑" panose="020B0503020204020204" pitchFamily="34" charset="-122"/>
              </a:rPr>
              <a:t>通过对您店铺的状态、等级、开店时长、处罚记录、主营类目、信用记录等综合评估来决定你的店铺是否符合开通标准。</a:t>
            </a:r>
          </a:p>
        </p:txBody>
      </p:sp>
      <p:grpSp>
        <p:nvGrpSpPr>
          <p:cNvPr id="14" name="组合 13"/>
          <p:cNvGrpSpPr/>
          <p:nvPr/>
        </p:nvGrpSpPr>
        <p:grpSpPr>
          <a:xfrm>
            <a:off x="500102" y="4119148"/>
            <a:ext cx="2199595" cy="541986"/>
            <a:chOff x="1695016" y="3223827"/>
            <a:chExt cx="1856095" cy="457347"/>
          </a:xfrm>
        </p:grpSpPr>
        <p:sp>
          <p:nvSpPr>
            <p:cNvPr id="15" name="矩形 14"/>
            <p:cNvSpPr/>
            <p:nvPr/>
          </p:nvSpPr>
          <p:spPr>
            <a:xfrm>
              <a:off x="1695016" y="3223827"/>
              <a:ext cx="1856095" cy="457347"/>
            </a:xfrm>
            <a:prstGeom prst="rect">
              <a:avLst/>
            </a:prstGeom>
            <a:solidFill>
              <a:srgbClr val="003C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1695016" y="3298611"/>
              <a:ext cx="1856095" cy="31165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花呗分期</a:t>
              </a:r>
            </a:p>
          </p:txBody>
        </p:sp>
      </p:grpSp>
      <p:pic>
        <p:nvPicPr>
          <p:cNvPr id="1026" name="Picture 2" descr="https://img.alicdn.com/top/i1/TB1nDQhIVXXXXb4aXXXSutbFXXX.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69369" y="1360012"/>
            <a:ext cx="5877806" cy="20689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mg.alicdn.com/top/i1/TB1JOgtIVXXXXa_XFXXSutbFXXX.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69369" y="4080987"/>
            <a:ext cx="5877806" cy="20689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组合 16"/>
          <p:cNvGrpSpPr/>
          <p:nvPr/>
        </p:nvGrpSpPr>
        <p:grpSpPr>
          <a:xfrm>
            <a:off x="84694" y="237493"/>
            <a:ext cx="3977489" cy="657857"/>
            <a:chOff x="2753150" y="2876110"/>
            <a:chExt cx="6685701" cy="1105781"/>
          </a:xfrm>
        </p:grpSpPr>
        <p:grpSp>
          <p:nvGrpSpPr>
            <p:cNvPr id="18" name="组合 17"/>
            <p:cNvGrpSpPr/>
            <p:nvPr/>
          </p:nvGrpSpPr>
          <p:grpSpPr>
            <a:xfrm>
              <a:off x="2753150" y="2876110"/>
              <a:ext cx="1282707" cy="1105781"/>
              <a:chOff x="3306159" y="1663997"/>
              <a:chExt cx="796206" cy="686384"/>
            </a:xfrm>
          </p:grpSpPr>
          <p:sp>
            <p:nvSpPr>
              <p:cNvPr id="21" name="六边形 20"/>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4</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9" name="任意多边形 18"/>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分期管理</a:t>
              </a:r>
            </a:p>
          </p:txBody>
        </p:sp>
      </p:grpSp>
    </p:spTree>
    <p:extLst>
      <p:ext uri="{BB962C8B-B14F-4D97-AF65-F5344CB8AC3E}">
        <p14:creationId xmlns:p14="http://schemas.microsoft.com/office/powerpoint/2010/main" xmlns="" val="4239642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071605" y="4538208"/>
            <a:ext cx="699607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物流管理（</a:t>
            </a:r>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Logistics Management</a:t>
            </a:r>
            <a:r>
              <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）是指在社会再生产过程中，根据物质资料实体流动的规律，对物流活动进行计划、组织、指挥、协调、控制和监督，使各项物流活动实现最佳的协调与配合，以降低物流成本，提高物流效率和经济效益。</a:t>
            </a:r>
          </a:p>
        </p:txBody>
      </p:sp>
      <p:grpSp>
        <p:nvGrpSpPr>
          <p:cNvPr id="4" name="组合 3"/>
          <p:cNvGrpSpPr/>
          <p:nvPr/>
        </p:nvGrpSpPr>
        <p:grpSpPr>
          <a:xfrm>
            <a:off x="1071603" y="3776248"/>
            <a:ext cx="6996078" cy="586202"/>
            <a:chOff x="1695016" y="3223827"/>
            <a:chExt cx="1856095" cy="457347"/>
          </a:xfrm>
        </p:grpSpPr>
        <p:sp>
          <p:nvSpPr>
            <p:cNvPr id="5" name="矩形 4"/>
            <p:cNvSpPr/>
            <p:nvPr/>
          </p:nvSpPr>
          <p:spPr>
            <a:xfrm>
              <a:off x="1695016" y="3223827"/>
              <a:ext cx="1856095" cy="457347"/>
            </a:xfrm>
            <a:prstGeom prst="rect">
              <a:avLst/>
            </a:prstGeom>
            <a:solidFill>
              <a:srgbClr val="003C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文本框 5"/>
            <p:cNvSpPr txBox="1"/>
            <p:nvPr/>
          </p:nvSpPr>
          <p:spPr>
            <a:xfrm>
              <a:off x="1695016" y="3298611"/>
              <a:ext cx="1856095" cy="36018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物流管理模块是我们今天重点讲解的模块之一</a:t>
              </a:r>
            </a:p>
          </p:txBody>
        </p:sp>
      </p:grpSp>
      <p:pic>
        <p:nvPicPr>
          <p:cNvPr id="25" name="图片 24"/>
          <p:cNvPicPr>
            <a:picLocks noChangeAspect="1"/>
          </p:cNvPicPr>
          <p:nvPr/>
        </p:nvPicPr>
        <p:blipFill>
          <a:blip r:embed="rId3" cstate="print"/>
          <a:stretch>
            <a:fillRect/>
          </a:stretch>
        </p:blipFill>
        <p:spPr>
          <a:xfrm>
            <a:off x="56120" y="1909641"/>
            <a:ext cx="9059306" cy="1507445"/>
          </a:xfrm>
          <a:prstGeom prst="rect">
            <a:avLst/>
          </a:prstGeom>
        </p:spPr>
      </p:pic>
      <p:grpSp>
        <p:nvGrpSpPr>
          <p:cNvPr id="13" name="组合 12"/>
          <p:cNvGrpSpPr/>
          <p:nvPr/>
        </p:nvGrpSpPr>
        <p:grpSpPr>
          <a:xfrm>
            <a:off x="84694" y="237493"/>
            <a:ext cx="3977489" cy="657857"/>
            <a:chOff x="2753150" y="2876110"/>
            <a:chExt cx="6685701" cy="1105781"/>
          </a:xfrm>
        </p:grpSpPr>
        <p:grpSp>
          <p:nvGrpSpPr>
            <p:cNvPr id="14" name="组合 13"/>
            <p:cNvGrpSpPr/>
            <p:nvPr/>
          </p:nvGrpSpPr>
          <p:grpSpPr>
            <a:xfrm>
              <a:off x="2753150" y="2876110"/>
              <a:ext cx="1282707" cy="1105781"/>
              <a:chOff x="3306159" y="1663997"/>
              <a:chExt cx="796206" cy="686384"/>
            </a:xfrm>
          </p:grpSpPr>
          <p:sp>
            <p:nvSpPr>
              <p:cNvPr id="17" name="六边形 16"/>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5" name="任意多边形 14"/>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物流管理</a:t>
              </a:r>
            </a:p>
          </p:txBody>
        </p:sp>
      </p:grpSp>
    </p:spTree>
    <p:extLst>
      <p:ext uri="{BB962C8B-B14F-4D97-AF65-F5344CB8AC3E}">
        <p14:creationId xmlns:p14="http://schemas.microsoft.com/office/powerpoint/2010/main" xmlns="" val="2857199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8354430" y="3365599"/>
            <a:ext cx="37798" cy="12680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54" name="组合 53"/>
          <p:cNvGrpSpPr/>
          <p:nvPr/>
        </p:nvGrpSpPr>
        <p:grpSpPr>
          <a:xfrm>
            <a:off x="467917" y="3264697"/>
            <a:ext cx="8208168" cy="328608"/>
            <a:chOff x="623889" y="3209929"/>
            <a:chExt cx="10944224" cy="438144"/>
          </a:xfrm>
        </p:grpSpPr>
        <p:sp>
          <p:nvSpPr>
            <p:cNvPr id="38" name="矩形 37"/>
            <p:cNvSpPr/>
            <p:nvPr/>
          </p:nvSpPr>
          <p:spPr>
            <a:xfrm>
              <a:off x="623889" y="3344465"/>
              <a:ext cx="50397" cy="1690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sp>
          <p:nvSpPr>
            <p:cNvPr id="39" name="矩形 38"/>
            <p:cNvSpPr/>
            <p:nvPr/>
          </p:nvSpPr>
          <p:spPr>
            <a:xfrm>
              <a:off x="717047" y="3344465"/>
              <a:ext cx="107093" cy="1690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sp>
          <p:nvSpPr>
            <p:cNvPr id="40" name="矩形 39"/>
            <p:cNvSpPr/>
            <p:nvPr/>
          </p:nvSpPr>
          <p:spPr>
            <a:xfrm>
              <a:off x="866901" y="3344465"/>
              <a:ext cx="198437" cy="1690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sp>
          <p:nvSpPr>
            <p:cNvPr id="49" name="矩形 48"/>
            <p:cNvSpPr/>
            <p:nvPr/>
          </p:nvSpPr>
          <p:spPr>
            <a:xfrm>
              <a:off x="1108099" y="3344465"/>
              <a:ext cx="9613876" cy="1690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sp>
          <p:nvSpPr>
            <p:cNvPr id="51" name="矩形 50"/>
            <p:cNvSpPr/>
            <p:nvPr/>
          </p:nvSpPr>
          <p:spPr>
            <a:xfrm>
              <a:off x="10994902" y="3344465"/>
              <a:ext cx="107093" cy="1690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sp>
          <p:nvSpPr>
            <p:cNvPr id="52" name="矩形 51"/>
            <p:cNvSpPr/>
            <p:nvPr/>
          </p:nvSpPr>
          <p:spPr>
            <a:xfrm>
              <a:off x="10759220" y="3344465"/>
              <a:ext cx="198437" cy="1690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sp>
          <p:nvSpPr>
            <p:cNvPr id="53" name="等腰三角形 52"/>
            <p:cNvSpPr/>
            <p:nvPr/>
          </p:nvSpPr>
          <p:spPr>
            <a:xfrm rot="5400000">
              <a:off x="11159803" y="3239763"/>
              <a:ext cx="438144" cy="378476"/>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200"/>
            </a:p>
          </p:txBody>
        </p:sp>
      </p:grpSp>
      <p:cxnSp>
        <p:nvCxnSpPr>
          <p:cNvPr id="56" name="肘形连接符 55"/>
          <p:cNvCxnSpPr>
            <a:stCxn id="47" idx="3"/>
            <a:endCxn id="61" idx="1"/>
          </p:cNvCxnSpPr>
          <p:nvPr/>
        </p:nvCxnSpPr>
        <p:spPr>
          <a:xfrm rot="16200000" flipV="1">
            <a:off x="933783" y="2238150"/>
            <a:ext cx="764069" cy="580169"/>
          </a:xfrm>
          <a:prstGeom prst="bentConnector4">
            <a:avLst>
              <a:gd name="adj1" fmla="val 20380"/>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165692" y="2910268"/>
            <a:ext cx="880421" cy="1021285"/>
            <a:chOff x="1109756" y="3090803"/>
            <a:chExt cx="583098" cy="676392"/>
          </a:xfrm>
        </p:grpSpPr>
        <p:sp>
          <p:nvSpPr>
            <p:cNvPr id="47" name="六边形 46"/>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65" name="文本框 64"/>
            <p:cNvSpPr txBox="1"/>
            <p:nvPr/>
          </p:nvSpPr>
          <p:spPr>
            <a:xfrm>
              <a:off x="1115003" y="3317118"/>
              <a:ext cx="577851" cy="264991"/>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发货</a:t>
              </a:r>
            </a:p>
          </p:txBody>
        </p:sp>
      </p:grpSp>
      <p:grpSp>
        <p:nvGrpSpPr>
          <p:cNvPr id="69" name="组合 68"/>
          <p:cNvGrpSpPr/>
          <p:nvPr/>
        </p:nvGrpSpPr>
        <p:grpSpPr>
          <a:xfrm>
            <a:off x="1025732" y="1623137"/>
            <a:ext cx="1547818" cy="1046123"/>
            <a:chOff x="1853741" y="1952625"/>
            <a:chExt cx="1413335" cy="876262"/>
          </a:xfrm>
        </p:grpSpPr>
        <p:sp>
          <p:nvSpPr>
            <p:cNvPr id="61" name="矩形 60"/>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853742" y="1997872"/>
              <a:ext cx="1413334" cy="644505"/>
            </a:xfrm>
            <a:prstGeom prst="rect">
              <a:avLst/>
            </a:prstGeom>
            <a:noFill/>
          </p:spPr>
          <p:txBody>
            <a:bodyPr wrap="square" rtlCol="0">
              <a:spAutoFit/>
            </a:bodyPr>
            <a:lstStyle/>
            <a:p>
              <a:pPr algn="just"/>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当店铺产生销量的时候，我们需要在未发货订单里面查看买家的订单</a:t>
              </a:r>
            </a:p>
          </p:txBody>
        </p:sp>
      </p:grpSp>
      <p:cxnSp>
        <p:nvCxnSpPr>
          <p:cNvPr id="70" name="肘形连接符 69"/>
          <p:cNvCxnSpPr>
            <a:stCxn id="72" idx="3"/>
            <a:endCxn id="75" idx="1"/>
          </p:cNvCxnSpPr>
          <p:nvPr/>
        </p:nvCxnSpPr>
        <p:spPr>
          <a:xfrm rot="16200000" flipV="1">
            <a:off x="2625867" y="1994940"/>
            <a:ext cx="1250488" cy="580169"/>
          </a:xfrm>
          <a:prstGeom prst="bentConnector4">
            <a:avLst>
              <a:gd name="adj1" fmla="val 37065"/>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100986" y="2910268"/>
            <a:ext cx="880421" cy="1021285"/>
            <a:chOff x="1109756" y="3090803"/>
            <a:chExt cx="583098" cy="676392"/>
          </a:xfrm>
        </p:grpSpPr>
        <p:sp>
          <p:nvSpPr>
            <p:cNvPr id="72" name="六边形 71"/>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73" name="文本框 72"/>
            <p:cNvSpPr txBox="1"/>
            <p:nvPr/>
          </p:nvSpPr>
          <p:spPr>
            <a:xfrm>
              <a:off x="1115003" y="3203565"/>
              <a:ext cx="577851" cy="468829"/>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物流服务</a:t>
              </a:r>
            </a:p>
          </p:txBody>
        </p:sp>
      </p:grpSp>
      <p:grpSp>
        <p:nvGrpSpPr>
          <p:cNvPr id="74" name="组合 73"/>
          <p:cNvGrpSpPr/>
          <p:nvPr/>
        </p:nvGrpSpPr>
        <p:grpSpPr>
          <a:xfrm>
            <a:off x="2961026" y="1265836"/>
            <a:ext cx="1547818" cy="787890"/>
            <a:chOff x="1853741" y="1952625"/>
            <a:chExt cx="1413335" cy="876262"/>
          </a:xfrm>
        </p:grpSpPr>
        <p:sp>
          <p:nvSpPr>
            <p:cNvPr id="75" name="矩形 74"/>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853742" y="1997872"/>
              <a:ext cx="1413334" cy="667480"/>
            </a:xfrm>
            <a:prstGeom prst="rect">
              <a:avLst/>
            </a:prstGeom>
            <a:noFill/>
          </p:spPr>
          <p:txBody>
            <a:bodyPr wrap="square" rtlCol="0">
              <a:spAutoFit/>
            </a:bodyPr>
            <a:lstStyle/>
            <a:p>
              <a:pPr algn="just"/>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物流服务重点强调的是生鲜配送，保障速递！</a:t>
              </a:r>
            </a:p>
          </p:txBody>
        </p:sp>
      </p:grpSp>
      <p:cxnSp>
        <p:nvCxnSpPr>
          <p:cNvPr id="77" name="肘形连接符 76"/>
          <p:cNvCxnSpPr>
            <a:stCxn id="79" idx="3"/>
            <a:endCxn id="82" idx="1"/>
          </p:cNvCxnSpPr>
          <p:nvPr/>
        </p:nvCxnSpPr>
        <p:spPr>
          <a:xfrm rot="16200000" flipV="1">
            <a:off x="4517151" y="1950930"/>
            <a:ext cx="1338508" cy="580169"/>
          </a:xfrm>
          <a:prstGeom prst="bentConnector4">
            <a:avLst>
              <a:gd name="adj1" fmla="val 37915"/>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036280" y="2910268"/>
            <a:ext cx="880421" cy="1021285"/>
            <a:chOff x="1109756" y="3090803"/>
            <a:chExt cx="583098" cy="676392"/>
          </a:xfrm>
        </p:grpSpPr>
        <p:sp>
          <p:nvSpPr>
            <p:cNvPr id="79" name="六边形 78"/>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80" name="文本框 79"/>
            <p:cNvSpPr txBox="1"/>
            <p:nvPr/>
          </p:nvSpPr>
          <p:spPr>
            <a:xfrm>
              <a:off x="1115003" y="3197256"/>
              <a:ext cx="577851" cy="468829"/>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智选物流</a:t>
              </a:r>
            </a:p>
          </p:txBody>
        </p:sp>
      </p:grpSp>
      <p:grpSp>
        <p:nvGrpSpPr>
          <p:cNvPr id="81" name="组合 80"/>
          <p:cNvGrpSpPr/>
          <p:nvPr/>
        </p:nvGrpSpPr>
        <p:grpSpPr>
          <a:xfrm>
            <a:off x="4896320" y="1177816"/>
            <a:ext cx="1547818" cy="787889"/>
            <a:chOff x="1853741" y="1952625"/>
            <a:chExt cx="1413335" cy="876262"/>
          </a:xfrm>
        </p:grpSpPr>
        <p:sp>
          <p:nvSpPr>
            <p:cNvPr id="82" name="矩形 81"/>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1853742" y="1997872"/>
              <a:ext cx="1413334" cy="667481"/>
            </a:xfrm>
            <a:prstGeom prst="rect">
              <a:avLst/>
            </a:prstGeom>
            <a:noFill/>
          </p:spPr>
          <p:txBody>
            <a:bodyPr wrap="square" rtlCol="0">
              <a:spAutoFit/>
            </a:bodyPr>
            <a:lstStyle/>
            <a:p>
              <a:pPr algn="just"/>
              <a:r>
                <a:rPr lang="en-US" altLang="zh-CN"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2015</a:t>
              </a:r>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年下半年上市的新工具，只要功能物流监控</a:t>
              </a:r>
              <a:r>
                <a:rPr lang="en-US" altLang="zh-CN"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a:t>
              </a:r>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物流绩效</a:t>
              </a:r>
            </a:p>
          </p:txBody>
        </p:sp>
      </p:grpSp>
      <p:cxnSp>
        <p:nvCxnSpPr>
          <p:cNvPr id="84" name="肘形连接符 83"/>
          <p:cNvCxnSpPr>
            <a:stCxn id="86" idx="3"/>
            <a:endCxn id="89" idx="1"/>
          </p:cNvCxnSpPr>
          <p:nvPr/>
        </p:nvCxnSpPr>
        <p:spPr>
          <a:xfrm rot="16200000" flipV="1">
            <a:off x="6566745" y="2065230"/>
            <a:ext cx="1109908" cy="580169"/>
          </a:xfrm>
          <a:prstGeom prst="bentConnector4">
            <a:avLst>
              <a:gd name="adj1" fmla="val 35426"/>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6971574" y="2910268"/>
            <a:ext cx="880421" cy="1021285"/>
            <a:chOff x="1109756" y="3090803"/>
            <a:chExt cx="583098" cy="676392"/>
          </a:xfrm>
        </p:grpSpPr>
        <p:sp>
          <p:nvSpPr>
            <p:cNvPr id="86" name="六边形 85"/>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87" name="文本框 86"/>
            <p:cNvSpPr txBox="1"/>
            <p:nvPr/>
          </p:nvSpPr>
          <p:spPr>
            <a:xfrm>
              <a:off x="1115003" y="3197256"/>
              <a:ext cx="577851" cy="468829"/>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仓储管理</a:t>
              </a:r>
              <a:endPar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6831614" y="1406416"/>
            <a:ext cx="1547818" cy="787889"/>
            <a:chOff x="1853741" y="1952625"/>
            <a:chExt cx="1413335" cy="876262"/>
          </a:xfrm>
        </p:grpSpPr>
        <p:sp>
          <p:nvSpPr>
            <p:cNvPr id="89" name="矩形 88"/>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1853742" y="1997872"/>
              <a:ext cx="1413334" cy="667481"/>
            </a:xfrm>
            <a:prstGeom prst="rect">
              <a:avLst/>
            </a:prstGeom>
            <a:noFill/>
          </p:spPr>
          <p:txBody>
            <a:bodyPr wrap="square" rtlCol="0">
              <a:spAutoFit/>
            </a:bodyPr>
            <a:lstStyle/>
            <a:p>
              <a:pPr algn="just"/>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本功能只有菜鸟用户或订购的服务的用户才能使用</a:t>
              </a:r>
            </a:p>
          </p:txBody>
        </p:sp>
      </p:grpSp>
      <p:cxnSp>
        <p:nvCxnSpPr>
          <p:cNvPr id="91" name="肘形连接符 90"/>
          <p:cNvCxnSpPr>
            <a:stCxn id="93" idx="0"/>
            <a:endCxn id="96" idx="1"/>
          </p:cNvCxnSpPr>
          <p:nvPr/>
        </p:nvCxnSpPr>
        <p:spPr>
          <a:xfrm rot="5400000">
            <a:off x="1659683" y="4265251"/>
            <a:ext cx="1247563" cy="580169"/>
          </a:xfrm>
          <a:prstGeom prst="bentConnector4">
            <a:avLst>
              <a:gd name="adj1" fmla="val 37034"/>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2133339" y="2910268"/>
            <a:ext cx="880421" cy="1021285"/>
            <a:chOff x="1109756" y="3090803"/>
            <a:chExt cx="583098" cy="676392"/>
          </a:xfrm>
        </p:grpSpPr>
        <p:sp>
          <p:nvSpPr>
            <p:cNvPr id="93" name="六边形 92"/>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94" name="文本框 93"/>
            <p:cNvSpPr txBox="1"/>
            <p:nvPr/>
          </p:nvSpPr>
          <p:spPr>
            <a:xfrm>
              <a:off x="1115003" y="3203564"/>
              <a:ext cx="577851" cy="468829"/>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物流工具</a:t>
              </a:r>
            </a:p>
          </p:txBody>
        </p:sp>
      </p:grpSp>
      <p:grpSp>
        <p:nvGrpSpPr>
          <p:cNvPr id="95" name="组合 94"/>
          <p:cNvGrpSpPr/>
          <p:nvPr/>
        </p:nvGrpSpPr>
        <p:grpSpPr>
          <a:xfrm>
            <a:off x="1993379" y="4785172"/>
            <a:ext cx="1547818" cy="787889"/>
            <a:chOff x="1853741" y="1952625"/>
            <a:chExt cx="1413335" cy="876262"/>
          </a:xfrm>
        </p:grpSpPr>
        <p:sp>
          <p:nvSpPr>
            <p:cNvPr id="96" name="矩形 95"/>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文本框 96"/>
            <p:cNvSpPr txBox="1"/>
            <p:nvPr/>
          </p:nvSpPr>
          <p:spPr>
            <a:xfrm>
              <a:off x="1853742" y="1997872"/>
              <a:ext cx="1413334" cy="667481"/>
            </a:xfrm>
            <a:prstGeom prst="rect">
              <a:avLst/>
            </a:prstGeom>
            <a:noFill/>
          </p:spPr>
          <p:txBody>
            <a:bodyPr wrap="square" rtlCol="0">
              <a:spAutoFit/>
            </a:bodyPr>
            <a:lstStyle/>
            <a:p>
              <a:pPr algn="just"/>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我们可以找到各大快递的服务商，用以编辑我们的运费模板</a:t>
              </a:r>
            </a:p>
          </p:txBody>
        </p:sp>
      </p:grpSp>
      <p:cxnSp>
        <p:nvCxnSpPr>
          <p:cNvPr id="99" name="肘形连接符 98"/>
          <p:cNvCxnSpPr>
            <a:stCxn id="101" idx="0"/>
            <a:endCxn id="104" idx="1"/>
          </p:cNvCxnSpPr>
          <p:nvPr/>
        </p:nvCxnSpPr>
        <p:spPr>
          <a:xfrm rot="5400000">
            <a:off x="3688585" y="4171641"/>
            <a:ext cx="1060345" cy="580170"/>
          </a:xfrm>
          <a:prstGeom prst="bentConnector4">
            <a:avLst>
              <a:gd name="adj1" fmla="val 34745"/>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4068633" y="2910268"/>
            <a:ext cx="880421" cy="1021285"/>
            <a:chOff x="1109756" y="3090803"/>
            <a:chExt cx="583098" cy="676392"/>
          </a:xfrm>
        </p:grpSpPr>
        <p:sp>
          <p:nvSpPr>
            <p:cNvPr id="101" name="六边形 100"/>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102" name="文本框 101"/>
            <p:cNvSpPr txBox="1"/>
            <p:nvPr/>
          </p:nvSpPr>
          <p:spPr>
            <a:xfrm>
              <a:off x="1115003" y="3197256"/>
              <a:ext cx="577851" cy="468829"/>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快递寄送</a:t>
              </a:r>
            </a:p>
          </p:txBody>
        </p:sp>
      </p:grpSp>
      <p:grpSp>
        <p:nvGrpSpPr>
          <p:cNvPr id="103" name="组合 102"/>
          <p:cNvGrpSpPr/>
          <p:nvPr/>
        </p:nvGrpSpPr>
        <p:grpSpPr>
          <a:xfrm>
            <a:off x="3928672" y="4597954"/>
            <a:ext cx="1547818" cy="787890"/>
            <a:chOff x="1853741" y="1952625"/>
            <a:chExt cx="1413335" cy="876262"/>
          </a:xfrm>
        </p:grpSpPr>
        <p:sp>
          <p:nvSpPr>
            <p:cNvPr id="104" name="矩形 103"/>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1853742" y="1997872"/>
              <a:ext cx="1413334" cy="479217"/>
            </a:xfrm>
            <a:prstGeom prst="rect">
              <a:avLst/>
            </a:prstGeom>
            <a:noFill/>
          </p:spPr>
          <p:txBody>
            <a:bodyPr wrap="square" rtlCol="0">
              <a:spAutoFit/>
            </a:bodyPr>
            <a:lstStyle/>
            <a:p>
              <a:pPr algn="just"/>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卖家可以在此模块足不出户的寄送快递</a:t>
              </a:r>
            </a:p>
          </p:txBody>
        </p:sp>
      </p:grpSp>
      <p:cxnSp>
        <p:nvCxnSpPr>
          <p:cNvPr id="106" name="肘形连接符 105"/>
          <p:cNvCxnSpPr>
            <a:stCxn id="108" idx="0"/>
            <a:endCxn id="111" idx="1"/>
          </p:cNvCxnSpPr>
          <p:nvPr/>
        </p:nvCxnSpPr>
        <p:spPr>
          <a:xfrm rot="5400000">
            <a:off x="5460785" y="4334737"/>
            <a:ext cx="1386535" cy="580169"/>
          </a:xfrm>
          <a:prstGeom prst="bentConnector4">
            <a:avLst>
              <a:gd name="adj1" fmla="val 35203"/>
              <a:gd name="adj2" fmla="val 139402"/>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6003927" y="2910268"/>
            <a:ext cx="880421" cy="1021285"/>
            <a:chOff x="1109756" y="3090803"/>
            <a:chExt cx="583098" cy="676392"/>
          </a:xfrm>
        </p:grpSpPr>
        <p:sp>
          <p:nvSpPr>
            <p:cNvPr id="108" name="六边形 107"/>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109" name="文本框 108"/>
            <p:cNvSpPr txBox="1"/>
            <p:nvPr/>
          </p:nvSpPr>
          <p:spPr>
            <a:xfrm>
              <a:off x="1115003" y="3197256"/>
              <a:ext cx="577851" cy="468829"/>
            </a:xfrm>
            <a:prstGeom prst="rect">
              <a:avLst/>
            </a:prstGeom>
            <a:noFill/>
          </p:spPr>
          <p:txBody>
            <a:bodyPr wrap="square" rtlCol="0">
              <a:spAutoFit/>
            </a:bodyPr>
            <a:lstStyle/>
            <a:p>
              <a:pPr algn="ctr"/>
              <a:r>
                <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电子面单</a:t>
              </a:r>
              <a:endPar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5863967" y="4837333"/>
            <a:ext cx="1547818" cy="961511"/>
            <a:chOff x="1853741" y="1952625"/>
            <a:chExt cx="1413335" cy="876262"/>
          </a:xfrm>
        </p:grpSpPr>
        <p:sp>
          <p:nvSpPr>
            <p:cNvPr id="111" name="矩形 110"/>
            <p:cNvSpPr/>
            <p:nvPr/>
          </p:nvSpPr>
          <p:spPr>
            <a:xfrm>
              <a:off x="1853741" y="1952625"/>
              <a:ext cx="1413334" cy="876262"/>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文本框 111"/>
            <p:cNvSpPr txBox="1"/>
            <p:nvPr/>
          </p:nvSpPr>
          <p:spPr>
            <a:xfrm>
              <a:off x="1853742" y="1997872"/>
              <a:ext cx="1413334" cy="701221"/>
            </a:xfrm>
            <a:prstGeom prst="rect">
              <a:avLst/>
            </a:prstGeom>
            <a:noFill/>
          </p:spPr>
          <p:txBody>
            <a:bodyPr wrap="square" rtlCol="0">
              <a:spAutoFit/>
            </a:bodyPr>
            <a:lstStyle/>
            <a:p>
              <a:pPr algn="just"/>
              <a:r>
                <a:rPr lang="zh-CN" altLang="en-US" sz="1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菜鸟电子面单因为物流运营商模式不同，所以需要我们个每个网点合作</a:t>
              </a:r>
            </a:p>
          </p:txBody>
        </p:sp>
      </p:grpSp>
    </p:spTree>
    <p:extLst>
      <p:ext uri="{BB962C8B-B14F-4D97-AF65-F5344CB8AC3E}">
        <p14:creationId xmlns:p14="http://schemas.microsoft.com/office/powerpoint/2010/main" xmlns="" val="1431222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1000"/>
                                        <p:tgtEl>
                                          <p:spTgt spid="77"/>
                                        </p:tgtEl>
                                      </p:cBhvr>
                                    </p:animEffect>
                                    <p:anim calcmode="lin" valueType="num">
                                      <p:cBhvr>
                                        <p:cTn id="48" dur="1000" fill="hold"/>
                                        <p:tgtEl>
                                          <p:spTgt spid="77"/>
                                        </p:tgtEl>
                                        <p:attrNameLst>
                                          <p:attrName>ppt_x</p:attrName>
                                        </p:attrNameLst>
                                      </p:cBhvr>
                                      <p:tavLst>
                                        <p:tav tm="0">
                                          <p:val>
                                            <p:strVal val="#ppt_x"/>
                                          </p:val>
                                        </p:tav>
                                        <p:tav tm="100000">
                                          <p:val>
                                            <p:strVal val="#ppt_x"/>
                                          </p:val>
                                        </p:tav>
                                      </p:tavLst>
                                    </p:anim>
                                    <p:anim calcmode="lin" valueType="num">
                                      <p:cBhvr>
                                        <p:cTn id="49" dur="1000" fill="hold"/>
                                        <p:tgtEl>
                                          <p:spTgt spid="7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1000"/>
                                        <p:tgtEl>
                                          <p:spTgt spid="81"/>
                                        </p:tgtEl>
                                      </p:cBhvr>
                                    </p:animEffect>
                                    <p:anim calcmode="lin" valueType="num">
                                      <p:cBhvr>
                                        <p:cTn id="58" dur="1000" fill="hold"/>
                                        <p:tgtEl>
                                          <p:spTgt spid="81"/>
                                        </p:tgtEl>
                                        <p:attrNameLst>
                                          <p:attrName>ppt_x</p:attrName>
                                        </p:attrNameLst>
                                      </p:cBhvr>
                                      <p:tavLst>
                                        <p:tav tm="0">
                                          <p:val>
                                            <p:strVal val="#ppt_x"/>
                                          </p:val>
                                        </p:tav>
                                        <p:tav tm="100000">
                                          <p:val>
                                            <p:strVal val="#ppt_x"/>
                                          </p:val>
                                        </p:tav>
                                      </p:tavLst>
                                    </p:anim>
                                    <p:anim calcmode="lin" valueType="num">
                                      <p:cBhvr>
                                        <p:cTn id="59" dur="10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anim calcmode="lin" valueType="num">
                                      <p:cBhvr>
                                        <p:cTn id="68" dur="1000" fill="hold"/>
                                        <p:tgtEl>
                                          <p:spTgt spid="85"/>
                                        </p:tgtEl>
                                        <p:attrNameLst>
                                          <p:attrName>ppt_x</p:attrName>
                                        </p:attrNameLst>
                                      </p:cBhvr>
                                      <p:tavLst>
                                        <p:tav tm="0">
                                          <p:val>
                                            <p:strVal val="#ppt_x"/>
                                          </p:val>
                                        </p:tav>
                                        <p:tav tm="100000">
                                          <p:val>
                                            <p:strVal val="#ppt_x"/>
                                          </p:val>
                                        </p:tav>
                                      </p:tavLst>
                                    </p:anim>
                                    <p:anim calcmode="lin" valueType="num">
                                      <p:cBhvr>
                                        <p:cTn id="69" dur="1000" fill="hold"/>
                                        <p:tgtEl>
                                          <p:spTgt spid="8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1000"/>
                                        <p:tgtEl>
                                          <p:spTgt spid="91"/>
                                        </p:tgtEl>
                                      </p:cBhvr>
                                    </p:animEffect>
                                    <p:anim calcmode="lin" valueType="num">
                                      <p:cBhvr>
                                        <p:cTn id="78" dur="1000" fill="hold"/>
                                        <p:tgtEl>
                                          <p:spTgt spid="91"/>
                                        </p:tgtEl>
                                        <p:attrNameLst>
                                          <p:attrName>ppt_x</p:attrName>
                                        </p:attrNameLst>
                                      </p:cBhvr>
                                      <p:tavLst>
                                        <p:tav tm="0">
                                          <p:val>
                                            <p:strVal val="#ppt_x"/>
                                          </p:val>
                                        </p:tav>
                                        <p:tav tm="100000">
                                          <p:val>
                                            <p:strVal val="#ppt_x"/>
                                          </p:val>
                                        </p:tav>
                                      </p:tavLst>
                                    </p:anim>
                                    <p:anim calcmode="lin" valueType="num">
                                      <p:cBhvr>
                                        <p:cTn id="79" dur="1000" fill="hold"/>
                                        <p:tgtEl>
                                          <p:spTgt spid="9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1000"/>
                                        <p:tgtEl>
                                          <p:spTgt spid="95"/>
                                        </p:tgtEl>
                                      </p:cBhvr>
                                    </p:animEffect>
                                    <p:anim calcmode="lin" valueType="num">
                                      <p:cBhvr>
                                        <p:cTn id="88" dur="1000" fill="hold"/>
                                        <p:tgtEl>
                                          <p:spTgt spid="95"/>
                                        </p:tgtEl>
                                        <p:attrNameLst>
                                          <p:attrName>ppt_x</p:attrName>
                                        </p:attrNameLst>
                                      </p:cBhvr>
                                      <p:tavLst>
                                        <p:tav tm="0">
                                          <p:val>
                                            <p:strVal val="#ppt_x"/>
                                          </p:val>
                                        </p:tav>
                                        <p:tav tm="100000">
                                          <p:val>
                                            <p:strVal val="#ppt_x"/>
                                          </p:val>
                                        </p:tav>
                                      </p:tavLst>
                                    </p:anim>
                                    <p:anim calcmode="lin" valueType="num">
                                      <p:cBhvr>
                                        <p:cTn id="89" dur="1000" fill="hold"/>
                                        <p:tgtEl>
                                          <p:spTgt spid="9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1000"/>
                                        <p:tgtEl>
                                          <p:spTgt spid="99"/>
                                        </p:tgtEl>
                                      </p:cBhvr>
                                    </p:animEffect>
                                    <p:anim calcmode="lin" valueType="num">
                                      <p:cBhvr>
                                        <p:cTn id="93" dur="1000" fill="hold"/>
                                        <p:tgtEl>
                                          <p:spTgt spid="99"/>
                                        </p:tgtEl>
                                        <p:attrNameLst>
                                          <p:attrName>ppt_x</p:attrName>
                                        </p:attrNameLst>
                                      </p:cBhvr>
                                      <p:tavLst>
                                        <p:tav tm="0">
                                          <p:val>
                                            <p:strVal val="#ppt_x"/>
                                          </p:val>
                                        </p:tav>
                                        <p:tav tm="100000">
                                          <p:val>
                                            <p:strVal val="#ppt_x"/>
                                          </p:val>
                                        </p:tav>
                                      </p:tavLst>
                                    </p:anim>
                                    <p:anim calcmode="lin" valueType="num">
                                      <p:cBhvr>
                                        <p:cTn id="94" dur="1000" fill="hold"/>
                                        <p:tgtEl>
                                          <p:spTgt spid="9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fade">
                                      <p:cBhvr>
                                        <p:cTn id="102" dur="1000"/>
                                        <p:tgtEl>
                                          <p:spTgt spid="103"/>
                                        </p:tgtEl>
                                      </p:cBhvr>
                                    </p:animEffect>
                                    <p:anim calcmode="lin" valueType="num">
                                      <p:cBhvr>
                                        <p:cTn id="103" dur="1000" fill="hold"/>
                                        <p:tgtEl>
                                          <p:spTgt spid="103"/>
                                        </p:tgtEl>
                                        <p:attrNameLst>
                                          <p:attrName>ppt_x</p:attrName>
                                        </p:attrNameLst>
                                      </p:cBhvr>
                                      <p:tavLst>
                                        <p:tav tm="0">
                                          <p:val>
                                            <p:strVal val="#ppt_x"/>
                                          </p:val>
                                        </p:tav>
                                        <p:tav tm="100000">
                                          <p:val>
                                            <p:strVal val="#ppt_x"/>
                                          </p:val>
                                        </p:tav>
                                      </p:tavLst>
                                    </p:anim>
                                    <p:anim calcmode="lin" valueType="num">
                                      <p:cBhvr>
                                        <p:cTn id="104" dur="1000" fill="hold"/>
                                        <p:tgtEl>
                                          <p:spTgt spid="10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1000"/>
                                        <p:tgtEl>
                                          <p:spTgt spid="106"/>
                                        </p:tgtEl>
                                      </p:cBhvr>
                                    </p:animEffect>
                                    <p:anim calcmode="lin" valueType="num">
                                      <p:cBhvr>
                                        <p:cTn id="108" dur="1000" fill="hold"/>
                                        <p:tgtEl>
                                          <p:spTgt spid="106"/>
                                        </p:tgtEl>
                                        <p:attrNameLst>
                                          <p:attrName>ppt_x</p:attrName>
                                        </p:attrNameLst>
                                      </p:cBhvr>
                                      <p:tavLst>
                                        <p:tav tm="0">
                                          <p:val>
                                            <p:strVal val="#ppt_x"/>
                                          </p:val>
                                        </p:tav>
                                        <p:tav tm="100000">
                                          <p:val>
                                            <p:strVal val="#ppt_x"/>
                                          </p:val>
                                        </p:tav>
                                      </p:tavLst>
                                    </p:anim>
                                    <p:anim calcmode="lin" valueType="num">
                                      <p:cBhvr>
                                        <p:cTn id="109" dur="1000" fill="hold"/>
                                        <p:tgtEl>
                                          <p:spTgt spid="10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07"/>
                                        </p:tgtEl>
                                        <p:attrNameLst>
                                          <p:attrName>style.visibility</p:attrName>
                                        </p:attrNameLst>
                                      </p:cBhvr>
                                      <p:to>
                                        <p:strVal val="visible"/>
                                      </p:to>
                                    </p:set>
                                    <p:animEffect transition="in" filter="fade">
                                      <p:cBhvr>
                                        <p:cTn id="112" dur="1000"/>
                                        <p:tgtEl>
                                          <p:spTgt spid="107"/>
                                        </p:tgtEl>
                                      </p:cBhvr>
                                    </p:animEffect>
                                    <p:anim calcmode="lin" valueType="num">
                                      <p:cBhvr>
                                        <p:cTn id="113" dur="1000" fill="hold"/>
                                        <p:tgtEl>
                                          <p:spTgt spid="107"/>
                                        </p:tgtEl>
                                        <p:attrNameLst>
                                          <p:attrName>ppt_x</p:attrName>
                                        </p:attrNameLst>
                                      </p:cBhvr>
                                      <p:tavLst>
                                        <p:tav tm="0">
                                          <p:val>
                                            <p:strVal val="#ppt_x"/>
                                          </p:val>
                                        </p:tav>
                                        <p:tav tm="100000">
                                          <p:val>
                                            <p:strVal val="#ppt_x"/>
                                          </p:val>
                                        </p:tav>
                                      </p:tavLst>
                                    </p:anim>
                                    <p:anim calcmode="lin" valueType="num">
                                      <p:cBhvr>
                                        <p:cTn id="114" dur="1000" fill="hold"/>
                                        <p:tgtEl>
                                          <p:spTgt spid="10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10"/>
                                        </p:tgtEl>
                                        <p:attrNameLst>
                                          <p:attrName>style.visibility</p:attrName>
                                        </p:attrNameLst>
                                      </p:cBhvr>
                                      <p:to>
                                        <p:strVal val="visible"/>
                                      </p:to>
                                    </p:set>
                                    <p:animEffect transition="in" filter="fade">
                                      <p:cBhvr>
                                        <p:cTn id="117" dur="1000"/>
                                        <p:tgtEl>
                                          <p:spTgt spid="110"/>
                                        </p:tgtEl>
                                      </p:cBhvr>
                                    </p:animEffect>
                                    <p:anim calcmode="lin" valueType="num">
                                      <p:cBhvr>
                                        <p:cTn id="118" dur="1000" fill="hold"/>
                                        <p:tgtEl>
                                          <p:spTgt spid="110"/>
                                        </p:tgtEl>
                                        <p:attrNameLst>
                                          <p:attrName>ppt_x</p:attrName>
                                        </p:attrNameLst>
                                      </p:cBhvr>
                                      <p:tavLst>
                                        <p:tav tm="0">
                                          <p:val>
                                            <p:strVal val="#ppt_x"/>
                                          </p:val>
                                        </p:tav>
                                        <p:tav tm="100000">
                                          <p:val>
                                            <p:strVal val="#ppt_x"/>
                                          </p:val>
                                        </p:tav>
                                      </p:tavLst>
                                    </p:anim>
                                    <p:anim calcmode="lin" valueType="num">
                                      <p:cBhvr>
                                        <p:cTn id="11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4694" y="237493"/>
            <a:ext cx="3977489" cy="657857"/>
            <a:chOff x="2753150" y="2876110"/>
            <a:chExt cx="6685701" cy="1105781"/>
          </a:xfrm>
        </p:grpSpPr>
        <p:grpSp>
          <p:nvGrpSpPr>
            <p:cNvPr id="10" name="组合 9"/>
            <p:cNvGrpSpPr/>
            <p:nvPr/>
          </p:nvGrpSpPr>
          <p:grpSpPr>
            <a:xfrm>
              <a:off x="2753150" y="2876110"/>
              <a:ext cx="1282707" cy="1105781"/>
              <a:chOff x="3306159" y="1663997"/>
              <a:chExt cx="796206" cy="686384"/>
            </a:xfrm>
          </p:grpSpPr>
          <p:sp>
            <p:nvSpPr>
              <p:cNvPr id="13" name="六边形 1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发货</a:t>
              </a:r>
            </a:p>
          </p:txBody>
        </p:sp>
      </p:grpSp>
      <p:pic>
        <p:nvPicPr>
          <p:cNvPr id="3" name="图片 2"/>
          <p:cNvPicPr>
            <a:picLocks noChangeAspect="1"/>
          </p:cNvPicPr>
          <p:nvPr/>
        </p:nvPicPr>
        <p:blipFill>
          <a:blip r:embed="rId3" cstate="print"/>
          <a:stretch>
            <a:fillRect/>
          </a:stretch>
        </p:blipFill>
        <p:spPr>
          <a:xfrm>
            <a:off x="55511" y="2514194"/>
            <a:ext cx="9000940" cy="1790700"/>
          </a:xfrm>
          <a:prstGeom prst="rect">
            <a:avLst/>
          </a:prstGeom>
        </p:spPr>
      </p:pic>
    </p:spTree>
    <p:extLst>
      <p:ext uri="{BB962C8B-B14F-4D97-AF65-F5344CB8AC3E}">
        <p14:creationId xmlns:p14="http://schemas.microsoft.com/office/powerpoint/2010/main" xmlns="" val="4011974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1031999" y="1662789"/>
            <a:ext cx="7080001" cy="2160000"/>
          </a:xfrm>
          <a:prstGeom prst="rect">
            <a:avLst/>
          </a:prstGeom>
        </p:spPr>
      </p:pic>
      <p:pic>
        <p:nvPicPr>
          <p:cNvPr id="7" name="图片 6"/>
          <p:cNvPicPr>
            <a:picLocks noChangeAspect="1"/>
          </p:cNvPicPr>
          <p:nvPr/>
        </p:nvPicPr>
        <p:blipFill>
          <a:blip r:embed="rId4" cstate="print"/>
          <a:stretch>
            <a:fillRect/>
          </a:stretch>
        </p:blipFill>
        <p:spPr>
          <a:xfrm>
            <a:off x="1616210" y="4071671"/>
            <a:ext cx="5911578" cy="2160000"/>
          </a:xfrm>
          <a:prstGeom prst="rect">
            <a:avLst/>
          </a:prstGeom>
        </p:spPr>
      </p:pic>
      <p:grpSp>
        <p:nvGrpSpPr>
          <p:cNvPr id="10" name="组合 9"/>
          <p:cNvGrpSpPr/>
          <p:nvPr/>
        </p:nvGrpSpPr>
        <p:grpSpPr>
          <a:xfrm>
            <a:off x="84694" y="237493"/>
            <a:ext cx="3977489" cy="657857"/>
            <a:chOff x="2753150" y="2876110"/>
            <a:chExt cx="6685701" cy="1105781"/>
          </a:xfrm>
        </p:grpSpPr>
        <p:grpSp>
          <p:nvGrpSpPr>
            <p:cNvPr id="11" name="组合 10"/>
            <p:cNvGrpSpPr/>
            <p:nvPr/>
          </p:nvGrpSpPr>
          <p:grpSpPr>
            <a:xfrm>
              <a:off x="2753150" y="2876110"/>
              <a:ext cx="1282707" cy="1105781"/>
              <a:chOff x="3306159" y="1663997"/>
              <a:chExt cx="796206" cy="686384"/>
            </a:xfrm>
          </p:grpSpPr>
          <p:sp>
            <p:nvSpPr>
              <p:cNvPr id="14" name="六边形 13"/>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2" name="任意多边形 11"/>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宝贝管理</a:t>
              </a:r>
            </a:p>
          </p:txBody>
        </p:sp>
      </p:grpSp>
    </p:spTree>
    <p:extLst>
      <p:ext uri="{BB962C8B-B14F-4D97-AF65-F5344CB8AC3E}">
        <p14:creationId xmlns:p14="http://schemas.microsoft.com/office/powerpoint/2010/main" xmlns="" val="4194612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p:cNvPicPr>
          <p:nvPr/>
        </p:nvPicPr>
        <p:blipFill rotWithShape="1">
          <a:blip r:embed="rId3" cstate="print"/>
          <a:srcRect l="3542" t="7657"/>
          <a:stretch/>
        </p:blipFill>
        <p:spPr>
          <a:xfrm>
            <a:off x="141844" y="1804990"/>
            <a:ext cx="4320000" cy="1260000"/>
          </a:xfrm>
          <a:prstGeom prst="rect">
            <a:avLst/>
          </a:prstGeom>
        </p:spPr>
      </p:pic>
      <p:pic>
        <p:nvPicPr>
          <p:cNvPr id="4" name="图片 3"/>
          <p:cNvPicPr>
            <a:picLocks/>
          </p:cNvPicPr>
          <p:nvPr/>
        </p:nvPicPr>
        <p:blipFill>
          <a:blip r:embed="rId4" cstate="print"/>
          <a:stretch>
            <a:fillRect/>
          </a:stretch>
        </p:blipFill>
        <p:spPr>
          <a:xfrm>
            <a:off x="4648199" y="1804990"/>
            <a:ext cx="4320000" cy="1260000"/>
          </a:xfrm>
          <a:prstGeom prst="rect">
            <a:avLst/>
          </a:prstGeom>
        </p:spPr>
      </p:pic>
      <p:pic>
        <p:nvPicPr>
          <p:cNvPr id="5" name="图片 4"/>
          <p:cNvPicPr>
            <a:picLocks/>
          </p:cNvPicPr>
          <p:nvPr/>
        </p:nvPicPr>
        <p:blipFill>
          <a:blip r:embed="rId5" cstate="print"/>
          <a:stretch>
            <a:fillRect/>
          </a:stretch>
        </p:blipFill>
        <p:spPr>
          <a:xfrm>
            <a:off x="84694" y="3843336"/>
            <a:ext cx="4320000" cy="1260000"/>
          </a:xfrm>
          <a:prstGeom prst="rect">
            <a:avLst/>
          </a:prstGeom>
        </p:spPr>
      </p:pic>
      <p:pic>
        <p:nvPicPr>
          <p:cNvPr id="6" name="图片 5"/>
          <p:cNvPicPr>
            <a:picLocks noChangeAspect="1"/>
          </p:cNvPicPr>
          <p:nvPr/>
        </p:nvPicPr>
        <p:blipFill>
          <a:blip r:embed="rId6" cstate="print"/>
          <a:stretch>
            <a:fillRect/>
          </a:stretch>
        </p:blipFill>
        <p:spPr>
          <a:xfrm>
            <a:off x="5686799" y="3843336"/>
            <a:ext cx="2242800" cy="1260000"/>
          </a:xfrm>
          <a:prstGeom prst="rect">
            <a:avLst/>
          </a:prstGeom>
        </p:spPr>
      </p:pic>
      <p:grpSp>
        <p:nvGrpSpPr>
          <p:cNvPr id="12" name="组合 11"/>
          <p:cNvGrpSpPr/>
          <p:nvPr/>
        </p:nvGrpSpPr>
        <p:grpSpPr>
          <a:xfrm>
            <a:off x="84694" y="237493"/>
            <a:ext cx="3977489" cy="657857"/>
            <a:chOff x="2753150" y="2876110"/>
            <a:chExt cx="6685701" cy="1105781"/>
          </a:xfrm>
        </p:grpSpPr>
        <p:grpSp>
          <p:nvGrpSpPr>
            <p:cNvPr id="13" name="组合 12"/>
            <p:cNvGrpSpPr/>
            <p:nvPr/>
          </p:nvGrpSpPr>
          <p:grpSpPr>
            <a:xfrm>
              <a:off x="2753150" y="2876110"/>
              <a:ext cx="1282707" cy="1105781"/>
              <a:chOff x="3306159" y="1663997"/>
              <a:chExt cx="796206" cy="686384"/>
            </a:xfrm>
          </p:grpSpPr>
          <p:sp>
            <p:nvSpPr>
              <p:cNvPr id="16" name="六边形 15"/>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4</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店铺管理</a:t>
              </a:r>
            </a:p>
          </p:txBody>
        </p:sp>
      </p:grpSp>
    </p:spTree>
    <p:extLst>
      <p:ext uri="{BB962C8B-B14F-4D97-AF65-F5344CB8AC3E}">
        <p14:creationId xmlns:p14="http://schemas.microsoft.com/office/powerpoint/2010/main" xmlns="" val="3613506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161925" y="1971675"/>
            <a:ext cx="8820150" cy="2914650"/>
          </a:xfrm>
          <a:prstGeom prst="rect">
            <a:avLst/>
          </a:prstGeom>
        </p:spPr>
      </p:pic>
      <p:grpSp>
        <p:nvGrpSpPr>
          <p:cNvPr id="9" name="组合 8"/>
          <p:cNvGrpSpPr/>
          <p:nvPr/>
        </p:nvGrpSpPr>
        <p:grpSpPr>
          <a:xfrm>
            <a:off x="84694" y="237493"/>
            <a:ext cx="3977489" cy="657857"/>
            <a:chOff x="2753150" y="2876110"/>
            <a:chExt cx="6685701" cy="1105781"/>
          </a:xfrm>
        </p:grpSpPr>
        <p:grpSp>
          <p:nvGrpSpPr>
            <p:cNvPr id="10" name="组合 9"/>
            <p:cNvGrpSpPr/>
            <p:nvPr/>
          </p:nvGrpSpPr>
          <p:grpSpPr>
            <a:xfrm>
              <a:off x="2753150" y="2876110"/>
              <a:ext cx="1282707" cy="1105781"/>
              <a:chOff x="3306159" y="1663997"/>
              <a:chExt cx="796206" cy="686384"/>
            </a:xfrm>
          </p:grpSpPr>
          <p:sp>
            <p:nvSpPr>
              <p:cNvPr id="13" name="六边形 1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5</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营销中心</a:t>
              </a:r>
            </a:p>
          </p:txBody>
        </p:sp>
      </p:grpSp>
    </p:spTree>
    <p:extLst>
      <p:ext uri="{BB962C8B-B14F-4D97-AF65-F5344CB8AC3E}">
        <p14:creationId xmlns:p14="http://schemas.microsoft.com/office/powerpoint/2010/main" xmlns="" val="247633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srcRect t="5129" b="22378"/>
          <a:stretch/>
        </p:blipFill>
        <p:spPr>
          <a:xfrm>
            <a:off x="329089" y="1196339"/>
            <a:ext cx="8480869" cy="2095501"/>
          </a:xfrm>
          <a:prstGeom prst="rect">
            <a:avLst/>
          </a:prstGeom>
        </p:spPr>
      </p:pic>
      <p:sp>
        <p:nvSpPr>
          <p:cNvPr id="3" name="Text Box 11"/>
          <p:cNvSpPr txBox="1">
            <a:spLocks noChangeArrowheads="1"/>
          </p:cNvSpPr>
          <p:nvPr/>
        </p:nvSpPr>
        <p:spPr bwMode="auto">
          <a:xfrm>
            <a:off x="566780" y="4404858"/>
            <a:ext cx="1669676"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9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在已卖出的宝贝模块下我们可以查看已经卖出的所有宝贝的相关信息</a:t>
            </a:r>
          </a:p>
        </p:txBody>
      </p:sp>
      <p:grpSp>
        <p:nvGrpSpPr>
          <p:cNvPr id="4" name="组合 3"/>
          <p:cNvGrpSpPr/>
          <p:nvPr/>
        </p:nvGrpSpPr>
        <p:grpSpPr>
          <a:xfrm>
            <a:off x="566778" y="3909598"/>
            <a:ext cx="1669678" cy="411413"/>
            <a:chOff x="1695016" y="3223827"/>
            <a:chExt cx="1856095" cy="457347"/>
          </a:xfrm>
        </p:grpSpPr>
        <p:sp>
          <p:nvSpPr>
            <p:cNvPr id="5" name="矩形 4"/>
            <p:cNvSpPr/>
            <p:nvPr/>
          </p:nvSpPr>
          <p:spPr>
            <a:xfrm>
              <a:off x="1695016" y="3223827"/>
              <a:ext cx="1856095" cy="457347"/>
            </a:xfrm>
            <a:prstGeom prst="rect">
              <a:avLst/>
            </a:prstGeom>
            <a:solidFill>
              <a:srgbClr val="003C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695016" y="3298611"/>
              <a:ext cx="1856095" cy="33855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0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已卖出的宝贝</a:t>
              </a:r>
            </a:p>
          </p:txBody>
        </p:sp>
      </p:grpSp>
      <p:sp>
        <p:nvSpPr>
          <p:cNvPr id="7" name="Text Box 11"/>
          <p:cNvSpPr txBox="1">
            <a:spLocks noChangeArrowheads="1"/>
          </p:cNvSpPr>
          <p:nvPr/>
        </p:nvSpPr>
        <p:spPr bwMode="auto">
          <a:xfrm>
            <a:off x="2708975" y="4460409"/>
            <a:ext cx="166967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9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评价管理是，买卖双方评价管理的中心，以及给他人的评价，店铺售后处理情况的展示区域</a:t>
            </a:r>
          </a:p>
        </p:txBody>
      </p:sp>
      <p:sp>
        <p:nvSpPr>
          <p:cNvPr id="8" name="Text Box 11"/>
          <p:cNvSpPr txBox="1">
            <a:spLocks noChangeArrowheads="1"/>
          </p:cNvSpPr>
          <p:nvPr/>
        </p:nvSpPr>
        <p:spPr bwMode="auto">
          <a:xfrm>
            <a:off x="4842022" y="4421874"/>
            <a:ext cx="1669677"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9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在这里添加你的文字，图片也可以，记得加得加满哦。满哦。在这里添加你的文字，图片也可以，记在这里添加你的文字，图片也可以，记得加满哦。</a:t>
            </a:r>
          </a:p>
        </p:txBody>
      </p:sp>
      <p:sp>
        <p:nvSpPr>
          <p:cNvPr id="9" name="Text Box 11"/>
          <p:cNvSpPr txBox="1">
            <a:spLocks noChangeArrowheads="1"/>
          </p:cNvSpPr>
          <p:nvPr/>
        </p:nvSpPr>
        <p:spPr bwMode="auto">
          <a:xfrm>
            <a:off x="6991472" y="4460409"/>
            <a:ext cx="1669677"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9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在这里添加你的文字，图片也可以，记得加得加满哦。满哦。在这里添加你的文字，图片也可以，记在这里添加你的文字，图片也可以，记得加满哦。</a:t>
            </a:r>
          </a:p>
        </p:txBody>
      </p:sp>
      <p:grpSp>
        <p:nvGrpSpPr>
          <p:cNvPr id="10" name="组合 9"/>
          <p:cNvGrpSpPr/>
          <p:nvPr/>
        </p:nvGrpSpPr>
        <p:grpSpPr>
          <a:xfrm>
            <a:off x="2707652" y="3909598"/>
            <a:ext cx="1677626" cy="411413"/>
            <a:chOff x="4195678" y="3223827"/>
            <a:chExt cx="1864931" cy="457347"/>
          </a:xfrm>
        </p:grpSpPr>
        <p:sp>
          <p:nvSpPr>
            <p:cNvPr id="11" name="矩形 10"/>
            <p:cNvSpPr/>
            <p:nvPr/>
          </p:nvSpPr>
          <p:spPr>
            <a:xfrm>
              <a:off x="4204514" y="3223827"/>
              <a:ext cx="1856095" cy="457347"/>
            </a:xfrm>
            <a:prstGeom prst="rect">
              <a:avLst/>
            </a:prstGeom>
            <a:solidFill>
              <a:srgbClr val="003C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nvSpPr>
          <p:spPr>
            <a:xfrm>
              <a:off x="4195678" y="3298612"/>
              <a:ext cx="1856095" cy="33855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0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评价管理</a:t>
              </a:r>
            </a:p>
          </p:txBody>
        </p:sp>
      </p:grpSp>
      <p:grpSp>
        <p:nvGrpSpPr>
          <p:cNvPr id="13" name="组合 12"/>
          <p:cNvGrpSpPr/>
          <p:nvPr/>
        </p:nvGrpSpPr>
        <p:grpSpPr>
          <a:xfrm>
            <a:off x="4842026" y="3909598"/>
            <a:ext cx="1679853" cy="411413"/>
            <a:chOff x="6666083" y="3223827"/>
            <a:chExt cx="1867407" cy="457347"/>
          </a:xfrm>
        </p:grpSpPr>
        <p:sp>
          <p:nvSpPr>
            <p:cNvPr id="14" name="矩形 13"/>
            <p:cNvSpPr/>
            <p:nvPr/>
          </p:nvSpPr>
          <p:spPr>
            <a:xfrm>
              <a:off x="6666083" y="3223827"/>
              <a:ext cx="1856095" cy="457347"/>
            </a:xfrm>
            <a:prstGeom prst="rect">
              <a:avLst/>
            </a:prstGeom>
            <a:solidFill>
              <a:srgbClr val="003C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6677395" y="3298612"/>
              <a:ext cx="1856095" cy="33855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0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采购助手</a:t>
              </a:r>
            </a:p>
          </p:txBody>
        </p:sp>
      </p:grpSp>
      <p:grpSp>
        <p:nvGrpSpPr>
          <p:cNvPr id="16" name="组合 15"/>
          <p:cNvGrpSpPr/>
          <p:nvPr/>
        </p:nvGrpSpPr>
        <p:grpSpPr>
          <a:xfrm>
            <a:off x="6999173" y="3909598"/>
            <a:ext cx="1669678" cy="411413"/>
            <a:chOff x="9123463" y="3223827"/>
            <a:chExt cx="1856095" cy="457347"/>
          </a:xfrm>
        </p:grpSpPr>
        <p:sp>
          <p:nvSpPr>
            <p:cNvPr id="17" name="矩形 16"/>
            <p:cNvSpPr/>
            <p:nvPr/>
          </p:nvSpPr>
          <p:spPr>
            <a:xfrm>
              <a:off x="9123463" y="3223827"/>
              <a:ext cx="1856095" cy="457347"/>
            </a:xfrm>
            <a:prstGeom prst="rect">
              <a:avLst/>
            </a:prstGeom>
            <a:solidFill>
              <a:srgbClr val="003C7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文本框 17"/>
            <p:cNvSpPr txBox="1"/>
            <p:nvPr/>
          </p:nvSpPr>
          <p:spPr>
            <a:xfrm>
              <a:off x="9123463" y="3298612"/>
              <a:ext cx="1856095" cy="33855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10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分期管理</a:t>
              </a:r>
            </a:p>
          </p:txBody>
        </p:sp>
      </p:grpSp>
      <p:grpSp>
        <p:nvGrpSpPr>
          <p:cNvPr id="19" name="组合 18"/>
          <p:cNvGrpSpPr/>
          <p:nvPr/>
        </p:nvGrpSpPr>
        <p:grpSpPr>
          <a:xfrm>
            <a:off x="84694" y="237493"/>
            <a:ext cx="3977489" cy="657857"/>
            <a:chOff x="2753150" y="2876110"/>
            <a:chExt cx="6685701" cy="1105781"/>
          </a:xfrm>
        </p:grpSpPr>
        <p:grpSp>
          <p:nvGrpSpPr>
            <p:cNvPr id="20" name="组合 19"/>
            <p:cNvGrpSpPr/>
            <p:nvPr/>
          </p:nvGrpSpPr>
          <p:grpSpPr>
            <a:xfrm>
              <a:off x="2753150" y="2876110"/>
              <a:ext cx="1282707" cy="1105781"/>
              <a:chOff x="3306159" y="1663997"/>
              <a:chExt cx="796206" cy="686384"/>
            </a:xfrm>
          </p:grpSpPr>
          <p:sp>
            <p:nvSpPr>
              <p:cNvPr id="23" name="六边形 2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21" name="任意多边形 2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212475" y="3075059"/>
              <a:ext cx="5226376" cy="7229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交易管理</a:t>
              </a:r>
            </a:p>
          </p:txBody>
        </p:sp>
      </p:grpSp>
    </p:spTree>
    <p:extLst>
      <p:ext uri="{BB962C8B-B14F-4D97-AF65-F5344CB8AC3E}">
        <p14:creationId xmlns:p14="http://schemas.microsoft.com/office/powerpoint/2010/main" xmlns="" val="5723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494489" y="2067415"/>
            <a:ext cx="8155021" cy="2723169"/>
          </a:xfrm>
          <a:prstGeom prst="rect">
            <a:avLst/>
          </a:prstGeom>
        </p:spPr>
      </p:pic>
      <p:grpSp>
        <p:nvGrpSpPr>
          <p:cNvPr id="9" name="组合 8"/>
          <p:cNvGrpSpPr/>
          <p:nvPr/>
        </p:nvGrpSpPr>
        <p:grpSpPr>
          <a:xfrm>
            <a:off x="84694" y="237493"/>
            <a:ext cx="3977489" cy="657857"/>
            <a:chOff x="2753150" y="2876110"/>
            <a:chExt cx="6685701" cy="1105781"/>
          </a:xfrm>
        </p:grpSpPr>
        <p:grpSp>
          <p:nvGrpSpPr>
            <p:cNvPr id="10" name="组合 9"/>
            <p:cNvGrpSpPr/>
            <p:nvPr/>
          </p:nvGrpSpPr>
          <p:grpSpPr>
            <a:xfrm>
              <a:off x="2753150" y="2876110"/>
              <a:ext cx="1282707" cy="1105781"/>
              <a:chOff x="3306159" y="1663997"/>
              <a:chExt cx="796206" cy="686384"/>
            </a:xfrm>
          </p:grpSpPr>
          <p:sp>
            <p:nvSpPr>
              <p:cNvPr id="13" name="六边形 1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6</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交易管理</a:t>
              </a:r>
            </a:p>
          </p:txBody>
        </p:sp>
      </p:grpSp>
    </p:spTree>
    <p:extLst>
      <p:ext uri="{BB962C8B-B14F-4D97-AF65-F5344CB8AC3E}">
        <p14:creationId xmlns:p14="http://schemas.microsoft.com/office/powerpoint/2010/main" xmlns="" val="3288790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1438275" y="1818888"/>
            <a:ext cx="6029325" cy="2876937"/>
          </a:xfrm>
          <a:prstGeom prst="rect">
            <a:avLst/>
          </a:prstGeom>
        </p:spPr>
      </p:pic>
      <p:grpSp>
        <p:nvGrpSpPr>
          <p:cNvPr id="9" name="组合 8"/>
          <p:cNvGrpSpPr/>
          <p:nvPr/>
        </p:nvGrpSpPr>
        <p:grpSpPr>
          <a:xfrm>
            <a:off x="84694" y="237493"/>
            <a:ext cx="3977489" cy="657857"/>
            <a:chOff x="2753150" y="2876110"/>
            <a:chExt cx="6685701" cy="1105781"/>
          </a:xfrm>
        </p:grpSpPr>
        <p:grpSp>
          <p:nvGrpSpPr>
            <p:cNvPr id="10" name="组合 9"/>
            <p:cNvGrpSpPr/>
            <p:nvPr/>
          </p:nvGrpSpPr>
          <p:grpSpPr>
            <a:xfrm>
              <a:off x="2753150" y="2876110"/>
              <a:ext cx="1282707" cy="1105781"/>
              <a:chOff x="3306159" y="1663997"/>
              <a:chExt cx="796206" cy="686384"/>
            </a:xfrm>
          </p:grpSpPr>
          <p:sp>
            <p:nvSpPr>
              <p:cNvPr id="13" name="六边形 1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7</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软件服务</a:t>
              </a:r>
            </a:p>
          </p:txBody>
        </p:sp>
      </p:grpSp>
    </p:spTree>
    <p:extLst>
      <p:ext uri="{BB962C8B-B14F-4D97-AF65-F5344CB8AC3E}">
        <p14:creationId xmlns:p14="http://schemas.microsoft.com/office/powerpoint/2010/main" xmlns="" val="377026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2669381" y="1916875"/>
            <a:ext cx="3805237" cy="3024249"/>
          </a:xfrm>
          <a:prstGeom prst="rect">
            <a:avLst/>
          </a:prstGeom>
        </p:spPr>
      </p:pic>
      <p:grpSp>
        <p:nvGrpSpPr>
          <p:cNvPr id="9" name="组合 8"/>
          <p:cNvGrpSpPr/>
          <p:nvPr/>
        </p:nvGrpSpPr>
        <p:grpSpPr>
          <a:xfrm>
            <a:off x="84694" y="237493"/>
            <a:ext cx="3977489" cy="657857"/>
            <a:chOff x="2753150" y="2876110"/>
            <a:chExt cx="6685701" cy="1105781"/>
          </a:xfrm>
        </p:grpSpPr>
        <p:grpSp>
          <p:nvGrpSpPr>
            <p:cNvPr id="10" name="组合 9"/>
            <p:cNvGrpSpPr/>
            <p:nvPr/>
          </p:nvGrpSpPr>
          <p:grpSpPr>
            <a:xfrm>
              <a:off x="2753150" y="2876110"/>
              <a:ext cx="1282707" cy="1105781"/>
              <a:chOff x="3306159" y="1663997"/>
              <a:chExt cx="796206" cy="686384"/>
            </a:xfrm>
          </p:grpSpPr>
          <p:sp>
            <p:nvSpPr>
              <p:cNvPr id="13" name="六边形 1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8</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特色服务</a:t>
              </a:r>
            </a:p>
          </p:txBody>
        </p:sp>
      </p:grpSp>
    </p:spTree>
    <p:extLst>
      <p:ext uri="{BB962C8B-B14F-4D97-AF65-F5344CB8AC3E}">
        <p14:creationId xmlns:p14="http://schemas.microsoft.com/office/powerpoint/2010/main" xmlns="" val="1519769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15248" y="2734045"/>
            <a:ext cx="7113505" cy="1389911"/>
            <a:chOff x="1403229" y="2503503"/>
            <a:chExt cx="9484673" cy="1853214"/>
          </a:xfrm>
        </p:grpSpPr>
        <p:grpSp>
          <p:nvGrpSpPr>
            <p:cNvPr id="23" name="组合 22"/>
            <p:cNvGrpSpPr/>
            <p:nvPr/>
          </p:nvGrpSpPr>
          <p:grpSpPr>
            <a:xfrm>
              <a:off x="1403229" y="2968472"/>
              <a:ext cx="923277" cy="923277"/>
              <a:chOff x="2433962" y="2967362"/>
              <a:chExt cx="923277" cy="923277"/>
            </a:xfrm>
          </p:grpSpPr>
          <p:sp>
            <p:nvSpPr>
              <p:cNvPr id="24" name="矩形 23"/>
              <p:cNvSpPr/>
              <p:nvPr/>
            </p:nvSpPr>
            <p:spPr>
              <a:xfrm>
                <a:off x="2433962" y="2967362"/>
                <a:ext cx="923277" cy="9232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2727665" y="3044281"/>
                <a:ext cx="335871" cy="800218"/>
              </a:xfrm>
              <a:prstGeom prst="rect">
                <a:avLst/>
              </a:prstGeom>
              <a:noFill/>
            </p:spPr>
            <p:txBody>
              <a:bodyPr wrap="square"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rPr>
                  <a:t>T</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578640" y="2750968"/>
              <a:ext cx="1358284" cy="1358284"/>
              <a:chOff x="2578640" y="2750968"/>
              <a:chExt cx="1358284" cy="1358284"/>
            </a:xfrm>
          </p:grpSpPr>
          <p:sp>
            <p:nvSpPr>
              <p:cNvPr id="21" name="矩形 20"/>
              <p:cNvSpPr/>
              <p:nvPr/>
            </p:nvSpPr>
            <p:spPr>
              <a:xfrm>
                <a:off x="2578640" y="2750968"/>
                <a:ext cx="1358284" cy="135828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2760633" y="2876112"/>
                <a:ext cx="994299" cy="1138773"/>
              </a:xfrm>
              <a:prstGeom prst="rect">
                <a:avLst/>
              </a:prstGeom>
              <a:noFill/>
            </p:spPr>
            <p:txBody>
              <a:bodyPr wrap="square" rtlCol="0">
                <a:spAutoFit/>
              </a:bodyPr>
              <a:lstStyle/>
              <a:p>
                <a:pPr algn="ctr"/>
                <a:r>
                  <a:rPr lang="en-US" altLang="zh-CN" sz="4950" dirty="0">
                    <a:solidFill>
                      <a:schemeClr val="bg1"/>
                    </a:solidFill>
                    <a:latin typeface="微软雅黑" panose="020B0503020204020204" pitchFamily="34" charset="-122"/>
                    <a:ea typeface="微软雅黑" panose="020B0503020204020204" pitchFamily="34" charset="-122"/>
                  </a:rPr>
                  <a:t>H</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189058" y="2503503"/>
              <a:ext cx="1853214" cy="1853214"/>
              <a:chOff x="4189058" y="2503503"/>
              <a:chExt cx="1853214" cy="1853214"/>
            </a:xfrm>
          </p:grpSpPr>
          <p:sp>
            <p:nvSpPr>
              <p:cNvPr id="4" name="矩形 3"/>
              <p:cNvSpPr/>
              <p:nvPr/>
            </p:nvSpPr>
            <p:spPr>
              <a:xfrm>
                <a:off x="4189058" y="2503503"/>
                <a:ext cx="1853214"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文本框 26"/>
              <p:cNvSpPr txBox="1"/>
              <p:nvPr/>
            </p:nvSpPr>
            <p:spPr>
              <a:xfrm>
                <a:off x="4618517" y="2645280"/>
                <a:ext cx="994300" cy="1600438"/>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A</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94406" y="2503503"/>
              <a:ext cx="1853214" cy="1853214"/>
              <a:chOff x="6294406" y="2503503"/>
              <a:chExt cx="1853214" cy="1853214"/>
            </a:xfrm>
          </p:grpSpPr>
          <p:sp>
            <p:nvSpPr>
              <p:cNvPr id="20" name="矩形 19"/>
              <p:cNvSpPr/>
              <p:nvPr/>
            </p:nvSpPr>
            <p:spPr>
              <a:xfrm>
                <a:off x="6294406" y="2503503"/>
                <a:ext cx="1853214"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6723863" y="2645280"/>
                <a:ext cx="994300" cy="1600438"/>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N</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399756" y="2750968"/>
              <a:ext cx="1358284" cy="1358284"/>
              <a:chOff x="8399756" y="2750968"/>
              <a:chExt cx="1358284" cy="1358284"/>
            </a:xfrm>
          </p:grpSpPr>
          <p:sp>
            <p:nvSpPr>
              <p:cNvPr id="22" name="矩形 21"/>
              <p:cNvSpPr/>
              <p:nvPr/>
            </p:nvSpPr>
            <p:spPr>
              <a:xfrm>
                <a:off x="8399756" y="2750968"/>
                <a:ext cx="1358284" cy="135828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8581749" y="2876112"/>
                <a:ext cx="994299" cy="1138773"/>
              </a:xfrm>
              <a:prstGeom prst="rect">
                <a:avLst/>
              </a:prstGeom>
              <a:noFill/>
            </p:spPr>
            <p:txBody>
              <a:bodyPr wrap="square" rtlCol="0">
                <a:spAutoFit/>
              </a:bodyPr>
              <a:lstStyle/>
              <a:p>
                <a:pPr algn="ctr"/>
                <a:r>
                  <a:rPr lang="en-US" altLang="zh-CN" sz="4950" dirty="0">
                    <a:solidFill>
                      <a:schemeClr val="bg1"/>
                    </a:solidFill>
                    <a:latin typeface="微软雅黑" panose="020B0503020204020204" pitchFamily="34" charset="-122"/>
                    <a:ea typeface="微软雅黑" panose="020B0503020204020204" pitchFamily="34" charset="-122"/>
                  </a:rPr>
                  <a:t>K</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9964625" y="3044279"/>
              <a:ext cx="923277" cy="923277"/>
              <a:chOff x="9964625" y="3044279"/>
              <a:chExt cx="923277" cy="923277"/>
            </a:xfrm>
          </p:grpSpPr>
          <p:sp>
            <p:nvSpPr>
              <p:cNvPr id="13" name="矩形 12"/>
              <p:cNvSpPr/>
              <p:nvPr/>
            </p:nvSpPr>
            <p:spPr>
              <a:xfrm>
                <a:off x="9964625" y="3044279"/>
                <a:ext cx="923277" cy="9232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文本框 29"/>
              <p:cNvSpPr txBox="1"/>
              <p:nvPr/>
            </p:nvSpPr>
            <p:spPr>
              <a:xfrm>
                <a:off x="10258328" y="3121198"/>
                <a:ext cx="335871" cy="800218"/>
              </a:xfrm>
              <a:prstGeom prst="rect">
                <a:avLst/>
              </a:prstGeom>
              <a:noFill/>
            </p:spPr>
            <p:txBody>
              <a:bodyPr wrap="square"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rPr>
                  <a:t>S</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xmlns="" val="560152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stretch>
            <a:fillRect/>
          </a:stretch>
        </p:blipFill>
        <p:spPr>
          <a:xfrm>
            <a:off x="83045" y="1599588"/>
            <a:ext cx="8920996" cy="2801934"/>
          </a:xfrm>
          <a:prstGeom prst="rect">
            <a:avLst/>
          </a:prstGeom>
        </p:spPr>
      </p:pic>
      <p:sp>
        <p:nvSpPr>
          <p:cNvPr id="98" name="矩形 97"/>
          <p:cNvSpPr/>
          <p:nvPr/>
        </p:nvSpPr>
        <p:spPr>
          <a:xfrm>
            <a:off x="8316622" y="5343682"/>
            <a:ext cx="58327" cy="195671"/>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16" name="组合 115"/>
          <p:cNvGrpSpPr/>
          <p:nvPr/>
        </p:nvGrpSpPr>
        <p:grpSpPr>
          <a:xfrm>
            <a:off x="450638" y="5392077"/>
            <a:ext cx="8208168" cy="328608"/>
            <a:chOff x="623889" y="3209929"/>
            <a:chExt cx="10944224" cy="438144"/>
          </a:xfrm>
        </p:grpSpPr>
        <p:sp>
          <p:nvSpPr>
            <p:cNvPr id="117" name="矩形 116"/>
            <p:cNvSpPr/>
            <p:nvPr/>
          </p:nvSpPr>
          <p:spPr>
            <a:xfrm>
              <a:off x="623889" y="3344465"/>
              <a:ext cx="50397"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8" name="矩形 117"/>
            <p:cNvSpPr/>
            <p:nvPr/>
          </p:nvSpPr>
          <p:spPr>
            <a:xfrm>
              <a:off x="717047" y="3344465"/>
              <a:ext cx="107093"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9" name="矩形 118"/>
            <p:cNvSpPr/>
            <p:nvPr/>
          </p:nvSpPr>
          <p:spPr>
            <a:xfrm>
              <a:off x="866901" y="3344465"/>
              <a:ext cx="198437"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0" name="矩形 119"/>
            <p:cNvSpPr/>
            <p:nvPr/>
          </p:nvSpPr>
          <p:spPr>
            <a:xfrm>
              <a:off x="1108099" y="3344465"/>
              <a:ext cx="9613876"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21" name="矩形 120"/>
            <p:cNvSpPr/>
            <p:nvPr/>
          </p:nvSpPr>
          <p:spPr>
            <a:xfrm>
              <a:off x="10994902" y="3344465"/>
              <a:ext cx="107093"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2" name="矩形 121"/>
            <p:cNvSpPr/>
            <p:nvPr/>
          </p:nvSpPr>
          <p:spPr>
            <a:xfrm>
              <a:off x="10759220" y="3344465"/>
              <a:ext cx="198437" cy="169069"/>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等腰三角形 122"/>
            <p:cNvSpPr/>
            <p:nvPr/>
          </p:nvSpPr>
          <p:spPr>
            <a:xfrm rot="5400000">
              <a:off x="11159803" y="3239763"/>
              <a:ext cx="438144" cy="378476"/>
            </a:xfrm>
            <a:prstGeom prst="triangle">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4" name="组合 123"/>
          <p:cNvGrpSpPr/>
          <p:nvPr/>
        </p:nvGrpSpPr>
        <p:grpSpPr>
          <a:xfrm>
            <a:off x="675467" y="5153436"/>
            <a:ext cx="674843" cy="782815"/>
            <a:chOff x="1109756" y="3090803"/>
            <a:chExt cx="583098" cy="676392"/>
          </a:xfrm>
        </p:grpSpPr>
        <p:sp>
          <p:nvSpPr>
            <p:cNvPr id="125" name="六边形 124"/>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26" name="文本框 125"/>
            <p:cNvSpPr txBox="1"/>
            <p:nvPr/>
          </p:nvSpPr>
          <p:spPr>
            <a:xfrm>
              <a:off x="1115003" y="3265944"/>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1499592" y="5153437"/>
            <a:ext cx="674843" cy="782815"/>
            <a:chOff x="1109756" y="3090803"/>
            <a:chExt cx="583098" cy="676392"/>
          </a:xfrm>
        </p:grpSpPr>
        <p:sp>
          <p:nvSpPr>
            <p:cNvPr id="128" name="六边形 127"/>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29" name="文本框 128"/>
            <p:cNvSpPr txBox="1"/>
            <p:nvPr/>
          </p:nvSpPr>
          <p:spPr>
            <a:xfrm>
              <a:off x="1115003" y="3265944"/>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2326715" y="5153436"/>
            <a:ext cx="674843" cy="782815"/>
            <a:chOff x="1109756" y="3090803"/>
            <a:chExt cx="583098" cy="676392"/>
          </a:xfrm>
        </p:grpSpPr>
        <p:sp>
          <p:nvSpPr>
            <p:cNvPr id="131" name="六边形 130"/>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3</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800759" y="5155646"/>
            <a:ext cx="674843" cy="782815"/>
            <a:chOff x="1109756" y="3090803"/>
            <a:chExt cx="583098" cy="676392"/>
          </a:xfrm>
        </p:grpSpPr>
        <p:sp>
          <p:nvSpPr>
            <p:cNvPr id="134" name="六边形 133"/>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35" name="文本框 134"/>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6</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7288003" y="5147166"/>
            <a:ext cx="674843" cy="782815"/>
            <a:chOff x="1109756" y="3090803"/>
            <a:chExt cx="583098" cy="676392"/>
          </a:xfrm>
        </p:grpSpPr>
        <p:sp>
          <p:nvSpPr>
            <p:cNvPr id="143" name="六边形 142"/>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44" name="文本框 143"/>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9</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3152876" y="5160917"/>
            <a:ext cx="674843" cy="782815"/>
            <a:chOff x="1109756" y="3090803"/>
            <a:chExt cx="583098" cy="676392"/>
          </a:xfrm>
        </p:grpSpPr>
        <p:sp>
          <p:nvSpPr>
            <p:cNvPr id="146" name="六边形 145"/>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47" name="文本框 146"/>
            <p:cNvSpPr txBox="1"/>
            <p:nvPr/>
          </p:nvSpPr>
          <p:spPr>
            <a:xfrm>
              <a:off x="1115003" y="3265944"/>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4</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3976585" y="5153725"/>
            <a:ext cx="674843" cy="782815"/>
            <a:chOff x="1109756" y="3090803"/>
            <a:chExt cx="583098" cy="676392"/>
          </a:xfrm>
        </p:grpSpPr>
        <p:sp>
          <p:nvSpPr>
            <p:cNvPr id="149" name="六边形 148"/>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50" name="文本框 149"/>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5</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6459332" y="5158707"/>
            <a:ext cx="674843" cy="782815"/>
            <a:chOff x="1109756" y="3090803"/>
            <a:chExt cx="583098" cy="676392"/>
          </a:xfrm>
        </p:grpSpPr>
        <p:sp>
          <p:nvSpPr>
            <p:cNvPr id="152" name="六边形 151"/>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53" name="文本框 152"/>
            <p:cNvSpPr txBox="1"/>
            <p:nvPr/>
          </p:nvSpPr>
          <p:spPr>
            <a:xfrm>
              <a:off x="1115003" y="3274007"/>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8</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5629114" y="5147166"/>
            <a:ext cx="674843" cy="782815"/>
            <a:chOff x="1109756" y="3090803"/>
            <a:chExt cx="583098" cy="676392"/>
          </a:xfrm>
        </p:grpSpPr>
        <p:sp>
          <p:nvSpPr>
            <p:cNvPr id="155" name="六边形 154"/>
            <p:cNvSpPr/>
            <p:nvPr/>
          </p:nvSpPr>
          <p:spPr>
            <a:xfrm rot="5400000">
              <a:off x="1063108" y="3137451"/>
              <a:ext cx="676392" cy="583096"/>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156" name="文本框 155"/>
            <p:cNvSpPr txBox="1"/>
            <p:nvPr/>
          </p:nvSpPr>
          <p:spPr>
            <a:xfrm>
              <a:off x="1115003" y="3282069"/>
              <a:ext cx="577851" cy="345715"/>
            </a:xfrm>
            <a:prstGeom prst="rect">
              <a:avLst/>
            </a:prstGeom>
            <a:noFill/>
          </p:spPr>
          <p:txBody>
            <a:bodyPr wrap="square" rtlCol="0">
              <a:spAutoFit/>
            </a:bodyPr>
            <a:lstStyle/>
            <a:p>
              <a:pPr algn="ctr"/>
              <a:r>
                <a:rPr lang="en-US" altLang="zh-CN"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7</a:t>
              </a:r>
              <a:endParaRPr lang="zh-CN" altLang="en-US" sz="20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cxnSp>
        <p:nvCxnSpPr>
          <p:cNvPr id="14" name="肘形连接符 13"/>
          <p:cNvCxnSpPr>
            <a:stCxn id="125" idx="3"/>
          </p:cNvCxnSpPr>
          <p:nvPr/>
        </p:nvCxnSpPr>
        <p:spPr>
          <a:xfrm rot="16200000" flipV="1">
            <a:off x="-844299" y="3296249"/>
            <a:ext cx="3268652" cy="445721"/>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肘形连接符 16"/>
          <p:cNvCxnSpPr>
            <a:stCxn id="128" idx="3"/>
          </p:cNvCxnSpPr>
          <p:nvPr/>
        </p:nvCxnSpPr>
        <p:spPr>
          <a:xfrm rot="16200000" flipV="1">
            <a:off x="71114" y="3387538"/>
            <a:ext cx="3268654" cy="263143"/>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肘形连接符 19"/>
          <p:cNvCxnSpPr>
            <a:stCxn id="131" idx="3"/>
          </p:cNvCxnSpPr>
          <p:nvPr/>
        </p:nvCxnSpPr>
        <p:spPr>
          <a:xfrm rot="16200000" flipV="1">
            <a:off x="889014" y="3378314"/>
            <a:ext cx="3268654" cy="281589"/>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肘形连接符 21"/>
          <p:cNvCxnSpPr>
            <a:stCxn id="146" idx="3"/>
          </p:cNvCxnSpPr>
          <p:nvPr/>
        </p:nvCxnSpPr>
        <p:spPr>
          <a:xfrm rot="16200000" flipV="1">
            <a:off x="1609084" y="3279705"/>
            <a:ext cx="3276136" cy="486288"/>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肘形连接符 23"/>
          <p:cNvCxnSpPr>
            <a:stCxn id="149" idx="3"/>
          </p:cNvCxnSpPr>
          <p:nvPr/>
        </p:nvCxnSpPr>
        <p:spPr>
          <a:xfrm rot="16200000" flipV="1">
            <a:off x="2325508" y="3165227"/>
            <a:ext cx="3268945" cy="708051"/>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肘形连接符 25"/>
          <p:cNvCxnSpPr>
            <a:stCxn id="134" idx="3"/>
          </p:cNvCxnSpPr>
          <p:nvPr/>
        </p:nvCxnSpPr>
        <p:spPr>
          <a:xfrm rot="16200000" flipV="1">
            <a:off x="3153503" y="3170970"/>
            <a:ext cx="3270867" cy="698486"/>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肘形连接符 27"/>
          <p:cNvCxnSpPr>
            <a:stCxn id="155" idx="3"/>
          </p:cNvCxnSpPr>
          <p:nvPr/>
        </p:nvCxnSpPr>
        <p:spPr>
          <a:xfrm rot="16200000" flipV="1">
            <a:off x="3978993" y="3159625"/>
            <a:ext cx="3262387" cy="712696"/>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肘形连接符 29"/>
          <p:cNvCxnSpPr>
            <a:stCxn id="152" idx="3"/>
          </p:cNvCxnSpPr>
          <p:nvPr/>
        </p:nvCxnSpPr>
        <p:spPr>
          <a:xfrm rot="16200000" flipV="1">
            <a:off x="4802509" y="3164463"/>
            <a:ext cx="3273928" cy="714559"/>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肘形连接符 31"/>
          <p:cNvCxnSpPr>
            <a:stCxn id="143" idx="3"/>
          </p:cNvCxnSpPr>
          <p:nvPr/>
        </p:nvCxnSpPr>
        <p:spPr>
          <a:xfrm rot="16200000" flipV="1">
            <a:off x="5634701" y="3156444"/>
            <a:ext cx="3262388" cy="719056"/>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54" name="组合 53"/>
          <p:cNvGrpSpPr/>
          <p:nvPr/>
        </p:nvGrpSpPr>
        <p:grpSpPr>
          <a:xfrm>
            <a:off x="84694" y="237493"/>
            <a:ext cx="3977489" cy="657857"/>
            <a:chOff x="2753150" y="2876110"/>
            <a:chExt cx="6685701" cy="1105781"/>
          </a:xfrm>
        </p:grpSpPr>
        <p:grpSp>
          <p:nvGrpSpPr>
            <p:cNvPr id="55" name="组合 54"/>
            <p:cNvGrpSpPr/>
            <p:nvPr/>
          </p:nvGrpSpPr>
          <p:grpSpPr>
            <a:xfrm>
              <a:off x="2753150" y="2876110"/>
              <a:ext cx="1282707" cy="1105781"/>
              <a:chOff x="3306159" y="1663997"/>
              <a:chExt cx="796206" cy="686384"/>
            </a:xfrm>
          </p:grpSpPr>
          <p:sp>
            <p:nvSpPr>
              <p:cNvPr id="58" name="六边形 57"/>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文本框 58"/>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6" name="任意多边形 55"/>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12475" y="3075059"/>
              <a:ext cx="5226376" cy="7229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交易管理</a:t>
              </a:r>
            </a:p>
          </p:txBody>
        </p:sp>
      </p:grpSp>
    </p:spTree>
    <p:extLst>
      <p:ext uri="{BB962C8B-B14F-4D97-AF65-F5344CB8AC3E}">
        <p14:creationId xmlns:p14="http://schemas.microsoft.com/office/powerpoint/2010/main" xmlns="" val="3175310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fill="hold"/>
                                        <p:tgtEl>
                                          <p:spTgt spid="124"/>
                                        </p:tgtEl>
                                        <p:attrNameLst>
                                          <p:attrName>ppt_x</p:attrName>
                                        </p:attrNameLst>
                                      </p:cBhvr>
                                      <p:tavLst>
                                        <p:tav tm="0">
                                          <p:val>
                                            <p:strVal val="#ppt_x"/>
                                          </p:val>
                                        </p:tav>
                                        <p:tav tm="100000">
                                          <p:val>
                                            <p:strVal val="#ppt_x"/>
                                          </p:val>
                                        </p:tav>
                                      </p:tavLst>
                                    </p:anim>
                                    <p:anim calcmode="lin" valueType="num">
                                      <p:cBhvr additive="base">
                                        <p:cTn id="18"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cBhvr additive="base">
                                        <p:cTn id="23" dur="500" fill="hold"/>
                                        <p:tgtEl>
                                          <p:spTgt spid="127"/>
                                        </p:tgtEl>
                                        <p:attrNameLst>
                                          <p:attrName>ppt_x</p:attrName>
                                        </p:attrNameLst>
                                      </p:cBhvr>
                                      <p:tavLst>
                                        <p:tav tm="0">
                                          <p:val>
                                            <p:strVal val="#ppt_x"/>
                                          </p:val>
                                        </p:tav>
                                        <p:tav tm="100000">
                                          <p:val>
                                            <p:strVal val="#ppt_x"/>
                                          </p:val>
                                        </p:tav>
                                      </p:tavLst>
                                    </p:anim>
                                    <p:anim calcmode="lin" valueType="num">
                                      <p:cBhvr additive="base">
                                        <p:cTn id="24" dur="500" fill="hold"/>
                                        <p:tgtEl>
                                          <p:spTgt spid="1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0"/>
                                        </p:tgtEl>
                                        <p:attrNameLst>
                                          <p:attrName>style.visibility</p:attrName>
                                        </p:attrNameLst>
                                      </p:cBhvr>
                                      <p:to>
                                        <p:strVal val="visible"/>
                                      </p:to>
                                    </p:set>
                                    <p:anim calcmode="lin" valueType="num">
                                      <p:cBhvr additive="base">
                                        <p:cTn id="33" dur="500" fill="hold"/>
                                        <p:tgtEl>
                                          <p:spTgt spid="130"/>
                                        </p:tgtEl>
                                        <p:attrNameLst>
                                          <p:attrName>ppt_x</p:attrName>
                                        </p:attrNameLst>
                                      </p:cBhvr>
                                      <p:tavLst>
                                        <p:tav tm="0">
                                          <p:val>
                                            <p:strVal val="#ppt_x"/>
                                          </p:val>
                                        </p:tav>
                                        <p:tav tm="100000">
                                          <p:val>
                                            <p:strVal val="#ppt_x"/>
                                          </p:val>
                                        </p:tav>
                                      </p:tavLst>
                                    </p:anim>
                                    <p:anim calcmode="lin" valueType="num">
                                      <p:cBhvr additive="base">
                                        <p:cTn id="34" dur="500" fill="hold"/>
                                        <p:tgtEl>
                                          <p:spTgt spid="13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5"/>
                                        </p:tgtEl>
                                        <p:attrNameLst>
                                          <p:attrName>style.visibility</p:attrName>
                                        </p:attrNameLst>
                                      </p:cBhvr>
                                      <p:to>
                                        <p:strVal val="visible"/>
                                      </p:to>
                                    </p:set>
                                    <p:anim calcmode="lin" valueType="num">
                                      <p:cBhvr additive="base">
                                        <p:cTn id="47" dur="500" fill="hold"/>
                                        <p:tgtEl>
                                          <p:spTgt spid="145"/>
                                        </p:tgtEl>
                                        <p:attrNameLst>
                                          <p:attrName>ppt_x</p:attrName>
                                        </p:attrNameLst>
                                      </p:cBhvr>
                                      <p:tavLst>
                                        <p:tav tm="0">
                                          <p:val>
                                            <p:strVal val="#ppt_x"/>
                                          </p:val>
                                        </p:tav>
                                        <p:tav tm="100000">
                                          <p:val>
                                            <p:strVal val="#ppt_x"/>
                                          </p:val>
                                        </p:tav>
                                      </p:tavLst>
                                    </p:anim>
                                    <p:anim calcmode="lin" valueType="num">
                                      <p:cBhvr additive="base">
                                        <p:cTn id="4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8"/>
                                        </p:tgtEl>
                                        <p:attrNameLst>
                                          <p:attrName>style.visibility</p:attrName>
                                        </p:attrNameLst>
                                      </p:cBhvr>
                                      <p:to>
                                        <p:strVal val="visible"/>
                                      </p:to>
                                    </p:set>
                                    <p:anim calcmode="lin" valueType="num">
                                      <p:cBhvr additive="base">
                                        <p:cTn id="53" dur="500" fill="hold"/>
                                        <p:tgtEl>
                                          <p:spTgt spid="148"/>
                                        </p:tgtEl>
                                        <p:attrNameLst>
                                          <p:attrName>ppt_x</p:attrName>
                                        </p:attrNameLst>
                                      </p:cBhvr>
                                      <p:tavLst>
                                        <p:tav tm="0">
                                          <p:val>
                                            <p:strVal val="#ppt_x"/>
                                          </p:val>
                                        </p:tav>
                                        <p:tav tm="100000">
                                          <p:val>
                                            <p:strVal val="#ppt_x"/>
                                          </p:val>
                                        </p:tav>
                                      </p:tavLst>
                                    </p:anim>
                                    <p:anim calcmode="lin" valueType="num">
                                      <p:cBhvr additive="base">
                                        <p:cTn id="54" dur="500" fill="hold"/>
                                        <p:tgtEl>
                                          <p:spTgt spid="14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3"/>
                                        </p:tgtEl>
                                        <p:attrNameLst>
                                          <p:attrName>style.visibility</p:attrName>
                                        </p:attrNameLst>
                                      </p:cBhvr>
                                      <p:to>
                                        <p:strVal val="visible"/>
                                      </p:to>
                                    </p:set>
                                    <p:anim calcmode="lin" valueType="num">
                                      <p:cBhvr additive="base">
                                        <p:cTn id="63" dur="500" fill="hold"/>
                                        <p:tgtEl>
                                          <p:spTgt spid="133"/>
                                        </p:tgtEl>
                                        <p:attrNameLst>
                                          <p:attrName>ppt_x</p:attrName>
                                        </p:attrNameLst>
                                      </p:cBhvr>
                                      <p:tavLst>
                                        <p:tav tm="0">
                                          <p:val>
                                            <p:strVal val="#ppt_x"/>
                                          </p:val>
                                        </p:tav>
                                        <p:tav tm="100000">
                                          <p:val>
                                            <p:strVal val="#ppt_x"/>
                                          </p:val>
                                        </p:tav>
                                      </p:tavLst>
                                    </p:anim>
                                    <p:anim calcmode="lin" valueType="num">
                                      <p:cBhvr additive="base">
                                        <p:cTn id="64" dur="500" fill="hold"/>
                                        <p:tgtEl>
                                          <p:spTgt spid="1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4"/>
                                        </p:tgtEl>
                                        <p:attrNameLst>
                                          <p:attrName>style.visibility</p:attrName>
                                        </p:attrNameLst>
                                      </p:cBhvr>
                                      <p:to>
                                        <p:strVal val="visible"/>
                                      </p:to>
                                    </p:set>
                                    <p:anim calcmode="lin" valueType="num">
                                      <p:cBhvr additive="base">
                                        <p:cTn id="73" dur="500" fill="hold"/>
                                        <p:tgtEl>
                                          <p:spTgt spid="154"/>
                                        </p:tgtEl>
                                        <p:attrNameLst>
                                          <p:attrName>ppt_x</p:attrName>
                                        </p:attrNameLst>
                                      </p:cBhvr>
                                      <p:tavLst>
                                        <p:tav tm="0">
                                          <p:val>
                                            <p:strVal val="#ppt_x"/>
                                          </p:val>
                                        </p:tav>
                                        <p:tav tm="100000">
                                          <p:val>
                                            <p:strVal val="#ppt_x"/>
                                          </p:val>
                                        </p:tav>
                                      </p:tavLst>
                                    </p:anim>
                                    <p:anim calcmode="lin" valueType="num">
                                      <p:cBhvr additive="base">
                                        <p:cTn id="74" dur="500" fill="hold"/>
                                        <p:tgtEl>
                                          <p:spTgt spid="15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51"/>
                                        </p:tgtEl>
                                        <p:attrNameLst>
                                          <p:attrName>style.visibility</p:attrName>
                                        </p:attrNameLst>
                                      </p:cBhvr>
                                      <p:to>
                                        <p:strVal val="visible"/>
                                      </p:to>
                                    </p:set>
                                    <p:anim calcmode="lin" valueType="num">
                                      <p:cBhvr additive="base">
                                        <p:cTn id="83" dur="500" fill="hold"/>
                                        <p:tgtEl>
                                          <p:spTgt spid="151"/>
                                        </p:tgtEl>
                                        <p:attrNameLst>
                                          <p:attrName>ppt_x</p:attrName>
                                        </p:attrNameLst>
                                      </p:cBhvr>
                                      <p:tavLst>
                                        <p:tav tm="0">
                                          <p:val>
                                            <p:strVal val="#ppt_x"/>
                                          </p:val>
                                        </p:tav>
                                        <p:tav tm="100000">
                                          <p:val>
                                            <p:strVal val="#ppt_x"/>
                                          </p:val>
                                        </p:tav>
                                      </p:tavLst>
                                    </p:anim>
                                    <p:anim calcmode="lin" valueType="num">
                                      <p:cBhvr additive="base">
                                        <p:cTn id="84" dur="500" fill="hold"/>
                                        <p:tgtEl>
                                          <p:spTgt spid="15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42"/>
                                        </p:tgtEl>
                                        <p:attrNameLst>
                                          <p:attrName>style.visibility</p:attrName>
                                        </p:attrNameLst>
                                      </p:cBhvr>
                                      <p:to>
                                        <p:strVal val="visible"/>
                                      </p:to>
                                    </p:set>
                                    <p:anim calcmode="lin" valueType="num">
                                      <p:cBhvr additive="base">
                                        <p:cTn id="93" dur="500" fill="hold"/>
                                        <p:tgtEl>
                                          <p:spTgt spid="142"/>
                                        </p:tgtEl>
                                        <p:attrNameLst>
                                          <p:attrName>ppt_x</p:attrName>
                                        </p:attrNameLst>
                                      </p:cBhvr>
                                      <p:tavLst>
                                        <p:tav tm="0">
                                          <p:val>
                                            <p:strVal val="#ppt_x"/>
                                          </p:val>
                                        </p:tav>
                                        <p:tav tm="100000">
                                          <p:val>
                                            <p:strVal val="#ppt_x"/>
                                          </p:val>
                                        </p:tav>
                                      </p:tavLst>
                                    </p:anim>
                                    <p:anim calcmode="lin" valueType="num">
                                      <p:cBhvr additive="base">
                                        <p:cTn id="94" dur="500" fill="hold"/>
                                        <p:tgtEl>
                                          <p:spTgt spid="14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13234" y="5550247"/>
            <a:ext cx="6677265" cy="685187"/>
            <a:chOff x="2263805" y="3430709"/>
            <a:chExt cx="8673483" cy="965464"/>
          </a:xfrm>
        </p:grpSpPr>
        <p:sp>
          <p:nvSpPr>
            <p:cNvPr id="5" name="任意多边形 4"/>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文本框 5"/>
            <p:cNvSpPr txBox="1"/>
            <p:nvPr/>
          </p:nvSpPr>
          <p:spPr>
            <a:xfrm>
              <a:off x="2263805" y="3593731"/>
              <a:ext cx="8673483" cy="615553"/>
            </a:xfrm>
            <a:prstGeom prst="rect">
              <a:avLst/>
            </a:prstGeom>
            <a:noFill/>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买家拍下宝贝一直未付款我们怎么处理？</a:t>
              </a:r>
            </a:p>
          </p:txBody>
        </p:sp>
      </p:grpSp>
      <p:grpSp>
        <p:nvGrpSpPr>
          <p:cNvPr id="7" name="组合 6"/>
          <p:cNvGrpSpPr/>
          <p:nvPr/>
        </p:nvGrpSpPr>
        <p:grpSpPr>
          <a:xfrm>
            <a:off x="84694" y="237493"/>
            <a:ext cx="3977489" cy="657857"/>
            <a:chOff x="2753150" y="2876110"/>
            <a:chExt cx="6685701" cy="1105781"/>
          </a:xfrm>
        </p:grpSpPr>
        <p:grpSp>
          <p:nvGrpSpPr>
            <p:cNvPr id="8" name="组合 7"/>
            <p:cNvGrpSpPr/>
            <p:nvPr/>
          </p:nvGrpSpPr>
          <p:grpSpPr>
            <a:xfrm>
              <a:off x="2753150" y="2876110"/>
              <a:ext cx="1282707" cy="1105781"/>
              <a:chOff x="3306159" y="1663997"/>
              <a:chExt cx="796206" cy="686384"/>
            </a:xfrm>
          </p:grpSpPr>
          <p:sp>
            <p:nvSpPr>
              <p:cNvPr id="11" name="六边形 10"/>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任意多边形 8"/>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提问环节？</a:t>
              </a:r>
            </a:p>
          </p:txBody>
        </p:sp>
      </p:grpSp>
      <p:pic>
        <p:nvPicPr>
          <p:cNvPr id="13" name="Picture 2" descr="http://pic38.nipic.com/20140213/3554136_135254076303_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961"/>
          <a:stretch/>
        </p:blipFill>
        <p:spPr bwMode="auto">
          <a:xfrm>
            <a:off x="2384687" y="1231797"/>
            <a:ext cx="4447652" cy="3953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3173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3433" y="5783881"/>
            <a:ext cx="597155" cy="514788"/>
            <a:chOff x="3306159" y="1663997"/>
            <a:chExt cx="796206" cy="686384"/>
          </a:xfrm>
        </p:grpSpPr>
        <p:sp>
          <p:nvSpPr>
            <p:cNvPr id="3" name="六边形 2"/>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文本框 3"/>
            <p:cNvSpPr txBox="1"/>
            <p:nvPr/>
          </p:nvSpPr>
          <p:spPr>
            <a:xfrm>
              <a:off x="3415791" y="1745580"/>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5" name="任意多边形 4"/>
          <p:cNvSpPr/>
          <p:nvPr/>
        </p:nvSpPr>
        <p:spPr>
          <a:xfrm>
            <a:off x="1932812" y="5783881"/>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932812" y="5868151"/>
            <a:ext cx="2433099"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1800" dirty="0"/>
              <a:t>原因分析</a:t>
            </a:r>
          </a:p>
        </p:txBody>
      </p:sp>
      <p:grpSp>
        <p:nvGrpSpPr>
          <p:cNvPr id="7" name="组合 6"/>
          <p:cNvGrpSpPr/>
          <p:nvPr/>
        </p:nvGrpSpPr>
        <p:grpSpPr>
          <a:xfrm>
            <a:off x="4923010" y="5783881"/>
            <a:ext cx="597155" cy="514788"/>
            <a:chOff x="3306159" y="1663997"/>
            <a:chExt cx="796206" cy="686384"/>
          </a:xfrm>
        </p:grpSpPr>
        <p:sp>
          <p:nvSpPr>
            <p:cNvPr id="8" name="六边形 7"/>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p:nvSpPr>
          <p:spPr>
            <a:xfrm>
              <a:off x="3415791" y="1745580"/>
              <a:ext cx="576944" cy="553997"/>
            </a:xfrm>
            <a:prstGeom prst="rect">
              <a:avLst/>
            </a:prstGeom>
            <a:noFill/>
          </p:spPr>
          <p:txBody>
            <a:bodyPr wrap="square" rtlCol="0">
              <a:spAutoFit/>
            </a:bodyPr>
            <a:lstStyle/>
            <a:p>
              <a:pPr algn="ctr"/>
              <a:r>
                <a:rPr lang="en-US" altLang="zh-CN"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2</a:t>
              </a:r>
              <a:endParaRPr lang="zh-CN" altLang="en-US" sz="21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10" name="任意多边形 9"/>
          <p:cNvSpPr/>
          <p:nvPr/>
        </p:nvSpPr>
        <p:spPr>
          <a:xfrm>
            <a:off x="5602389" y="5783881"/>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5602389" y="5868151"/>
            <a:ext cx="2433099"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1800" dirty="0"/>
              <a:t>解决方案</a:t>
            </a:r>
          </a:p>
        </p:txBody>
      </p:sp>
      <p:pic>
        <p:nvPicPr>
          <p:cNvPr id="1028" name="Picture 4" descr="http://photocdn.sohu.com/20150810/mp26652927_1439193037611_1_t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1537" y="395476"/>
            <a:ext cx="6853951" cy="5037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164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39016" y="1782326"/>
            <a:ext cx="6178252" cy="685187"/>
            <a:chOff x="2588117" y="3430709"/>
            <a:chExt cx="8024858" cy="965464"/>
          </a:xfrm>
        </p:grpSpPr>
        <p:sp>
          <p:nvSpPr>
            <p:cNvPr id="5" name="任意多边形 4"/>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047190" y="3593731"/>
              <a:ext cx="6260168"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新买家出于好奇，拍着试试看</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4694" y="286133"/>
            <a:ext cx="3977489" cy="657857"/>
            <a:chOff x="2753150" y="2876110"/>
            <a:chExt cx="6685701" cy="1105781"/>
          </a:xfrm>
        </p:grpSpPr>
        <p:grpSp>
          <p:nvGrpSpPr>
            <p:cNvPr id="8" name="组合 7"/>
            <p:cNvGrpSpPr/>
            <p:nvPr/>
          </p:nvGrpSpPr>
          <p:grpSpPr>
            <a:xfrm>
              <a:off x="2753150" y="2876110"/>
              <a:ext cx="1282707" cy="1105781"/>
              <a:chOff x="3306159" y="1663997"/>
              <a:chExt cx="796206" cy="686384"/>
            </a:xfrm>
          </p:grpSpPr>
          <p:sp>
            <p:nvSpPr>
              <p:cNvPr id="11" name="六边形 10"/>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3415791" y="1777322"/>
                <a:ext cx="576943" cy="493641"/>
              </a:xfrm>
              <a:prstGeom prst="rect">
                <a:avLst/>
              </a:prstGeom>
              <a:noFill/>
            </p:spPr>
            <p:txBody>
              <a:bodyPr wrap="square" rtlCol="0">
                <a:spAutoFit/>
              </a:bodyPr>
              <a:lstStyle/>
              <a:p>
                <a:pPr algn="ctr"/>
                <a:r>
                  <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1</a:t>
                </a:r>
                <a:endPar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endParaRPr>
              </a:p>
            </p:txBody>
          </p:sp>
        </p:grpSp>
        <p:sp>
          <p:nvSpPr>
            <p:cNvPr id="9" name="任意多边形 8"/>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12476" y="3075059"/>
              <a:ext cx="5226375" cy="776005"/>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rPr>
                <a:t>原因分析</a:t>
              </a:r>
            </a:p>
          </p:txBody>
        </p:sp>
      </p:grpSp>
      <p:grpSp>
        <p:nvGrpSpPr>
          <p:cNvPr id="16" name="组合 15"/>
          <p:cNvGrpSpPr/>
          <p:nvPr/>
        </p:nvGrpSpPr>
        <p:grpSpPr>
          <a:xfrm>
            <a:off x="1564526" y="3544966"/>
            <a:ext cx="6178252" cy="685187"/>
            <a:chOff x="2621247" y="3488421"/>
            <a:chExt cx="8024858" cy="965464"/>
          </a:xfrm>
        </p:grpSpPr>
        <p:sp>
          <p:nvSpPr>
            <p:cNvPr id="17" name="任意多边形 16"/>
            <p:cNvSpPr/>
            <p:nvPr/>
          </p:nvSpPr>
          <p:spPr>
            <a:xfrm>
              <a:off x="2621247" y="3488421"/>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047185" y="3648286"/>
              <a:ext cx="6765573"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拍下了商品，但是支付宝内余额不足</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539009" y="4413317"/>
            <a:ext cx="6178260" cy="685187"/>
            <a:chOff x="2588117" y="3430709"/>
            <a:chExt cx="8024858" cy="965464"/>
          </a:xfrm>
        </p:grpSpPr>
        <p:sp>
          <p:nvSpPr>
            <p:cNvPr id="23" name="任意多边形 22"/>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047198" y="3588185"/>
              <a:ext cx="6715032"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拍下后，由于种种原因又不想购买的</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539010" y="5260917"/>
            <a:ext cx="6178260" cy="685187"/>
            <a:chOff x="2588117" y="3430709"/>
            <a:chExt cx="8024858" cy="965464"/>
          </a:xfrm>
        </p:grpSpPr>
        <p:sp>
          <p:nvSpPr>
            <p:cNvPr id="26" name="任意多边形 25"/>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047197" y="3588185"/>
              <a:ext cx="7498431"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同行恶意竞争有的是同行恶意捉弄的行为</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539019" y="2658528"/>
            <a:ext cx="6178252" cy="685187"/>
            <a:chOff x="2588117" y="3430709"/>
            <a:chExt cx="8024858" cy="965464"/>
          </a:xfrm>
        </p:grpSpPr>
        <p:sp>
          <p:nvSpPr>
            <p:cNvPr id="29" name="任意多边形 28"/>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047186" y="3594420"/>
              <a:ext cx="6121182"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新买家需要购买但是不会支付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4268391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9016" y="469090"/>
            <a:ext cx="6178252" cy="685187"/>
            <a:chOff x="2588117" y="3430709"/>
            <a:chExt cx="8024858" cy="965464"/>
          </a:xfrm>
        </p:grpSpPr>
        <p:sp>
          <p:nvSpPr>
            <p:cNvPr id="3" name="任意多边形 2"/>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881111" y="3593731"/>
              <a:ext cx="5388341"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新买家出于好奇，拍着试试看</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712068" y="1556421"/>
            <a:ext cx="5826868" cy="107721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这种情况最好跟对方通过旺旺进行联系，了解一下具体情况，如果对方旺旺长期不在线，也可以手机联系一下，如果对方表示了歉意，那卖家最好宽容的表示没关系，这样可能会留住一个潜在的客户。</a:t>
            </a:r>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9812" y="3042163"/>
            <a:ext cx="4951379" cy="3631012"/>
          </a:xfrm>
          <a:prstGeom prst="rect">
            <a:avLst/>
          </a:prstGeom>
        </p:spPr>
      </p:pic>
    </p:spTree>
    <p:extLst>
      <p:ext uri="{BB962C8B-B14F-4D97-AF65-F5344CB8AC3E}">
        <p14:creationId xmlns:p14="http://schemas.microsoft.com/office/powerpoint/2010/main" xmlns="" val="509039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9016" y="469090"/>
            <a:ext cx="6178252" cy="685187"/>
            <a:chOff x="2588117" y="3430709"/>
            <a:chExt cx="8024858" cy="965464"/>
          </a:xfrm>
        </p:grpSpPr>
        <p:sp>
          <p:nvSpPr>
            <p:cNvPr id="3" name="任意多边形 2"/>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881111" y="3593731"/>
              <a:ext cx="5388341" cy="65051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新买家需要购买但是不会支付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712068" y="1556421"/>
            <a:ext cx="5826868" cy="83099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有不少新注册的用户不会使用支付宝付款，这时需要你耐心的指导，不要带着不耐烦的情绪，因为大家都是从新手过来的，互相理解是沟通的基础。</a:t>
            </a:r>
          </a:p>
        </p:txBody>
      </p:sp>
      <p:pic>
        <p:nvPicPr>
          <p:cNvPr id="9218" name="Picture 2" descr="http://admin.huixiaodai.com/resources/upfile/201511/30e5771f4f824d60aa7d841a143f425f.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00" y="3429000"/>
            <a:ext cx="4772025" cy="2876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6614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1550</Words>
  <Application>Microsoft Office PowerPoint</Application>
  <PresentationFormat>全屏显示(4:3)</PresentationFormat>
  <Paragraphs>180</Paragraphs>
  <Slides>33</Slides>
  <Notes>26</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杨光</dc:creator>
  <cp:lastModifiedBy>Windows 用户</cp:lastModifiedBy>
  <cp:revision>119</cp:revision>
  <dcterms:created xsi:type="dcterms:W3CDTF">2014-12-07T06:39:41Z</dcterms:created>
  <dcterms:modified xsi:type="dcterms:W3CDTF">2018-08-28T13:47:47Z</dcterms:modified>
</cp:coreProperties>
</file>