
<file path=[Content_Types].xml><?xml version="1.0" encoding="utf-8"?>
<Types xmlns="http://schemas.openxmlformats.org/package/2006/content-types">
  <Default Extension="png" ContentType="image/png"/>
  <Default Extension="avi" ContentType="video/avi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sldIdLst>
    <p:sldId id="272" r:id="rId3"/>
    <p:sldId id="256" r:id="rId4"/>
    <p:sldId id="257" r:id="rId5"/>
    <p:sldId id="354" r:id="rId6"/>
    <p:sldId id="359" r:id="rId7"/>
    <p:sldId id="358" r:id="rId8"/>
    <p:sldId id="357" r:id="rId9"/>
    <p:sldId id="356" r:id="rId10"/>
    <p:sldId id="355" r:id="rId11"/>
    <p:sldId id="360" r:id="rId12"/>
    <p:sldId id="361" r:id="rId13"/>
    <p:sldId id="362" r:id="rId14"/>
    <p:sldId id="363" r:id="rId15"/>
    <p:sldId id="263" r:id="rId16"/>
    <p:sldId id="364" r:id="rId17"/>
    <p:sldId id="365" r:id="rId18"/>
    <p:sldId id="369" r:id="rId19"/>
    <p:sldId id="368" r:id="rId20"/>
    <p:sldId id="367" r:id="rId21"/>
    <p:sldId id="366" r:id="rId22"/>
    <p:sldId id="265" r:id="rId23"/>
    <p:sldId id="372" r:id="rId24"/>
    <p:sldId id="377" r:id="rId25"/>
    <p:sldId id="376" r:id="rId26"/>
    <p:sldId id="375" r:id="rId27"/>
    <p:sldId id="374" r:id="rId28"/>
    <p:sldId id="373" r:id="rId29"/>
    <p:sldId id="370" r:id="rId30"/>
    <p:sldId id="378" r:id="rId31"/>
    <p:sldId id="379" r:id="rId32"/>
    <p:sldId id="380" r:id="rId33"/>
    <p:sldId id="371" r:id="rId34"/>
    <p:sldId id="382" r:id="rId35"/>
    <p:sldId id="381" r:id="rId36"/>
    <p:sldId id="383" r:id="rId37"/>
    <p:sldId id="385" r:id="rId38"/>
    <p:sldId id="384" r:id="rId39"/>
    <p:sldId id="386" r:id="rId40"/>
    <p:sldId id="387" r:id="rId41"/>
    <p:sldId id="388" r:id="rId42"/>
    <p:sldId id="389" r:id="rId43"/>
    <p:sldId id="392" r:id="rId44"/>
    <p:sldId id="391" r:id="rId45"/>
    <p:sldId id="390" r:id="rId46"/>
    <p:sldId id="261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0"/>
    <a:srgbClr val="1303E1"/>
    <a:srgbClr val="127FC0"/>
    <a:srgbClr val="8A481F"/>
    <a:srgbClr val="00508A"/>
    <a:srgbClr val="117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04" autoAdjust="0"/>
  </p:normalViewPr>
  <p:slideViewPr>
    <p:cSldViewPr snapToGrid="0" showGuides="1">
      <p:cViewPr varScale="1">
        <p:scale>
          <a:sx n="71" d="100"/>
          <a:sy n="71" d="100"/>
        </p:scale>
        <p:origin x="-1182" y="-246"/>
      </p:cViewPr>
      <p:guideLst>
        <p:guide orient="horz" pos="215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3.xml"/><Relationship Id="rId49" Type="http://schemas.openxmlformats.org/officeDocument/2006/relationships/presProps" Target="presProps.xml"/><Relationship Id="rId48" Type="http://schemas.openxmlformats.org/officeDocument/2006/relationships/notesMaster" Target="notesMasters/notesMaster1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6C8F1-6B19-4F54-8F22-4AEE7F177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52AEC-6377-4522-873D-EA09C33FA0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2AEC-6377-4522-873D-EA09C33FA0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microsoft.com/office/2007/relationships/media" Target="../media/media1.avi"/><Relationship Id="rId2" Type="http://schemas.openxmlformats.org/officeDocument/2006/relationships/video" Target="../media/media1.avi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页背景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-149285" y="-383937"/>
            <a:ext cx="9986963" cy="76771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2.png"/><Relationship Id="rId1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84094" y="3066951"/>
            <a:ext cx="8068235" cy="724098"/>
            <a:chOff x="2263805" y="3430709"/>
            <a:chExt cx="8673483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63805" y="3497944"/>
              <a:ext cx="8673483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12"/>
          <p:cNvSpPr txBox="1">
            <a:spLocks noChangeArrowheads="1"/>
          </p:cNvSpPr>
          <p:nvPr/>
        </p:nvSpPr>
        <p:spPr bwMode="auto">
          <a:xfrm>
            <a:off x="484095" y="3144718"/>
            <a:ext cx="79203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专业卖家数据分析平台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生意参谋</a:t>
            </a:r>
            <a:endParaRPr lang="zh-CN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785657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20060" y="5744735"/>
            <a:ext cx="9129712" cy="925087"/>
          </a:xfrm>
          <a:prstGeom prst="rect">
            <a:avLst/>
          </a:prstGeom>
          <a:solidFill>
            <a:schemeClr val="bg1">
              <a:alpha val="1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6" name="文本框 6"/>
          <p:cNvSpPr txBox="1">
            <a:spLocks noChangeArrowheads="1"/>
          </p:cNvSpPr>
          <p:nvPr/>
        </p:nvSpPr>
        <p:spPr bwMode="auto">
          <a:xfrm>
            <a:off x="142875" y="5791779"/>
            <a:ext cx="88840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商品分析——反映的是店铺内商品加购、收藏、详情页跳失、销售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排行情况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1328" y="569599"/>
            <a:ext cx="597155" cy="514788"/>
            <a:chOff x="81773" y="-383535"/>
            <a:chExt cx="796206" cy="686384"/>
          </a:xfrm>
        </p:grpSpPr>
        <p:sp>
          <p:nvSpPr>
            <p:cNvPr id="8" name="六边形 7"/>
            <p:cNvSpPr/>
            <p:nvPr/>
          </p:nvSpPr>
          <p:spPr>
            <a:xfrm>
              <a:off x="81773" y="-383535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191405" y="-317342"/>
              <a:ext cx="57694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任意多边形 9"/>
          <p:cNvSpPr/>
          <p:nvPr/>
        </p:nvSpPr>
        <p:spPr>
          <a:xfrm>
            <a:off x="767461" y="574862"/>
            <a:ext cx="1679904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2"/>
          <p:cNvSpPr txBox="1">
            <a:spLocks noChangeArrowheads="1"/>
          </p:cNvSpPr>
          <p:nvPr/>
        </p:nvSpPr>
        <p:spPr bwMode="auto">
          <a:xfrm>
            <a:off x="1199820" y="665410"/>
            <a:ext cx="7841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首页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2" y="1797424"/>
            <a:ext cx="8828664" cy="331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0" y="5518659"/>
            <a:ext cx="9129712" cy="1062316"/>
          </a:xfrm>
          <a:prstGeom prst="rect">
            <a:avLst/>
          </a:prstGeom>
          <a:solidFill>
            <a:schemeClr val="bg1">
              <a:alpha val="1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6" name="文本框 6"/>
          <p:cNvSpPr txBox="1">
            <a:spLocks noChangeArrowheads="1"/>
          </p:cNvSpPr>
          <p:nvPr/>
        </p:nvSpPr>
        <p:spPr bwMode="auto">
          <a:xfrm>
            <a:off x="93664" y="5634319"/>
            <a:ext cx="90503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交易分析——反映的是店铺内下单、支付买家数，支付订单数以及动态评分情况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1328" y="569599"/>
            <a:ext cx="597155" cy="514788"/>
            <a:chOff x="81773" y="-383535"/>
            <a:chExt cx="796206" cy="686384"/>
          </a:xfrm>
        </p:grpSpPr>
        <p:sp>
          <p:nvSpPr>
            <p:cNvPr id="8" name="六边形 7"/>
            <p:cNvSpPr/>
            <p:nvPr/>
          </p:nvSpPr>
          <p:spPr>
            <a:xfrm>
              <a:off x="81773" y="-383535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191405" y="-317342"/>
              <a:ext cx="57694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任意多边形 9"/>
          <p:cNvSpPr/>
          <p:nvPr/>
        </p:nvSpPr>
        <p:spPr>
          <a:xfrm>
            <a:off x="767461" y="574862"/>
            <a:ext cx="1948845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2"/>
          <p:cNvSpPr txBox="1">
            <a:spLocks noChangeArrowheads="1"/>
          </p:cNvSpPr>
          <p:nvPr/>
        </p:nvSpPr>
        <p:spPr bwMode="auto">
          <a:xfrm>
            <a:off x="1349788" y="642327"/>
            <a:ext cx="7841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首页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537855"/>
            <a:ext cx="9050337" cy="372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14288" y="5567082"/>
            <a:ext cx="9129712" cy="1101297"/>
          </a:xfrm>
          <a:prstGeom prst="rect">
            <a:avLst/>
          </a:prstGeom>
          <a:solidFill>
            <a:schemeClr val="bg1">
              <a:alpha val="1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6" name="文本框 6"/>
          <p:cNvSpPr txBox="1">
            <a:spLocks noChangeArrowheads="1"/>
          </p:cNvSpPr>
          <p:nvPr/>
        </p:nvSpPr>
        <p:spPr bwMode="auto">
          <a:xfrm>
            <a:off x="156008" y="5837382"/>
            <a:ext cx="89256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反映的是店铺内下单、支付买家数，支付订单数以及动态评分情况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1328" y="569599"/>
            <a:ext cx="597155" cy="514788"/>
            <a:chOff x="81773" y="-383535"/>
            <a:chExt cx="796206" cy="686384"/>
          </a:xfrm>
        </p:grpSpPr>
        <p:sp>
          <p:nvSpPr>
            <p:cNvPr id="8" name="六边形 7"/>
            <p:cNvSpPr/>
            <p:nvPr/>
          </p:nvSpPr>
          <p:spPr>
            <a:xfrm>
              <a:off x="81773" y="-383535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191405" y="-317342"/>
              <a:ext cx="57694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任意多边形 9"/>
          <p:cNvSpPr/>
          <p:nvPr/>
        </p:nvSpPr>
        <p:spPr>
          <a:xfrm>
            <a:off x="767461" y="574862"/>
            <a:ext cx="1774033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2"/>
          <p:cNvSpPr txBox="1">
            <a:spLocks noChangeArrowheads="1"/>
          </p:cNvSpPr>
          <p:nvPr/>
        </p:nvSpPr>
        <p:spPr bwMode="auto">
          <a:xfrm>
            <a:off x="1199820" y="619923"/>
            <a:ext cx="7841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首页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5"/>
          <p:cNvSpPr>
            <a:spLocks noChangeArrowheads="1"/>
          </p:cNvSpPr>
          <p:nvPr/>
        </p:nvSpPr>
        <p:spPr bwMode="auto">
          <a:xfrm>
            <a:off x="14288" y="5607425"/>
            <a:ext cx="9129712" cy="1040786"/>
          </a:xfrm>
          <a:prstGeom prst="rect">
            <a:avLst/>
          </a:prstGeom>
          <a:solidFill>
            <a:schemeClr val="bg1">
              <a:alpha val="1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5" name="文本框 6"/>
          <p:cNvSpPr txBox="1">
            <a:spLocks noChangeArrowheads="1"/>
          </p:cNvSpPr>
          <p:nvPr/>
        </p:nvSpPr>
        <p:spPr bwMode="auto">
          <a:xfrm>
            <a:off x="93663" y="5817214"/>
            <a:ext cx="90503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市场行情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反映的是行业行业流量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top5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、热销商品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top5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、热门搜索词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top10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465263"/>
            <a:ext cx="8940655" cy="389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61328" y="569599"/>
            <a:ext cx="597155" cy="514788"/>
            <a:chOff x="81773" y="-383535"/>
            <a:chExt cx="796206" cy="686384"/>
          </a:xfrm>
        </p:grpSpPr>
        <p:sp>
          <p:nvSpPr>
            <p:cNvPr id="8" name="六边形 7"/>
            <p:cNvSpPr/>
            <p:nvPr/>
          </p:nvSpPr>
          <p:spPr>
            <a:xfrm>
              <a:off x="81773" y="-383535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191405" y="-317342"/>
              <a:ext cx="57694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任意多边形 9"/>
          <p:cNvSpPr/>
          <p:nvPr/>
        </p:nvSpPr>
        <p:spPr>
          <a:xfrm>
            <a:off x="767461" y="574862"/>
            <a:ext cx="1774033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2"/>
          <p:cNvSpPr txBox="1">
            <a:spLocks noChangeArrowheads="1"/>
          </p:cNvSpPr>
          <p:nvPr/>
        </p:nvSpPr>
        <p:spPr bwMode="auto">
          <a:xfrm>
            <a:off x="1199820" y="619923"/>
            <a:ext cx="7841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首页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437369" y="3075943"/>
            <a:ext cx="4774800" cy="706115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93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altLang="zh-CN" sz="2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5" y="3075059"/>
              <a:ext cx="5226376" cy="7229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018002" y="3244334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实时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" y="1119188"/>
            <a:ext cx="8758237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2904566" y="3084512"/>
            <a:ext cx="5661212" cy="461665"/>
          </a:xfrm>
          <a:prstGeom prst="rect">
            <a:avLst/>
          </a:prstGeom>
          <a:solidFill>
            <a:srgbClr val="08252D">
              <a:alpha val="1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6" name="文本框 6"/>
          <p:cNvSpPr txBox="1">
            <a:spLocks noChangeArrowheads="1"/>
          </p:cNvSpPr>
          <p:nvPr/>
        </p:nvSpPr>
        <p:spPr bwMode="auto">
          <a:xfrm>
            <a:off x="2810435" y="3084513"/>
            <a:ext cx="57553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可以看到实时访客数、流量量、支付情况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7"/>
          <p:cNvSpPr>
            <a:spLocks noChangeArrowheads="1"/>
          </p:cNvSpPr>
          <p:nvPr/>
        </p:nvSpPr>
        <p:spPr bwMode="auto">
          <a:xfrm>
            <a:off x="3155438" y="5190191"/>
            <a:ext cx="5665834" cy="461665"/>
          </a:xfrm>
          <a:prstGeom prst="rect">
            <a:avLst/>
          </a:prstGeom>
          <a:solidFill>
            <a:srgbClr val="08252D">
              <a:alpha val="1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8" name="文本框 8"/>
          <p:cNvSpPr txBox="1">
            <a:spLocks noChangeArrowheads="1"/>
          </p:cNvSpPr>
          <p:nvPr/>
        </p:nvSpPr>
        <p:spPr bwMode="auto">
          <a:xfrm>
            <a:off x="3155437" y="5190191"/>
            <a:ext cx="57956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了解支付、访客、买家数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top10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top100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1328" y="394788"/>
            <a:ext cx="597155" cy="514788"/>
            <a:chOff x="81773" y="-383535"/>
            <a:chExt cx="796206" cy="686384"/>
          </a:xfrm>
        </p:grpSpPr>
        <p:sp>
          <p:nvSpPr>
            <p:cNvPr id="10" name="六边形 9"/>
            <p:cNvSpPr/>
            <p:nvPr/>
          </p:nvSpPr>
          <p:spPr>
            <a:xfrm>
              <a:off x="81773" y="-383535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文本框 6"/>
            <p:cNvSpPr txBox="1"/>
            <p:nvPr/>
          </p:nvSpPr>
          <p:spPr>
            <a:xfrm>
              <a:off x="191405" y="-317342"/>
              <a:ext cx="57694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任意多边形 11"/>
          <p:cNvSpPr/>
          <p:nvPr/>
        </p:nvSpPr>
        <p:spPr>
          <a:xfrm>
            <a:off x="767461" y="413498"/>
            <a:ext cx="1774033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实时直播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" y="994725"/>
            <a:ext cx="8793535" cy="551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2011363" y="3149384"/>
            <a:ext cx="6796461" cy="969110"/>
          </a:xfrm>
          <a:prstGeom prst="rect">
            <a:avLst/>
          </a:prstGeom>
          <a:solidFill>
            <a:srgbClr val="08252D">
              <a:alpha val="1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6" name="文本框 6"/>
          <p:cNvSpPr txBox="1">
            <a:spLocks noChangeArrowheads="1"/>
          </p:cNvSpPr>
          <p:nvPr/>
        </p:nvSpPr>
        <p:spPr bwMode="auto">
          <a:xfrm>
            <a:off x="2011364" y="3287497"/>
            <a:ext cx="68948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常规对比、大促对比；今日对比、昨日对比分析店铺数据，合理运营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1328" y="394788"/>
            <a:ext cx="597155" cy="514788"/>
            <a:chOff x="81773" y="-383535"/>
            <a:chExt cx="796206" cy="686384"/>
          </a:xfrm>
        </p:grpSpPr>
        <p:sp>
          <p:nvSpPr>
            <p:cNvPr id="8" name="六边形 7"/>
            <p:cNvSpPr/>
            <p:nvPr/>
          </p:nvSpPr>
          <p:spPr>
            <a:xfrm>
              <a:off x="81773" y="-383535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191405" y="-317342"/>
              <a:ext cx="57694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任意多边形 9"/>
          <p:cNvSpPr/>
          <p:nvPr/>
        </p:nvSpPr>
        <p:spPr>
          <a:xfrm>
            <a:off x="767461" y="413498"/>
            <a:ext cx="1774033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实时直播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306513"/>
            <a:ext cx="9274175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6180379" y="4393265"/>
            <a:ext cx="3095103" cy="738187"/>
          </a:xfrm>
          <a:prstGeom prst="rect">
            <a:avLst/>
          </a:prstGeom>
          <a:solidFill>
            <a:srgbClr val="08252D">
              <a:alpha val="1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6" name="文本框 9"/>
          <p:cNvSpPr txBox="1">
            <a:spLocks noChangeArrowheads="1"/>
          </p:cNvSpPr>
          <p:nvPr/>
        </p:nvSpPr>
        <p:spPr bwMode="auto">
          <a:xfrm>
            <a:off x="6196461" y="4393265"/>
            <a:ext cx="30790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、无线端数据来源分析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1328" y="394788"/>
            <a:ext cx="597155" cy="514788"/>
            <a:chOff x="81773" y="-383535"/>
            <a:chExt cx="796206" cy="686384"/>
          </a:xfrm>
        </p:grpSpPr>
        <p:sp>
          <p:nvSpPr>
            <p:cNvPr id="8" name="六边形 7"/>
            <p:cNvSpPr/>
            <p:nvPr/>
          </p:nvSpPr>
          <p:spPr>
            <a:xfrm>
              <a:off x="81773" y="-383535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191405" y="-317342"/>
              <a:ext cx="57694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任意多边形 9"/>
          <p:cNvSpPr/>
          <p:nvPr/>
        </p:nvSpPr>
        <p:spPr>
          <a:xfrm>
            <a:off x="767461" y="413498"/>
            <a:ext cx="1774033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实时直播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00" y="1058489"/>
            <a:ext cx="8599343" cy="57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0"/>
          <p:cNvSpPr>
            <a:spLocks noChangeArrowheads="1"/>
          </p:cNvSpPr>
          <p:nvPr/>
        </p:nvSpPr>
        <p:spPr bwMode="auto">
          <a:xfrm>
            <a:off x="1861290" y="5391590"/>
            <a:ext cx="7295097" cy="736600"/>
          </a:xfrm>
          <a:prstGeom prst="rect">
            <a:avLst/>
          </a:prstGeom>
          <a:solidFill>
            <a:srgbClr val="08252D">
              <a:alpha val="1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011363" y="5344392"/>
            <a:ext cx="68832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地域分布：访客排行、支付买家排行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top10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，清晰定位消费者人群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1328" y="394788"/>
            <a:ext cx="597155" cy="514788"/>
            <a:chOff x="81773" y="-383535"/>
            <a:chExt cx="796206" cy="686384"/>
          </a:xfrm>
        </p:grpSpPr>
        <p:sp>
          <p:nvSpPr>
            <p:cNvPr id="8" name="六边形 7"/>
            <p:cNvSpPr/>
            <p:nvPr/>
          </p:nvSpPr>
          <p:spPr>
            <a:xfrm>
              <a:off x="81773" y="-383535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191405" y="-317342"/>
              <a:ext cx="57694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任意多边形 9"/>
          <p:cNvSpPr/>
          <p:nvPr/>
        </p:nvSpPr>
        <p:spPr>
          <a:xfrm>
            <a:off x="767461" y="413498"/>
            <a:ext cx="1774033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实时直播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0"/>
          <p:cNvSpPr>
            <a:spLocks noChangeArrowheads="1"/>
          </p:cNvSpPr>
          <p:nvPr/>
        </p:nvSpPr>
        <p:spPr bwMode="auto">
          <a:xfrm>
            <a:off x="-1" y="5792933"/>
            <a:ext cx="9144001" cy="953298"/>
          </a:xfrm>
          <a:prstGeom prst="rect">
            <a:avLst/>
          </a:prstGeom>
          <a:solidFill>
            <a:schemeClr val="bg1">
              <a:alpha val="1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155575" y="5792123"/>
            <a:ext cx="89773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实时榜单：查看今天店铺访客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top50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，支付金额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top50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，选出店铺薄款产品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235075"/>
            <a:ext cx="8999537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61328" y="394788"/>
            <a:ext cx="597155" cy="514788"/>
            <a:chOff x="81773" y="-383535"/>
            <a:chExt cx="796206" cy="686384"/>
          </a:xfrm>
        </p:grpSpPr>
        <p:sp>
          <p:nvSpPr>
            <p:cNvPr id="8" name="六边形 7"/>
            <p:cNvSpPr/>
            <p:nvPr/>
          </p:nvSpPr>
          <p:spPr>
            <a:xfrm>
              <a:off x="81773" y="-383535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191405" y="-317342"/>
              <a:ext cx="57694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任意多边形 9"/>
          <p:cNvSpPr/>
          <p:nvPr/>
        </p:nvSpPr>
        <p:spPr>
          <a:xfrm>
            <a:off x="767461" y="413498"/>
            <a:ext cx="1774033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实时直播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2479619" y="2105248"/>
            <a:ext cx="597155" cy="514788"/>
            <a:chOff x="3306159" y="1663997"/>
            <a:chExt cx="796206" cy="686384"/>
          </a:xfrm>
        </p:grpSpPr>
        <p:sp>
          <p:nvSpPr>
            <p:cNvPr id="6" name="六边形 5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415791" y="1745580"/>
              <a:ext cx="57694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任意多边形 13"/>
          <p:cNvSpPr/>
          <p:nvPr/>
        </p:nvSpPr>
        <p:spPr>
          <a:xfrm>
            <a:off x="3158998" y="2105248"/>
            <a:ext cx="2433098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44" name="组合 43"/>
          <p:cNvGrpSpPr/>
          <p:nvPr/>
        </p:nvGrpSpPr>
        <p:grpSpPr>
          <a:xfrm>
            <a:off x="2837047" y="2816153"/>
            <a:ext cx="597155" cy="514788"/>
            <a:chOff x="3782730" y="2611871"/>
            <a:chExt cx="796206" cy="686384"/>
          </a:xfrm>
        </p:grpSpPr>
        <p:sp>
          <p:nvSpPr>
            <p:cNvPr id="23" name="六边形 22"/>
            <p:cNvSpPr/>
            <p:nvPr/>
          </p:nvSpPr>
          <p:spPr>
            <a:xfrm>
              <a:off x="3782730" y="2611871"/>
              <a:ext cx="796206" cy="686384"/>
            </a:xfrm>
            <a:prstGeom prst="hexagon">
              <a:avLst/>
            </a:prstGeom>
            <a:solidFill>
              <a:srgbClr val="117EB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892362" y="2693454"/>
              <a:ext cx="57694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任意多边形 20"/>
          <p:cNvSpPr/>
          <p:nvPr/>
        </p:nvSpPr>
        <p:spPr>
          <a:xfrm>
            <a:off x="3516427" y="2816153"/>
            <a:ext cx="2433098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实时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3873855" y="3527059"/>
            <a:ext cx="2433098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经营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90291" y="2630291"/>
            <a:ext cx="826255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050" dirty="0">
                <a:solidFill>
                  <a:schemeClr val="bg1"/>
                </a:solidFill>
              </a:rPr>
              <a:t>目</a:t>
            </a:r>
            <a:endParaRPr lang="zh-CN" altLang="en-US" sz="4050" dirty="0">
              <a:solidFill>
                <a:schemeClr val="bg1"/>
              </a:solidFill>
            </a:endParaRPr>
          </a:p>
          <a:p>
            <a:endParaRPr lang="zh-CN" altLang="en-US" sz="4050" dirty="0">
              <a:solidFill>
                <a:schemeClr val="bg1"/>
              </a:solidFill>
            </a:endParaRPr>
          </a:p>
          <a:p>
            <a:r>
              <a:rPr lang="zh-CN" altLang="en-US" sz="4050" dirty="0">
                <a:solidFill>
                  <a:schemeClr val="bg1"/>
                </a:solidFill>
              </a:rPr>
              <a:t>录</a:t>
            </a:r>
            <a:endParaRPr lang="zh-CN" altLang="en-US" sz="4050" dirty="0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6264" y="1153286"/>
            <a:ext cx="1194310" cy="1213000"/>
            <a:chOff x="675018" y="483494"/>
            <a:chExt cx="1592413" cy="1617333"/>
          </a:xfrm>
        </p:grpSpPr>
        <p:sp>
          <p:nvSpPr>
            <p:cNvPr id="33" name="六边形 32"/>
            <p:cNvSpPr/>
            <p:nvPr/>
          </p:nvSpPr>
          <p:spPr>
            <a:xfrm>
              <a:off x="1073122" y="1414443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六边形 33"/>
            <p:cNvSpPr/>
            <p:nvPr/>
          </p:nvSpPr>
          <p:spPr>
            <a:xfrm>
              <a:off x="1073122" y="483494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9" name="六边形 38"/>
            <p:cNvSpPr/>
            <p:nvPr/>
          </p:nvSpPr>
          <p:spPr>
            <a:xfrm>
              <a:off x="1471225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0" name="六边形 39"/>
            <p:cNvSpPr/>
            <p:nvPr/>
          </p:nvSpPr>
          <p:spPr>
            <a:xfrm>
              <a:off x="675018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194476" y="3527059"/>
            <a:ext cx="597155" cy="514788"/>
            <a:chOff x="4259301" y="3559745"/>
            <a:chExt cx="796206" cy="686384"/>
          </a:xfrm>
        </p:grpSpPr>
        <p:sp>
          <p:nvSpPr>
            <p:cNvPr id="36" name="六边形 35"/>
            <p:cNvSpPr/>
            <p:nvPr/>
          </p:nvSpPr>
          <p:spPr>
            <a:xfrm>
              <a:off x="4259301" y="3559745"/>
              <a:ext cx="796206" cy="686384"/>
            </a:xfrm>
            <a:prstGeom prst="hexagon">
              <a:avLst/>
            </a:prstGeom>
            <a:solidFill>
              <a:srgbClr val="117EB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7" name="文本框 30"/>
            <p:cNvSpPr txBox="1"/>
            <p:nvPr/>
          </p:nvSpPr>
          <p:spPr>
            <a:xfrm>
              <a:off x="4368933" y="3641328"/>
              <a:ext cx="57694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578979" y="4194247"/>
            <a:ext cx="597155" cy="514788"/>
            <a:chOff x="4259301" y="3559745"/>
            <a:chExt cx="796206" cy="686384"/>
          </a:xfrm>
        </p:grpSpPr>
        <p:sp>
          <p:nvSpPr>
            <p:cNvPr id="41" name="六边形 40"/>
            <p:cNvSpPr/>
            <p:nvPr/>
          </p:nvSpPr>
          <p:spPr>
            <a:xfrm>
              <a:off x="4259301" y="3559745"/>
              <a:ext cx="796206" cy="686384"/>
            </a:xfrm>
            <a:prstGeom prst="hexagon">
              <a:avLst/>
            </a:prstGeom>
            <a:solidFill>
              <a:srgbClr val="117EB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2" name="文本框 30"/>
            <p:cNvSpPr txBox="1"/>
            <p:nvPr/>
          </p:nvSpPr>
          <p:spPr>
            <a:xfrm>
              <a:off x="4368933" y="3641328"/>
              <a:ext cx="57694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016020" y="4872743"/>
            <a:ext cx="597155" cy="514788"/>
            <a:chOff x="4259301" y="3559745"/>
            <a:chExt cx="796206" cy="686384"/>
          </a:xfrm>
        </p:grpSpPr>
        <p:sp>
          <p:nvSpPr>
            <p:cNvPr id="47" name="六边形 46"/>
            <p:cNvSpPr/>
            <p:nvPr/>
          </p:nvSpPr>
          <p:spPr>
            <a:xfrm>
              <a:off x="4259301" y="3559745"/>
              <a:ext cx="796206" cy="686384"/>
            </a:xfrm>
            <a:prstGeom prst="hexagon">
              <a:avLst/>
            </a:prstGeom>
            <a:solidFill>
              <a:srgbClr val="117EB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文本框 30"/>
            <p:cNvSpPr txBox="1"/>
            <p:nvPr/>
          </p:nvSpPr>
          <p:spPr>
            <a:xfrm>
              <a:off x="4368933" y="3641328"/>
              <a:ext cx="57694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434398" y="5544700"/>
            <a:ext cx="597155" cy="514788"/>
            <a:chOff x="4259301" y="3559745"/>
            <a:chExt cx="796206" cy="686384"/>
          </a:xfrm>
        </p:grpSpPr>
        <p:sp>
          <p:nvSpPr>
            <p:cNvPr id="50" name="六边形 49"/>
            <p:cNvSpPr/>
            <p:nvPr/>
          </p:nvSpPr>
          <p:spPr>
            <a:xfrm>
              <a:off x="4259301" y="3559745"/>
              <a:ext cx="796206" cy="686384"/>
            </a:xfrm>
            <a:prstGeom prst="hexagon">
              <a:avLst/>
            </a:prstGeom>
            <a:solidFill>
              <a:srgbClr val="117EB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1" name="文本框 30"/>
            <p:cNvSpPr txBox="1"/>
            <p:nvPr/>
          </p:nvSpPr>
          <p:spPr>
            <a:xfrm>
              <a:off x="4368933" y="3641328"/>
              <a:ext cx="57694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2" name="任意多边形 51"/>
          <p:cNvSpPr/>
          <p:nvPr/>
        </p:nvSpPr>
        <p:spPr>
          <a:xfrm>
            <a:off x="4281830" y="4205789"/>
            <a:ext cx="2433098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市场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行情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任意多边形 52"/>
          <p:cNvSpPr/>
          <p:nvPr/>
        </p:nvSpPr>
        <p:spPr>
          <a:xfrm>
            <a:off x="4732976" y="4834640"/>
            <a:ext cx="2433098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自助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任意多边形 53"/>
          <p:cNvSpPr/>
          <p:nvPr/>
        </p:nvSpPr>
        <p:spPr>
          <a:xfrm>
            <a:off x="5102302" y="5544700"/>
            <a:ext cx="2433098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专题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2"/>
          <p:cNvSpPr txBox="1">
            <a:spLocks noChangeArrowheads="1"/>
          </p:cNvSpPr>
          <p:nvPr/>
        </p:nvSpPr>
        <p:spPr bwMode="auto">
          <a:xfrm>
            <a:off x="3994996" y="2177976"/>
            <a:ext cx="7841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首页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309688"/>
            <a:ext cx="89916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6"/>
          <p:cNvSpPr>
            <a:spLocks noChangeArrowheads="1"/>
          </p:cNvSpPr>
          <p:nvPr/>
        </p:nvSpPr>
        <p:spPr bwMode="auto">
          <a:xfrm>
            <a:off x="0" y="5770563"/>
            <a:ext cx="9144001" cy="954107"/>
          </a:xfrm>
          <a:prstGeom prst="rect">
            <a:avLst/>
          </a:prstGeom>
          <a:solidFill>
            <a:schemeClr val="bg1">
              <a:alpha val="1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6" name="文本框 7"/>
          <p:cNvSpPr txBox="1">
            <a:spLocks noChangeArrowheads="1"/>
          </p:cNvSpPr>
          <p:nvPr/>
        </p:nvSpPr>
        <p:spPr bwMode="auto">
          <a:xfrm>
            <a:off x="314326" y="5770563"/>
            <a:ext cx="86677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实时访客：清晰查看，今天店铺访客入店来源，被访页面，访客位置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1328" y="394788"/>
            <a:ext cx="597155" cy="514788"/>
            <a:chOff x="81773" y="-383535"/>
            <a:chExt cx="796206" cy="686384"/>
          </a:xfrm>
        </p:grpSpPr>
        <p:sp>
          <p:nvSpPr>
            <p:cNvPr id="8" name="六边形 7"/>
            <p:cNvSpPr/>
            <p:nvPr/>
          </p:nvSpPr>
          <p:spPr>
            <a:xfrm>
              <a:off x="81773" y="-383535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191405" y="-317342"/>
              <a:ext cx="57694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任意多边形 9"/>
          <p:cNvSpPr/>
          <p:nvPr/>
        </p:nvSpPr>
        <p:spPr>
          <a:xfrm>
            <a:off x="767461" y="413498"/>
            <a:ext cx="1774033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实时直播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437369" y="3075943"/>
            <a:ext cx="4269263" cy="706115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87903"/>
                <a:ext cx="576943" cy="493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altLang="zh-CN" sz="2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5" y="3075059"/>
              <a:ext cx="5226376" cy="7229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经营分析</a:t>
              </a:r>
              <a:endPara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38250"/>
            <a:ext cx="893430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0" y="5770563"/>
            <a:ext cx="9144000" cy="930929"/>
          </a:xfrm>
          <a:prstGeom prst="rect">
            <a:avLst/>
          </a:prstGeom>
          <a:solidFill>
            <a:schemeClr val="bg1">
              <a:alpha val="1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6" name="文本框 6"/>
          <p:cNvSpPr txBox="1">
            <a:spLocks noChangeArrowheads="1"/>
          </p:cNvSpPr>
          <p:nvPr/>
        </p:nvSpPr>
        <p:spPr bwMode="auto">
          <a:xfrm>
            <a:off x="768817" y="5747385"/>
            <a:ext cx="8012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流量概况：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、无线端的访客、流量、跳失、停留时长情况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1328" y="394788"/>
            <a:ext cx="597155" cy="514788"/>
            <a:chOff x="81773" y="-383535"/>
            <a:chExt cx="796206" cy="686384"/>
          </a:xfrm>
        </p:grpSpPr>
        <p:sp>
          <p:nvSpPr>
            <p:cNvPr id="8" name="六边形 7"/>
            <p:cNvSpPr/>
            <p:nvPr/>
          </p:nvSpPr>
          <p:spPr>
            <a:xfrm>
              <a:off x="81773" y="-383535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191405" y="-317342"/>
              <a:ext cx="57694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任意多边形 9"/>
          <p:cNvSpPr/>
          <p:nvPr/>
        </p:nvSpPr>
        <p:spPr>
          <a:xfrm>
            <a:off x="767461" y="413498"/>
            <a:ext cx="1774033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经营分析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9" y="1303338"/>
            <a:ext cx="880548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0" y="5770562"/>
            <a:ext cx="9144000" cy="954107"/>
          </a:xfrm>
          <a:prstGeom prst="rect">
            <a:avLst/>
          </a:prstGeom>
          <a:solidFill>
            <a:schemeClr val="bg1">
              <a:alpha val="1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6" name="文本框 6"/>
          <p:cNvSpPr txBox="1">
            <a:spLocks noChangeArrowheads="1"/>
          </p:cNvSpPr>
          <p:nvPr/>
        </p:nvSpPr>
        <p:spPr bwMode="auto">
          <a:xfrm>
            <a:off x="616043" y="5770562"/>
            <a:ext cx="8202651" cy="9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流量趋势：所有终端访客数、浏览量和同行平均、优秀对比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1328" y="394788"/>
            <a:ext cx="597155" cy="514788"/>
            <a:chOff x="81773" y="-383535"/>
            <a:chExt cx="796206" cy="686384"/>
          </a:xfrm>
        </p:grpSpPr>
        <p:sp>
          <p:nvSpPr>
            <p:cNvPr id="8" name="六边形 7"/>
            <p:cNvSpPr/>
            <p:nvPr/>
          </p:nvSpPr>
          <p:spPr>
            <a:xfrm>
              <a:off x="81773" y="-383535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191405" y="-317342"/>
              <a:ext cx="57694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任意多边形 9"/>
          <p:cNvSpPr/>
          <p:nvPr/>
        </p:nvSpPr>
        <p:spPr>
          <a:xfrm>
            <a:off x="767461" y="413498"/>
            <a:ext cx="1774033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经营分析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4" y="1027113"/>
            <a:ext cx="8197663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0" y="5794376"/>
            <a:ext cx="9144000" cy="920676"/>
          </a:xfrm>
          <a:prstGeom prst="rect">
            <a:avLst/>
          </a:prstGeom>
          <a:solidFill>
            <a:schemeClr val="bg1">
              <a:alpha val="1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6" name="文本框 6"/>
          <p:cNvSpPr txBox="1">
            <a:spLocks noChangeArrowheads="1"/>
          </p:cNvSpPr>
          <p:nvPr/>
        </p:nvSpPr>
        <p:spPr bwMode="auto">
          <a:xfrm>
            <a:off x="-72278" y="5760944"/>
            <a:ext cx="94297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流量来源排行：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、无线流量来源入口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top10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，同时与同行平均对比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1328" y="394788"/>
            <a:ext cx="597155" cy="514788"/>
            <a:chOff x="81773" y="-383535"/>
            <a:chExt cx="796206" cy="686384"/>
          </a:xfrm>
        </p:grpSpPr>
        <p:sp>
          <p:nvSpPr>
            <p:cNvPr id="8" name="六边形 7"/>
            <p:cNvSpPr/>
            <p:nvPr/>
          </p:nvSpPr>
          <p:spPr>
            <a:xfrm>
              <a:off x="81773" y="-383535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191405" y="-317342"/>
              <a:ext cx="57694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任意多边形 9"/>
          <p:cNvSpPr/>
          <p:nvPr/>
        </p:nvSpPr>
        <p:spPr>
          <a:xfrm>
            <a:off x="767461" y="413498"/>
            <a:ext cx="1774033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经营分析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4689"/>
            <a:ext cx="9031287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3784601" y="2363788"/>
            <a:ext cx="3890532" cy="917294"/>
          </a:xfrm>
          <a:prstGeom prst="rect">
            <a:avLst/>
          </a:prstGeom>
          <a:solidFill>
            <a:schemeClr val="accent1">
              <a:alpha val="21176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3784601" y="2406936"/>
            <a:ext cx="38905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DB78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流量来源、流量路径、流量去向</a:t>
            </a:r>
            <a:endParaRPr lang="zh-CN" altLang="en-US" sz="2400" dirty="0">
              <a:solidFill>
                <a:srgbClr val="DB78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1328" y="394788"/>
            <a:ext cx="597155" cy="514788"/>
            <a:chOff x="81773" y="-383535"/>
            <a:chExt cx="796206" cy="686384"/>
          </a:xfrm>
        </p:grpSpPr>
        <p:sp>
          <p:nvSpPr>
            <p:cNvPr id="8" name="六边形 7"/>
            <p:cNvSpPr/>
            <p:nvPr/>
          </p:nvSpPr>
          <p:spPr>
            <a:xfrm>
              <a:off x="81773" y="-383535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191405" y="-317342"/>
              <a:ext cx="57694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任意多边形 9"/>
          <p:cNvSpPr/>
          <p:nvPr/>
        </p:nvSpPr>
        <p:spPr>
          <a:xfrm>
            <a:off x="767461" y="413498"/>
            <a:ext cx="1774033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经营分析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17" y="1096228"/>
            <a:ext cx="9037637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0" y="5843280"/>
            <a:ext cx="9144000" cy="922858"/>
          </a:xfrm>
          <a:prstGeom prst="rect">
            <a:avLst/>
          </a:prstGeom>
          <a:solidFill>
            <a:schemeClr val="accent1">
              <a:alpha val="21176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67377" y="5935140"/>
            <a:ext cx="80092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DB78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商品分析</a:t>
            </a:r>
            <a:r>
              <a:rPr lang="en-US" altLang="zh-CN" sz="2400" dirty="0">
                <a:solidFill>
                  <a:srgbClr val="DB78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DB78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异常商品：流量下跌、转化率低、跳失率高、零支付、低库存</a:t>
            </a:r>
            <a:endParaRPr lang="zh-CN" altLang="en-US" sz="2400" dirty="0">
              <a:solidFill>
                <a:srgbClr val="DB78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1328" y="394788"/>
            <a:ext cx="597155" cy="514788"/>
            <a:chOff x="81773" y="-383535"/>
            <a:chExt cx="796206" cy="686384"/>
          </a:xfrm>
        </p:grpSpPr>
        <p:sp>
          <p:nvSpPr>
            <p:cNvPr id="8" name="六边形 7"/>
            <p:cNvSpPr/>
            <p:nvPr/>
          </p:nvSpPr>
          <p:spPr>
            <a:xfrm>
              <a:off x="81773" y="-383535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191405" y="-317342"/>
              <a:ext cx="57694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任意多边形 9"/>
          <p:cNvSpPr/>
          <p:nvPr/>
        </p:nvSpPr>
        <p:spPr>
          <a:xfrm>
            <a:off x="767461" y="413498"/>
            <a:ext cx="1774033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经营分析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78" y="1063408"/>
            <a:ext cx="8950035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0" y="5865595"/>
            <a:ext cx="9143999" cy="875874"/>
          </a:xfrm>
          <a:prstGeom prst="rect">
            <a:avLst/>
          </a:prstGeom>
          <a:solidFill>
            <a:schemeClr val="accent1">
              <a:alpha val="21176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21496" y="5910471"/>
            <a:ext cx="89500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DB78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交易分析</a:t>
            </a:r>
            <a:r>
              <a:rPr lang="en-US" altLang="zh-CN" sz="2400" dirty="0">
                <a:solidFill>
                  <a:srgbClr val="DB78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DB78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交易概况：选择终端，同行平均、优秀相比，确定店铺要达到的数据指标</a:t>
            </a:r>
            <a:endParaRPr lang="zh-CN" altLang="en-US" sz="2400" dirty="0">
              <a:solidFill>
                <a:srgbClr val="DB78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1328" y="394788"/>
            <a:ext cx="597155" cy="514788"/>
            <a:chOff x="81773" y="-383535"/>
            <a:chExt cx="796206" cy="686384"/>
          </a:xfrm>
        </p:grpSpPr>
        <p:sp>
          <p:nvSpPr>
            <p:cNvPr id="8" name="六边形 7"/>
            <p:cNvSpPr/>
            <p:nvPr/>
          </p:nvSpPr>
          <p:spPr>
            <a:xfrm>
              <a:off x="81773" y="-383535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191405" y="-317342"/>
              <a:ext cx="57694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任意多边形 9"/>
          <p:cNvSpPr/>
          <p:nvPr/>
        </p:nvSpPr>
        <p:spPr>
          <a:xfrm>
            <a:off x="767461" y="413498"/>
            <a:ext cx="1774033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经营分析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437369" y="3075943"/>
            <a:ext cx="4269263" cy="706115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87903"/>
                <a:ext cx="576943" cy="493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en-US" altLang="zh-CN" sz="2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5" y="3075059"/>
              <a:ext cx="5226376" cy="7229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市场行情</a:t>
              </a:r>
              <a:endPara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91" y="1027113"/>
            <a:ext cx="7950515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0" y="5822576"/>
            <a:ext cx="9144000" cy="914400"/>
          </a:xfrm>
          <a:prstGeom prst="rect">
            <a:avLst/>
          </a:prstGeom>
          <a:solidFill>
            <a:schemeClr val="accent1">
              <a:alpha val="21176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09283" y="5822576"/>
            <a:ext cx="86733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rgbClr val="DB78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市场行情：行业分析、竞争分析、搜索优化尽在市场行情</a:t>
            </a:r>
            <a:endParaRPr lang="zh-CN" altLang="en-US" dirty="0">
              <a:solidFill>
                <a:srgbClr val="DB78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1328" y="394788"/>
            <a:ext cx="597155" cy="514788"/>
            <a:chOff x="81773" y="-383535"/>
            <a:chExt cx="796206" cy="686384"/>
          </a:xfrm>
        </p:grpSpPr>
        <p:sp>
          <p:nvSpPr>
            <p:cNvPr id="7" name="六边形 6"/>
            <p:cNvSpPr/>
            <p:nvPr/>
          </p:nvSpPr>
          <p:spPr>
            <a:xfrm>
              <a:off x="81773" y="-383535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8" name="文本框 6"/>
            <p:cNvSpPr txBox="1"/>
            <p:nvPr/>
          </p:nvSpPr>
          <p:spPr>
            <a:xfrm>
              <a:off x="191405" y="-317342"/>
              <a:ext cx="57694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767461" y="413498"/>
            <a:ext cx="1774033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市场行情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719473" y="3075943"/>
            <a:ext cx="4948719" cy="706115"/>
            <a:chOff x="2753150" y="2876110"/>
            <a:chExt cx="6685700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93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en-US" altLang="zh-CN" sz="2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478383" y="3078405"/>
              <a:ext cx="4036755" cy="7229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首页</a:t>
              </a:r>
              <a:endPara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027113"/>
            <a:ext cx="8682037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1" y="5782867"/>
            <a:ext cx="9144000" cy="920750"/>
          </a:xfrm>
          <a:prstGeom prst="rect">
            <a:avLst/>
          </a:prstGeom>
          <a:solidFill>
            <a:schemeClr val="accent1">
              <a:alpha val="21176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461961" y="5782867"/>
            <a:ext cx="84739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rgbClr val="DB78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更多的专业的市场行情功能需要订购专业版或者标准版</a:t>
            </a:r>
            <a:endParaRPr lang="zh-CN" altLang="en-US" dirty="0">
              <a:solidFill>
                <a:srgbClr val="DB78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1328" y="394788"/>
            <a:ext cx="597155" cy="514788"/>
            <a:chOff x="81773" y="-383535"/>
            <a:chExt cx="796206" cy="686384"/>
          </a:xfrm>
        </p:grpSpPr>
        <p:sp>
          <p:nvSpPr>
            <p:cNvPr id="7" name="六边形 6"/>
            <p:cNvSpPr/>
            <p:nvPr/>
          </p:nvSpPr>
          <p:spPr>
            <a:xfrm>
              <a:off x="81773" y="-383535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文本框 6"/>
            <p:cNvSpPr txBox="1"/>
            <p:nvPr/>
          </p:nvSpPr>
          <p:spPr>
            <a:xfrm>
              <a:off x="191405" y="-317342"/>
              <a:ext cx="57694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767461" y="413498"/>
            <a:ext cx="1774033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市场行情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3" y="1185863"/>
            <a:ext cx="8450865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0" y="5937250"/>
            <a:ext cx="9144000" cy="705597"/>
          </a:xfrm>
          <a:prstGeom prst="rect">
            <a:avLst/>
          </a:prstGeom>
          <a:solidFill>
            <a:schemeClr val="accent1">
              <a:alpha val="21176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537882" y="5967973"/>
            <a:ext cx="83567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rgbClr val="DB78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专业</a:t>
            </a:r>
            <a:r>
              <a:rPr lang="zh-CN" altLang="en-US" dirty="0">
                <a:solidFill>
                  <a:srgbClr val="DB78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版和标准版的功能类型</a:t>
            </a:r>
            <a:endParaRPr lang="zh-CN" altLang="en-US" dirty="0">
              <a:solidFill>
                <a:srgbClr val="DB78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1328" y="394788"/>
            <a:ext cx="597155" cy="514788"/>
            <a:chOff x="81773" y="-383535"/>
            <a:chExt cx="796206" cy="686384"/>
          </a:xfrm>
        </p:grpSpPr>
        <p:sp>
          <p:nvSpPr>
            <p:cNvPr id="7" name="六边形 6"/>
            <p:cNvSpPr/>
            <p:nvPr/>
          </p:nvSpPr>
          <p:spPr>
            <a:xfrm>
              <a:off x="81773" y="-383535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文本框 6"/>
            <p:cNvSpPr txBox="1"/>
            <p:nvPr/>
          </p:nvSpPr>
          <p:spPr>
            <a:xfrm>
              <a:off x="191405" y="-317342"/>
              <a:ext cx="57694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767461" y="413498"/>
            <a:ext cx="1774033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市场行情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437369" y="3075943"/>
            <a:ext cx="4269263" cy="706115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87903"/>
                <a:ext cx="576943" cy="493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endParaRPr lang="en-US" altLang="zh-CN" sz="2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5" y="3075059"/>
              <a:ext cx="5226376" cy="7229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自动取数</a:t>
              </a:r>
              <a:endPara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266825"/>
            <a:ext cx="8911414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392821" y="3081324"/>
            <a:ext cx="4601143" cy="881810"/>
          </a:xfrm>
          <a:prstGeom prst="rect">
            <a:avLst/>
          </a:prstGeom>
          <a:solidFill>
            <a:schemeClr val="tx1">
              <a:alpha val="1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453095" y="3104215"/>
            <a:ext cx="46909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DB78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选择不同的数据指标，查看店铺数据</a:t>
            </a:r>
            <a:endParaRPr lang="zh-CN" altLang="en-US" sz="2400" dirty="0">
              <a:solidFill>
                <a:srgbClr val="DB78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1328" y="394788"/>
            <a:ext cx="597155" cy="514788"/>
            <a:chOff x="81773" y="-383535"/>
            <a:chExt cx="796206" cy="686384"/>
          </a:xfrm>
        </p:grpSpPr>
        <p:sp>
          <p:nvSpPr>
            <p:cNvPr id="7" name="六边形 6"/>
            <p:cNvSpPr/>
            <p:nvPr/>
          </p:nvSpPr>
          <p:spPr>
            <a:xfrm>
              <a:off x="81773" y="-383535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文本框 6"/>
            <p:cNvSpPr txBox="1"/>
            <p:nvPr/>
          </p:nvSpPr>
          <p:spPr>
            <a:xfrm>
              <a:off x="191405" y="-317342"/>
              <a:ext cx="57694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767461" y="413498"/>
            <a:ext cx="1774033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自动取数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437369" y="3075943"/>
            <a:ext cx="4269263" cy="706115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87903"/>
                <a:ext cx="576943" cy="493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</a:t>
                </a:r>
                <a:endParaRPr lang="en-US" altLang="zh-CN" sz="2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5" y="3075059"/>
              <a:ext cx="5226376" cy="7229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专题工具</a:t>
              </a:r>
              <a:endPara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111250"/>
            <a:ext cx="8769256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309564" y="5927725"/>
            <a:ext cx="5370583" cy="669925"/>
          </a:xfrm>
          <a:prstGeom prst="rect">
            <a:avLst/>
          </a:prstGeom>
          <a:solidFill>
            <a:schemeClr val="tx1">
              <a:alpha val="18039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417141" y="6002338"/>
            <a:ext cx="55670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为选词做标题提供重要数据指标</a:t>
            </a:r>
            <a:endParaRPr lang="zh-CN" altLang="en-US" dirty="0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1328" y="394788"/>
            <a:ext cx="597155" cy="514788"/>
            <a:chOff x="81773" y="-383535"/>
            <a:chExt cx="796206" cy="686384"/>
          </a:xfrm>
        </p:grpSpPr>
        <p:sp>
          <p:nvSpPr>
            <p:cNvPr id="7" name="六边形 6"/>
            <p:cNvSpPr/>
            <p:nvPr/>
          </p:nvSpPr>
          <p:spPr>
            <a:xfrm>
              <a:off x="81773" y="-383535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文本框 6"/>
            <p:cNvSpPr txBox="1"/>
            <p:nvPr/>
          </p:nvSpPr>
          <p:spPr>
            <a:xfrm>
              <a:off x="191405" y="-317342"/>
              <a:ext cx="57694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767461" y="394788"/>
            <a:ext cx="1774033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专题工具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01" y="1027113"/>
            <a:ext cx="8583866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1" y="5927725"/>
            <a:ext cx="9148500" cy="822699"/>
          </a:xfrm>
          <a:prstGeom prst="rect">
            <a:avLst/>
          </a:prstGeom>
          <a:solidFill>
            <a:schemeClr val="bg1">
              <a:alpha val="1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330901" y="5903893"/>
            <a:ext cx="86808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属于您的行业排行榜，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、无线、店铺、商品、搜索词全方位剖析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1328" y="394788"/>
            <a:ext cx="597155" cy="514788"/>
            <a:chOff x="81773" y="-383535"/>
            <a:chExt cx="796206" cy="686384"/>
          </a:xfrm>
        </p:grpSpPr>
        <p:sp>
          <p:nvSpPr>
            <p:cNvPr id="7" name="六边形 6"/>
            <p:cNvSpPr/>
            <p:nvPr/>
          </p:nvSpPr>
          <p:spPr>
            <a:xfrm>
              <a:off x="81773" y="-383535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文本框 6"/>
            <p:cNvSpPr txBox="1"/>
            <p:nvPr/>
          </p:nvSpPr>
          <p:spPr>
            <a:xfrm>
              <a:off x="191405" y="-317342"/>
              <a:ext cx="57694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767461" y="413498"/>
            <a:ext cx="1774033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专题工具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6" y="1027113"/>
            <a:ext cx="8450916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1" y="5978804"/>
            <a:ext cx="9144000" cy="704010"/>
          </a:xfrm>
          <a:prstGeom prst="rect">
            <a:avLst/>
          </a:prstGeom>
          <a:solidFill>
            <a:schemeClr val="bg1">
              <a:alpha val="1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1561471" y="6069199"/>
            <a:ext cx="6337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单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品分析：关注单品，打造爆款。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1328" y="394788"/>
            <a:ext cx="597155" cy="514788"/>
            <a:chOff x="81773" y="-383535"/>
            <a:chExt cx="796206" cy="686384"/>
          </a:xfrm>
        </p:grpSpPr>
        <p:sp>
          <p:nvSpPr>
            <p:cNvPr id="7" name="六边形 6"/>
            <p:cNvSpPr/>
            <p:nvPr/>
          </p:nvSpPr>
          <p:spPr>
            <a:xfrm>
              <a:off x="81773" y="-383535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文本框 6"/>
            <p:cNvSpPr txBox="1"/>
            <p:nvPr/>
          </p:nvSpPr>
          <p:spPr>
            <a:xfrm>
              <a:off x="191405" y="-317342"/>
              <a:ext cx="57694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767461" y="413498"/>
            <a:ext cx="1774033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专题工具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0" y="6091657"/>
            <a:ext cx="9144000" cy="644781"/>
          </a:xfrm>
          <a:prstGeom prst="rect">
            <a:avLst/>
          </a:prstGeom>
          <a:solidFill>
            <a:schemeClr val="bg1">
              <a:alpha val="1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4" name="文本框 4"/>
          <p:cNvSpPr txBox="1">
            <a:spLocks noChangeArrowheads="1"/>
          </p:cNvSpPr>
          <p:nvPr/>
        </p:nvSpPr>
        <p:spPr bwMode="auto">
          <a:xfrm>
            <a:off x="2428221" y="6213218"/>
            <a:ext cx="6836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商品温度计：一键把脉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1" y="1216445"/>
            <a:ext cx="8673353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61328" y="394788"/>
            <a:ext cx="597155" cy="514788"/>
            <a:chOff x="81773" y="-383535"/>
            <a:chExt cx="796206" cy="686384"/>
          </a:xfrm>
        </p:grpSpPr>
        <p:sp>
          <p:nvSpPr>
            <p:cNvPr id="7" name="六边形 6"/>
            <p:cNvSpPr/>
            <p:nvPr/>
          </p:nvSpPr>
          <p:spPr>
            <a:xfrm>
              <a:off x="81773" y="-383535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文本框 6"/>
            <p:cNvSpPr txBox="1"/>
            <p:nvPr/>
          </p:nvSpPr>
          <p:spPr>
            <a:xfrm>
              <a:off x="191405" y="-317342"/>
              <a:ext cx="57694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767461" y="413498"/>
            <a:ext cx="1774033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专题工具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3" y="3902075"/>
            <a:ext cx="285115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形标注 6"/>
          <p:cNvSpPr>
            <a:spLocks noChangeArrowheads="1"/>
          </p:cNvSpPr>
          <p:nvPr/>
        </p:nvSpPr>
        <p:spPr bwMode="auto">
          <a:xfrm>
            <a:off x="2647950" y="809625"/>
            <a:ext cx="4614863" cy="309245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01479D">
              <a:alpha val="1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4" name="文本框 7"/>
          <p:cNvSpPr txBox="1">
            <a:spLocks noChangeArrowheads="1"/>
          </p:cNvSpPr>
          <p:nvPr/>
        </p:nvSpPr>
        <p:spPr bwMode="auto">
          <a:xfrm>
            <a:off x="3114022" y="1642316"/>
            <a:ext cx="3897312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老师，有没有自学的</a:t>
            </a:r>
            <a:r>
              <a:rPr lang="zh-CN" altLang="en-US" sz="4400" b="1" dirty="0">
                <a:solidFill>
                  <a:srgbClr val="DB78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视频资料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，麻烦推荐下？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3902075"/>
            <a:ext cx="285115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形标注 2"/>
          <p:cNvSpPr>
            <a:spLocks noChangeArrowheads="1"/>
          </p:cNvSpPr>
          <p:nvPr/>
        </p:nvSpPr>
        <p:spPr bwMode="auto">
          <a:xfrm>
            <a:off x="3840163" y="860425"/>
            <a:ext cx="4540250" cy="304165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DB785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376738" y="1381125"/>
            <a:ext cx="34671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8000" b="1" dirty="0">
                <a:solidFill>
                  <a:srgbClr val="0147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</a:t>
            </a:r>
            <a:endParaRPr lang="en-US" altLang="zh-CN" sz="8000" b="1" dirty="0">
              <a:solidFill>
                <a:srgbClr val="0147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生意参谋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106220" y="535609"/>
            <a:ext cx="2112545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生意参谋</a:t>
            </a:r>
            <a:endParaRPr lang="zh-CN" altLang="en-US" dirty="0"/>
          </a:p>
        </p:txBody>
      </p: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1591915" y="642327"/>
            <a:ext cx="322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71" y="3179762"/>
            <a:ext cx="3925888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371" y="808037"/>
            <a:ext cx="35591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098550"/>
            <a:ext cx="8679295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0" y="5978525"/>
            <a:ext cx="9144000" cy="701347"/>
          </a:xfrm>
          <a:prstGeom prst="rect">
            <a:avLst/>
          </a:prstGeom>
          <a:solidFill>
            <a:schemeClr val="bg1">
              <a:alpha val="1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744135" y="6156652"/>
            <a:ext cx="60030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功能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介绍：基础功能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高级功能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298450" y="413498"/>
            <a:ext cx="1774033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帮助中心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0" y="5978525"/>
            <a:ext cx="9144000" cy="689815"/>
          </a:xfrm>
          <a:prstGeom prst="rect">
            <a:avLst/>
          </a:prstGeom>
          <a:solidFill>
            <a:schemeClr val="bg1">
              <a:alpha val="1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4" name="文本框 4"/>
          <p:cNvSpPr txBox="1">
            <a:spLocks noChangeArrowheads="1"/>
          </p:cNvSpPr>
          <p:nvPr/>
        </p:nvSpPr>
        <p:spPr bwMode="auto">
          <a:xfrm>
            <a:off x="2011363" y="6145120"/>
            <a:ext cx="58832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视频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课程：哪里不会点哪里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3" y="1116013"/>
            <a:ext cx="89122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任意多边形 8"/>
          <p:cNvSpPr/>
          <p:nvPr/>
        </p:nvSpPr>
        <p:spPr>
          <a:xfrm>
            <a:off x="237330" y="412037"/>
            <a:ext cx="1774033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帮助中心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4" y="1027113"/>
            <a:ext cx="9036050" cy="578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727274" y="4869518"/>
            <a:ext cx="5919185" cy="523220"/>
          </a:xfrm>
          <a:prstGeom prst="rect">
            <a:avLst/>
          </a:prstGeom>
          <a:solidFill>
            <a:srgbClr val="DB7851">
              <a:alpha val="1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727274" y="4869518"/>
            <a:ext cx="59191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对在生意参谋中出现的名词进行注释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6"/>
          <p:cNvSpPr txBox="1"/>
          <p:nvPr/>
        </p:nvSpPr>
        <p:spPr>
          <a:xfrm>
            <a:off x="143552" y="444433"/>
            <a:ext cx="4327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256473" y="345143"/>
            <a:ext cx="1774033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帮助中心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9" y="4137025"/>
            <a:ext cx="2868612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447220" y="900955"/>
            <a:ext cx="5310909" cy="2164976"/>
          </a:xfrm>
          <a:prstGeom prst="rect">
            <a:avLst/>
          </a:prstGeom>
          <a:solidFill>
            <a:schemeClr val="bg1">
              <a:alpha val="1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915339" y="1106280"/>
            <a:ext cx="612760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54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穷</a:t>
            </a:r>
            <a:r>
              <a:rPr lang="zh-CN" altLang="en-US" sz="5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不学习穷不断  </a:t>
            </a:r>
            <a:endParaRPr lang="en-US" altLang="zh-CN" sz="540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54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5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富不学习富不长</a:t>
            </a:r>
            <a:endParaRPr lang="zh-CN" altLang="en-US" sz="6600" b="1" dirty="0">
              <a:solidFill>
                <a:srgbClr val="6B390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670950" y="4611399"/>
            <a:ext cx="4863450" cy="1435100"/>
          </a:xfrm>
          <a:prstGeom prst="rect">
            <a:avLst/>
          </a:prstGeom>
          <a:solidFill>
            <a:srgbClr val="6B3906">
              <a:alpha val="1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184218" y="4974936"/>
            <a:ext cx="453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继续加油学习吧！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015248" y="2734045"/>
            <a:ext cx="7113505" cy="1389911"/>
            <a:chOff x="1403229" y="2503503"/>
            <a:chExt cx="9484673" cy="1853214"/>
          </a:xfrm>
        </p:grpSpPr>
        <p:grpSp>
          <p:nvGrpSpPr>
            <p:cNvPr id="23" name="组合 22"/>
            <p:cNvGrpSpPr/>
            <p:nvPr/>
          </p:nvGrpSpPr>
          <p:grpSpPr>
            <a:xfrm>
              <a:off x="1403229" y="2968472"/>
              <a:ext cx="923277" cy="923277"/>
              <a:chOff x="2433962" y="2967362"/>
              <a:chExt cx="923277" cy="923277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433962" y="2967362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727665" y="3044281"/>
                <a:ext cx="335871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</a:t>
                </a:r>
                <a:endParaRPr lang="zh-CN" altLang="en-US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578640" y="2750968"/>
              <a:ext cx="1358284" cy="1358284"/>
              <a:chOff x="2578640" y="2750968"/>
              <a:chExt cx="1358284" cy="1358284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2578640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760633" y="2876112"/>
                <a:ext cx="994299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95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</a:t>
                </a:r>
                <a:endParaRPr lang="zh-CN" altLang="en-US" sz="49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189058" y="2503503"/>
              <a:ext cx="1853214" cy="1853214"/>
              <a:chOff x="4189058" y="2503503"/>
              <a:chExt cx="1853214" cy="1853214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189058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4618517" y="2645280"/>
                <a:ext cx="99430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endParaRPr lang="zh-CN" altLang="en-US" sz="7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294406" y="2503503"/>
              <a:ext cx="1853214" cy="1853214"/>
              <a:chOff x="6294406" y="2503503"/>
              <a:chExt cx="1853214" cy="185321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6294406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6723863" y="2645280"/>
                <a:ext cx="99430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</a:t>
                </a:r>
                <a:endParaRPr lang="zh-CN" altLang="en-US" sz="7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8399756" y="2750968"/>
              <a:ext cx="1358284" cy="1358284"/>
              <a:chOff x="8399756" y="2750968"/>
              <a:chExt cx="1358284" cy="1358284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8399756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8581749" y="2876112"/>
                <a:ext cx="994299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95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</a:t>
                </a:r>
                <a:endParaRPr lang="zh-CN" altLang="en-US" sz="49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9964625" y="3044279"/>
              <a:ext cx="923277" cy="923277"/>
              <a:chOff x="9964625" y="3044279"/>
              <a:chExt cx="923277" cy="923277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9964625" y="3044279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0258328" y="3121198"/>
                <a:ext cx="335871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</a:t>
                </a:r>
                <a:endParaRPr lang="zh-CN" altLang="en-US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895" y="0"/>
            <a:ext cx="3925887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0" y="4638675"/>
            <a:ext cx="9144000" cy="1990725"/>
          </a:xfrm>
          <a:prstGeom prst="rect">
            <a:avLst/>
          </a:prstGeom>
          <a:solidFill>
            <a:schemeClr val="bg1">
              <a:alpha val="18039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4"/>
          <p:cNvSpPr txBox="1">
            <a:spLocks noChangeArrowheads="1"/>
          </p:cNvSpPr>
          <p:nvPr/>
        </p:nvSpPr>
        <p:spPr bwMode="auto">
          <a:xfrm>
            <a:off x="0" y="4690408"/>
            <a:ext cx="91440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意参谋是淘宝打造的首个商家统一数据平台，面向全体商家提供一站式、个性化、可定制的商务决策体验。集成了海量数据及店铺经营思路，不仅可以更好为商家提供流量、商品、交易等店铺经营全链路的数据披露、分析、解读、预测等功能，还能更好的指导商家的数据化运营！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3872389" y="3831759"/>
            <a:ext cx="4219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dirty="0">
                <a:solidFill>
                  <a:srgbClr val="DB78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d.alibaba.com</a:t>
            </a:r>
            <a:endParaRPr lang="zh-CN" altLang="en-US" sz="4000" dirty="0">
              <a:solidFill>
                <a:srgbClr val="DB785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57" y="556050"/>
            <a:ext cx="2188014" cy="576936"/>
            <a:chOff x="4212477" y="3078405"/>
            <a:chExt cx="5226373" cy="903486"/>
          </a:xfrm>
        </p:grpSpPr>
        <p:sp>
          <p:nvSpPr>
            <p:cNvPr id="10" name="任意多边形 9"/>
            <p:cNvSpPr/>
            <p:nvPr/>
          </p:nvSpPr>
          <p:spPr>
            <a:xfrm>
              <a:off x="4212477" y="3078405"/>
              <a:ext cx="5226373" cy="903486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4478383" y="3078405"/>
              <a:ext cx="4036756" cy="7229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</a:t>
              </a:r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生意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参谋</a:t>
              </a:r>
              <a:endPara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732149"/>
            <a:ext cx="8675831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-1" y="5626513"/>
            <a:ext cx="9143999" cy="1019175"/>
          </a:xfrm>
          <a:prstGeom prst="rect">
            <a:avLst/>
          </a:prstGeom>
          <a:solidFill>
            <a:schemeClr val="bg1">
              <a:alpha val="1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43552" y="5814691"/>
            <a:ext cx="90004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实时指标——反映的是我们现在某个时间内来访我们店铺的总UV、成交金额和买家数。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1328" y="569599"/>
            <a:ext cx="597155" cy="514788"/>
            <a:chOff x="81773" y="-383535"/>
            <a:chExt cx="796206" cy="686384"/>
          </a:xfrm>
        </p:grpSpPr>
        <p:sp>
          <p:nvSpPr>
            <p:cNvPr id="8" name="六边形 7"/>
            <p:cNvSpPr/>
            <p:nvPr/>
          </p:nvSpPr>
          <p:spPr>
            <a:xfrm>
              <a:off x="81773" y="-383535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191405" y="-317342"/>
              <a:ext cx="57694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任意多边形 9"/>
          <p:cNvSpPr/>
          <p:nvPr/>
        </p:nvSpPr>
        <p:spPr>
          <a:xfrm>
            <a:off x="767461" y="574862"/>
            <a:ext cx="1599221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2"/>
          <p:cNvSpPr txBox="1">
            <a:spLocks noChangeArrowheads="1"/>
          </p:cNvSpPr>
          <p:nvPr/>
        </p:nvSpPr>
        <p:spPr bwMode="auto">
          <a:xfrm>
            <a:off x="1255659" y="642327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" y="1630380"/>
            <a:ext cx="8894763" cy="400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14288" y="5838825"/>
            <a:ext cx="9129713" cy="830997"/>
          </a:xfrm>
          <a:prstGeom prst="rect">
            <a:avLst/>
          </a:prstGeom>
          <a:solidFill>
            <a:schemeClr val="bg1">
              <a:alpha val="1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6" name="文本框 6"/>
          <p:cNvSpPr txBox="1">
            <a:spLocks noChangeArrowheads="1"/>
          </p:cNvSpPr>
          <p:nvPr/>
        </p:nvSpPr>
        <p:spPr bwMode="auto">
          <a:xfrm>
            <a:off x="304385" y="5838825"/>
            <a:ext cx="8661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行业排名——反映的是我们店铺在类目内的排名和层级。层级越高，店铺权重越高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7"/>
          <p:cNvSpPr>
            <a:spLocks noChangeArrowheads="1"/>
          </p:cNvSpPr>
          <p:nvPr/>
        </p:nvSpPr>
        <p:spPr bwMode="auto">
          <a:xfrm>
            <a:off x="2925203" y="2665295"/>
            <a:ext cx="6040582" cy="11874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868362" y="2951045"/>
            <a:ext cx="1504950" cy="3079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grpSp>
        <p:nvGrpSpPr>
          <p:cNvPr id="9" name="组合 8"/>
          <p:cNvGrpSpPr/>
          <p:nvPr/>
        </p:nvGrpSpPr>
        <p:grpSpPr>
          <a:xfrm>
            <a:off x="61328" y="569599"/>
            <a:ext cx="597155" cy="514788"/>
            <a:chOff x="81773" y="-383535"/>
            <a:chExt cx="796206" cy="686384"/>
          </a:xfrm>
        </p:grpSpPr>
        <p:sp>
          <p:nvSpPr>
            <p:cNvPr id="10" name="六边形 9"/>
            <p:cNvSpPr/>
            <p:nvPr/>
          </p:nvSpPr>
          <p:spPr>
            <a:xfrm>
              <a:off x="81773" y="-383535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文本框 6"/>
            <p:cNvSpPr txBox="1"/>
            <p:nvPr/>
          </p:nvSpPr>
          <p:spPr>
            <a:xfrm>
              <a:off x="191405" y="-317342"/>
              <a:ext cx="57694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任意多边形 11"/>
          <p:cNvSpPr/>
          <p:nvPr/>
        </p:nvSpPr>
        <p:spPr>
          <a:xfrm>
            <a:off x="767461" y="519954"/>
            <a:ext cx="1706798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1148162" y="615433"/>
            <a:ext cx="7841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首页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5"/>
          <p:cNvSpPr>
            <a:spLocks noChangeArrowheads="1"/>
          </p:cNvSpPr>
          <p:nvPr/>
        </p:nvSpPr>
        <p:spPr bwMode="auto">
          <a:xfrm>
            <a:off x="14288" y="5593237"/>
            <a:ext cx="9129712" cy="1200329"/>
          </a:xfrm>
          <a:prstGeom prst="rect">
            <a:avLst/>
          </a:prstGeom>
          <a:solidFill>
            <a:schemeClr val="bg1">
              <a:alpha val="1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5" name="文本框 6"/>
          <p:cNvSpPr txBox="1">
            <a:spLocks noChangeArrowheads="1"/>
          </p:cNvSpPr>
          <p:nvPr/>
        </p:nvSpPr>
        <p:spPr bwMode="auto">
          <a:xfrm>
            <a:off x="374322" y="5593237"/>
            <a:ext cx="85629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经营概况——反映的是昨日全店的数据情况，最近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天日均访客，同行同层平均和优秀的数据情况。便于我们找出和对手的差距，及时制定运营策略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4" y="1148416"/>
            <a:ext cx="87122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61328" y="367894"/>
            <a:ext cx="597155" cy="514788"/>
            <a:chOff x="81773" y="-383535"/>
            <a:chExt cx="796206" cy="686384"/>
          </a:xfrm>
        </p:grpSpPr>
        <p:sp>
          <p:nvSpPr>
            <p:cNvPr id="8" name="六边形 7"/>
            <p:cNvSpPr/>
            <p:nvPr/>
          </p:nvSpPr>
          <p:spPr>
            <a:xfrm>
              <a:off x="81773" y="-383535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191405" y="-317342"/>
              <a:ext cx="57694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任意多边形 9"/>
          <p:cNvSpPr/>
          <p:nvPr/>
        </p:nvSpPr>
        <p:spPr>
          <a:xfrm>
            <a:off x="767461" y="373157"/>
            <a:ext cx="1608643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2"/>
          <p:cNvSpPr txBox="1">
            <a:spLocks noChangeArrowheads="1"/>
          </p:cNvSpPr>
          <p:nvPr/>
        </p:nvSpPr>
        <p:spPr bwMode="auto">
          <a:xfrm>
            <a:off x="1268749" y="440622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685772"/>
            <a:ext cx="9050338" cy="310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288" y="5529622"/>
            <a:ext cx="9129712" cy="1008528"/>
          </a:xfrm>
          <a:prstGeom prst="rect">
            <a:avLst/>
          </a:prstGeom>
          <a:solidFill>
            <a:schemeClr val="bg1">
              <a:alpha val="1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71739" y="5556436"/>
            <a:ext cx="8814810" cy="8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流量分析——反映的是实时跳失率、人均流量，平均停留时长还有店铺的流量构成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1328" y="569599"/>
            <a:ext cx="597155" cy="514788"/>
            <a:chOff x="81773" y="-383535"/>
            <a:chExt cx="796206" cy="686384"/>
          </a:xfrm>
        </p:grpSpPr>
        <p:sp>
          <p:nvSpPr>
            <p:cNvPr id="8" name="六边形 7"/>
            <p:cNvSpPr/>
            <p:nvPr/>
          </p:nvSpPr>
          <p:spPr>
            <a:xfrm>
              <a:off x="81773" y="-383535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191405" y="-317342"/>
              <a:ext cx="57694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任意多边形 9"/>
          <p:cNvSpPr/>
          <p:nvPr/>
        </p:nvSpPr>
        <p:spPr>
          <a:xfrm>
            <a:off x="733600" y="603216"/>
            <a:ext cx="1686871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2"/>
          <p:cNvSpPr txBox="1">
            <a:spLocks noChangeArrowheads="1"/>
          </p:cNvSpPr>
          <p:nvPr/>
        </p:nvSpPr>
        <p:spPr bwMode="auto">
          <a:xfrm>
            <a:off x="1108238" y="647590"/>
            <a:ext cx="7841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首页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1390</Words>
  <Application>WPS 演示</Application>
  <PresentationFormat>全屏显示(4:3)</PresentationFormat>
  <Paragraphs>268</Paragraphs>
  <Slides>45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4" baseType="lpstr">
      <vt:lpstr>Arial</vt:lpstr>
      <vt:lpstr>宋体</vt:lpstr>
      <vt:lpstr>Wingdings</vt:lpstr>
      <vt:lpstr>微软雅黑</vt:lpstr>
      <vt:lpstr>Calibri</vt:lpstr>
      <vt:lpstr>等线 Light</vt:lpstr>
      <vt:lpstr>Calibri Light</vt:lpstr>
      <vt:lpstr>等线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杨光</dc:creator>
  <cp:lastModifiedBy>79028</cp:lastModifiedBy>
  <cp:revision>83</cp:revision>
  <dcterms:created xsi:type="dcterms:W3CDTF">2014-12-07T06:39:00Z</dcterms:created>
  <dcterms:modified xsi:type="dcterms:W3CDTF">2016-08-11T14:32:56Z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2052-10.1.0.5850</vt:lpwstr>
  </property>
</Properties>
</file>