
<file path=[Content_Types].xml><?xml version="1.0" encoding="utf-8"?>
<Types xmlns="http://schemas.openxmlformats.org/package/2006/content-types">
  <Default Extension="png" ContentType="image/png"/>
  <Default Extension="jpeg" ContentType="image/jpeg"/>
  <Default Extension="gif" ContentType="image/gif"/>
  <Default Extension="avi" ContentType="video/avi"/>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72" r:id="rId3"/>
    <p:sldId id="256" r:id="rId4"/>
    <p:sldId id="257" r:id="rId5"/>
    <p:sldId id="298" r:id="rId6"/>
    <p:sldId id="301" r:id="rId7"/>
    <p:sldId id="300" r:id="rId8"/>
    <p:sldId id="354" r:id="rId9"/>
    <p:sldId id="278" r:id="rId10"/>
    <p:sldId id="355" r:id="rId11"/>
    <p:sldId id="356" r:id="rId12"/>
    <p:sldId id="359" r:id="rId13"/>
    <p:sldId id="358" r:id="rId14"/>
    <p:sldId id="360" r:id="rId15"/>
    <p:sldId id="263" r:id="rId16"/>
    <p:sldId id="280" r:id="rId17"/>
    <p:sldId id="281" r:id="rId18"/>
    <p:sldId id="282" r:id="rId19"/>
    <p:sldId id="283" r:id="rId20"/>
    <p:sldId id="361" r:id="rId21"/>
    <p:sldId id="362" r:id="rId22"/>
    <p:sldId id="363" r:id="rId23"/>
    <p:sldId id="284" r:id="rId24"/>
    <p:sldId id="364" r:id="rId25"/>
    <p:sldId id="365" r:id="rId26"/>
    <p:sldId id="366" r:id="rId27"/>
    <p:sldId id="367" r:id="rId28"/>
    <p:sldId id="369" r:id="rId29"/>
    <p:sldId id="370" r:id="rId30"/>
    <p:sldId id="372" r:id="rId31"/>
    <p:sldId id="374" r:id="rId32"/>
    <p:sldId id="373" r:id="rId33"/>
    <p:sldId id="371" r:id="rId34"/>
    <p:sldId id="375" r:id="rId35"/>
    <p:sldId id="376" r:id="rId36"/>
    <p:sldId id="377" r:id="rId37"/>
    <p:sldId id="378" r:id="rId38"/>
    <p:sldId id="379" r:id="rId39"/>
    <p:sldId id="380" r:id="rId40"/>
    <p:sldId id="381" r:id="rId41"/>
    <p:sldId id="382" r:id="rId42"/>
    <p:sldId id="383" r:id="rId43"/>
    <p:sldId id="384" r:id="rId44"/>
    <p:sldId id="385" r:id="rId45"/>
    <p:sldId id="26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0"/>
    <a:srgbClr val="1303E1"/>
    <a:srgbClr val="127FC0"/>
    <a:srgbClr val="8A481F"/>
    <a:srgbClr val="00508A"/>
    <a:srgbClr val="117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4604" autoAdjust="0"/>
  </p:normalViewPr>
  <p:slideViewPr>
    <p:cSldViewPr snapToGrid="0" showGuides="1">
      <p:cViewPr varScale="1">
        <p:scale>
          <a:sx n="71" d="100"/>
          <a:sy n="71" d="100"/>
        </p:scale>
        <p:origin x="-1182" y="72"/>
      </p:cViewPr>
      <p:guideLst>
        <p:guide orient="horz" pos="2154"/>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81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7948C0C-84B3-4708-B4FB-12F89BD29FCE}"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zh-CN" altLang="en-US"/>
        </a:p>
      </dgm:t>
    </dgm:pt>
    <dgm:pt modelId="{265FFB27-46DB-4E74-A86F-E6656A9BA828}">
      <dgm:prSet phldrT="[文本]" custT="1"/>
      <dgm:spPr/>
      <dgm:t>
        <a:bodyPr/>
        <a:lstStyle/>
        <a:p>
          <a:r>
            <a:rPr lang="zh-CN" altLang="en-US" sz="4000" dirty="0" smtClean="0">
              <a:latin typeface="微软雅黑" panose="020B0503020204020204" pitchFamily="34" charset="-122"/>
              <a:ea typeface="微软雅黑" panose="020B0503020204020204" pitchFamily="34" charset="-122"/>
            </a:rPr>
            <a:t>生</a:t>
          </a:r>
          <a:r>
            <a:rPr lang="en-US" altLang="zh-CN" sz="4000" dirty="0" smtClean="0">
              <a:latin typeface="微软雅黑" panose="020B0503020204020204" pitchFamily="34" charset="-122"/>
              <a:ea typeface="微软雅黑" panose="020B0503020204020204" pitchFamily="34" charset="-122"/>
            </a:rPr>
            <a:t>e</a:t>
          </a:r>
          <a:r>
            <a:rPr lang="zh-CN" altLang="en-US" sz="4000" dirty="0" smtClean="0">
              <a:latin typeface="微软雅黑" panose="020B0503020204020204" pitchFamily="34" charset="-122"/>
              <a:ea typeface="微软雅黑" panose="020B0503020204020204" pitchFamily="34" charset="-122"/>
            </a:rPr>
            <a:t>经</a:t>
          </a:r>
          <a:endParaRPr lang="en-US" altLang="zh-CN" sz="40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功能模块</a:t>
          </a:r>
          <a:endParaRPr lang="zh-CN" altLang="en-US" sz="2400" dirty="0">
            <a:latin typeface="微软雅黑" panose="020B0503020204020204" pitchFamily="34" charset="-122"/>
            <a:ea typeface="微软雅黑" panose="020B0503020204020204" pitchFamily="34" charset="-122"/>
          </a:endParaRPr>
        </a:p>
      </dgm:t>
    </dgm:pt>
    <dgm:pt modelId="{26A53664-E469-4591-95EB-243AEA05C5A0}" cxnId="{8AE7D694-0DBD-446F-8607-B53A4C080E5D}" type="parTrans">
      <dgm:prSet/>
      <dgm:spPr/>
      <dgm:t>
        <a:bodyPr/>
        <a:lstStyle/>
        <a:p>
          <a:endParaRPr lang="zh-CN" altLang="en-US"/>
        </a:p>
      </dgm:t>
    </dgm:pt>
    <dgm:pt modelId="{2D7FBFB5-9E6A-401A-8537-5C547E191F8F}" cxnId="{8AE7D694-0DBD-446F-8607-B53A4C080E5D}" type="sibTrans">
      <dgm:prSet/>
      <dgm:spPr/>
      <dgm:t>
        <a:bodyPr/>
        <a:lstStyle/>
        <a:p>
          <a:endParaRPr lang="zh-CN" altLang="en-US"/>
        </a:p>
      </dgm:t>
    </dgm:pt>
    <dgm:pt modelId="{A8B67A38-7B60-4504-822E-40BD0B827BE0}">
      <dgm:prSet phldrT="[文本]" custT="1"/>
      <dgm:spPr/>
      <dgm:t>
        <a:bodyPr/>
        <a:lstStyle/>
        <a:p>
          <a:r>
            <a:rPr lang="zh-CN" altLang="en-US" sz="4000" dirty="0" smtClean="0">
              <a:latin typeface="微软雅黑" panose="020B0503020204020204" pitchFamily="34" charset="-122"/>
              <a:ea typeface="微软雅黑" panose="020B0503020204020204" pitchFamily="34" charset="-122"/>
            </a:rPr>
            <a:t>流量分析</a:t>
          </a:r>
          <a:endParaRPr lang="zh-CN" altLang="en-US" sz="4000" dirty="0">
            <a:latin typeface="微软雅黑" panose="020B0503020204020204" pitchFamily="34" charset="-122"/>
            <a:ea typeface="微软雅黑" panose="020B0503020204020204" pitchFamily="34" charset="-122"/>
          </a:endParaRPr>
        </a:p>
      </dgm:t>
    </dgm:pt>
    <dgm:pt modelId="{661D23C0-F9DB-47DC-8823-26C9FE351137}" cxnId="{509E139B-D971-4101-8665-5D5E6A0B74F7}" type="parTrans">
      <dgm:prSet/>
      <dgm:spPr/>
      <dgm:t>
        <a:bodyPr/>
        <a:lstStyle/>
        <a:p>
          <a:endParaRPr lang="zh-CN" altLang="en-US"/>
        </a:p>
      </dgm:t>
    </dgm:pt>
    <dgm:pt modelId="{1D5B674C-A647-45BD-B7CA-D5436EAC39F3}" cxnId="{509E139B-D971-4101-8665-5D5E6A0B74F7}" type="sibTrans">
      <dgm:prSet/>
      <dgm:spPr/>
      <dgm:t>
        <a:bodyPr/>
        <a:lstStyle/>
        <a:p>
          <a:endParaRPr lang="zh-CN" altLang="en-US"/>
        </a:p>
      </dgm:t>
    </dgm:pt>
    <dgm:pt modelId="{7F667734-AD80-4FBB-A178-0E4EA7B12213}">
      <dgm:prSet phldrT="[文本]" custT="1"/>
      <dgm:spPr/>
      <dgm:t>
        <a:bodyPr/>
        <a:lstStyle/>
        <a:p>
          <a:r>
            <a:rPr lang="zh-CN" altLang="en-US" sz="4000" dirty="0" smtClean="0">
              <a:latin typeface="微软雅黑" panose="020B0503020204020204" pitchFamily="34" charset="-122"/>
              <a:ea typeface="微软雅黑" panose="020B0503020204020204" pitchFamily="34" charset="-122"/>
            </a:rPr>
            <a:t>行业分析</a:t>
          </a:r>
          <a:endParaRPr lang="zh-CN" altLang="en-US" sz="4000" dirty="0">
            <a:latin typeface="微软雅黑" panose="020B0503020204020204" pitchFamily="34" charset="-122"/>
            <a:ea typeface="微软雅黑" panose="020B0503020204020204" pitchFamily="34" charset="-122"/>
          </a:endParaRPr>
        </a:p>
      </dgm:t>
    </dgm:pt>
    <dgm:pt modelId="{BF00056D-C4D2-46A3-A958-5411A0E0B9A4}" cxnId="{BB71ADC5-F72D-4A89-BFC0-42EBC69F9218}" type="parTrans">
      <dgm:prSet/>
      <dgm:spPr/>
      <dgm:t>
        <a:bodyPr/>
        <a:lstStyle/>
        <a:p>
          <a:endParaRPr lang="zh-CN" altLang="en-US"/>
        </a:p>
      </dgm:t>
    </dgm:pt>
    <dgm:pt modelId="{4DAC6EC2-554F-43FE-AEC9-5614791F1300}" cxnId="{BB71ADC5-F72D-4A89-BFC0-42EBC69F9218}" type="sibTrans">
      <dgm:prSet/>
      <dgm:spPr/>
      <dgm:t>
        <a:bodyPr/>
        <a:lstStyle/>
        <a:p>
          <a:endParaRPr lang="zh-CN" altLang="en-US"/>
        </a:p>
      </dgm:t>
    </dgm:pt>
    <dgm:pt modelId="{6CE15F92-B857-4C8A-AF04-28892504AF92}" type="pres">
      <dgm:prSet presAssocID="{97948C0C-84B3-4708-B4FB-12F89BD29FCE}" presName="diagram" presStyleCnt="0">
        <dgm:presLayoutVars>
          <dgm:chPref val="1"/>
          <dgm:dir/>
          <dgm:animOne val="branch"/>
          <dgm:animLvl val="lvl"/>
          <dgm:resizeHandles val="exact"/>
        </dgm:presLayoutVars>
      </dgm:prSet>
      <dgm:spPr/>
      <dgm:t>
        <a:bodyPr/>
        <a:lstStyle/>
        <a:p>
          <a:endParaRPr lang="zh-CN" altLang="en-US"/>
        </a:p>
      </dgm:t>
    </dgm:pt>
    <dgm:pt modelId="{5A285DD9-4E5A-4EA3-819F-65B977852F79}" type="pres">
      <dgm:prSet presAssocID="{265FFB27-46DB-4E74-A86F-E6656A9BA828}" presName="root1" presStyleCnt="0"/>
      <dgm:spPr/>
    </dgm:pt>
    <dgm:pt modelId="{E72D7791-BBBA-42B0-88B6-AB77CC14663F}" type="pres">
      <dgm:prSet presAssocID="{265FFB27-46DB-4E74-A86F-E6656A9BA828}" presName="LevelOneTextNode" presStyleLbl="node0" presStyleIdx="0" presStyleCnt="1" custLinFactNeighborX="938">
        <dgm:presLayoutVars>
          <dgm:chPref val="3"/>
        </dgm:presLayoutVars>
      </dgm:prSet>
      <dgm:spPr/>
      <dgm:t>
        <a:bodyPr/>
        <a:lstStyle/>
        <a:p>
          <a:endParaRPr lang="zh-CN" altLang="en-US"/>
        </a:p>
      </dgm:t>
    </dgm:pt>
    <dgm:pt modelId="{7079B5F1-F803-4128-89E2-CB284CC16B94}" type="pres">
      <dgm:prSet presAssocID="{265FFB27-46DB-4E74-A86F-E6656A9BA828}" presName="level2hierChild" presStyleCnt="0"/>
      <dgm:spPr/>
    </dgm:pt>
    <dgm:pt modelId="{8010DEC9-AB36-4EA0-92D5-35823B19DA95}" type="pres">
      <dgm:prSet presAssocID="{661D23C0-F9DB-47DC-8823-26C9FE351137}" presName="conn2-1" presStyleLbl="parChTrans1D2" presStyleIdx="0" presStyleCnt="2"/>
      <dgm:spPr/>
      <dgm:t>
        <a:bodyPr/>
        <a:lstStyle/>
        <a:p>
          <a:endParaRPr lang="zh-CN" altLang="en-US"/>
        </a:p>
      </dgm:t>
    </dgm:pt>
    <dgm:pt modelId="{65526D8D-7AEF-4FC5-942C-D17AC8AE8E4A}" type="pres">
      <dgm:prSet presAssocID="{661D23C0-F9DB-47DC-8823-26C9FE351137}" presName="connTx" presStyleLbl="parChTrans1D2" presStyleIdx="0" presStyleCnt="2"/>
      <dgm:spPr/>
      <dgm:t>
        <a:bodyPr/>
        <a:lstStyle/>
        <a:p>
          <a:endParaRPr lang="zh-CN" altLang="en-US"/>
        </a:p>
      </dgm:t>
    </dgm:pt>
    <dgm:pt modelId="{0CBE613F-8340-4797-B7A8-C763F2A7933F}" type="pres">
      <dgm:prSet presAssocID="{A8B67A38-7B60-4504-822E-40BD0B827BE0}" presName="root2" presStyleCnt="0"/>
      <dgm:spPr/>
    </dgm:pt>
    <dgm:pt modelId="{6CE6F389-FB84-4A83-BB62-E16FB714EC5E}" type="pres">
      <dgm:prSet presAssocID="{A8B67A38-7B60-4504-822E-40BD0B827BE0}" presName="LevelTwoTextNode" presStyleLbl="node2" presStyleIdx="0" presStyleCnt="2" custLinFactNeighborX="-4203" custLinFactNeighborY="5065">
        <dgm:presLayoutVars>
          <dgm:chPref val="3"/>
        </dgm:presLayoutVars>
      </dgm:prSet>
      <dgm:spPr/>
      <dgm:t>
        <a:bodyPr/>
        <a:lstStyle/>
        <a:p>
          <a:endParaRPr lang="zh-CN" altLang="en-US"/>
        </a:p>
      </dgm:t>
    </dgm:pt>
    <dgm:pt modelId="{5CB6F058-4F2F-44BC-B503-9D06ECC5812A}" type="pres">
      <dgm:prSet presAssocID="{A8B67A38-7B60-4504-822E-40BD0B827BE0}" presName="level3hierChild" presStyleCnt="0"/>
      <dgm:spPr/>
    </dgm:pt>
    <dgm:pt modelId="{A794F7B8-A6C5-4EA2-81A0-2CB829DFA755}" type="pres">
      <dgm:prSet presAssocID="{BF00056D-C4D2-46A3-A958-5411A0E0B9A4}" presName="conn2-1" presStyleLbl="parChTrans1D2" presStyleIdx="1" presStyleCnt="2"/>
      <dgm:spPr/>
      <dgm:t>
        <a:bodyPr/>
        <a:lstStyle/>
        <a:p>
          <a:endParaRPr lang="zh-CN" altLang="en-US"/>
        </a:p>
      </dgm:t>
    </dgm:pt>
    <dgm:pt modelId="{0DF3278F-6221-4D97-B0A8-AD6A4F2681E8}" type="pres">
      <dgm:prSet presAssocID="{BF00056D-C4D2-46A3-A958-5411A0E0B9A4}" presName="connTx" presStyleLbl="parChTrans1D2" presStyleIdx="1" presStyleCnt="2"/>
      <dgm:spPr/>
      <dgm:t>
        <a:bodyPr/>
        <a:lstStyle/>
        <a:p>
          <a:endParaRPr lang="zh-CN" altLang="en-US"/>
        </a:p>
      </dgm:t>
    </dgm:pt>
    <dgm:pt modelId="{B64D8218-0AAB-4B0C-9CE2-C43A22C74C9D}" type="pres">
      <dgm:prSet presAssocID="{7F667734-AD80-4FBB-A178-0E4EA7B12213}" presName="root2" presStyleCnt="0"/>
      <dgm:spPr/>
    </dgm:pt>
    <dgm:pt modelId="{C7AFE920-D24E-41F9-A11A-6CB7AA5C9351}" type="pres">
      <dgm:prSet presAssocID="{7F667734-AD80-4FBB-A178-0E4EA7B12213}" presName="LevelTwoTextNode" presStyleLbl="node2" presStyleIdx="1" presStyleCnt="2">
        <dgm:presLayoutVars>
          <dgm:chPref val="3"/>
        </dgm:presLayoutVars>
      </dgm:prSet>
      <dgm:spPr/>
      <dgm:t>
        <a:bodyPr/>
        <a:lstStyle/>
        <a:p>
          <a:endParaRPr lang="zh-CN" altLang="en-US"/>
        </a:p>
      </dgm:t>
    </dgm:pt>
    <dgm:pt modelId="{250D915C-7775-4CB5-8766-79DE2C10C5AB}" type="pres">
      <dgm:prSet presAssocID="{7F667734-AD80-4FBB-A178-0E4EA7B12213}" presName="level3hierChild" presStyleCnt="0"/>
      <dgm:spPr/>
    </dgm:pt>
  </dgm:ptLst>
  <dgm:cxnLst>
    <dgm:cxn modelId="{DEFF04BA-5295-4747-B1CA-C21B78822B33}" type="presOf" srcId="{661D23C0-F9DB-47DC-8823-26C9FE351137}" destId="{8010DEC9-AB36-4EA0-92D5-35823B19DA95}" srcOrd="0" destOrd="0" presId="urn:microsoft.com/office/officeart/2005/8/layout/hierarchy2"/>
    <dgm:cxn modelId="{E55595AE-CA29-45A7-96BB-9A29272F5196}" type="presOf" srcId="{97948C0C-84B3-4708-B4FB-12F89BD29FCE}" destId="{6CE15F92-B857-4C8A-AF04-28892504AF92}" srcOrd="0" destOrd="0" presId="urn:microsoft.com/office/officeart/2005/8/layout/hierarchy2"/>
    <dgm:cxn modelId="{5DEBC3AB-E774-44F6-813C-9CF1278EF162}" type="presOf" srcId="{7F667734-AD80-4FBB-A178-0E4EA7B12213}" destId="{C7AFE920-D24E-41F9-A11A-6CB7AA5C9351}" srcOrd="0" destOrd="0" presId="urn:microsoft.com/office/officeart/2005/8/layout/hierarchy2"/>
    <dgm:cxn modelId="{0259A805-0A63-4ED2-9385-B784AC224FCD}" type="presOf" srcId="{BF00056D-C4D2-46A3-A958-5411A0E0B9A4}" destId="{A794F7B8-A6C5-4EA2-81A0-2CB829DFA755}" srcOrd="0" destOrd="0" presId="urn:microsoft.com/office/officeart/2005/8/layout/hierarchy2"/>
    <dgm:cxn modelId="{8AE7D694-0DBD-446F-8607-B53A4C080E5D}" srcId="{97948C0C-84B3-4708-B4FB-12F89BD29FCE}" destId="{265FFB27-46DB-4E74-A86F-E6656A9BA828}" srcOrd="0" destOrd="0" parTransId="{26A53664-E469-4591-95EB-243AEA05C5A0}" sibTransId="{2D7FBFB5-9E6A-401A-8537-5C547E191F8F}"/>
    <dgm:cxn modelId="{1692FA49-27C1-4A99-BFB3-435C2D9C78A7}" type="presOf" srcId="{661D23C0-F9DB-47DC-8823-26C9FE351137}" destId="{65526D8D-7AEF-4FC5-942C-D17AC8AE8E4A}" srcOrd="1" destOrd="0" presId="urn:microsoft.com/office/officeart/2005/8/layout/hierarchy2"/>
    <dgm:cxn modelId="{34C7B18F-9F4D-47B4-BD35-F1484930656F}" type="presOf" srcId="{BF00056D-C4D2-46A3-A958-5411A0E0B9A4}" destId="{0DF3278F-6221-4D97-B0A8-AD6A4F2681E8}" srcOrd="1" destOrd="0" presId="urn:microsoft.com/office/officeart/2005/8/layout/hierarchy2"/>
    <dgm:cxn modelId="{C7A066C3-B203-41DC-ADD1-F7456EB895A0}" type="presOf" srcId="{A8B67A38-7B60-4504-822E-40BD0B827BE0}" destId="{6CE6F389-FB84-4A83-BB62-E16FB714EC5E}" srcOrd="0" destOrd="0" presId="urn:microsoft.com/office/officeart/2005/8/layout/hierarchy2"/>
    <dgm:cxn modelId="{509E139B-D971-4101-8665-5D5E6A0B74F7}" srcId="{265FFB27-46DB-4E74-A86F-E6656A9BA828}" destId="{A8B67A38-7B60-4504-822E-40BD0B827BE0}" srcOrd="0" destOrd="0" parTransId="{661D23C0-F9DB-47DC-8823-26C9FE351137}" sibTransId="{1D5B674C-A647-45BD-B7CA-D5436EAC39F3}"/>
    <dgm:cxn modelId="{0766B071-4CD2-47FD-97F1-C7BEB415D2FC}" type="presOf" srcId="{265FFB27-46DB-4E74-A86F-E6656A9BA828}" destId="{E72D7791-BBBA-42B0-88B6-AB77CC14663F}" srcOrd="0" destOrd="0" presId="urn:microsoft.com/office/officeart/2005/8/layout/hierarchy2"/>
    <dgm:cxn modelId="{BB71ADC5-F72D-4A89-BFC0-42EBC69F9218}" srcId="{265FFB27-46DB-4E74-A86F-E6656A9BA828}" destId="{7F667734-AD80-4FBB-A178-0E4EA7B12213}" srcOrd="1" destOrd="0" parTransId="{BF00056D-C4D2-46A3-A958-5411A0E0B9A4}" sibTransId="{4DAC6EC2-554F-43FE-AEC9-5614791F1300}"/>
    <dgm:cxn modelId="{D3217B33-70D8-4C90-ACC6-E7B11A64FA42}" type="presParOf" srcId="{6CE15F92-B857-4C8A-AF04-28892504AF92}" destId="{5A285DD9-4E5A-4EA3-819F-65B977852F79}" srcOrd="0" destOrd="0" presId="urn:microsoft.com/office/officeart/2005/8/layout/hierarchy2"/>
    <dgm:cxn modelId="{1B3EBB9F-D139-44B9-A6F0-B3287310B382}" type="presParOf" srcId="{5A285DD9-4E5A-4EA3-819F-65B977852F79}" destId="{E72D7791-BBBA-42B0-88B6-AB77CC14663F}" srcOrd="0" destOrd="0" presId="urn:microsoft.com/office/officeart/2005/8/layout/hierarchy2"/>
    <dgm:cxn modelId="{B019EC17-CDE4-4EF3-A6E8-D7E2C63D2998}" type="presParOf" srcId="{5A285DD9-4E5A-4EA3-819F-65B977852F79}" destId="{7079B5F1-F803-4128-89E2-CB284CC16B94}" srcOrd="1" destOrd="0" presId="urn:microsoft.com/office/officeart/2005/8/layout/hierarchy2"/>
    <dgm:cxn modelId="{964EEB24-F8B1-47AB-8FA8-041CD1CACFF8}" type="presParOf" srcId="{7079B5F1-F803-4128-89E2-CB284CC16B94}" destId="{8010DEC9-AB36-4EA0-92D5-35823B19DA95}" srcOrd="0" destOrd="0" presId="urn:microsoft.com/office/officeart/2005/8/layout/hierarchy2"/>
    <dgm:cxn modelId="{20DC7010-AB98-47FE-A061-BB7B389F6C74}" type="presParOf" srcId="{8010DEC9-AB36-4EA0-92D5-35823B19DA95}" destId="{65526D8D-7AEF-4FC5-942C-D17AC8AE8E4A}" srcOrd="0" destOrd="0" presId="urn:microsoft.com/office/officeart/2005/8/layout/hierarchy2"/>
    <dgm:cxn modelId="{4B9E0A91-F786-41A0-BBAD-B882D4ADB448}" type="presParOf" srcId="{7079B5F1-F803-4128-89E2-CB284CC16B94}" destId="{0CBE613F-8340-4797-B7A8-C763F2A7933F}" srcOrd="1" destOrd="0" presId="urn:microsoft.com/office/officeart/2005/8/layout/hierarchy2"/>
    <dgm:cxn modelId="{FA4998A1-0A00-4513-8CE1-03A22A4C4D6C}" type="presParOf" srcId="{0CBE613F-8340-4797-B7A8-C763F2A7933F}" destId="{6CE6F389-FB84-4A83-BB62-E16FB714EC5E}" srcOrd="0" destOrd="0" presId="urn:microsoft.com/office/officeart/2005/8/layout/hierarchy2"/>
    <dgm:cxn modelId="{6C10B49D-1700-46A0-BB4F-996605C5E960}" type="presParOf" srcId="{0CBE613F-8340-4797-B7A8-C763F2A7933F}" destId="{5CB6F058-4F2F-44BC-B503-9D06ECC5812A}" srcOrd="1" destOrd="0" presId="urn:microsoft.com/office/officeart/2005/8/layout/hierarchy2"/>
    <dgm:cxn modelId="{48681AD5-5A61-4342-9655-82EAFA74EE71}" type="presParOf" srcId="{7079B5F1-F803-4128-89E2-CB284CC16B94}" destId="{A794F7B8-A6C5-4EA2-81A0-2CB829DFA755}" srcOrd="2" destOrd="0" presId="urn:microsoft.com/office/officeart/2005/8/layout/hierarchy2"/>
    <dgm:cxn modelId="{74A1D441-BD2B-48F8-947C-52AFFFFCB379}" type="presParOf" srcId="{A794F7B8-A6C5-4EA2-81A0-2CB829DFA755}" destId="{0DF3278F-6221-4D97-B0A8-AD6A4F2681E8}" srcOrd="0" destOrd="0" presId="urn:microsoft.com/office/officeart/2005/8/layout/hierarchy2"/>
    <dgm:cxn modelId="{B2A4CC3C-7B70-42B5-BCF8-19D0C699B352}" type="presParOf" srcId="{7079B5F1-F803-4128-89E2-CB284CC16B94}" destId="{B64D8218-0AAB-4B0C-9CE2-C43A22C74C9D}" srcOrd="3" destOrd="0" presId="urn:microsoft.com/office/officeart/2005/8/layout/hierarchy2"/>
    <dgm:cxn modelId="{3D90B5FA-4870-48A1-AC22-61000307ECDE}" type="presParOf" srcId="{B64D8218-0AAB-4B0C-9CE2-C43A22C74C9D}" destId="{C7AFE920-D24E-41F9-A11A-6CB7AA5C9351}" srcOrd="0" destOrd="0" presId="urn:microsoft.com/office/officeart/2005/8/layout/hierarchy2"/>
    <dgm:cxn modelId="{D0EEAB4B-C020-47DB-9DF1-04C467D02CC7}" type="presParOf" srcId="{B64D8218-0AAB-4B0C-9CE2-C43A22C74C9D}" destId="{250D915C-7775-4CB5-8766-79DE2C10C5AB}" srcOrd="1" destOrd="0" presId="urn:microsoft.com/office/officeart/2005/8/layout/hierarchy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D7791-BBBA-42B0-88B6-AB77CC14663F}">
      <dsp:nvSpPr>
        <dsp:cNvPr id="0" name=""/>
        <dsp:cNvSpPr/>
      </dsp:nvSpPr>
      <dsp:spPr>
        <a:xfrm>
          <a:off x="35093" y="1433262"/>
          <a:ext cx="2998559" cy="149927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anose="020B0503020204020204" pitchFamily="34" charset="-122"/>
              <a:ea typeface="微软雅黑" panose="020B0503020204020204" pitchFamily="34" charset="-122"/>
            </a:rPr>
            <a:t>生</a:t>
          </a:r>
          <a:r>
            <a:rPr lang="en-US" altLang="zh-CN" sz="4000" kern="1200" dirty="0" smtClean="0">
              <a:latin typeface="微软雅黑" panose="020B0503020204020204" pitchFamily="34" charset="-122"/>
              <a:ea typeface="微软雅黑" panose="020B0503020204020204" pitchFamily="34" charset="-122"/>
            </a:rPr>
            <a:t>e</a:t>
          </a:r>
          <a:r>
            <a:rPr lang="zh-CN" altLang="en-US" sz="4000" kern="1200" dirty="0" smtClean="0">
              <a:latin typeface="微软雅黑" panose="020B0503020204020204" pitchFamily="34" charset="-122"/>
              <a:ea typeface="微软雅黑" panose="020B0503020204020204" pitchFamily="34" charset="-122"/>
            </a:rPr>
            <a:t>经</a:t>
          </a:r>
          <a:endParaRPr lang="en-US" altLang="zh-CN" sz="4000" kern="1200" dirty="0" smtClean="0">
            <a:latin typeface="微软雅黑" panose="020B0503020204020204" pitchFamily="34" charset="-122"/>
            <a:ea typeface="微软雅黑" panose="020B0503020204020204" pitchFamily="34" charset="-122"/>
          </a:endParaRPr>
        </a:p>
        <a:p>
          <a:pPr lvl="0" algn="ctr" defTabSz="17780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功能模块</a:t>
          </a:r>
          <a:endParaRPr lang="zh-CN" altLang="en-US" sz="2400" kern="1200" dirty="0">
            <a:latin typeface="微软雅黑" panose="020B0503020204020204" pitchFamily="34" charset="-122"/>
            <a:ea typeface="微软雅黑" panose="020B0503020204020204" pitchFamily="34" charset="-122"/>
          </a:endParaRPr>
        </a:p>
      </dsp:txBody>
      <dsp:txXfrm>
        <a:off x="79005" y="1477174"/>
        <a:ext cx="2910735" cy="1411455"/>
      </dsp:txXfrm>
    </dsp:sp>
    <dsp:sp modelId="{8010DEC9-AB36-4EA0-92D5-35823B19DA95}">
      <dsp:nvSpPr>
        <dsp:cNvPr id="0" name=""/>
        <dsp:cNvSpPr/>
      </dsp:nvSpPr>
      <dsp:spPr>
        <a:xfrm rot="19383188">
          <a:off x="2902334" y="1758921"/>
          <a:ext cx="1307903" cy="61814"/>
        </a:xfrm>
        <a:custGeom>
          <a:avLst/>
          <a:gdLst/>
          <a:ahLst/>
          <a:cxnLst/>
          <a:rect l="0" t="0" r="0" b="0"/>
          <a:pathLst>
            <a:path>
              <a:moveTo>
                <a:pt x="0" y="30907"/>
              </a:moveTo>
              <a:lnTo>
                <a:pt x="1307903" y="3090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523588" y="1757130"/>
        <a:ext cx="65395" cy="65395"/>
      </dsp:txXfrm>
    </dsp:sp>
    <dsp:sp modelId="{6CE6F389-FB84-4A83-BB62-E16FB714EC5E}">
      <dsp:nvSpPr>
        <dsp:cNvPr id="0" name=""/>
        <dsp:cNvSpPr/>
      </dsp:nvSpPr>
      <dsp:spPr>
        <a:xfrm>
          <a:off x="4078919" y="647114"/>
          <a:ext cx="2998559" cy="14992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anose="020B0503020204020204" pitchFamily="34" charset="-122"/>
              <a:ea typeface="微软雅黑" panose="020B0503020204020204" pitchFamily="34" charset="-122"/>
            </a:rPr>
            <a:t>流量分析</a:t>
          </a:r>
          <a:endParaRPr lang="zh-CN" altLang="en-US" sz="4000" kern="1200" dirty="0">
            <a:latin typeface="微软雅黑" panose="020B0503020204020204" pitchFamily="34" charset="-122"/>
            <a:ea typeface="微软雅黑" panose="020B0503020204020204" pitchFamily="34" charset="-122"/>
          </a:endParaRPr>
        </a:p>
      </dsp:txBody>
      <dsp:txXfrm>
        <a:off x="4122831" y="691026"/>
        <a:ext cx="2910735" cy="1411455"/>
      </dsp:txXfrm>
    </dsp:sp>
    <dsp:sp modelId="{A794F7B8-A6C5-4EA2-81A0-2CB829DFA755}">
      <dsp:nvSpPr>
        <dsp:cNvPr id="0" name=""/>
        <dsp:cNvSpPr/>
      </dsp:nvSpPr>
      <dsp:spPr>
        <a:xfrm rot="2181205">
          <a:off x="2892126" y="2583037"/>
          <a:ext cx="1454348" cy="61814"/>
        </a:xfrm>
        <a:custGeom>
          <a:avLst/>
          <a:gdLst/>
          <a:ahLst/>
          <a:cxnLst/>
          <a:rect l="0" t="0" r="0" b="0"/>
          <a:pathLst>
            <a:path>
              <a:moveTo>
                <a:pt x="0" y="30907"/>
              </a:moveTo>
              <a:lnTo>
                <a:pt x="1454348" y="3090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582942" y="2577586"/>
        <a:ext cx="72717" cy="72717"/>
      </dsp:txXfrm>
    </dsp:sp>
    <dsp:sp modelId="{C7AFE920-D24E-41F9-A11A-6CB7AA5C9351}">
      <dsp:nvSpPr>
        <dsp:cNvPr id="0" name=""/>
        <dsp:cNvSpPr/>
      </dsp:nvSpPr>
      <dsp:spPr>
        <a:xfrm>
          <a:off x="4204949" y="2295347"/>
          <a:ext cx="2998559" cy="14992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anose="020B0503020204020204" pitchFamily="34" charset="-122"/>
              <a:ea typeface="微软雅黑" panose="020B0503020204020204" pitchFamily="34" charset="-122"/>
            </a:rPr>
            <a:t>行业分析</a:t>
          </a:r>
          <a:endParaRPr lang="zh-CN" altLang="en-US" sz="4000" kern="1200" dirty="0">
            <a:latin typeface="微软雅黑" panose="020B0503020204020204" pitchFamily="34" charset="-122"/>
            <a:ea typeface="微软雅黑" panose="020B0503020204020204" pitchFamily="34" charset="-122"/>
          </a:endParaRPr>
        </a:p>
      </dsp:txBody>
      <dsp:txXfrm>
        <a:off x="4248861" y="2339259"/>
        <a:ext cx="2910735" cy="14114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6C8F1-6B19-4F54-8F22-4AEE7F177A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52AEC-6377-4522-873D-EA09C33FA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D852AEC-6377-4522-873D-EA09C33FA05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1.png"/><Relationship Id="rId3" Type="http://schemas.microsoft.com/office/2007/relationships/media" Target="../media/media1.avi"/><Relationship Id="rId2" Type="http://schemas.openxmlformats.org/officeDocument/2006/relationships/video" Target="../media/media1.avi"/><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内页背景">
            <a:hlinkClick r:id="" action="ppaction://media"/>
          </p:cNvPr>
          <p:cNvPicPr>
            <a:picLocks noChangeAspect="1"/>
          </p:cNvPicPr>
          <p:nvPr userDrawn="1">
            <a:videoFile r:link="rId2"/>
            <p:extLst>
              <p:ext uri="{DAA4B4D4-6D71-4841-9C94-3DE7FCFB9230}">
                <p14:media xmlns:p14="http://schemas.microsoft.com/office/powerpoint/2010/main" r:embed="rId3"/>
              </p:ext>
            </p:extLst>
          </p:nvPr>
        </p:nvPicPr>
        <p:blipFill>
          <a:blip r:embed="rId4"/>
          <a:stretch>
            <a:fillRect/>
          </a:stretch>
        </p:blipFill>
        <p:spPr>
          <a:xfrm>
            <a:off x="0" y="0"/>
            <a:ext cx="9144000" cy="6858000"/>
          </a:xfrm>
          <a:prstGeom prst="rect">
            <a:avLst/>
          </a:prstGeom>
        </p:spPr>
      </p:pic>
      <p:sp>
        <p:nvSpPr>
          <p:cNvPr id="4" name="矩形 3"/>
          <p:cNvSpPr/>
          <p:nvPr userDrawn="1"/>
        </p:nvSpPr>
        <p:spPr>
          <a:xfrm>
            <a:off x="-149285" y="-383937"/>
            <a:ext cx="9986963" cy="767715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F6292EB-3167-436F-867E-AE3AC7702F4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BBECEF3-D886-4554-89C3-FE4F6CD13F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292EB-3167-436F-867E-AE3AC7702F4A}"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ECEF3-D886-4554-89C3-FE4F6CD13FE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8.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1.png"/><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53034" y="3066949"/>
            <a:ext cx="8216153" cy="1088192"/>
            <a:chOff x="2263805" y="3430709"/>
            <a:chExt cx="8673483" cy="965464"/>
          </a:xfrm>
        </p:grpSpPr>
        <p:sp>
          <p:nvSpPr>
            <p:cNvPr id="5" name="任意多边形 4"/>
            <p:cNvSpPr/>
            <p:nvPr/>
          </p:nvSpPr>
          <p:spPr>
            <a:xfrm>
              <a:off x="2588117" y="3430709"/>
              <a:ext cx="8024858" cy="965464"/>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2263805" y="3497944"/>
              <a:ext cx="8673483" cy="861773"/>
            </a:xfrm>
            <a:prstGeom prst="rect">
              <a:avLst/>
            </a:prstGeom>
            <a:noFill/>
          </p:spPr>
          <p:txBody>
            <a:bodyPr wrap="square" rtlCol="0">
              <a:spAutoFit/>
            </a:bodyP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595591" y="3244334"/>
            <a:ext cx="7952819" cy="646331"/>
          </a:xfrm>
          <a:prstGeom prst="rect">
            <a:avLst/>
          </a:prstGeom>
        </p:spPr>
        <p:txBody>
          <a:bodyPr wrap="none">
            <a:spAutoFit/>
          </a:bodyPr>
          <a:lstStyle/>
          <a:p>
            <a:pPr algn="ctr">
              <a:spcBef>
                <a:spcPct val="0"/>
              </a:spcBef>
            </a:pPr>
            <a:r>
              <a:rPr lang="zh-CN" altLang="en-US" sz="3600" dirty="0" smtClean="0">
                <a:solidFill>
                  <a:schemeClr val="bg1"/>
                </a:solidFill>
                <a:latin typeface="微软雅黑" panose="020B0503020204020204" pitchFamily="34" charset="-122"/>
                <a:ea typeface="微软雅黑" panose="020B0503020204020204" pitchFamily="34" charset="-122"/>
              </a:rPr>
              <a:t>    卖</a:t>
            </a:r>
            <a:r>
              <a:rPr lang="zh-CN" altLang="en-US" sz="3600" dirty="0">
                <a:solidFill>
                  <a:schemeClr val="bg1"/>
                </a:solidFill>
                <a:latin typeface="微软雅黑" panose="020B0503020204020204" pitchFamily="34" charset="-122"/>
                <a:ea typeface="微软雅黑" panose="020B0503020204020204" pitchFamily="34" charset="-122"/>
              </a:rPr>
              <a:t>家必备行业数据分析软件</a:t>
            </a:r>
            <a:r>
              <a:rPr lang="en-US" altLang="zh-CN" sz="3600" dirty="0">
                <a:solidFill>
                  <a:schemeClr val="bg1"/>
                </a:solidFill>
                <a:latin typeface="微软雅黑" panose="020B0503020204020204" pitchFamily="34" charset="-122"/>
                <a:ea typeface="微软雅黑" panose="020B0503020204020204" pitchFamily="34" charset="-122"/>
              </a:rPr>
              <a:t>—</a:t>
            </a:r>
            <a:r>
              <a:rPr lang="zh-CN" altLang="en-US" sz="3600" dirty="0">
                <a:solidFill>
                  <a:schemeClr val="bg1"/>
                </a:solidFill>
                <a:latin typeface="微软雅黑" panose="020B0503020204020204" pitchFamily="34" charset="-122"/>
                <a:ea typeface="微软雅黑" panose="020B0503020204020204" pitchFamily="34" charset="-122"/>
              </a:rPr>
              <a:t>生</a:t>
            </a:r>
            <a:r>
              <a:rPr lang="en-US" altLang="zh-CN" sz="3600" dirty="0">
                <a:solidFill>
                  <a:schemeClr val="bg1"/>
                </a:solidFill>
                <a:latin typeface="微软雅黑" panose="020B0503020204020204" pitchFamily="34" charset="-122"/>
                <a:ea typeface="微软雅黑" panose="020B0503020204020204" pitchFamily="34" charset="-122"/>
              </a:rPr>
              <a:t>e</a:t>
            </a:r>
            <a:r>
              <a:rPr lang="zh-CN" altLang="en-US" sz="3600" dirty="0">
                <a:solidFill>
                  <a:schemeClr val="bg1"/>
                </a:solidFill>
                <a:latin typeface="微软雅黑" panose="020B0503020204020204" pitchFamily="34" charset="-122"/>
                <a:ea typeface="微软雅黑" panose="020B0503020204020204" pitchFamily="34" charset="-122"/>
              </a:rPr>
              <a:t>经</a:t>
            </a:r>
            <a:endParaRPr lang="zh-CN" altLang="zh-CN"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74500" y="873675"/>
            <a:ext cx="5232863" cy="45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7576" y="5405334"/>
            <a:ext cx="9036424" cy="1200329"/>
          </a:xfrm>
          <a:prstGeom prst="rect">
            <a:avLst/>
          </a:prstGeom>
        </p:spPr>
        <p:txBody>
          <a:bodyPr wrap="square">
            <a:spAutoFit/>
          </a:body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、帮助卖家轻松掌握店铺各模块流量、时段走势、访客地域、推广流量等全方位信息，帮助卖家根据自身流量特点，进行更合理的店铺优化。</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、流量分析又包括流量分析、宝贝受访分析、店铺受访分析、访客分析、推广分析五个大类。</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、卖家可以根据宝贝的受访分析了解本店的热销宝贝，从而及时调整店内商品的存量和制定合理的进货计划。</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小</a:t>
            </a:r>
            <a:r>
              <a:rPr lang="en-US" altLang="zh-CN" sz="1800" dirty="0" smtClean="0">
                <a:solidFill>
                  <a:schemeClr val="bg1"/>
                </a:solidFill>
              </a:rPr>
              <a:t>e</a:t>
            </a:r>
            <a:r>
              <a:rPr lang="zh-CN" altLang="en-US" sz="1800" dirty="0" smtClean="0">
                <a:solidFill>
                  <a:schemeClr val="bg1"/>
                </a:solidFill>
              </a:rPr>
              <a:t>答</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066925" y="883144"/>
            <a:ext cx="5232863" cy="45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4549676"/>
            <a:ext cx="9143999" cy="369332"/>
          </a:xfrm>
          <a:prstGeom prst="rect">
            <a:avLst/>
          </a:prstGeom>
        </p:spPr>
        <p:txBody>
          <a:bodyPr wrap="square">
            <a:spAutoFit/>
          </a:bodyPr>
          <a:lstStyle/>
          <a:p>
            <a:pPr>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 y="5710638"/>
            <a:ext cx="9143998" cy="923330"/>
          </a:xfrm>
          <a:prstGeom prst="rect">
            <a:avLst/>
          </a:prstGeom>
        </p:spPr>
        <p:txBody>
          <a:bodyPr wrap="square">
            <a:spAutoFit/>
          </a:bodyPr>
          <a:lstStyle/>
          <a:p>
            <a:pPr>
              <a:lnSpc>
                <a:spcPct val="100000"/>
              </a:lnSpc>
              <a:spcBef>
                <a:spcPct val="0"/>
              </a:spcBef>
              <a:buFontTx/>
              <a:buNone/>
            </a:pPr>
            <a:r>
              <a:rPr lang="zh-CN" altLang="en-US" dirty="0">
                <a:solidFill>
                  <a:schemeClr val="bg1"/>
                </a:solidFill>
                <a:latin typeface="微软雅黑" panose="020B0503020204020204" pitchFamily="34" charset="-122"/>
                <a:ea typeface="微软雅黑" panose="020B0503020204020204" pitchFamily="34" charset="-122"/>
              </a:rPr>
              <a:t>访客分析包括访客深度和访问省份两个模块，可以帮助卖家实时播报买家的行踪，知道在某一段时间内有多少卖家访问了网店，某一访问者在该网店中停留了多久，并且能够提供访问者的访问地点，可以事先了解买家的一些基本信息，增加了卖家导购的成功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小</a:t>
            </a:r>
            <a:r>
              <a:rPr lang="en-US" altLang="zh-CN" sz="1800" dirty="0" smtClean="0">
                <a:solidFill>
                  <a:schemeClr val="bg1"/>
                </a:solidFill>
              </a:rPr>
              <a:t>e</a:t>
            </a:r>
            <a:r>
              <a:rPr lang="zh-CN" altLang="en-US" sz="1800" dirty="0" smtClean="0">
                <a:solidFill>
                  <a:schemeClr val="bg1"/>
                </a:solidFill>
              </a:rPr>
              <a:t>答</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187948" y="1093841"/>
            <a:ext cx="5232863" cy="45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0" y="4549676"/>
            <a:ext cx="9143999" cy="369332"/>
          </a:xfrm>
          <a:prstGeom prst="rect">
            <a:avLst/>
          </a:prstGeom>
        </p:spPr>
        <p:txBody>
          <a:bodyPr wrap="square">
            <a:spAutoFit/>
          </a:bodyPr>
          <a:lstStyle/>
          <a:p>
            <a:pPr>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 y="5914091"/>
            <a:ext cx="9143999" cy="646331"/>
          </a:xfrm>
          <a:prstGeom prst="rect">
            <a:avLst/>
          </a:prstGeom>
        </p:spPr>
        <p:txBody>
          <a:bodyPr wrap="square">
            <a:spAutoFit/>
          </a:bodyPr>
          <a:lstStyle/>
          <a:p>
            <a:pPr algn="ctr">
              <a:lnSpc>
                <a:spcPct val="100000"/>
              </a:lnSpc>
              <a:spcBef>
                <a:spcPct val="0"/>
              </a:spcBef>
              <a:buFontTx/>
              <a:buNone/>
            </a:pPr>
            <a:r>
              <a:rPr lang="zh-CN" altLang="en-US" dirty="0">
                <a:solidFill>
                  <a:schemeClr val="bg1"/>
                </a:solidFill>
                <a:latin typeface="微软雅黑" panose="020B0503020204020204" pitchFamily="34" charset="-122"/>
                <a:ea typeface="微软雅黑" panose="020B0503020204020204" pitchFamily="34" charset="-122"/>
              </a:rPr>
              <a:t>推广分析包括流量分析和直通车关键字两个模块，可以帮助卖家了解及时的了解买家的省份分布情况，从而可以根据省份的具体情况调整适合这个省份的特色物品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小</a:t>
            </a:r>
            <a:r>
              <a:rPr lang="en-US" altLang="zh-CN" sz="1800" dirty="0" smtClean="0">
                <a:solidFill>
                  <a:schemeClr val="bg1"/>
                </a:solidFill>
              </a:rPr>
              <a:t>e</a:t>
            </a:r>
            <a:r>
              <a:rPr lang="zh-CN" altLang="en-US" sz="1800" dirty="0" smtClean="0">
                <a:solidFill>
                  <a:schemeClr val="bg1"/>
                </a:solidFill>
              </a:rPr>
              <a:t>答</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066925" y="941347"/>
            <a:ext cx="5232863" cy="453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6895" y="5288340"/>
            <a:ext cx="9143999" cy="369332"/>
          </a:xfrm>
          <a:prstGeom prst="rect">
            <a:avLst/>
          </a:prstGeom>
        </p:spPr>
        <p:txBody>
          <a:bodyPr wrap="square">
            <a:spAutoFit/>
          </a:bodyPr>
          <a:lstStyle/>
          <a:p>
            <a:pPr>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 y="4919008"/>
            <a:ext cx="9143999" cy="369332"/>
          </a:xfrm>
          <a:prstGeom prst="rect">
            <a:avLst/>
          </a:prstGeom>
        </p:spPr>
        <p:txBody>
          <a:bodyPr wrap="square">
            <a:spAutoFit/>
          </a:bodyPr>
          <a:lstStyle/>
          <a:p>
            <a:pPr algn="ctr">
              <a:lnSpc>
                <a:spcPct val="100000"/>
              </a:lnSpc>
              <a:spcBef>
                <a:spcPct val="0"/>
              </a:spcBef>
              <a:buFontTx/>
              <a:buNone/>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212209" y="5473006"/>
            <a:ext cx="8942294" cy="1200329"/>
          </a:xfrm>
          <a:prstGeom prst="rect">
            <a:avLst/>
          </a:prstGeom>
        </p:spPr>
        <p:txBody>
          <a:bodyPr wrap="square">
            <a:spAutoFit/>
          </a:bodyPr>
          <a:lstStyle/>
          <a:p>
            <a:pPr algn="ctr">
              <a:lnSpc>
                <a:spcPct val="100000"/>
              </a:lnSpc>
              <a:spcBef>
                <a:spcPct val="0"/>
              </a:spcBef>
              <a:buFontTx/>
              <a:buNone/>
            </a:pPr>
            <a:r>
              <a:rPr lang="zh-CN" altLang="en-US" dirty="0">
                <a:solidFill>
                  <a:schemeClr val="bg1"/>
                </a:solidFill>
                <a:latin typeface="微软雅黑" panose="020B0503020204020204" pitchFamily="34" charset="-122"/>
                <a:ea typeface="微软雅黑" panose="020B0503020204020204" pitchFamily="34" charset="-122"/>
              </a:rPr>
              <a:t>淘宝网上的直通车板块可以提高宝贝的曝光率，给卖家带来更多的潜在客户；可以给整个店铺带来人气，给店铺带来很高的流量。基于此，直通车的关键词就具有相当的重要性了，而“直通车关键词模块”则可以辅助管理淘宝直通车的投放，宝贝关键词锁定排名、智能出价，使其管理变得更方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小</a:t>
            </a:r>
            <a:r>
              <a:rPr lang="en-US" altLang="zh-CN" sz="1800" dirty="0" smtClean="0">
                <a:solidFill>
                  <a:schemeClr val="bg1"/>
                </a:solidFill>
              </a:rPr>
              <a:t>e</a:t>
            </a:r>
            <a:r>
              <a:rPr lang="zh-CN" altLang="en-US" sz="1800" dirty="0" smtClean="0">
                <a:solidFill>
                  <a:schemeClr val="bg1"/>
                </a:solidFill>
              </a:rPr>
              <a:t>答</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37370" y="3075943"/>
            <a:ext cx="4460972" cy="706115"/>
            <a:chOff x="2753150" y="2876110"/>
            <a:chExt cx="6685701" cy="1105781"/>
          </a:xfrm>
        </p:grpSpPr>
        <p:grpSp>
          <p:nvGrpSpPr>
            <p:cNvPr id="2" name="组合 1"/>
            <p:cNvGrpSpPr/>
            <p:nvPr/>
          </p:nvGrpSpPr>
          <p:grpSpPr>
            <a:xfrm>
              <a:off x="2753150" y="2876110"/>
              <a:ext cx="1282707" cy="1105781"/>
              <a:chOff x="3306159" y="1663997"/>
              <a:chExt cx="796206" cy="686384"/>
            </a:xfrm>
          </p:grpSpPr>
          <p:sp>
            <p:nvSpPr>
              <p:cNvPr id="3" name="六边形 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415791" y="1777322"/>
                <a:ext cx="576943" cy="493641"/>
              </a:xfrm>
              <a:prstGeom prst="rect">
                <a:avLst/>
              </a:prstGeom>
              <a:noFill/>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2</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12475" y="3075059"/>
              <a:ext cx="5226376" cy="722971"/>
            </a:xfrm>
            <a:prstGeom prst="rect">
              <a:avLst/>
            </a:prstGeom>
            <a:noFill/>
            <a:scene3d>
              <a:camera prst="orthographicFront">
                <a:rot lat="0" lon="0" rev="0"/>
              </a:camera>
              <a:lightRig rig="threePt" dir="t"/>
            </a:scene3d>
            <a:sp3d>
              <a:bevelT w="0" h="0"/>
              <a:bevelB w="0" h="0"/>
            </a:sp3d>
          </p:spPr>
          <p:txBody>
            <a:bodyPr wrap="squar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行业分析</a:t>
              </a:r>
              <a:endParaRPr lang="zh-CN" altLang="en-US" sz="2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72732" y="2756080"/>
            <a:ext cx="7765960"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9006" y="1435100"/>
            <a:ext cx="8253412"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任意多边形 7"/>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行业分析</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52131" y="1832393"/>
            <a:ext cx="5283819" cy="461665"/>
          </a:xfrm>
          <a:prstGeom prst="rect">
            <a:avLst/>
          </a:prstGeom>
        </p:spPr>
        <p:txBody>
          <a:bodyPr wrap="none">
            <a:spAutoFit/>
          </a:bodyPr>
          <a:lstStyle/>
          <a:p>
            <a:pPr>
              <a:lnSpc>
                <a:spcPct val="100000"/>
              </a:lnSpc>
              <a:spcBef>
                <a:spcPct val="0"/>
              </a:spcBef>
              <a:buFontTx/>
              <a:buNone/>
            </a:pPr>
            <a:r>
              <a:rPr lang="zh-CN" altLang="en-US" sz="2400" dirty="0">
                <a:solidFill>
                  <a:schemeClr val="bg1"/>
                </a:solidFill>
                <a:latin typeface="微软雅黑" panose="020B0503020204020204" pitchFamily="34" charset="-122"/>
                <a:ea typeface="微软雅黑" panose="020B0503020204020204" pitchFamily="34" charset="-122"/>
              </a:rPr>
              <a:t>小</a:t>
            </a:r>
            <a:r>
              <a:rPr lang="en-US" altLang="zh-CN" sz="2400" dirty="0">
                <a:solidFill>
                  <a:schemeClr val="bg1"/>
                </a:solidFill>
                <a:latin typeface="微软雅黑" panose="020B0503020204020204" pitchFamily="34" charset="-122"/>
                <a:ea typeface="微软雅黑" panose="020B0503020204020204" pitchFamily="34" charset="-122"/>
              </a:rPr>
              <a:t>e</a:t>
            </a:r>
            <a:r>
              <a:rPr lang="zh-CN" altLang="en-US" sz="2400" dirty="0">
                <a:solidFill>
                  <a:schemeClr val="bg1"/>
                </a:solidFill>
                <a:latin typeface="微软雅黑" panose="020B0503020204020204" pitchFamily="34" charset="-122"/>
                <a:ea typeface="微软雅黑" panose="020B0503020204020204" pitchFamily="34" charset="-122"/>
              </a:rPr>
              <a:t>，你来帮我讲讲行业分析的功能？</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7"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536203" y="3064062"/>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36" y="3299182"/>
            <a:ext cx="7984901"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69862" y="1997839"/>
            <a:ext cx="8974138" cy="1477328"/>
          </a:xfrm>
          <a:prstGeom prst="rect">
            <a:avLst/>
          </a:prstGeom>
        </p:spPr>
        <p:txBody>
          <a:bodyPr wrap="square">
            <a:spAutoFit/>
          </a:bodyPr>
          <a:lstStyle/>
          <a:p>
            <a:pPr algn="ctr">
              <a:lnSpc>
                <a:spcPct val="100000"/>
              </a:lnSpc>
              <a:spcBef>
                <a:spcPct val="0"/>
              </a:spcBef>
              <a:buFontTx/>
              <a:buNone/>
            </a:pPr>
            <a:r>
              <a:rPr lang="zh-CN" altLang="en-US" dirty="0">
                <a:solidFill>
                  <a:schemeClr val="bg1"/>
                </a:solidFill>
                <a:latin typeface="微软雅黑" panose="020B0503020204020204" pitchFamily="34" charset="-122"/>
                <a:ea typeface="微软雅黑" panose="020B0503020204020204" pitchFamily="34" charset="-122"/>
              </a:rPr>
              <a:t>行业分析包括基于淘宝类目关注行情和自定义关键词关注行情两个类别，该功能可以及时的获得商品的一系列的信息，包括平均价格，平均销量，最高价格，最低价格，宝贝数量，买家数量，让卖家了解淘宝全行业各标准类目下什么宝贝热销，哪些店铺卖得好，以及他们的信用分布，从而方便卖家制定出合理的适合销售的商品价格，找准商品的什么价格最好卖，也可以根据最近热销商品排名，及时调整自己店里的商品和商品库存。</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622674" y="4448640"/>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98650" y="4470400"/>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61681" y="4497621"/>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75487" y="4470400"/>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4470399"/>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任意多边形 13"/>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小</a:t>
            </a:r>
            <a:r>
              <a:rPr lang="en-US" altLang="zh-CN" sz="1800" dirty="0" smtClean="0">
                <a:solidFill>
                  <a:schemeClr val="bg1"/>
                </a:solidFill>
              </a:rPr>
              <a:t>e</a:t>
            </a:r>
            <a:r>
              <a:rPr lang="zh-CN" altLang="en-US" sz="1800" dirty="0" smtClean="0">
                <a:solidFill>
                  <a:schemeClr val="bg1"/>
                </a:solidFill>
              </a:rPr>
              <a:t>答</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36" y="3299182"/>
            <a:ext cx="7984901"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259" y="1651561"/>
            <a:ext cx="8700247"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9" y="2442136"/>
            <a:ext cx="1787524" cy="165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13" y="2404036"/>
            <a:ext cx="1552575"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1587" y="2404036"/>
            <a:ext cx="1562101"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688" y="2442136"/>
            <a:ext cx="1590676" cy="266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364" y="2404036"/>
            <a:ext cx="1347744" cy="179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75487" y="4789487"/>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任意多边形 13"/>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经基本布局</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36" y="3299182"/>
            <a:ext cx="7984901"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823" y="1364876"/>
            <a:ext cx="7761753" cy="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36" y="2476172"/>
            <a:ext cx="2499502"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335" y="2476172"/>
            <a:ext cx="2391811"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056" y="2476172"/>
            <a:ext cx="2351926" cy="148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5487" y="4914153"/>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10"/>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经基本布局</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2479619" y="2105248"/>
            <a:ext cx="597155" cy="514788"/>
            <a:chOff x="3306159" y="1663997"/>
            <a:chExt cx="796206" cy="686384"/>
          </a:xfrm>
        </p:grpSpPr>
        <p:sp>
          <p:nvSpPr>
            <p:cNvPr id="6" name="六边形 5"/>
            <p:cNvSpPr/>
            <p:nvPr/>
          </p:nvSpPr>
          <p:spPr>
            <a:xfrm>
              <a:off x="3306159" y="1663997"/>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415791" y="1745580"/>
              <a:ext cx="576944" cy="553997"/>
            </a:xfrm>
            <a:prstGeom prst="rect">
              <a:avLst/>
            </a:prstGeom>
            <a:noFill/>
          </p:spPr>
          <p:txBody>
            <a:bodyPr wrap="square" rtlCol="0">
              <a:spAutoFit/>
            </a:bodyPr>
            <a:lstStyle/>
            <a:p>
              <a:pPr algn="ctr"/>
              <a:r>
                <a:rPr lang="en-US" altLang="zh-CN" sz="2100" dirty="0">
                  <a:solidFill>
                    <a:schemeClr val="bg1"/>
                  </a:solidFill>
                  <a:latin typeface="微软雅黑" panose="020B0503020204020204" pitchFamily="34" charset="-122"/>
                  <a:ea typeface="微软雅黑" panose="020B0503020204020204" pitchFamily="34" charset="-122"/>
                </a:rPr>
                <a:t>1</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14" name="任意多边形 13"/>
          <p:cNvSpPr/>
          <p:nvPr/>
        </p:nvSpPr>
        <p:spPr>
          <a:xfrm>
            <a:off x="3158998" y="2105248"/>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文本框 14"/>
          <p:cNvSpPr txBox="1"/>
          <p:nvPr/>
        </p:nvSpPr>
        <p:spPr>
          <a:xfrm>
            <a:off x="3186433" y="2189518"/>
            <a:ext cx="2433099"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流量分析</a:t>
            </a:r>
            <a:endParaRPr lang="zh-CN" altLang="en-US" sz="1800" dirty="0">
              <a:solidFill>
                <a:schemeClr val="bg1"/>
              </a:solidFill>
            </a:endParaRPr>
          </a:p>
        </p:txBody>
      </p:sp>
      <p:grpSp>
        <p:nvGrpSpPr>
          <p:cNvPr id="44" name="组合 43"/>
          <p:cNvGrpSpPr/>
          <p:nvPr/>
        </p:nvGrpSpPr>
        <p:grpSpPr>
          <a:xfrm>
            <a:off x="2837047" y="2816153"/>
            <a:ext cx="597155" cy="514788"/>
            <a:chOff x="3782730" y="2611871"/>
            <a:chExt cx="796206" cy="686384"/>
          </a:xfrm>
        </p:grpSpPr>
        <p:sp>
          <p:nvSpPr>
            <p:cNvPr id="23" name="六边形 22"/>
            <p:cNvSpPr/>
            <p:nvPr/>
          </p:nvSpPr>
          <p:spPr>
            <a:xfrm>
              <a:off x="3782730" y="2611871"/>
              <a:ext cx="796206" cy="686384"/>
            </a:xfrm>
            <a:prstGeom prst="hexagon">
              <a:avLst/>
            </a:prstGeom>
            <a:solidFill>
              <a:srgbClr val="117E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文本框 23"/>
            <p:cNvSpPr txBox="1"/>
            <p:nvPr/>
          </p:nvSpPr>
          <p:spPr>
            <a:xfrm>
              <a:off x="3892362" y="2693454"/>
              <a:ext cx="576944" cy="553997"/>
            </a:xfrm>
            <a:prstGeom prst="rect">
              <a:avLst/>
            </a:prstGeom>
            <a:noFill/>
          </p:spPr>
          <p:txBody>
            <a:bodyPr wrap="square" rtlCol="0">
              <a:spAutoFit/>
            </a:bodyPr>
            <a:lstStyle/>
            <a:p>
              <a:pPr algn="ctr"/>
              <a:r>
                <a:rPr lang="en-US" altLang="zh-CN" sz="2100" dirty="0">
                  <a:solidFill>
                    <a:schemeClr val="bg1"/>
                  </a:solidFill>
                  <a:latin typeface="微软雅黑" panose="020B0503020204020204" pitchFamily="34" charset="-122"/>
                  <a:ea typeface="微软雅黑" panose="020B0503020204020204" pitchFamily="34" charset="-122"/>
                </a:rPr>
                <a:t>2</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21" name="任意多边形 20"/>
          <p:cNvSpPr/>
          <p:nvPr/>
        </p:nvSpPr>
        <p:spPr>
          <a:xfrm>
            <a:off x="3516427" y="2816153"/>
            <a:ext cx="2433098"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文本框 21"/>
          <p:cNvSpPr txBox="1"/>
          <p:nvPr/>
        </p:nvSpPr>
        <p:spPr>
          <a:xfrm>
            <a:off x="3516426" y="2900423"/>
            <a:ext cx="2433099" cy="369332"/>
          </a:xfrm>
          <a:prstGeom prst="rect">
            <a:avLst/>
          </a:prstGeom>
          <a:noFill/>
        </p:spPr>
        <p:txBody>
          <a:bodyPr wrap="square" rtlCol="0">
            <a:spAutoFit/>
          </a:bodyPr>
          <a:lstStyle/>
          <a:p>
            <a:pPr>
              <a:lnSpc>
                <a:spcPct val="100000"/>
              </a:lnSpc>
              <a:spcBef>
                <a:spcPct val="0"/>
              </a:spcBef>
              <a:buFontTx/>
              <a:buNone/>
            </a:pPr>
            <a:r>
              <a:rPr lang="zh-CN" altLang="en-US" dirty="0" smtClean="0">
                <a:solidFill>
                  <a:schemeClr val="bg1"/>
                </a:solidFill>
                <a:latin typeface="微软雅黑" panose="020B0503020204020204" pitchFamily="34" charset="-122"/>
                <a:ea typeface="微软雅黑" panose="020B0503020204020204" pitchFamily="34" charset="-122"/>
              </a:rPr>
              <a:t>         行业</a:t>
            </a:r>
            <a:r>
              <a:rPr lang="zh-CN" altLang="en-US" dirty="0">
                <a:solidFill>
                  <a:schemeClr val="bg1"/>
                </a:solidFill>
                <a:latin typeface="微软雅黑" panose="020B0503020204020204" pitchFamily="34" charset="-122"/>
                <a:ea typeface="微软雅黑" panose="020B0503020204020204" pitchFamily="34" charset="-122"/>
              </a:rPr>
              <a:t>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90291" y="2630291"/>
            <a:ext cx="826255" cy="1962076"/>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r>
              <a:rPr lang="zh-CN" altLang="en-US" sz="4050" dirty="0">
                <a:solidFill>
                  <a:schemeClr val="bg1"/>
                </a:solidFill>
              </a:rPr>
              <a:t>目</a:t>
            </a:r>
            <a:endParaRPr lang="zh-CN" altLang="en-US" sz="4050" dirty="0">
              <a:solidFill>
                <a:schemeClr val="bg1"/>
              </a:solidFill>
            </a:endParaRPr>
          </a:p>
          <a:p>
            <a:endParaRPr lang="zh-CN" altLang="en-US" sz="4050" dirty="0">
              <a:solidFill>
                <a:schemeClr val="bg1"/>
              </a:solidFill>
            </a:endParaRPr>
          </a:p>
          <a:p>
            <a:r>
              <a:rPr lang="zh-CN" altLang="en-US" sz="4050" dirty="0">
                <a:solidFill>
                  <a:schemeClr val="bg1"/>
                </a:solidFill>
              </a:rPr>
              <a:t>录</a:t>
            </a:r>
            <a:endParaRPr lang="zh-CN" altLang="en-US" sz="4050" dirty="0">
              <a:solidFill>
                <a:schemeClr val="bg1"/>
              </a:solidFill>
            </a:endParaRPr>
          </a:p>
        </p:txBody>
      </p:sp>
      <p:grpSp>
        <p:nvGrpSpPr>
          <p:cNvPr id="3" name="组合 2"/>
          <p:cNvGrpSpPr/>
          <p:nvPr/>
        </p:nvGrpSpPr>
        <p:grpSpPr>
          <a:xfrm>
            <a:off x="506264" y="1153286"/>
            <a:ext cx="1194310" cy="1213000"/>
            <a:chOff x="675018" y="483494"/>
            <a:chExt cx="1592413" cy="1617333"/>
          </a:xfrm>
        </p:grpSpPr>
        <p:sp>
          <p:nvSpPr>
            <p:cNvPr id="33" name="六边形 32"/>
            <p:cNvSpPr/>
            <p:nvPr/>
          </p:nvSpPr>
          <p:spPr>
            <a:xfrm>
              <a:off x="1073122" y="1414443"/>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六边形 33"/>
            <p:cNvSpPr/>
            <p:nvPr/>
          </p:nvSpPr>
          <p:spPr>
            <a:xfrm>
              <a:off x="1073122" y="483494"/>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六边形 38"/>
            <p:cNvSpPr/>
            <p:nvPr/>
          </p:nvSpPr>
          <p:spPr>
            <a:xfrm>
              <a:off x="1471225"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六边形 39"/>
            <p:cNvSpPr/>
            <p:nvPr/>
          </p:nvSpPr>
          <p:spPr>
            <a:xfrm>
              <a:off x="675018" y="933221"/>
              <a:ext cx="796206" cy="686384"/>
            </a:xfrm>
            <a:prstGeom prst="hexagon">
              <a:avLst/>
            </a:prstGeom>
            <a:solidFill>
              <a:srgbClr val="11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36" y="3299182"/>
            <a:ext cx="7984901"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823" y="1506537"/>
            <a:ext cx="8753789" cy="54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70" y="2236975"/>
            <a:ext cx="2693987" cy="33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057" y="2236975"/>
            <a:ext cx="2547937"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6934" y="4789487"/>
            <a:ext cx="20685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9"/>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经基本布局</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2936" y="3299182"/>
            <a:ext cx="7984901"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330" y="1362389"/>
            <a:ext cx="8807624" cy="45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04" y="2241864"/>
            <a:ext cx="2550250" cy="74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192" y="2241864"/>
            <a:ext cx="2627073" cy="434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842" y="2241865"/>
            <a:ext cx="2682807" cy="1735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5488" y="4789488"/>
            <a:ext cx="206851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任意多边形 10"/>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经基本布局</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41980" y="3987800"/>
            <a:ext cx="31226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形标注 3"/>
          <p:cNvSpPr>
            <a:spLocks noChangeArrowheads="1"/>
          </p:cNvSpPr>
          <p:nvPr/>
        </p:nvSpPr>
        <p:spPr bwMode="auto">
          <a:xfrm>
            <a:off x="2849937" y="681831"/>
            <a:ext cx="6007100" cy="3809488"/>
          </a:xfrm>
          <a:prstGeom prst="wedgeEllipseCallout">
            <a:avLst>
              <a:gd name="adj1" fmla="val -20833"/>
              <a:gd name="adj2" fmla="val 62500"/>
            </a:avLst>
          </a:prstGeom>
          <a:solidFill>
            <a:srgbClr val="DB7851"/>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8" name="文本框 4"/>
          <p:cNvSpPr txBox="1">
            <a:spLocks noChangeArrowheads="1"/>
          </p:cNvSpPr>
          <p:nvPr/>
        </p:nvSpPr>
        <p:spPr bwMode="auto">
          <a:xfrm>
            <a:off x="3055388" y="2109788"/>
            <a:ext cx="5604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200" dirty="0">
                <a:latin typeface="微软雅黑" panose="020B0503020204020204" pitchFamily="34" charset="-122"/>
                <a:ea typeface="微软雅黑" panose="020B0503020204020204" pitchFamily="34" charset="-122"/>
              </a:rPr>
              <a:t>总监</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生</a:t>
            </a:r>
            <a:r>
              <a:rPr lang="en-US" altLang="zh-CN" sz="3200" dirty="0">
                <a:latin typeface="微软雅黑" panose="020B0503020204020204" pitchFamily="34" charset="-122"/>
                <a:ea typeface="微软雅黑" panose="020B0503020204020204" pitchFamily="34" charset="-122"/>
              </a:rPr>
              <a:t>e</a:t>
            </a:r>
            <a:r>
              <a:rPr lang="zh-CN" altLang="en-US" sz="3200" dirty="0">
                <a:latin typeface="微软雅黑" panose="020B0503020204020204" pitchFamily="34" charset="-122"/>
                <a:ea typeface="微软雅黑" panose="020B0503020204020204" pitchFamily="34" charset="-122"/>
              </a:rPr>
              <a:t>经到底有什么作用呢？</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750218" y="3287526"/>
            <a:ext cx="2741613"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标注 3"/>
          <p:cNvSpPr>
            <a:spLocks noChangeArrowheads="1"/>
          </p:cNvSpPr>
          <p:nvPr/>
        </p:nvSpPr>
        <p:spPr bwMode="auto">
          <a:xfrm>
            <a:off x="431006" y="1331726"/>
            <a:ext cx="8369300" cy="1530350"/>
          </a:xfrm>
          <a:prstGeom prst="wedgeRoundRectCallout">
            <a:avLst>
              <a:gd name="adj1" fmla="val -20833"/>
              <a:gd name="adj2" fmla="val 62500"/>
              <a:gd name="adj3" fmla="val 16667"/>
            </a:avLst>
          </a:prstGeom>
          <a:solidFill>
            <a:srgbClr val="DB7851"/>
          </a:solidFill>
          <a:ln w="9525" algn="ctr">
            <a:solidFill>
              <a:srgbClr val="00000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000000"/>
              </a:solidFill>
              <a:effectLst/>
              <a:uLnTx/>
              <a:uFillTx/>
              <a:latin typeface="Calibri" panose="020F0502020204030204" pitchFamily="34" charset="0"/>
              <a:ea typeface="宋体" panose="02010600030101010101" pitchFamily="2" charset="-122"/>
            </a:endParaRPr>
          </a:p>
        </p:txBody>
      </p:sp>
      <p:sp>
        <p:nvSpPr>
          <p:cNvPr id="4" name="文本框 4"/>
          <p:cNvSpPr txBox="1">
            <a:spLocks noChangeArrowheads="1"/>
          </p:cNvSpPr>
          <p:nvPr/>
        </p:nvSpPr>
        <p:spPr bwMode="auto">
          <a:xfrm>
            <a:off x="573881" y="1604776"/>
            <a:ext cx="82851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defTabSz="914400" eaLnBrk="0" fontAlgn="base" hangingPunct="0">
              <a:lnSpc>
                <a:spcPct val="100000"/>
              </a:lnSpc>
              <a:spcBef>
                <a:spcPct val="0"/>
              </a:spcBef>
              <a:spcAft>
                <a:spcPct val="0"/>
              </a:spcAft>
              <a:buFontTx/>
              <a:buNone/>
            </a:pPr>
            <a:r>
              <a:rPr lang="zh-CN" altLang="en-US" sz="3200" dirty="0" smtClean="0">
                <a:solidFill>
                  <a:srgbClr val="000000"/>
                </a:solidFill>
                <a:latin typeface="微软雅黑" panose="020B0503020204020204" pitchFamily="34" charset="-122"/>
                <a:ea typeface="微软雅黑" panose="020B0503020204020204" pitchFamily="34" charset="-122"/>
              </a:rPr>
              <a:t>生</a:t>
            </a:r>
            <a:r>
              <a:rPr lang="en-US" altLang="zh-CN" sz="3200" dirty="0" smtClean="0">
                <a:solidFill>
                  <a:srgbClr val="000000"/>
                </a:solidFill>
                <a:latin typeface="微软雅黑" panose="020B0503020204020204" pitchFamily="34" charset="-122"/>
                <a:ea typeface="微软雅黑" panose="020B0503020204020204" pitchFamily="34" charset="-122"/>
              </a:rPr>
              <a:t>e</a:t>
            </a:r>
            <a:r>
              <a:rPr lang="zh-CN" altLang="en-US" sz="3200" dirty="0" smtClean="0">
                <a:solidFill>
                  <a:srgbClr val="000000"/>
                </a:solidFill>
                <a:latin typeface="微软雅黑" panose="020B0503020204020204" pitchFamily="34" charset="-122"/>
                <a:ea typeface="微软雅黑" panose="020B0503020204020204" pitchFamily="34" charset="-122"/>
              </a:rPr>
              <a:t>经的作用很</a:t>
            </a:r>
            <a:r>
              <a:rPr lang="zh-CN" altLang="en-US" sz="4800" b="1" dirty="0" smtClean="0">
                <a:solidFill>
                  <a:srgbClr val="FFFFFF"/>
                </a:solidFill>
                <a:latin typeface="微软雅黑" panose="020B0503020204020204" pitchFamily="34" charset="-122"/>
                <a:ea typeface="微软雅黑" panose="020B0503020204020204" pitchFamily="34" charset="-122"/>
              </a:rPr>
              <a:t>多</a:t>
            </a:r>
            <a:r>
              <a:rPr lang="zh-CN" altLang="en-US" sz="3200" dirty="0" smtClean="0">
                <a:solidFill>
                  <a:srgbClr val="000000"/>
                </a:solidFill>
                <a:latin typeface="微软雅黑" panose="020B0503020204020204" pitchFamily="34" charset="-122"/>
                <a:ea typeface="微软雅黑" panose="020B0503020204020204" pitchFamily="34" charset="-122"/>
              </a:rPr>
              <a:t>也很</a:t>
            </a:r>
            <a:r>
              <a:rPr lang="zh-CN" altLang="en-US" sz="4800" b="1" dirty="0" smtClean="0">
                <a:solidFill>
                  <a:srgbClr val="FFFFFF"/>
                </a:solidFill>
                <a:latin typeface="微软雅黑" panose="020B0503020204020204" pitchFamily="34" charset="-122"/>
                <a:ea typeface="微软雅黑" panose="020B0503020204020204" pitchFamily="34" charset="-122"/>
              </a:rPr>
              <a:t>大</a:t>
            </a:r>
            <a:r>
              <a:rPr lang="zh-CN" altLang="en-US" sz="3200" dirty="0" smtClean="0">
                <a:solidFill>
                  <a:srgbClr val="000000"/>
                </a:solidFill>
                <a:latin typeface="微软雅黑" panose="020B0503020204020204" pitchFamily="34" charset="-122"/>
                <a:ea typeface="微软雅黑" panose="020B0503020204020204" pitchFamily="34" charset="-122"/>
              </a:rPr>
              <a:t>，容我慢慢道来！</a:t>
            </a:r>
            <a:endParaRPr lang="zh-CN" altLang="en-US" sz="3200" dirty="0" smtClean="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0471" y="823912"/>
            <a:ext cx="6602505" cy="518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4"/>
          <p:cNvSpPr>
            <a:spLocks noChangeArrowheads="1"/>
          </p:cNvSpPr>
          <p:nvPr/>
        </p:nvSpPr>
        <p:spPr bwMode="auto">
          <a:xfrm>
            <a:off x="0" y="6165502"/>
            <a:ext cx="9143999" cy="692497"/>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9" name="文本框 5"/>
          <p:cNvSpPr txBox="1">
            <a:spLocks noChangeArrowheads="1"/>
          </p:cNvSpPr>
          <p:nvPr/>
        </p:nvSpPr>
        <p:spPr bwMode="auto">
          <a:xfrm>
            <a:off x="2019134" y="6250140"/>
            <a:ext cx="6439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、全面监控流量来源，找准突破口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3020" y="423863"/>
            <a:ext cx="6722408"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020" y="3170238"/>
            <a:ext cx="6722408" cy="26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5"/>
          <p:cNvSpPr>
            <a:spLocks noChangeArrowheads="1"/>
          </p:cNvSpPr>
          <p:nvPr/>
        </p:nvSpPr>
        <p:spPr bwMode="auto">
          <a:xfrm>
            <a:off x="0" y="5843588"/>
            <a:ext cx="9143999" cy="1014412"/>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3" name="文本框 6"/>
          <p:cNvSpPr txBox="1">
            <a:spLocks noChangeArrowheads="1"/>
          </p:cNvSpPr>
          <p:nvPr/>
        </p:nvSpPr>
        <p:spPr bwMode="auto">
          <a:xfrm>
            <a:off x="2273020" y="6007101"/>
            <a:ext cx="627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、打造黄金标题，让买家轻松找到你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7783" y="1373188"/>
            <a:ext cx="5935288"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783" y="650222"/>
            <a:ext cx="5935288"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8"/>
          <p:cNvSpPr>
            <a:spLocks noChangeArrowheads="1"/>
          </p:cNvSpPr>
          <p:nvPr/>
        </p:nvSpPr>
        <p:spPr bwMode="auto">
          <a:xfrm>
            <a:off x="0" y="6007100"/>
            <a:ext cx="9144000"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13" name="文本框 9"/>
          <p:cNvSpPr txBox="1">
            <a:spLocks noChangeArrowheads="1"/>
          </p:cNvSpPr>
          <p:nvPr/>
        </p:nvSpPr>
        <p:spPr bwMode="auto">
          <a:xfrm>
            <a:off x="1069041" y="6170613"/>
            <a:ext cx="835277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、追踪下单轨迹，全面掌握买家行为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54716" y="587375"/>
            <a:ext cx="6593448" cy="523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0" y="5971615"/>
            <a:ext cx="9144000"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文本框 5"/>
          <p:cNvSpPr txBox="1">
            <a:spLocks noChangeArrowheads="1"/>
          </p:cNvSpPr>
          <p:nvPr/>
        </p:nvSpPr>
        <p:spPr bwMode="auto">
          <a:xfrm>
            <a:off x="1401669" y="6170613"/>
            <a:ext cx="672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、精准关联分析，挖掘顾客潜在购买力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57904" y="587375"/>
            <a:ext cx="6423025" cy="526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0" y="6007100"/>
            <a:ext cx="9144000"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文本框 5"/>
          <p:cNvSpPr txBox="1">
            <a:spLocks noChangeArrowheads="1"/>
          </p:cNvSpPr>
          <p:nvPr/>
        </p:nvSpPr>
        <p:spPr bwMode="auto">
          <a:xfrm>
            <a:off x="1888565" y="6170613"/>
            <a:ext cx="672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360°</a:t>
            </a:r>
            <a:r>
              <a:rPr lang="zh-CN" altLang="en-US" dirty="0">
                <a:solidFill>
                  <a:schemeClr val="bg1"/>
                </a:solidFill>
                <a:latin typeface="微软雅黑" panose="020B0503020204020204" pitchFamily="34" charset="-122"/>
                <a:ea typeface="微软雅黑" panose="020B0503020204020204" pitchFamily="34" charset="-122"/>
              </a:rPr>
              <a:t>监测宝贝，攻克经营短板</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1235075"/>
            <a:ext cx="8256494" cy="46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0" y="6007100"/>
            <a:ext cx="9144000"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文本框 5"/>
          <p:cNvSpPr txBox="1">
            <a:spLocks noChangeArrowheads="1"/>
          </p:cNvSpPr>
          <p:nvPr/>
        </p:nvSpPr>
        <p:spPr bwMode="auto">
          <a:xfrm>
            <a:off x="1848223" y="6170612"/>
            <a:ext cx="672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、黄金上架时间，提升搜索排名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00752" y="3075943"/>
            <a:ext cx="6172401" cy="706115"/>
            <a:chOff x="2753150" y="2876110"/>
            <a:chExt cx="6685701" cy="1105781"/>
          </a:xfrm>
        </p:grpSpPr>
        <p:grpSp>
          <p:nvGrpSpPr>
            <p:cNvPr id="2" name="组合 1"/>
            <p:cNvGrpSpPr/>
            <p:nvPr/>
          </p:nvGrpSpPr>
          <p:grpSpPr>
            <a:xfrm>
              <a:off x="2753150" y="2876110"/>
              <a:ext cx="1282707" cy="1105781"/>
              <a:chOff x="3306159" y="1663997"/>
              <a:chExt cx="796206" cy="686384"/>
            </a:xfrm>
          </p:grpSpPr>
          <p:sp>
            <p:nvSpPr>
              <p:cNvPr id="3" name="六边形 2"/>
              <p:cNvSpPr/>
              <p:nvPr/>
            </p:nvSpPr>
            <p:spPr>
              <a:xfrm>
                <a:off x="3306159" y="1663997"/>
                <a:ext cx="796206" cy="686384"/>
              </a:xfrm>
              <a:prstGeom prst="hexagon">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415791" y="1777322"/>
                <a:ext cx="576943" cy="493641"/>
              </a:xfrm>
              <a:prstGeom prst="rect">
                <a:avLst/>
              </a:prstGeom>
              <a:noFill/>
            </p:spPr>
            <p:txBody>
              <a:bodyPr wrap="square" rtlCol="0">
                <a:spAutoFit/>
              </a:bodyPr>
              <a:lstStyle/>
              <a:p>
                <a:pPr algn="ctr"/>
                <a:r>
                  <a:rPr lang="en-US" altLang="zh-CN" sz="2700" dirty="0">
                    <a:solidFill>
                      <a:schemeClr val="bg1"/>
                    </a:solidFill>
                    <a:latin typeface="微软雅黑" panose="020B0503020204020204" pitchFamily="34" charset="-122"/>
                    <a:ea typeface="微软雅黑" panose="020B0503020204020204" pitchFamily="34" charset="-122"/>
                  </a:rPr>
                  <a:t>1</a:t>
                </a:r>
                <a:endParaRPr lang="en-US" altLang="zh-CN" sz="2700" dirty="0">
                  <a:solidFill>
                    <a:schemeClr val="bg1"/>
                  </a:solidFill>
                  <a:latin typeface="微软雅黑" panose="020B0503020204020204" pitchFamily="34" charset="-122"/>
                  <a:ea typeface="微软雅黑" panose="020B0503020204020204" pitchFamily="34" charset="-122"/>
                </a:endParaRPr>
              </a:p>
            </p:txBody>
          </p:sp>
        </p:grpSp>
        <p:sp>
          <p:nvSpPr>
            <p:cNvPr id="5" name="任意多边形 4"/>
            <p:cNvSpPr/>
            <p:nvPr/>
          </p:nvSpPr>
          <p:spPr>
            <a:xfrm>
              <a:off x="4212477" y="2876110"/>
              <a:ext cx="5226373" cy="1105781"/>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12477" y="3194150"/>
              <a:ext cx="5226374" cy="722971"/>
            </a:xfrm>
            <a:prstGeom prst="rect">
              <a:avLst/>
            </a:prstGeom>
            <a:noFill/>
            <a:scene3d>
              <a:camera prst="orthographicFront">
                <a:rot lat="0" lon="0" rev="0"/>
              </a:camera>
              <a:lightRig rig="threePt" dir="t"/>
            </a:scene3d>
            <a:sp3d>
              <a:bevelT w="0" h="0"/>
              <a:bevelB w="0" h="0"/>
            </a:sp3d>
          </p:spPr>
          <p:txBody>
            <a:bodyPr wrap="square" rtlCol="0">
              <a:spAutoFit/>
            </a:bodyPr>
            <a:lstStyle/>
            <a:p>
              <a:endParaRPr lang="zh-CN" altLang="en-US" sz="2400" dirty="0" smtClean="0">
                <a:solidFill>
                  <a:schemeClr val="bg1"/>
                </a:solidFill>
                <a:latin typeface="微软雅黑" panose="020B0503020204020204" pitchFamily="34" charset="-122"/>
                <a:ea typeface="微软雅黑" panose="020B0503020204020204" pitchFamily="34" charset="-122"/>
              </a:endParaRPr>
            </a:p>
          </p:txBody>
        </p:sp>
      </p:grpSp>
      <p:sp>
        <p:nvSpPr>
          <p:cNvPr id="7" name="矩形 6"/>
          <p:cNvSpPr/>
          <p:nvPr/>
        </p:nvSpPr>
        <p:spPr>
          <a:xfrm>
            <a:off x="4018002" y="3244334"/>
            <a:ext cx="1415772" cy="461665"/>
          </a:xfrm>
          <a:prstGeom prst="rect">
            <a:avLst/>
          </a:prstGeom>
        </p:spPr>
        <p:txBody>
          <a:bodyPr wrap="none">
            <a:spAutoFit/>
          </a:bodyPr>
          <a:lstStyle/>
          <a:p>
            <a:pPr>
              <a:lnSpc>
                <a:spcPct val="100000"/>
              </a:lnSpc>
              <a:spcBef>
                <a:spcPct val="0"/>
              </a:spcBef>
              <a:buFontTx/>
              <a:buNone/>
            </a:pPr>
            <a:r>
              <a:rPr lang="zh-CN" altLang="en-US" sz="2400" dirty="0">
                <a:solidFill>
                  <a:schemeClr val="bg1"/>
                </a:solidFill>
                <a:latin typeface="微软雅黑" panose="020B0503020204020204" pitchFamily="34" charset="-122"/>
                <a:ea typeface="微软雅黑" panose="020B0503020204020204" pitchFamily="34" charset="-122"/>
              </a:rPr>
              <a:t>流量分析</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1406" y="1087952"/>
            <a:ext cx="8080375" cy="475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0" y="6007100"/>
            <a:ext cx="9144000"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文本框 5"/>
          <p:cNvSpPr txBox="1">
            <a:spLocks noChangeArrowheads="1"/>
          </p:cNvSpPr>
          <p:nvPr/>
        </p:nvSpPr>
        <p:spPr bwMode="auto">
          <a:xfrm>
            <a:off x="1646517" y="6170613"/>
            <a:ext cx="672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、精准制定价格，提升转化率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3368" y="1129554"/>
            <a:ext cx="7229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4"/>
          <p:cNvSpPr>
            <a:spLocks noChangeArrowheads="1"/>
          </p:cNvSpPr>
          <p:nvPr/>
        </p:nvSpPr>
        <p:spPr bwMode="auto">
          <a:xfrm>
            <a:off x="1" y="6007100"/>
            <a:ext cx="9143999" cy="85090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文本框 5"/>
          <p:cNvSpPr txBox="1">
            <a:spLocks noChangeArrowheads="1"/>
          </p:cNvSpPr>
          <p:nvPr/>
        </p:nvSpPr>
        <p:spPr bwMode="auto">
          <a:xfrm>
            <a:off x="1935018" y="6170613"/>
            <a:ext cx="6727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、窥探行业情报，抢占市场先机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生</a:t>
            </a:r>
            <a:r>
              <a:rPr lang="en-US" altLang="zh-CN" sz="1800" dirty="0" smtClean="0">
                <a:solidFill>
                  <a:schemeClr val="bg1"/>
                </a:solidFill>
              </a:rPr>
              <a:t>e</a:t>
            </a:r>
            <a:r>
              <a:rPr lang="zh-CN" altLang="en-US" sz="1800" dirty="0" smtClean="0">
                <a:solidFill>
                  <a:schemeClr val="bg1"/>
                </a:solidFill>
              </a:rPr>
              <a:t>经的作用</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6"/>
          <p:cNvSpPr>
            <a:spLocks noChangeArrowheads="1"/>
          </p:cNvSpPr>
          <p:nvPr/>
        </p:nvSpPr>
        <p:spPr bwMode="auto">
          <a:xfrm>
            <a:off x="0" y="3348161"/>
            <a:ext cx="9144000" cy="2409359"/>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7"/>
          <p:cNvSpPr>
            <a:spLocks noChangeArrowheads="1"/>
          </p:cNvSpPr>
          <p:nvPr/>
        </p:nvSpPr>
        <p:spPr bwMode="auto">
          <a:xfrm>
            <a:off x="236539" y="3644900"/>
            <a:ext cx="878919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dirty="0">
                <a:solidFill>
                  <a:schemeClr val="bg1"/>
                </a:solidFill>
                <a:latin typeface="微软雅黑" panose="020B0503020204020204" pitchFamily="34" charset="-122"/>
                <a:ea typeface="微软雅黑" panose="020B0503020204020204" pitchFamily="34" charset="-122"/>
              </a:rPr>
              <a:t>行业分析对卖家而言，无疑是一个指引</a:t>
            </a:r>
            <a:r>
              <a:rPr lang="zh-CN" altLang="en-US" dirty="0">
                <a:solidFill>
                  <a:schemeClr val="bg1"/>
                </a:solidFill>
                <a:latin typeface="微软雅黑" panose="020B0503020204020204" pitchFamily="34" charset="-122"/>
                <a:ea typeface="微软雅黑" panose="020B0503020204020204" pitchFamily="34" charset="-122"/>
              </a:rPr>
              <a:t>明灯</a:t>
            </a:r>
            <a:r>
              <a:rPr lang="zh-CN" altLang="zh-CN" dirty="0">
                <a:solidFill>
                  <a:schemeClr val="bg1"/>
                </a:solidFill>
                <a:latin typeface="微软雅黑" panose="020B0503020204020204" pitchFamily="34" charset="-122"/>
                <a:ea typeface="微软雅黑" panose="020B0503020204020204" pitchFamily="34" charset="-122"/>
              </a:rPr>
              <a:t>，从中可以知道同行业中什么宝贝好卖热卖，什么品牌好卖热卖，为我们打造爆款提供依据和基础，及时了解什么时候什么产品可能成为爆款。</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240740" y="1697921"/>
            <a:ext cx="2474259" cy="769441"/>
          </a:xfrm>
          <a:prstGeom prst="rect">
            <a:avLst/>
          </a:prstGeom>
          <a:ln>
            <a:solidFill>
              <a:schemeClr val="accent1"/>
            </a:solidFill>
          </a:ln>
        </p:spPr>
        <p:txBody>
          <a:bodyPr wrap="square">
            <a:spAutoFit/>
          </a:bodyPr>
          <a:lstStyle/>
          <a:p>
            <a:pPr>
              <a:lnSpc>
                <a:spcPct val="100000"/>
              </a:lnSpc>
              <a:spcBef>
                <a:spcPct val="0"/>
              </a:spcBef>
              <a:buFontTx/>
              <a:buNone/>
            </a:pPr>
            <a:r>
              <a:rPr lang="zh-CN" altLang="en-US" sz="4400" b="1" dirty="0" smtClean="0">
                <a:solidFill>
                  <a:srgbClr val="DB7851"/>
                </a:solidFill>
                <a:latin typeface="微软雅黑" panose="020B0503020204020204" pitchFamily="34" charset="-122"/>
                <a:ea typeface="微软雅黑" panose="020B0503020204020204" pitchFamily="34" charset="-122"/>
              </a:rPr>
              <a:t>行业</a:t>
            </a:r>
            <a:r>
              <a:rPr lang="zh-CN" altLang="en-US" sz="4400" b="1" dirty="0">
                <a:solidFill>
                  <a:srgbClr val="DB7851"/>
                </a:solidFill>
                <a:latin typeface="微软雅黑" panose="020B0503020204020204" pitchFamily="34" charset="-122"/>
                <a:ea typeface="微软雅黑" panose="020B0503020204020204" pitchFamily="34" charset="-122"/>
              </a:rPr>
              <a:t>分析</a:t>
            </a:r>
            <a:endParaRPr lang="zh-CN" altLang="en-US" sz="4400" b="1" dirty="0">
              <a:solidFill>
                <a:srgbClr val="DB785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smtClean="0">
                <a:solidFill>
                  <a:schemeClr val="bg1"/>
                </a:solidFill>
              </a:rPr>
              <a:t>行业分析</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a:spLocks noChangeArrowheads="1"/>
          </p:cNvSpPr>
          <p:nvPr/>
        </p:nvSpPr>
        <p:spPr bwMode="auto">
          <a:xfrm>
            <a:off x="3014430" y="332581"/>
            <a:ext cx="5078412" cy="3403600"/>
          </a:xfrm>
          <a:prstGeom prst="wedgeEllipseCallout">
            <a:avLst>
              <a:gd name="adj1" fmla="val -20833"/>
              <a:gd name="adj2" fmla="val 62500"/>
            </a:avLst>
          </a:prstGeom>
          <a:solidFill>
            <a:srgbClr val="DB7851"/>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13772" y="3614365"/>
            <a:ext cx="3122612"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3481388" y="1557338"/>
            <a:ext cx="4670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dirty="0">
                <a:latin typeface="微软雅黑" panose="020B0503020204020204" pitchFamily="34" charset="-122"/>
                <a:ea typeface="微软雅黑" panose="020B0503020204020204" pitchFamily="34" charset="-122"/>
              </a:rPr>
              <a:t>总监，能否展示一下行业分析的神奇之处？</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613460" y="-146051"/>
            <a:ext cx="6138863"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4"/>
          <p:cNvSpPr>
            <a:spLocks noChangeArrowheads="1"/>
          </p:cNvSpPr>
          <p:nvPr/>
        </p:nvSpPr>
        <p:spPr bwMode="auto">
          <a:xfrm>
            <a:off x="0" y="5740400"/>
            <a:ext cx="9144000" cy="1117600"/>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 name="文本框 5"/>
          <p:cNvSpPr txBox="1">
            <a:spLocks noChangeArrowheads="1"/>
          </p:cNvSpPr>
          <p:nvPr/>
        </p:nvSpPr>
        <p:spPr bwMode="auto">
          <a:xfrm>
            <a:off x="193962" y="5822146"/>
            <a:ext cx="8714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zh-CN" dirty="0" smtClean="0">
                <a:solidFill>
                  <a:schemeClr val="bg1"/>
                </a:solidFill>
                <a:latin typeface="微软雅黑" panose="020B0503020204020204" pitchFamily="34" charset="-122"/>
                <a:ea typeface="微软雅黑" panose="020B0503020204020204" pitchFamily="34" charset="-122"/>
              </a:rPr>
              <a:t>下面</a:t>
            </a:r>
            <a:r>
              <a:rPr lang="zh-CN" altLang="zh-CN" dirty="0">
                <a:solidFill>
                  <a:schemeClr val="bg1"/>
                </a:solidFill>
                <a:latin typeface="微软雅黑" panose="020B0503020204020204" pitchFamily="34" charset="-122"/>
                <a:ea typeface="微软雅黑" panose="020B0503020204020204" pitchFamily="34" charset="-122"/>
              </a:rPr>
              <a:t>我会一步一步向大家展示它的神奇之处</a:t>
            </a:r>
            <a:r>
              <a:rPr lang="zh-CN" altLang="zh-CN"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00000"/>
              </a:lnSpc>
              <a:spcBef>
                <a:spcPct val="0"/>
              </a:spcBef>
              <a:buFontTx/>
              <a:buNone/>
            </a:pP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zh-CN" dirty="0" smtClean="0">
                <a:solidFill>
                  <a:schemeClr val="bg1"/>
                </a:solidFill>
                <a:latin typeface="微软雅黑" panose="020B0503020204020204" pitchFamily="34" charset="-122"/>
                <a:ea typeface="微软雅黑" panose="020B0503020204020204" pitchFamily="34" charset="-122"/>
              </a:rPr>
              <a:t>点击</a:t>
            </a:r>
            <a:r>
              <a:rPr lang="zh-CN" altLang="zh-CN" dirty="0">
                <a:solidFill>
                  <a:schemeClr val="bg1"/>
                </a:solidFill>
                <a:latin typeface="微软雅黑" panose="020B0503020204020204" pitchFamily="34" charset="-122"/>
                <a:ea typeface="微软雅黑" panose="020B0503020204020204" pitchFamily="34" charset="-122"/>
              </a:rPr>
              <a:t>进入行业分析</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4.taobaocdn.com/sns_album/i4/T1Zm5fXXFa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372" y="362961"/>
            <a:ext cx="5795963" cy="616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4"/>
          <p:cNvSpPr>
            <a:spLocks noChangeArrowheads="1"/>
          </p:cNvSpPr>
          <p:nvPr/>
        </p:nvSpPr>
        <p:spPr bwMode="auto">
          <a:xfrm>
            <a:off x="6035576" y="1177416"/>
            <a:ext cx="2985247" cy="4531658"/>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 name="矩形 6"/>
          <p:cNvSpPr>
            <a:spLocks noChangeArrowheads="1"/>
          </p:cNvSpPr>
          <p:nvPr/>
        </p:nvSpPr>
        <p:spPr bwMode="auto">
          <a:xfrm>
            <a:off x="6356153" y="1392925"/>
            <a:ext cx="234409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第一个是热销宝贝</a:t>
            </a:r>
            <a:r>
              <a:rPr lang="en-US" altLang="zh-CN" sz="2400" dirty="0">
                <a:solidFill>
                  <a:schemeClr val="bg1"/>
                </a:solidFill>
                <a:latin typeface="微软雅黑" panose="020B0503020204020204" pitchFamily="34" charset="-122"/>
                <a:ea typeface="微软雅黑" panose="020B0503020204020204" pitchFamily="34" charset="-122"/>
              </a:rPr>
              <a:t>top100</a:t>
            </a:r>
            <a:r>
              <a:rPr lang="zh-CN" altLang="zh-CN" sz="2400" dirty="0">
                <a:solidFill>
                  <a:schemeClr val="bg1"/>
                </a:solidFill>
                <a:latin typeface="微软雅黑" panose="020B0503020204020204" pitchFamily="34" charset="-122"/>
                <a:ea typeface="微软雅黑" panose="020B0503020204020204" pitchFamily="34" charset="-122"/>
              </a:rPr>
              <a:t>，选</a:t>
            </a:r>
            <a:r>
              <a:rPr lang="en-US" altLang="zh-CN" sz="2400" dirty="0">
                <a:solidFill>
                  <a:schemeClr val="bg1"/>
                </a:solidFill>
                <a:latin typeface="微软雅黑" panose="020B0503020204020204" pitchFamily="34" charset="-122"/>
                <a:ea typeface="微软雅黑" panose="020B0503020204020204" pitchFamily="34" charset="-122"/>
              </a:rPr>
              <a:t>2011</a:t>
            </a:r>
            <a:r>
              <a:rPr lang="zh-CN" altLang="zh-CN" sz="2400" dirty="0">
                <a:solidFill>
                  <a:schemeClr val="bg1"/>
                </a:solidFill>
                <a:latin typeface="微软雅黑" panose="020B0503020204020204" pitchFamily="34" charset="-122"/>
                <a:ea typeface="微软雅黑" panose="020B0503020204020204" pitchFamily="34" charset="-122"/>
              </a:rPr>
              <a:t>年</a:t>
            </a:r>
            <a:r>
              <a:rPr lang="en-US" altLang="zh-CN" sz="2400" dirty="0">
                <a:solidFill>
                  <a:schemeClr val="bg1"/>
                </a:solidFill>
                <a:latin typeface="微软雅黑" panose="020B0503020204020204" pitchFamily="34" charset="-122"/>
                <a:ea typeface="微软雅黑" panose="020B0503020204020204" pitchFamily="34" charset="-122"/>
              </a:rPr>
              <a:t>6</a:t>
            </a:r>
            <a:r>
              <a:rPr lang="zh-CN" altLang="zh-CN" sz="2400" dirty="0">
                <a:solidFill>
                  <a:schemeClr val="bg1"/>
                </a:solidFill>
                <a:latin typeface="微软雅黑" panose="020B0503020204020204" pitchFamily="34" charset="-122"/>
                <a:ea typeface="微软雅黑" panose="020B0503020204020204" pitchFamily="34" charset="-122"/>
              </a:rPr>
              <a:t>月面膜，可以看出那款品牌哪款宝贝目前卖得最好，对我们的产品进货有一定的指导作用，什么好卖咱就进什么</a:t>
            </a:r>
            <a:r>
              <a:rPr lang="zh-CN" altLang="en-US"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3.taobaocdn.com/sns_album/i3/T1n6GfXgdp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825" y="153988"/>
            <a:ext cx="5986463"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6354330" y="484765"/>
            <a:ext cx="265826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b="1" dirty="0">
                <a:solidFill>
                  <a:srgbClr val="DB7851"/>
                </a:solidFill>
                <a:latin typeface="微软雅黑" panose="020B0503020204020204" pitchFamily="34" charset="-122"/>
                <a:ea typeface="微软雅黑" panose="020B0503020204020204" pitchFamily="34" charset="-122"/>
              </a:rPr>
              <a:t>继续点击热销店铺</a:t>
            </a:r>
            <a:r>
              <a:rPr lang="en-US" altLang="zh-CN" sz="3600" b="1" dirty="0">
                <a:solidFill>
                  <a:srgbClr val="DB7851"/>
                </a:solidFill>
                <a:latin typeface="微软雅黑" panose="020B0503020204020204" pitchFamily="34" charset="-122"/>
                <a:ea typeface="微软雅黑" panose="020B0503020204020204" pitchFamily="34" charset="-122"/>
              </a:rPr>
              <a:t>top30</a:t>
            </a:r>
            <a:endParaRPr lang="zh-CN" altLang="en-US" sz="3600" b="1" dirty="0">
              <a:solidFill>
                <a:srgbClr val="DB7851"/>
              </a:solidFill>
              <a:latin typeface="微软雅黑" panose="020B0503020204020204" pitchFamily="34" charset="-122"/>
              <a:ea typeface="微软雅黑" panose="020B0503020204020204" pitchFamily="34" charset="-122"/>
            </a:endParaRPr>
          </a:p>
        </p:txBody>
      </p:sp>
      <p:sp>
        <p:nvSpPr>
          <p:cNvPr id="4" name="矩形 4"/>
          <p:cNvSpPr>
            <a:spLocks noChangeArrowheads="1"/>
          </p:cNvSpPr>
          <p:nvPr/>
        </p:nvSpPr>
        <p:spPr bwMode="auto">
          <a:xfrm>
            <a:off x="6110288" y="2581563"/>
            <a:ext cx="3144548" cy="3187225"/>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5"/>
          <p:cNvSpPr>
            <a:spLocks noChangeArrowheads="1"/>
          </p:cNvSpPr>
          <p:nvPr/>
        </p:nvSpPr>
        <p:spPr bwMode="auto">
          <a:xfrm>
            <a:off x="6248400" y="2581563"/>
            <a:ext cx="290274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竞争对手的信息一览无余，太给力了，还可以点查看进入该宝贝继续观察，研究或模仿这些卖家技巧，金冠不再是浮云，继续点击卖家信用分布</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2.taobaocdn.com/sns_album/i2/T1.CCfXadbXXartXjX.gif"/>
          <p:cNvPicPr>
            <a:picLocks noChangeAspect="1" noChangeArrowheads="1"/>
          </p:cNvPicPr>
          <p:nvPr/>
        </p:nvPicPr>
        <p:blipFill>
          <a:blip r:embed="rId1"/>
          <a:srcRect/>
          <a:stretch>
            <a:fillRect/>
          </a:stretch>
        </p:blipFill>
        <p:spPr bwMode="auto">
          <a:xfrm>
            <a:off x="302559" y="121023"/>
            <a:ext cx="8538882" cy="500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0" y="5283200"/>
            <a:ext cx="9144000" cy="1514475"/>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 name="矩形 3"/>
          <p:cNvSpPr>
            <a:spLocks noChangeArrowheads="1"/>
          </p:cNvSpPr>
          <p:nvPr/>
        </p:nvSpPr>
        <p:spPr bwMode="auto">
          <a:xfrm>
            <a:off x="0" y="528834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这些数据可以了解</a:t>
            </a:r>
            <a:r>
              <a:rPr lang="zh-CN" altLang="en-US" sz="2400" dirty="0">
                <a:solidFill>
                  <a:schemeClr val="bg1"/>
                </a:solidFill>
                <a:latin typeface="微软雅黑" panose="020B0503020204020204" pitchFamily="34" charset="-122"/>
                <a:ea typeface="微软雅黑" panose="020B0503020204020204" pitchFamily="34" charset="-122"/>
              </a:rPr>
              <a:t>到</a:t>
            </a:r>
            <a:r>
              <a:rPr lang="zh-CN" altLang="zh-CN" sz="2400" dirty="0">
                <a:solidFill>
                  <a:schemeClr val="bg1"/>
                </a:solidFill>
                <a:latin typeface="微软雅黑" panose="020B0503020204020204" pitchFamily="34" charset="-122"/>
                <a:ea typeface="微软雅黑" panose="020B0503020204020204" pitchFamily="34" charset="-122"/>
              </a:rPr>
              <a:t>，各个信誉等级的卖家销量如何，结合自己目前的信誉</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等级考虑自己能占到多少百分比，结合目前的现状，作出相应的调整和规划</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1.taobaocdn.com/sns_album/i1/T1159fXlXs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063" y="193675"/>
            <a:ext cx="5853112"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4"/>
          <p:cNvSpPr>
            <a:spLocks noChangeArrowheads="1"/>
          </p:cNvSpPr>
          <p:nvPr/>
        </p:nvSpPr>
        <p:spPr bwMode="auto">
          <a:xfrm>
            <a:off x="6086753" y="927847"/>
            <a:ext cx="2855133" cy="4948518"/>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 name="矩形 5"/>
          <p:cNvSpPr>
            <a:spLocks noChangeArrowheads="1"/>
          </p:cNvSpPr>
          <p:nvPr/>
        </p:nvSpPr>
        <p:spPr bwMode="auto">
          <a:xfrm>
            <a:off x="6397625" y="1351508"/>
            <a:ext cx="264939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可以了解同行业的卖家城市分布，以及各城市的成交量、销售额、高质量宝贝数以及大卖家数，可以了解什么品牌什么宝贝在什么城市比较好卖，同样对我们卖家而言也是起到一个参考的作用。</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086753" y="435114"/>
            <a:ext cx="3057247" cy="523220"/>
          </a:xfrm>
          <a:prstGeom prst="rect">
            <a:avLst/>
          </a:prstGeom>
        </p:spPr>
        <p:txBody>
          <a:bodyPr wrap="none">
            <a:spAutoFit/>
          </a:bodyPr>
          <a:lstStyle/>
          <a:p>
            <a:pPr>
              <a:lnSpc>
                <a:spcPct val="100000"/>
              </a:lnSpc>
              <a:spcBef>
                <a:spcPct val="0"/>
              </a:spcBef>
              <a:buFontTx/>
              <a:buNone/>
            </a:pPr>
            <a:r>
              <a:rPr lang="zh-CN" altLang="en-US" sz="2800" b="1" dirty="0">
                <a:solidFill>
                  <a:srgbClr val="DB7851"/>
                </a:solidFill>
                <a:latin typeface="微软雅黑" panose="020B0503020204020204" pitchFamily="34" charset="-122"/>
                <a:ea typeface="微软雅黑" panose="020B0503020204020204" pitchFamily="34" charset="-122"/>
              </a:rPr>
              <a:t>进入卖家城市分布</a:t>
            </a:r>
            <a:endParaRPr lang="zh-CN" altLang="en-US" sz="2800" b="1" dirty="0">
              <a:solidFill>
                <a:srgbClr val="DB785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4.taobaocdn.com/sns_album/i4/T1LRSfXXFd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563" y="287338"/>
            <a:ext cx="598805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6178550" y="363394"/>
            <a:ext cx="29113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4000" b="1" dirty="0">
                <a:solidFill>
                  <a:srgbClr val="DB7851"/>
                </a:solidFill>
                <a:latin typeface="微软雅黑" panose="020B0503020204020204" pitchFamily="34" charset="-122"/>
                <a:ea typeface="微软雅黑" panose="020B0503020204020204" pitchFamily="34" charset="-122"/>
              </a:rPr>
              <a:t>进入品牌成交量分布</a:t>
            </a:r>
            <a:endParaRPr lang="zh-CN" altLang="en-US" sz="4000" b="1" dirty="0">
              <a:solidFill>
                <a:srgbClr val="DB7851"/>
              </a:solidFill>
              <a:latin typeface="微软雅黑" panose="020B0503020204020204" pitchFamily="34" charset="-122"/>
              <a:ea typeface="微软雅黑" panose="020B0503020204020204" pitchFamily="34" charset="-122"/>
            </a:endParaRPr>
          </a:p>
        </p:txBody>
      </p:sp>
      <p:sp>
        <p:nvSpPr>
          <p:cNvPr id="4" name="矩形 4"/>
          <p:cNvSpPr>
            <a:spLocks noChangeArrowheads="1"/>
          </p:cNvSpPr>
          <p:nvPr/>
        </p:nvSpPr>
        <p:spPr bwMode="auto">
          <a:xfrm>
            <a:off x="6110288" y="1828800"/>
            <a:ext cx="3040856" cy="3348038"/>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5"/>
          <p:cNvSpPr>
            <a:spLocks noChangeArrowheads="1"/>
          </p:cNvSpPr>
          <p:nvPr/>
        </p:nvSpPr>
        <p:spPr bwMode="auto">
          <a:xfrm>
            <a:off x="6239813" y="2163991"/>
            <a:ext cx="29113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可以非常清晰地了解该类目下，各个品牌的销量、销售额、高质宝贝数，用数据给我们以指引，什么品牌是目前的热门。</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69601" y="2098363"/>
            <a:ext cx="8420446" cy="2070226"/>
            <a:chOff x="1827008" y="2120901"/>
            <a:chExt cx="2298700" cy="4877600"/>
          </a:xfrm>
        </p:grpSpPr>
        <p:sp>
          <p:nvSpPr>
            <p:cNvPr id="27" name="矩形 26"/>
            <p:cNvSpPr/>
            <p:nvPr/>
          </p:nvSpPr>
          <p:spPr>
            <a:xfrm>
              <a:off x="1827008" y="2120901"/>
              <a:ext cx="2298700" cy="4445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矩形 27"/>
            <p:cNvSpPr/>
            <p:nvPr/>
          </p:nvSpPr>
          <p:spPr>
            <a:xfrm>
              <a:off x="1827008" y="2565400"/>
              <a:ext cx="2298700" cy="4433101"/>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9" name="文本框 28"/>
          <p:cNvSpPr txBox="1"/>
          <p:nvPr/>
        </p:nvSpPr>
        <p:spPr>
          <a:xfrm>
            <a:off x="465977" y="2547094"/>
            <a:ext cx="8027694" cy="1154162"/>
          </a:xfrm>
          <a:prstGeom prst="rect">
            <a:avLst/>
          </a:prstGeom>
          <a:noFill/>
        </p:spPr>
        <p:txBody>
          <a:bodyPr wrap="square" rtlCol="0">
            <a:spAutoFit/>
          </a:bodyPr>
          <a:lstStyle/>
          <a:p>
            <a:pPr>
              <a:lnSpc>
                <a:spcPct val="100000"/>
              </a:lnSpc>
              <a:spcBef>
                <a:spcPct val="0"/>
              </a:spcBef>
              <a:buFontTx/>
              <a:buNone/>
            </a:pPr>
            <a:r>
              <a:rPr lang="zh-CN" altLang="zh-CN" dirty="0">
                <a:solidFill>
                  <a:schemeClr val="bg1"/>
                </a:solidFill>
                <a:latin typeface="微软雅黑" panose="020B0503020204020204" pitchFamily="34" charset="-122"/>
                <a:ea typeface="微软雅黑" panose="020B0503020204020204" pitchFamily="34" charset="-122"/>
              </a:rPr>
              <a:t>兵家云：知己知彼，百战不殆。淘宝虽然不是战场，但是淘宝的竞争比战场</a:t>
            </a:r>
            <a:r>
              <a:rPr lang="zh-CN" altLang="en-US" dirty="0">
                <a:solidFill>
                  <a:schemeClr val="bg1"/>
                </a:solidFill>
                <a:latin typeface="微软雅黑" panose="020B0503020204020204" pitchFamily="34" charset="-122"/>
                <a:ea typeface="微软雅黑" panose="020B0503020204020204" pitchFamily="34" charset="-122"/>
              </a:rPr>
              <a:t>更</a:t>
            </a:r>
            <a:r>
              <a:rPr lang="zh-CN" altLang="zh-CN" dirty="0">
                <a:solidFill>
                  <a:schemeClr val="bg1"/>
                </a:solidFill>
                <a:latin typeface="微软雅黑" panose="020B0503020204020204" pitchFamily="34" charset="-122"/>
                <a:ea typeface="微软雅黑" panose="020B0503020204020204" pitchFamily="34" charset="-122"/>
              </a:rPr>
              <a:t>残酷更激烈，做淘宝如果能做到知己知彼，那这场仗是不是会更好打呢？如何可以做到呢？店铺统计工具</a:t>
            </a:r>
            <a:r>
              <a:rPr lang="en-US" altLang="zh-CN" dirty="0">
                <a:solidFill>
                  <a:schemeClr val="bg1"/>
                </a:solidFill>
                <a:latin typeface="微软雅黑" panose="020B0503020204020204" pitchFamily="34" charset="-122"/>
                <a:ea typeface="微软雅黑" panose="020B0503020204020204" pitchFamily="34" charset="-122"/>
              </a:rPr>
              <a:t>—</a:t>
            </a:r>
            <a:r>
              <a:rPr lang="zh-CN" altLang="zh-CN" dirty="0">
                <a:solidFill>
                  <a:schemeClr val="bg1"/>
                </a:solidFill>
                <a:latin typeface="微软雅黑" panose="020B0503020204020204" pitchFamily="34" charset="-122"/>
                <a:ea typeface="微软雅黑" panose="020B0503020204020204" pitchFamily="34" charset="-122"/>
              </a:rPr>
              <a:t>生</a:t>
            </a:r>
            <a:r>
              <a:rPr lang="en-US" altLang="zh-CN" dirty="0">
                <a:solidFill>
                  <a:schemeClr val="bg1"/>
                </a:solidFill>
                <a:latin typeface="微软雅黑" panose="020B0503020204020204" pitchFamily="34" charset="-122"/>
                <a:ea typeface="微软雅黑" panose="020B0503020204020204" pitchFamily="34" charset="-122"/>
              </a:rPr>
              <a:t>e</a:t>
            </a:r>
            <a:r>
              <a:rPr lang="zh-CN" altLang="zh-CN" dirty="0">
                <a:solidFill>
                  <a:schemeClr val="bg1"/>
                </a:solidFill>
                <a:latin typeface="微软雅黑" panose="020B0503020204020204" pitchFamily="34" charset="-122"/>
                <a:ea typeface="微软雅黑" panose="020B0503020204020204" pitchFamily="34" charset="-122"/>
              </a:rPr>
              <a:t>经</a:t>
            </a:r>
            <a:endParaRPr lang="zh-CN" altLang="en-US" dirty="0">
              <a:solidFill>
                <a:schemeClr val="bg1"/>
              </a:solidFill>
              <a:latin typeface="微软雅黑" panose="020B0503020204020204" pitchFamily="34" charset="-122"/>
              <a:ea typeface="微软雅黑" panose="020B0503020204020204" pitchFamily="34" charset="-122"/>
            </a:endParaRPr>
          </a:p>
          <a:p>
            <a:pPr algn="just"/>
            <a:endParaRPr lang="zh-CN" altLang="en-US" sz="15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04827" y="4168589"/>
            <a:ext cx="2474912"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任意多边形 7"/>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生</a:t>
            </a:r>
            <a:r>
              <a:rPr lang="en-US" altLang="zh-CN" sz="1800" dirty="0" smtClean="0">
                <a:solidFill>
                  <a:schemeClr val="bg1"/>
                </a:solidFill>
              </a:rPr>
              <a:t>e</a:t>
            </a:r>
            <a:r>
              <a:rPr lang="zh-CN" altLang="en-US" sz="1800" dirty="0">
                <a:solidFill>
                  <a:schemeClr val="bg1"/>
                </a:solidFill>
              </a:rPr>
              <a:t>经</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3.taobaocdn.com/sns_album/i3/T13lWfXmJc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900" y="274638"/>
            <a:ext cx="59372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6273800" y="630238"/>
            <a:ext cx="287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4000" b="1">
                <a:solidFill>
                  <a:srgbClr val="DB7851"/>
                </a:solidFill>
                <a:latin typeface="微软雅黑" panose="020B0503020204020204" pitchFamily="34" charset="-122"/>
                <a:ea typeface="微软雅黑" panose="020B0503020204020204" pitchFamily="34" charset="-122"/>
              </a:rPr>
              <a:t>进入属性成交量分布</a:t>
            </a:r>
            <a:endParaRPr lang="zh-CN" altLang="en-US" sz="4000" b="1">
              <a:solidFill>
                <a:srgbClr val="DB7851"/>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6273800" y="2272553"/>
            <a:ext cx="2717800" cy="3416320"/>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4"/>
          <p:cNvSpPr>
            <a:spLocks noChangeArrowheads="1"/>
          </p:cNvSpPr>
          <p:nvPr/>
        </p:nvSpPr>
        <p:spPr bwMode="auto">
          <a:xfrm>
            <a:off x="6273800" y="2272553"/>
            <a:ext cx="2717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这里我们可以看到各种属性宝贝的销量，可以查看任意属性，如果把这些销量高的属性词放到我们的宝贝标题里，会有一种什么效果呢？大家应该知道怎么做了吧？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3.taobaocdn.com/sns_album/i3/T18BifXhNe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150" y="228600"/>
            <a:ext cx="5959475" cy="63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6267450" y="491692"/>
            <a:ext cx="26108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4000" b="1" dirty="0">
                <a:solidFill>
                  <a:srgbClr val="DB7851"/>
                </a:solidFill>
                <a:latin typeface="微软雅黑" panose="020B0503020204020204" pitchFamily="34" charset="-122"/>
                <a:ea typeface="微软雅黑" panose="020B0503020204020204" pitchFamily="34" charset="-122"/>
              </a:rPr>
              <a:t>进入上架时间分布</a:t>
            </a:r>
            <a:endParaRPr lang="zh-CN" altLang="en-US" sz="4000" b="1" dirty="0">
              <a:solidFill>
                <a:srgbClr val="DB7851"/>
              </a:solidFill>
              <a:latin typeface="微软雅黑" panose="020B0503020204020204" pitchFamily="34" charset="-122"/>
              <a:ea typeface="微软雅黑" panose="020B0503020204020204" pitchFamily="34" charset="-122"/>
            </a:endParaRPr>
          </a:p>
        </p:txBody>
      </p:sp>
      <p:sp>
        <p:nvSpPr>
          <p:cNvPr id="4" name="矩形 4"/>
          <p:cNvSpPr>
            <a:spLocks noChangeArrowheads="1"/>
          </p:cNvSpPr>
          <p:nvPr/>
        </p:nvSpPr>
        <p:spPr bwMode="auto">
          <a:xfrm>
            <a:off x="6185297" y="1815131"/>
            <a:ext cx="2864574" cy="3617481"/>
          </a:xfrm>
          <a:prstGeom prst="rect">
            <a:avLst/>
          </a:prstGeom>
          <a:solidFill>
            <a:schemeClr val="bg1">
              <a:alpha val="18039"/>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5"/>
          <p:cNvSpPr>
            <a:spLocks noChangeArrowheads="1"/>
          </p:cNvSpPr>
          <p:nvPr/>
        </p:nvSpPr>
        <p:spPr bwMode="auto">
          <a:xfrm>
            <a:off x="6256189" y="1861822"/>
            <a:ext cx="28765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在这里可以看到我们店铺在那一个时间段流量是最高或是销量最高的，如果我们在这些时间段上架宝贝，是不是可以来一个成交一个来两个成交一双呢？</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g02.taobaocdn.com/sns_album/i2/T1SQ5fXhXfXXb1upjX.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850" y="338138"/>
            <a:ext cx="595153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a:spLocks noChangeArrowheads="1"/>
          </p:cNvSpPr>
          <p:nvPr/>
        </p:nvSpPr>
        <p:spPr bwMode="auto">
          <a:xfrm>
            <a:off x="6275388" y="477838"/>
            <a:ext cx="25138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4000" b="1" dirty="0">
                <a:solidFill>
                  <a:srgbClr val="DB7851"/>
                </a:solidFill>
                <a:latin typeface="微软雅黑" panose="020B0503020204020204" pitchFamily="34" charset="-122"/>
                <a:ea typeface="微软雅黑" panose="020B0503020204020204" pitchFamily="34" charset="-122"/>
              </a:rPr>
              <a:t>进入宝贝价格分布</a:t>
            </a:r>
            <a:endParaRPr lang="zh-CN" altLang="en-US" sz="4000" b="1" dirty="0">
              <a:solidFill>
                <a:srgbClr val="DB7851"/>
              </a:solidFill>
              <a:latin typeface="微软雅黑" panose="020B0503020204020204" pitchFamily="34" charset="-122"/>
              <a:ea typeface="微软雅黑" panose="020B0503020204020204" pitchFamily="34" charset="-122"/>
            </a:endParaRPr>
          </a:p>
        </p:txBody>
      </p:sp>
      <p:sp>
        <p:nvSpPr>
          <p:cNvPr id="4" name="矩形 4"/>
          <p:cNvSpPr>
            <a:spLocks noChangeArrowheads="1"/>
          </p:cNvSpPr>
          <p:nvPr/>
        </p:nvSpPr>
        <p:spPr bwMode="auto">
          <a:xfrm>
            <a:off x="6193633" y="1801277"/>
            <a:ext cx="2786062" cy="4451605"/>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5" name="矩形 5"/>
          <p:cNvSpPr>
            <a:spLocks noChangeArrowheads="1"/>
          </p:cNvSpPr>
          <p:nvPr/>
        </p:nvSpPr>
        <p:spPr bwMode="auto">
          <a:xfrm>
            <a:off x="6193633" y="1935266"/>
            <a:ext cx="27860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rPr>
              <a:t>在这里我们可以非常直观的看到什么价格区间的宝贝销量是最好的，如果大家按照这个出价的话，销量肯定会上去的，当然也是要看宝贝进价的，把在这个区间价格左右的调价就可以了</a:t>
            </a:r>
            <a:r>
              <a:rPr lang="zh-CN" altLang="en-US" sz="2400" dirty="0">
                <a:solidFill>
                  <a:schemeClr val="bg1"/>
                </a:solidFill>
                <a:latin typeface="微软雅黑" panose="020B0503020204020204" pitchFamily="34" charset="-122"/>
                <a:ea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9461" y="3783013"/>
            <a:ext cx="28686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2972199" y="1123950"/>
            <a:ext cx="6005546" cy="2311977"/>
          </a:xfrm>
          <a:prstGeom prst="rect">
            <a:avLst/>
          </a:prstGeom>
          <a:solidFill>
            <a:schemeClr val="bg1">
              <a:alpha val="18039"/>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4" name="文本框 3"/>
          <p:cNvSpPr txBox="1">
            <a:spLocks noChangeArrowheads="1"/>
          </p:cNvSpPr>
          <p:nvPr/>
        </p:nvSpPr>
        <p:spPr bwMode="auto">
          <a:xfrm>
            <a:off x="3345079" y="1402775"/>
            <a:ext cx="56326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5400" dirty="0">
                <a:solidFill>
                  <a:srgbClr val="FFFFFF"/>
                </a:solidFill>
                <a:latin typeface="微软雅黑" panose="020B0503020204020204" pitchFamily="34" charset="-122"/>
                <a:ea typeface="微软雅黑" panose="020B0503020204020204" pitchFamily="34" charset="-122"/>
              </a:rPr>
              <a:t>穷不学习穷不断     富不学习富不长</a:t>
            </a:r>
            <a:endParaRPr lang="zh-CN" altLang="en-US" sz="6600" b="1" dirty="0">
              <a:solidFill>
                <a:srgbClr val="6B3906"/>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554413" y="4500563"/>
            <a:ext cx="5423332" cy="1435100"/>
          </a:xfrm>
          <a:prstGeom prst="rect">
            <a:avLst/>
          </a:prstGeom>
          <a:solidFill>
            <a:srgbClr val="6B3906">
              <a:alpha val="18039"/>
            </a:srgb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p>
        </p:txBody>
      </p:sp>
      <p:sp>
        <p:nvSpPr>
          <p:cNvPr id="6" name="文本框 5"/>
          <p:cNvSpPr txBox="1">
            <a:spLocks noChangeArrowheads="1"/>
          </p:cNvSpPr>
          <p:nvPr/>
        </p:nvSpPr>
        <p:spPr bwMode="auto">
          <a:xfrm>
            <a:off x="4086225" y="4864100"/>
            <a:ext cx="453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4000" dirty="0">
                <a:solidFill>
                  <a:srgbClr val="FFE1D9"/>
                </a:solidFill>
                <a:latin typeface="微软雅黑" panose="020B0503020204020204" pitchFamily="34" charset="-122"/>
                <a:ea typeface="微软雅黑" panose="020B0503020204020204" pitchFamily="34" charset="-122"/>
              </a:rPr>
              <a:t>继续加油学习吧！</a:t>
            </a:r>
            <a:endParaRPr lang="zh-CN" altLang="en-US" sz="4000" dirty="0">
              <a:solidFill>
                <a:srgbClr val="FFE1D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15248" y="2734045"/>
            <a:ext cx="7113505" cy="1389911"/>
            <a:chOff x="1403229" y="2503503"/>
            <a:chExt cx="9484673" cy="1853214"/>
          </a:xfrm>
        </p:grpSpPr>
        <p:grpSp>
          <p:nvGrpSpPr>
            <p:cNvPr id="23" name="组合 22"/>
            <p:cNvGrpSpPr/>
            <p:nvPr/>
          </p:nvGrpSpPr>
          <p:grpSpPr>
            <a:xfrm>
              <a:off x="1403229" y="2968472"/>
              <a:ext cx="923277" cy="923277"/>
              <a:chOff x="2433962" y="2967362"/>
              <a:chExt cx="923277" cy="923277"/>
            </a:xfrm>
          </p:grpSpPr>
          <p:sp>
            <p:nvSpPr>
              <p:cNvPr id="24" name="矩形 23"/>
              <p:cNvSpPr/>
              <p:nvPr/>
            </p:nvSpPr>
            <p:spPr>
              <a:xfrm>
                <a:off x="2433962" y="2967362"/>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文本框 24"/>
              <p:cNvSpPr txBox="1"/>
              <p:nvPr/>
            </p:nvSpPr>
            <p:spPr>
              <a:xfrm>
                <a:off x="2727665" y="3044281"/>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T</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578640" y="2750968"/>
              <a:ext cx="1358284" cy="1358284"/>
              <a:chOff x="2578640" y="2750968"/>
              <a:chExt cx="1358284" cy="1358284"/>
            </a:xfrm>
          </p:grpSpPr>
          <p:sp>
            <p:nvSpPr>
              <p:cNvPr id="21" name="矩形 20"/>
              <p:cNvSpPr/>
              <p:nvPr/>
            </p:nvSpPr>
            <p:spPr>
              <a:xfrm>
                <a:off x="2578640"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文本框 25"/>
              <p:cNvSpPr txBox="1"/>
              <p:nvPr/>
            </p:nvSpPr>
            <p:spPr>
              <a:xfrm>
                <a:off x="2760633"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H</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189058" y="2503503"/>
              <a:ext cx="1853214" cy="1853214"/>
              <a:chOff x="4189058" y="2503503"/>
              <a:chExt cx="1853214" cy="1853214"/>
            </a:xfrm>
          </p:grpSpPr>
          <p:sp>
            <p:nvSpPr>
              <p:cNvPr id="4" name="矩形 3"/>
              <p:cNvSpPr/>
              <p:nvPr/>
            </p:nvSpPr>
            <p:spPr>
              <a:xfrm>
                <a:off x="4189058"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文本框 26"/>
              <p:cNvSpPr txBox="1"/>
              <p:nvPr/>
            </p:nvSpPr>
            <p:spPr>
              <a:xfrm>
                <a:off x="4618517"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A</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294406" y="2503503"/>
              <a:ext cx="1853214" cy="1853214"/>
              <a:chOff x="6294406" y="2503503"/>
              <a:chExt cx="1853214" cy="1853214"/>
            </a:xfrm>
          </p:grpSpPr>
          <p:sp>
            <p:nvSpPr>
              <p:cNvPr id="20" name="矩形 19"/>
              <p:cNvSpPr/>
              <p:nvPr/>
            </p:nvSpPr>
            <p:spPr>
              <a:xfrm>
                <a:off x="6294406" y="2503503"/>
                <a:ext cx="1853214" cy="185321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p:cNvSpPr txBox="1"/>
              <p:nvPr/>
            </p:nvSpPr>
            <p:spPr>
              <a:xfrm>
                <a:off x="6723863" y="2645280"/>
                <a:ext cx="994300" cy="1600438"/>
              </a:xfrm>
              <a:prstGeom prst="rect">
                <a:avLst/>
              </a:prstGeom>
              <a:noFill/>
            </p:spPr>
            <p:txBody>
              <a:bodyPr wrap="square" rtlCol="0">
                <a:spAutoFit/>
              </a:bodyPr>
              <a:lstStyle/>
              <a:p>
                <a:pPr algn="ctr"/>
                <a:r>
                  <a:rPr lang="en-US" altLang="zh-CN" sz="7200" dirty="0">
                    <a:solidFill>
                      <a:schemeClr val="bg1"/>
                    </a:solidFill>
                    <a:latin typeface="微软雅黑" panose="020B0503020204020204" pitchFamily="34" charset="-122"/>
                    <a:ea typeface="微软雅黑" panose="020B0503020204020204" pitchFamily="34" charset="-122"/>
                  </a:rPr>
                  <a:t>N</a:t>
                </a:r>
                <a:endParaRPr lang="zh-CN" altLang="en-US" sz="72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399756" y="2750968"/>
              <a:ext cx="1358284" cy="1358284"/>
              <a:chOff x="8399756" y="2750968"/>
              <a:chExt cx="1358284" cy="1358284"/>
            </a:xfrm>
          </p:grpSpPr>
          <p:sp>
            <p:nvSpPr>
              <p:cNvPr id="22" name="矩形 21"/>
              <p:cNvSpPr/>
              <p:nvPr/>
            </p:nvSpPr>
            <p:spPr>
              <a:xfrm>
                <a:off x="8399756" y="2750968"/>
                <a:ext cx="1358284" cy="1358284"/>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文本框 28"/>
              <p:cNvSpPr txBox="1"/>
              <p:nvPr/>
            </p:nvSpPr>
            <p:spPr>
              <a:xfrm>
                <a:off x="8581749" y="2876112"/>
                <a:ext cx="994299" cy="1138773"/>
              </a:xfrm>
              <a:prstGeom prst="rect">
                <a:avLst/>
              </a:prstGeom>
              <a:noFill/>
            </p:spPr>
            <p:txBody>
              <a:bodyPr wrap="square" rtlCol="0">
                <a:spAutoFit/>
              </a:bodyPr>
              <a:lstStyle/>
              <a:p>
                <a:pPr algn="ctr"/>
                <a:r>
                  <a:rPr lang="en-US" altLang="zh-CN" sz="4950" dirty="0">
                    <a:solidFill>
                      <a:schemeClr val="bg1"/>
                    </a:solidFill>
                    <a:latin typeface="微软雅黑" panose="020B0503020204020204" pitchFamily="34" charset="-122"/>
                    <a:ea typeface="微软雅黑" panose="020B0503020204020204" pitchFamily="34" charset="-122"/>
                  </a:rPr>
                  <a:t>K</a:t>
                </a:r>
                <a:endParaRPr lang="zh-CN" altLang="en-US" sz="495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9964625" y="3044279"/>
              <a:ext cx="923277" cy="923277"/>
              <a:chOff x="9964625" y="3044279"/>
              <a:chExt cx="923277" cy="923277"/>
            </a:xfrm>
          </p:grpSpPr>
          <p:sp>
            <p:nvSpPr>
              <p:cNvPr id="13" name="矩形 12"/>
              <p:cNvSpPr/>
              <p:nvPr/>
            </p:nvSpPr>
            <p:spPr>
              <a:xfrm>
                <a:off x="9964625" y="3044279"/>
                <a:ext cx="923277" cy="923277"/>
              </a:xfrm>
              <a:prstGeom prst="rect">
                <a:avLst/>
              </a:prstGeom>
              <a:solidFill>
                <a:srgbClr val="003C7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文本框 29"/>
              <p:cNvSpPr txBox="1"/>
              <p:nvPr/>
            </p:nvSpPr>
            <p:spPr>
              <a:xfrm>
                <a:off x="10258328" y="3121198"/>
                <a:ext cx="335871" cy="800218"/>
              </a:xfrm>
              <a:prstGeom prst="rect">
                <a:avLst/>
              </a:prstGeom>
              <a:noFill/>
            </p:spPr>
            <p:txBody>
              <a:bodyPr wrap="square"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rPr>
                  <a:t>S</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4393" y="1637193"/>
            <a:ext cx="8420446" cy="2692760"/>
            <a:chOff x="1827008" y="2120901"/>
            <a:chExt cx="2298700" cy="4877600"/>
          </a:xfrm>
        </p:grpSpPr>
        <p:sp>
          <p:nvSpPr>
            <p:cNvPr id="27" name="矩形 26"/>
            <p:cNvSpPr/>
            <p:nvPr/>
          </p:nvSpPr>
          <p:spPr>
            <a:xfrm>
              <a:off x="1827008" y="2120901"/>
              <a:ext cx="2298700" cy="4445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矩形 27"/>
            <p:cNvSpPr/>
            <p:nvPr/>
          </p:nvSpPr>
          <p:spPr>
            <a:xfrm>
              <a:off x="1827008" y="2565400"/>
              <a:ext cx="2298700" cy="4433101"/>
            </a:xfrm>
            <a:prstGeom prst="rect">
              <a:avLst/>
            </a:prstGeom>
            <a:solidFill>
              <a:srgbClr val="0070C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29" name="文本框 28"/>
          <p:cNvSpPr txBox="1"/>
          <p:nvPr/>
        </p:nvSpPr>
        <p:spPr>
          <a:xfrm>
            <a:off x="380769" y="2336893"/>
            <a:ext cx="8027694" cy="1200329"/>
          </a:xfrm>
          <a:prstGeom prst="rect">
            <a:avLst/>
          </a:prstGeom>
          <a:noFill/>
        </p:spPr>
        <p:txBody>
          <a:bodyPr wrap="square" rtlCol="0">
            <a:spAutoFit/>
          </a:bodyPr>
          <a:lstStyle/>
          <a:p>
            <a:pPr algn="ctr">
              <a:lnSpc>
                <a:spcPct val="100000"/>
              </a:lnSpc>
              <a:spcBef>
                <a:spcPct val="0"/>
              </a:spcBef>
              <a:buFontTx/>
              <a:buNone/>
            </a:pPr>
            <a:r>
              <a:rPr lang="zh-CN" altLang="zh-CN" dirty="0">
                <a:solidFill>
                  <a:schemeClr val="bg1"/>
                </a:solidFill>
                <a:latin typeface="微软雅黑" panose="020B0503020204020204" pitchFamily="34" charset="-122"/>
                <a:ea typeface="微软雅黑" panose="020B0503020204020204" pitchFamily="34" charset="-122"/>
              </a:rPr>
              <a:t>它能帮我们轻松掌握行业动态，了解哪些宝贝好卖，哪些宝贝正在热卖，哪些品牌好卖，热卖宝贝的销量，以及该宝贝对应的店铺和卖家都一目了然，轻松掌握竞争对手信息，做到知己知彼</a:t>
            </a:r>
            <a:r>
              <a:rPr lang="zh-CN" altLang="en-US" dirty="0">
                <a:solidFill>
                  <a:schemeClr val="bg1"/>
                </a:solidFill>
                <a:latin typeface="微软雅黑" panose="020B0503020204020204" pitchFamily="34" charset="-122"/>
                <a:ea typeface="微软雅黑" panose="020B0503020204020204" pitchFamily="34" charset="-122"/>
              </a:rPr>
              <a:t>！</a:t>
            </a:r>
            <a:r>
              <a:rPr lang="zh-CN" altLang="zh-CN" dirty="0">
                <a:solidFill>
                  <a:schemeClr val="bg1"/>
                </a:solidFill>
                <a:latin typeface="微软雅黑" panose="020B0503020204020204" pitchFamily="34" charset="-122"/>
                <a:ea typeface="微软雅黑" panose="020B0503020204020204" pitchFamily="34" charset="-122"/>
              </a:rPr>
              <a:t>我今天主要向大家分享一下生</a:t>
            </a:r>
            <a:r>
              <a:rPr lang="en-US" altLang="zh-CN" dirty="0">
                <a:solidFill>
                  <a:schemeClr val="bg1"/>
                </a:solidFill>
                <a:latin typeface="微软雅黑" panose="020B0503020204020204" pitchFamily="34" charset="-122"/>
                <a:ea typeface="微软雅黑" panose="020B0503020204020204" pitchFamily="34" charset="-122"/>
              </a:rPr>
              <a:t>e</a:t>
            </a:r>
            <a:r>
              <a:rPr lang="zh-CN" altLang="zh-CN" dirty="0">
                <a:solidFill>
                  <a:schemeClr val="bg1"/>
                </a:solidFill>
                <a:latin typeface="微软雅黑" panose="020B0503020204020204" pitchFamily="34" charset="-122"/>
                <a:ea typeface="微软雅黑" panose="020B0503020204020204" pitchFamily="34" charset="-122"/>
              </a:rPr>
              <a:t>经的行业分析功能，废话不多说了，有图有真像</a:t>
            </a:r>
            <a:r>
              <a:rPr lang="zh-CN" altLang="en-US"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129927" y="4329952"/>
            <a:ext cx="2474912"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任意多边形 7"/>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生</a:t>
            </a:r>
            <a:r>
              <a:rPr lang="en-US" altLang="zh-CN" sz="1800" dirty="0" smtClean="0">
                <a:solidFill>
                  <a:schemeClr val="bg1"/>
                </a:solidFill>
              </a:rPr>
              <a:t>e</a:t>
            </a:r>
            <a:r>
              <a:rPr lang="zh-CN" altLang="en-US" sz="1800" dirty="0">
                <a:solidFill>
                  <a:schemeClr val="bg1"/>
                </a:solidFill>
              </a:rPr>
              <a:t>经</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50475" y="2502084"/>
            <a:ext cx="8027694" cy="323165"/>
          </a:xfrm>
          <a:prstGeom prst="rect">
            <a:avLst/>
          </a:prstGeom>
          <a:noFill/>
        </p:spPr>
        <p:txBody>
          <a:bodyPr wrap="square" rtlCol="0">
            <a:spAutoFit/>
          </a:bodyPr>
          <a:lstStyle/>
          <a:p>
            <a:pPr algn="just"/>
            <a:endParaRPr lang="zh-CN" altLang="en-US" sz="1500" dirty="0">
              <a:solidFill>
                <a:schemeClr val="bg1"/>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475" y="1344613"/>
            <a:ext cx="7624210" cy="415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3"/>
          <p:cNvSpPr>
            <a:spLocks noChangeArrowheads="1"/>
          </p:cNvSpPr>
          <p:nvPr/>
        </p:nvSpPr>
        <p:spPr bwMode="auto">
          <a:xfrm>
            <a:off x="-7678" y="5876366"/>
            <a:ext cx="9144000" cy="981634"/>
          </a:xfrm>
          <a:prstGeom prst="rect">
            <a:avLst/>
          </a:prstGeom>
          <a:solidFill>
            <a:schemeClr val="bg1">
              <a:alpha val="23921"/>
            </a:schemeClr>
          </a:solidFill>
          <a:ln w="9525" algn="ctr">
            <a:solidFill>
              <a:schemeClr val="tx1"/>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dirty="0" smtClean="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生</a:t>
            </a:r>
            <a:r>
              <a:rPr lang="en-US" altLang="zh-CN" sz="2400" dirty="0">
                <a:solidFill>
                  <a:schemeClr val="bg1"/>
                </a:solidFill>
                <a:latin typeface="微软雅黑" panose="020B0503020204020204" pitchFamily="34" charset="-122"/>
                <a:ea typeface="微软雅黑" panose="020B0503020204020204" pitchFamily="34" charset="-122"/>
              </a:rPr>
              <a:t>e</a:t>
            </a:r>
            <a:r>
              <a:rPr lang="zh-CN" altLang="en-US" sz="2400" dirty="0">
                <a:solidFill>
                  <a:schemeClr val="bg1"/>
                </a:solidFill>
                <a:latin typeface="微软雅黑" panose="020B0503020204020204" pitchFamily="34" charset="-122"/>
                <a:ea typeface="微软雅黑" panose="020B0503020204020204" pitchFamily="34" charset="-122"/>
              </a:rPr>
              <a:t>经”在对店铺数据和行业数据的深度挖掘中让卖家</a:t>
            </a:r>
            <a:r>
              <a:rPr lang="zh-CN" altLang="en-US" sz="2400" dirty="0" smtClean="0">
                <a:solidFill>
                  <a:schemeClr val="bg1"/>
                </a:solidFill>
                <a:latin typeface="微软雅黑" panose="020B0503020204020204" pitchFamily="34" charset="-122"/>
                <a:ea typeface="微软雅黑" panose="020B0503020204020204" pitchFamily="34" charset="-122"/>
              </a:rPr>
              <a:t>知己   知</a:t>
            </a:r>
            <a:r>
              <a:rPr lang="zh-CN" altLang="en-US" sz="2400" dirty="0">
                <a:solidFill>
                  <a:schemeClr val="bg1"/>
                </a:solidFill>
                <a:latin typeface="微软雅黑" panose="020B0503020204020204" pitchFamily="34" charset="-122"/>
                <a:ea typeface="微软雅黑" panose="020B0503020204020204" pitchFamily="34" charset="-122"/>
              </a:rPr>
              <a:t>彼知</a:t>
            </a:r>
            <a:r>
              <a:rPr lang="zh-CN" altLang="en-US" sz="2400" dirty="0" smtClean="0">
                <a:solidFill>
                  <a:schemeClr val="bg1"/>
                </a:solidFill>
                <a:latin typeface="微软雅黑" panose="020B0503020204020204" pitchFamily="34" charset="-122"/>
                <a:ea typeface="微软雅黑" panose="020B0503020204020204" pitchFamily="34" charset="-122"/>
              </a:rPr>
              <a:t>行业。</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生</a:t>
            </a:r>
            <a:r>
              <a:rPr lang="en-US" altLang="zh-CN" sz="1800" dirty="0" smtClean="0">
                <a:solidFill>
                  <a:schemeClr val="bg1"/>
                </a:solidFill>
              </a:rPr>
              <a:t>e</a:t>
            </a:r>
            <a:r>
              <a:rPr lang="zh-CN" altLang="en-US" sz="1800" dirty="0">
                <a:solidFill>
                  <a:schemeClr val="bg1"/>
                </a:solidFill>
              </a:rPr>
              <a:t>经</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1279791" y="1282611"/>
          <a:ext cx="7210475" cy="43658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矩形 1"/>
          <p:cNvSpPr/>
          <p:nvPr/>
        </p:nvSpPr>
        <p:spPr>
          <a:xfrm>
            <a:off x="363070" y="5815879"/>
            <a:ext cx="8471647" cy="830997"/>
          </a:xfrm>
          <a:prstGeom prst="rect">
            <a:avLst/>
          </a:prstGeom>
        </p:spPr>
        <p:txBody>
          <a:bodyPr wrap="square">
            <a:spAutoFit/>
          </a:bodyPr>
          <a:lstStyle/>
          <a:p>
            <a:pPr>
              <a:lnSpc>
                <a:spcPct val="100000"/>
              </a:lnSpc>
              <a:spcBef>
                <a:spcPct val="0"/>
              </a:spcBef>
              <a:buFontTx/>
              <a:buNone/>
            </a:pP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生</a:t>
            </a:r>
            <a:r>
              <a:rPr lang="en-US" altLang="zh-CN" sz="2400" dirty="0">
                <a:solidFill>
                  <a:schemeClr val="bg1"/>
                </a:solidFill>
                <a:latin typeface="微软雅黑" panose="020B0503020204020204" pitchFamily="34" charset="-122"/>
                <a:ea typeface="微软雅黑" panose="020B0503020204020204" pitchFamily="34" charset="-122"/>
              </a:rPr>
              <a:t>e</a:t>
            </a:r>
            <a:r>
              <a:rPr lang="zh-CN" altLang="en-US" sz="2400" dirty="0">
                <a:solidFill>
                  <a:schemeClr val="bg1"/>
                </a:solidFill>
                <a:latin typeface="微软雅黑" panose="020B0503020204020204" pitchFamily="34" charset="-122"/>
                <a:ea typeface="微软雅黑" panose="020B0503020204020204" pitchFamily="34" charset="-122"/>
              </a:rPr>
              <a:t>经”包含流量分析和行业分析两类共</a:t>
            </a:r>
            <a:r>
              <a:rPr lang="en-US" altLang="zh-CN" sz="2400" dirty="0">
                <a:solidFill>
                  <a:schemeClr val="bg1"/>
                </a:solidFill>
                <a:latin typeface="微软雅黑" panose="020B0503020204020204" pitchFamily="34" charset="-122"/>
                <a:ea typeface="微软雅黑" panose="020B0503020204020204" pitchFamily="34" charset="-122"/>
              </a:rPr>
              <a:t>26</a:t>
            </a:r>
            <a:r>
              <a:rPr lang="zh-CN" altLang="en-US" sz="2400" dirty="0">
                <a:solidFill>
                  <a:schemeClr val="bg1"/>
                </a:solidFill>
                <a:latin typeface="微软雅黑" panose="020B0503020204020204" pitchFamily="34" charset="-122"/>
                <a:ea typeface="微软雅黑" panose="020B0503020204020204" pitchFamily="34" charset="-122"/>
              </a:rPr>
              <a:t>个功能模块，具体如下图所示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200645" y="384025"/>
            <a:ext cx="1775531"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文本框 14"/>
          <p:cNvSpPr txBox="1"/>
          <p:nvPr/>
        </p:nvSpPr>
        <p:spPr>
          <a:xfrm>
            <a:off x="228081" y="468295"/>
            <a:ext cx="1748095"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生</a:t>
            </a:r>
            <a:r>
              <a:rPr lang="en-US" altLang="zh-CN" sz="1800" dirty="0" smtClean="0">
                <a:solidFill>
                  <a:schemeClr val="bg1"/>
                </a:solidFill>
              </a:rPr>
              <a:t>e</a:t>
            </a:r>
            <a:r>
              <a:rPr lang="zh-CN" altLang="en-US" sz="1800" dirty="0">
                <a:solidFill>
                  <a:schemeClr val="bg1"/>
                </a:solidFill>
              </a:rPr>
              <a:t>经</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1029" y="1187918"/>
            <a:ext cx="6321425" cy="49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任意多边形 3"/>
          <p:cNvSpPr/>
          <p:nvPr/>
        </p:nvSpPr>
        <p:spPr>
          <a:xfrm>
            <a:off x="161364" y="249659"/>
            <a:ext cx="2016517" cy="514788"/>
          </a:xfrm>
          <a:custGeom>
            <a:avLst/>
            <a:gdLst>
              <a:gd name="connsiteX0" fmla="*/ 171596 w 3244131"/>
              <a:gd name="connsiteY0" fmla="*/ 0 h 686384"/>
              <a:gd name="connsiteX1" fmla="*/ 398103 w 3244131"/>
              <a:gd name="connsiteY1" fmla="*/ 0 h 686384"/>
              <a:gd name="connsiteX2" fmla="*/ 624610 w 3244131"/>
              <a:gd name="connsiteY2" fmla="*/ 0 h 686384"/>
              <a:gd name="connsiteX3" fmla="*/ 2619521 w 3244131"/>
              <a:gd name="connsiteY3" fmla="*/ 0 h 686384"/>
              <a:gd name="connsiteX4" fmla="*/ 2846028 w 3244131"/>
              <a:gd name="connsiteY4" fmla="*/ 0 h 686384"/>
              <a:gd name="connsiteX5" fmla="*/ 3072535 w 3244131"/>
              <a:gd name="connsiteY5" fmla="*/ 0 h 686384"/>
              <a:gd name="connsiteX6" fmla="*/ 3244131 w 3244131"/>
              <a:gd name="connsiteY6" fmla="*/ 343192 h 686384"/>
              <a:gd name="connsiteX7" fmla="*/ 3072535 w 3244131"/>
              <a:gd name="connsiteY7" fmla="*/ 686384 h 686384"/>
              <a:gd name="connsiteX8" fmla="*/ 2846028 w 3244131"/>
              <a:gd name="connsiteY8" fmla="*/ 686384 h 686384"/>
              <a:gd name="connsiteX9" fmla="*/ 2619521 w 3244131"/>
              <a:gd name="connsiteY9" fmla="*/ 686384 h 686384"/>
              <a:gd name="connsiteX10" fmla="*/ 624610 w 3244131"/>
              <a:gd name="connsiteY10" fmla="*/ 686384 h 686384"/>
              <a:gd name="connsiteX11" fmla="*/ 398103 w 3244131"/>
              <a:gd name="connsiteY11" fmla="*/ 686384 h 686384"/>
              <a:gd name="connsiteX12" fmla="*/ 171596 w 3244131"/>
              <a:gd name="connsiteY12" fmla="*/ 686384 h 686384"/>
              <a:gd name="connsiteX13" fmla="*/ 0 w 3244131"/>
              <a:gd name="connsiteY13" fmla="*/ 343192 h 6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4131" h="686384">
                <a:moveTo>
                  <a:pt x="171596" y="0"/>
                </a:moveTo>
                <a:lnTo>
                  <a:pt x="398103" y="0"/>
                </a:lnTo>
                <a:lnTo>
                  <a:pt x="624610" y="0"/>
                </a:lnTo>
                <a:lnTo>
                  <a:pt x="2619521" y="0"/>
                </a:lnTo>
                <a:lnTo>
                  <a:pt x="2846028" y="0"/>
                </a:lnTo>
                <a:lnTo>
                  <a:pt x="3072535" y="0"/>
                </a:lnTo>
                <a:lnTo>
                  <a:pt x="3244131" y="343192"/>
                </a:lnTo>
                <a:lnTo>
                  <a:pt x="3072535" y="686384"/>
                </a:lnTo>
                <a:lnTo>
                  <a:pt x="2846028" y="686384"/>
                </a:lnTo>
                <a:lnTo>
                  <a:pt x="2619521" y="686384"/>
                </a:lnTo>
                <a:lnTo>
                  <a:pt x="624610" y="686384"/>
                </a:lnTo>
                <a:lnTo>
                  <a:pt x="398103" y="686384"/>
                </a:lnTo>
                <a:lnTo>
                  <a:pt x="171596" y="686384"/>
                </a:lnTo>
                <a:lnTo>
                  <a:pt x="0" y="343192"/>
                </a:lnTo>
                <a:close/>
              </a:path>
            </a:pathLst>
          </a:custGeom>
          <a:solidFill>
            <a:srgbClr val="117EB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14"/>
          <p:cNvSpPr txBox="1"/>
          <p:nvPr/>
        </p:nvSpPr>
        <p:spPr>
          <a:xfrm>
            <a:off x="188800" y="333929"/>
            <a:ext cx="2016518" cy="369332"/>
          </a:xfrm>
          <a:prstGeom prst="rect">
            <a:avLst/>
          </a:prstGeom>
          <a:noFill/>
        </p:spPr>
        <p:txBody>
          <a:bodyPr wrap="square" rtlCol="0">
            <a:spAutoFit/>
          </a:bodyPr>
          <a:lstStyle>
            <a:defPPr>
              <a:defRPr lang="zh-CN"/>
            </a:defPPr>
            <a:lvl1pPr algn="ctr">
              <a:defRPr sz="240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微软雅黑" panose="020B0503020204020204" pitchFamily="34" charset="-122"/>
                <a:ea typeface="微软雅黑" panose="020B0503020204020204" pitchFamily="34" charset="-122"/>
              </a:defRPr>
            </a:lvl1pPr>
          </a:lstStyle>
          <a:p>
            <a:pPr>
              <a:lnSpc>
                <a:spcPct val="100000"/>
              </a:lnSpc>
              <a:spcBef>
                <a:spcPct val="0"/>
              </a:spcBef>
              <a:buFontTx/>
              <a:buNone/>
            </a:pPr>
            <a:r>
              <a:rPr lang="zh-CN" altLang="en-US" sz="1800" dirty="0">
                <a:solidFill>
                  <a:schemeClr val="bg1"/>
                </a:solidFill>
              </a:rPr>
              <a:t>流量分析</a:t>
            </a:r>
            <a:endParaRPr lang="zh-CN" altLang="en-US" sz="1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82589" y="2649506"/>
            <a:ext cx="5970494" cy="461665"/>
          </a:xfrm>
          <a:prstGeom prst="rect">
            <a:avLst/>
          </a:prstGeom>
        </p:spPr>
        <p:txBody>
          <a:bodyPr wrap="square">
            <a:spAutoFit/>
          </a:bodyPr>
          <a:lstStyle/>
          <a:p>
            <a:pPr>
              <a:lnSpc>
                <a:spcPct val="100000"/>
              </a:lnSpc>
              <a:spcBef>
                <a:spcPct val="0"/>
              </a:spcBef>
              <a:buFontTx/>
              <a:buNone/>
            </a:pPr>
            <a:r>
              <a:rPr lang="zh-CN" altLang="en-US" sz="2400" dirty="0">
                <a:solidFill>
                  <a:schemeClr val="bg1"/>
                </a:solidFill>
                <a:latin typeface="微软雅黑" panose="020B0503020204020204" pitchFamily="34" charset="-122"/>
                <a:ea typeface="微软雅黑" panose="020B0503020204020204" pitchFamily="34" charset="-122"/>
              </a:rPr>
              <a:t>小</a:t>
            </a:r>
            <a:r>
              <a:rPr lang="en-US" altLang="zh-CN" sz="2400" dirty="0">
                <a:solidFill>
                  <a:schemeClr val="bg1"/>
                </a:solidFill>
                <a:latin typeface="微软雅黑" panose="020B0503020204020204" pitchFamily="34" charset="-122"/>
                <a:ea typeface="微软雅黑" panose="020B0503020204020204" pitchFamily="34" charset="-122"/>
              </a:rPr>
              <a:t>e</a:t>
            </a:r>
            <a:r>
              <a:rPr lang="zh-CN" altLang="en-US" sz="2400" dirty="0">
                <a:solidFill>
                  <a:schemeClr val="bg1"/>
                </a:solidFill>
                <a:latin typeface="微软雅黑" panose="020B0503020204020204" pitchFamily="34" charset="-122"/>
                <a:ea typeface="微软雅黑" panose="020B0503020204020204" pitchFamily="34" charset="-122"/>
              </a:rPr>
              <a:t>，从流量分析图表中你可以看出什么？</a:t>
            </a:r>
            <a:endParaRPr lang="zh-CN" altLang="en-US" sz="2400" dirty="0">
              <a:solidFill>
                <a:schemeClr val="bg1"/>
              </a:solidFill>
              <a:latin typeface="微软雅黑" panose="020B0503020204020204" pitchFamily="34" charset="-122"/>
              <a:ea typeface="微软雅黑" panose="020B0503020204020204" pitchFamily="34" charset="-122"/>
            </a:endParaRPr>
          </a:p>
        </p:txBody>
      </p:sp>
      <p:pic>
        <p:nvPicPr>
          <p:cNvPr id="5"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444125" y="3417327"/>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2111</Words>
  <Application>WPS 演示</Application>
  <PresentationFormat>全屏显示(4:3)</PresentationFormat>
  <Paragraphs>167</Paragraphs>
  <Slides>44</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44</vt:i4>
      </vt:variant>
    </vt:vector>
  </HeadingPairs>
  <TitlesOfParts>
    <vt:vector size="53" baseType="lpstr">
      <vt:lpstr>Arial</vt:lpstr>
      <vt:lpstr>宋体</vt:lpstr>
      <vt:lpstr>Wingdings</vt:lpstr>
      <vt:lpstr>微软雅黑</vt:lpstr>
      <vt:lpstr>Calibri</vt:lpstr>
      <vt:lpstr>等线 Light</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杨光</dc:creator>
  <cp:lastModifiedBy>79028</cp:lastModifiedBy>
  <cp:revision>83</cp:revision>
  <dcterms:created xsi:type="dcterms:W3CDTF">2014-12-07T06:39:00Z</dcterms:created>
  <dcterms:modified xsi:type="dcterms:W3CDTF">2016-08-11T08:40:50Z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