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414"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366" r:id="rId33"/>
    <p:sldId id="367" r:id="rId34"/>
    <p:sldId id="368" r:id="rId35"/>
    <p:sldId id="369" r:id="rId36"/>
    <p:sldId id="378" r:id="rId37"/>
    <p:sldId id="360" r:id="rId38"/>
    <p:sldId id="361" r:id="rId39"/>
    <p:sldId id="362" r:id="rId40"/>
    <p:sldId id="363" r:id="rId41"/>
    <p:sldId id="316" r:id="rId42"/>
    <p:sldId id="317" r:id="rId43"/>
    <p:sldId id="318" r:id="rId44"/>
    <p:sldId id="375" r:id="rId45"/>
    <p:sldId id="376" r:id="rId46"/>
    <p:sldId id="377" r:id="rId47"/>
    <p:sldId id="373" r:id="rId48"/>
    <p:sldId id="374" r:id="rId49"/>
    <p:sldId id="333" r:id="rId50"/>
    <p:sldId id="334" r:id="rId51"/>
    <p:sldId id="335" r:id="rId52"/>
    <p:sldId id="336" r:id="rId53"/>
    <p:sldId id="339" r:id="rId54"/>
    <p:sldId id="340" r:id="rId55"/>
    <p:sldId id="341" r:id="rId56"/>
    <p:sldId id="342" r:id="rId57"/>
    <p:sldId id="343" r:id="rId58"/>
    <p:sldId id="344" r:id="rId59"/>
    <p:sldId id="345" r:id="rId60"/>
    <p:sldId id="346" r:id="rId61"/>
    <p:sldId id="347" r:id="rId62"/>
    <p:sldId id="348" r:id="rId63"/>
    <p:sldId id="349" r:id="rId64"/>
    <p:sldId id="350" r:id="rId65"/>
    <p:sldId id="351" r:id="rId66"/>
    <p:sldId id="352" r:id="rId67"/>
    <p:sldId id="353" r:id="rId68"/>
    <p:sldId id="354" r:id="rId69"/>
    <p:sldId id="355" r:id="rId70"/>
    <p:sldId id="356" r:id="rId71"/>
    <p:sldId id="358" r:id="rId7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j"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6" Type="http://schemas.openxmlformats.org/officeDocument/2006/relationships/commentAuthors" Target="commentAuthors.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1006475" y="516573"/>
            <a:ext cx="7658100" cy="1985010"/>
          </a:xfrm>
          <a:prstGeom prst="rect">
            <a:avLst/>
          </a:prstGeom>
          <a:noFill/>
          <a:ln w="9525">
            <a:noFill/>
          </a:ln>
        </p:spPr>
        <p:txBody>
          <a:bodyPr wrap="none" anchor="t">
            <a:spAutoFit/>
          </a:bodyPr>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1.走进经济法的世界</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——树立经济法律意识</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3561080" y="2760980"/>
            <a:ext cx="5622925" cy="874395"/>
          </a:xfrm>
          <a:prstGeom prst="rect">
            <a:avLst/>
          </a:prstGeom>
          <a:noFill/>
          <a:ln w="9525">
            <a:noFill/>
          </a:ln>
        </p:spPr>
        <p:txBody>
          <a:bodyPr wrap="square" anchor="t">
            <a:spAutoFit/>
          </a:bodyPr>
          <a:p>
            <a:pPr lvl="0"/>
            <a:r>
              <a:rPr lang="zh-CN" altLang="en-US" sz="4800" b="1" dirty="0">
                <a:solidFill>
                  <a:srgbClr val="FFD03B"/>
                </a:solidFill>
                <a:latin typeface="微软雅黑" panose="020B0503020204020204" charset="-122"/>
                <a:ea typeface="宋体" panose="02010600030101010101" pitchFamily="2" charset="-122"/>
                <a:sym typeface="微软雅黑" panose="020B0503020204020204" charset="-122"/>
              </a:rPr>
              <a:t>1-1 走进法的世界</a:t>
            </a:r>
            <a:endParaRPr lang="zh-CN" altLang="en-US" sz="4800" b="1" dirty="0">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charRg st="0" end="3"/>
                                            </p:txEl>
                                          </p:spTgt>
                                        </p:tgtEl>
                                        <p:attrNameLst>
                                          <p:attrName>style.visibility</p:attrName>
                                        </p:attrNameLst>
                                      </p:cBhvr>
                                      <p:to>
                                        <p:strVal val="visible"/>
                                      </p:to>
                                    </p:set>
                                    <p:anim calcmode="lin" valueType="num">
                                      <p:cBhvr additive="base">
                                        <p:cTn id="7" dur="500" fill="hold"/>
                                        <p:tgtEl>
                                          <p:spTgt spid="3075">
                                            <p:txEl>
                                              <p:charRg st="0"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charRg st="0"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21505"/>
          <p:cNvSpPr>
            <a:spLocks noGrp="1"/>
          </p:cNvSpPr>
          <p:nvPr>
            <p:ph type="title"/>
          </p:nvPr>
        </p:nvSpPr>
        <p:spPr>
          <a:xfrm>
            <a:off x="2362200" y="350838"/>
            <a:ext cx="7239000" cy="563562"/>
          </a:xfrm>
        </p:spPr>
        <p:txBody>
          <a:bodyPr anchor="ctr">
            <a:normAutofit fontScale="90000"/>
          </a:bodyPr>
          <a:p/>
        </p:txBody>
      </p:sp>
      <p:sp>
        <p:nvSpPr>
          <p:cNvPr id="24578" name="文本占位符 21506"/>
          <p:cNvSpPr>
            <a:spLocks noGrp="1"/>
          </p:cNvSpPr>
          <p:nvPr>
            <p:ph idx="1"/>
          </p:nvPr>
        </p:nvSpPr>
        <p:spPr>
          <a:xfrm>
            <a:off x="1828800" y="1219200"/>
            <a:ext cx="8382000" cy="5105400"/>
          </a:xfrm>
        </p:spPr>
        <p:txBody>
          <a:bodyPr anchor="t"/>
          <a:p/>
        </p:txBody>
      </p:sp>
      <p:pic>
        <p:nvPicPr>
          <p:cNvPr id="24579" name="图片 21507" descr="00e93901213fb80e358b79ff35d12f2eb93894bb[1]"/>
          <p:cNvPicPr>
            <a:picLocks noChangeAspect="1"/>
          </p:cNvPicPr>
          <p:nvPr/>
        </p:nvPicPr>
        <p:blipFill>
          <a:blip r:embed="rId1"/>
          <a:stretch>
            <a:fillRect/>
          </a:stretch>
        </p:blipFill>
        <p:spPr>
          <a:xfrm>
            <a:off x="3524250" y="0"/>
            <a:ext cx="5143500" cy="6858000"/>
          </a:xfrm>
          <a:prstGeom prst="rect">
            <a:avLst/>
          </a:prstGeom>
          <a:noFill/>
          <a:ln w="9525">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22529"/>
          <p:cNvSpPr>
            <a:spLocks noGrp="1"/>
          </p:cNvSpPr>
          <p:nvPr>
            <p:ph type="title"/>
          </p:nvPr>
        </p:nvSpPr>
        <p:spPr>
          <a:xfrm>
            <a:off x="2362200" y="350838"/>
            <a:ext cx="7239000" cy="563562"/>
          </a:xfrm>
        </p:spPr>
        <p:txBody>
          <a:bodyPr anchor="ctr">
            <a:normAutofit fontScale="90000"/>
          </a:bodyPr>
          <a:p/>
        </p:txBody>
      </p:sp>
      <p:sp>
        <p:nvSpPr>
          <p:cNvPr id="25602" name="文本占位符 22530"/>
          <p:cNvSpPr>
            <a:spLocks noGrp="1"/>
          </p:cNvSpPr>
          <p:nvPr>
            <p:ph idx="1"/>
          </p:nvPr>
        </p:nvSpPr>
        <p:spPr>
          <a:xfrm>
            <a:off x="1828800" y="1219200"/>
            <a:ext cx="8382000" cy="5105400"/>
          </a:xfrm>
        </p:spPr>
        <p:txBody>
          <a:bodyPr anchor="t"/>
          <a:p>
            <a:pPr>
              <a:lnSpc>
                <a:spcPct val="90000"/>
              </a:lnSpc>
            </a:pPr>
            <a:r>
              <a:rPr lang="zh-CN" altLang="en-US" sz="2800"/>
              <a:t>皋陶法律思想具有如下几个特点  ：一是德法结合，即道德与法律结合、德治与法治结合，“明于五刑，以弼五教”就说明了这个道理；二是民本思想，即强调重民、爱民、惠民，关注民生，听取民意，“安民则惠，黎民怀之”“天聪明，自我民聪明”等即说明此理；三是司法公正，公平公正是皋陶司法的终极目标，獬豸断狱的故事实质上是神化了皋陶铁面无私、秉公执法、断案如神的司法活动；四是天人合一，皋陶所言“天秩有礼”“天命有德”“天讨有罪”等实际上是张扬了自然秩序（天）与人间秩序（人）的神秘统一性，认为后者当以前者为法才是正常健康的</a:t>
            </a:r>
            <a:endParaRPr lang="zh-CN" altLang="en-US" sz="280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占位符 23553"/>
          <p:cNvSpPr>
            <a:spLocks noGrp="1"/>
          </p:cNvSpPr>
          <p:nvPr>
            <p:ph idx="1"/>
          </p:nvPr>
        </p:nvSpPr>
        <p:spPr>
          <a:xfrm>
            <a:off x="1828800" y="1219200"/>
            <a:ext cx="3475038" cy="5105400"/>
          </a:xfrm>
        </p:spPr>
        <p:txBody>
          <a:bodyPr anchor="t"/>
          <a:p>
            <a:r>
              <a:rPr lang="zh-CN" altLang="en-US">
                <a:ea typeface="宋体" panose="02010600030101010101" pitchFamily="2" charset="-122"/>
              </a:rPr>
              <a:t>奴隶制五刑</a:t>
            </a:r>
            <a:endParaRPr lang="zh-CN" altLang="en-US">
              <a:ea typeface="宋体" panose="02010600030101010101" pitchFamily="2" charset="-122"/>
            </a:endParaRPr>
          </a:p>
          <a:p>
            <a:r>
              <a:rPr lang="zh-CN" altLang="en-US">
                <a:ea typeface="宋体" panose="02010600030101010101" pitchFamily="2" charset="-122"/>
              </a:rPr>
              <a:t>墨刑</a:t>
            </a:r>
            <a:endParaRPr lang="zh-CN" altLang="en-US">
              <a:ea typeface="宋体" panose="02010600030101010101" pitchFamily="2" charset="-122"/>
            </a:endParaRPr>
          </a:p>
          <a:p>
            <a:r>
              <a:rPr lang="zh-CN" altLang="en-US">
                <a:ea typeface="宋体" panose="02010600030101010101" pitchFamily="2" charset="-122"/>
              </a:rPr>
              <a:t>劓刑</a:t>
            </a:r>
            <a:endParaRPr lang="zh-CN" altLang="en-US">
              <a:ea typeface="宋体" panose="02010600030101010101" pitchFamily="2" charset="-122"/>
            </a:endParaRPr>
          </a:p>
          <a:p>
            <a:r>
              <a:rPr lang="zh-CN" altLang="en-US">
                <a:ea typeface="宋体" panose="02010600030101010101" pitchFamily="2" charset="-122"/>
              </a:rPr>
              <a:t>剕刑</a:t>
            </a:r>
            <a:endParaRPr lang="zh-CN" altLang="en-US">
              <a:ea typeface="宋体" panose="02010600030101010101" pitchFamily="2" charset="-122"/>
            </a:endParaRPr>
          </a:p>
          <a:p>
            <a:r>
              <a:rPr lang="zh-CN" altLang="en-US">
                <a:ea typeface="宋体" panose="02010600030101010101" pitchFamily="2" charset="-122"/>
              </a:rPr>
              <a:t>宫刑</a:t>
            </a:r>
            <a:endParaRPr lang="zh-CN" altLang="en-US">
              <a:ea typeface="宋体" panose="02010600030101010101" pitchFamily="2" charset="-122"/>
            </a:endParaRPr>
          </a:p>
          <a:p>
            <a:r>
              <a:rPr lang="zh-CN" altLang="en-US">
                <a:ea typeface="宋体" panose="02010600030101010101" pitchFamily="2" charset="-122"/>
              </a:rPr>
              <a:t>大辟</a:t>
            </a:r>
            <a:endParaRPr lang="zh-CN" altLang="en-US">
              <a:ea typeface="宋体" panose="02010600030101010101" pitchFamily="2" charset="-122"/>
            </a:endParaRPr>
          </a:p>
        </p:txBody>
      </p:sp>
      <p:pic>
        <p:nvPicPr>
          <p:cNvPr id="26627" name="图片 23555" descr="墨刑"/>
          <p:cNvPicPr>
            <a:picLocks noChangeAspect="1"/>
          </p:cNvPicPr>
          <p:nvPr/>
        </p:nvPicPr>
        <p:blipFill>
          <a:blip r:embed="rId1"/>
          <a:stretch>
            <a:fillRect/>
          </a:stretch>
        </p:blipFill>
        <p:spPr>
          <a:xfrm>
            <a:off x="3287713" y="1773238"/>
            <a:ext cx="2305050" cy="2160587"/>
          </a:xfrm>
          <a:prstGeom prst="rect">
            <a:avLst/>
          </a:prstGeom>
          <a:noFill/>
          <a:ln w="9525">
            <a:noFill/>
          </a:ln>
        </p:spPr>
      </p:pic>
      <p:pic>
        <p:nvPicPr>
          <p:cNvPr id="26628" name="图片 23556" descr="劓刑"/>
          <p:cNvPicPr>
            <a:picLocks noChangeAspect="1"/>
          </p:cNvPicPr>
          <p:nvPr/>
        </p:nvPicPr>
        <p:blipFill>
          <a:blip r:embed="rId2"/>
          <a:stretch>
            <a:fillRect/>
          </a:stretch>
        </p:blipFill>
        <p:spPr>
          <a:xfrm>
            <a:off x="5808663" y="1844675"/>
            <a:ext cx="2303462" cy="2016125"/>
          </a:xfrm>
          <a:prstGeom prst="rect">
            <a:avLst/>
          </a:prstGeom>
          <a:noFill/>
          <a:ln w="9525">
            <a:noFill/>
          </a:ln>
        </p:spPr>
      </p:pic>
      <p:pic>
        <p:nvPicPr>
          <p:cNvPr id="26629" name="图片 23557" descr="d058ccbf6c81800a9550a371b13533fa828b4713"/>
          <p:cNvPicPr>
            <a:picLocks noChangeAspect="1"/>
          </p:cNvPicPr>
          <p:nvPr/>
        </p:nvPicPr>
        <p:blipFill>
          <a:blip r:embed="rId3"/>
          <a:stretch>
            <a:fillRect/>
          </a:stretch>
        </p:blipFill>
        <p:spPr>
          <a:xfrm>
            <a:off x="3359150" y="4221163"/>
            <a:ext cx="4608513" cy="2016125"/>
          </a:xfrm>
          <a:prstGeom prst="rect">
            <a:avLst/>
          </a:prstGeom>
          <a:noFill/>
          <a:ln w="9525">
            <a:noFill/>
          </a:ln>
        </p:spPr>
      </p:pic>
      <p:pic>
        <p:nvPicPr>
          <p:cNvPr id="26630" name="图片 23558" descr="幽闭"/>
          <p:cNvPicPr>
            <a:picLocks noChangeAspect="1"/>
          </p:cNvPicPr>
          <p:nvPr/>
        </p:nvPicPr>
        <p:blipFill>
          <a:blip r:embed="rId4"/>
          <a:stretch>
            <a:fillRect/>
          </a:stretch>
        </p:blipFill>
        <p:spPr>
          <a:xfrm>
            <a:off x="8401050" y="1916113"/>
            <a:ext cx="2016125" cy="4392612"/>
          </a:xfrm>
          <a:prstGeom prst="rect">
            <a:avLst/>
          </a:prstGeom>
          <a:noFill/>
          <a:ln w="9525">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24577"/>
          <p:cNvSpPr>
            <a:spLocks noGrp="1"/>
          </p:cNvSpPr>
          <p:nvPr>
            <p:ph type="title"/>
          </p:nvPr>
        </p:nvSpPr>
        <p:spPr>
          <a:xfrm>
            <a:off x="2362200" y="350838"/>
            <a:ext cx="7239000" cy="563562"/>
          </a:xfrm>
        </p:spPr>
        <p:txBody>
          <a:bodyPr anchor="ctr">
            <a:normAutofit fontScale="90000"/>
          </a:bodyPr>
          <a:p>
            <a:endParaRPr>
              <a:ea typeface="宋体" panose="02010600030101010101" pitchFamily="2" charset="-122"/>
            </a:endParaRPr>
          </a:p>
        </p:txBody>
      </p:sp>
      <p:sp>
        <p:nvSpPr>
          <p:cNvPr id="27650" name="文本占位符 24578"/>
          <p:cNvSpPr>
            <a:spLocks noGrp="1"/>
          </p:cNvSpPr>
          <p:nvPr>
            <p:ph idx="1"/>
          </p:nvPr>
        </p:nvSpPr>
        <p:spPr>
          <a:xfrm>
            <a:off x="1524000" y="981075"/>
            <a:ext cx="3330575" cy="5105400"/>
          </a:xfrm>
        </p:spPr>
        <p:txBody>
          <a:bodyPr anchor="t"/>
          <a:p>
            <a:pPr>
              <a:lnSpc>
                <a:spcPct val="90000"/>
              </a:lnSpc>
            </a:pPr>
            <a:r>
              <a:rPr lang="zh-CN" altLang="en-US">
                <a:ea typeface="宋体" panose="02010600030101010101" pitchFamily="2" charset="-122"/>
              </a:rPr>
              <a:t>秦汉以前的死刑种类很多，如戮、烹、车裂（五马分尸）、枭首（砍头后悬挂示众）、弃市（闹市斩首后暴尸于众）、绞、陵迟（也写作凌迟）等。 </a:t>
            </a:r>
            <a:endParaRPr lang="zh-CN" altLang="en-US">
              <a:ea typeface="宋体" panose="02010600030101010101" pitchFamily="2" charset="-122"/>
            </a:endParaRPr>
          </a:p>
        </p:txBody>
      </p:sp>
      <p:pic>
        <p:nvPicPr>
          <p:cNvPr id="27652" name="图片 24580" descr="五马分尸"/>
          <p:cNvPicPr>
            <a:picLocks noChangeAspect="1"/>
          </p:cNvPicPr>
          <p:nvPr/>
        </p:nvPicPr>
        <p:blipFill>
          <a:blip r:embed="rId1"/>
          <a:stretch>
            <a:fillRect/>
          </a:stretch>
        </p:blipFill>
        <p:spPr>
          <a:xfrm>
            <a:off x="5448300" y="1341438"/>
            <a:ext cx="3333750" cy="3887787"/>
          </a:xfrm>
          <a:prstGeom prst="rect">
            <a:avLst/>
          </a:prstGeom>
          <a:noFill/>
          <a:ln w="9525">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占位符 25601"/>
          <p:cNvSpPr>
            <a:spLocks noGrp="1"/>
          </p:cNvSpPr>
          <p:nvPr>
            <p:ph idx="1"/>
          </p:nvPr>
        </p:nvSpPr>
        <p:spPr>
          <a:xfrm>
            <a:off x="1828800" y="1219200"/>
            <a:ext cx="2322513" cy="5105400"/>
          </a:xfrm>
        </p:spPr>
        <p:txBody>
          <a:bodyPr anchor="t"/>
          <a:p>
            <a:r>
              <a:rPr lang="zh-CN" altLang="en-US">
                <a:ea typeface="宋体" panose="02010600030101010101" pitchFamily="2" charset="-122"/>
              </a:rPr>
              <a:t>獬豸</a:t>
            </a:r>
            <a:endParaRPr lang="zh-CN" altLang="en-US">
              <a:ea typeface="宋体" panose="02010600030101010101" pitchFamily="2" charset="-122"/>
            </a:endParaRPr>
          </a:p>
        </p:txBody>
      </p:sp>
      <p:pic>
        <p:nvPicPr>
          <p:cNvPr id="28675" name="图片 25603" descr="獬豸2"/>
          <p:cNvPicPr>
            <a:picLocks noChangeAspect="1"/>
          </p:cNvPicPr>
          <p:nvPr/>
        </p:nvPicPr>
        <p:blipFill>
          <a:blip r:embed="rId1"/>
          <a:stretch>
            <a:fillRect/>
          </a:stretch>
        </p:blipFill>
        <p:spPr>
          <a:xfrm>
            <a:off x="3863975" y="908050"/>
            <a:ext cx="2736850" cy="2827338"/>
          </a:xfrm>
          <a:prstGeom prst="rect">
            <a:avLst/>
          </a:prstGeom>
          <a:noFill/>
          <a:ln w="9525">
            <a:noFill/>
          </a:ln>
        </p:spPr>
      </p:pic>
      <p:pic>
        <p:nvPicPr>
          <p:cNvPr id="28676" name="图片 25604" descr="獬豸冠"/>
          <p:cNvPicPr>
            <a:picLocks noChangeAspect="1"/>
          </p:cNvPicPr>
          <p:nvPr/>
        </p:nvPicPr>
        <p:blipFill>
          <a:blip r:embed="rId2"/>
          <a:stretch>
            <a:fillRect/>
          </a:stretch>
        </p:blipFill>
        <p:spPr>
          <a:xfrm>
            <a:off x="3792538" y="3933825"/>
            <a:ext cx="3671887" cy="2592388"/>
          </a:xfrm>
          <a:prstGeom prst="rect">
            <a:avLst/>
          </a:prstGeom>
          <a:noFill/>
          <a:ln w="9525">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占位符 26625"/>
          <p:cNvSpPr>
            <a:spLocks noGrp="1"/>
          </p:cNvSpPr>
          <p:nvPr>
            <p:ph idx="1"/>
          </p:nvPr>
        </p:nvSpPr>
        <p:spPr>
          <a:xfrm>
            <a:off x="1828800" y="1219200"/>
            <a:ext cx="3475038" cy="769938"/>
          </a:xfrm>
        </p:spPr>
        <p:txBody>
          <a:bodyPr anchor="t"/>
          <a:p>
            <a:r>
              <a:rPr lang="zh-CN" altLang="en-US" sz="2800">
                <a:ea typeface="宋体" panose="02010600030101010101" pitchFamily="2" charset="-122"/>
              </a:rPr>
              <a:t>中国法院卡通形象 </a:t>
            </a:r>
            <a:endParaRPr lang="zh-CN" altLang="en-US" sz="2800">
              <a:ea typeface="宋体" panose="02010600030101010101" pitchFamily="2" charset="-122"/>
            </a:endParaRPr>
          </a:p>
        </p:txBody>
      </p:sp>
      <p:sp>
        <p:nvSpPr>
          <p:cNvPr id="29698" name="Rectangle 2"/>
          <p:cNvSpPr/>
          <p:nvPr/>
        </p:nvSpPr>
        <p:spPr>
          <a:xfrm>
            <a:off x="1776413" y="333375"/>
            <a:ext cx="2736850" cy="563563"/>
          </a:xfrm>
          <a:prstGeom prst="rect">
            <a:avLst/>
          </a:prstGeom>
          <a:noFill/>
          <a:ln w="9525">
            <a:noFill/>
          </a:ln>
          <a:effectLst>
            <a:outerShdw dist="28398" dir="1593903" algn="ctr" rotWithShape="0">
              <a:schemeClr val="bg1">
                <a:alpha val="50000"/>
              </a:schemeClr>
            </a:outerShdw>
          </a:effectLst>
        </p:spPr>
        <p:txBody>
          <a:bodyPr anchor="ctr"/>
          <a:p>
            <a:pPr lvl="0" algn="ctr"/>
            <a:r>
              <a:rPr lang="zh-CN" altLang="en-US" sz="4400">
                <a:ea typeface="黑体" panose="02010609060101010101" pitchFamily="2" charset="-122"/>
                <a:sym typeface="Calibri" panose="020F0502020204030204" charset="0"/>
              </a:rPr>
              <a:t>法学概述</a:t>
            </a:r>
            <a:endParaRPr lang="zh-CN" altLang="en-US" sz="4400">
              <a:ea typeface="黑体" panose="02010609060101010101" pitchFamily="2" charset="-122"/>
              <a:sym typeface="Calibri" panose="020F0502020204030204" charset="0"/>
            </a:endParaRPr>
          </a:p>
        </p:txBody>
      </p:sp>
      <p:pic>
        <p:nvPicPr>
          <p:cNvPr id="29699" name="图片 26627" descr="獬豸_kGvFNF"/>
          <p:cNvPicPr>
            <a:picLocks noChangeAspect="1"/>
          </p:cNvPicPr>
          <p:nvPr/>
        </p:nvPicPr>
        <p:blipFill>
          <a:blip r:embed="rId1"/>
          <a:stretch>
            <a:fillRect/>
          </a:stretch>
        </p:blipFill>
        <p:spPr>
          <a:xfrm>
            <a:off x="2279650" y="1916113"/>
            <a:ext cx="2447925" cy="4033837"/>
          </a:xfrm>
          <a:prstGeom prst="rect">
            <a:avLst/>
          </a:prstGeom>
          <a:noFill/>
          <a:ln w="9525">
            <a:noFill/>
          </a:ln>
        </p:spPr>
      </p:pic>
      <p:pic>
        <p:nvPicPr>
          <p:cNvPr id="29700" name="图片 26628" descr="法官_AsnU4t"/>
          <p:cNvPicPr>
            <a:picLocks noChangeAspect="1"/>
          </p:cNvPicPr>
          <p:nvPr/>
        </p:nvPicPr>
        <p:blipFill>
          <a:blip r:embed="rId2"/>
          <a:stretch>
            <a:fillRect/>
          </a:stretch>
        </p:blipFill>
        <p:spPr>
          <a:xfrm>
            <a:off x="5880100" y="2060575"/>
            <a:ext cx="3384550" cy="3960813"/>
          </a:xfrm>
          <a:prstGeom prst="rect">
            <a:avLst/>
          </a:prstGeom>
          <a:noFill/>
          <a:ln w="9525">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文本框 1"/>
          <p:cNvSpPr/>
          <p:nvPr/>
        </p:nvSpPr>
        <p:spPr>
          <a:xfrm>
            <a:off x="4727575" y="2492375"/>
            <a:ext cx="309880" cy="368300"/>
          </a:xfrm>
          <a:prstGeom prst="rect">
            <a:avLst/>
          </a:prstGeom>
          <a:noFill/>
          <a:ln w="9525">
            <a:noFill/>
          </a:ln>
        </p:spPr>
        <p:txBody>
          <a:bodyPr wrap="none" anchor="t">
            <a:spAutoFit/>
          </a:bodyPr>
          <a:p>
            <a:pPr lvl="0"/>
            <a:endParaRPr>
              <a:ea typeface="宋体" panose="02010600030101010101" pitchFamily="2" charset="-122"/>
            </a:endParaRPr>
          </a:p>
        </p:txBody>
      </p:sp>
      <p:pic>
        <p:nvPicPr>
          <p:cNvPr id="30723" name="图片 27650" descr="171955890943"/>
          <p:cNvPicPr>
            <a:picLocks noChangeAspect="1"/>
          </p:cNvPicPr>
          <p:nvPr/>
        </p:nvPicPr>
        <p:blipFill>
          <a:blip r:embed="rId1"/>
          <a:stretch>
            <a:fillRect/>
          </a:stretch>
        </p:blipFill>
        <p:spPr>
          <a:xfrm>
            <a:off x="4368800" y="1844675"/>
            <a:ext cx="3240088" cy="324167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28673"/>
          <p:cNvSpPr>
            <a:spLocks noGrp="1"/>
          </p:cNvSpPr>
          <p:nvPr>
            <p:ph type="title"/>
          </p:nvPr>
        </p:nvSpPr>
        <p:spPr/>
        <p:txBody>
          <a:bodyPr anchor="ctr"/>
          <a:p/>
        </p:txBody>
      </p:sp>
      <p:sp>
        <p:nvSpPr>
          <p:cNvPr id="31746" name="文本占位符 28674"/>
          <p:cNvSpPr>
            <a:spLocks noGrp="1"/>
          </p:cNvSpPr>
          <p:nvPr>
            <p:ph idx="1"/>
          </p:nvPr>
        </p:nvSpPr>
        <p:spPr/>
        <p:txBody>
          <a:bodyPr anchor="t"/>
          <a:p>
            <a:r>
              <a:rPr lang="en-US" altLang="zh-CN"/>
              <a:t>《</a:t>
            </a:r>
            <a:r>
              <a:rPr lang="zh-CN" altLang="en-US"/>
              <a:t>说文解字</a:t>
            </a:r>
            <a:r>
              <a:rPr lang="en-US" altLang="zh-CN"/>
              <a:t>》</a:t>
            </a:r>
            <a:r>
              <a:rPr lang="zh-CN" altLang="en-US"/>
              <a:t>里说：“灋，刑也。平之如水，从水。廌，所以触不直者去之，从去。”</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29697"/>
          <p:cNvSpPr>
            <a:spLocks noGrp="1"/>
          </p:cNvSpPr>
          <p:nvPr>
            <p:ph type="title"/>
          </p:nvPr>
        </p:nvSpPr>
        <p:spPr/>
        <p:txBody>
          <a:bodyPr anchor="ctr"/>
          <a:p/>
        </p:txBody>
      </p:sp>
      <p:sp>
        <p:nvSpPr>
          <p:cNvPr id="32770" name="文本占位符 29698"/>
          <p:cNvSpPr>
            <a:spLocks noGrp="1"/>
          </p:cNvSpPr>
          <p:nvPr>
            <p:ph idx="1"/>
          </p:nvPr>
        </p:nvSpPr>
        <p:spPr/>
        <p:txBody>
          <a:bodyPr anchor="t"/>
          <a:p>
            <a:r>
              <a:rPr lang="zh-CN" altLang="en-US"/>
              <a:t>商鞅传授</a:t>
            </a:r>
            <a:r>
              <a:rPr lang="en-US" altLang="zh-CN"/>
              <a:t>,</a:t>
            </a:r>
            <a:r>
              <a:rPr lang="zh-CN" altLang="en-US"/>
              <a:t>改法为律</a:t>
            </a:r>
            <a:endParaRPr lang="zh-CN" altLang="en-US"/>
          </a:p>
          <a:p>
            <a:r>
              <a:rPr lang="zh-CN" altLang="en-US"/>
              <a:t>从此以后</a:t>
            </a:r>
            <a:r>
              <a:rPr lang="en-US" altLang="zh-CN"/>
              <a:t>,</a:t>
            </a:r>
            <a:r>
              <a:rPr lang="zh-CN" altLang="en-US"/>
              <a:t>自秦汉至明清</a:t>
            </a:r>
            <a:r>
              <a:rPr lang="en-US" altLang="zh-CN"/>
              <a:t>,</a:t>
            </a:r>
            <a:r>
              <a:rPr lang="zh-CN" altLang="en-US"/>
              <a:t>基本都称法律为律（除宋朝律典称刑统</a:t>
            </a:r>
            <a:r>
              <a:rPr lang="en-US" altLang="zh-CN"/>
              <a:t>,</a:t>
            </a:r>
            <a:r>
              <a:rPr lang="zh-CN" altLang="en-US"/>
              <a:t>元朝称通制、条格等之外）</a:t>
            </a:r>
            <a:r>
              <a:rPr lang="en-US" altLang="zh-CN"/>
              <a:t>. </a:t>
            </a:r>
            <a:endParaRPr lang="en-US"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30721"/>
          <p:cNvSpPr>
            <a:spLocks noGrp="1"/>
          </p:cNvSpPr>
          <p:nvPr>
            <p:ph type="title"/>
          </p:nvPr>
        </p:nvSpPr>
        <p:spPr/>
        <p:txBody>
          <a:bodyPr anchor="ctr"/>
          <a:p/>
        </p:txBody>
      </p:sp>
      <p:sp>
        <p:nvSpPr>
          <p:cNvPr id="33794" name="文本占位符 30722"/>
          <p:cNvSpPr>
            <a:spLocks noGrp="1"/>
          </p:cNvSpPr>
          <p:nvPr>
            <p:ph idx="1"/>
          </p:nvPr>
        </p:nvSpPr>
        <p:spPr/>
        <p:txBody>
          <a:bodyPr anchor="t"/>
          <a:p>
            <a:r>
              <a:rPr lang="en-US" altLang="zh-CN"/>
              <a:t>,《</a:t>
            </a:r>
            <a:r>
              <a:rPr lang="zh-CN" altLang="en-US"/>
              <a:t>说文解字</a:t>
            </a:r>
            <a:r>
              <a:rPr lang="en-US" altLang="zh-CN"/>
              <a:t>》</a:t>
            </a:r>
            <a:r>
              <a:rPr lang="zh-CN" altLang="en-US"/>
              <a:t>中记载：“律</a:t>
            </a:r>
            <a:r>
              <a:rPr lang="en-US" altLang="zh-CN"/>
              <a:t>,</a:t>
            </a:r>
            <a:r>
              <a:rPr lang="zh-CN" altLang="en-US"/>
              <a:t>均布也</a:t>
            </a:r>
            <a:r>
              <a:rPr lang="en-US" altLang="zh-CN"/>
              <a:t>.”</a:t>
            </a:r>
            <a:r>
              <a:rPr lang="zh-CN" altLang="en-US"/>
              <a:t>所谓均布</a:t>
            </a:r>
            <a:r>
              <a:rPr lang="en-US" altLang="zh-CN"/>
              <a:t>,</a:t>
            </a:r>
            <a:r>
              <a:rPr lang="zh-CN" altLang="en-US"/>
              <a:t>就是“范天下之不一而归于一”</a:t>
            </a:r>
            <a:r>
              <a:rPr lang="en-US" altLang="zh-CN"/>
              <a:t>,</a:t>
            </a:r>
            <a:r>
              <a:rPr lang="zh-CN" altLang="en-US"/>
              <a:t>即天下应该一致遵循的格式、准则</a:t>
            </a:r>
            <a:r>
              <a:rPr lang="en-US" altLang="zh-CN"/>
              <a:t>.</a:t>
            </a:r>
            <a:endParaRPr lang="en-US"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3021965"/>
          </a:xfrm>
          <a:prstGeom prst="rect">
            <a:avLst/>
          </a:prstGeom>
          <a:noFill/>
          <a:ln w="9525">
            <a:noFill/>
          </a:ln>
        </p:spPr>
        <p:txBody>
          <a:bodyPr lIns="90000" tIns="46800" rIns="90000" bIns="46800" anchor="t">
            <a:spAutoFit/>
          </a:bodyPr>
          <a:p>
            <a:pPr lvl="0"/>
            <a:r>
              <a:rPr lang="zh-CN" altLang="en-US" sz="2400" b="1" dirty="0">
                <a:solidFill>
                  <a:srgbClr val="FFFF00"/>
                </a:solidFill>
                <a:ea typeface="黑体" panose="02010609060101010101" pitchFamily="2" charset="-122"/>
              </a:rPr>
              <a:t>  </a:t>
            </a:r>
            <a:r>
              <a:rPr lang="zh-CN" altLang="en-US" sz="2400" b="1" dirty="0"/>
              <a:t>1.了解法的概念、特征；2.理解自然人的民事行为能力；3.掌握法人的特点4.掌握违法的法律责任</a:t>
            </a:r>
            <a:endParaRPr lang="zh-CN" altLang="en-US" sz="2400" b="1" dirty="0"/>
          </a:p>
        </p:txBody>
      </p:sp>
      <p:sp>
        <p:nvSpPr>
          <p:cNvPr id="4110" name="矩形 4110"/>
          <p:cNvSpPr/>
          <p:nvPr/>
        </p:nvSpPr>
        <p:spPr>
          <a:xfrm>
            <a:off x="5087938" y="2781300"/>
            <a:ext cx="2079625" cy="2230120"/>
          </a:xfrm>
          <a:prstGeom prst="rect">
            <a:avLst/>
          </a:prstGeom>
          <a:noFill/>
          <a:ln w="9525">
            <a:noFill/>
          </a:ln>
        </p:spPr>
        <p:txBody>
          <a:bodyPr wrap="square" lIns="90000" tIns="46800" rIns="90000" bIns="46800" anchor="t">
            <a:spAutoFit/>
          </a:bodyPr>
          <a:p>
            <a:pPr lvl="0" eaLnBrk="0" hangingPunct="0"/>
            <a:r>
              <a:rPr sz="2800" b="1"/>
              <a:t>1.能分析自然人民事行为能力的效力；2.能识别法人</a:t>
            </a:r>
            <a:endParaRPr lang="zh-CN" altLang="en-US" sz="28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111" name="矩形 4111"/>
          <p:cNvSpPr/>
          <p:nvPr/>
        </p:nvSpPr>
        <p:spPr>
          <a:xfrm>
            <a:off x="7673975" y="2520315"/>
            <a:ext cx="2079625" cy="3083560"/>
          </a:xfrm>
          <a:prstGeom prst="rect">
            <a:avLst/>
          </a:prstGeom>
          <a:noFill/>
          <a:ln w="9525">
            <a:noFill/>
          </a:ln>
        </p:spPr>
        <p:txBody>
          <a:bodyPr wrap="square" lIns="90000" tIns="46800" rIns="90000" bIns="46800" anchor="t">
            <a:spAutoFit/>
          </a:bodyPr>
          <a:p>
            <a:pPr lvl="0" algn="l" eaLnBrk="0" hangingPunct="0"/>
            <a:r>
              <a:rPr lang="zh-CN" altLang="en-US" sz="2400" b="1" dirty="0">
                <a:solidFill>
                  <a:srgbClr val="FFFF00"/>
                </a:solidFill>
                <a:ea typeface="黑体" panose="02010609060101010101" pitchFamily="2" charset="-122"/>
              </a:rPr>
              <a:t>   </a:t>
            </a:r>
            <a:r>
              <a:rPr sz="2800" b="1"/>
              <a:t>  </a:t>
            </a:r>
            <a:r>
              <a:rPr sz="2800" b="1">
                <a:sym typeface="微软雅黑" panose="020B0503020204020204" charset="-122"/>
              </a:rPr>
              <a:t>以实用性为指导，通过项目教学中的案例分析，培养学生的法律意识。</a:t>
            </a:r>
            <a:endParaRPr sz="2800" b="1">
              <a:sym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文本框 1"/>
          <p:cNvSpPr/>
          <p:nvPr/>
        </p:nvSpPr>
        <p:spPr>
          <a:xfrm>
            <a:off x="2784475" y="2492375"/>
            <a:ext cx="6480175" cy="1967865"/>
          </a:xfrm>
          <a:prstGeom prst="rect">
            <a:avLst/>
          </a:prstGeom>
          <a:noFill/>
          <a:ln w="9525">
            <a:noFill/>
          </a:ln>
        </p:spPr>
        <p:txBody>
          <a:bodyPr wrap="square" anchor="t">
            <a:spAutoFit/>
          </a:bodyPr>
          <a:p>
            <a:pPr lvl="0"/>
            <a:r>
              <a:rPr lang="zh-CN" altLang="en-US" sz="11500" dirty="0">
                <a:solidFill>
                  <a:srgbClr val="FFD03B"/>
                </a:solidFill>
                <a:latin typeface="Calibri" panose="020F0502020204030204" charset="0"/>
                <a:ea typeface="微软雅黑" panose="020B0503020204020204" charset="-122"/>
                <a:sym typeface="Calibri" panose="020F0502020204030204" charset="0"/>
              </a:rPr>
              <a:t>刑--法--律</a:t>
            </a:r>
            <a:endParaRPr lang="zh-CN" altLang="en-US" dirty="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32769"/>
          <p:cNvSpPr>
            <a:spLocks noGrp="1"/>
          </p:cNvSpPr>
          <p:nvPr>
            <p:ph type="title"/>
          </p:nvPr>
        </p:nvSpPr>
        <p:spPr/>
        <p:txBody>
          <a:bodyPr anchor="ctr"/>
          <a:p/>
        </p:txBody>
      </p:sp>
      <p:sp>
        <p:nvSpPr>
          <p:cNvPr id="35842" name="文本占位符 32770"/>
          <p:cNvSpPr>
            <a:spLocks noGrp="1"/>
          </p:cNvSpPr>
          <p:nvPr>
            <p:ph idx="1"/>
          </p:nvPr>
        </p:nvSpPr>
        <p:spPr/>
        <p:txBody>
          <a:bodyPr anchor="t"/>
          <a:p>
            <a:r>
              <a:rPr lang="zh-CN" altLang="en-US"/>
              <a:t>由刑到法的演变</a:t>
            </a:r>
            <a:r>
              <a:rPr lang="en-US" altLang="zh-CN"/>
              <a:t>,</a:t>
            </a:r>
            <a:r>
              <a:rPr lang="zh-CN" altLang="en-US"/>
              <a:t>是由单纯强调刑杀惩罚</a:t>
            </a:r>
            <a:r>
              <a:rPr lang="en-US" altLang="zh-CN"/>
              <a:t>,</a:t>
            </a:r>
            <a:r>
              <a:rPr lang="zh-CN" altLang="en-US"/>
              <a:t>到公平、正直地用刑罚罪的转化；由法到律的演变</a:t>
            </a:r>
            <a:r>
              <a:rPr lang="en-US" altLang="zh-CN"/>
              <a:t>,</a:t>
            </a:r>
            <a:r>
              <a:rPr lang="zh-CN" altLang="en-US"/>
              <a:t>则又进一步上升为以法律规范人们的行为</a:t>
            </a:r>
            <a:r>
              <a:rPr lang="en-US" altLang="zh-CN"/>
              <a:t>,</a:t>
            </a:r>
            <a:r>
              <a:rPr lang="zh-CN" altLang="en-US"/>
              <a:t>它既强调法律的调节与调整作用</a:t>
            </a:r>
            <a:r>
              <a:rPr lang="en-US" altLang="zh-CN"/>
              <a:t>,</a:t>
            </a:r>
            <a:r>
              <a:rPr lang="zh-CN" altLang="en-US"/>
              <a:t>又要求法律作为一种人们行为的准则而普遍适用及贯彻执行</a:t>
            </a:r>
            <a:r>
              <a:rPr lang="en-US" altLang="zh-CN"/>
              <a:t>.</a:t>
            </a:r>
            <a:r>
              <a:rPr lang="zh-CN" altLang="en-US"/>
              <a:t>从这种意义上说</a:t>
            </a:r>
            <a:r>
              <a:rPr lang="en-US" altLang="zh-CN"/>
              <a:t>,</a:t>
            </a:r>
            <a:r>
              <a:rPr lang="zh-CN" altLang="en-US"/>
              <a:t>由刑到法再到律的演变</a:t>
            </a:r>
            <a:r>
              <a:rPr lang="en-US" altLang="zh-CN"/>
              <a:t>,</a:t>
            </a:r>
            <a:r>
              <a:rPr lang="zh-CN" altLang="en-US"/>
              <a:t>并不只是一个名称或文字上的简单变化</a:t>
            </a:r>
            <a:r>
              <a:rPr lang="en-US" altLang="zh-CN"/>
              <a:t>,</a:t>
            </a:r>
            <a:r>
              <a:rPr lang="zh-CN" altLang="en-US"/>
              <a:t>而是法律概念与法律制度方面的一大发展</a:t>
            </a:r>
            <a:r>
              <a:rPr lang="en-US" altLang="zh-CN"/>
              <a:t>.</a:t>
            </a:r>
            <a:endParaRPr lang="en-US" alt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33793"/>
          <p:cNvSpPr>
            <a:spLocks noGrp="1"/>
          </p:cNvSpPr>
          <p:nvPr>
            <p:ph type="title"/>
          </p:nvPr>
        </p:nvSpPr>
        <p:spPr/>
        <p:txBody>
          <a:bodyPr anchor="ctr"/>
          <a:p>
            <a:r>
              <a:rPr lang="zh-CN" altLang="en-US" dirty="0"/>
              <a:t>2.西方“法”的传统含义</a:t>
            </a:r>
            <a:endParaRPr lang="zh-CN" altLang="en-US" dirty="0"/>
          </a:p>
        </p:txBody>
      </p:sp>
      <p:sp>
        <p:nvSpPr>
          <p:cNvPr id="36866" name="文本占位符 33794"/>
          <p:cNvSpPr>
            <a:spLocks noGrp="1"/>
          </p:cNvSpPr>
          <p:nvPr>
            <p:ph idx="1"/>
          </p:nvPr>
        </p:nvSpPr>
        <p:spPr/>
        <p:txBody>
          <a:bodyPr anchor="t"/>
          <a:p>
            <a:pPr>
              <a:lnSpc>
                <a:spcPct val="80000"/>
              </a:lnSpc>
            </a:pPr>
            <a:r>
              <a:rPr lang="zh-CN" altLang="en-US" sz="4400">
                <a:ea typeface="宋体" panose="02010600030101010101" pitchFamily="2" charset="-122"/>
              </a:rPr>
              <a:t>在西方语言中，</a:t>
            </a:r>
            <a:r>
              <a:rPr lang="en-US" altLang="zh-CN" sz="4400">
                <a:ea typeface="宋体" panose="02010600030101010101" pitchFamily="2" charset="-122"/>
              </a:rPr>
              <a:t>LAW</a:t>
            </a:r>
            <a:r>
              <a:rPr lang="zh-CN" altLang="en-US" sz="4400">
                <a:ea typeface="宋体" panose="02010600030101010101" pitchFamily="2" charset="-122"/>
              </a:rPr>
              <a:t>含有法、法律的语义的词更为复杂。从语源来说，西方的“法”一词都来自拉丁文。拉丁文的</a:t>
            </a:r>
            <a:r>
              <a:rPr lang="en-US" altLang="zh-CN" sz="4400">
                <a:ea typeface="宋体" panose="02010600030101010101" pitchFamily="2" charset="-122"/>
              </a:rPr>
              <a:t>jus</a:t>
            </a:r>
            <a:r>
              <a:rPr lang="zh-CN" altLang="en-US" sz="4400">
                <a:ea typeface="宋体" panose="02010600030101010101" pitchFamily="2" charset="-122"/>
              </a:rPr>
              <a:t>和</a:t>
            </a:r>
            <a:r>
              <a:rPr lang="en-US" altLang="zh-CN" sz="4400">
                <a:ea typeface="宋体" panose="02010600030101010101" pitchFamily="2" charset="-122"/>
              </a:rPr>
              <a:t>lex</a:t>
            </a:r>
            <a:r>
              <a:rPr lang="zh-CN" altLang="en-US" sz="4400">
                <a:ea typeface="宋体" panose="02010600030101010101" pitchFamily="2" charset="-122"/>
              </a:rPr>
              <a:t>，德文的</a:t>
            </a:r>
            <a:r>
              <a:rPr lang="en-US" altLang="zh-CN" sz="4400">
                <a:ea typeface="宋体" panose="02010600030101010101" pitchFamily="2" charset="-122"/>
              </a:rPr>
              <a:t>recht</a:t>
            </a:r>
            <a:r>
              <a:rPr lang="zh-CN" altLang="en-US" sz="4400">
                <a:ea typeface="宋体" panose="02010600030101010101" pitchFamily="2" charset="-122"/>
              </a:rPr>
              <a:t>和</a:t>
            </a:r>
            <a:r>
              <a:rPr lang="en-US" altLang="zh-CN" sz="4400">
                <a:ea typeface="宋体" panose="02010600030101010101" pitchFamily="2" charset="-122"/>
              </a:rPr>
              <a:t>gesetz</a:t>
            </a:r>
            <a:r>
              <a:rPr lang="zh-CN" altLang="en-US" sz="4400">
                <a:ea typeface="宋体" panose="02010600030101010101" pitchFamily="2" charset="-122"/>
              </a:rPr>
              <a:t>，法文的</a:t>
            </a:r>
            <a:r>
              <a:rPr lang="en-US" altLang="zh-CN" sz="4400">
                <a:ea typeface="宋体" panose="02010600030101010101" pitchFamily="2" charset="-122"/>
              </a:rPr>
              <a:t>droit</a:t>
            </a:r>
            <a:r>
              <a:rPr lang="zh-CN" altLang="en-US" sz="4400">
                <a:ea typeface="宋体" panose="02010600030101010101" pitchFamily="2" charset="-122"/>
              </a:rPr>
              <a:t>和</a:t>
            </a:r>
            <a:r>
              <a:rPr lang="en-US" altLang="zh-CN" sz="4400">
                <a:ea typeface="宋体" panose="02010600030101010101" pitchFamily="2" charset="-122"/>
              </a:rPr>
              <a:t>loi</a:t>
            </a:r>
            <a:r>
              <a:rPr lang="zh-CN" altLang="en-US" sz="4400">
                <a:ea typeface="宋体" panose="02010600030101010101" pitchFamily="2" charset="-122"/>
              </a:rPr>
              <a:t>，等等。</a:t>
            </a:r>
            <a:endParaRPr lang="zh-CN" altLang="en-US" sz="4400">
              <a:ea typeface="宋体" panose="02010600030101010101" pitchFamily="2" charset="-122"/>
            </a:endParaRPr>
          </a:p>
          <a:p>
            <a:pPr>
              <a:lnSpc>
                <a:spcPct val="80000"/>
              </a:lnSpc>
              <a:buNone/>
            </a:pPr>
            <a:r>
              <a:rPr lang="zh-CN" altLang="en-US" sz="2000"/>
              <a:t> </a:t>
            </a:r>
            <a:endParaRPr lang="zh-CN" altLang="en-US"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34817"/>
          <p:cNvSpPr>
            <a:spLocks noGrp="1"/>
          </p:cNvSpPr>
          <p:nvPr>
            <p:ph type="title"/>
          </p:nvPr>
        </p:nvSpPr>
        <p:spPr/>
        <p:txBody>
          <a:bodyPr anchor="ctr"/>
          <a:p/>
        </p:txBody>
      </p:sp>
      <p:sp>
        <p:nvSpPr>
          <p:cNvPr id="37890" name="文本占位符 34818"/>
          <p:cNvSpPr>
            <a:spLocks noGrp="1"/>
          </p:cNvSpPr>
          <p:nvPr>
            <p:ph idx="1"/>
          </p:nvPr>
        </p:nvSpPr>
        <p:spPr/>
        <p:txBody>
          <a:bodyPr anchor="t"/>
          <a:p>
            <a:r>
              <a:rPr lang="en-US" altLang="zh-CN"/>
              <a:t>Lex</a:t>
            </a:r>
            <a:r>
              <a:rPr lang="zh-CN" altLang="en-US"/>
              <a:t>：国家规定并颁布实施的行为规范</a:t>
            </a:r>
            <a:endParaRPr lang="zh-CN" altLang="en-US"/>
          </a:p>
          <a:p>
            <a:r>
              <a:rPr lang="en-US" altLang="zh-CN"/>
              <a:t>Jus</a:t>
            </a:r>
            <a:r>
              <a:rPr lang="zh-CN" altLang="en-US"/>
              <a:t>：永性的、普遍有效的正义原则和道德公理</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文本占位符 35841"/>
          <p:cNvSpPr>
            <a:spLocks noGrp="1"/>
          </p:cNvSpPr>
          <p:nvPr>
            <p:ph idx="1"/>
          </p:nvPr>
        </p:nvSpPr>
        <p:spPr>
          <a:xfrm>
            <a:off x="1112520" y="1021080"/>
            <a:ext cx="9098280" cy="2623820"/>
          </a:xfrm>
        </p:spPr>
        <p:txBody>
          <a:bodyPr anchor="t"/>
          <a:p>
            <a:r>
              <a:rPr lang="en-US" altLang="x-none" dirty="0">
                <a:ea typeface="宋体" panose="02010600030101010101" pitchFamily="2" charset="-122"/>
              </a:rPr>
              <a:t> </a:t>
            </a:r>
            <a:r>
              <a:rPr lang="zh-CN" altLang="en-US" dirty="0">
                <a:ea typeface="宋体" panose="02010600030101010101" pitchFamily="2" charset="-122"/>
              </a:rPr>
              <a:t>3.当代法律的界定</a:t>
            </a:r>
            <a:endParaRPr lang="zh-CN" altLang="en-US" dirty="0">
              <a:ea typeface="宋体" panose="02010600030101010101" pitchFamily="2" charset="-122"/>
            </a:endParaRPr>
          </a:p>
          <a:p>
            <a:r>
              <a:rPr lang="zh-CN" altLang="en-US" dirty="0">
                <a:ea typeface="宋体" panose="02010600030101010101" pitchFamily="2" charset="-122"/>
              </a:rPr>
              <a:t>法是反映统治阶级意志，由国家制定或认可，并以国家强制力保证实施的具有普遍约束力的行为规范的总和。</a:t>
            </a:r>
            <a:endParaRPr lang="zh-CN" altLang="en-US" dirty="0">
              <a:ea typeface="宋体" panose="02010600030101010101" pitchFamily="2" charset="-122"/>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AutoShape 3"/>
          <p:cNvSpPr/>
          <p:nvPr/>
        </p:nvSpPr>
        <p:spPr>
          <a:xfrm>
            <a:off x="1981200" y="3886200"/>
            <a:ext cx="2543175" cy="1600200"/>
          </a:xfrm>
          <a:prstGeom prst="roundRect">
            <a:avLst>
              <a:gd name="adj" fmla="val 12699"/>
            </a:avLst>
          </a:prstGeom>
          <a:solidFill>
            <a:schemeClr val="accent1"/>
          </a:solidFill>
          <a:ln w="9525">
            <a:noFill/>
          </a:ln>
        </p:spPr>
        <p:txBody>
          <a:bodyPr wrap="none" anchor="ctr"/>
          <a:p>
            <a:pPr lvl="0"/>
            <a:endParaRPr lang="zh-CN" altLang="en-US" dirty="0">
              <a:ea typeface="宋体" panose="02010600030101010101" pitchFamily="2" charset="-122"/>
            </a:endParaRPr>
          </a:p>
        </p:txBody>
      </p:sp>
      <p:sp>
        <p:nvSpPr>
          <p:cNvPr id="39938" name="Text Box 4"/>
          <p:cNvSpPr txBox="1"/>
          <p:nvPr/>
        </p:nvSpPr>
        <p:spPr>
          <a:xfrm>
            <a:off x="5108575" y="3257550"/>
            <a:ext cx="1905000" cy="518160"/>
          </a:xfrm>
          <a:prstGeom prst="rect">
            <a:avLst/>
          </a:prstGeom>
          <a:noFill/>
          <a:ln w="9525">
            <a:noFill/>
          </a:ln>
        </p:spPr>
        <p:txBody>
          <a:bodyPr anchor="t">
            <a:spAutoFit/>
          </a:bodyPr>
          <a:p>
            <a:pPr lvl="0" algn="ctr">
              <a:spcBef>
                <a:spcPct val="50000"/>
              </a:spcBef>
            </a:pPr>
            <a:r>
              <a:rPr lang="zh-CN" altLang="en-US" sz="1600" b="1" dirty="0">
                <a:ea typeface="宋体" panose="02010600030101010101" pitchFamily="2" charset="-122"/>
              </a:rPr>
              <a:t> </a:t>
            </a:r>
            <a:r>
              <a:rPr lang="zh-CN" altLang="en-US" sz="2800" b="1" dirty="0">
                <a:ea typeface="宋体" panose="02010600030101010101" pitchFamily="2" charset="-122"/>
              </a:rPr>
              <a:t>法的特征</a:t>
            </a:r>
            <a:endParaRPr lang="zh-CN" altLang="en-US" sz="2800" b="1" dirty="0">
              <a:ea typeface="宋体" panose="02010600030101010101" pitchFamily="2" charset="-122"/>
            </a:endParaRPr>
          </a:p>
        </p:txBody>
      </p:sp>
      <p:sp>
        <p:nvSpPr>
          <p:cNvPr id="39939" name="AutoShape 5"/>
          <p:cNvSpPr/>
          <p:nvPr/>
        </p:nvSpPr>
        <p:spPr>
          <a:xfrm>
            <a:off x="2035175" y="4314825"/>
            <a:ext cx="2408238" cy="1114425"/>
          </a:xfrm>
          <a:prstGeom prst="roundRect">
            <a:avLst>
              <a:gd name="adj" fmla="val 16667"/>
            </a:avLst>
          </a:prstGeom>
          <a:solidFill>
            <a:srgbClr val="FFFFFF"/>
          </a:solidFill>
          <a:ln w="9525">
            <a:noFill/>
          </a:ln>
          <a:effectLst>
            <a:prstShdw prst="shdw17" dist="17961" dir="13499999">
              <a:srgbClr val="999999"/>
            </a:prstShdw>
          </a:effectLst>
        </p:spPr>
        <p:txBody>
          <a:bodyPr wrap="none" anchor="ctr"/>
          <a:p>
            <a:pPr lvl="0"/>
            <a:endParaRPr lang="zh-CN" altLang="en-US" dirty="0">
              <a:ea typeface="宋体" panose="02010600030101010101" pitchFamily="2" charset="-122"/>
            </a:endParaRPr>
          </a:p>
        </p:txBody>
      </p:sp>
      <p:sp>
        <p:nvSpPr>
          <p:cNvPr id="39940" name="Text Box 18"/>
          <p:cNvSpPr txBox="1"/>
          <p:nvPr/>
        </p:nvSpPr>
        <p:spPr>
          <a:xfrm>
            <a:off x="2436813" y="3910013"/>
            <a:ext cx="1651000" cy="368300"/>
          </a:xfrm>
          <a:prstGeom prst="rect">
            <a:avLst/>
          </a:prstGeom>
          <a:noFill/>
          <a:ln w="9525">
            <a:noFill/>
          </a:ln>
        </p:spPr>
        <p:txBody>
          <a:bodyPr anchor="t">
            <a:spAutoFit/>
          </a:bodyPr>
          <a:p>
            <a:pPr lvl="0" algn="ctr">
              <a:spcBef>
                <a:spcPct val="50000"/>
              </a:spcBef>
            </a:pPr>
            <a:r>
              <a:rPr lang="zh-CN" altLang="en-US" b="1" dirty="0">
                <a:ea typeface="宋体" panose="02010600030101010101" pitchFamily="2" charset="-122"/>
              </a:rPr>
              <a:t>规范性</a:t>
            </a:r>
            <a:r>
              <a:rPr lang="zh-CN" altLang="en-US" dirty="0">
                <a:ea typeface="宋体" panose="02010600030101010101" pitchFamily="2" charset="-122"/>
              </a:rPr>
              <a:t> </a:t>
            </a:r>
            <a:endParaRPr lang="en-US" altLang="x-none" dirty="0">
              <a:ea typeface="宋体" panose="02010600030101010101" pitchFamily="2" charset="-122"/>
            </a:endParaRPr>
          </a:p>
        </p:txBody>
      </p:sp>
      <p:sp>
        <p:nvSpPr>
          <p:cNvPr id="39941" name="Text Box 9"/>
          <p:cNvSpPr txBox="1"/>
          <p:nvPr/>
        </p:nvSpPr>
        <p:spPr>
          <a:xfrm>
            <a:off x="2076450" y="4392613"/>
            <a:ext cx="2316163" cy="640080"/>
          </a:xfrm>
          <a:prstGeom prst="rect">
            <a:avLst/>
          </a:prstGeom>
          <a:noFill/>
          <a:ln w="9525">
            <a:noFill/>
          </a:ln>
        </p:spPr>
        <p:txBody>
          <a:bodyPr anchor="t">
            <a:spAutoFit/>
          </a:bodyPr>
          <a:p>
            <a:pPr lvl="0"/>
            <a:r>
              <a:rPr lang="zh-CN" altLang="en-US" b="1" dirty="0">
                <a:ea typeface="宋体" panose="02010600030101010101" pitchFamily="2" charset="-122"/>
              </a:rPr>
              <a:t>法是调整人们的行为或者社会关系的规范</a:t>
            </a:r>
            <a:r>
              <a:rPr lang="zh-CN" altLang="en-US" dirty="0">
                <a:ea typeface="宋体" panose="02010600030101010101" pitchFamily="2" charset="-122"/>
              </a:rPr>
              <a:t> </a:t>
            </a:r>
            <a:endParaRPr lang="en-US" altLang="x-none" dirty="0">
              <a:ea typeface="宋体" panose="02010600030101010101" pitchFamily="2" charset="-122"/>
            </a:endParaRPr>
          </a:p>
        </p:txBody>
      </p:sp>
      <p:sp>
        <p:nvSpPr>
          <p:cNvPr id="39942" name="AutoShape 8"/>
          <p:cNvSpPr/>
          <p:nvPr/>
        </p:nvSpPr>
        <p:spPr>
          <a:xfrm>
            <a:off x="1981200" y="1524000"/>
            <a:ext cx="2543175" cy="1600200"/>
          </a:xfrm>
          <a:prstGeom prst="roundRect">
            <a:avLst>
              <a:gd name="adj" fmla="val 12699"/>
            </a:avLst>
          </a:prstGeom>
          <a:solidFill>
            <a:schemeClr val="folHlink"/>
          </a:solidFill>
          <a:ln w="9525">
            <a:noFill/>
          </a:ln>
        </p:spPr>
        <p:txBody>
          <a:bodyPr wrap="none" anchor="ctr"/>
          <a:p>
            <a:pPr lvl="0"/>
            <a:endParaRPr lang="zh-CN" altLang="en-US" dirty="0">
              <a:ea typeface="宋体" panose="02010600030101010101" pitchFamily="2" charset="-122"/>
            </a:endParaRPr>
          </a:p>
        </p:txBody>
      </p:sp>
      <p:sp>
        <p:nvSpPr>
          <p:cNvPr id="39943" name="AutoShape 9"/>
          <p:cNvSpPr/>
          <p:nvPr/>
        </p:nvSpPr>
        <p:spPr>
          <a:xfrm>
            <a:off x="2035175" y="1952625"/>
            <a:ext cx="2408238" cy="1114425"/>
          </a:xfrm>
          <a:prstGeom prst="roundRect">
            <a:avLst>
              <a:gd name="adj" fmla="val 16667"/>
            </a:avLst>
          </a:prstGeom>
          <a:solidFill>
            <a:srgbClr val="FFFFFF"/>
          </a:solidFill>
          <a:ln w="9525">
            <a:noFill/>
          </a:ln>
          <a:effectLst>
            <a:prstShdw prst="shdw17" dist="17961" dir="13499999">
              <a:srgbClr val="999999"/>
            </a:prstShdw>
          </a:effectLst>
        </p:spPr>
        <p:txBody>
          <a:bodyPr wrap="none" anchor="ctr"/>
          <a:p>
            <a:pPr lvl="0"/>
            <a:endParaRPr lang="zh-CN" altLang="en-US" dirty="0">
              <a:ea typeface="宋体" panose="02010600030101010101" pitchFamily="2" charset="-122"/>
            </a:endParaRPr>
          </a:p>
        </p:txBody>
      </p:sp>
      <p:sp>
        <p:nvSpPr>
          <p:cNvPr id="39944" name="Text Box 18"/>
          <p:cNvSpPr txBox="1"/>
          <p:nvPr/>
        </p:nvSpPr>
        <p:spPr>
          <a:xfrm>
            <a:off x="2436813" y="1547813"/>
            <a:ext cx="1651000" cy="396240"/>
          </a:xfrm>
          <a:prstGeom prst="rect">
            <a:avLst/>
          </a:prstGeom>
          <a:noFill/>
          <a:ln w="9525">
            <a:noFill/>
          </a:ln>
        </p:spPr>
        <p:txBody>
          <a:bodyPr anchor="t">
            <a:spAutoFit/>
          </a:bodyPr>
          <a:p>
            <a:pPr lvl="0" algn="ctr">
              <a:spcBef>
                <a:spcPct val="50000"/>
              </a:spcBef>
            </a:pPr>
            <a:r>
              <a:rPr lang="zh-CN" altLang="en-US" sz="2000" b="1" dirty="0">
                <a:ea typeface="宋体" panose="02010600030101010101" pitchFamily="2" charset="-122"/>
              </a:rPr>
              <a:t>国家意志性</a:t>
            </a:r>
            <a:endParaRPr lang="zh-CN" altLang="en-US" sz="2000" b="1" dirty="0">
              <a:ea typeface="宋体" panose="02010600030101010101" pitchFamily="2" charset="-122"/>
            </a:endParaRPr>
          </a:p>
        </p:txBody>
      </p:sp>
      <p:sp>
        <p:nvSpPr>
          <p:cNvPr id="39945" name="Text Box 9"/>
          <p:cNvSpPr txBox="1"/>
          <p:nvPr/>
        </p:nvSpPr>
        <p:spPr>
          <a:xfrm>
            <a:off x="2063750" y="2030413"/>
            <a:ext cx="2328863" cy="914400"/>
          </a:xfrm>
          <a:prstGeom prst="rect">
            <a:avLst/>
          </a:prstGeom>
          <a:noFill/>
          <a:ln w="9525">
            <a:noFill/>
          </a:ln>
        </p:spPr>
        <p:txBody>
          <a:bodyPr anchor="t">
            <a:spAutoFit/>
          </a:bodyPr>
          <a:p>
            <a:pPr lvl="0"/>
            <a:r>
              <a:rPr lang="zh-CN" altLang="en-US" b="1" dirty="0">
                <a:ea typeface="宋体" panose="02010600030101010101" pitchFamily="2" charset="-122"/>
              </a:rPr>
              <a:t>法是由国家制定或者认可的，体现了国家对人们行为的评价 。</a:t>
            </a:r>
            <a:endParaRPr lang="zh-CN" altLang="en-US" b="1" dirty="0">
              <a:ea typeface="宋体" panose="02010600030101010101" pitchFamily="2" charset="-122"/>
            </a:endParaRPr>
          </a:p>
        </p:txBody>
      </p:sp>
      <p:sp>
        <p:nvSpPr>
          <p:cNvPr id="39946" name="AutoShape 12"/>
          <p:cNvSpPr/>
          <p:nvPr/>
        </p:nvSpPr>
        <p:spPr>
          <a:xfrm>
            <a:off x="7591425" y="3886200"/>
            <a:ext cx="2543175" cy="1600200"/>
          </a:xfrm>
          <a:prstGeom prst="roundRect">
            <a:avLst>
              <a:gd name="adj" fmla="val 12699"/>
            </a:avLst>
          </a:prstGeom>
          <a:solidFill>
            <a:schemeClr val="hlink"/>
          </a:solidFill>
          <a:ln w="9525">
            <a:noFill/>
          </a:ln>
        </p:spPr>
        <p:txBody>
          <a:bodyPr wrap="none" anchor="ctr"/>
          <a:p>
            <a:pPr lvl="0"/>
            <a:endParaRPr lang="zh-CN" altLang="en-US" dirty="0">
              <a:ea typeface="宋体" panose="02010600030101010101" pitchFamily="2" charset="-122"/>
            </a:endParaRPr>
          </a:p>
        </p:txBody>
      </p:sp>
      <p:sp>
        <p:nvSpPr>
          <p:cNvPr id="39947" name="AutoShape 13"/>
          <p:cNvSpPr/>
          <p:nvPr/>
        </p:nvSpPr>
        <p:spPr>
          <a:xfrm>
            <a:off x="7645400" y="4314825"/>
            <a:ext cx="2408238" cy="1114425"/>
          </a:xfrm>
          <a:prstGeom prst="roundRect">
            <a:avLst>
              <a:gd name="adj" fmla="val 16667"/>
            </a:avLst>
          </a:prstGeom>
          <a:solidFill>
            <a:srgbClr val="FFFFFF"/>
          </a:solidFill>
          <a:ln w="9525">
            <a:noFill/>
          </a:ln>
          <a:effectLst>
            <a:prstShdw prst="shdw17" dist="17961" dir="13499999">
              <a:srgbClr val="999999"/>
            </a:prstShdw>
          </a:effectLst>
        </p:spPr>
        <p:txBody>
          <a:bodyPr wrap="none" anchor="ctr"/>
          <a:p>
            <a:pPr lvl="0"/>
            <a:endParaRPr lang="zh-CN" altLang="en-US" dirty="0">
              <a:ea typeface="宋体" panose="02010600030101010101" pitchFamily="2" charset="-122"/>
            </a:endParaRPr>
          </a:p>
        </p:txBody>
      </p:sp>
      <p:sp>
        <p:nvSpPr>
          <p:cNvPr id="39948" name="Text Box 18"/>
          <p:cNvSpPr txBox="1"/>
          <p:nvPr/>
        </p:nvSpPr>
        <p:spPr>
          <a:xfrm>
            <a:off x="8047038" y="3910013"/>
            <a:ext cx="1651000" cy="368300"/>
          </a:xfrm>
          <a:prstGeom prst="rect">
            <a:avLst/>
          </a:prstGeom>
          <a:noFill/>
          <a:ln w="9525">
            <a:noFill/>
          </a:ln>
        </p:spPr>
        <p:txBody>
          <a:bodyPr anchor="t">
            <a:spAutoFit/>
          </a:bodyPr>
          <a:p>
            <a:pPr lvl="0" algn="ctr">
              <a:spcBef>
                <a:spcPct val="50000"/>
              </a:spcBef>
            </a:pPr>
            <a:r>
              <a:rPr lang="zh-CN" altLang="en-US" b="1" dirty="0">
                <a:ea typeface="宋体" panose="02010600030101010101" pitchFamily="2" charset="-122"/>
              </a:rPr>
              <a:t>普遍性</a:t>
            </a:r>
            <a:r>
              <a:rPr lang="zh-CN" altLang="en-US" dirty="0">
                <a:ea typeface="宋体" panose="02010600030101010101" pitchFamily="2" charset="-122"/>
              </a:rPr>
              <a:t> </a:t>
            </a:r>
            <a:endParaRPr lang="en-US" altLang="x-none" dirty="0">
              <a:ea typeface="宋体" panose="02010600030101010101" pitchFamily="2" charset="-122"/>
            </a:endParaRPr>
          </a:p>
        </p:txBody>
      </p:sp>
      <p:sp>
        <p:nvSpPr>
          <p:cNvPr id="39949" name="Text Box 9"/>
          <p:cNvSpPr txBox="1"/>
          <p:nvPr/>
        </p:nvSpPr>
        <p:spPr>
          <a:xfrm>
            <a:off x="7686675" y="4392613"/>
            <a:ext cx="2316163" cy="640080"/>
          </a:xfrm>
          <a:prstGeom prst="rect">
            <a:avLst/>
          </a:prstGeom>
          <a:noFill/>
          <a:ln w="9525">
            <a:noFill/>
          </a:ln>
        </p:spPr>
        <p:txBody>
          <a:bodyPr anchor="t">
            <a:spAutoFit/>
          </a:bodyPr>
          <a:p>
            <a:pPr lvl="0"/>
            <a:r>
              <a:rPr lang="zh-CN" altLang="en-US" b="1" dirty="0">
                <a:ea typeface="宋体" panose="02010600030101010101" pitchFamily="2" charset="-122"/>
              </a:rPr>
              <a:t>法在国家权力管辖范围内普遍有效</a:t>
            </a:r>
            <a:r>
              <a:rPr lang="zh-CN" altLang="en-US" dirty="0">
                <a:ea typeface="宋体" panose="02010600030101010101" pitchFamily="2" charset="-122"/>
              </a:rPr>
              <a:t> </a:t>
            </a:r>
            <a:endParaRPr lang="en-US" altLang="x-none" dirty="0">
              <a:ea typeface="宋体" panose="02010600030101010101" pitchFamily="2" charset="-122"/>
            </a:endParaRPr>
          </a:p>
        </p:txBody>
      </p:sp>
      <p:sp>
        <p:nvSpPr>
          <p:cNvPr id="39950" name="AutoShape 16"/>
          <p:cNvSpPr/>
          <p:nvPr/>
        </p:nvSpPr>
        <p:spPr>
          <a:xfrm>
            <a:off x="7591425" y="1524000"/>
            <a:ext cx="2543175" cy="1600200"/>
          </a:xfrm>
          <a:prstGeom prst="roundRect">
            <a:avLst>
              <a:gd name="adj" fmla="val 12699"/>
            </a:avLst>
          </a:prstGeom>
          <a:solidFill>
            <a:schemeClr val="accent2"/>
          </a:solidFill>
          <a:ln w="9525">
            <a:noFill/>
          </a:ln>
        </p:spPr>
        <p:txBody>
          <a:bodyPr wrap="none" anchor="ctr"/>
          <a:p>
            <a:pPr lvl="0"/>
            <a:endParaRPr lang="zh-CN" altLang="en-US" dirty="0">
              <a:ea typeface="宋体" panose="02010600030101010101" pitchFamily="2" charset="-122"/>
            </a:endParaRPr>
          </a:p>
        </p:txBody>
      </p:sp>
      <p:sp>
        <p:nvSpPr>
          <p:cNvPr id="39951" name="AutoShape 17"/>
          <p:cNvSpPr/>
          <p:nvPr/>
        </p:nvSpPr>
        <p:spPr>
          <a:xfrm>
            <a:off x="7645400" y="1952625"/>
            <a:ext cx="2408238" cy="1114425"/>
          </a:xfrm>
          <a:prstGeom prst="roundRect">
            <a:avLst>
              <a:gd name="adj" fmla="val 16667"/>
            </a:avLst>
          </a:prstGeom>
          <a:solidFill>
            <a:srgbClr val="FFFFFF"/>
          </a:solidFill>
          <a:ln w="9525">
            <a:noFill/>
          </a:ln>
          <a:effectLst>
            <a:prstShdw prst="shdw17" dist="17961" dir="13499999">
              <a:srgbClr val="999999"/>
            </a:prstShdw>
          </a:effectLst>
        </p:spPr>
        <p:txBody>
          <a:bodyPr wrap="none" anchor="ctr"/>
          <a:p>
            <a:pPr lvl="0"/>
            <a:endParaRPr lang="zh-CN" altLang="en-US" dirty="0">
              <a:ea typeface="宋体" panose="02010600030101010101" pitchFamily="2" charset="-122"/>
            </a:endParaRPr>
          </a:p>
        </p:txBody>
      </p:sp>
      <p:sp>
        <p:nvSpPr>
          <p:cNvPr id="39952" name="Text Box 18"/>
          <p:cNvSpPr txBox="1"/>
          <p:nvPr/>
        </p:nvSpPr>
        <p:spPr>
          <a:xfrm>
            <a:off x="8047038" y="1547813"/>
            <a:ext cx="1651000" cy="368300"/>
          </a:xfrm>
          <a:prstGeom prst="rect">
            <a:avLst/>
          </a:prstGeom>
          <a:noFill/>
          <a:ln w="9525">
            <a:noFill/>
          </a:ln>
        </p:spPr>
        <p:txBody>
          <a:bodyPr anchor="t">
            <a:spAutoFit/>
          </a:bodyPr>
          <a:p>
            <a:pPr lvl="0" algn="ctr">
              <a:spcBef>
                <a:spcPct val="50000"/>
              </a:spcBef>
            </a:pPr>
            <a:r>
              <a:rPr lang="zh-CN" altLang="en-US" b="1" dirty="0">
                <a:ea typeface="宋体" panose="02010600030101010101" pitchFamily="2" charset="-122"/>
              </a:rPr>
              <a:t>国家强制性</a:t>
            </a:r>
            <a:r>
              <a:rPr lang="zh-CN" altLang="en-US" dirty="0">
                <a:ea typeface="宋体" panose="02010600030101010101" pitchFamily="2" charset="-122"/>
              </a:rPr>
              <a:t> </a:t>
            </a:r>
            <a:endParaRPr lang="en-US" altLang="x-none" dirty="0">
              <a:ea typeface="宋体" panose="02010600030101010101" pitchFamily="2" charset="-122"/>
            </a:endParaRPr>
          </a:p>
        </p:txBody>
      </p:sp>
      <p:sp>
        <p:nvSpPr>
          <p:cNvPr id="39953" name="Text Box 9"/>
          <p:cNvSpPr txBox="1"/>
          <p:nvPr/>
        </p:nvSpPr>
        <p:spPr>
          <a:xfrm>
            <a:off x="7686675" y="2030413"/>
            <a:ext cx="2316163" cy="914400"/>
          </a:xfrm>
          <a:prstGeom prst="rect">
            <a:avLst/>
          </a:prstGeom>
          <a:noFill/>
          <a:ln w="9525">
            <a:noFill/>
          </a:ln>
        </p:spPr>
        <p:txBody>
          <a:bodyPr anchor="t">
            <a:spAutoFit/>
          </a:bodyPr>
          <a:p>
            <a:pPr lvl="0"/>
            <a:r>
              <a:rPr lang="zh-CN" altLang="en-US" b="1" dirty="0">
                <a:ea typeface="宋体" panose="02010600030101010101" pitchFamily="2" charset="-122"/>
              </a:rPr>
              <a:t>法是由国家强制力为最后保证手段的规范体系</a:t>
            </a:r>
            <a:r>
              <a:rPr lang="zh-CN" altLang="en-US" dirty="0">
                <a:ea typeface="宋体" panose="02010600030101010101" pitchFamily="2" charset="-122"/>
              </a:rPr>
              <a:t> 。</a:t>
            </a:r>
            <a:endParaRPr lang="en-US" altLang="x-none" dirty="0">
              <a:ea typeface="宋体" panose="02010600030101010101" pitchFamily="2" charset="-122"/>
            </a:endParaRPr>
          </a:p>
        </p:txBody>
      </p:sp>
      <p:grpSp>
        <p:nvGrpSpPr>
          <p:cNvPr id="39954" name="Group 20"/>
          <p:cNvGrpSpPr/>
          <p:nvPr/>
        </p:nvGrpSpPr>
        <p:grpSpPr>
          <a:xfrm>
            <a:off x="4619625" y="2133600"/>
            <a:ext cx="2819400" cy="2803525"/>
            <a:chOff x="0" y="0"/>
            <a:chExt cx="1776" cy="1766"/>
          </a:xfrm>
        </p:grpSpPr>
        <p:sp>
          <p:nvSpPr>
            <p:cNvPr id="39955" name="AutoShape 21"/>
            <p:cNvSpPr/>
            <p:nvPr/>
          </p:nvSpPr>
          <p:spPr>
            <a:xfrm rot="6774404">
              <a:off x="36" y="90"/>
              <a:ext cx="1688" cy="1664"/>
            </a:xfrm>
            <a:custGeom>
              <a:avLst/>
              <a:gdLst/>
              <a:ahLst/>
              <a:cxnLst>
                <a:cxn ang="0">
                  <a:pos x="1304" y="135"/>
                </a:cxn>
                <a:cxn ang="0">
                  <a:pos x="833" y="111"/>
                </a:cxn>
                <a:cxn ang="0">
                  <a:pos x="1182" y="320"/>
                </a:cxn>
                <a:cxn ang="0">
                  <a:pos x="1815" y="425"/>
                </a:cxn>
                <a:cxn ang="0">
                  <a:pos x="1644" y="843"/>
                </a:cxn>
                <a:cxn ang="0">
                  <a:pos x="1220" y="674"/>
                </a:cxn>
              </a:cxnLst>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rgbClr val="000000"/>
                </a:gs>
                <a:gs pos="100000">
                  <a:schemeClr val="hlink"/>
                </a:gs>
              </a:gsLst>
              <a:lin ang="18900000" scaled="1"/>
              <a:tileRect/>
            </a:gradFill>
            <a:ln w="9525"/>
            <a:scene3d>
              <a:camera prst="legacyObliqueTopRight">
                <a:rot lat="0" lon="0" rev="0"/>
              </a:camera>
              <a:lightRig rig="legacyFlat3" dir="b"/>
            </a:scene3d>
            <a:sp3d extrusionH="176200" prstMaterial="legacyMatte">
              <a:bevelT w="13500" h="13500" prst="angle"/>
              <a:bevelB w="13500" h="13500" prst="angle"/>
              <a:extrusionClr>
                <a:schemeClr val="hlink"/>
              </a:extrusionClr>
            </a:sp3d>
          </p:spPr>
          <p:txBody>
            <a:bodyPr/>
            <a:p>
              <a:endParaRPr lang="zh-CN" altLang="en-US"/>
            </a:p>
          </p:txBody>
        </p:sp>
        <p:sp>
          <p:nvSpPr>
            <p:cNvPr id="39956" name="AutoShape 22"/>
            <p:cNvSpPr/>
            <p:nvPr/>
          </p:nvSpPr>
          <p:spPr>
            <a:xfrm rot="-9425596">
              <a:off x="0" y="79"/>
              <a:ext cx="1688" cy="1664"/>
            </a:xfrm>
            <a:custGeom>
              <a:avLst/>
              <a:gdLst/>
              <a:ahLst/>
              <a:cxnLst>
                <a:cxn ang="0">
                  <a:pos x="1304" y="135"/>
                </a:cxn>
                <a:cxn ang="0">
                  <a:pos x="833" y="111"/>
                </a:cxn>
                <a:cxn ang="0">
                  <a:pos x="1182" y="320"/>
                </a:cxn>
                <a:cxn ang="0">
                  <a:pos x="1815" y="425"/>
                </a:cxn>
                <a:cxn ang="0">
                  <a:pos x="1644" y="843"/>
                </a:cxn>
                <a:cxn ang="0">
                  <a:pos x="1220" y="674"/>
                </a:cxn>
              </a:cxnLst>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rgbClr val="000000"/>
                </a:gs>
                <a:gs pos="100000">
                  <a:schemeClr val="accent1"/>
                </a:gs>
              </a:gsLst>
              <a:lin ang="18900000" scaled="1"/>
              <a:tileRect/>
            </a:gradFill>
            <a:ln w="9525"/>
            <a:scene3d>
              <a:camera prst="legacyObliqueTopRight">
                <a:rot lat="0" lon="0" rev="0"/>
              </a:camera>
              <a:lightRig rig="legacyFlat3" dir="b"/>
            </a:scene3d>
            <a:sp3d extrusionH="176200" prstMaterial="legacyMatte">
              <a:bevelT w="13500" h="13500" prst="angle"/>
              <a:bevelB w="13500" h="13500" prst="angle"/>
              <a:extrusionClr>
                <a:schemeClr val="accent1"/>
              </a:extrusionClr>
            </a:sp3d>
          </p:spPr>
          <p:txBody>
            <a:bodyPr/>
            <a:p>
              <a:endParaRPr lang="zh-CN" altLang="en-US"/>
            </a:p>
          </p:txBody>
        </p:sp>
        <p:sp>
          <p:nvSpPr>
            <p:cNvPr id="39957" name="AutoShape 23"/>
            <p:cNvSpPr/>
            <p:nvPr/>
          </p:nvSpPr>
          <p:spPr>
            <a:xfrm rot="-4025596">
              <a:off x="61" y="12"/>
              <a:ext cx="1688" cy="1664"/>
            </a:xfrm>
            <a:custGeom>
              <a:avLst/>
              <a:gdLst/>
              <a:ahLst/>
              <a:cxnLst>
                <a:cxn ang="0">
                  <a:pos x="1304" y="135"/>
                </a:cxn>
                <a:cxn ang="0">
                  <a:pos x="833" y="111"/>
                </a:cxn>
                <a:cxn ang="0">
                  <a:pos x="1182" y="320"/>
                </a:cxn>
                <a:cxn ang="0">
                  <a:pos x="1815" y="425"/>
                </a:cxn>
                <a:cxn ang="0">
                  <a:pos x="1644" y="843"/>
                </a:cxn>
                <a:cxn ang="0">
                  <a:pos x="1220" y="674"/>
                </a:cxn>
              </a:cxnLst>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rgbClr val="090B0B"/>
                </a:gs>
                <a:gs pos="100000">
                  <a:schemeClr val="folHlink"/>
                </a:gs>
              </a:gsLst>
              <a:lin ang="18900000" scaled="1"/>
              <a:tileRect/>
            </a:gradFill>
            <a:ln w="9525"/>
            <a:scene3d>
              <a:camera prst="legacyObliqueTopRight">
                <a:rot lat="0" lon="0" rev="0"/>
              </a:camera>
              <a:lightRig rig="legacyFlat3" dir="b"/>
            </a:scene3d>
            <a:sp3d extrusionH="176200" prstMaterial="legacyMatte">
              <a:bevelT w="13500" h="13500" prst="angle"/>
              <a:bevelB w="13500" h="13500" prst="angle"/>
              <a:extrusionClr>
                <a:schemeClr val="folHlink"/>
              </a:extrusionClr>
            </a:sp3d>
          </p:spPr>
          <p:txBody>
            <a:bodyPr/>
            <a:p>
              <a:endParaRPr lang="zh-CN" altLang="en-US"/>
            </a:p>
          </p:txBody>
        </p:sp>
        <p:sp>
          <p:nvSpPr>
            <p:cNvPr id="39958" name="AutoShape 24"/>
            <p:cNvSpPr/>
            <p:nvPr/>
          </p:nvSpPr>
          <p:spPr>
            <a:xfrm rot="1374404">
              <a:off x="88" y="48"/>
              <a:ext cx="1688" cy="1664"/>
            </a:xfrm>
            <a:custGeom>
              <a:avLst/>
              <a:gdLst/>
              <a:ahLst/>
              <a:cxnLst>
                <a:cxn ang="0">
                  <a:pos x="1304" y="135"/>
                </a:cxn>
                <a:cxn ang="0">
                  <a:pos x="833" y="111"/>
                </a:cxn>
                <a:cxn ang="0">
                  <a:pos x="1182" y="320"/>
                </a:cxn>
                <a:cxn ang="0">
                  <a:pos x="1815" y="425"/>
                </a:cxn>
                <a:cxn ang="0">
                  <a:pos x="1644" y="843"/>
                </a:cxn>
                <a:cxn ang="0">
                  <a:pos x="1220" y="674"/>
                </a:cxn>
              </a:cxnLst>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rgbClr val="000000"/>
                </a:gs>
                <a:gs pos="100000">
                  <a:schemeClr val="accent2"/>
                </a:gs>
              </a:gsLst>
              <a:lin ang="18900000" scaled="1"/>
              <a:tileRect/>
            </a:gradFill>
            <a:ln w="9525"/>
            <a:scene3d>
              <a:camera prst="legacyObliqueTopRight">
                <a:rot lat="0" lon="0" rev="0"/>
              </a:camera>
              <a:lightRig rig="legacyFlat3" dir="b"/>
            </a:scene3d>
            <a:sp3d extrusionH="176200" prstMaterial="legacyMatte">
              <a:bevelT w="13500" h="13500" prst="angle"/>
              <a:bevelB w="13500" h="13500" prst="angle"/>
              <a:extrusionClr>
                <a:schemeClr val="accent2"/>
              </a:extrusionClr>
            </a:sp3d>
          </p:spPr>
          <p:txBody>
            <a:bodyPr/>
            <a:p>
              <a:endParaRPr lang="zh-CN" altLang="en-US"/>
            </a:p>
          </p:txBody>
        </p:sp>
      </p:gr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占位符 37889"/>
          <p:cNvSpPr>
            <a:spLocks noGrp="1"/>
          </p:cNvSpPr>
          <p:nvPr>
            <p:ph idx="1"/>
          </p:nvPr>
        </p:nvSpPr>
        <p:spPr>
          <a:xfrm>
            <a:off x="1828800" y="1219200"/>
            <a:ext cx="5419725" cy="1489075"/>
          </a:xfrm>
        </p:spPr>
        <p:txBody>
          <a:bodyPr anchor="t"/>
          <a:p>
            <a:pPr>
              <a:lnSpc>
                <a:spcPct val="80000"/>
              </a:lnSpc>
            </a:pPr>
            <a:r>
              <a:rPr lang="zh-CN" altLang="en-US" dirty="0">
                <a:ea typeface="宋体" panose="02010600030101010101" pitchFamily="2" charset="-122"/>
              </a:rPr>
              <a:t>思考：</a:t>
            </a:r>
            <a:endParaRPr lang="zh-CN" altLang="en-US" dirty="0">
              <a:ea typeface="宋体" panose="02010600030101010101" pitchFamily="2" charset="-122"/>
            </a:endParaRPr>
          </a:p>
          <a:p>
            <a:pPr>
              <a:lnSpc>
                <a:spcPct val="80000"/>
              </a:lnSpc>
            </a:pPr>
            <a:r>
              <a:rPr lang="en-US" altLang="x-none" dirty="0">
                <a:ea typeface="宋体" panose="02010600030101010101" pitchFamily="2" charset="-122"/>
              </a:rPr>
              <a:t>1</a:t>
            </a:r>
            <a:r>
              <a:rPr lang="zh-CN" altLang="en-US" dirty="0">
                <a:ea typeface="宋体" panose="02010600030101010101" pitchFamily="2" charset="-122"/>
              </a:rPr>
              <a:t>、</a:t>
            </a:r>
            <a:r>
              <a:rPr lang="en-US" altLang="x-none" dirty="0">
                <a:ea typeface="宋体" panose="02010600030101010101" pitchFamily="2" charset="-122"/>
              </a:rPr>
              <a:t>《</a:t>
            </a:r>
            <a:r>
              <a:rPr lang="zh-CN" altLang="en-US" dirty="0">
                <a:ea typeface="宋体" panose="02010600030101010101" pitchFamily="2" charset="-122"/>
              </a:rPr>
              <a:t>学生手册</a:t>
            </a:r>
            <a:r>
              <a:rPr lang="en-US" altLang="x-none" dirty="0">
                <a:ea typeface="宋体" panose="02010600030101010101" pitchFamily="2" charset="-122"/>
              </a:rPr>
              <a:t>》</a:t>
            </a:r>
            <a:r>
              <a:rPr lang="zh-CN" altLang="en-US" dirty="0">
                <a:ea typeface="宋体" panose="02010600030101010101" pitchFamily="2" charset="-122"/>
              </a:rPr>
              <a:t>是不是法？</a:t>
            </a:r>
            <a:endParaRPr lang="zh-CN" altLang="en-US" dirty="0">
              <a:ea typeface="宋体" panose="02010600030101010101" pitchFamily="2" charset="-122"/>
            </a:endParaRPr>
          </a:p>
        </p:txBody>
      </p:sp>
      <p:pic>
        <p:nvPicPr>
          <p:cNvPr id="40962" name="图片 37890" descr="学生手册"/>
          <p:cNvPicPr>
            <a:picLocks noChangeAspect="1"/>
          </p:cNvPicPr>
          <p:nvPr/>
        </p:nvPicPr>
        <p:blipFill>
          <a:blip r:embed="rId1"/>
          <a:stretch>
            <a:fillRect/>
          </a:stretch>
        </p:blipFill>
        <p:spPr>
          <a:xfrm>
            <a:off x="6816725" y="2636838"/>
            <a:ext cx="2314575" cy="3086100"/>
          </a:xfrm>
          <a:prstGeom prst="rect">
            <a:avLst/>
          </a:prstGeom>
          <a:noFill/>
          <a:ln w="9525">
            <a:noFill/>
          </a:ln>
        </p:spPr>
      </p:pic>
      <p:sp>
        <p:nvSpPr>
          <p:cNvPr id="40963" name="Rectangle 2"/>
          <p:cNvSpPr/>
          <p:nvPr/>
        </p:nvSpPr>
        <p:spPr>
          <a:xfrm>
            <a:off x="1524000" y="260350"/>
            <a:ext cx="2987675" cy="563563"/>
          </a:xfrm>
          <a:prstGeom prst="rect">
            <a:avLst/>
          </a:prstGeom>
          <a:noFill/>
          <a:ln w="9525">
            <a:noFill/>
          </a:ln>
          <a:effectLst>
            <a:outerShdw dist="28398" dir="1593903" algn="ctr" rotWithShape="0">
              <a:schemeClr val="bg1">
                <a:alpha val="50000"/>
              </a:schemeClr>
            </a:outerShdw>
          </a:effectLst>
        </p:spPr>
        <p:txBody>
          <a:bodyPr anchor="ctr"/>
          <a:p>
            <a:pPr lvl="0" algn="ctr"/>
            <a:r>
              <a:rPr lang="zh-CN" altLang="en-US" sz="4400">
                <a:ea typeface="黑体" panose="02010609060101010101" pitchFamily="2" charset="-122"/>
                <a:sym typeface="Calibri" panose="020F0502020204030204" charset="0"/>
              </a:rPr>
              <a:t>法学概述</a:t>
            </a:r>
            <a:endParaRPr lang="zh-CN" altLang="en-US" sz="4400">
              <a:ea typeface="黑体" panose="02010609060101010101" pitchFamily="2" charset="-122"/>
              <a:sym typeface="Calibri" panose="020F0502020204030204" charset="0"/>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占位符 38913"/>
          <p:cNvSpPr>
            <a:spLocks noGrp="1"/>
          </p:cNvSpPr>
          <p:nvPr>
            <p:ph idx="1"/>
          </p:nvPr>
        </p:nvSpPr>
        <p:spPr>
          <a:xfrm>
            <a:off x="1828800" y="1219200"/>
            <a:ext cx="6138863" cy="769938"/>
          </a:xfrm>
        </p:spPr>
        <p:txBody>
          <a:bodyPr anchor="t"/>
          <a:p>
            <a:r>
              <a:rPr lang="en-US" altLang="x-none" dirty="0">
                <a:ea typeface="宋体" panose="02010600030101010101" pitchFamily="2" charset="-122"/>
              </a:rPr>
              <a:t>2</a:t>
            </a:r>
            <a:r>
              <a:rPr lang="zh-CN" altLang="en-US" dirty="0">
                <a:ea typeface="宋体" panose="02010600030101010101" pitchFamily="2" charset="-122"/>
              </a:rPr>
              <a:t>、“村规民约”是不是法？ </a:t>
            </a:r>
            <a:endParaRPr lang="zh-CN" altLang="en-US" dirty="0">
              <a:ea typeface="宋体" panose="02010600030101010101" pitchFamily="2" charset="-122"/>
            </a:endParaRPr>
          </a:p>
        </p:txBody>
      </p:sp>
      <p:sp>
        <p:nvSpPr>
          <p:cNvPr id="41986" name="Rectangle 2"/>
          <p:cNvSpPr/>
          <p:nvPr/>
        </p:nvSpPr>
        <p:spPr>
          <a:xfrm>
            <a:off x="1524000" y="260350"/>
            <a:ext cx="2771775" cy="563563"/>
          </a:xfrm>
          <a:prstGeom prst="rect">
            <a:avLst/>
          </a:prstGeom>
          <a:noFill/>
          <a:ln w="9525">
            <a:noFill/>
          </a:ln>
          <a:effectLst>
            <a:outerShdw dist="28398" dir="1593903" algn="ctr" rotWithShape="0">
              <a:schemeClr val="bg1">
                <a:alpha val="50000"/>
              </a:schemeClr>
            </a:outerShdw>
          </a:effectLst>
        </p:spPr>
        <p:txBody>
          <a:bodyPr anchor="ctr"/>
          <a:p>
            <a:pPr lvl="0" algn="ctr"/>
            <a:r>
              <a:rPr lang="zh-CN" altLang="en-US" sz="4400">
                <a:ea typeface="黑体" panose="02010609060101010101" pitchFamily="2" charset="-122"/>
                <a:sym typeface="Calibri" panose="020F0502020204030204" charset="0"/>
              </a:rPr>
              <a:t>法学概述</a:t>
            </a:r>
            <a:endParaRPr lang="zh-CN" altLang="en-US" sz="4400">
              <a:ea typeface="黑体" panose="02010609060101010101" pitchFamily="2" charset="-122"/>
              <a:sym typeface="Calibri" panose="020F0502020204030204" charset="0"/>
            </a:endParaRPr>
          </a:p>
        </p:txBody>
      </p:sp>
      <p:pic>
        <p:nvPicPr>
          <p:cNvPr id="41987" name="图片 38915" descr="村规民约"/>
          <p:cNvPicPr>
            <a:picLocks noChangeAspect="1"/>
          </p:cNvPicPr>
          <p:nvPr/>
        </p:nvPicPr>
        <p:blipFill>
          <a:blip r:embed="rId1"/>
          <a:stretch>
            <a:fillRect/>
          </a:stretch>
        </p:blipFill>
        <p:spPr>
          <a:xfrm>
            <a:off x="1847850" y="1989138"/>
            <a:ext cx="8572500" cy="4657725"/>
          </a:xfrm>
          <a:prstGeom prst="rect">
            <a:avLst/>
          </a:prstGeom>
          <a:noFill/>
          <a:ln w="9525">
            <a:noFill/>
          </a:ln>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占位符 39937"/>
          <p:cNvSpPr>
            <a:spLocks noGrp="1"/>
          </p:cNvSpPr>
          <p:nvPr>
            <p:ph idx="1"/>
          </p:nvPr>
        </p:nvSpPr>
        <p:spPr>
          <a:xfrm>
            <a:off x="1828800" y="1219200"/>
            <a:ext cx="8382000" cy="5105400"/>
          </a:xfrm>
        </p:spPr>
        <p:txBody>
          <a:bodyPr anchor="t"/>
          <a:p>
            <a:r>
              <a:rPr lang="zh-CN" altLang="en-US" dirty="0">
                <a:ea typeface="宋体" panose="02010600030101010101" pitchFamily="2" charset="-122"/>
              </a:rPr>
              <a:t>4.法的渊源</a:t>
            </a:r>
            <a:endParaRPr lang="zh-CN" altLang="en-US" dirty="0">
              <a:ea typeface="宋体" panose="02010600030101010101" pitchFamily="2" charset="-122"/>
            </a:endParaRPr>
          </a:p>
          <a:p>
            <a:r>
              <a:rPr lang="zh-CN" altLang="en-US" dirty="0">
                <a:ea typeface="宋体" panose="02010600030101010101" pitchFamily="2" charset="-122"/>
              </a:rPr>
              <a:t>法的渊源，中国也称为法的形式，用以指称法的具体的外部表现形态。</a:t>
            </a:r>
            <a:endParaRPr lang="zh-CN" altLang="en-US" dirty="0">
              <a:ea typeface="宋体" panose="02010600030101010101" pitchFamily="2" charset="-122"/>
            </a:endParaRPr>
          </a:p>
          <a:p>
            <a:r>
              <a:rPr lang="zh-CN" altLang="en-US" dirty="0">
                <a:ea typeface="宋体" panose="02010600030101010101" pitchFamily="2" charset="-122"/>
              </a:rPr>
              <a:t>中国现时成文法渊源包括：宪法、法律、行政法规、地方性法规、自治法规、行政规章、特别行政区法、国际条约。现时作为中国法的渊源补充存在的，主要是政策、习惯、判例。</a:t>
            </a:r>
            <a:endParaRPr lang="zh-CN" altLang="en-US" dirty="0">
              <a:ea typeface="宋体" panose="02010600030101010101" pitchFamily="2" charset="-122"/>
            </a:endParaRPr>
          </a:p>
        </p:txBody>
      </p:sp>
      <p:sp>
        <p:nvSpPr>
          <p:cNvPr id="43010" name="Rectangle 2"/>
          <p:cNvSpPr/>
          <p:nvPr/>
        </p:nvSpPr>
        <p:spPr>
          <a:xfrm>
            <a:off x="1524000" y="260350"/>
            <a:ext cx="2916238" cy="563563"/>
          </a:xfrm>
          <a:prstGeom prst="rect">
            <a:avLst/>
          </a:prstGeom>
          <a:noFill/>
          <a:ln w="9525">
            <a:noFill/>
          </a:ln>
          <a:effectLst>
            <a:outerShdw dist="28398" dir="1593903" algn="ctr" rotWithShape="0">
              <a:schemeClr val="bg1">
                <a:alpha val="50000"/>
              </a:schemeClr>
            </a:outerShdw>
          </a:effectLst>
        </p:spPr>
        <p:txBody>
          <a:bodyPr anchor="ctr"/>
          <a:p>
            <a:pPr lvl="0" algn="ctr"/>
            <a:r>
              <a:rPr lang="zh-CN" altLang="en-US" sz="4400">
                <a:ea typeface="黑体" panose="02010609060101010101" pitchFamily="2" charset="-122"/>
                <a:sym typeface="Calibri" panose="020F0502020204030204" charset="0"/>
              </a:rPr>
              <a:t>法学概述</a:t>
            </a:r>
            <a:endParaRPr lang="zh-CN" altLang="en-US" sz="4400">
              <a:ea typeface="黑体" panose="02010609060101010101" pitchFamily="2" charset="-122"/>
              <a:sym typeface="Calibri" panose="020F0502020204030204" charset="0"/>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3" name="图片 40961" descr="bd0bfd228941cfb44623e85f"/>
          <p:cNvPicPr>
            <a:picLocks noChangeAspect="1"/>
          </p:cNvPicPr>
          <p:nvPr/>
        </p:nvPicPr>
        <p:blipFill>
          <a:blip r:embed="rId1"/>
          <a:stretch>
            <a:fillRect/>
          </a:stretch>
        </p:blipFill>
        <p:spPr>
          <a:xfrm>
            <a:off x="1524000" y="404813"/>
            <a:ext cx="8675688" cy="6048375"/>
          </a:xfrm>
          <a:prstGeom prst="rect">
            <a:avLst/>
          </a:prstGeom>
          <a:noFill/>
          <a:ln w="9525">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n w="22225">
                  <a:solidFill>
                    <a:schemeClr val="accent2"/>
                  </a:solidFill>
                  <a:prstDash val="solid"/>
                </a:ln>
                <a:solidFill>
                  <a:schemeClr val="accent2">
                    <a:lumMod val="40000"/>
                    <a:lumOff val="60000"/>
                  </a:schemeClr>
                </a:solidFill>
                <a:effectLst/>
                <a:sym typeface="+mn-ea"/>
              </a:rPr>
              <a:t>小明同学的一天</a:t>
            </a:r>
            <a:endParaRPr lang="zh-CN" altLang="en-US">
              <a:ln w="22225">
                <a:solidFill>
                  <a:schemeClr val="accent2"/>
                </a:solidFill>
                <a:prstDash val="solid"/>
              </a:ln>
              <a:solidFill>
                <a:schemeClr val="accent2">
                  <a:lumMod val="40000"/>
                  <a:lumOff val="60000"/>
                </a:schemeClr>
              </a:solidFill>
              <a:effectLst/>
              <a:sym typeface="+mn-ea"/>
            </a:endParaRPr>
          </a:p>
        </p:txBody>
      </p:sp>
      <p:sp>
        <p:nvSpPr>
          <p:cNvPr id="3" name="内容占位符 2"/>
          <p:cNvSpPr>
            <a:spLocks noGrp="1"/>
          </p:cNvSpPr>
          <p:nvPr>
            <p:ph idx="1"/>
          </p:nvPr>
        </p:nvSpPr>
        <p:spPr/>
        <p:txBody>
          <a:bodyPr/>
          <a:p>
            <a:endParaRPr lang="zh-CN" altLang="en-US"/>
          </a:p>
          <a:p>
            <a:r>
              <a:rPr lang="zh-CN" altLang="en-US"/>
              <a:t>早晨起床后买包子作为早餐</a:t>
            </a:r>
            <a:endParaRPr lang="zh-CN" altLang="en-US"/>
          </a:p>
          <a:p>
            <a:r>
              <a:rPr lang="zh-CN" altLang="en-US"/>
              <a:t>乘坐</a:t>
            </a:r>
            <a:r>
              <a:rPr lang="en-US" altLang="zh-CN"/>
              <a:t>18</a:t>
            </a:r>
            <a:r>
              <a:rPr lang="zh-CN" altLang="en-US"/>
              <a:t>路公交车到学校 上课</a:t>
            </a:r>
            <a:endParaRPr lang="zh-CN" altLang="en-US"/>
          </a:p>
          <a:p>
            <a:r>
              <a:rPr lang="zh-CN" altLang="en-US"/>
              <a:t>下午去</a:t>
            </a:r>
            <a:r>
              <a:rPr lang="en-US" altLang="zh-CN"/>
              <a:t>KFC</a:t>
            </a:r>
            <a:r>
              <a:rPr lang="zh-CN" altLang="en-US"/>
              <a:t>打工 </a:t>
            </a:r>
            <a:endParaRPr lang="zh-CN" altLang="en-US"/>
          </a:p>
          <a:p>
            <a:r>
              <a:rPr lang="zh-CN" altLang="en-US"/>
              <a:t>晚上去淘宝购物 </a:t>
            </a:r>
            <a:endParaRPr lang="zh-CN" altLang="en-US"/>
          </a:p>
        </p:txBody>
      </p:sp>
      <p:sp>
        <p:nvSpPr>
          <p:cNvPr id="4" name="文本框 3"/>
          <p:cNvSpPr txBox="1"/>
          <p:nvPr/>
        </p:nvSpPr>
        <p:spPr>
          <a:xfrm>
            <a:off x="7920228" y="2319528"/>
            <a:ext cx="2064258" cy="42037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sym typeface="+mn-ea"/>
              </a:rPr>
              <a:t>买卖合同</a:t>
            </a:r>
            <a:endParaRPr lang="zh-CN" altLang="en-US" sz="2160">
              <a:ln w="22225">
                <a:solidFill>
                  <a:schemeClr val="accent2"/>
                </a:solidFill>
                <a:prstDash val="solid"/>
              </a:ln>
              <a:solidFill>
                <a:schemeClr val="accent2">
                  <a:lumMod val="40000"/>
                  <a:lumOff val="60000"/>
                </a:schemeClr>
              </a:solidFill>
              <a:effectLst/>
              <a:sym typeface="+mn-ea"/>
            </a:endParaRPr>
          </a:p>
        </p:txBody>
      </p:sp>
      <p:sp>
        <p:nvSpPr>
          <p:cNvPr id="6" name="文本框 5"/>
          <p:cNvSpPr txBox="1"/>
          <p:nvPr/>
        </p:nvSpPr>
        <p:spPr>
          <a:xfrm>
            <a:off x="8253984" y="2839212"/>
            <a:ext cx="1924050" cy="42037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rPr>
              <a:t>运输合同</a:t>
            </a:r>
            <a:endParaRPr lang="zh-CN" altLang="en-US" sz="2160">
              <a:ln w="22225">
                <a:solidFill>
                  <a:schemeClr val="accent2"/>
                </a:solidFill>
                <a:prstDash val="solid"/>
              </a:ln>
              <a:solidFill>
                <a:schemeClr val="accent2">
                  <a:lumMod val="40000"/>
                  <a:lumOff val="60000"/>
                </a:schemeClr>
              </a:solidFill>
              <a:effectLst/>
            </a:endParaRPr>
          </a:p>
        </p:txBody>
      </p:sp>
      <p:sp>
        <p:nvSpPr>
          <p:cNvPr id="8" name="文本框 7"/>
          <p:cNvSpPr txBox="1"/>
          <p:nvPr/>
        </p:nvSpPr>
        <p:spPr>
          <a:xfrm>
            <a:off x="5715000" y="3463290"/>
            <a:ext cx="3745992" cy="42291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rPr>
              <a:t>劳动</a:t>
            </a:r>
            <a:r>
              <a:rPr lang="en-US" altLang="zh-CN" sz="2160">
                <a:ln w="22225">
                  <a:solidFill>
                    <a:schemeClr val="accent2"/>
                  </a:solidFill>
                  <a:prstDash val="solid"/>
                </a:ln>
                <a:solidFill>
                  <a:schemeClr val="accent2">
                    <a:lumMod val="40000"/>
                    <a:lumOff val="60000"/>
                  </a:schemeClr>
                </a:solidFill>
                <a:effectLst/>
              </a:rPr>
              <a:t>OR</a:t>
            </a:r>
            <a:r>
              <a:rPr lang="zh-CN" altLang="en-US" sz="2160">
                <a:ln w="22225">
                  <a:solidFill>
                    <a:schemeClr val="accent2"/>
                  </a:solidFill>
                  <a:prstDash val="solid"/>
                </a:ln>
                <a:solidFill>
                  <a:schemeClr val="accent2">
                    <a:lumMod val="40000"/>
                    <a:lumOff val="60000"/>
                  </a:schemeClr>
                </a:solidFill>
                <a:effectLst/>
              </a:rPr>
              <a:t>劳务</a:t>
            </a:r>
            <a:endParaRPr lang="zh-CN" altLang="en-US" sz="2160">
              <a:ln w="22225">
                <a:solidFill>
                  <a:schemeClr val="accent2"/>
                </a:solidFill>
                <a:prstDash val="solid"/>
              </a:ln>
              <a:solidFill>
                <a:schemeClr val="accent2">
                  <a:lumMod val="40000"/>
                  <a:lumOff val="60000"/>
                </a:schemeClr>
              </a:solidFill>
              <a:effectLst/>
            </a:endParaRPr>
          </a:p>
        </p:txBody>
      </p:sp>
      <p:sp>
        <p:nvSpPr>
          <p:cNvPr id="10" name="文本框 9"/>
          <p:cNvSpPr txBox="1"/>
          <p:nvPr/>
        </p:nvSpPr>
        <p:spPr>
          <a:xfrm>
            <a:off x="5714873" y="3885946"/>
            <a:ext cx="2045208" cy="420370"/>
          </a:xfrm>
          <a:prstGeom prst="rect">
            <a:avLst/>
          </a:prstGeom>
          <a:noFill/>
        </p:spPr>
        <p:txBody>
          <a:bodyPr wrap="square" rtlCol="0">
            <a:spAutoFit/>
          </a:bodyPr>
          <a:p>
            <a:r>
              <a:rPr lang="zh-CN" altLang="en-US" sz="2160">
                <a:ln w="22225">
                  <a:solidFill>
                    <a:schemeClr val="accent2"/>
                  </a:solidFill>
                  <a:prstDash val="solid"/>
                </a:ln>
                <a:solidFill>
                  <a:schemeClr val="accent2">
                    <a:lumMod val="40000"/>
                    <a:lumOff val="60000"/>
                  </a:schemeClr>
                </a:solidFill>
                <a:effectLst/>
              </a:rPr>
              <a:t>消费者</a:t>
            </a:r>
            <a:endParaRPr lang="zh-CN" altLang="en-US" sz="216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ox(in)">
                                      <p:cBhvr>
                                        <p:cTn id="13" dur="2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diamond(in)">
                                      <p:cBhvr>
                                        <p:cTn id="23"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占位符 41985"/>
          <p:cNvSpPr>
            <a:spLocks noGrp="1"/>
          </p:cNvSpPr>
          <p:nvPr>
            <p:ph idx="1"/>
          </p:nvPr>
        </p:nvSpPr>
        <p:spPr>
          <a:xfrm>
            <a:off x="1343025" y="1219200"/>
            <a:ext cx="9324975" cy="5105400"/>
          </a:xfrm>
        </p:spPr>
        <p:txBody>
          <a:bodyPr anchor="t"/>
          <a:p>
            <a:r>
              <a:rPr lang="zh-CN" altLang="en-US" dirty="0">
                <a:ea typeface="宋体" panose="02010600030101010101" pitchFamily="2" charset="-122"/>
              </a:rPr>
              <a:t>练习：</a:t>
            </a:r>
            <a:endParaRPr lang="zh-CN" altLang="en-US" dirty="0">
              <a:ea typeface="宋体" panose="02010600030101010101" pitchFamily="2" charset="-122"/>
            </a:endParaRPr>
          </a:p>
          <a:p>
            <a:r>
              <a:rPr lang="en-US" altLang="x-none" dirty="0">
                <a:ea typeface="宋体" panose="02010600030101010101" pitchFamily="2" charset="-122"/>
              </a:rPr>
              <a:t>1</a:t>
            </a:r>
            <a:r>
              <a:rPr lang="zh-CN" altLang="en-US" dirty="0">
                <a:ea typeface="宋体" panose="02010600030101010101" pitchFamily="2" charset="-122"/>
              </a:rPr>
              <a:t>、</a:t>
            </a:r>
            <a:r>
              <a:rPr lang="en-US" altLang="x-none" dirty="0">
                <a:ea typeface="宋体" panose="02010600030101010101" pitchFamily="2" charset="-122"/>
              </a:rPr>
              <a:t>《</a:t>
            </a:r>
            <a:r>
              <a:rPr lang="zh-CN" altLang="en-US" dirty="0">
                <a:ea typeface="宋体" panose="02010600030101010101" pitchFamily="2" charset="-122"/>
              </a:rPr>
              <a:t>中华人民共和国政府信息公开条例</a:t>
            </a:r>
            <a:r>
              <a:rPr lang="en-US" altLang="x-none" dirty="0">
                <a:ea typeface="宋体" panose="02010600030101010101" pitchFamily="2" charset="-122"/>
              </a:rPr>
              <a:t>》</a:t>
            </a:r>
            <a:r>
              <a:rPr lang="zh-CN" altLang="en-US" dirty="0">
                <a:ea typeface="宋体" panose="02010600030101010101" pitchFamily="2" charset="-122"/>
              </a:rPr>
              <a:t>国务院</a:t>
            </a:r>
            <a:endParaRPr lang="zh-CN" altLang="en-US" dirty="0">
              <a:ea typeface="宋体" panose="02010600030101010101" pitchFamily="2" charset="-122"/>
            </a:endParaRPr>
          </a:p>
          <a:p>
            <a:r>
              <a:rPr lang="en-US" altLang="x-none" dirty="0">
                <a:ea typeface="宋体" panose="02010600030101010101" pitchFamily="2" charset="-122"/>
              </a:rPr>
              <a:t>2</a:t>
            </a:r>
            <a:r>
              <a:rPr lang="zh-CN" altLang="en-US" dirty="0">
                <a:ea typeface="宋体" panose="02010600030101010101" pitchFamily="2" charset="-122"/>
              </a:rPr>
              <a:t>、</a:t>
            </a:r>
            <a:r>
              <a:rPr lang="en-US" altLang="x-none" dirty="0">
                <a:ea typeface="宋体" panose="02010600030101010101" pitchFamily="2" charset="-122"/>
              </a:rPr>
              <a:t>《</a:t>
            </a:r>
            <a:r>
              <a:rPr lang="zh-CN" altLang="en-US" dirty="0">
                <a:ea typeface="宋体" panose="02010600030101010101" pitchFamily="2" charset="-122"/>
              </a:rPr>
              <a:t>中华人民共和国职业教育法</a:t>
            </a:r>
            <a:r>
              <a:rPr lang="en-US" altLang="x-none" dirty="0">
                <a:ea typeface="宋体" panose="02010600030101010101" pitchFamily="2" charset="-122"/>
              </a:rPr>
              <a:t>》</a:t>
            </a:r>
            <a:r>
              <a:rPr lang="zh-CN" altLang="en-US" dirty="0">
                <a:ea typeface="宋体" panose="02010600030101010101" pitchFamily="2" charset="-122"/>
              </a:rPr>
              <a:t>全国人大常委会</a:t>
            </a:r>
            <a:endParaRPr lang="zh-CN" altLang="en-US" dirty="0">
              <a:ea typeface="宋体" panose="02010600030101010101" pitchFamily="2" charset="-122"/>
            </a:endParaRPr>
          </a:p>
          <a:p>
            <a:r>
              <a:rPr lang="en-US" altLang="x-none" dirty="0">
                <a:ea typeface="宋体" panose="02010600030101010101" pitchFamily="2" charset="-122"/>
              </a:rPr>
              <a:t>3</a:t>
            </a:r>
            <a:r>
              <a:rPr lang="zh-CN" altLang="en-US" dirty="0">
                <a:ea typeface="宋体" panose="02010600030101010101" pitchFamily="2" charset="-122"/>
              </a:rPr>
              <a:t>、</a:t>
            </a:r>
            <a:r>
              <a:rPr lang="en-US" altLang="x-none" dirty="0">
                <a:ea typeface="宋体" panose="02010600030101010101" pitchFamily="2" charset="-122"/>
              </a:rPr>
              <a:t>《</a:t>
            </a:r>
            <a:r>
              <a:rPr lang="zh-CN" altLang="en-US" dirty="0">
                <a:ea typeface="宋体" panose="02010600030101010101" pitchFamily="2" charset="-122"/>
              </a:rPr>
              <a:t>山东省企业职业生育保险规定</a:t>
            </a:r>
            <a:r>
              <a:rPr lang="en-US" altLang="x-none" dirty="0">
                <a:ea typeface="宋体" panose="02010600030101010101" pitchFamily="2" charset="-122"/>
              </a:rPr>
              <a:t>》</a:t>
            </a:r>
            <a:r>
              <a:rPr lang="zh-CN" altLang="en-US" dirty="0">
                <a:ea typeface="宋体" panose="02010600030101010101" pitchFamily="2" charset="-122"/>
              </a:rPr>
              <a:t>山东省政府</a:t>
            </a:r>
            <a:endParaRPr lang="zh-CN" altLang="en-US" dirty="0">
              <a:ea typeface="宋体" panose="02010600030101010101" pitchFamily="2" charset="-122"/>
            </a:endParaRPr>
          </a:p>
          <a:p>
            <a:r>
              <a:rPr lang="en-US" altLang="x-none" dirty="0">
                <a:ea typeface="宋体" panose="02010600030101010101" pitchFamily="2" charset="-122"/>
              </a:rPr>
              <a:t>4</a:t>
            </a:r>
            <a:r>
              <a:rPr lang="zh-CN" altLang="en-US" dirty="0">
                <a:ea typeface="宋体" panose="02010600030101010101" pitchFamily="2" charset="-122"/>
              </a:rPr>
              <a:t>、</a:t>
            </a:r>
            <a:r>
              <a:rPr lang="en-US" altLang="x-none" dirty="0">
                <a:ea typeface="宋体" panose="02010600030101010101" pitchFamily="2" charset="-122"/>
              </a:rPr>
              <a:t>《</a:t>
            </a:r>
            <a:r>
              <a:rPr lang="zh-CN" altLang="en-US" dirty="0">
                <a:ea typeface="宋体" panose="02010600030101010101" pitchFamily="2" charset="-122"/>
              </a:rPr>
              <a:t>宁夏回族自治区路政条例 </a:t>
            </a:r>
            <a:r>
              <a:rPr lang="en-US" altLang="x-none" dirty="0">
                <a:ea typeface="宋体" panose="02010600030101010101" pitchFamily="2" charset="-122"/>
              </a:rPr>
              <a:t>》</a:t>
            </a:r>
            <a:r>
              <a:rPr lang="zh-CN" altLang="en-US" dirty="0">
                <a:ea typeface="宋体" panose="02010600030101010101" pitchFamily="2" charset="-122"/>
              </a:rPr>
              <a:t>宁夏回族自治区人大</a:t>
            </a:r>
            <a:endParaRPr lang="en-US" altLang="x-none" dirty="0">
              <a:ea typeface="宋体" panose="02010600030101010101" pitchFamily="2" charset="-122"/>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文本占位符 6145"/>
          <p:cNvSpPr>
            <a:spLocks noGrp="1"/>
          </p:cNvSpPr>
          <p:nvPr>
            <p:ph idx="1"/>
          </p:nvPr>
        </p:nvSpPr>
        <p:spPr>
          <a:xfrm>
            <a:off x="1774825" y="1125538"/>
            <a:ext cx="7859713" cy="5472112"/>
          </a:xfrm>
        </p:spPr>
        <p:txBody>
          <a:bodyPr anchor="t"/>
          <a:p>
            <a:pPr>
              <a:lnSpc>
                <a:spcPct val="140000"/>
              </a:lnSpc>
              <a:buClr>
                <a:srgbClr val="FFFF00"/>
              </a:buClr>
              <a:buFont typeface="Wingdings" panose="05000000000000000000" pitchFamily="2" charset="2"/>
              <a:buNone/>
            </a:pPr>
            <a:r>
              <a:rPr lang="zh-CN" altLang="en-US" sz="4000">
                <a:sym typeface="微软雅黑" panose="020B0503020204020204" charset="-122"/>
              </a:rPr>
              <a:t>中国成年的年龄</a:t>
            </a:r>
            <a:r>
              <a:rPr lang="zh-CN" altLang="en-US" sz="4000"/>
              <a:t> </a:t>
            </a:r>
            <a:endParaRPr lang="zh-CN" altLang="en-US" sz="4000"/>
          </a:p>
          <a:p>
            <a:pPr>
              <a:lnSpc>
                <a:spcPct val="140000"/>
              </a:lnSpc>
              <a:buClr>
                <a:srgbClr val="FFFF00"/>
              </a:buClr>
              <a:buFont typeface="Wingdings" panose="05000000000000000000" pitchFamily="2" charset="2"/>
              <a:buNone/>
            </a:pPr>
            <a:r>
              <a:rPr lang="zh-CN" altLang="en-US" sz="4000"/>
              <a:t>成年意味着什么</a:t>
            </a:r>
            <a:endParaRPr lang="zh-CN" altLang="en-US" sz="4000"/>
          </a:p>
          <a:p>
            <a:pPr>
              <a:lnSpc>
                <a:spcPct val="140000"/>
              </a:lnSpc>
              <a:buNone/>
            </a:pPr>
            <a:r>
              <a:rPr lang="zh-CN" altLang="en-US" sz="2500" b="1">
                <a:solidFill>
                  <a:schemeClr val="bg1"/>
                </a:solidFill>
              </a:rPr>
              <a:t>	</a:t>
            </a:r>
            <a:endParaRPr lang="zh-CN" altLang="en-US" sz="2500" b="1">
              <a:solidFill>
                <a:schemeClr val="bg1"/>
              </a:solidFill>
            </a:endParaRPr>
          </a:p>
        </p:txBody>
      </p:sp>
      <p:sp>
        <p:nvSpPr>
          <p:cNvPr id="6147" name="圆角矩形 6146"/>
          <p:cNvSpPr/>
          <p:nvPr/>
        </p:nvSpPr>
        <p:spPr>
          <a:xfrm>
            <a:off x="890905" y="189865"/>
            <a:ext cx="4329430" cy="8096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1" algn="ctr" fontAlgn="base"/>
            <a:r>
              <a:rPr lang="zh-CN" altLang="en-US" sz="3200" b="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sym typeface="+mn-ea"/>
              </a:rPr>
              <a:t>5.掌握民事主体</a:t>
            </a:r>
            <a:r>
              <a:rPr lang="zh-CN" altLang="en-US" sz="32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 </a:t>
            </a:r>
            <a:endParaRPr lang="zh-CN" altLang="en-US" sz="32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endParaRPr>
          </a:p>
        </p:txBody>
      </p:sp>
      <p:pic>
        <p:nvPicPr>
          <p:cNvPr id="9219" name="图片 6147" descr="湖南卫视 成人礼"/>
          <p:cNvPicPr>
            <a:picLocks noChangeAspect="1"/>
          </p:cNvPicPr>
          <p:nvPr/>
        </p:nvPicPr>
        <p:blipFill>
          <a:blip r:embed="rId1"/>
          <a:stretch>
            <a:fillRect/>
          </a:stretch>
        </p:blipFill>
        <p:spPr>
          <a:xfrm>
            <a:off x="5448300" y="1628775"/>
            <a:ext cx="4711700" cy="4000500"/>
          </a:xfrm>
          <a:prstGeom prst="rect">
            <a:avLst/>
          </a:prstGeom>
          <a:noFill/>
          <a:ln w="9525">
            <a:noFill/>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7169"/>
          <p:cNvSpPr>
            <a:spLocks noGrp="1"/>
          </p:cNvSpPr>
          <p:nvPr>
            <p:ph type="title"/>
          </p:nvPr>
        </p:nvSpPr>
        <p:spPr>
          <a:xfrm>
            <a:off x="2136775" y="404813"/>
            <a:ext cx="7920038" cy="647700"/>
          </a:xfrm>
        </p:spPr>
        <p:txBody>
          <a:bodyPr anchor="ctr">
            <a:normAutofit fontScale="90000"/>
          </a:bodyPr>
          <a:p>
            <a:r>
              <a:rPr lang="en-US" altLang="en-US"/>
              <a:t> </a:t>
            </a:r>
            <a:endParaRPr lang="en-US" altLang="en-US"/>
          </a:p>
        </p:txBody>
      </p:sp>
      <p:sp>
        <p:nvSpPr>
          <p:cNvPr id="10242" name="文本占位符 7170"/>
          <p:cNvSpPr>
            <a:spLocks noGrp="1"/>
          </p:cNvSpPr>
          <p:nvPr>
            <p:ph idx="1"/>
          </p:nvPr>
        </p:nvSpPr>
        <p:spPr>
          <a:xfrm>
            <a:off x="1774825" y="1341438"/>
            <a:ext cx="8497888" cy="4751387"/>
          </a:xfrm>
        </p:spPr>
        <p:txBody>
          <a:bodyPr anchor="t"/>
          <a:p>
            <a:r>
              <a:rPr lang="zh-CN" altLang="en-US" b="1">
                <a:solidFill>
                  <a:srgbClr val="FFD03B"/>
                </a:solidFill>
                <a:latin typeface="微软雅黑" panose="020B0503020204020204" charset="-122"/>
                <a:ea typeface="宋体" panose="02010600030101010101" pitchFamily="2" charset="-122"/>
                <a:sym typeface="微软雅黑" panose="020B0503020204020204" charset="-122"/>
              </a:rPr>
              <a:t>中国结婚的年龄</a:t>
            </a:r>
            <a:endParaRPr lang="zh-CN" altLang="en-US" b="1">
              <a:solidFill>
                <a:srgbClr val="FFD03B"/>
              </a:solidFill>
              <a:latin typeface="微软雅黑" panose="020B0503020204020204" charset="-122"/>
              <a:ea typeface="宋体" panose="02010600030101010101" pitchFamily="2" charset="-122"/>
              <a:sym typeface="微软雅黑" panose="020B0503020204020204" charset="-122"/>
            </a:endParaRPr>
          </a:p>
        </p:txBody>
      </p:sp>
      <p:pic>
        <p:nvPicPr>
          <p:cNvPr id="10244" name="图片 7172" descr="结婚、离婚证"/>
          <p:cNvPicPr>
            <a:picLocks noChangeAspect="1"/>
          </p:cNvPicPr>
          <p:nvPr/>
        </p:nvPicPr>
        <p:blipFill>
          <a:blip r:embed="rId1"/>
          <a:stretch>
            <a:fillRect/>
          </a:stretch>
        </p:blipFill>
        <p:spPr>
          <a:xfrm>
            <a:off x="5808663" y="1700213"/>
            <a:ext cx="3743325" cy="3933825"/>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8193"/>
          <p:cNvSpPr>
            <a:spLocks noGrp="1"/>
          </p:cNvSpPr>
          <p:nvPr>
            <p:ph type="title"/>
          </p:nvPr>
        </p:nvSpPr>
        <p:spPr>
          <a:xfrm>
            <a:off x="2136775" y="1231900"/>
            <a:ext cx="7920038" cy="647700"/>
          </a:xfrm>
        </p:spPr>
        <p:txBody>
          <a:bodyPr anchor="ctr"/>
          <a:p>
            <a:pPr marL="342900" indent="-342900"/>
            <a:r>
              <a:rPr lang="zh-CN" altLang="en-US" sz="3200" b="1">
                <a:solidFill>
                  <a:srgbClr val="FFD03B"/>
                </a:solidFill>
                <a:latin typeface="微软雅黑" panose="020B0503020204020204" charset="-122"/>
                <a:ea typeface="宋体" panose="02010600030101010101" pitchFamily="2" charset="-122"/>
                <a:sym typeface="微软雅黑" panose="020B0503020204020204" charset="-122"/>
              </a:rPr>
              <a:t>全国大学生婚礼第一人</a:t>
            </a:r>
            <a:endParaRPr lang="zh-CN" altLang="en-US" sz="32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11266" name="文本占位符 8194"/>
          <p:cNvSpPr>
            <a:spLocks noGrp="1"/>
          </p:cNvSpPr>
          <p:nvPr>
            <p:ph idx="1"/>
          </p:nvPr>
        </p:nvSpPr>
        <p:spPr>
          <a:xfrm>
            <a:off x="2136775" y="2028825"/>
            <a:ext cx="7859713" cy="4392613"/>
          </a:xfrm>
        </p:spPr>
        <p:txBody>
          <a:bodyPr anchor="t"/>
          <a:p/>
        </p:txBody>
      </p:sp>
      <p:sp>
        <p:nvSpPr>
          <p:cNvPr id="8196" name="圆角矩形 8195"/>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法律常识测试</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pic>
        <p:nvPicPr>
          <p:cNvPr id="11268" name="图片 8196" descr="全国大学生结婚第一人"/>
          <p:cNvPicPr>
            <a:picLocks noChangeAspect="1"/>
          </p:cNvPicPr>
          <p:nvPr/>
        </p:nvPicPr>
        <p:blipFill>
          <a:blip r:embed="rId1"/>
          <a:stretch>
            <a:fillRect/>
          </a:stretch>
        </p:blipFill>
        <p:spPr>
          <a:xfrm>
            <a:off x="3719513" y="2349500"/>
            <a:ext cx="4537075" cy="3344863"/>
          </a:xfrm>
          <a:prstGeom prst="rect">
            <a:avLst/>
          </a:prstGeom>
          <a:noFill/>
          <a:ln w="9525">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9217"/>
          <p:cNvSpPr>
            <a:spLocks noGrp="1"/>
          </p:cNvSpPr>
          <p:nvPr>
            <p:ph type="title"/>
          </p:nvPr>
        </p:nvSpPr>
        <p:spPr>
          <a:xfrm>
            <a:off x="2136775" y="404813"/>
            <a:ext cx="7920038" cy="647700"/>
          </a:xfrm>
        </p:spPr>
        <p:txBody>
          <a:bodyPr anchor="ctr">
            <a:normAutofit fontScale="90000"/>
          </a:bodyPr>
          <a:p/>
        </p:txBody>
      </p:sp>
      <p:sp>
        <p:nvSpPr>
          <p:cNvPr id="12290" name="文本占位符 9218"/>
          <p:cNvSpPr>
            <a:spLocks noGrp="1"/>
          </p:cNvSpPr>
          <p:nvPr>
            <p:ph idx="1"/>
          </p:nvPr>
        </p:nvSpPr>
        <p:spPr>
          <a:xfrm>
            <a:off x="2413000" y="1341438"/>
            <a:ext cx="7859713" cy="4392612"/>
          </a:xfrm>
        </p:spPr>
        <p:txBody>
          <a:bodyPr anchor="t"/>
          <a:p>
            <a:r>
              <a:rPr lang="zh-CN" altLang="en-US" b="1">
                <a:solidFill>
                  <a:srgbClr val="FFD03B"/>
                </a:solidFill>
                <a:latin typeface="微软雅黑" panose="020B0503020204020204" charset="-122"/>
                <a:ea typeface="宋体" panose="02010600030101010101" pitchFamily="2" charset="-122"/>
                <a:sym typeface="微软雅黑" panose="020B0503020204020204" charset="-122"/>
              </a:rPr>
              <a:t>最低的就业年龄</a:t>
            </a:r>
            <a:endParaRPr lang="zh-CN" altLang="en-US"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9220" name="圆角矩形 9219"/>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法律常识测试</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pic>
        <p:nvPicPr>
          <p:cNvPr id="12292" name="图片 9220" descr="3岁的秘鲁儿童维克托· 加西亚在利马棚户"/>
          <p:cNvPicPr>
            <a:picLocks noChangeAspect="1"/>
          </p:cNvPicPr>
          <p:nvPr/>
        </p:nvPicPr>
        <p:blipFill>
          <a:blip r:embed="rId1"/>
          <a:stretch>
            <a:fillRect/>
          </a:stretch>
        </p:blipFill>
        <p:spPr>
          <a:xfrm>
            <a:off x="6383338" y="1700213"/>
            <a:ext cx="3241675" cy="3735387"/>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自然人（natural person）</a:t>
            </a:r>
            <a:endParaRPr lang="zh-CN" altLang="en-US"/>
          </a:p>
          <a:p>
            <a:r>
              <a:rPr lang="zh-CN" altLang="en-US"/>
              <a:t>自然人是在自然条件下诞生的人，自然人与法人都是民事主体。法人是一种社会组织。自然人是在自然状态之下而作为民事主体存在的人，代表着人格，代表其有权参加民事活动，享有权利并承担义务。</a:t>
            </a:r>
            <a:endParaRPr lang="zh-CN" altLang="en-US"/>
          </a:p>
          <a:p>
            <a:r>
              <a:rPr lang="zh-CN" altLang="en-US"/>
              <a:t>所有的公民都是自然人，但并不是所有的自然人都是某一特定国家的公民。公民属于政治学或公法上的概念，具有某一特定国家国籍的自然人叫做公民。</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占位符 39937"/>
          <p:cNvSpPr>
            <a:spLocks noGrp="1"/>
          </p:cNvSpPr>
          <p:nvPr>
            <p:ph idx="1"/>
          </p:nvPr>
        </p:nvSpPr>
        <p:spPr>
          <a:xfrm>
            <a:off x="1984375" y="404813"/>
            <a:ext cx="8002588" cy="2592387"/>
          </a:xfrm>
        </p:spPr>
        <p:txBody>
          <a:bodyPr anchor="t"/>
          <a:p>
            <a:r>
              <a:rPr lang="zh-CN" altLang="en-US" sz="2800">
                <a:latin typeface="宋体" panose="02010600030101010101" pitchFamily="2" charset="-122"/>
              </a:rPr>
              <a:t>自然人的民事权利能力</a:t>
            </a:r>
            <a:endParaRPr lang="zh-CN" altLang="en-US" sz="2800">
              <a:latin typeface="宋体" panose="02010600030101010101" pitchFamily="2" charset="-122"/>
            </a:endParaRPr>
          </a:p>
          <a:p>
            <a:r>
              <a:rPr lang="zh-CN" altLang="en-US" sz="2800">
                <a:latin typeface="宋体" panose="02010600030101010101" pitchFamily="2" charset="-122"/>
              </a:rPr>
              <a:t>    民事权利能力是法律赋予民事主体享有民事权利和承担民事义务的资格。</a:t>
            </a:r>
            <a:endParaRPr lang="zh-CN" altLang="en-US" sz="2800">
              <a:latin typeface="宋体" panose="02010600030101010101" pitchFamily="2" charset="-122"/>
            </a:endParaRPr>
          </a:p>
          <a:p>
            <a:r>
              <a:rPr lang="zh-CN" altLang="en-US" sz="2800">
                <a:latin typeface="宋体" panose="02010600030101010101" pitchFamily="2" charset="-122"/>
              </a:rPr>
              <a:t>  </a:t>
            </a:r>
            <a:r>
              <a:rPr lang="en-US" altLang="zh-CN" sz="2800">
                <a:latin typeface="宋体" panose="02010600030101010101" pitchFamily="2" charset="-122"/>
              </a:rPr>
              <a:t>《</a:t>
            </a:r>
            <a:r>
              <a:rPr lang="zh-CN" altLang="en-US" sz="2800">
                <a:latin typeface="宋体" panose="02010600030101010101" pitchFamily="2" charset="-122"/>
              </a:rPr>
              <a:t>民法通则</a:t>
            </a:r>
            <a:r>
              <a:rPr lang="en-US" altLang="zh-CN" sz="2800">
                <a:latin typeface="宋体" panose="02010600030101010101" pitchFamily="2" charset="-122"/>
              </a:rPr>
              <a:t>》</a:t>
            </a:r>
            <a:r>
              <a:rPr lang="zh-CN" altLang="en-US" sz="2800">
                <a:latin typeface="宋体" panose="02010600030101010101" pitchFamily="2" charset="-122"/>
              </a:rPr>
              <a:t>规定：公民从出生时起到死亡时止，依法享有民事权利，承担民事义务 。</a:t>
            </a:r>
            <a:endParaRPr lang="zh-CN" altLang="en-US" sz="2800">
              <a:latin typeface="宋体" panose="02010600030101010101" pitchFamily="2" charset="-122"/>
            </a:endParaRPr>
          </a:p>
        </p:txBody>
      </p:sp>
      <p:pic>
        <p:nvPicPr>
          <p:cNvPr id="45058" name="图片 39938" descr="u=906837973,4080969909&amp;fm=21&amp;gp=0"/>
          <p:cNvPicPr>
            <a:picLocks noChangeAspect="1"/>
          </p:cNvPicPr>
          <p:nvPr/>
        </p:nvPicPr>
        <p:blipFill>
          <a:blip r:embed="rId1"/>
          <a:stretch>
            <a:fillRect/>
          </a:stretch>
        </p:blipFill>
        <p:spPr>
          <a:xfrm>
            <a:off x="2349500" y="3286125"/>
            <a:ext cx="4106863" cy="3032125"/>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1" name="图片 40961" descr="u=2650262319,589451529&amp;fm=11&amp;gp=0"/>
          <p:cNvPicPr>
            <a:picLocks noChangeAspect="1"/>
          </p:cNvPicPr>
          <p:nvPr/>
        </p:nvPicPr>
        <p:blipFill>
          <a:blip r:embed="rId1"/>
          <a:stretch>
            <a:fillRect/>
          </a:stretch>
        </p:blipFill>
        <p:spPr>
          <a:xfrm>
            <a:off x="1630363" y="3789363"/>
            <a:ext cx="2808287" cy="2857500"/>
          </a:xfrm>
          <a:prstGeom prst="rect">
            <a:avLst/>
          </a:prstGeom>
          <a:noFill/>
          <a:ln w="9525">
            <a:noFill/>
          </a:ln>
        </p:spPr>
      </p:pic>
      <p:pic>
        <p:nvPicPr>
          <p:cNvPr id="46082" name="图片 40962" descr="u=1361826358,3075546011&amp;fm=21&amp;gp=0"/>
          <p:cNvPicPr>
            <a:picLocks noChangeAspect="1"/>
          </p:cNvPicPr>
          <p:nvPr/>
        </p:nvPicPr>
        <p:blipFill>
          <a:blip r:embed="rId2"/>
          <a:stretch>
            <a:fillRect/>
          </a:stretch>
        </p:blipFill>
        <p:spPr>
          <a:xfrm>
            <a:off x="4727575" y="3141663"/>
            <a:ext cx="2160588" cy="2951162"/>
          </a:xfrm>
          <a:prstGeom prst="rect">
            <a:avLst/>
          </a:prstGeom>
          <a:noFill/>
          <a:ln w="9525">
            <a:noFill/>
          </a:ln>
        </p:spPr>
      </p:pic>
      <p:pic>
        <p:nvPicPr>
          <p:cNvPr id="46083" name="图片 40963" descr="U3938P1T1D30925560F21DT20140928072256"/>
          <p:cNvPicPr>
            <a:picLocks noChangeAspect="1"/>
          </p:cNvPicPr>
          <p:nvPr/>
        </p:nvPicPr>
        <p:blipFill>
          <a:blip r:embed="rId3"/>
          <a:stretch>
            <a:fillRect/>
          </a:stretch>
        </p:blipFill>
        <p:spPr>
          <a:xfrm>
            <a:off x="7177088" y="2276475"/>
            <a:ext cx="2909887" cy="3130550"/>
          </a:xfrm>
          <a:prstGeom prst="rect">
            <a:avLst/>
          </a:prstGeom>
          <a:noFill/>
          <a:ln w="9525">
            <a:noFill/>
          </a:ln>
        </p:spPr>
      </p:pic>
      <p:pic>
        <p:nvPicPr>
          <p:cNvPr id="46084" name="图片 40964" descr="d57e9994a4c27d1ef19181c719d5ad6eddc4383a"/>
          <p:cNvPicPr>
            <a:picLocks noChangeAspect="1"/>
          </p:cNvPicPr>
          <p:nvPr/>
        </p:nvPicPr>
        <p:blipFill>
          <a:blip r:embed="rId4"/>
          <a:stretch>
            <a:fillRect/>
          </a:stretch>
        </p:blipFill>
        <p:spPr>
          <a:xfrm>
            <a:off x="1630363" y="331788"/>
            <a:ext cx="9144000" cy="1736725"/>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文本占位符 41985"/>
          <p:cNvSpPr>
            <a:spLocks noGrp="1"/>
          </p:cNvSpPr>
          <p:nvPr>
            <p:ph idx="1"/>
          </p:nvPr>
        </p:nvSpPr>
        <p:spPr>
          <a:xfrm>
            <a:off x="1917700" y="404813"/>
            <a:ext cx="8229600" cy="2520950"/>
          </a:xfrm>
        </p:spPr>
        <p:txBody>
          <a:bodyPr anchor="t"/>
          <a:p>
            <a:r>
              <a:rPr lang="en-US" altLang="zh-CN"/>
              <a:t>      </a:t>
            </a:r>
            <a:r>
              <a:rPr lang="zh-CN" altLang="en-US" sz="2800">
                <a:latin typeface="宋体" panose="02010600030101010101" pitchFamily="2" charset="-122"/>
              </a:rPr>
              <a:t>民事行为能力是指自然人能以自己的行为取得民事权利、承担民事义务的资格。</a:t>
            </a:r>
            <a:endParaRPr lang="zh-CN" altLang="en-US" sz="2800">
              <a:latin typeface="宋体" panose="02010600030101010101" pitchFamily="2" charset="-122"/>
            </a:endParaRPr>
          </a:p>
          <a:p>
            <a:r>
              <a:rPr lang="zh-CN" altLang="en-US" sz="2800">
                <a:latin typeface="宋体" panose="02010600030101010101" pitchFamily="2" charset="-122"/>
              </a:rPr>
              <a:t>   自然人的民事行为能力可分为完全民事行为能力、限制民事行为能力和无民事行为能力。</a:t>
            </a:r>
            <a:endParaRPr lang="zh-CN" altLang="en-US" sz="2800">
              <a:latin typeface="宋体" panose="02010600030101010101" pitchFamily="2" charset="-122"/>
            </a:endParaRPr>
          </a:p>
        </p:txBody>
      </p:sp>
      <p:pic>
        <p:nvPicPr>
          <p:cNvPr id="47106" name="图片 41986" descr="u=3897233959,1912973672&amp;fm=21&amp;gp=0"/>
          <p:cNvPicPr>
            <a:picLocks noChangeAspect="1"/>
          </p:cNvPicPr>
          <p:nvPr/>
        </p:nvPicPr>
        <p:blipFill>
          <a:blip r:embed="rId1"/>
          <a:stretch>
            <a:fillRect/>
          </a:stretch>
        </p:blipFill>
        <p:spPr>
          <a:xfrm>
            <a:off x="2711450" y="2565400"/>
            <a:ext cx="3168650" cy="3889375"/>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29" name="图片 43009" descr="u=3789571128,2817977812&amp;fm=21&amp;gp=0"/>
          <p:cNvPicPr>
            <a:picLocks noChangeAspect="1"/>
          </p:cNvPicPr>
          <p:nvPr/>
        </p:nvPicPr>
        <p:blipFill>
          <a:blip r:embed="rId1"/>
          <a:stretch>
            <a:fillRect/>
          </a:stretch>
        </p:blipFill>
        <p:spPr>
          <a:xfrm>
            <a:off x="2638425" y="404813"/>
            <a:ext cx="6988175" cy="5907087"/>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6" name="文本框 9"/>
          <p:cNvSpPr/>
          <p:nvPr/>
        </p:nvSpPr>
        <p:spPr>
          <a:xfrm>
            <a:off x="4054475" y="2638425"/>
            <a:ext cx="6362700" cy="3383280"/>
          </a:xfrm>
          <a:prstGeom prst="rect">
            <a:avLst/>
          </a:prstGeom>
          <a:noFill/>
          <a:ln w="9525">
            <a:noFill/>
          </a:ln>
        </p:spPr>
        <p:txBody>
          <a:bodyPr wrap="square" anchor="t">
            <a:spAutoFit/>
          </a:bodyPr>
          <a:p>
            <a:pPr lvl="0"/>
            <a:r>
              <a:rPr lang="zh-CN" altLang="en-US" sz="3600" b="1" dirty="0">
                <a:solidFill>
                  <a:srgbClr val="FFD03B"/>
                </a:solidFill>
                <a:latin typeface="微软雅黑" panose="020B0503020204020204" charset="-122"/>
                <a:ea typeface="宋体" panose="02010600030101010101" pitchFamily="2" charset="-122"/>
                <a:sym typeface="微软雅黑" panose="020B0503020204020204" charset="-122"/>
              </a:rPr>
              <a:t>我国有关刑事司法活动的最早记录 </a:t>
            </a:r>
            <a:endParaRPr lang="zh-CN" altLang="en-US" sz="3600" b="1" dirty="0">
              <a:solidFill>
                <a:srgbClr val="FFD03B"/>
              </a:solidFill>
              <a:latin typeface="微软雅黑" panose="020B0503020204020204" charset="-122"/>
              <a:ea typeface="宋体" panose="02010600030101010101" pitchFamily="2" charset="-122"/>
              <a:sym typeface="微软雅黑" panose="020B0503020204020204" charset="-122"/>
            </a:endParaRPr>
          </a:p>
          <a:p>
            <a:pPr lvl="0"/>
            <a:endParaRPr lang="zh-CN" altLang="en-US" sz="3600" b="1" dirty="0">
              <a:solidFill>
                <a:srgbClr val="FFD03B"/>
              </a:solidFill>
              <a:latin typeface="微软雅黑" panose="020B0503020204020204" charset="-122"/>
              <a:ea typeface="宋体" panose="02010600030101010101" pitchFamily="2" charset="-122"/>
              <a:sym typeface="微软雅黑" panose="020B0503020204020204" charset="-122"/>
            </a:endParaRPr>
          </a:p>
          <a:p>
            <a:pPr lvl="0"/>
            <a:r>
              <a:rPr lang="en-US" altLang="x-none" sz="3600" b="1" dirty="0">
                <a:solidFill>
                  <a:srgbClr val="FFD03B"/>
                </a:solidFill>
                <a:latin typeface="微软雅黑" panose="020B0503020204020204" charset="-122"/>
                <a:ea typeface="宋体" panose="02010600030101010101" pitchFamily="2" charset="-122"/>
                <a:sym typeface="微软雅黑" panose="020B0503020204020204" charset="-122"/>
              </a:rPr>
              <a:t>《</a:t>
            </a:r>
            <a:r>
              <a:rPr lang="zh-CN" altLang="en-US" sz="3600" b="1" dirty="0">
                <a:solidFill>
                  <a:srgbClr val="FFD03B"/>
                </a:solidFill>
                <a:latin typeface="微软雅黑" panose="020B0503020204020204" charset="-122"/>
                <a:ea typeface="宋体" panose="02010600030101010101" pitchFamily="2" charset="-122"/>
                <a:sym typeface="微软雅黑" panose="020B0503020204020204" charset="-122"/>
              </a:rPr>
              <a:t>尚书</a:t>
            </a:r>
            <a:r>
              <a:rPr lang="en-US" altLang="x-none" sz="3600" b="1" dirty="0">
                <a:solidFill>
                  <a:srgbClr val="FFD03B"/>
                </a:solidFill>
                <a:latin typeface="微软雅黑" panose="020B0503020204020204" charset="-122"/>
                <a:ea typeface="宋体" panose="02010600030101010101" pitchFamily="2" charset="-122"/>
                <a:sym typeface="微软雅黑" panose="020B0503020204020204" charset="-122"/>
              </a:rPr>
              <a:t>·</a:t>
            </a:r>
            <a:r>
              <a:rPr lang="zh-CN" altLang="en-US" sz="3600" b="1" dirty="0">
                <a:solidFill>
                  <a:srgbClr val="FFD03B"/>
                </a:solidFill>
                <a:latin typeface="微软雅黑" panose="020B0503020204020204" charset="-122"/>
                <a:ea typeface="宋体" panose="02010600030101010101" pitchFamily="2" charset="-122"/>
                <a:sym typeface="微软雅黑" panose="020B0503020204020204" charset="-122"/>
              </a:rPr>
              <a:t>舜典</a:t>
            </a:r>
            <a:r>
              <a:rPr lang="en-US" altLang="x-none" sz="3600" b="1" dirty="0">
                <a:solidFill>
                  <a:srgbClr val="FFD03B"/>
                </a:solidFill>
                <a:latin typeface="微软雅黑" panose="020B0503020204020204" charset="-122"/>
                <a:ea typeface="宋体" panose="02010600030101010101" pitchFamily="2" charset="-122"/>
                <a:sym typeface="微软雅黑" panose="020B0503020204020204" charset="-122"/>
              </a:rPr>
              <a:t>》</a:t>
            </a:r>
            <a:r>
              <a:rPr lang="zh-CN" altLang="en-US" sz="3600" b="1" dirty="0">
                <a:solidFill>
                  <a:srgbClr val="FFD03B"/>
                </a:solidFill>
                <a:latin typeface="微软雅黑" panose="020B0503020204020204" charset="-122"/>
                <a:ea typeface="宋体" panose="02010600030101010101" pitchFamily="2" charset="-122"/>
                <a:sym typeface="微软雅黑" panose="020B0503020204020204" charset="-122"/>
              </a:rPr>
              <a:t>载</a:t>
            </a:r>
            <a:r>
              <a:rPr lang="en-US" altLang="x-none" sz="3600" b="1" dirty="0">
                <a:solidFill>
                  <a:srgbClr val="FFD03B"/>
                </a:solidFill>
                <a:latin typeface="微软雅黑" panose="020B0503020204020204" charset="-122"/>
                <a:ea typeface="宋体" panose="02010600030101010101" pitchFamily="2" charset="-122"/>
                <a:sym typeface="微软雅黑" panose="020B0503020204020204" charset="-122"/>
              </a:rPr>
              <a:t>:“</a:t>
            </a:r>
            <a:r>
              <a:rPr lang="zh-CN" altLang="en-US" sz="3600" b="1" dirty="0">
                <a:solidFill>
                  <a:srgbClr val="FFD03B"/>
                </a:solidFill>
                <a:latin typeface="微软雅黑" panose="020B0503020204020204" charset="-122"/>
                <a:ea typeface="宋体" panose="02010600030101010101" pitchFamily="2" charset="-122"/>
                <a:sym typeface="微软雅黑" panose="020B0503020204020204" charset="-122"/>
              </a:rPr>
              <a:t>帝曰</a:t>
            </a:r>
            <a:r>
              <a:rPr lang="en-US" altLang="x-none" sz="3600" b="1" dirty="0">
                <a:solidFill>
                  <a:srgbClr val="FFD03B"/>
                </a:solidFill>
                <a:latin typeface="微软雅黑" panose="020B0503020204020204" charset="-122"/>
                <a:ea typeface="宋体" panose="02010600030101010101" pitchFamily="2" charset="-122"/>
                <a:sym typeface="微软雅黑" panose="020B0503020204020204" charset="-122"/>
              </a:rPr>
              <a:t>:</a:t>
            </a:r>
            <a:r>
              <a:rPr lang="zh-CN" altLang="en-US" sz="3600" b="1" dirty="0">
                <a:solidFill>
                  <a:srgbClr val="FFD03B"/>
                </a:solidFill>
                <a:latin typeface="微软雅黑" panose="020B0503020204020204" charset="-122"/>
                <a:ea typeface="宋体" panose="02010600030101010101" pitchFamily="2" charset="-122"/>
                <a:sym typeface="微软雅黑" panose="020B0503020204020204" charset="-122"/>
              </a:rPr>
              <a:t>皋陶</a:t>
            </a:r>
            <a:r>
              <a:rPr lang="en-US" altLang="x-none" sz="3600" b="1" dirty="0">
                <a:solidFill>
                  <a:srgbClr val="FFD03B"/>
                </a:solidFill>
                <a:latin typeface="微软雅黑" panose="020B0503020204020204" charset="-122"/>
                <a:ea typeface="宋体" panose="02010600030101010101" pitchFamily="2" charset="-122"/>
                <a:sym typeface="微软雅黑" panose="020B0503020204020204" charset="-122"/>
              </a:rPr>
              <a:t>,</a:t>
            </a:r>
            <a:r>
              <a:rPr lang="zh-CN" altLang="en-US" sz="3600" b="1" dirty="0">
                <a:solidFill>
                  <a:srgbClr val="FFD03B"/>
                </a:solidFill>
                <a:latin typeface="微软雅黑" panose="020B0503020204020204" charset="-122"/>
                <a:ea typeface="宋体" panose="02010600030101010101" pitchFamily="2" charset="-122"/>
                <a:sym typeface="微软雅黑" panose="020B0503020204020204" charset="-122"/>
              </a:rPr>
              <a:t>蛮夷猾夏</a:t>
            </a:r>
            <a:r>
              <a:rPr lang="en-US" altLang="x-none" sz="3600" b="1" dirty="0">
                <a:solidFill>
                  <a:srgbClr val="FFD03B"/>
                </a:solidFill>
                <a:latin typeface="微软雅黑" panose="020B0503020204020204" charset="-122"/>
                <a:ea typeface="宋体" panose="02010600030101010101" pitchFamily="2" charset="-122"/>
                <a:sym typeface="微软雅黑" panose="020B0503020204020204" charset="-122"/>
              </a:rPr>
              <a:t>,</a:t>
            </a:r>
            <a:r>
              <a:rPr lang="zh-CN" altLang="en-US" sz="3600" b="1" dirty="0">
                <a:solidFill>
                  <a:srgbClr val="FFD03B"/>
                </a:solidFill>
                <a:latin typeface="微软雅黑" panose="020B0503020204020204" charset="-122"/>
                <a:ea typeface="宋体" panose="02010600030101010101" pitchFamily="2" charset="-122"/>
                <a:sym typeface="微软雅黑" panose="020B0503020204020204" charset="-122"/>
              </a:rPr>
              <a:t>寇贼奸宄</a:t>
            </a:r>
            <a:r>
              <a:rPr lang="en-US" altLang="x-none" sz="3600" b="1" dirty="0">
                <a:solidFill>
                  <a:srgbClr val="FFD03B"/>
                </a:solidFill>
                <a:latin typeface="微软雅黑" panose="020B0503020204020204" charset="-122"/>
                <a:ea typeface="宋体" panose="02010600030101010101" pitchFamily="2" charset="-122"/>
                <a:sym typeface="微软雅黑" panose="020B0503020204020204" charset="-122"/>
              </a:rPr>
              <a:t>,</a:t>
            </a:r>
            <a:r>
              <a:rPr lang="zh-CN" altLang="en-US" sz="3600" b="1" dirty="0">
                <a:solidFill>
                  <a:srgbClr val="FFD03B"/>
                </a:solidFill>
                <a:latin typeface="微软雅黑" panose="020B0503020204020204" charset="-122"/>
                <a:ea typeface="宋体" panose="02010600030101010101" pitchFamily="2" charset="-122"/>
                <a:sym typeface="微软雅黑" panose="020B0503020204020204" charset="-122"/>
              </a:rPr>
              <a:t>汝作士</a:t>
            </a:r>
            <a:r>
              <a:rPr lang="en-US" altLang="x-none" sz="3600" b="1" dirty="0">
                <a:solidFill>
                  <a:srgbClr val="FFD03B"/>
                </a:solidFill>
                <a:latin typeface="微软雅黑" panose="020B0503020204020204" charset="-122"/>
                <a:ea typeface="宋体" panose="02010600030101010101" pitchFamily="2" charset="-122"/>
                <a:sym typeface="微软雅黑" panose="020B0503020204020204" charset="-122"/>
              </a:rPr>
              <a:t>,</a:t>
            </a:r>
            <a:r>
              <a:rPr lang="zh-CN" altLang="en-US" sz="3600" b="1" dirty="0">
                <a:solidFill>
                  <a:srgbClr val="FFD03B"/>
                </a:solidFill>
                <a:latin typeface="微软雅黑" panose="020B0503020204020204" charset="-122"/>
                <a:ea typeface="宋体" panose="02010600030101010101" pitchFamily="2" charset="-122"/>
                <a:sym typeface="微软雅黑" panose="020B0503020204020204" charset="-122"/>
              </a:rPr>
              <a:t>五刑有服。”</a:t>
            </a:r>
            <a:endParaRPr lang="zh-CN" altLang="en-US" sz="3600" b="1" dirty="0">
              <a:solidFill>
                <a:srgbClr val="FFD03B"/>
              </a:solidFill>
              <a:latin typeface="微软雅黑" panose="020B0503020204020204" charset="-122"/>
              <a:ea typeface="宋体" panose="02010600030101010101" pitchFamily="2" charset="-122"/>
              <a:sym typeface="微软雅黑" panose="020B0503020204020204" charset="-122"/>
            </a:endParaRPr>
          </a:p>
        </p:txBody>
      </p:sp>
      <p:grpSp>
        <p:nvGrpSpPr>
          <p:cNvPr id="18437" name="组合 16"/>
          <p:cNvGrpSpPr/>
          <p:nvPr/>
        </p:nvGrpSpPr>
        <p:grpSpPr>
          <a:xfrm>
            <a:off x="1507490" y="549275"/>
            <a:ext cx="3610610" cy="2065655"/>
            <a:chOff x="0" y="0"/>
            <a:chExt cx="1881763" cy="1705252"/>
          </a:xfrm>
        </p:grpSpPr>
        <p:grpSp>
          <p:nvGrpSpPr>
            <p:cNvPr id="18438" name="组合 15"/>
            <p:cNvGrpSpPr/>
            <p:nvPr/>
          </p:nvGrpSpPr>
          <p:grpSpPr>
            <a:xfrm>
              <a:off x="0" y="0"/>
              <a:ext cx="1705252" cy="1705252"/>
              <a:chOff x="0" y="0"/>
              <a:chExt cx="1705252" cy="1705252"/>
            </a:xfrm>
          </p:grpSpPr>
          <p:sp>
            <p:nvSpPr>
              <p:cNvPr id="18439" name="椭圆 13"/>
              <p:cNvSpPr/>
              <p:nvPr/>
            </p:nvSpPr>
            <p:spPr>
              <a:xfrm>
                <a:off x="0" y="0"/>
                <a:ext cx="1705252" cy="1705252"/>
              </a:xfrm>
              <a:prstGeom prst="ellipse">
                <a:avLst/>
              </a:prstGeom>
              <a:solidFill>
                <a:schemeClr val="bg1"/>
              </a:solidFill>
              <a:ln w="9525">
                <a:noFill/>
              </a:ln>
            </p:spPr>
            <p:txBody>
              <a:bodyPr anchor="ctr"/>
              <a:p>
                <a:pPr lvl="0" algn="ctr"/>
                <a:endParaRPr>
                  <a:solidFill>
                    <a:srgbClr val="FFFFFF"/>
                  </a:solidFill>
                  <a:ea typeface="宋体" panose="02010600030101010101" pitchFamily="2" charset="-122"/>
                </a:endParaRPr>
              </a:p>
            </p:txBody>
          </p:sp>
          <p:sp>
            <p:nvSpPr>
              <p:cNvPr id="18440" name="等腰三角形 14"/>
              <p:cNvSpPr/>
              <p:nvPr/>
            </p:nvSpPr>
            <p:spPr>
              <a:xfrm rot="8100000">
                <a:off x="1173709" y="1200755"/>
                <a:ext cx="530715" cy="457513"/>
              </a:xfrm>
              <a:prstGeom prst="triangle">
                <a:avLst>
                  <a:gd name="adj" fmla="val 50000"/>
                </a:avLst>
              </a:prstGeom>
              <a:solidFill>
                <a:schemeClr val="bg1"/>
              </a:solidFill>
              <a:ln w="9525">
                <a:noFill/>
              </a:ln>
            </p:spPr>
            <p:txBody>
              <a:bodyPr anchor="ctr"/>
              <a:p>
                <a:pPr lvl="0" algn="ctr"/>
                <a:endParaRPr>
                  <a:solidFill>
                    <a:srgbClr val="FFFFFF"/>
                  </a:solidFill>
                  <a:ea typeface="宋体" panose="02010600030101010101" pitchFamily="2" charset="-122"/>
                </a:endParaRPr>
              </a:p>
            </p:txBody>
          </p:sp>
        </p:grpSp>
        <p:sp>
          <p:nvSpPr>
            <p:cNvPr id="18441" name="矩形 12"/>
            <p:cNvSpPr/>
            <p:nvPr/>
          </p:nvSpPr>
          <p:spPr>
            <a:xfrm>
              <a:off x="176511" y="628908"/>
              <a:ext cx="1705252" cy="427755"/>
            </a:xfrm>
            <a:prstGeom prst="rect">
              <a:avLst/>
            </a:prstGeom>
            <a:noFill/>
            <a:ln w="9525">
              <a:noFill/>
            </a:ln>
          </p:spPr>
          <p:txBody>
            <a:bodyPr wrap="square" anchor="t">
              <a:spAutoFit/>
            </a:bodyPr>
            <a:p>
              <a:pPr lvl="0"/>
              <a:r>
                <a:rPr lang="zh-CN" altLang="en-US" sz="2800" b="1" dirty="0">
                  <a:latin typeface="黑体" panose="02010609060101010101" pitchFamily="2" charset="-122"/>
                  <a:ea typeface="黑体" panose="02010609060101010101" pitchFamily="2" charset="-122"/>
                </a:rPr>
                <a:t>1.中国法律的起源</a:t>
              </a:r>
              <a:endParaRPr lang="zh-CN" altLang="en-US" sz="2800" b="1" dirty="0">
                <a:latin typeface="黑体" panose="02010609060101010101" pitchFamily="2" charset="-122"/>
                <a:ea typeface="黑体" panose="02010609060101010101" pitchFamily="2" charset="-122"/>
              </a:endParaRPr>
            </a:p>
          </p:txBody>
        </p:sp>
      </p:grpSp>
      <p:pic>
        <p:nvPicPr>
          <p:cNvPr id="18442" name="图片 15369" descr="皋陶"/>
          <p:cNvPicPr>
            <a:picLocks noChangeAspect="1"/>
          </p:cNvPicPr>
          <p:nvPr/>
        </p:nvPicPr>
        <p:blipFill>
          <a:blip r:embed="rId1"/>
          <a:stretch>
            <a:fillRect/>
          </a:stretch>
        </p:blipFill>
        <p:spPr>
          <a:xfrm>
            <a:off x="1847850" y="4292600"/>
            <a:ext cx="2016125" cy="2447925"/>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文本占位符 60417"/>
          <p:cNvSpPr>
            <a:spLocks noGrp="1"/>
          </p:cNvSpPr>
          <p:nvPr>
            <p:ph idx="1"/>
          </p:nvPr>
        </p:nvSpPr>
        <p:spPr>
          <a:xfrm>
            <a:off x="1828800" y="1219200"/>
            <a:ext cx="8382000" cy="5105400"/>
          </a:xfrm>
        </p:spPr>
        <p:txBody>
          <a:bodyPr anchor="t"/>
          <a:p>
            <a:r>
              <a:rPr lang="zh-CN" altLang="en-US" dirty="0">
                <a:ea typeface="宋体" panose="02010600030101010101" pitchFamily="2" charset="-122"/>
              </a:rPr>
              <a:t>详解：</a:t>
            </a:r>
            <a:endParaRPr lang="zh-CN" altLang="en-US" dirty="0">
              <a:ea typeface="宋体" panose="02010600030101010101" pitchFamily="2" charset="-122"/>
            </a:endParaRPr>
          </a:p>
          <a:p>
            <a:r>
              <a:rPr lang="zh-CN" altLang="en-US" dirty="0">
                <a:ea typeface="宋体" panose="02010600030101010101" pitchFamily="2" charset="-122"/>
              </a:rPr>
              <a:t>法人</a:t>
            </a:r>
            <a:endParaRPr lang="zh-CN" altLang="en-US" dirty="0">
              <a:ea typeface="宋体" panose="02010600030101010101" pitchFamily="2" charset="-122"/>
            </a:endParaRPr>
          </a:p>
          <a:p>
            <a:r>
              <a:rPr lang="zh-CN" altLang="en-US" dirty="0">
                <a:ea typeface="宋体" panose="02010600030101010101" pitchFamily="2" charset="-122"/>
              </a:rPr>
              <a:t>法人是具有民事权利能力和民事行为能力，依法独立享有民事权利和承担民事义务的组织。</a:t>
            </a:r>
            <a:endParaRPr lang="zh-CN" altLang="en-US" dirty="0">
              <a:ea typeface="宋体" panose="02010600030101010101" pitchFamily="2" charset="-122"/>
            </a:endParaRPr>
          </a:p>
          <a:p>
            <a:r>
              <a:rPr lang="en-US" altLang="x-none" dirty="0">
                <a:ea typeface="宋体" panose="02010600030101010101" pitchFamily="2" charset="-122"/>
              </a:rPr>
              <a:t>《</a:t>
            </a:r>
            <a:r>
              <a:rPr lang="zh-CN" altLang="en-US" dirty="0">
                <a:ea typeface="宋体" panose="02010600030101010101" pitchFamily="2" charset="-122"/>
              </a:rPr>
              <a:t>中华人民共和国民法通则</a:t>
            </a:r>
            <a:r>
              <a:rPr lang="en-US" altLang="x-none" dirty="0">
                <a:ea typeface="宋体" panose="02010600030101010101" pitchFamily="2" charset="-122"/>
              </a:rPr>
              <a:t>》</a:t>
            </a:r>
            <a:r>
              <a:rPr lang="zh-CN" altLang="en-US" dirty="0">
                <a:ea typeface="宋体" panose="02010600030101010101" pitchFamily="2" charset="-122"/>
              </a:rPr>
              <a:t>将法人分为企业法人、国家机关法人、事业单位法人、社会团体法人。</a:t>
            </a:r>
            <a:endParaRPr lang="zh-CN" altLang="en-US" dirty="0">
              <a:ea typeface="宋体" panose="02010600030101010101" pitchFamily="2" charset="-122"/>
            </a:endParaRPr>
          </a:p>
        </p:txBody>
      </p:sp>
      <p:pic>
        <p:nvPicPr>
          <p:cNvPr id="63491" name="图片 60419" descr="中国红十字会2"/>
          <p:cNvPicPr>
            <a:picLocks noChangeAspect="1"/>
          </p:cNvPicPr>
          <p:nvPr/>
        </p:nvPicPr>
        <p:blipFill>
          <a:blip r:embed="rId1"/>
          <a:stretch>
            <a:fillRect/>
          </a:stretch>
        </p:blipFill>
        <p:spPr>
          <a:xfrm>
            <a:off x="6527800" y="4437063"/>
            <a:ext cx="3333750" cy="2314575"/>
          </a:xfrm>
          <a:prstGeom prst="rect">
            <a:avLst/>
          </a:prstGeom>
          <a:noFill/>
          <a:ln w="9525">
            <a:noFill/>
          </a:ln>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标题 61441"/>
          <p:cNvSpPr>
            <a:spLocks noGrp="1"/>
          </p:cNvSpPr>
          <p:nvPr>
            <p:ph type="title"/>
          </p:nvPr>
        </p:nvSpPr>
        <p:spPr/>
        <p:txBody>
          <a:bodyPr anchor="ctr"/>
          <a:p>
            <a:pPr algn="l"/>
            <a:r>
              <a:rPr lang="zh-CN" altLang="en-US" dirty="0"/>
              <a:t>法人的条件</a:t>
            </a:r>
            <a:endParaRPr lang="zh-CN" altLang="en-US" dirty="0"/>
          </a:p>
        </p:txBody>
      </p:sp>
      <p:sp>
        <p:nvSpPr>
          <p:cNvPr id="64514" name="文本占位符 61442"/>
          <p:cNvSpPr>
            <a:spLocks noGrp="1"/>
          </p:cNvSpPr>
          <p:nvPr>
            <p:ph idx="1"/>
          </p:nvPr>
        </p:nvSpPr>
        <p:spPr/>
        <p:txBody>
          <a:bodyPr anchor="t"/>
          <a:p>
            <a:r>
              <a:rPr lang="zh-CN" altLang="en-US" sz="3600" dirty="0">
                <a:latin typeface="宋体" panose="02010600030101010101" pitchFamily="2" charset="-122"/>
                <a:ea typeface="宋体" panose="02010600030101010101" pitchFamily="2" charset="-122"/>
              </a:rPr>
              <a:t>1）依法成立</a:t>
            </a:r>
            <a:endParaRPr lang="zh-CN" altLang="en-US" sz="3600" dirty="0">
              <a:latin typeface="宋体" panose="02010600030101010101" pitchFamily="2" charset="-122"/>
              <a:ea typeface="宋体" panose="02010600030101010101" pitchFamily="2" charset="-122"/>
            </a:endParaRPr>
          </a:p>
          <a:p>
            <a:r>
              <a:rPr lang="zh-CN" altLang="en-US" sz="3600" dirty="0">
                <a:latin typeface="宋体" panose="02010600030101010101" pitchFamily="2" charset="-122"/>
                <a:ea typeface="宋体" panose="02010600030101010101" pitchFamily="2" charset="-122"/>
              </a:rPr>
              <a:t>2）有必要的财产和经费</a:t>
            </a:r>
            <a:endParaRPr lang="zh-CN" altLang="en-US" sz="3600" dirty="0">
              <a:latin typeface="宋体" panose="02010600030101010101" pitchFamily="2" charset="-122"/>
              <a:ea typeface="宋体" panose="02010600030101010101" pitchFamily="2" charset="-122"/>
            </a:endParaRPr>
          </a:p>
          <a:p>
            <a:r>
              <a:rPr lang="zh-CN" altLang="en-US" sz="3600" dirty="0">
                <a:latin typeface="宋体" panose="02010600030101010101" pitchFamily="2" charset="-122"/>
                <a:ea typeface="宋体" panose="02010600030101010101" pitchFamily="2" charset="-122"/>
              </a:rPr>
              <a:t>3）有自己的名称、组织机构和场所</a:t>
            </a:r>
            <a:endParaRPr lang="zh-CN" altLang="en-US" sz="3600" dirty="0">
              <a:latin typeface="宋体" panose="02010600030101010101" pitchFamily="2" charset="-122"/>
              <a:ea typeface="宋体" panose="02010600030101010101" pitchFamily="2" charset="-122"/>
            </a:endParaRPr>
          </a:p>
          <a:p>
            <a:r>
              <a:rPr lang="zh-CN" altLang="en-US" sz="3600" dirty="0">
                <a:latin typeface="宋体" panose="02010600030101010101" pitchFamily="2" charset="-122"/>
                <a:ea typeface="宋体" panose="02010600030101010101" pitchFamily="2" charset="-122"/>
              </a:rPr>
              <a:t>4）能够独立地承担民事责任。</a:t>
            </a:r>
            <a:endParaRPr lang="zh-CN" altLang="en-US" sz="3600" dirty="0">
              <a:latin typeface="宋体" panose="02010600030101010101" pitchFamily="2" charset="-122"/>
              <a:ea typeface="宋体" panose="02010600030101010101" pitchFamily="2" charset="-122"/>
            </a:endParaRPr>
          </a:p>
          <a:p>
            <a:endParaRPr lang="zh-CN" altLang="en-US" sz="3600" dirty="0">
              <a:latin typeface="宋体" panose="02010600030101010101" pitchFamily="2" charset="-122"/>
              <a:ea typeface="宋体" panose="02010600030101010101" pitchFamily="2" charset="-122"/>
            </a:endParaRPr>
          </a:p>
          <a:p>
            <a:endParaRPr lang="zh-CN" altLang="en-US" dirty="0"/>
          </a:p>
          <a:p>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文本占位符 62465"/>
          <p:cNvSpPr>
            <a:spLocks noGrp="1"/>
          </p:cNvSpPr>
          <p:nvPr>
            <p:ph idx="1"/>
          </p:nvPr>
        </p:nvSpPr>
        <p:spPr>
          <a:xfrm>
            <a:off x="1847850" y="404813"/>
            <a:ext cx="8362950" cy="5721350"/>
          </a:xfrm>
        </p:spPr>
        <p:txBody>
          <a:bodyPr anchor="t"/>
          <a:p>
            <a:pPr>
              <a:lnSpc>
                <a:spcPct val="80000"/>
              </a:lnSpc>
            </a:pPr>
            <a:r>
              <a:rPr lang="zh-CN" altLang="en-US" sz="2400">
                <a:latin typeface="宋体" panose="02010600030101010101" pitchFamily="2" charset="-122"/>
                <a:ea typeface="宋体" panose="02010600030101010101" pitchFamily="2" charset="-122"/>
              </a:rPr>
              <a:t>法人作为民事法律关系的主体，是与自然人相对称的，两者相比较有不同的特点：</a:t>
            </a:r>
            <a:endParaRPr lang="zh-CN" altLang="en-US" sz="2400">
              <a:latin typeface="宋体" panose="02010600030101010101" pitchFamily="2" charset="-122"/>
              <a:ea typeface="宋体" panose="02010600030101010101" pitchFamily="2" charset="-122"/>
            </a:endParaRPr>
          </a:p>
          <a:p>
            <a:pPr>
              <a:lnSpc>
                <a:spcPct val="80000"/>
              </a:lnSpc>
            </a:pPr>
            <a:endParaRPr lang="zh-CN" altLang="en-US" sz="2400">
              <a:latin typeface="宋体" panose="02010600030101010101" pitchFamily="2" charset="-122"/>
              <a:ea typeface="宋体" panose="02010600030101010101" pitchFamily="2" charset="-122"/>
            </a:endParaRPr>
          </a:p>
          <a:p>
            <a:pPr>
              <a:lnSpc>
                <a:spcPct val="80000"/>
              </a:lnSpc>
            </a:pPr>
            <a:r>
              <a:rPr lang="zh-CN" altLang="en-US" sz="2400">
                <a:latin typeface="宋体" panose="02010600030101010101" pitchFamily="2" charset="-122"/>
                <a:ea typeface="宋体" panose="02010600030101010101" pitchFamily="2" charset="-122"/>
              </a:rPr>
              <a:t>第一，法人是社会组织在法律上的人格化，是法律意义上的</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人</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，而不是实实在在的生命体，其依法产生、消亡。自然人是基于自然规律出生、生存的人，具有一国国籍的自然人称为该国的公民。自然人的生老病死依自然规律进行，具有自然属性，而法人不具有这一属性。</a:t>
            </a:r>
            <a:endParaRPr lang="zh-CN" altLang="en-US" sz="2400">
              <a:latin typeface="宋体" panose="02010600030101010101" pitchFamily="2" charset="-122"/>
              <a:ea typeface="宋体" panose="02010600030101010101" pitchFamily="2" charset="-122"/>
            </a:endParaRPr>
          </a:p>
          <a:p>
            <a:pPr>
              <a:lnSpc>
                <a:spcPct val="80000"/>
              </a:lnSpc>
            </a:pPr>
            <a:r>
              <a:rPr lang="zh-CN" altLang="en-US" sz="2400">
                <a:latin typeface="宋体" panose="02010600030101010101" pitchFamily="2" charset="-122"/>
                <a:ea typeface="宋体" panose="02010600030101010101" pitchFamily="2" charset="-122"/>
              </a:rPr>
              <a:t>第二，虽然法人、自然人都是民事主体，但法人是集合的民事主体，即法人是一些自然人的集合体。例如大多数国家的公司法都规定，公司法人必须由两人以上的股东组成，但在中国根据</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中华人民共和国公司法</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2013</a:t>
            </a:r>
            <a:r>
              <a:rPr lang="zh-CN" altLang="en-US" sz="2400">
                <a:latin typeface="宋体" panose="02010600030101010101" pitchFamily="2" charset="-122"/>
                <a:ea typeface="宋体" panose="02010600030101010101" pitchFamily="2" charset="-122"/>
              </a:rPr>
              <a:t>修订）允许设立一人有限责任公司。对比之下，自然人则是以个人本身作为民事主体的。</a:t>
            </a:r>
            <a:endParaRPr lang="zh-CN" altLang="en-US" sz="2400">
              <a:latin typeface="宋体" panose="02010600030101010101" pitchFamily="2" charset="-122"/>
              <a:ea typeface="宋体" panose="02010600030101010101" pitchFamily="2" charset="-122"/>
            </a:endParaRPr>
          </a:p>
          <a:p>
            <a:pPr>
              <a:lnSpc>
                <a:spcPct val="80000"/>
              </a:lnSpc>
            </a:pPr>
            <a:r>
              <a:rPr lang="zh-CN" altLang="en-US" sz="2400">
                <a:latin typeface="宋体" panose="02010600030101010101" pitchFamily="2" charset="-122"/>
                <a:ea typeface="宋体" panose="02010600030101010101" pitchFamily="2" charset="-122"/>
              </a:rPr>
              <a:t>第三，法人的民事权利能力，民事行为能力与自然人也有所不同。根据</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民法通则</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第</a:t>
            </a:r>
            <a:r>
              <a:rPr lang="en-US" altLang="zh-CN" sz="2400">
                <a:latin typeface="宋体" panose="02010600030101010101" pitchFamily="2" charset="-122"/>
                <a:ea typeface="宋体" panose="02010600030101010101" pitchFamily="2" charset="-122"/>
              </a:rPr>
              <a:t>37</a:t>
            </a:r>
            <a:r>
              <a:rPr lang="zh-CN" altLang="en-US" sz="2400">
                <a:latin typeface="宋体" panose="02010600030101010101" pitchFamily="2" charset="-122"/>
                <a:ea typeface="宋体" panose="02010600030101010101" pitchFamily="2" charset="-122"/>
              </a:rPr>
              <a:t>条规定，法人必须同时具备四个条件，缺一不可。</a:t>
            </a:r>
            <a:endParaRPr lang="zh-CN" altLang="en-US" sz="2400">
              <a:latin typeface="宋体" panose="02010600030101010101" pitchFamily="2" charset="-122"/>
              <a:ea typeface="宋体" panose="02010600030101010101" pitchFamily="2" charset="-122"/>
            </a:endParaRPr>
          </a:p>
          <a:p>
            <a:pPr>
              <a:lnSpc>
                <a:spcPct val="80000"/>
              </a:lnSpc>
            </a:pPr>
            <a:endParaRPr lang="zh-CN" altLang="en-US" sz="2400">
              <a:latin typeface="宋体" panose="02010600030101010101" pitchFamily="2" charset="-122"/>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标题 81921"/>
          <p:cNvSpPr>
            <a:spLocks noGrp="1"/>
          </p:cNvSpPr>
          <p:nvPr>
            <p:ph type="title"/>
          </p:nvPr>
        </p:nvSpPr>
        <p:spPr>
          <a:xfrm>
            <a:off x="2413000" y="5410200"/>
            <a:ext cx="7920038" cy="647700"/>
          </a:xfrm>
        </p:spPr>
        <p:txBody>
          <a:bodyPr anchor="ctr"/>
          <a:p>
            <a:r>
              <a:rPr lang="zh-CN" altLang="en-US" sz="3600" dirty="0"/>
              <a:t> </a:t>
            </a:r>
            <a:r>
              <a:rPr lang="zh-CN" altLang="en-US" sz="2800" dirty="0">
                <a:solidFill>
                  <a:srgbClr val="FFD03B"/>
                </a:solidFill>
              </a:rPr>
              <a:t>高晓松酒驾案</a:t>
            </a:r>
            <a:endParaRPr lang="zh-CN" altLang="en-US" sz="2800" dirty="0">
              <a:solidFill>
                <a:srgbClr val="FFD03B"/>
              </a:solidFill>
            </a:endParaRPr>
          </a:p>
        </p:txBody>
      </p:sp>
      <p:sp>
        <p:nvSpPr>
          <p:cNvPr id="84994" name="文本占位符 81922"/>
          <p:cNvSpPr>
            <a:spLocks noGrp="1"/>
          </p:cNvSpPr>
          <p:nvPr>
            <p:ph idx="1"/>
          </p:nvPr>
        </p:nvSpPr>
        <p:spPr>
          <a:xfrm>
            <a:off x="2413000" y="1341438"/>
            <a:ext cx="7859713" cy="4392612"/>
          </a:xfrm>
        </p:spPr>
        <p:txBody>
          <a:bodyPr anchor="t"/>
          <a:p/>
        </p:txBody>
      </p:sp>
      <p:sp>
        <p:nvSpPr>
          <p:cNvPr id="81924" name="圆角矩形 81923"/>
          <p:cNvSpPr/>
          <p:nvPr/>
        </p:nvSpPr>
        <p:spPr>
          <a:xfrm>
            <a:off x="525145" y="403225"/>
            <a:ext cx="427545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sym typeface="+mn-ea"/>
              </a:rPr>
              <a:t>6.违反法律的法律责任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pic>
        <p:nvPicPr>
          <p:cNvPr id="84996" name="图片 81924" descr="高晓松"/>
          <p:cNvPicPr>
            <a:picLocks noChangeAspect="1"/>
          </p:cNvPicPr>
          <p:nvPr/>
        </p:nvPicPr>
        <p:blipFill>
          <a:blip r:embed="rId1"/>
          <a:stretch>
            <a:fillRect/>
          </a:stretch>
        </p:blipFill>
        <p:spPr>
          <a:xfrm>
            <a:off x="2413000" y="1341438"/>
            <a:ext cx="2819400" cy="3959225"/>
          </a:xfrm>
          <a:prstGeom prst="rect">
            <a:avLst/>
          </a:prstGeom>
          <a:noFill/>
          <a:ln w="9525">
            <a:noFill/>
          </a:ln>
        </p:spPr>
      </p:pic>
      <p:pic>
        <p:nvPicPr>
          <p:cNvPr id="84997" name="图片 81925" descr="高晓松醉驾案"/>
          <p:cNvPicPr>
            <a:picLocks noChangeAspect="1"/>
          </p:cNvPicPr>
          <p:nvPr/>
        </p:nvPicPr>
        <p:blipFill>
          <a:blip r:embed="rId2"/>
          <a:stretch>
            <a:fillRect/>
          </a:stretch>
        </p:blipFill>
        <p:spPr>
          <a:xfrm>
            <a:off x="6096000" y="1341438"/>
            <a:ext cx="3313113" cy="3959225"/>
          </a:xfrm>
          <a:prstGeom prst="rect">
            <a:avLst/>
          </a:prstGeom>
          <a:noFill/>
          <a:ln w="9525">
            <a:noFill/>
          </a:ln>
        </p:spPr>
      </p:pic>
      <p:sp>
        <p:nvSpPr>
          <p:cNvPr id="2" name="文本框 1"/>
          <p:cNvSpPr txBox="1"/>
          <p:nvPr/>
        </p:nvSpPr>
        <p:spPr>
          <a:xfrm>
            <a:off x="9763760" y="2863850"/>
            <a:ext cx="2540000" cy="914400"/>
          </a:xfrm>
          <a:prstGeom prst="rect">
            <a:avLst/>
          </a:prstGeom>
          <a:noFill/>
        </p:spPr>
        <p:txBody>
          <a:bodyPr wrap="square" rtlCol="0" anchor="t">
            <a:spAutoFit/>
          </a:bodyPr>
          <a:p>
            <a:r>
              <a:rPr lang="zh-CN" altLang="en-US"/>
              <a:t>高晓松以“危险驾驶罪”被判拘役6个月，罚款4000人民币</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标题 82945"/>
          <p:cNvSpPr>
            <a:spLocks noGrp="1"/>
          </p:cNvSpPr>
          <p:nvPr>
            <p:ph type="title"/>
          </p:nvPr>
        </p:nvSpPr>
        <p:spPr/>
        <p:txBody>
          <a:bodyPr anchor="ctr"/>
          <a:p>
            <a:r>
              <a:rPr lang="zh-CN" altLang="en-US" dirty="0">
                <a:sym typeface="+mn-ea"/>
              </a:rPr>
              <a:t>李代沫容留他人吸毒案</a:t>
            </a:r>
            <a:br>
              <a:rPr lang="zh-CN" altLang="en-US" dirty="0"/>
            </a:br>
            <a:endParaRPr lang="zh-CN" altLang="en-US" dirty="0"/>
          </a:p>
        </p:txBody>
      </p:sp>
      <p:sp>
        <p:nvSpPr>
          <p:cNvPr id="86018" name="文本占位符 82946"/>
          <p:cNvSpPr>
            <a:spLocks noGrp="1"/>
          </p:cNvSpPr>
          <p:nvPr>
            <p:ph idx="1"/>
          </p:nvPr>
        </p:nvSpPr>
        <p:spPr>
          <a:xfrm>
            <a:off x="4007485" y="3593465"/>
            <a:ext cx="7346315" cy="2583815"/>
          </a:xfrm>
        </p:spPr>
        <p:txBody>
          <a:bodyPr anchor="t">
            <a:normAutofit/>
          </a:bodyPr>
          <a:p>
            <a:pPr>
              <a:lnSpc>
                <a:spcPct val="90000"/>
              </a:lnSpc>
            </a:pPr>
            <a:endParaRPr lang="zh-CN" altLang="en-US" dirty="0"/>
          </a:p>
          <a:p>
            <a:pPr>
              <a:lnSpc>
                <a:spcPct val="90000"/>
              </a:lnSpc>
            </a:pPr>
            <a:endParaRPr lang="zh-CN" altLang="en-US" dirty="0"/>
          </a:p>
          <a:p>
            <a:pPr>
              <a:lnSpc>
                <a:spcPct val="90000"/>
              </a:lnSpc>
            </a:pPr>
            <a:r>
              <a:rPr lang="zh-CN" altLang="en-US" dirty="0"/>
              <a:t>朝阳法院以容留他人吸毒罪，判处李代沫有期徒刑9个月，罚金人民币2000元。</a:t>
            </a:r>
            <a:endParaRPr lang="zh-CN" altLang="en-US" dirty="0"/>
          </a:p>
          <a:p>
            <a:pPr>
              <a:lnSpc>
                <a:spcPct val="90000"/>
              </a:lnSpc>
            </a:pPr>
            <a:endParaRPr lang="zh-CN" altLang="en-US" dirty="0"/>
          </a:p>
          <a:p>
            <a:pPr>
              <a:lnSpc>
                <a:spcPct val="90000"/>
              </a:lnSpc>
            </a:pPr>
            <a:endParaRPr lang="zh-CN" altLang="en-US" dirty="0"/>
          </a:p>
          <a:p>
            <a:pPr>
              <a:lnSpc>
                <a:spcPct val="90000"/>
              </a:lnSpc>
            </a:pPr>
            <a:endParaRPr lang="zh-CN" altLang="en-US" dirty="0"/>
          </a:p>
          <a:p>
            <a:pPr>
              <a:lnSpc>
                <a:spcPct val="90000"/>
              </a:lnSpc>
            </a:pPr>
            <a:endParaRPr lang="zh-CN" altLang="en-US" dirty="0"/>
          </a:p>
          <a:p>
            <a:pPr>
              <a:lnSpc>
                <a:spcPct val="90000"/>
              </a:lnSpc>
            </a:pPr>
            <a:endParaRPr lang="zh-CN" altLang="en-US" dirty="0"/>
          </a:p>
        </p:txBody>
      </p:sp>
      <p:pic>
        <p:nvPicPr>
          <p:cNvPr id="86019" name="图片 82947" descr="bki-20140416093730-38231594[1]"/>
          <p:cNvPicPr>
            <a:picLocks noChangeAspect="1"/>
          </p:cNvPicPr>
          <p:nvPr/>
        </p:nvPicPr>
        <p:blipFill>
          <a:blip r:embed="rId1"/>
          <a:stretch>
            <a:fillRect/>
          </a:stretch>
        </p:blipFill>
        <p:spPr>
          <a:xfrm>
            <a:off x="1416685" y="1878330"/>
            <a:ext cx="2590800" cy="35166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6018">
                                            <p:txEl>
                                              <p:pRg st="2" end="2"/>
                                            </p:txEl>
                                          </p:spTgt>
                                        </p:tgtEl>
                                        <p:attrNameLst>
                                          <p:attrName>style.visibility</p:attrName>
                                        </p:attrNameLst>
                                      </p:cBhvr>
                                      <p:to>
                                        <p:strVal val="visible"/>
                                      </p:to>
                                    </p:set>
                                    <p:animEffect transition="in" filter="box(in)">
                                      <p:cBhvr>
                                        <p:cTn id="7" dur="2000"/>
                                        <p:tgtEl>
                                          <p:spTgt spid="860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房祖名柯震东吸毒事件</a:t>
            </a:r>
            <a:endParaRPr lang="zh-CN" altLang="en-US"/>
          </a:p>
        </p:txBody>
      </p:sp>
      <p:sp>
        <p:nvSpPr>
          <p:cNvPr id="3" name="内容占位符 2"/>
          <p:cNvSpPr>
            <a:spLocks noGrp="1"/>
          </p:cNvSpPr>
          <p:nvPr>
            <p:ph idx="1"/>
          </p:nvPr>
        </p:nvSpPr>
        <p:spPr>
          <a:xfrm>
            <a:off x="4876165" y="2754630"/>
            <a:ext cx="6477635" cy="3422650"/>
          </a:xfrm>
        </p:spPr>
        <p:txBody>
          <a:bodyPr/>
          <a:p>
            <a:r>
              <a:rPr lang="zh-CN" altLang="en-US"/>
              <a:t>柯震东遭行拘14天</a:t>
            </a:r>
            <a:endParaRPr lang="zh-CN" altLang="en-US"/>
          </a:p>
          <a:p>
            <a:r>
              <a:rPr lang="zh-CN" altLang="en-US"/>
              <a:t>房祖名获刑六个月，并处罚金人民币二千元</a:t>
            </a:r>
            <a:endParaRPr lang="zh-CN" altLang="en-US"/>
          </a:p>
        </p:txBody>
      </p:sp>
      <p:pic>
        <p:nvPicPr>
          <p:cNvPr id="4" name="图片 3"/>
          <p:cNvPicPr>
            <a:picLocks noChangeAspect="1"/>
          </p:cNvPicPr>
          <p:nvPr/>
        </p:nvPicPr>
        <p:blipFill>
          <a:blip r:embed="rId1"/>
          <a:stretch>
            <a:fillRect/>
          </a:stretch>
        </p:blipFill>
        <p:spPr>
          <a:xfrm>
            <a:off x="464820" y="1611630"/>
            <a:ext cx="3535680" cy="2121535"/>
          </a:xfrm>
          <a:prstGeom prst="rect">
            <a:avLst/>
          </a:prstGeom>
        </p:spPr>
      </p:pic>
      <p:pic>
        <p:nvPicPr>
          <p:cNvPr id="5" name="图片 4"/>
          <p:cNvPicPr>
            <a:picLocks noChangeAspect="1"/>
          </p:cNvPicPr>
          <p:nvPr/>
        </p:nvPicPr>
        <p:blipFill>
          <a:blip r:embed="rId2"/>
          <a:stretch>
            <a:fillRect/>
          </a:stretch>
        </p:blipFill>
        <p:spPr>
          <a:xfrm>
            <a:off x="900430" y="4076700"/>
            <a:ext cx="3100070" cy="16910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2289"/>
          <p:cNvSpPr>
            <a:spLocks noGrp="1"/>
          </p:cNvSpPr>
          <p:nvPr>
            <p:ph type="title"/>
          </p:nvPr>
        </p:nvSpPr>
        <p:spPr>
          <a:xfrm>
            <a:off x="2136775" y="404813"/>
            <a:ext cx="7920038" cy="647700"/>
          </a:xfrm>
        </p:spPr>
        <p:txBody>
          <a:bodyPr anchor="ctr">
            <a:normAutofit fontScale="90000"/>
          </a:bodyPr>
          <a:p/>
        </p:txBody>
      </p:sp>
      <p:sp>
        <p:nvSpPr>
          <p:cNvPr id="15362" name="文本占位符 12290"/>
          <p:cNvSpPr>
            <a:spLocks noGrp="1"/>
          </p:cNvSpPr>
          <p:nvPr>
            <p:ph type="body" sz="half" idx="1"/>
          </p:nvPr>
        </p:nvSpPr>
        <p:spPr>
          <a:xfrm>
            <a:off x="2413000" y="1341438"/>
            <a:ext cx="3852863" cy="4392612"/>
          </a:xfrm>
        </p:spPr>
        <p:txBody>
          <a:bodyPr anchor="t"/>
          <a:p>
            <a:r>
              <a:rPr lang="zh-CN" altLang="en-US" b="1" kern="1200">
                <a:solidFill>
                  <a:srgbClr val="FFD03B"/>
                </a:solidFill>
                <a:latin typeface="微软雅黑" panose="020B0503020204020204" charset="-122"/>
                <a:ea typeface="宋体" panose="02010600030101010101" pitchFamily="2" charset="-122"/>
                <a:sym typeface="微软雅黑" panose="020B0503020204020204" charset="-122"/>
              </a:rPr>
              <a:t>我国的诉讼制度</a:t>
            </a:r>
            <a:endParaRPr lang="zh-CN" altLang="en-US" b="1" kern="1200">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12292" name="圆角矩形 12291"/>
          <p:cNvSpPr/>
          <p:nvPr/>
        </p:nvSpPr>
        <p:spPr>
          <a:xfrm>
            <a:off x="-23495" y="222250"/>
            <a:ext cx="4504055" cy="67246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r>
              <a:rPr lang="zh-CN" altLang="en-US" sz="2800" b="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sym typeface="+mn-ea"/>
              </a:rPr>
              <a:t>6.违反法律的法律责任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endParaRPr>
          </a:p>
        </p:txBody>
      </p:sp>
      <p:grpSp>
        <p:nvGrpSpPr>
          <p:cNvPr id="15364" name="组合 12292"/>
          <p:cNvGrpSpPr>
            <a:grpSpLocks noChangeAspect="1"/>
          </p:cNvGrpSpPr>
          <p:nvPr/>
        </p:nvGrpSpPr>
        <p:grpSpPr>
          <a:xfrm>
            <a:off x="4800600" y="1844675"/>
            <a:ext cx="5472113" cy="3889375"/>
            <a:chOff x="0" y="0"/>
            <a:chExt cx="2880" cy="720"/>
          </a:xfrm>
        </p:grpSpPr>
        <p:sp>
          <p:nvSpPr>
            <p:cNvPr id="15365" name="矩形 12293"/>
            <p:cNvSpPr>
              <a:spLocks noChangeAspect="1" noTextEdit="1"/>
            </p:cNvSpPr>
            <p:nvPr/>
          </p:nvSpPr>
          <p:spPr>
            <a:xfrm>
              <a:off x="0" y="0"/>
              <a:ext cx="2880" cy="720"/>
            </a:xfrm>
            <a:prstGeom prst="rect">
              <a:avLst/>
            </a:prstGeom>
            <a:noFill/>
            <a:ln w="9525">
              <a:noFill/>
            </a:ln>
          </p:spPr>
          <p:txBody>
            <a:bodyPr anchor="t"/>
            <a:p>
              <a:pPr lvl="0"/>
              <a:endParaRPr lang="zh-CN" altLang="en-US">
                <a:ea typeface="宋体" panose="02010600030101010101" pitchFamily="2" charset="-122"/>
              </a:endParaRPr>
            </a:p>
          </p:txBody>
        </p:sp>
        <p:cxnSp>
          <p:nvCxnSpPr>
            <p:cNvPr id="15366" name="_s576525"/>
            <p:cNvCxnSpPr>
              <a:stCxn id="15372" idx="0"/>
              <a:endCxn id="15369" idx="2"/>
            </p:cNvCxnSpPr>
            <p:nvPr/>
          </p:nvCxnSpPr>
          <p:spPr>
            <a:xfrm rot="5400000" flipH="1">
              <a:off x="1872" y="-144"/>
              <a:ext cx="144" cy="1008"/>
            </a:xfrm>
            <a:prstGeom prst="bentConnector3">
              <a:avLst>
                <a:gd name="adj1" fmla="val 20931"/>
              </a:avLst>
            </a:prstGeom>
            <a:ln w="28575" cap="flat" cmpd="sng">
              <a:solidFill>
                <a:schemeClr val="tx1"/>
              </a:solidFill>
              <a:prstDash val="solid"/>
              <a:miter/>
              <a:headEnd type="none" w="med" len="med"/>
              <a:tailEnd type="none" w="med" len="med"/>
            </a:ln>
          </p:spPr>
        </p:cxnSp>
        <p:cxnSp>
          <p:nvCxnSpPr>
            <p:cNvPr id="15367" name="_s576524"/>
            <p:cNvCxnSpPr>
              <a:stCxn id="15371" idx="0"/>
              <a:endCxn id="15369" idx="2"/>
            </p:cNvCxnSpPr>
            <p:nvPr/>
          </p:nvCxnSpPr>
          <p:spPr>
            <a:xfrm rot="-5400000">
              <a:off x="1360" y="351"/>
              <a:ext cx="144" cy="1"/>
            </a:xfrm>
            <a:prstGeom prst="straightConnector1">
              <a:avLst/>
            </a:prstGeom>
            <a:ln w="28575" cap="flat" cmpd="sng">
              <a:solidFill>
                <a:schemeClr val="tx1"/>
              </a:solidFill>
              <a:prstDash val="solid"/>
              <a:round/>
              <a:headEnd type="none" w="med" len="med"/>
              <a:tailEnd type="none" w="med" len="med"/>
            </a:ln>
          </p:spPr>
        </p:cxnSp>
        <p:cxnSp>
          <p:nvCxnSpPr>
            <p:cNvPr id="15368" name="_s576523"/>
            <p:cNvCxnSpPr>
              <a:stCxn id="15370" idx="0"/>
              <a:endCxn id="15369" idx="2"/>
            </p:cNvCxnSpPr>
            <p:nvPr/>
          </p:nvCxnSpPr>
          <p:spPr>
            <a:xfrm rot="-5400000">
              <a:off x="864" y="-144"/>
              <a:ext cx="144" cy="1008"/>
            </a:xfrm>
            <a:prstGeom prst="bentConnector3">
              <a:avLst>
                <a:gd name="adj1" fmla="val 20931"/>
              </a:avLst>
            </a:prstGeom>
            <a:ln w="28575" cap="flat" cmpd="sng">
              <a:solidFill>
                <a:schemeClr val="tx1"/>
              </a:solidFill>
              <a:prstDash val="solid"/>
              <a:miter/>
              <a:headEnd type="none" w="med" len="med"/>
              <a:tailEnd type="none" w="med" len="med"/>
            </a:ln>
          </p:spPr>
        </p:cxnSp>
        <p:sp>
          <p:nvSpPr>
            <p:cNvPr id="15369" name="_s576519"/>
            <p:cNvSpPr/>
            <p:nvPr/>
          </p:nvSpPr>
          <p:spPr>
            <a:xfrm>
              <a:off x="1008" y="0"/>
              <a:ext cx="864" cy="288"/>
            </a:xfrm>
            <a:prstGeom prst="roundRect">
              <a:avLst>
                <a:gd name="adj" fmla="val 16667"/>
              </a:avLst>
            </a:prstGeom>
            <a:solidFill>
              <a:schemeClr val="accent1"/>
            </a:solidFill>
            <a:ln w="9525" cap="flat" cmpd="sng">
              <a:solidFill>
                <a:schemeClr val="tx2"/>
              </a:solidFill>
              <a:prstDash val="solid"/>
              <a:round/>
              <a:headEnd type="none" w="med" len="med"/>
              <a:tailEnd type="none" w="med" len="med"/>
            </a:ln>
          </p:spPr>
          <p:txBody>
            <a:bodyPr wrap="none" lIns="0" tIns="0" rIns="0" bIns="0" anchor="ctr"/>
            <a:p>
              <a:pPr lvl="0" algn="ctr"/>
              <a:r>
                <a:rPr lang="zh-CN" altLang="en-US" sz="2800" b="1">
                  <a:ea typeface="黑体" panose="02010609060101010101" pitchFamily="2" charset="-122"/>
                </a:rPr>
                <a:t>三大诉讼</a:t>
              </a:r>
              <a:endParaRPr lang="zh-CN" altLang="en-US" sz="2800" b="1">
                <a:ea typeface="黑体" panose="02010609060101010101" pitchFamily="2" charset="-122"/>
              </a:endParaRPr>
            </a:p>
          </p:txBody>
        </p:sp>
        <p:sp>
          <p:nvSpPr>
            <p:cNvPr id="15370" name="_s576520"/>
            <p:cNvSpPr/>
            <p:nvPr/>
          </p:nvSpPr>
          <p:spPr>
            <a:xfrm>
              <a:off x="0" y="432"/>
              <a:ext cx="864"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800" b="1">
                  <a:solidFill>
                    <a:schemeClr val="tx2"/>
                  </a:solidFill>
                  <a:ea typeface="黑体" panose="02010609060101010101" pitchFamily="2" charset="-122"/>
                </a:rPr>
                <a:t>民事诉讼</a:t>
              </a:r>
              <a:endParaRPr lang="zh-CN" altLang="en-US" sz="2800" b="1">
                <a:solidFill>
                  <a:schemeClr val="tx2"/>
                </a:solidFill>
                <a:ea typeface="黑体" panose="02010609060101010101" pitchFamily="2" charset="-122"/>
              </a:endParaRPr>
            </a:p>
            <a:p>
              <a:pPr lvl="0" algn="ctr"/>
              <a:r>
                <a:rPr lang="zh-CN" altLang="en-US" sz="2800" b="1">
                  <a:solidFill>
                    <a:schemeClr val="tx2"/>
                  </a:solidFill>
                  <a:ea typeface="黑体" panose="02010609060101010101" pitchFamily="2" charset="-122"/>
                </a:rPr>
                <a:t>（民</a:t>
              </a:r>
              <a:r>
                <a:rPr lang="en-US" altLang="zh-CN" sz="2800" b="1">
                  <a:solidFill>
                    <a:schemeClr val="tx2"/>
                  </a:solidFill>
                  <a:ea typeface="黑体" panose="02010609060101010101" pitchFamily="2" charset="-122"/>
                </a:rPr>
                <a:t>—</a:t>
              </a:r>
              <a:r>
                <a:rPr lang="zh-CN" altLang="en-US" sz="2800" b="1">
                  <a:solidFill>
                    <a:schemeClr val="tx2"/>
                  </a:solidFill>
                  <a:ea typeface="黑体" panose="02010609060101010101" pitchFamily="2" charset="-122"/>
                </a:rPr>
                <a:t>民）</a:t>
              </a:r>
              <a:endParaRPr lang="zh-CN" altLang="en-US" sz="2800" b="1">
                <a:solidFill>
                  <a:schemeClr val="tx2"/>
                </a:solidFill>
                <a:ea typeface="黑体" panose="02010609060101010101" pitchFamily="2" charset="-122"/>
              </a:endParaRPr>
            </a:p>
          </p:txBody>
        </p:sp>
        <p:sp>
          <p:nvSpPr>
            <p:cNvPr id="15371" name="_s576521"/>
            <p:cNvSpPr/>
            <p:nvPr/>
          </p:nvSpPr>
          <p:spPr>
            <a:xfrm>
              <a:off x="1008" y="432"/>
              <a:ext cx="864"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800" b="1">
                  <a:solidFill>
                    <a:schemeClr val="tx2"/>
                  </a:solidFill>
                  <a:ea typeface="黑体" panose="02010609060101010101" pitchFamily="2" charset="-122"/>
                </a:rPr>
                <a:t>刑事诉讼</a:t>
              </a:r>
              <a:endParaRPr lang="zh-CN" altLang="en-US" sz="2800" b="1">
                <a:solidFill>
                  <a:schemeClr val="tx2"/>
                </a:solidFill>
                <a:ea typeface="黑体" panose="02010609060101010101" pitchFamily="2" charset="-122"/>
              </a:endParaRPr>
            </a:p>
            <a:p>
              <a:pPr lvl="0" algn="ctr"/>
              <a:r>
                <a:rPr lang="zh-CN" altLang="en-US" sz="2800" b="1">
                  <a:solidFill>
                    <a:schemeClr val="tx2"/>
                  </a:solidFill>
                  <a:ea typeface="黑体" panose="02010609060101010101" pitchFamily="2" charset="-122"/>
                </a:rPr>
                <a:t>（官</a:t>
              </a:r>
              <a:r>
                <a:rPr lang="en-US" altLang="zh-CN" sz="2800" b="1">
                  <a:solidFill>
                    <a:schemeClr val="tx2"/>
                  </a:solidFill>
                  <a:ea typeface="黑体" panose="02010609060101010101" pitchFamily="2" charset="-122"/>
                </a:rPr>
                <a:t>—</a:t>
              </a:r>
              <a:r>
                <a:rPr lang="zh-CN" altLang="en-US" sz="2800" b="1">
                  <a:solidFill>
                    <a:schemeClr val="tx2"/>
                  </a:solidFill>
                  <a:ea typeface="黑体" panose="02010609060101010101" pitchFamily="2" charset="-122"/>
                </a:rPr>
                <a:t>民）</a:t>
              </a:r>
              <a:endParaRPr lang="zh-CN" altLang="en-US" sz="2800" b="1">
                <a:solidFill>
                  <a:schemeClr val="tx2"/>
                </a:solidFill>
                <a:ea typeface="黑体" panose="02010609060101010101" pitchFamily="2" charset="-122"/>
              </a:endParaRPr>
            </a:p>
          </p:txBody>
        </p:sp>
        <p:sp>
          <p:nvSpPr>
            <p:cNvPr id="15372" name="_s576522"/>
            <p:cNvSpPr/>
            <p:nvPr/>
          </p:nvSpPr>
          <p:spPr>
            <a:xfrm>
              <a:off x="2016" y="432"/>
              <a:ext cx="864"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800" b="1">
                  <a:solidFill>
                    <a:schemeClr val="tx2"/>
                  </a:solidFill>
                  <a:ea typeface="黑体" panose="02010609060101010101" pitchFamily="2" charset="-122"/>
                </a:rPr>
                <a:t>行政诉讼</a:t>
              </a:r>
              <a:endParaRPr lang="zh-CN" altLang="en-US" sz="2800" b="1">
                <a:solidFill>
                  <a:schemeClr val="tx2"/>
                </a:solidFill>
                <a:ea typeface="黑体" panose="02010609060101010101" pitchFamily="2" charset="-122"/>
              </a:endParaRPr>
            </a:p>
            <a:p>
              <a:pPr lvl="0" algn="ctr"/>
              <a:r>
                <a:rPr lang="zh-CN" altLang="en-US" sz="2800" b="1">
                  <a:solidFill>
                    <a:schemeClr val="tx2"/>
                  </a:solidFill>
                  <a:ea typeface="黑体" panose="02010609060101010101" pitchFamily="2" charset="-122"/>
                </a:rPr>
                <a:t>（民</a:t>
              </a:r>
              <a:r>
                <a:rPr lang="en-US" altLang="zh-CN" sz="2800" b="1">
                  <a:solidFill>
                    <a:schemeClr val="tx2"/>
                  </a:solidFill>
                  <a:ea typeface="黑体" panose="02010609060101010101" pitchFamily="2" charset="-122"/>
                </a:rPr>
                <a:t>—</a:t>
              </a:r>
              <a:r>
                <a:rPr lang="zh-CN" altLang="en-US" sz="2800" b="1">
                  <a:solidFill>
                    <a:schemeClr val="tx2"/>
                  </a:solidFill>
                  <a:ea typeface="黑体" panose="02010609060101010101" pitchFamily="2" charset="-122"/>
                </a:rPr>
                <a:t>官）</a:t>
              </a:r>
              <a:endParaRPr lang="zh-CN" altLang="en-US" sz="2800" b="1">
                <a:solidFill>
                  <a:schemeClr val="tx2"/>
                </a:solidFill>
                <a:ea typeface="黑体" panose="02010609060101010101" pitchFamily="2" charset="-122"/>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1265"/>
          <p:cNvSpPr>
            <a:spLocks noGrp="1"/>
          </p:cNvSpPr>
          <p:nvPr>
            <p:ph type="title"/>
          </p:nvPr>
        </p:nvSpPr>
        <p:spPr>
          <a:xfrm>
            <a:off x="2136775" y="404813"/>
            <a:ext cx="7920038" cy="647700"/>
          </a:xfrm>
        </p:spPr>
        <p:txBody>
          <a:bodyPr anchor="ctr">
            <a:normAutofit fontScale="90000"/>
          </a:bodyPr>
          <a:p/>
        </p:txBody>
      </p:sp>
      <p:sp>
        <p:nvSpPr>
          <p:cNvPr id="11267" name="内容占位符 11266"/>
          <p:cNvSpPr>
            <a:spLocks noGrp="1"/>
          </p:cNvSpPr>
          <p:nvPr>
            <p:ph idx="1"/>
          </p:nvPr>
        </p:nvSpPr>
        <p:spPr>
          <a:xfrm>
            <a:off x="2413000" y="1341438"/>
            <a:ext cx="7859713" cy="4392612"/>
          </a:xfrm>
        </p:spPr>
        <p:txBody>
          <a:bodyPr anchor="t"/>
          <a:p>
            <a:r>
              <a:rPr lang="zh-CN" altLang="en-US" b="1">
                <a:solidFill>
                  <a:srgbClr val="FFD03B"/>
                </a:solidFill>
                <a:latin typeface="微软雅黑" panose="020B0503020204020204" charset="-122"/>
                <a:ea typeface="宋体" panose="02010600030101010101" pitchFamily="2" charset="-122"/>
                <a:sym typeface="微软雅黑" panose="020B0503020204020204" charset="-122"/>
              </a:rPr>
              <a:t>我国的审级制度</a:t>
            </a:r>
            <a:endParaRPr lang="zh-CN" altLang="en-US"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14340" name="_s1031"/>
          <p:cNvSpPr/>
          <p:nvPr/>
        </p:nvSpPr>
        <p:spPr>
          <a:xfrm>
            <a:off x="6672263" y="1600200"/>
            <a:ext cx="3022600" cy="814388"/>
          </a:xfrm>
          <a:prstGeom prst="roundRect">
            <a:avLst>
              <a:gd name="adj" fmla="val 16667"/>
            </a:avLst>
          </a:prstGeom>
          <a:solidFill>
            <a:srgbClr val="003366"/>
          </a:solidFill>
          <a:ln w="63500" cap="flat" cmpd="sng">
            <a:solidFill>
              <a:srgbClr val="FF0000"/>
            </a:solidFill>
            <a:prstDash val="solid"/>
            <a:round/>
            <a:headEnd type="none" w="med" len="med"/>
            <a:tailEnd type="none" w="med" len="med"/>
          </a:ln>
        </p:spPr>
        <p:txBody>
          <a:bodyPr wrap="none" lIns="0" tIns="0" rIns="0" bIns="0" anchor="ctr"/>
          <a:p>
            <a:pPr lvl="0" algn="ctr"/>
            <a:r>
              <a:rPr lang="zh-CN" altLang="en-US" sz="2800" b="1">
                <a:solidFill>
                  <a:schemeClr val="bg1"/>
                </a:solidFill>
                <a:latin typeface="Arial Black" panose="020B0A04020102020204" pitchFamily="2" charset="0"/>
                <a:ea typeface="宋体" panose="02010600030101010101" pitchFamily="2" charset="-122"/>
              </a:rPr>
              <a:t>最高人民法院</a:t>
            </a:r>
            <a:endParaRPr lang="zh-CN" altLang="en-US" sz="2800" b="1">
              <a:solidFill>
                <a:schemeClr val="bg1"/>
              </a:solidFill>
              <a:latin typeface="Arial Black" panose="020B0A04020102020204" pitchFamily="2" charset="0"/>
              <a:ea typeface="宋体" panose="02010600030101010101" pitchFamily="2" charset="-122"/>
            </a:endParaRPr>
          </a:p>
        </p:txBody>
      </p:sp>
      <p:sp>
        <p:nvSpPr>
          <p:cNvPr id="14341" name="_s1031"/>
          <p:cNvSpPr/>
          <p:nvPr/>
        </p:nvSpPr>
        <p:spPr>
          <a:xfrm>
            <a:off x="6672263" y="2830513"/>
            <a:ext cx="3022600" cy="814387"/>
          </a:xfrm>
          <a:prstGeom prst="roundRect">
            <a:avLst>
              <a:gd name="adj" fmla="val 16667"/>
            </a:avLst>
          </a:prstGeom>
          <a:solidFill>
            <a:srgbClr val="003366"/>
          </a:solidFill>
          <a:ln w="63500" cap="flat" cmpd="sng">
            <a:solidFill>
              <a:srgbClr val="FF0000"/>
            </a:solidFill>
            <a:prstDash val="solid"/>
            <a:round/>
            <a:headEnd type="none" w="med" len="med"/>
            <a:tailEnd type="none" w="med" len="med"/>
          </a:ln>
        </p:spPr>
        <p:txBody>
          <a:bodyPr wrap="none" lIns="0" tIns="0" rIns="0" bIns="0" anchor="ctr"/>
          <a:p>
            <a:pPr lvl="0" algn="ctr"/>
            <a:r>
              <a:rPr lang="zh-CN" altLang="en-US" sz="2800" b="1">
                <a:solidFill>
                  <a:schemeClr val="bg1"/>
                </a:solidFill>
                <a:latin typeface="Arial Black" panose="020B0A04020102020204" pitchFamily="2" charset="0"/>
                <a:ea typeface="宋体" panose="02010600030101010101" pitchFamily="2" charset="-122"/>
              </a:rPr>
              <a:t>高级人民法院</a:t>
            </a:r>
            <a:endParaRPr lang="zh-CN" altLang="en-US" sz="2800" b="1">
              <a:solidFill>
                <a:schemeClr val="bg1"/>
              </a:solidFill>
              <a:latin typeface="Arial Black" panose="020B0A04020102020204" pitchFamily="2" charset="0"/>
              <a:ea typeface="宋体" panose="02010600030101010101" pitchFamily="2" charset="-122"/>
            </a:endParaRPr>
          </a:p>
        </p:txBody>
      </p:sp>
      <p:sp>
        <p:nvSpPr>
          <p:cNvPr id="14342" name="_s1031"/>
          <p:cNvSpPr/>
          <p:nvPr/>
        </p:nvSpPr>
        <p:spPr>
          <a:xfrm>
            <a:off x="6672263" y="4090988"/>
            <a:ext cx="3022600" cy="814387"/>
          </a:xfrm>
          <a:prstGeom prst="roundRect">
            <a:avLst>
              <a:gd name="adj" fmla="val 16667"/>
            </a:avLst>
          </a:prstGeom>
          <a:solidFill>
            <a:srgbClr val="003366"/>
          </a:solidFill>
          <a:ln w="63500" cap="flat" cmpd="sng">
            <a:solidFill>
              <a:srgbClr val="FF0000"/>
            </a:solidFill>
            <a:prstDash val="solid"/>
            <a:round/>
            <a:headEnd type="none" w="med" len="med"/>
            <a:tailEnd type="none" w="med" len="med"/>
          </a:ln>
        </p:spPr>
        <p:txBody>
          <a:bodyPr wrap="none" lIns="0" tIns="0" rIns="0" bIns="0" anchor="ctr"/>
          <a:p>
            <a:pPr lvl="0" algn="ctr"/>
            <a:r>
              <a:rPr lang="zh-CN" altLang="en-US" sz="2800" b="1">
                <a:solidFill>
                  <a:schemeClr val="bg1"/>
                </a:solidFill>
                <a:latin typeface="Arial Black" panose="020B0A04020102020204" pitchFamily="2" charset="0"/>
                <a:ea typeface="宋体" panose="02010600030101010101" pitchFamily="2" charset="-122"/>
              </a:rPr>
              <a:t>中级人民法院</a:t>
            </a:r>
            <a:endParaRPr lang="zh-CN" altLang="en-US" sz="2800" b="1">
              <a:solidFill>
                <a:schemeClr val="bg1"/>
              </a:solidFill>
              <a:latin typeface="Arial Black" panose="020B0A04020102020204" pitchFamily="2" charset="0"/>
              <a:ea typeface="宋体" panose="02010600030101010101" pitchFamily="2" charset="-122"/>
            </a:endParaRPr>
          </a:p>
        </p:txBody>
      </p:sp>
      <p:sp>
        <p:nvSpPr>
          <p:cNvPr id="14343" name="_s1031"/>
          <p:cNvSpPr/>
          <p:nvPr/>
        </p:nvSpPr>
        <p:spPr>
          <a:xfrm>
            <a:off x="6672263" y="5321300"/>
            <a:ext cx="3022600" cy="814388"/>
          </a:xfrm>
          <a:prstGeom prst="roundRect">
            <a:avLst>
              <a:gd name="adj" fmla="val 16667"/>
            </a:avLst>
          </a:prstGeom>
          <a:solidFill>
            <a:srgbClr val="003366"/>
          </a:solidFill>
          <a:ln w="63500" cap="flat" cmpd="sng">
            <a:solidFill>
              <a:srgbClr val="FF0000"/>
            </a:solidFill>
            <a:prstDash val="solid"/>
            <a:round/>
            <a:headEnd type="none" w="med" len="med"/>
            <a:tailEnd type="none" w="med" len="med"/>
          </a:ln>
        </p:spPr>
        <p:txBody>
          <a:bodyPr wrap="none" lIns="0" tIns="0" rIns="0" bIns="0" anchor="ctr"/>
          <a:p>
            <a:pPr lvl="0" algn="ctr"/>
            <a:r>
              <a:rPr lang="zh-CN" altLang="en-US" sz="2800" b="1">
                <a:solidFill>
                  <a:schemeClr val="bg1"/>
                </a:solidFill>
                <a:latin typeface="Arial Black" panose="020B0A04020102020204" pitchFamily="2" charset="0"/>
                <a:ea typeface="宋体" panose="02010600030101010101" pitchFamily="2" charset="-122"/>
              </a:rPr>
              <a:t>基层人民法院</a:t>
            </a:r>
            <a:endParaRPr lang="zh-CN" altLang="en-US" sz="2800" b="1">
              <a:solidFill>
                <a:schemeClr val="bg1"/>
              </a:solidFill>
              <a:latin typeface="Arial Black" panose="020B0A04020102020204" pitchFamily="2" charset="0"/>
              <a:ea typeface="宋体" panose="02010600030101010101" pitchFamily="2" charset="-122"/>
            </a:endParaRPr>
          </a:p>
        </p:txBody>
      </p:sp>
      <p:sp>
        <p:nvSpPr>
          <p:cNvPr id="14344" name="直接连接符 11272"/>
          <p:cNvSpPr/>
          <p:nvPr/>
        </p:nvSpPr>
        <p:spPr>
          <a:xfrm flipH="1" flipV="1">
            <a:off x="8212138" y="4905375"/>
            <a:ext cx="0" cy="415925"/>
          </a:xfrm>
          <a:prstGeom prst="line">
            <a:avLst/>
          </a:prstGeom>
          <a:ln w="76200" cap="flat" cmpd="sng">
            <a:solidFill>
              <a:srgbClr val="FFFF00"/>
            </a:solidFill>
            <a:prstDash val="solid"/>
            <a:round/>
            <a:headEnd type="none" w="med" len="med"/>
            <a:tailEnd type="triangle" w="med" len="med"/>
          </a:ln>
        </p:spPr>
        <p:txBody>
          <a:bodyPr anchor="t"/>
          <a:p>
            <a:pPr lvl="0"/>
            <a:endParaRPr lang="zh-CN" altLang="en-US">
              <a:ea typeface="宋体" panose="02010600030101010101" pitchFamily="2" charset="-122"/>
            </a:endParaRPr>
          </a:p>
        </p:txBody>
      </p:sp>
      <p:sp>
        <p:nvSpPr>
          <p:cNvPr id="14345" name="直接连接符 11273"/>
          <p:cNvSpPr/>
          <p:nvPr/>
        </p:nvSpPr>
        <p:spPr>
          <a:xfrm flipH="1" flipV="1">
            <a:off x="8228013" y="3644900"/>
            <a:ext cx="0" cy="415925"/>
          </a:xfrm>
          <a:prstGeom prst="line">
            <a:avLst/>
          </a:prstGeom>
          <a:ln w="76200" cap="flat" cmpd="sng">
            <a:solidFill>
              <a:srgbClr val="FFFF00"/>
            </a:solidFill>
            <a:prstDash val="solid"/>
            <a:round/>
            <a:headEnd type="none" w="med" len="med"/>
            <a:tailEnd type="triangle" w="med" len="med"/>
          </a:ln>
        </p:spPr>
        <p:txBody>
          <a:bodyPr anchor="t"/>
          <a:p>
            <a:pPr lvl="0"/>
            <a:endParaRPr lang="zh-CN" altLang="en-US">
              <a:ea typeface="宋体" panose="02010600030101010101" pitchFamily="2" charset="-122"/>
            </a:endParaRPr>
          </a:p>
        </p:txBody>
      </p:sp>
      <p:sp>
        <p:nvSpPr>
          <p:cNvPr id="14346" name="直接连接符 11274"/>
          <p:cNvSpPr/>
          <p:nvPr/>
        </p:nvSpPr>
        <p:spPr>
          <a:xfrm flipH="1" flipV="1">
            <a:off x="8212138" y="2414588"/>
            <a:ext cx="0" cy="415925"/>
          </a:xfrm>
          <a:prstGeom prst="line">
            <a:avLst/>
          </a:prstGeom>
          <a:ln w="76200" cap="flat" cmpd="sng">
            <a:solidFill>
              <a:srgbClr val="FFFF00"/>
            </a:solidFill>
            <a:prstDash val="solid"/>
            <a:round/>
            <a:headEnd type="none" w="med" len="med"/>
            <a:tailEnd type="triangle" w="med" len="med"/>
          </a:ln>
        </p:spPr>
        <p:txBody>
          <a:bodyPr anchor="t"/>
          <a:p>
            <a:pPr lvl="0"/>
            <a:endParaRPr lang="zh-CN" altLang="en-US">
              <a:ea typeface="宋体" panose="02010600030101010101" pitchFamily="2"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indefinite" fill="hold">
                                          <p:stCondLst>
                                            <p:cond delay="0"/>
                                          </p:stCondLst>
                                        </p:cTn>
                                        <p:tgtEl>
                                          <p:spTgt spid="11267">
                                            <p:txEl>
                                              <p:charRg st="0" end="10"/>
                                            </p:txEl>
                                          </p:spTgt>
                                        </p:tgtEl>
                                        <p:attrNameLst>
                                          <p:attrName>style.visibility</p:attrName>
                                        </p:attrNameLst>
                                      </p:cBhvr>
                                      <p:to>
                                        <p:strVal val="visible"/>
                                      </p:to>
                                    </p:set>
                                    <p:anim calcmode="lin" valueType="num">
                                      <p:cBhvr>
                                        <p:cTn id="7" dur="1000" fill="hold"/>
                                        <p:tgtEl>
                                          <p:spTgt spid="11267">
                                            <p:txEl>
                                              <p:charRg st="0" end="10"/>
                                            </p:txEl>
                                          </p:spTgt>
                                        </p:tgtEl>
                                        <p:attrNameLst>
                                          <p:attrName>ppt_w</p:attrName>
                                        </p:attrNameLst>
                                      </p:cBhvr>
                                      <p:tavLst>
                                        <p:tav tm="0">
                                          <p:val>
                                            <p:strVal val="#ppt_w+.3"/>
                                          </p:val>
                                        </p:tav>
                                        <p:tav tm="100000">
                                          <p:val>
                                            <p:strVal val="#ppt_w"/>
                                          </p:val>
                                        </p:tav>
                                      </p:tavLst>
                                    </p:anim>
                                    <p:anim calcmode="lin" valueType="num">
                                      <p:cBhvr>
                                        <p:cTn id="8" dur="1000" fill="hold"/>
                                        <p:tgtEl>
                                          <p:spTgt spid="11267">
                                            <p:txEl>
                                              <p:charRg st="0" end="10"/>
                                            </p:txEl>
                                          </p:spTgt>
                                        </p:tgtEl>
                                        <p:attrNameLst>
                                          <p:attrName>ppt_h</p:attrName>
                                        </p:attrNameLst>
                                      </p:cBhvr>
                                      <p:tavLst>
                                        <p:tav tm="0">
                                          <p:val>
                                            <p:strVal val="#ppt_h"/>
                                          </p:val>
                                        </p:tav>
                                        <p:tav tm="100000">
                                          <p:val>
                                            <p:strVal val="#ppt_h"/>
                                          </p:val>
                                        </p:tav>
                                      </p:tavLst>
                                    </p:anim>
                                    <p:animEffect transition="in" filter="fade">
                                      <p:cBhvr>
                                        <p:cTn id="9" dur="1000"/>
                                        <p:tgtEl>
                                          <p:spTgt spid="11267">
                                            <p:txEl>
                                              <p:charRg st="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标题 77825"/>
          <p:cNvSpPr>
            <a:spLocks noGrp="1"/>
          </p:cNvSpPr>
          <p:nvPr>
            <p:ph type="title"/>
          </p:nvPr>
        </p:nvSpPr>
        <p:spPr/>
        <p:txBody>
          <a:bodyPr anchor="ctr"/>
          <a:p>
            <a:pPr algn="l"/>
            <a:endParaRPr lang="zh-CN" altLang="en-US" dirty="0">
              <a:latin typeface="宋体" panose="02010600030101010101" pitchFamily="2" charset="-122"/>
              <a:ea typeface="宋体" panose="02010600030101010101" pitchFamily="2" charset="-122"/>
            </a:endParaRPr>
          </a:p>
        </p:txBody>
      </p:sp>
      <p:sp>
        <p:nvSpPr>
          <p:cNvPr id="80898" name="文本占位符 77826"/>
          <p:cNvSpPr>
            <a:spLocks noGrp="1"/>
          </p:cNvSpPr>
          <p:nvPr>
            <p:ph idx="1"/>
          </p:nvPr>
        </p:nvSpPr>
        <p:spPr/>
        <p:txBody>
          <a:bodyPr anchor="t"/>
          <a:p>
            <a:pPr>
              <a:lnSpc>
                <a:spcPct val="80000"/>
              </a:lnSpc>
            </a:pPr>
            <a:r>
              <a:rPr lang="zh-CN" altLang="en-US" sz="2800" dirty="0">
                <a:latin typeface="宋体" panose="02010600030101010101" pitchFamily="2" charset="-122"/>
                <a:ea typeface="宋体" panose="02010600030101010101" pitchFamily="2" charset="-122"/>
              </a:rPr>
              <a:t>1)民事责任 </a:t>
            </a:r>
            <a:endParaRPr lang="zh-CN" altLang="en-US" sz="2800" dirty="0">
              <a:latin typeface="宋体" panose="02010600030101010101" pitchFamily="2" charset="-122"/>
              <a:ea typeface="宋体" panose="02010600030101010101" pitchFamily="2" charset="-122"/>
            </a:endParaRPr>
          </a:p>
          <a:p>
            <a:pPr>
              <a:lnSpc>
                <a:spcPct val="80000"/>
              </a:lnSpc>
            </a:pPr>
            <a:endParaRPr lang="zh-CN" altLang="en-US" sz="2800" dirty="0">
              <a:latin typeface="宋体" panose="02010600030101010101" pitchFamily="2" charset="-122"/>
              <a:ea typeface="宋体" panose="02010600030101010101" pitchFamily="2" charset="-122"/>
            </a:endParaRPr>
          </a:p>
          <a:p>
            <a:pPr>
              <a:lnSpc>
                <a:spcPct val="80000"/>
              </a:lnSpc>
            </a:pPr>
            <a:endParaRPr lang="zh-CN" altLang="en-US" sz="2800" dirty="0">
              <a:latin typeface="宋体" panose="02010600030101010101" pitchFamily="2" charset="-122"/>
              <a:ea typeface="宋体" panose="02010600030101010101" pitchFamily="2" charset="-122"/>
            </a:endParaRPr>
          </a:p>
          <a:p>
            <a:pPr>
              <a:lnSpc>
                <a:spcPct val="80000"/>
              </a:lnSpc>
            </a:pPr>
            <a:r>
              <a:rPr lang="zh-CN" altLang="en-US" sz="2800" dirty="0">
                <a:latin typeface="宋体" panose="02010600030101010101" pitchFamily="2" charset="-122"/>
                <a:ea typeface="宋体" panose="02010600030101010101" pitchFamily="2" charset="-122"/>
              </a:rPr>
              <a:t>　　民事责任，是指由于民事违法、违约行为或根据法律规定所应承担的不利民事法律后果。根据法律规定，承担民事责任的形式主要有以下10种： </a:t>
            </a:r>
            <a:endParaRPr lang="zh-CN" altLang="en-US" sz="2800" dirty="0">
              <a:latin typeface="宋体" panose="02010600030101010101" pitchFamily="2" charset="-122"/>
              <a:ea typeface="宋体" panose="02010600030101010101" pitchFamily="2" charset="-122"/>
            </a:endParaRPr>
          </a:p>
          <a:p>
            <a:pPr>
              <a:lnSpc>
                <a:spcPct val="80000"/>
              </a:lnSpc>
            </a:pPr>
            <a:endParaRPr lang="zh-CN" altLang="en-US" sz="2800" dirty="0">
              <a:latin typeface="宋体" panose="02010600030101010101" pitchFamily="2" charset="-122"/>
              <a:ea typeface="宋体" panose="02010600030101010101" pitchFamily="2" charset="-122"/>
            </a:endParaRPr>
          </a:p>
          <a:p>
            <a:pPr>
              <a:lnSpc>
                <a:spcPct val="80000"/>
              </a:lnSpc>
            </a:pPr>
            <a:r>
              <a:rPr lang="zh-CN" altLang="en-US" sz="2800" dirty="0">
                <a:latin typeface="宋体" panose="02010600030101010101" pitchFamily="2" charset="-122"/>
                <a:ea typeface="宋体" panose="02010600030101010101" pitchFamily="2" charset="-122"/>
              </a:rPr>
              <a:t>　　1、停止侵害；2、排除妨碍；3、消除危险；4、返还财产；5、恢复原状；6、修理、重作、更换；7、赔偿损失；8、支付违约金；9、消除影响、恢复名誉；10、赔礼道歉。 </a:t>
            </a:r>
            <a:endParaRPr lang="zh-CN" altLang="en-US" sz="2800" dirty="0">
              <a:latin typeface="宋体" panose="02010600030101010101" pitchFamily="2" charset="-122"/>
              <a:ea typeface="宋体" panose="02010600030101010101" pitchFamily="2" charset="-122"/>
            </a:endParaRPr>
          </a:p>
          <a:p>
            <a:pPr>
              <a:lnSpc>
                <a:spcPct val="80000"/>
              </a:lnSpc>
            </a:pPr>
            <a:endParaRPr lang="zh-CN" altLang="en-US" sz="900" dirty="0"/>
          </a:p>
          <a:p>
            <a:pPr>
              <a:lnSpc>
                <a:spcPct val="80000"/>
              </a:lnSpc>
            </a:pPr>
            <a:endParaRPr lang="zh-CN" altLang="en-US" sz="900" dirty="0"/>
          </a:p>
          <a:p>
            <a:pPr>
              <a:lnSpc>
                <a:spcPct val="80000"/>
              </a:lnSpc>
            </a:pPr>
            <a:endParaRPr lang="zh-CN" altLang="en-US" sz="9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文本占位符 78849"/>
          <p:cNvSpPr>
            <a:spLocks noGrp="1"/>
          </p:cNvSpPr>
          <p:nvPr>
            <p:ph idx="1"/>
          </p:nvPr>
        </p:nvSpPr>
        <p:spPr>
          <a:xfrm>
            <a:off x="1847850" y="836613"/>
            <a:ext cx="8362950" cy="5289550"/>
          </a:xfrm>
        </p:spPr>
        <p:txBody>
          <a:bodyPr anchor="t"/>
          <a:p>
            <a:pPr>
              <a:lnSpc>
                <a:spcPct val="80000"/>
              </a:lnSpc>
            </a:pPr>
            <a:r>
              <a:rPr lang="zh-CN" altLang="en-US" sz="2400" dirty="0">
                <a:latin typeface="宋体" panose="02010600030101010101" pitchFamily="2" charset="-122"/>
                <a:ea typeface="宋体" panose="02010600030101010101" pitchFamily="2" charset="-122"/>
              </a:rPr>
              <a:t>2)行政责任 </a:t>
            </a:r>
            <a:endParaRPr lang="zh-CN" altLang="en-US" sz="2400" dirty="0">
              <a:latin typeface="宋体" panose="02010600030101010101" pitchFamily="2" charset="-122"/>
              <a:ea typeface="宋体" panose="02010600030101010101" pitchFamily="2" charset="-122"/>
            </a:endParaRPr>
          </a:p>
          <a:p>
            <a:pPr>
              <a:lnSpc>
                <a:spcPct val="80000"/>
              </a:lnSpc>
            </a:pPr>
            <a:endParaRPr lang="zh-CN" altLang="en-US" sz="2400" dirty="0">
              <a:latin typeface="宋体" panose="02010600030101010101" pitchFamily="2" charset="-122"/>
              <a:ea typeface="宋体" panose="02010600030101010101" pitchFamily="2" charset="-122"/>
            </a:endParaRPr>
          </a:p>
          <a:p>
            <a:pPr>
              <a:lnSpc>
                <a:spcPct val="80000"/>
              </a:lnSpc>
            </a:pPr>
            <a:endParaRPr lang="zh-CN" altLang="en-US" sz="2400" dirty="0">
              <a:latin typeface="宋体" panose="02010600030101010101" pitchFamily="2" charset="-122"/>
              <a:ea typeface="宋体" panose="02010600030101010101" pitchFamily="2" charset="-122"/>
            </a:endParaRPr>
          </a:p>
          <a:p>
            <a:pPr>
              <a:lnSpc>
                <a:spcPct val="80000"/>
              </a:lnSpc>
            </a:pPr>
            <a:r>
              <a:rPr lang="zh-CN" altLang="en-US" sz="2400" dirty="0">
                <a:latin typeface="宋体" panose="02010600030101010101" pitchFamily="2" charset="-122"/>
                <a:ea typeface="宋体" panose="02010600030101010101" pitchFamily="2" charset="-122"/>
              </a:rPr>
              <a:t>　　行政责任，是指违反法律法规规定的单位和个人所应承受的由国家行政机关或者国家授权单位对其依行政程序所给予的制裁。行政责任包括行政处罚和行政处分。 </a:t>
            </a:r>
            <a:endParaRPr lang="zh-CN" altLang="en-US" sz="2400" dirty="0">
              <a:latin typeface="宋体" panose="02010600030101010101" pitchFamily="2" charset="-122"/>
              <a:ea typeface="宋体" panose="02010600030101010101" pitchFamily="2" charset="-122"/>
            </a:endParaRPr>
          </a:p>
          <a:p>
            <a:pPr>
              <a:lnSpc>
                <a:spcPct val="80000"/>
              </a:lnSpc>
            </a:pPr>
            <a:r>
              <a:rPr lang="zh-CN" altLang="en-US" sz="2400" dirty="0">
                <a:latin typeface="宋体" panose="02010600030101010101" pitchFamily="2" charset="-122"/>
                <a:ea typeface="宋体" panose="02010600030101010101" pitchFamily="2" charset="-122"/>
              </a:rPr>
              <a:t>　　1、行政处罚的具体种类有： </a:t>
            </a:r>
            <a:endParaRPr lang="zh-CN" altLang="en-US" sz="2400" dirty="0">
              <a:latin typeface="宋体" panose="02010600030101010101" pitchFamily="2" charset="-122"/>
              <a:ea typeface="宋体" panose="02010600030101010101" pitchFamily="2" charset="-122"/>
            </a:endParaRPr>
          </a:p>
          <a:p>
            <a:pPr>
              <a:lnSpc>
                <a:spcPct val="80000"/>
              </a:lnSpc>
            </a:pPr>
            <a:r>
              <a:rPr lang="zh-CN" altLang="en-US" sz="2400" dirty="0">
                <a:latin typeface="宋体" panose="02010600030101010101" pitchFamily="2" charset="-122"/>
                <a:ea typeface="宋体" panose="02010600030101010101" pitchFamily="2" charset="-122"/>
              </a:rPr>
              <a:t>　　(1)警告；(2)罚款；(3)没收违法所得、没收非法财物；(4)责令停产停业；(5)暂扣或者吊销许可证、暂扣或者吊销执照；(6)行政拘留。 </a:t>
            </a:r>
            <a:endParaRPr lang="zh-CN" altLang="en-US" sz="2400" dirty="0">
              <a:latin typeface="宋体" panose="02010600030101010101" pitchFamily="2" charset="-122"/>
              <a:ea typeface="宋体" panose="02010600030101010101" pitchFamily="2" charset="-122"/>
            </a:endParaRPr>
          </a:p>
          <a:p>
            <a:pPr>
              <a:lnSpc>
                <a:spcPct val="80000"/>
              </a:lnSpc>
            </a:pPr>
            <a:endParaRPr lang="zh-CN" altLang="en-US" sz="2400" dirty="0">
              <a:latin typeface="宋体" panose="02010600030101010101" pitchFamily="2" charset="-122"/>
              <a:ea typeface="宋体" panose="02010600030101010101" pitchFamily="2" charset="-122"/>
            </a:endParaRPr>
          </a:p>
          <a:p>
            <a:pPr>
              <a:lnSpc>
                <a:spcPct val="80000"/>
              </a:lnSpc>
            </a:pPr>
            <a:r>
              <a:rPr lang="zh-CN" altLang="en-US" sz="2400" dirty="0">
                <a:latin typeface="宋体" panose="02010600030101010101" pitchFamily="2" charset="-122"/>
                <a:ea typeface="宋体" panose="02010600030101010101" pitchFamily="2" charset="-122"/>
              </a:rPr>
              <a:t>　　2、行政处分种类有：警告、记过、记大过、降级、撤职、开除六类。</a:t>
            </a:r>
            <a:r>
              <a:rPr lang="zh-CN" altLang="en-US" sz="1800" dirty="0">
                <a:latin typeface="宋体" panose="02010600030101010101" pitchFamily="2" charset="-122"/>
                <a:ea typeface="宋体" panose="02010600030101010101" pitchFamily="2" charset="-122"/>
              </a:rPr>
              <a:t> </a:t>
            </a:r>
            <a:endParaRPr lang="zh-CN" altLang="en-US" sz="1800" dirty="0">
              <a:latin typeface="宋体" panose="02010600030101010101" pitchFamily="2" charset="-122"/>
              <a:ea typeface="宋体" panose="02010600030101010101" pitchFamily="2" charset="-122"/>
            </a:endParaRPr>
          </a:p>
          <a:p>
            <a:pPr>
              <a:lnSpc>
                <a:spcPct val="80000"/>
              </a:lnSpc>
            </a:pPr>
            <a:endParaRPr lang="zh-CN" altLang="en-US" sz="800" dirty="0"/>
          </a:p>
          <a:p>
            <a:pPr>
              <a:lnSpc>
                <a:spcPct val="80000"/>
              </a:lnSpc>
            </a:pPr>
            <a:endParaRPr lang="zh-CN" altLang="en-US" sz="800" dirty="0"/>
          </a:p>
          <a:p>
            <a:pPr>
              <a:lnSpc>
                <a:spcPct val="80000"/>
              </a:lnSpc>
            </a:pPr>
            <a:endParaRPr lang="zh-CN" alt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文本框 2"/>
          <p:cNvSpPr/>
          <p:nvPr/>
        </p:nvSpPr>
        <p:spPr>
          <a:xfrm>
            <a:off x="2855913" y="1533525"/>
            <a:ext cx="6697662" cy="4968240"/>
          </a:xfrm>
          <a:prstGeom prst="rect">
            <a:avLst/>
          </a:prstGeom>
          <a:noFill/>
          <a:ln w="9525">
            <a:noFill/>
          </a:ln>
        </p:spPr>
        <p:txBody>
          <a:bodyPr wrap="square" anchor="t">
            <a:spAutoFit/>
          </a:bodyPr>
          <a:p>
            <a:pPr lvl="0"/>
            <a:r>
              <a:rPr lang="zh-CN" altLang="en-US" sz="6400" b="1" dirty="0">
                <a:solidFill>
                  <a:srgbClr val="2E2E2E"/>
                </a:solidFill>
                <a:latin typeface="微软雅黑" panose="020B0503020204020204" charset="-122"/>
                <a:ea typeface="宋体" panose="02010600030101010101" pitchFamily="2" charset="-122"/>
                <a:sym typeface="微软雅黑" panose="020B0503020204020204" charset="-122"/>
              </a:rPr>
              <a:t>夏有乱政而做禹刑</a:t>
            </a:r>
            <a:endParaRPr lang="zh-CN" altLang="en-US" sz="6400" b="1" dirty="0">
              <a:solidFill>
                <a:srgbClr val="2E2E2E"/>
              </a:solidFill>
              <a:latin typeface="微软雅黑" panose="020B0503020204020204" charset="-122"/>
              <a:ea typeface="宋体" panose="02010600030101010101" pitchFamily="2" charset="-122"/>
              <a:sym typeface="微软雅黑" panose="020B0503020204020204" charset="-122"/>
            </a:endParaRPr>
          </a:p>
          <a:p>
            <a:pPr lvl="0"/>
            <a:r>
              <a:rPr lang="zh-CN" altLang="en-US" sz="6400" b="1" dirty="0">
                <a:solidFill>
                  <a:srgbClr val="2E2E2E"/>
                </a:solidFill>
                <a:latin typeface="微软雅黑" panose="020B0503020204020204" charset="-122"/>
                <a:ea typeface="宋体" panose="02010600030101010101" pitchFamily="2" charset="-122"/>
                <a:sym typeface="微软雅黑" panose="020B0503020204020204" charset="-122"/>
              </a:rPr>
              <a:t>商有乱政而做汤刑</a:t>
            </a:r>
            <a:endParaRPr lang="zh-CN" altLang="en-US" sz="6400" b="1" dirty="0">
              <a:solidFill>
                <a:srgbClr val="2E2E2E"/>
              </a:solidFill>
              <a:latin typeface="微软雅黑" panose="020B0503020204020204" charset="-122"/>
              <a:ea typeface="宋体" panose="02010600030101010101" pitchFamily="2" charset="-122"/>
              <a:sym typeface="微软雅黑" panose="020B0503020204020204" charset="-122"/>
            </a:endParaRPr>
          </a:p>
          <a:p>
            <a:pPr lvl="0"/>
            <a:r>
              <a:rPr lang="zh-CN" altLang="en-US" sz="6400" b="1" dirty="0">
                <a:solidFill>
                  <a:srgbClr val="2E2E2E"/>
                </a:solidFill>
                <a:latin typeface="微软雅黑" panose="020B0503020204020204" charset="-122"/>
                <a:ea typeface="宋体" panose="02010600030101010101" pitchFamily="2" charset="-122"/>
                <a:sym typeface="微软雅黑" panose="020B0503020204020204" charset="-122"/>
              </a:rPr>
              <a:t>               《左传》</a:t>
            </a:r>
            <a:endParaRPr lang="zh-CN" altLang="en-US" sz="6400" b="1" dirty="0">
              <a:solidFill>
                <a:srgbClr val="2E2E2E"/>
              </a:solidFill>
              <a:latin typeface="微软雅黑" panose="020B0503020204020204" charset="-122"/>
              <a:ea typeface="宋体" panose="02010600030101010101" pitchFamily="2" charset="-122"/>
              <a:sym typeface="微软雅黑" panose="020B050302020402020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文本占位符 79873"/>
          <p:cNvSpPr>
            <a:spLocks noGrp="1"/>
          </p:cNvSpPr>
          <p:nvPr>
            <p:ph idx="1"/>
          </p:nvPr>
        </p:nvSpPr>
        <p:spPr>
          <a:xfrm>
            <a:off x="1776413" y="333375"/>
            <a:ext cx="8434388" cy="5794375"/>
          </a:xfrm>
          <a:ln>
            <a:miter/>
          </a:ln>
        </p:spPr>
        <p:txBody>
          <a:bodyPr vert="horz" anchor="t">
            <a:normAutofit fontScale="80000"/>
          </a:bodyPr>
          <a:p>
            <a:pPr marL="1905" indent="-1905" fontAlgn="base">
              <a:lnSpc>
                <a:spcPct val="80000"/>
              </a:lnSpc>
            </a:pPr>
            <a:r>
              <a:rPr lang="zh-CN" altLang="en-US" sz="2800" strike="noStrike" noProof="1" dirty="0">
                <a:latin typeface="宋体" panose="02010600030101010101" pitchFamily="2" charset="-122"/>
                <a:ea typeface="宋体" panose="02010600030101010101" pitchFamily="2" charset="-122"/>
              </a:rPr>
              <a:t>3)刑事责任 </a:t>
            </a:r>
            <a:endParaRPr lang="zh-CN" altLang="en-US" sz="2800" strike="noStrike" noProof="1" dirty="0">
              <a:latin typeface="宋体" panose="02010600030101010101" pitchFamily="2" charset="-122"/>
              <a:ea typeface="宋体" panose="02010600030101010101" pitchFamily="2" charset="-122"/>
            </a:endParaRPr>
          </a:p>
          <a:p>
            <a:pPr marL="1905" indent="-1905" fontAlgn="base">
              <a:lnSpc>
                <a:spcPct val="80000"/>
              </a:lnSpc>
            </a:pPr>
            <a:endParaRPr lang="zh-CN" altLang="en-US" sz="2800" strike="noStrike" noProof="1" dirty="0">
              <a:latin typeface="宋体" panose="02010600030101010101" pitchFamily="2" charset="-122"/>
              <a:ea typeface="宋体" panose="02010600030101010101" pitchFamily="2" charset="-122"/>
            </a:endParaRPr>
          </a:p>
          <a:p>
            <a:pPr marL="1905" indent="-1905" fontAlgn="base">
              <a:lnSpc>
                <a:spcPct val="110000"/>
              </a:lnSpc>
            </a:pPr>
            <a:r>
              <a:rPr lang="zh-CN" altLang="en-US" sz="2800" strike="noStrike" noProof="1" dirty="0">
                <a:latin typeface="宋体" panose="02010600030101010101" pitchFamily="2" charset="-122"/>
                <a:ea typeface="宋体" panose="02010600030101010101" pitchFamily="2" charset="-122"/>
              </a:rPr>
              <a:t>　　</a:t>
            </a:r>
            <a:r>
              <a:rPr lang="zh-CN" altLang="en-US" strike="noStrike" noProof="1" dirty="0">
                <a:latin typeface="宋体" panose="02010600030101010101" pitchFamily="2" charset="-122"/>
                <a:ea typeface="宋体" panose="02010600030101010101" pitchFamily="2" charset="-122"/>
              </a:rPr>
              <a:t>刑事责任是指触犯刑法的犯罪人所应承受的由国家审判机关(法院)给予的制裁后果，即刑罚。刑罚是法律责任中最严厉的责任形式。刑罚分为主刑和附加刑两类。</a:t>
            </a:r>
            <a:r>
              <a:rPr lang="zh-CN" altLang="en-US" sz="2800" strike="noStrike" noProof="1" dirty="0">
                <a:latin typeface="宋体" panose="02010600030101010101" pitchFamily="2" charset="-122"/>
                <a:ea typeface="宋体" panose="02010600030101010101" pitchFamily="2" charset="-122"/>
              </a:rPr>
              <a:t> </a:t>
            </a:r>
            <a:endParaRPr lang="zh-CN" altLang="en-US" sz="2800" strike="noStrike" noProof="1" dirty="0">
              <a:latin typeface="宋体" panose="02010600030101010101" pitchFamily="2" charset="-122"/>
              <a:ea typeface="宋体" panose="02010600030101010101" pitchFamily="2" charset="-122"/>
            </a:endParaRPr>
          </a:p>
          <a:p>
            <a:pPr marL="1905" indent="-1905" fontAlgn="base">
              <a:lnSpc>
                <a:spcPct val="80000"/>
              </a:lnSpc>
            </a:pPr>
            <a:r>
              <a:rPr lang="zh-CN" altLang="en-US" sz="2800" strike="noStrike" noProof="1" dirty="0">
                <a:latin typeface="宋体" panose="02010600030101010101" pitchFamily="2" charset="-122"/>
                <a:ea typeface="宋体" panose="02010600030101010101" pitchFamily="2" charset="-122"/>
              </a:rPr>
              <a:t>　　1、主刑包括： </a:t>
            </a:r>
            <a:endParaRPr lang="zh-CN" altLang="en-US" sz="2800" strike="noStrike" noProof="1" dirty="0">
              <a:latin typeface="宋体" panose="02010600030101010101" pitchFamily="2" charset="-122"/>
              <a:ea typeface="宋体" panose="02010600030101010101" pitchFamily="2" charset="-122"/>
            </a:endParaRPr>
          </a:p>
          <a:p>
            <a:pPr marL="1905" indent="-1905" fontAlgn="base">
              <a:lnSpc>
                <a:spcPct val="80000"/>
              </a:lnSpc>
            </a:pPr>
            <a:endParaRPr lang="zh-CN" altLang="en-US" sz="2800" strike="noStrike" noProof="1" dirty="0">
              <a:latin typeface="宋体" panose="02010600030101010101" pitchFamily="2" charset="-122"/>
              <a:ea typeface="宋体" panose="02010600030101010101" pitchFamily="2" charset="-122"/>
            </a:endParaRPr>
          </a:p>
          <a:p>
            <a:pPr marL="1905" indent="-1905" fontAlgn="base">
              <a:lnSpc>
                <a:spcPct val="110000"/>
              </a:lnSpc>
            </a:pPr>
            <a:r>
              <a:rPr lang="zh-CN" altLang="en-US" sz="2800" strike="noStrike" noProof="1" dirty="0">
                <a:latin typeface="宋体" panose="02010600030101010101" pitchFamily="2" charset="-122"/>
                <a:ea typeface="宋体" panose="02010600030101010101" pitchFamily="2" charset="-122"/>
              </a:rPr>
              <a:t>　　(1)管制；(2)；(3)有期徒刑；(4)无期徒刑；(5)死刑。 </a:t>
            </a:r>
            <a:r>
              <a:rPr lang="zh-CN" altLang="en-US" dirty="0">
                <a:latin typeface="宋体" panose="02010600030101010101" pitchFamily="2" charset="-122"/>
                <a:ea typeface="宋体" panose="02010600030101010101" pitchFamily="2" charset="-122"/>
                <a:sym typeface="+mn-ea"/>
              </a:rPr>
              <a:t>拘役</a:t>
            </a:r>
            <a:endParaRPr lang="zh-CN" altLang="en-US" sz="2800" strike="noStrike" noProof="1" dirty="0">
              <a:latin typeface="宋体" panose="02010600030101010101" pitchFamily="2" charset="-122"/>
              <a:ea typeface="宋体" panose="02010600030101010101" pitchFamily="2" charset="-122"/>
            </a:endParaRPr>
          </a:p>
          <a:p>
            <a:pPr marL="1905" indent="-1905" fontAlgn="base">
              <a:lnSpc>
                <a:spcPct val="110000"/>
              </a:lnSpc>
            </a:pPr>
            <a:endParaRPr lang="zh-CN" altLang="en-US" sz="2800" strike="noStrike" noProof="1" dirty="0">
              <a:latin typeface="宋体" panose="02010600030101010101" pitchFamily="2" charset="-122"/>
              <a:ea typeface="宋体" panose="02010600030101010101" pitchFamily="2" charset="-122"/>
            </a:endParaRPr>
          </a:p>
          <a:p>
            <a:pPr marL="1905" indent="-1905" fontAlgn="base">
              <a:lnSpc>
                <a:spcPct val="110000"/>
              </a:lnSpc>
            </a:pPr>
            <a:r>
              <a:rPr lang="zh-CN" altLang="en-US" sz="2800" strike="noStrike" noProof="1" dirty="0">
                <a:latin typeface="宋体" panose="02010600030101010101" pitchFamily="2" charset="-122"/>
                <a:ea typeface="宋体" panose="02010600030101010101" pitchFamily="2" charset="-122"/>
              </a:rPr>
              <a:t>　　2、附加刑包括： </a:t>
            </a:r>
            <a:endParaRPr lang="zh-CN" altLang="en-US" sz="2800" strike="noStrike" noProof="1" dirty="0">
              <a:latin typeface="宋体" panose="02010600030101010101" pitchFamily="2" charset="-122"/>
              <a:ea typeface="宋体" panose="02010600030101010101" pitchFamily="2" charset="-122"/>
            </a:endParaRPr>
          </a:p>
          <a:p>
            <a:pPr marL="1905" indent="-344805" fontAlgn="base">
              <a:lnSpc>
                <a:spcPct val="110000"/>
              </a:lnSpc>
              <a:buNone/>
            </a:pPr>
            <a:endParaRPr lang="zh-CN" altLang="en-US" sz="2800" strike="noStrike" noProof="1" dirty="0">
              <a:latin typeface="宋体" panose="02010600030101010101" pitchFamily="2" charset="-122"/>
              <a:ea typeface="宋体" panose="02010600030101010101" pitchFamily="2" charset="-122"/>
            </a:endParaRPr>
          </a:p>
          <a:p>
            <a:pPr marL="1905" indent="-1905" fontAlgn="base">
              <a:lnSpc>
                <a:spcPct val="110000"/>
              </a:lnSpc>
            </a:pPr>
            <a:r>
              <a:rPr lang="zh-CN" altLang="en-US" sz="2800" strike="noStrike" noProof="1" dirty="0">
                <a:latin typeface="宋体" panose="02010600030101010101" pitchFamily="2" charset="-122"/>
                <a:ea typeface="宋体" panose="02010600030101010101" pitchFamily="2" charset="-122"/>
              </a:rPr>
              <a:t>　　(1)罚金；(2)剥夺政治权利；(3)没收财产；(4)驱逐出境。</a:t>
            </a:r>
            <a:endParaRPr lang="zh-CN" altLang="en-US" sz="2800" strike="noStrike" noProof="1" dirty="0">
              <a:latin typeface="宋体" panose="02010600030101010101" pitchFamily="2" charset="-122"/>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标题 80897"/>
          <p:cNvSpPr>
            <a:spLocks noGrp="1"/>
          </p:cNvSpPr>
          <p:nvPr>
            <p:ph type="title"/>
          </p:nvPr>
        </p:nvSpPr>
        <p:spPr>
          <a:xfrm>
            <a:off x="2136775" y="404813"/>
            <a:ext cx="7920038" cy="647700"/>
          </a:xfrm>
        </p:spPr>
        <p:txBody>
          <a:bodyPr anchor="ctr">
            <a:normAutofit fontScale="90000"/>
          </a:bodyPr>
          <a:p/>
        </p:txBody>
      </p:sp>
      <p:sp>
        <p:nvSpPr>
          <p:cNvPr id="83970" name="文本占位符 80898"/>
          <p:cNvSpPr>
            <a:spLocks noGrp="1"/>
          </p:cNvSpPr>
          <p:nvPr>
            <p:ph idx="1"/>
          </p:nvPr>
        </p:nvSpPr>
        <p:spPr>
          <a:xfrm>
            <a:off x="2413000" y="1341438"/>
            <a:ext cx="7859713" cy="4392612"/>
          </a:xfrm>
        </p:spPr>
        <p:txBody>
          <a:bodyPr anchor="t"/>
          <a:p/>
        </p:txBody>
      </p:sp>
      <p:sp>
        <p:nvSpPr>
          <p:cNvPr id="80900" name="圆角矩形 80899"/>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sp>
        <p:nvSpPr>
          <p:cNvPr id="80901" name="圆角矩形 80900"/>
          <p:cNvSpPr/>
          <p:nvPr/>
        </p:nvSpPr>
        <p:spPr>
          <a:xfrm>
            <a:off x="2782888" y="2243138"/>
            <a:ext cx="6705600" cy="1257300"/>
          </a:xfrm>
          <a:prstGeom prst="roundRect">
            <a:avLst>
              <a:gd name="adj" fmla="val 16667"/>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round/>
            <a:headEnd type="none" w="med" len="med"/>
            <a:tailEnd type="none" w="med" len="med"/>
          </a:ln>
          <a:effectLst>
            <a:outerShdw dist="63500" dir="3187806" algn="ctr" rotWithShape="0">
              <a:srgbClr val="001D3A"/>
            </a:outerShdw>
          </a:effectLst>
        </p:spPr>
        <p:txBody>
          <a:bodyPr anchor="ctr"/>
          <a:p>
            <a:pPr lvl="0" algn="ctr"/>
            <a:r>
              <a:rPr lang="zh-CN" altLang="en-US" sz="3600" dirty="0">
                <a:solidFill>
                  <a:srgbClr val="FFCC00"/>
                </a:solidFill>
                <a:ea typeface="黑体" panose="02010609060101010101" pitchFamily="2" charset="-122"/>
              </a:rPr>
              <a:t>小知识：中国刑罚体系</a:t>
            </a:r>
            <a:endParaRPr lang="zh-CN" altLang="en-US" sz="3600" dirty="0">
              <a:solidFill>
                <a:srgbClr val="FFCC00"/>
              </a:solidFill>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wipe(left)">
                                      <p:cBhvr>
                                        <p:cTn id="7" dur="5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标题 83969"/>
          <p:cNvSpPr>
            <a:spLocks noGrp="1"/>
          </p:cNvSpPr>
          <p:nvPr>
            <p:ph type="title"/>
          </p:nvPr>
        </p:nvSpPr>
        <p:spPr>
          <a:xfrm>
            <a:off x="2136775" y="404813"/>
            <a:ext cx="7920038" cy="647700"/>
          </a:xfrm>
        </p:spPr>
        <p:txBody>
          <a:bodyPr anchor="ctr">
            <a:normAutofit fontScale="90000"/>
          </a:bodyPr>
          <a:p/>
        </p:txBody>
      </p:sp>
      <p:sp>
        <p:nvSpPr>
          <p:cNvPr id="87042" name="文本占位符 83970"/>
          <p:cNvSpPr>
            <a:spLocks noGrp="1"/>
          </p:cNvSpPr>
          <p:nvPr>
            <p:ph idx="1"/>
          </p:nvPr>
        </p:nvSpPr>
        <p:spPr>
          <a:xfrm>
            <a:off x="2413000" y="1341438"/>
            <a:ext cx="7859713" cy="4392612"/>
          </a:xfrm>
        </p:spPr>
        <p:txBody>
          <a:bodyPr anchor="t"/>
          <a:p/>
        </p:txBody>
      </p:sp>
      <p:sp>
        <p:nvSpPr>
          <p:cNvPr id="83972" name="圆角矩形 83971"/>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pic>
        <p:nvPicPr>
          <p:cNvPr id="87044" name="图片 83972"/>
          <p:cNvPicPr>
            <a:picLocks noChangeAspect="1"/>
          </p:cNvPicPr>
          <p:nvPr/>
        </p:nvPicPr>
        <p:blipFill>
          <a:blip r:embed="rId1"/>
          <a:stretch>
            <a:fillRect/>
          </a:stretch>
        </p:blipFill>
        <p:spPr>
          <a:xfrm>
            <a:off x="2667000" y="1628775"/>
            <a:ext cx="7029450" cy="4105275"/>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标题 84993"/>
          <p:cNvSpPr>
            <a:spLocks noGrp="1"/>
          </p:cNvSpPr>
          <p:nvPr>
            <p:ph type="title"/>
          </p:nvPr>
        </p:nvSpPr>
        <p:spPr>
          <a:xfrm>
            <a:off x="2136775" y="404813"/>
            <a:ext cx="7920038" cy="647700"/>
          </a:xfrm>
        </p:spPr>
        <p:txBody>
          <a:bodyPr anchor="ctr">
            <a:normAutofit fontScale="90000"/>
          </a:bodyPr>
          <a:p/>
        </p:txBody>
      </p:sp>
      <p:sp>
        <p:nvSpPr>
          <p:cNvPr id="88066" name="文本占位符 84994"/>
          <p:cNvSpPr>
            <a:spLocks noGrp="1"/>
          </p:cNvSpPr>
          <p:nvPr>
            <p:ph idx="1"/>
          </p:nvPr>
        </p:nvSpPr>
        <p:spPr>
          <a:xfrm>
            <a:off x="2413000" y="1341438"/>
            <a:ext cx="7859713" cy="4392612"/>
          </a:xfrm>
        </p:spPr>
        <p:txBody>
          <a:bodyPr anchor="t"/>
          <a:p>
            <a:pPr marL="0" indent="0"/>
            <a:r>
              <a:rPr lang="en-US" altLang="zh-CN">
                <a:solidFill>
                  <a:schemeClr val="tx1"/>
                </a:solidFill>
                <a:effectLst>
                  <a:outerShdw blurRad="38100" dist="19050" dir="2700000" algn="tl" rotWithShape="0">
                    <a:schemeClr val="dk1">
                      <a:alpha val="40000"/>
                    </a:schemeClr>
                  </a:outerShdw>
                </a:effectLst>
              </a:rPr>
              <a:t>1</a:t>
            </a:r>
            <a:r>
              <a:rPr lang="zh-CN" altLang="en-US">
                <a:solidFill>
                  <a:schemeClr val="tx1"/>
                </a:solidFill>
                <a:effectLst>
                  <a:outerShdw blurRad="38100" dist="19050" dir="2700000" algn="tl" rotWithShape="0">
                    <a:schemeClr val="dk1">
                      <a:alpha val="40000"/>
                    </a:schemeClr>
                  </a:outerShdw>
                </a:effectLst>
              </a:rPr>
              <a:t>、管制</a:t>
            </a:r>
            <a:endParaRPr lang="zh-CN" altLang="en-US">
              <a:solidFill>
                <a:schemeClr val="tx1"/>
              </a:solidFill>
              <a:effectLst>
                <a:outerShdw blurRad="38100" dist="19050" dir="2700000" algn="tl" rotWithShape="0">
                  <a:schemeClr val="dk1">
                    <a:alpha val="40000"/>
                  </a:schemeClr>
                </a:outerShdw>
              </a:effectLst>
            </a:endParaRPr>
          </a:p>
          <a:p>
            <a:pPr marL="0" indent="0"/>
            <a:r>
              <a:rPr lang="zh-CN" altLang="en-US">
                <a:solidFill>
                  <a:schemeClr val="tx1"/>
                </a:solidFill>
                <a:effectLst>
                  <a:outerShdw blurRad="38100" dist="19050" dir="2700000" algn="tl" rotWithShape="0">
                    <a:schemeClr val="dk1">
                      <a:alpha val="40000"/>
                    </a:schemeClr>
                  </a:outerShdw>
                </a:effectLst>
              </a:rPr>
              <a:t>管制是指对罪犯不予关押，但限制其一定自由，由公安机关执行和群众监督改造的刑罚方法。</a:t>
            </a:r>
            <a:endParaRPr lang="zh-CN" altLang="en-US">
              <a:solidFill>
                <a:schemeClr val="tx1"/>
              </a:solidFill>
              <a:effectLst>
                <a:outerShdw blurRad="38100" dist="19050" dir="2700000" algn="tl" rotWithShape="0">
                  <a:schemeClr val="dk1">
                    <a:alpha val="40000"/>
                  </a:schemeClr>
                </a:outerShdw>
              </a:effectLst>
            </a:endParaRPr>
          </a:p>
        </p:txBody>
      </p:sp>
      <p:sp>
        <p:nvSpPr>
          <p:cNvPr id="84996" name="圆角矩形 84995"/>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标题 86017"/>
          <p:cNvSpPr>
            <a:spLocks noGrp="1"/>
          </p:cNvSpPr>
          <p:nvPr>
            <p:ph type="title"/>
          </p:nvPr>
        </p:nvSpPr>
        <p:spPr>
          <a:xfrm>
            <a:off x="2136775" y="404813"/>
            <a:ext cx="7920038" cy="647700"/>
          </a:xfrm>
        </p:spPr>
        <p:txBody>
          <a:bodyPr anchor="ctr">
            <a:normAutofit fontScale="90000"/>
          </a:bodyPr>
          <a:p/>
        </p:txBody>
      </p:sp>
      <p:sp>
        <p:nvSpPr>
          <p:cNvPr id="89090" name="文本占位符 86018"/>
          <p:cNvSpPr>
            <a:spLocks noGrp="1"/>
          </p:cNvSpPr>
          <p:nvPr>
            <p:ph idx="1"/>
          </p:nvPr>
        </p:nvSpPr>
        <p:spPr>
          <a:xfrm>
            <a:off x="2413000" y="1341438"/>
            <a:ext cx="7859713" cy="4392612"/>
          </a:xfrm>
        </p:spPr>
        <p:txBody>
          <a:bodyPr anchor="t"/>
          <a:p>
            <a:pPr marL="0" indent="0"/>
            <a:r>
              <a:rPr lang="en-US" altLang="zh-CN">
                <a:solidFill>
                  <a:schemeClr val="tx1"/>
                </a:solidFill>
                <a:effectLst>
                  <a:outerShdw blurRad="38100" dist="19050" dir="2700000" algn="tl" rotWithShape="0">
                    <a:schemeClr val="dk1">
                      <a:alpha val="40000"/>
                    </a:schemeClr>
                  </a:outerShdw>
                </a:effectLst>
              </a:rPr>
              <a:t>2</a:t>
            </a:r>
            <a:r>
              <a:rPr lang="zh-CN" altLang="en-US">
                <a:solidFill>
                  <a:schemeClr val="tx1"/>
                </a:solidFill>
                <a:effectLst>
                  <a:outerShdw blurRad="38100" dist="19050" dir="2700000" algn="tl" rotWithShape="0">
                    <a:schemeClr val="dk1">
                      <a:alpha val="40000"/>
                    </a:schemeClr>
                  </a:outerShdw>
                </a:effectLst>
              </a:rPr>
              <a:t>、拘役</a:t>
            </a:r>
            <a:endParaRPr lang="zh-CN" altLang="en-US">
              <a:solidFill>
                <a:schemeClr val="tx1"/>
              </a:solidFill>
              <a:effectLst>
                <a:outerShdw blurRad="38100" dist="19050" dir="2700000" algn="tl" rotWithShape="0">
                  <a:schemeClr val="dk1">
                    <a:alpha val="40000"/>
                  </a:schemeClr>
                </a:outerShdw>
              </a:effectLst>
            </a:endParaRPr>
          </a:p>
          <a:p>
            <a:pPr marL="0" indent="0"/>
            <a:r>
              <a:rPr lang="zh-CN" altLang="en-US">
                <a:solidFill>
                  <a:schemeClr val="tx1"/>
                </a:solidFill>
                <a:effectLst>
                  <a:outerShdw blurRad="38100" dist="19050" dir="2700000" algn="tl" rotWithShape="0">
                    <a:schemeClr val="dk1">
                      <a:alpha val="40000"/>
                    </a:schemeClr>
                  </a:outerShdw>
                </a:effectLst>
              </a:rPr>
              <a:t>拘役是短期剥夺犯罪人自由，就近实行教育改造的刑罚方法。</a:t>
            </a:r>
            <a:endParaRPr lang="zh-CN" altLang="en-US">
              <a:solidFill>
                <a:schemeClr val="tx1"/>
              </a:solidFill>
              <a:effectLst>
                <a:outerShdw blurRad="38100" dist="19050" dir="2700000" algn="tl" rotWithShape="0">
                  <a:schemeClr val="dk1">
                    <a:alpha val="40000"/>
                  </a:schemeClr>
                </a:outerShdw>
              </a:effectLst>
            </a:endParaRPr>
          </a:p>
        </p:txBody>
      </p:sp>
      <p:sp>
        <p:nvSpPr>
          <p:cNvPr id="86020" name="圆角矩形 86019"/>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标题 87041"/>
          <p:cNvSpPr>
            <a:spLocks noGrp="1"/>
          </p:cNvSpPr>
          <p:nvPr>
            <p:ph type="title"/>
          </p:nvPr>
        </p:nvSpPr>
        <p:spPr>
          <a:xfrm>
            <a:off x="2136775" y="404813"/>
            <a:ext cx="7920038" cy="647700"/>
          </a:xfrm>
        </p:spPr>
        <p:txBody>
          <a:bodyPr anchor="ctr">
            <a:normAutofit fontScale="90000"/>
          </a:bodyPr>
          <a:p/>
        </p:txBody>
      </p:sp>
      <p:sp>
        <p:nvSpPr>
          <p:cNvPr id="90114" name="文本占位符 87042"/>
          <p:cNvSpPr>
            <a:spLocks noGrp="1"/>
          </p:cNvSpPr>
          <p:nvPr>
            <p:ph idx="1"/>
          </p:nvPr>
        </p:nvSpPr>
        <p:spPr>
          <a:xfrm>
            <a:off x="2413000" y="1341438"/>
            <a:ext cx="7859713" cy="4392612"/>
          </a:xfrm>
        </p:spPr>
        <p:txBody>
          <a:bodyPr anchor="t"/>
          <a:p>
            <a:pPr marL="0" indent="0"/>
            <a:r>
              <a:rPr lang="en-US" altLang="zh-CN">
                <a:solidFill>
                  <a:schemeClr val="tx1"/>
                </a:solidFill>
                <a:effectLst>
                  <a:outerShdw blurRad="38100" dist="19050" dir="2700000" algn="tl" rotWithShape="0">
                    <a:schemeClr val="dk1">
                      <a:alpha val="40000"/>
                    </a:schemeClr>
                  </a:outerShdw>
                </a:effectLst>
              </a:rPr>
              <a:t>3</a:t>
            </a:r>
            <a:r>
              <a:rPr lang="zh-CN" altLang="en-US">
                <a:solidFill>
                  <a:schemeClr val="tx1"/>
                </a:solidFill>
                <a:effectLst>
                  <a:outerShdw blurRad="38100" dist="19050" dir="2700000" algn="tl" rotWithShape="0">
                    <a:schemeClr val="dk1">
                      <a:alpha val="40000"/>
                    </a:schemeClr>
                  </a:outerShdw>
                </a:effectLst>
              </a:rPr>
              <a:t>、有期徒刑</a:t>
            </a:r>
            <a:endParaRPr lang="zh-CN" altLang="en-US">
              <a:solidFill>
                <a:schemeClr val="tx1"/>
              </a:solidFill>
              <a:effectLst>
                <a:outerShdw blurRad="38100" dist="19050" dir="2700000" algn="tl" rotWithShape="0">
                  <a:schemeClr val="dk1">
                    <a:alpha val="40000"/>
                  </a:schemeClr>
                </a:outerShdw>
              </a:effectLst>
            </a:endParaRPr>
          </a:p>
          <a:p>
            <a:pPr marL="0" indent="0"/>
            <a:r>
              <a:rPr lang="zh-CN" altLang="en-US">
                <a:solidFill>
                  <a:schemeClr val="tx1"/>
                </a:solidFill>
                <a:effectLst>
                  <a:outerShdw blurRad="38100" dist="19050" dir="2700000" algn="tl" rotWithShape="0">
                    <a:schemeClr val="dk1">
                      <a:alpha val="40000"/>
                    </a:schemeClr>
                  </a:outerShdw>
                </a:effectLst>
              </a:rPr>
              <a:t>有期徒刑是剥夺犯罪人一定期限的人身自由，实行强制劳动教育改造的刑罚方法。</a:t>
            </a:r>
            <a:r>
              <a:rPr lang="zh-CN" altLang="en-US"/>
              <a:t> </a:t>
            </a:r>
            <a:endParaRPr lang="zh-CN" altLang="en-US"/>
          </a:p>
        </p:txBody>
      </p:sp>
      <p:sp>
        <p:nvSpPr>
          <p:cNvPr id="87044" name="圆角矩形 87043"/>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标题 88065"/>
          <p:cNvSpPr>
            <a:spLocks noGrp="1"/>
          </p:cNvSpPr>
          <p:nvPr>
            <p:ph type="title"/>
          </p:nvPr>
        </p:nvSpPr>
        <p:spPr>
          <a:xfrm>
            <a:off x="2136775" y="404813"/>
            <a:ext cx="7920038" cy="647700"/>
          </a:xfrm>
        </p:spPr>
        <p:txBody>
          <a:bodyPr anchor="ctr">
            <a:normAutofit fontScale="90000"/>
          </a:bodyPr>
          <a:p/>
        </p:txBody>
      </p:sp>
      <p:sp>
        <p:nvSpPr>
          <p:cNvPr id="91138" name="文本占位符 88066"/>
          <p:cNvSpPr>
            <a:spLocks noGrp="1"/>
          </p:cNvSpPr>
          <p:nvPr>
            <p:ph idx="1"/>
          </p:nvPr>
        </p:nvSpPr>
        <p:spPr>
          <a:xfrm>
            <a:off x="2413000" y="1341438"/>
            <a:ext cx="7859713" cy="4392612"/>
          </a:xfrm>
        </p:spPr>
        <p:txBody>
          <a:bodyPr anchor="t"/>
          <a:p>
            <a:pPr marL="0" indent="0"/>
            <a:r>
              <a:rPr lang="en-US" altLang="zh-CN">
                <a:solidFill>
                  <a:schemeClr val="tx1"/>
                </a:solidFill>
                <a:effectLst>
                  <a:outerShdw blurRad="38100" dist="19050" dir="2700000" algn="tl" rotWithShape="0">
                    <a:schemeClr val="dk1">
                      <a:alpha val="40000"/>
                    </a:schemeClr>
                  </a:outerShdw>
                </a:effectLst>
              </a:rPr>
              <a:t>4</a:t>
            </a:r>
            <a:r>
              <a:rPr lang="zh-CN" altLang="en-US">
                <a:solidFill>
                  <a:schemeClr val="tx1"/>
                </a:solidFill>
                <a:effectLst>
                  <a:outerShdw blurRad="38100" dist="19050" dir="2700000" algn="tl" rotWithShape="0">
                    <a:schemeClr val="dk1">
                      <a:alpha val="40000"/>
                    </a:schemeClr>
                  </a:outerShdw>
                </a:effectLst>
              </a:rPr>
              <a:t>、无期徒刑</a:t>
            </a:r>
            <a:endParaRPr lang="zh-CN" altLang="en-US">
              <a:solidFill>
                <a:schemeClr val="tx1"/>
              </a:solidFill>
              <a:effectLst>
                <a:outerShdw blurRad="38100" dist="19050" dir="2700000" algn="tl" rotWithShape="0">
                  <a:schemeClr val="dk1">
                    <a:alpha val="40000"/>
                  </a:schemeClr>
                </a:outerShdw>
              </a:effectLst>
            </a:endParaRPr>
          </a:p>
          <a:p>
            <a:pPr marL="0" indent="0"/>
            <a:r>
              <a:rPr lang="zh-CN" altLang="en-US">
                <a:solidFill>
                  <a:schemeClr val="tx1"/>
                </a:solidFill>
                <a:effectLst>
                  <a:outerShdw blurRad="38100" dist="19050" dir="2700000" algn="tl" rotWithShape="0">
                    <a:schemeClr val="dk1">
                      <a:alpha val="40000"/>
                    </a:schemeClr>
                  </a:outerShdw>
                </a:effectLst>
              </a:rPr>
              <a:t>无期徒刑是剥夺犯罪人的终身自由，并对其实行强制劳动和教育改造的刑罚方法。</a:t>
            </a:r>
            <a:endParaRPr lang="zh-CN" altLang="en-US">
              <a:solidFill>
                <a:schemeClr val="tx1"/>
              </a:solidFill>
              <a:effectLst>
                <a:outerShdw blurRad="38100" dist="19050" dir="2700000" algn="tl" rotWithShape="0">
                  <a:schemeClr val="dk1">
                    <a:alpha val="40000"/>
                  </a:schemeClr>
                </a:outerShdw>
              </a:effectLst>
            </a:endParaRPr>
          </a:p>
        </p:txBody>
      </p:sp>
      <p:sp>
        <p:nvSpPr>
          <p:cNvPr id="88068" name="圆角矩形 88067"/>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标题 89089"/>
          <p:cNvSpPr>
            <a:spLocks noGrp="1"/>
          </p:cNvSpPr>
          <p:nvPr>
            <p:ph type="title"/>
          </p:nvPr>
        </p:nvSpPr>
        <p:spPr>
          <a:xfrm>
            <a:off x="2136775" y="404813"/>
            <a:ext cx="7920038" cy="647700"/>
          </a:xfrm>
        </p:spPr>
        <p:txBody>
          <a:bodyPr anchor="ctr">
            <a:normAutofit fontScale="90000"/>
          </a:bodyPr>
          <a:p/>
        </p:txBody>
      </p:sp>
      <p:sp>
        <p:nvSpPr>
          <p:cNvPr id="92162" name="文本占位符 89090"/>
          <p:cNvSpPr>
            <a:spLocks noGrp="1"/>
          </p:cNvSpPr>
          <p:nvPr>
            <p:ph idx="1"/>
          </p:nvPr>
        </p:nvSpPr>
        <p:spPr>
          <a:xfrm>
            <a:off x="2413000" y="1341438"/>
            <a:ext cx="7859713" cy="4392612"/>
          </a:xfrm>
        </p:spPr>
        <p:txBody>
          <a:bodyPr anchor="t"/>
          <a:p>
            <a:pPr marL="0" indent="0"/>
            <a:r>
              <a:rPr lang="en-US" altLang="zh-CN">
                <a:solidFill>
                  <a:schemeClr val="tx1"/>
                </a:solidFill>
                <a:effectLst>
                  <a:outerShdw blurRad="38100" dist="19050" dir="2700000" algn="tl" rotWithShape="0">
                    <a:schemeClr val="dk1">
                      <a:alpha val="40000"/>
                    </a:schemeClr>
                  </a:outerShdw>
                </a:effectLst>
              </a:rPr>
              <a:t>5</a:t>
            </a:r>
            <a:r>
              <a:rPr lang="zh-CN" altLang="en-US">
                <a:solidFill>
                  <a:schemeClr val="tx1"/>
                </a:solidFill>
                <a:effectLst>
                  <a:outerShdw blurRad="38100" dist="19050" dir="2700000" algn="tl" rotWithShape="0">
                    <a:schemeClr val="dk1">
                      <a:alpha val="40000"/>
                    </a:schemeClr>
                  </a:outerShdw>
                </a:effectLst>
              </a:rPr>
              <a:t>、死刑</a:t>
            </a:r>
            <a:endParaRPr lang="zh-CN" altLang="en-US">
              <a:solidFill>
                <a:schemeClr val="tx1"/>
              </a:solidFill>
              <a:effectLst>
                <a:outerShdw blurRad="38100" dist="19050" dir="2700000" algn="tl" rotWithShape="0">
                  <a:schemeClr val="dk1">
                    <a:alpha val="40000"/>
                  </a:schemeClr>
                </a:outerShdw>
              </a:effectLst>
            </a:endParaRPr>
          </a:p>
          <a:p>
            <a:pPr marL="0" indent="0"/>
            <a:r>
              <a:rPr lang="zh-CN" altLang="en-US">
                <a:solidFill>
                  <a:schemeClr val="tx1"/>
                </a:solidFill>
                <a:effectLst>
                  <a:outerShdw blurRad="38100" dist="19050" dir="2700000" algn="tl" rotWithShape="0">
                    <a:schemeClr val="dk1">
                      <a:alpha val="40000"/>
                    </a:schemeClr>
                  </a:outerShdw>
                </a:effectLst>
              </a:rPr>
              <a:t>死刑，又称为生命刑，是剥夺人生命的刑罚方法，包括死刑立即执行与死刑缓期</a:t>
            </a:r>
            <a:r>
              <a:rPr lang="en-US" altLang="zh-CN">
                <a:solidFill>
                  <a:schemeClr val="tx1"/>
                </a:solidFill>
                <a:effectLst>
                  <a:outerShdw blurRad="38100" dist="19050" dir="2700000" algn="tl" rotWithShape="0">
                    <a:schemeClr val="dk1">
                      <a:alpha val="40000"/>
                    </a:schemeClr>
                  </a:outerShdw>
                </a:effectLst>
              </a:rPr>
              <a:t>2</a:t>
            </a:r>
            <a:r>
              <a:rPr lang="zh-CN" altLang="en-US">
                <a:solidFill>
                  <a:schemeClr val="tx1"/>
                </a:solidFill>
                <a:effectLst>
                  <a:outerShdw blurRad="38100" dist="19050" dir="2700000" algn="tl" rotWithShape="0">
                    <a:schemeClr val="dk1">
                      <a:alpha val="40000"/>
                    </a:schemeClr>
                  </a:outerShdw>
                </a:effectLst>
              </a:rPr>
              <a:t>年执行两种情况。</a:t>
            </a:r>
            <a:endParaRPr lang="zh-CN" altLang="en-US">
              <a:solidFill>
                <a:schemeClr val="tx1"/>
              </a:solidFill>
              <a:effectLst>
                <a:outerShdw blurRad="38100" dist="19050" dir="2700000" algn="tl" rotWithShape="0">
                  <a:schemeClr val="dk1">
                    <a:alpha val="40000"/>
                  </a:schemeClr>
                </a:outerShdw>
              </a:effectLst>
            </a:endParaRPr>
          </a:p>
        </p:txBody>
      </p:sp>
      <p:sp>
        <p:nvSpPr>
          <p:cNvPr id="89092" name="圆角矩形 89091"/>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标题 90113"/>
          <p:cNvSpPr>
            <a:spLocks noGrp="1"/>
          </p:cNvSpPr>
          <p:nvPr>
            <p:ph type="title"/>
          </p:nvPr>
        </p:nvSpPr>
        <p:spPr>
          <a:xfrm>
            <a:off x="2136775" y="404813"/>
            <a:ext cx="7920038" cy="647700"/>
          </a:xfrm>
        </p:spPr>
        <p:txBody>
          <a:bodyPr anchor="ctr">
            <a:normAutofit fontScale="90000"/>
          </a:bodyPr>
          <a:p/>
        </p:txBody>
      </p:sp>
      <p:sp>
        <p:nvSpPr>
          <p:cNvPr id="93186" name="文本占位符 90114"/>
          <p:cNvSpPr>
            <a:spLocks noGrp="1"/>
          </p:cNvSpPr>
          <p:nvPr>
            <p:ph idx="1"/>
          </p:nvPr>
        </p:nvSpPr>
        <p:spPr>
          <a:xfrm>
            <a:off x="2413000" y="1341438"/>
            <a:ext cx="7859713" cy="4392612"/>
          </a:xfrm>
        </p:spPr>
        <p:txBody>
          <a:bodyPr anchor="t"/>
          <a:p>
            <a:pPr marL="0" indent="0"/>
            <a:r>
              <a:rPr lang="zh-CN" altLang="en-US">
                <a:solidFill>
                  <a:srgbClr val="FFD03B"/>
                </a:solidFill>
              </a:rPr>
              <a:t>（</a:t>
            </a:r>
            <a:r>
              <a:rPr lang="en-US" altLang="zh-CN">
                <a:solidFill>
                  <a:srgbClr val="FFD03B"/>
                </a:solidFill>
              </a:rPr>
              <a:t>1</a:t>
            </a:r>
            <a:r>
              <a:rPr lang="zh-CN" altLang="en-US">
                <a:solidFill>
                  <a:srgbClr val="FFD03B"/>
                </a:solidFill>
              </a:rPr>
              <a:t>）死刑种类</a:t>
            </a:r>
            <a:endParaRPr lang="zh-CN" altLang="en-US">
              <a:solidFill>
                <a:srgbClr val="FFD03B"/>
              </a:solidFill>
            </a:endParaRPr>
          </a:p>
          <a:p>
            <a:pPr marL="0" indent="0"/>
            <a:r>
              <a:rPr lang="zh-CN" altLang="en-US">
                <a:solidFill>
                  <a:srgbClr val="FFD03B"/>
                </a:solidFill>
              </a:rPr>
              <a:t>包括死刑立即执行与死刑缓期</a:t>
            </a:r>
            <a:r>
              <a:rPr lang="en-US" altLang="zh-CN">
                <a:solidFill>
                  <a:srgbClr val="FFD03B"/>
                </a:solidFill>
              </a:rPr>
              <a:t>2</a:t>
            </a:r>
            <a:r>
              <a:rPr lang="zh-CN" altLang="en-US">
                <a:solidFill>
                  <a:srgbClr val="FFD03B"/>
                </a:solidFill>
              </a:rPr>
              <a:t>年执行两种情况。</a:t>
            </a:r>
            <a:endParaRPr lang="zh-CN" altLang="en-US">
              <a:solidFill>
                <a:srgbClr val="FFD03B"/>
              </a:solidFill>
            </a:endParaRPr>
          </a:p>
          <a:p>
            <a:pPr marL="0" indent="0"/>
            <a:endParaRPr lang="zh-CN" altLang="en-US"/>
          </a:p>
        </p:txBody>
      </p:sp>
      <p:sp>
        <p:nvSpPr>
          <p:cNvPr id="90116" name="圆角矩形 90115"/>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标题 91137"/>
          <p:cNvSpPr>
            <a:spLocks noGrp="1"/>
          </p:cNvSpPr>
          <p:nvPr>
            <p:ph type="title"/>
          </p:nvPr>
        </p:nvSpPr>
        <p:spPr>
          <a:xfrm>
            <a:off x="2136775" y="404813"/>
            <a:ext cx="7920038" cy="647700"/>
          </a:xfrm>
        </p:spPr>
        <p:txBody>
          <a:bodyPr anchor="ctr">
            <a:normAutofit fontScale="90000"/>
          </a:bodyPr>
          <a:p/>
        </p:txBody>
      </p:sp>
      <p:sp>
        <p:nvSpPr>
          <p:cNvPr id="94210" name="文本占位符 91138"/>
          <p:cNvSpPr>
            <a:spLocks noGrp="1"/>
          </p:cNvSpPr>
          <p:nvPr>
            <p:ph idx="1"/>
          </p:nvPr>
        </p:nvSpPr>
        <p:spPr>
          <a:xfrm>
            <a:off x="2413000" y="1341438"/>
            <a:ext cx="7859713" cy="4392612"/>
          </a:xfrm>
        </p:spPr>
        <p:txBody>
          <a:bodyPr anchor="t"/>
          <a:p>
            <a:pPr marL="0" indent="0"/>
            <a:r>
              <a:rPr lang="zh-CN" altLang="en-US">
                <a:solidFill>
                  <a:srgbClr val="FFD03B"/>
                </a:solidFill>
              </a:rPr>
              <a:t>（</a:t>
            </a:r>
            <a:r>
              <a:rPr lang="en-US" altLang="zh-CN">
                <a:solidFill>
                  <a:srgbClr val="FFD03B"/>
                </a:solidFill>
              </a:rPr>
              <a:t>2</a:t>
            </a:r>
            <a:r>
              <a:rPr lang="zh-CN" altLang="en-US">
                <a:solidFill>
                  <a:srgbClr val="FFD03B"/>
                </a:solidFill>
              </a:rPr>
              <a:t>）不适用死刑的情形</a:t>
            </a:r>
            <a:endParaRPr lang="zh-CN" altLang="en-US">
              <a:solidFill>
                <a:srgbClr val="FFD03B"/>
              </a:solidFill>
            </a:endParaRPr>
          </a:p>
          <a:p>
            <a:pPr marL="0" indent="0"/>
            <a:r>
              <a:rPr lang="zh-CN" altLang="en-US">
                <a:solidFill>
                  <a:srgbClr val="FFD03B"/>
                </a:solidFill>
              </a:rPr>
              <a:t>犯罪的时候不满十八周岁的人 </a:t>
            </a:r>
            <a:endParaRPr lang="zh-CN" altLang="en-US">
              <a:solidFill>
                <a:srgbClr val="FFD03B"/>
              </a:solidFill>
            </a:endParaRPr>
          </a:p>
          <a:p>
            <a:pPr marL="0" indent="0"/>
            <a:r>
              <a:rPr lang="zh-CN" altLang="en-US">
                <a:solidFill>
                  <a:srgbClr val="FFD03B"/>
                </a:solidFill>
              </a:rPr>
              <a:t>审判的时候怀孕的妇女 </a:t>
            </a:r>
            <a:endParaRPr lang="zh-CN" altLang="en-US">
              <a:solidFill>
                <a:srgbClr val="FFD03B"/>
              </a:solidFill>
            </a:endParaRPr>
          </a:p>
          <a:p>
            <a:pPr marL="0" indent="0"/>
            <a:r>
              <a:rPr lang="zh-CN" altLang="en-US">
                <a:solidFill>
                  <a:srgbClr val="FFD03B"/>
                </a:solidFill>
              </a:rPr>
              <a:t>审判的时候已满七十五周岁的人，不适用死刑，但以特别残忍手段致人死亡的除外</a:t>
            </a:r>
            <a:r>
              <a:rPr lang="zh-CN" altLang="en-US" b="1">
                <a:solidFill>
                  <a:srgbClr val="FFFF00"/>
                </a:solidFill>
              </a:rPr>
              <a:t> </a:t>
            </a:r>
            <a:endParaRPr lang="zh-CN" altLang="en-US" b="1">
              <a:solidFill>
                <a:srgbClr val="FFFF00"/>
              </a:solidFill>
            </a:endParaRPr>
          </a:p>
        </p:txBody>
      </p:sp>
      <p:sp>
        <p:nvSpPr>
          <p:cNvPr id="91140" name="圆角矩形 91139"/>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文本框 1"/>
          <p:cNvSpPr/>
          <p:nvPr/>
        </p:nvSpPr>
        <p:spPr>
          <a:xfrm>
            <a:off x="4727575" y="2492375"/>
            <a:ext cx="1643380" cy="1967865"/>
          </a:xfrm>
          <a:prstGeom prst="rect">
            <a:avLst/>
          </a:prstGeom>
          <a:noFill/>
          <a:ln w="9525">
            <a:noFill/>
          </a:ln>
        </p:spPr>
        <p:txBody>
          <a:bodyPr wrap="none" anchor="t">
            <a:spAutoFit/>
          </a:bodyPr>
          <a:p>
            <a:pPr lvl="0"/>
            <a:r>
              <a:rPr lang="zh-CN" altLang="en-US" sz="11500" dirty="0">
                <a:solidFill>
                  <a:srgbClr val="FFD03B"/>
                </a:solidFill>
                <a:latin typeface="Calibri" panose="020F0502020204030204" charset="0"/>
                <a:ea typeface="微软雅黑" panose="020B0503020204020204" charset="-122"/>
                <a:sym typeface="Calibri" panose="020F0502020204030204" charset="0"/>
              </a:rPr>
              <a:t>刑</a:t>
            </a:r>
            <a:endParaRPr lang="zh-CN" altLang="en-US" dirty="0">
              <a:ea typeface="宋体" panose="02010600030101010101"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标题 92161"/>
          <p:cNvSpPr>
            <a:spLocks noGrp="1"/>
          </p:cNvSpPr>
          <p:nvPr>
            <p:ph type="title"/>
          </p:nvPr>
        </p:nvSpPr>
        <p:spPr>
          <a:xfrm>
            <a:off x="2136775" y="404813"/>
            <a:ext cx="7920038" cy="647700"/>
          </a:xfrm>
        </p:spPr>
        <p:txBody>
          <a:bodyPr anchor="ctr">
            <a:normAutofit fontScale="90000"/>
          </a:bodyPr>
          <a:p/>
        </p:txBody>
      </p:sp>
      <p:sp>
        <p:nvSpPr>
          <p:cNvPr id="95234" name="文本占位符 92162"/>
          <p:cNvSpPr>
            <a:spLocks noGrp="1"/>
          </p:cNvSpPr>
          <p:nvPr>
            <p:ph idx="1"/>
          </p:nvPr>
        </p:nvSpPr>
        <p:spPr>
          <a:xfrm>
            <a:off x="2413000" y="1341438"/>
            <a:ext cx="7859713" cy="4392612"/>
          </a:xfrm>
        </p:spPr>
        <p:txBody>
          <a:bodyPr anchor="t"/>
          <a:p>
            <a:pPr marL="0" indent="0"/>
            <a:r>
              <a:rPr lang="zh-CN" altLang="en-US">
                <a:solidFill>
                  <a:srgbClr val="FFD03B"/>
                </a:solidFill>
              </a:rPr>
              <a:t>（</a:t>
            </a:r>
            <a:r>
              <a:rPr lang="en-US" altLang="zh-CN">
                <a:solidFill>
                  <a:srgbClr val="FFD03B"/>
                </a:solidFill>
              </a:rPr>
              <a:t>3</a:t>
            </a:r>
            <a:r>
              <a:rPr lang="zh-CN" altLang="en-US">
                <a:solidFill>
                  <a:srgbClr val="FFD03B"/>
                </a:solidFill>
              </a:rPr>
              <a:t>）死缓的处理</a:t>
            </a:r>
            <a:endParaRPr lang="zh-CN" altLang="en-US">
              <a:solidFill>
                <a:srgbClr val="FFD03B"/>
              </a:solidFill>
            </a:endParaRPr>
          </a:p>
          <a:p>
            <a:pPr marL="0" indent="0"/>
            <a:r>
              <a:rPr lang="zh-CN" altLang="en-US">
                <a:solidFill>
                  <a:srgbClr val="FFD03B"/>
                </a:solidFill>
              </a:rPr>
              <a:t>没有故意犯罪，二年期满以后，减为无期徒刑 </a:t>
            </a:r>
            <a:endParaRPr lang="zh-CN" altLang="en-US">
              <a:solidFill>
                <a:srgbClr val="FFD03B"/>
              </a:solidFill>
            </a:endParaRPr>
          </a:p>
          <a:p>
            <a:pPr marL="0" indent="0"/>
            <a:r>
              <a:rPr lang="zh-CN" altLang="en-US">
                <a:solidFill>
                  <a:srgbClr val="FFD03B"/>
                </a:solidFill>
              </a:rPr>
              <a:t>如果确有重大立功表现，二年期满以后，减为二十五年有期徒刑 </a:t>
            </a:r>
            <a:endParaRPr lang="zh-CN" altLang="en-US">
              <a:solidFill>
                <a:srgbClr val="FFD03B"/>
              </a:solidFill>
            </a:endParaRPr>
          </a:p>
          <a:p>
            <a:pPr marL="0" indent="0"/>
            <a:r>
              <a:rPr lang="zh-CN" altLang="en-US">
                <a:solidFill>
                  <a:srgbClr val="FFD03B"/>
                </a:solidFill>
              </a:rPr>
              <a:t>如果故意犯罪，查证属实的，由最高人民法院核准，执行死刑</a:t>
            </a:r>
            <a:endParaRPr lang="zh-CN" altLang="en-US">
              <a:solidFill>
                <a:srgbClr val="FFD03B"/>
              </a:solidFill>
            </a:endParaRPr>
          </a:p>
        </p:txBody>
      </p:sp>
      <p:sp>
        <p:nvSpPr>
          <p:cNvPr id="92164" name="圆角矩形 92163"/>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标题 93185"/>
          <p:cNvSpPr>
            <a:spLocks noGrp="1"/>
          </p:cNvSpPr>
          <p:nvPr>
            <p:ph type="title"/>
          </p:nvPr>
        </p:nvSpPr>
        <p:spPr>
          <a:xfrm>
            <a:off x="2136775" y="404813"/>
            <a:ext cx="7920038" cy="647700"/>
          </a:xfrm>
        </p:spPr>
        <p:txBody>
          <a:bodyPr anchor="ctr">
            <a:normAutofit fontScale="90000"/>
          </a:bodyPr>
          <a:p/>
        </p:txBody>
      </p:sp>
      <p:sp>
        <p:nvSpPr>
          <p:cNvPr id="96258" name="文本占位符 93186"/>
          <p:cNvSpPr>
            <a:spLocks noGrp="1"/>
          </p:cNvSpPr>
          <p:nvPr>
            <p:ph idx="1"/>
          </p:nvPr>
        </p:nvSpPr>
        <p:spPr>
          <a:xfrm>
            <a:off x="2413000" y="1341438"/>
            <a:ext cx="7859713" cy="4392612"/>
          </a:xfrm>
        </p:spPr>
        <p:txBody>
          <a:bodyPr anchor="t"/>
          <a:p>
            <a:pPr marL="0" indent="0"/>
            <a:r>
              <a:rPr lang="zh-CN" altLang="en-US">
                <a:solidFill>
                  <a:srgbClr val="FFD03B"/>
                </a:solidFill>
              </a:rPr>
              <a:t>（</a:t>
            </a:r>
            <a:r>
              <a:rPr lang="en-US" altLang="zh-CN">
                <a:solidFill>
                  <a:srgbClr val="FFD03B"/>
                </a:solidFill>
              </a:rPr>
              <a:t>4</a:t>
            </a:r>
            <a:r>
              <a:rPr lang="zh-CN" altLang="en-US">
                <a:solidFill>
                  <a:srgbClr val="FFD03B"/>
                </a:solidFill>
              </a:rPr>
              <a:t>）死刑的执行方式</a:t>
            </a:r>
            <a:endParaRPr lang="zh-CN" altLang="en-US">
              <a:solidFill>
                <a:srgbClr val="FFD03B"/>
              </a:solidFill>
            </a:endParaRPr>
          </a:p>
          <a:p>
            <a:pPr marL="0" indent="0"/>
            <a:r>
              <a:rPr lang="zh-CN" altLang="en-US">
                <a:solidFill>
                  <a:srgbClr val="FFD03B"/>
                </a:solidFill>
              </a:rPr>
              <a:t>枪决、注射、绞刑、斩首、电击</a:t>
            </a:r>
            <a:endParaRPr lang="zh-CN" altLang="en-US">
              <a:solidFill>
                <a:srgbClr val="FFD03B"/>
              </a:solidFill>
            </a:endParaRPr>
          </a:p>
        </p:txBody>
      </p:sp>
      <p:sp>
        <p:nvSpPr>
          <p:cNvPr id="93188" name="圆角矩形 93187"/>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标题 94209"/>
          <p:cNvSpPr>
            <a:spLocks noGrp="1"/>
          </p:cNvSpPr>
          <p:nvPr>
            <p:ph type="title"/>
          </p:nvPr>
        </p:nvSpPr>
        <p:spPr>
          <a:xfrm>
            <a:off x="2136775" y="404813"/>
            <a:ext cx="7920038" cy="647700"/>
          </a:xfrm>
        </p:spPr>
        <p:txBody>
          <a:bodyPr anchor="ctr">
            <a:normAutofit fontScale="90000"/>
          </a:bodyPr>
          <a:p/>
        </p:txBody>
      </p:sp>
      <p:sp>
        <p:nvSpPr>
          <p:cNvPr id="97282" name="文本占位符 94210"/>
          <p:cNvSpPr>
            <a:spLocks noGrp="1"/>
          </p:cNvSpPr>
          <p:nvPr>
            <p:ph idx="1"/>
          </p:nvPr>
        </p:nvSpPr>
        <p:spPr>
          <a:xfrm>
            <a:off x="2413000" y="1341438"/>
            <a:ext cx="7859713" cy="4392612"/>
          </a:xfrm>
        </p:spPr>
        <p:txBody>
          <a:bodyPr anchor="t"/>
          <a:p>
            <a:pPr marL="0" indent="0"/>
            <a:r>
              <a:rPr lang="zh-CN" altLang="en-US">
                <a:solidFill>
                  <a:srgbClr val="FFD03B"/>
                </a:solidFill>
              </a:rPr>
              <a:t>（</a:t>
            </a:r>
            <a:r>
              <a:rPr lang="en-US" altLang="zh-CN">
                <a:solidFill>
                  <a:srgbClr val="FFD03B"/>
                </a:solidFill>
              </a:rPr>
              <a:t>5</a:t>
            </a:r>
            <a:r>
              <a:rPr lang="zh-CN" altLang="en-US">
                <a:solidFill>
                  <a:srgbClr val="FFD03B"/>
                </a:solidFill>
              </a:rPr>
              <a:t>）绝对死刑</a:t>
            </a:r>
            <a:endParaRPr lang="zh-CN" altLang="en-US">
              <a:solidFill>
                <a:srgbClr val="FFD03B"/>
              </a:solidFill>
            </a:endParaRPr>
          </a:p>
          <a:p>
            <a:pPr marL="0" indent="0"/>
            <a:r>
              <a:rPr lang="zh-CN" altLang="en-US">
                <a:solidFill>
                  <a:srgbClr val="FFD03B"/>
                </a:solidFill>
              </a:rPr>
              <a:t>案例</a:t>
            </a:r>
            <a:r>
              <a:rPr lang="en-US" altLang="zh-CN">
                <a:solidFill>
                  <a:srgbClr val="FFD03B"/>
                </a:solidFill>
              </a:rPr>
              <a:t>1 </a:t>
            </a:r>
            <a:r>
              <a:rPr lang="zh-CN" altLang="en-US">
                <a:solidFill>
                  <a:srgbClr val="FFD03B"/>
                </a:solidFill>
              </a:rPr>
              <a:t>劫持航空器罪（</a:t>
            </a:r>
            <a:r>
              <a:rPr lang="en-US" altLang="zh-CN">
                <a:solidFill>
                  <a:srgbClr val="FFD03B"/>
                </a:solidFill>
              </a:rPr>
              <a:t>121</a:t>
            </a:r>
            <a:r>
              <a:rPr lang="zh-CN" altLang="en-US">
                <a:solidFill>
                  <a:srgbClr val="FFD03B"/>
                </a:solidFill>
              </a:rPr>
              <a:t>条）</a:t>
            </a:r>
            <a:endParaRPr lang="zh-CN" altLang="en-US">
              <a:solidFill>
                <a:srgbClr val="FFD03B"/>
              </a:solidFill>
            </a:endParaRPr>
          </a:p>
        </p:txBody>
      </p:sp>
      <p:sp>
        <p:nvSpPr>
          <p:cNvPr id="94212" name="圆角矩形 94211"/>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pic>
        <p:nvPicPr>
          <p:cNvPr id="97284" name="图片 94212" descr="劫持航空器罪"/>
          <p:cNvPicPr>
            <a:picLocks noChangeAspect="1"/>
          </p:cNvPicPr>
          <p:nvPr/>
        </p:nvPicPr>
        <p:blipFill>
          <a:blip r:embed="rId1"/>
          <a:stretch>
            <a:fillRect/>
          </a:stretch>
        </p:blipFill>
        <p:spPr>
          <a:xfrm>
            <a:off x="3216275" y="2781300"/>
            <a:ext cx="5545138" cy="3240088"/>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标题 95233"/>
          <p:cNvSpPr>
            <a:spLocks noGrp="1"/>
          </p:cNvSpPr>
          <p:nvPr>
            <p:ph type="title"/>
          </p:nvPr>
        </p:nvSpPr>
        <p:spPr>
          <a:xfrm>
            <a:off x="2136775" y="404813"/>
            <a:ext cx="7920038" cy="647700"/>
          </a:xfrm>
        </p:spPr>
        <p:txBody>
          <a:bodyPr anchor="ctr">
            <a:normAutofit fontScale="90000"/>
          </a:bodyPr>
          <a:p/>
        </p:txBody>
      </p:sp>
      <p:sp>
        <p:nvSpPr>
          <p:cNvPr id="98306" name="文本占位符 95234"/>
          <p:cNvSpPr>
            <a:spLocks noGrp="1"/>
          </p:cNvSpPr>
          <p:nvPr>
            <p:ph idx="1"/>
          </p:nvPr>
        </p:nvSpPr>
        <p:spPr>
          <a:xfrm>
            <a:off x="2413000" y="1341438"/>
            <a:ext cx="7859713" cy="4392612"/>
          </a:xfrm>
        </p:spPr>
        <p:txBody>
          <a:bodyPr anchor="t"/>
          <a:p>
            <a:pPr marL="0" indent="0"/>
            <a:r>
              <a:rPr lang="zh-CN" altLang="en-US">
                <a:solidFill>
                  <a:srgbClr val="FFD03B"/>
                </a:solidFill>
              </a:rPr>
              <a:t>案例</a:t>
            </a:r>
            <a:r>
              <a:rPr lang="en-US" altLang="zh-CN">
                <a:solidFill>
                  <a:srgbClr val="FFD03B"/>
                </a:solidFill>
              </a:rPr>
              <a:t>2 </a:t>
            </a:r>
            <a:r>
              <a:rPr lang="zh-CN" altLang="en-US">
                <a:solidFill>
                  <a:srgbClr val="FFD03B"/>
                </a:solidFill>
              </a:rPr>
              <a:t>绑架罪（</a:t>
            </a:r>
            <a:r>
              <a:rPr lang="en-US" altLang="zh-CN">
                <a:solidFill>
                  <a:srgbClr val="FFD03B"/>
                </a:solidFill>
              </a:rPr>
              <a:t>239</a:t>
            </a:r>
            <a:r>
              <a:rPr lang="zh-CN" altLang="en-US">
                <a:solidFill>
                  <a:srgbClr val="FFD03B"/>
                </a:solidFill>
              </a:rPr>
              <a:t>条）</a:t>
            </a:r>
            <a:endParaRPr lang="zh-CN" altLang="en-US">
              <a:solidFill>
                <a:srgbClr val="FFD03B"/>
              </a:solidFill>
            </a:endParaRPr>
          </a:p>
        </p:txBody>
      </p:sp>
      <p:sp>
        <p:nvSpPr>
          <p:cNvPr id="95236" name="圆角矩形 95235"/>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pic>
        <p:nvPicPr>
          <p:cNvPr id="98308" name="图片 95236" descr="绑架罪"/>
          <p:cNvPicPr>
            <a:picLocks noChangeAspect="1"/>
          </p:cNvPicPr>
          <p:nvPr/>
        </p:nvPicPr>
        <p:blipFill>
          <a:blip r:embed="rId1"/>
          <a:stretch>
            <a:fillRect/>
          </a:stretch>
        </p:blipFill>
        <p:spPr>
          <a:xfrm>
            <a:off x="5048250" y="1844675"/>
            <a:ext cx="3784600" cy="3889375"/>
          </a:xfrm>
          <a:prstGeom prst="rect">
            <a:avLst/>
          </a:prstGeom>
          <a:noFill/>
          <a:ln w="9525">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标题 96257"/>
          <p:cNvSpPr>
            <a:spLocks noGrp="1"/>
          </p:cNvSpPr>
          <p:nvPr>
            <p:ph type="title"/>
          </p:nvPr>
        </p:nvSpPr>
        <p:spPr>
          <a:xfrm>
            <a:off x="2136775" y="404813"/>
            <a:ext cx="7920038" cy="647700"/>
          </a:xfrm>
        </p:spPr>
        <p:txBody>
          <a:bodyPr anchor="ctr">
            <a:normAutofit fontScale="90000"/>
          </a:bodyPr>
          <a:p/>
        </p:txBody>
      </p:sp>
      <p:sp>
        <p:nvSpPr>
          <p:cNvPr id="99330" name="文本占位符 96258"/>
          <p:cNvSpPr>
            <a:spLocks noGrp="1"/>
          </p:cNvSpPr>
          <p:nvPr>
            <p:ph idx="1"/>
          </p:nvPr>
        </p:nvSpPr>
        <p:spPr>
          <a:xfrm>
            <a:off x="2413000" y="1341438"/>
            <a:ext cx="7859713" cy="4392612"/>
          </a:xfrm>
        </p:spPr>
        <p:txBody>
          <a:bodyPr anchor="t"/>
          <a:p>
            <a:pPr marL="0" indent="0"/>
            <a:r>
              <a:rPr lang="zh-CN" altLang="en-US" dirty="0">
                <a:solidFill>
                  <a:srgbClr val="FFD03B"/>
                </a:solidFill>
              </a:rPr>
              <a:t>案例3 拐卖妇女、儿童罪（240条）</a:t>
            </a:r>
            <a:endParaRPr lang="zh-CN" altLang="en-US" dirty="0">
              <a:solidFill>
                <a:srgbClr val="FFD03B"/>
              </a:solidFill>
            </a:endParaRPr>
          </a:p>
          <a:p>
            <a:pPr marL="0" indent="0"/>
            <a:endParaRPr lang="zh-CN" altLang="en-US" b="1" dirty="0">
              <a:solidFill>
                <a:srgbClr val="FFFF00"/>
              </a:solidFill>
            </a:endParaRPr>
          </a:p>
        </p:txBody>
      </p:sp>
      <p:sp>
        <p:nvSpPr>
          <p:cNvPr id="96260" name="圆角矩形 96259"/>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pic>
        <p:nvPicPr>
          <p:cNvPr id="99332" name="图片 96260" descr="贵州省最大拐卖妇女儿童案"/>
          <p:cNvPicPr>
            <a:picLocks noChangeAspect="1"/>
          </p:cNvPicPr>
          <p:nvPr/>
        </p:nvPicPr>
        <p:blipFill>
          <a:blip r:embed="rId1"/>
          <a:stretch>
            <a:fillRect/>
          </a:stretch>
        </p:blipFill>
        <p:spPr>
          <a:xfrm>
            <a:off x="2711450" y="2349500"/>
            <a:ext cx="5256213" cy="3167063"/>
          </a:xfrm>
          <a:prstGeom prst="rect">
            <a:avLst/>
          </a:prstGeom>
          <a:noFill/>
          <a:ln w="9525">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标题 97281"/>
          <p:cNvSpPr>
            <a:spLocks noGrp="1"/>
          </p:cNvSpPr>
          <p:nvPr>
            <p:ph type="title"/>
          </p:nvPr>
        </p:nvSpPr>
        <p:spPr>
          <a:xfrm>
            <a:off x="2136775" y="404813"/>
            <a:ext cx="7920038" cy="647700"/>
          </a:xfrm>
        </p:spPr>
        <p:txBody>
          <a:bodyPr anchor="ctr">
            <a:normAutofit fontScale="90000"/>
          </a:bodyPr>
          <a:p/>
        </p:txBody>
      </p:sp>
      <p:sp>
        <p:nvSpPr>
          <p:cNvPr id="100354" name="文本占位符 97282"/>
          <p:cNvSpPr>
            <a:spLocks noGrp="1"/>
          </p:cNvSpPr>
          <p:nvPr>
            <p:ph idx="1"/>
          </p:nvPr>
        </p:nvSpPr>
        <p:spPr>
          <a:xfrm>
            <a:off x="2413000" y="1341438"/>
            <a:ext cx="7859713" cy="4392612"/>
          </a:xfrm>
        </p:spPr>
        <p:txBody>
          <a:bodyPr anchor="t"/>
          <a:p>
            <a:pPr marL="0" indent="0"/>
            <a:r>
              <a:rPr lang="zh-CN" altLang="en-US" dirty="0">
                <a:solidFill>
                  <a:srgbClr val="FFD03B"/>
                </a:solidFill>
              </a:rPr>
              <a:t>案例4 暴动越狱罪、聚众持械劫狱罪（317）</a:t>
            </a:r>
            <a:endParaRPr lang="zh-CN" altLang="en-US" dirty="0">
              <a:solidFill>
                <a:srgbClr val="FFD03B"/>
              </a:solidFill>
            </a:endParaRPr>
          </a:p>
          <a:p>
            <a:pPr marL="0" indent="0"/>
            <a:endParaRPr lang="zh-CN" altLang="en-US" dirty="0">
              <a:solidFill>
                <a:srgbClr val="FFFF00"/>
              </a:solidFill>
            </a:endParaRPr>
          </a:p>
        </p:txBody>
      </p:sp>
      <p:sp>
        <p:nvSpPr>
          <p:cNvPr id="97284" name="圆角矩形 97283"/>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pic>
        <p:nvPicPr>
          <p:cNvPr id="100356" name="图片 97284" descr="呼和浩特越狱案过程示意图"/>
          <p:cNvPicPr>
            <a:picLocks noChangeAspect="1"/>
          </p:cNvPicPr>
          <p:nvPr/>
        </p:nvPicPr>
        <p:blipFill>
          <a:blip r:embed="rId1"/>
          <a:stretch>
            <a:fillRect/>
          </a:stretch>
        </p:blipFill>
        <p:spPr>
          <a:xfrm>
            <a:off x="3503613" y="2047875"/>
            <a:ext cx="5040312" cy="3686175"/>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标题 98305"/>
          <p:cNvSpPr>
            <a:spLocks noGrp="1"/>
          </p:cNvSpPr>
          <p:nvPr>
            <p:ph type="title"/>
          </p:nvPr>
        </p:nvSpPr>
        <p:spPr>
          <a:xfrm>
            <a:off x="2136775" y="404813"/>
            <a:ext cx="7920038" cy="647700"/>
          </a:xfrm>
        </p:spPr>
        <p:txBody>
          <a:bodyPr anchor="ctr">
            <a:normAutofit fontScale="90000"/>
          </a:bodyPr>
          <a:p/>
        </p:txBody>
      </p:sp>
      <p:sp>
        <p:nvSpPr>
          <p:cNvPr id="101378" name="文本占位符 98306"/>
          <p:cNvSpPr>
            <a:spLocks noGrp="1"/>
          </p:cNvSpPr>
          <p:nvPr>
            <p:ph idx="1"/>
          </p:nvPr>
        </p:nvSpPr>
        <p:spPr>
          <a:xfrm>
            <a:off x="2413000" y="1341438"/>
            <a:ext cx="7859713" cy="4392612"/>
          </a:xfrm>
        </p:spPr>
        <p:txBody>
          <a:bodyPr anchor="t"/>
          <a:p>
            <a:pPr marL="0" indent="0"/>
            <a:r>
              <a:rPr lang="en-US" altLang="zh-CN">
                <a:solidFill>
                  <a:schemeClr val="tx1"/>
                </a:solidFill>
                <a:effectLst>
                  <a:outerShdw blurRad="38100" dist="19050" dir="2700000" algn="tl" rotWithShape="0">
                    <a:schemeClr val="dk1">
                      <a:alpha val="40000"/>
                    </a:schemeClr>
                  </a:outerShdw>
                </a:effectLst>
              </a:rPr>
              <a:t>6</a:t>
            </a:r>
            <a:r>
              <a:rPr lang="zh-CN" altLang="en-US">
                <a:solidFill>
                  <a:schemeClr val="tx1"/>
                </a:solidFill>
                <a:effectLst>
                  <a:outerShdw blurRad="38100" dist="19050" dir="2700000" algn="tl" rotWithShape="0">
                    <a:schemeClr val="dk1">
                      <a:alpha val="40000"/>
                    </a:schemeClr>
                  </a:outerShdw>
                </a:effectLst>
              </a:rPr>
              <a:t>、剥夺政治权利</a:t>
            </a:r>
            <a:endParaRPr lang="zh-CN" altLang="en-US">
              <a:solidFill>
                <a:schemeClr val="tx1"/>
              </a:solidFill>
              <a:effectLst>
                <a:outerShdw blurRad="38100" dist="19050" dir="2700000" algn="tl" rotWithShape="0">
                  <a:schemeClr val="dk1">
                    <a:alpha val="40000"/>
                  </a:schemeClr>
                </a:outerShdw>
              </a:effectLst>
            </a:endParaRPr>
          </a:p>
          <a:p>
            <a:pPr marL="0" indent="0"/>
            <a:r>
              <a:rPr lang="zh-CN" altLang="en-US">
                <a:solidFill>
                  <a:schemeClr val="tx1"/>
                </a:solidFill>
                <a:effectLst>
                  <a:outerShdw blurRad="38100" dist="19050" dir="2700000" algn="tl" rotWithShape="0">
                    <a:schemeClr val="dk1">
                      <a:alpha val="40000"/>
                    </a:schemeClr>
                  </a:outerShdw>
                </a:effectLst>
              </a:rPr>
              <a:t>剥夺政治权利，是剥夺犯罪人参加国家管理与政治活动的权利的刑罚方法。 </a:t>
            </a:r>
            <a:endParaRPr lang="zh-CN" altLang="en-US">
              <a:solidFill>
                <a:schemeClr val="tx1"/>
              </a:solidFill>
              <a:effectLst>
                <a:outerShdw blurRad="38100" dist="19050" dir="2700000" algn="tl" rotWithShape="0">
                  <a:schemeClr val="dk1">
                    <a:alpha val="40000"/>
                  </a:schemeClr>
                </a:outerShdw>
              </a:effectLst>
            </a:endParaRPr>
          </a:p>
        </p:txBody>
      </p:sp>
      <p:sp>
        <p:nvSpPr>
          <p:cNvPr id="98308" name="圆角矩形 98307"/>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标题 99329"/>
          <p:cNvSpPr>
            <a:spLocks noGrp="1"/>
          </p:cNvSpPr>
          <p:nvPr>
            <p:ph type="title"/>
          </p:nvPr>
        </p:nvSpPr>
        <p:spPr>
          <a:xfrm>
            <a:off x="2136775" y="404813"/>
            <a:ext cx="7920038" cy="647700"/>
          </a:xfrm>
        </p:spPr>
        <p:txBody>
          <a:bodyPr anchor="ctr">
            <a:normAutofit fontScale="90000"/>
          </a:bodyPr>
          <a:p/>
        </p:txBody>
      </p:sp>
      <p:sp>
        <p:nvSpPr>
          <p:cNvPr id="102402" name="文本占位符 99330"/>
          <p:cNvSpPr>
            <a:spLocks noGrp="1"/>
          </p:cNvSpPr>
          <p:nvPr>
            <p:ph idx="1"/>
          </p:nvPr>
        </p:nvSpPr>
        <p:spPr>
          <a:xfrm>
            <a:off x="2413000" y="1341438"/>
            <a:ext cx="7859713" cy="4392612"/>
          </a:xfrm>
        </p:spPr>
        <p:txBody>
          <a:bodyPr anchor="t"/>
          <a:p>
            <a:pPr marL="0" indent="0"/>
            <a:r>
              <a:rPr lang="en-US" altLang="zh-CN">
                <a:solidFill>
                  <a:schemeClr val="tx1"/>
                </a:solidFill>
                <a:effectLst>
                  <a:outerShdw blurRad="38100" dist="19050" dir="2700000" algn="tl" rotWithShape="0">
                    <a:schemeClr val="dk1">
                      <a:alpha val="40000"/>
                    </a:schemeClr>
                  </a:outerShdw>
                </a:effectLst>
              </a:rPr>
              <a:t>7</a:t>
            </a:r>
            <a:r>
              <a:rPr lang="zh-CN" altLang="en-US">
                <a:solidFill>
                  <a:schemeClr val="tx1"/>
                </a:solidFill>
                <a:effectLst>
                  <a:outerShdw blurRad="38100" dist="19050" dir="2700000" algn="tl" rotWithShape="0">
                    <a:schemeClr val="dk1">
                      <a:alpha val="40000"/>
                    </a:schemeClr>
                  </a:outerShdw>
                </a:effectLst>
              </a:rPr>
              <a:t>、罚金</a:t>
            </a:r>
            <a:endParaRPr lang="zh-CN" altLang="en-US">
              <a:solidFill>
                <a:schemeClr val="tx1"/>
              </a:solidFill>
              <a:effectLst>
                <a:outerShdw blurRad="38100" dist="19050" dir="2700000" algn="tl" rotWithShape="0">
                  <a:schemeClr val="dk1">
                    <a:alpha val="40000"/>
                  </a:schemeClr>
                </a:outerShdw>
              </a:effectLst>
            </a:endParaRPr>
          </a:p>
          <a:p>
            <a:pPr marL="0" indent="0"/>
            <a:r>
              <a:rPr lang="zh-CN" altLang="en-US">
                <a:solidFill>
                  <a:schemeClr val="tx1"/>
                </a:solidFill>
                <a:effectLst>
                  <a:outerShdw blurRad="38100" dist="19050" dir="2700000" algn="tl" rotWithShape="0">
                    <a:schemeClr val="dk1">
                      <a:alpha val="40000"/>
                    </a:schemeClr>
                  </a:outerShdw>
                </a:effectLst>
              </a:rPr>
              <a:t>罚金是人民法院判处犯罪人向国家缴纳一定数额金钱的刑罚方法。</a:t>
            </a:r>
            <a:r>
              <a:rPr lang="zh-CN" altLang="en-US">
                <a:solidFill>
                  <a:srgbClr val="FFD03B"/>
                </a:solidFill>
              </a:rPr>
              <a:t> </a:t>
            </a:r>
            <a:endParaRPr lang="zh-CN" altLang="en-US">
              <a:solidFill>
                <a:srgbClr val="FFD03B"/>
              </a:solidFill>
            </a:endParaRPr>
          </a:p>
        </p:txBody>
      </p:sp>
      <p:sp>
        <p:nvSpPr>
          <p:cNvPr id="99332" name="圆角矩形 99331"/>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标题 100353"/>
          <p:cNvSpPr>
            <a:spLocks noGrp="1"/>
          </p:cNvSpPr>
          <p:nvPr>
            <p:ph type="title"/>
          </p:nvPr>
        </p:nvSpPr>
        <p:spPr>
          <a:xfrm>
            <a:off x="2136775" y="404813"/>
            <a:ext cx="7920038" cy="647700"/>
          </a:xfrm>
        </p:spPr>
        <p:txBody>
          <a:bodyPr anchor="ctr">
            <a:normAutofit fontScale="90000"/>
          </a:bodyPr>
          <a:p/>
        </p:txBody>
      </p:sp>
      <p:sp>
        <p:nvSpPr>
          <p:cNvPr id="103426" name="文本占位符 100354"/>
          <p:cNvSpPr>
            <a:spLocks noGrp="1"/>
          </p:cNvSpPr>
          <p:nvPr>
            <p:ph idx="1"/>
          </p:nvPr>
        </p:nvSpPr>
        <p:spPr>
          <a:xfrm>
            <a:off x="2413000" y="1341438"/>
            <a:ext cx="7859713" cy="4392612"/>
          </a:xfrm>
        </p:spPr>
        <p:txBody>
          <a:bodyPr anchor="t"/>
          <a:p>
            <a:pPr marL="0" indent="0"/>
            <a:r>
              <a:rPr lang="en-US" altLang="zh-CN">
                <a:solidFill>
                  <a:schemeClr val="tx1"/>
                </a:solidFill>
                <a:effectLst>
                  <a:outerShdw blurRad="38100" dist="19050" dir="2700000" algn="tl" rotWithShape="0">
                    <a:schemeClr val="dk1">
                      <a:alpha val="40000"/>
                    </a:schemeClr>
                  </a:outerShdw>
                </a:effectLst>
              </a:rPr>
              <a:t>8</a:t>
            </a:r>
            <a:r>
              <a:rPr lang="zh-CN" altLang="en-US">
                <a:solidFill>
                  <a:schemeClr val="tx1"/>
                </a:solidFill>
                <a:effectLst>
                  <a:outerShdw blurRad="38100" dist="19050" dir="2700000" algn="tl" rotWithShape="0">
                    <a:schemeClr val="dk1">
                      <a:alpha val="40000"/>
                    </a:schemeClr>
                  </a:outerShdw>
                </a:effectLst>
              </a:rPr>
              <a:t>、没收财产</a:t>
            </a:r>
            <a:endParaRPr lang="zh-CN" altLang="en-US">
              <a:solidFill>
                <a:schemeClr val="tx1"/>
              </a:solidFill>
              <a:effectLst>
                <a:outerShdw blurRad="38100" dist="19050" dir="2700000" algn="tl" rotWithShape="0">
                  <a:schemeClr val="dk1">
                    <a:alpha val="40000"/>
                  </a:schemeClr>
                </a:outerShdw>
              </a:effectLst>
            </a:endParaRPr>
          </a:p>
          <a:p>
            <a:pPr marL="0" indent="0"/>
            <a:r>
              <a:rPr lang="zh-CN" altLang="en-US">
                <a:solidFill>
                  <a:schemeClr val="tx1"/>
                </a:solidFill>
                <a:effectLst>
                  <a:outerShdw blurRad="38100" dist="19050" dir="2700000" algn="tl" rotWithShape="0">
                    <a:schemeClr val="dk1">
                      <a:alpha val="40000"/>
                    </a:schemeClr>
                  </a:outerShdw>
                </a:effectLst>
              </a:rPr>
              <a:t>没收财产，是指将犯罪人所有财产中的一部或全部强制无偿地收归国有的刑罚方法</a:t>
            </a:r>
            <a:r>
              <a:rPr lang="zh-CN" altLang="en-US" b="1">
                <a:solidFill>
                  <a:schemeClr val="tx1"/>
                </a:solidFill>
                <a:effectLst>
                  <a:outerShdw blurRad="38100" dist="19050" dir="2700000" algn="tl" rotWithShape="0">
                    <a:schemeClr val="dk1">
                      <a:alpha val="40000"/>
                    </a:schemeClr>
                  </a:outerShdw>
                </a:effectLst>
              </a:rPr>
              <a:t>。</a:t>
            </a:r>
            <a:endParaRPr lang="zh-CN" altLang="en-US" b="1">
              <a:solidFill>
                <a:schemeClr val="tx1"/>
              </a:solidFill>
              <a:effectLst>
                <a:outerShdw blurRad="38100" dist="19050" dir="2700000" algn="tl" rotWithShape="0">
                  <a:schemeClr val="dk1">
                    <a:alpha val="40000"/>
                  </a:schemeClr>
                </a:outerShdw>
              </a:effectLst>
            </a:endParaRPr>
          </a:p>
        </p:txBody>
      </p:sp>
      <p:sp>
        <p:nvSpPr>
          <p:cNvPr id="100356" name="圆角矩形 100355"/>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标题 101377"/>
          <p:cNvSpPr>
            <a:spLocks noGrp="1"/>
          </p:cNvSpPr>
          <p:nvPr>
            <p:ph type="title"/>
          </p:nvPr>
        </p:nvSpPr>
        <p:spPr>
          <a:xfrm>
            <a:off x="2136775" y="404813"/>
            <a:ext cx="7920038" cy="647700"/>
          </a:xfrm>
        </p:spPr>
        <p:txBody>
          <a:bodyPr anchor="ctr">
            <a:normAutofit fontScale="90000"/>
          </a:bodyPr>
          <a:p/>
        </p:txBody>
      </p:sp>
      <p:sp>
        <p:nvSpPr>
          <p:cNvPr id="104450" name="文本占位符 101378"/>
          <p:cNvSpPr>
            <a:spLocks noGrp="1"/>
          </p:cNvSpPr>
          <p:nvPr>
            <p:ph idx="1"/>
          </p:nvPr>
        </p:nvSpPr>
        <p:spPr>
          <a:xfrm>
            <a:off x="2413000" y="1341438"/>
            <a:ext cx="7859713" cy="4392612"/>
          </a:xfrm>
        </p:spPr>
        <p:txBody>
          <a:bodyPr anchor="t"/>
          <a:p>
            <a:pPr marL="0" indent="0"/>
            <a:r>
              <a:rPr lang="en-US" altLang="zh-CN">
                <a:solidFill>
                  <a:schemeClr val="tx1"/>
                </a:solidFill>
                <a:effectLst>
                  <a:outerShdw blurRad="38100" dist="19050" dir="2700000" algn="tl" rotWithShape="0">
                    <a:schemeClr val="dk1">
                      <a:alpha val="40000"/>
                    </a:schemeClr>
                  </a:outerShdw>
                </a:effectLst>
              </a:rPr>
              <a:t>9</a:t>
            </a:r>
            <a:r>
              <a:rPr lang="zh-CN" altLang="en-US">
                <a:solidFill>
                  <a:schemeClr val="tx1"/>
                </a:solidFill>
                <a:effectLst>
                  <a:outerShdw blurRad="38100" dist="19050" dir="2700000" algn="tl" rotWithShape="0">
                    <a:schemeClr val="dk1">
                      <a:alpha val="40000"/>
                    </a:schemeClr>
                  </a:outerShdw>
                </a:effectLst>
              </a:rPr>
              <a:t>、驱逐出境</a:t>
            </a:r>
            <a:endParaRPr lang="zh-CN" altLang="en-US">
              <a:solidFill>
                <a:schemeClr val="tx1"/>
              </a:solidFill>
              <a:effectLst>
                <a:outerShdw blurRad="38100" dist="19050" dir="2700000" algn="tl" rotWithShape="0">
                  <a:schemeClr val="dk1">
                    <a:alpha val="40000"/>
                  </a:schemeClr>
                </a:outerShdw>
              </a:effectLst>
            </a:endParaRPr>
          </a:p>
          <a:p>
            <a:pPr marL="0" indent="0"/>
            <a:r>
              <a:rPr lang="zh-CN" altLang="en-US">
                <a:solidFill>
                  <a:schemeClr val="tx1"/>
                </a:solidFill>
                <a:effectLst>
                  <a:outerShdw blurRad="38100" dist="19050" dir="2700000" algn="tl" rotWithShape="0">
                    <a:schemeClr val="dk1">
                      <a:alpha val="40000"/>
                    </a:schemeClr>
                  </a:outerShdw>
                </a:effectLst>
              </a:rPr>
              <a:t>驱逐出境是指强迫犯罪的外国人离开中国境的刑罚方法。对于犯罪的外国人，可以独立适用或者附加适用驱逐出境。</a:t>
            </a:r>
            <a:endParaRPr lang="zh-CN" altLang="en-US">
              <a:solidFill>
                <a:schemeClr val="tx1"/>
              </a:solidFill>
              <a:effectLst>
                <a:outerShdw blurRad="38100" dist="19050" dir="2700000" algn="tl" rotWithShape="0">
                  <a:schemeClr val="dk1">
                    <a:alpha val="40000"/>
                  </a:schemeClr>
                </a:outerShdw>
              </a:effectLst>
            </a:endParaRPr>
          </a:p>
        </p:txBody>
      </p:sp>
      <p:sp>
        <p:nvSpPr>
          <p:cNvPr id="101380" name="圆角矩形 101379"/>
          <p:cNvSpPr/>
          <p:nvPr/>
        </p:nvSpPr>
        <p:spPr>
          <a:xfrm>
            <a:off x="1774825" y="403225"/>
            <a:ext cx="3025775" cy="504825"/>
          </a:xfrm>
          <a:prstGeom prst="roundRect">
            <a:avLst>
              <a:gd name="adj" fmla="val 31759"/>
            </a:avLst>
          </a:prstGeom>
          <a:gradFill rotWithShape="1">
            <a:gsLst>
              <a:gs pos="0">
                <a:schemeClr val="accent2">
                  <a:alpha val="50000"/>
                </a:schemeClr>
              </a:gs>
              <a:gs pos="100000">
                <a:srgbClr val="0033CC">
                  <a:alpha val="79999"/>
                </a:srgbClr>
              </a:gs>
            </a:gsLst>
            <a:lin ang="5400000" scaled="1"/>
            <a:tileRect/>
          </a:gradFill>
          <a:ln w="9525" cap="flat" cmpd="sng">
            <a:solidFill>
              <a:srgbClr val="FFFFFF"/>
            </a:solidFill>
            <a:prstDash val="solid"/>
            <a:headEnd type="none" w="med" len="med"/>
            <a:tailEnd type="none" w="med" len="med"/>
          </a:ln>
          <a:effectLst>
            <a:outerShdw dist="63500" dir="3187806" algn="ctr" rotWithShape="0">
              <a:srgbClr val="001D3A"/>
            </a:outerShdw>
          </a:effectLst>
        </p:spPr>
        <p:txBody>
          <a:bodyPr anchor="ctr"/>
          <a:p>
            <a:pPr lvl="0" algn="ctr" fontAlgn="base"/>
            <a:r>
              <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cs typeface="+mn-ea"/>
              </a:rPr>
              <a:t>中国刑罚体系</a:t>
            </a:r>
            <a:endParaRPr lang="zh-CN" altLang="en-US" sz="2800" b="1" strike="noStrike" noProof="1">
              <a:solidFill>
                <a:schemeClr val="bg1"/>
              </a:solidFill>
              <a:effectLst>
                <a:outerShdw blurRad="38100" dist="38100" dir="2700000">
                  <a:srgbClr val="C0C0C0"/>
                </a:outerShdw>
              </a:effectLst>
              <a:latin typeface="Verdana" panose="020B0604030504040204" pitchFamily="2" charset="0"/>
              <a:ea typeface="黑体" panose="0201060906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文本占位符 18433"/>
          <p:cNvSpPr>
            <a:spLocks noGrp="1"/>
          </p:cNvSpPr>
          <p:nvPr>
            <p:ph idx="1"/>
          </p:nvPr>
        </p:nvSpPr>
        <p:spPr>
          <a:xfrm>
            <a:off x="1828800" y="1219200"/>
            <a:ext cx="5346700" cy="5105400"/>
          </a:xfrm>
        </p:spPr>
        <p:txBody>
          <a:bodyPr anchor="t"/>
          <a:p>
            <a:r>
              <a:rPr lang="zh-CN" altLang="en-US">
                <a:ea typeface="宋体" panose="02010600030101010101" pitchFamily="2" charset="-122"/>
              </a:rPr>
              <a:t>皋陶 </a:t>
            </a:r>
            <a:endParaRPr lang="zh-CN" altLang="en-US">
              <a:ea typeface="宋体" panose="02010600030101010101" pitchFamily="2" charset="-122"/>
            </a:endParaRPr>
          </a:p>
          <a:p>
            <a:r>
              <a:rPr lang="zh-CN" altLang="en-US">
                <a:ea typeface="宋体" panose="02010600030101010101" pitchFamily="2" charset="-122"/>
              </a:rPr>
              <a:t>上古四圣</a:t>
            </a:r>
            <a:endParaRPr lang="zh-CN" altLang="en-US">
              <a:ea typeface="宋体" panose="02010600030101010101" pitchFamily="2" charset="-122"/>
            </a:endParaRPr>
          </a:p>
          <a:p>
            <a:r>
              <a:rPr lang="zh-CN" altLang="en-US">
                <a:ea typeface="宋体" panose="02010600030101010101" pitchFamily="2" charset="-122"/>
              </a:rPr>
              <a:t>中国司法鼻祖</a:t>
            </a:r>
            <a:endParaRPr lang="zh-CN" altLang="en-US">
              <a:ea typeface="宋体" panose="02010600030101010101" pitchFamily="2" charset="-122"/>
            </a:endParaRPr>
          </a:p>
          <a:p>
            <a:r>
              <a:rPr lang="zh-CN" altLang="en-US">
                <a:ea typeface="宋体" panose="02010600030101010101" pitchFamily="2" charset="-122"/>
              </a:rPr>
              <a:t>狱神</a:t>
            </a:r>
            <a:endParaRPr lang="zh-CN" altLang="en-US">
              <a:ea typeface="宋体" panose="02010600030101010101" pitchFamily="2" charset="-122"/>
            </a:endParaRPr>
          </a:p>
          <a:p>
            <a:endParaRPr lang="zh-CN" altLang="en-US">
              <a:ea typeface="宋体" panose="02010600030101010101" pitchFamily="2" charset="-122"/>
            </a:endParaRPr>
          </a:p>
        </p:txBody>
      </p:sp>
      <p:sp>
        <p:nvSpPr>
          <p:cNvPr id="21506" name="Rectangle 2"/>
          <p:cNvSpPr/>
          <p:nvPr/>
        </p:nvSpPr>
        <p:spPr>
          <a:xfrm>
            <a:off x="1524000" y="260350"/>
            <a:ext cx="2987675" cy="563563"/>
          </a:xfrm>
          <a:prstGeom prst="rect">
            <a:avLst/>
          </a:prstGeom>
          <a:noFill/>
          <a:ln w="9525">
            <a:noFill/>
          </a:ln>
          <a:effectLst>
            <a:outerShdw dist="28398" dir="1593903" algn="ctr" rotWithShape="0">
              <a:schemeClr val="bg1">
                <a:alpha val="50000"/>
              </a:schemeClr>
            </a:outerShdw>
          </a:effectLst>
        </p:spPr>
        <p:txBody>
          <a:bodyPr anchor="ctr"/>
          <a:p>
            <a:pPr lvl="0" algn="ctr"/>
            <a:r>
              <a:rPr lang="zh-CN" altLang="en-US" sz="4400">
                <a:ea typeface="黑体" panose="02010609060101010101" pitchFamily="2" charset="-122"/>
                <a:sym typeface="Calibri" panose="020F0502020204030204" charset="0"/>
              </a:rPr>
              <a:t>法学概述</a:t>
            </a:r>
            <a:endParaRPr lang="zh-CN" altLang="en-US" sz="4400">
              <a:ea typeface="黑体" panose="02010609060101010101" pitchFamily="2" charset="-122"/>
              <a:sym typeface="Calibri" panose="020F0502020204030204" charset="0"/>
            </a:endParaRPr>
          </a:p>
        </p:txBody>
      </p:sp>
      <p:pic>
        <p:nvPicPr>
          <p:cNvPr id="21507" name="图片 18435" descr="皋陶"/>
          <p:cNvPicPr>
            <a:picLocks noChangeAspect="1"/>
          </p:cNvPicPr>
          <p:nvPr/>
        </p:nvPicPr>
        <p:blipFill>
          <a:blip r:embed="rId1"/>
          <a:stretch>
            <a:fillRect/>
          </a:stretch>
        </p:blipFill>
        <p:spPr>
          <a:xfrm>
            <a:off x="7248525" y="1341438"/>
            <a:ext cx="2625725" cy="4824412"/>
          </a:xfrm>
          <a:prstGeom prst="rect">
            <a:avLst/>
          </a:prstGeom>
          <a:noFill/>
          <a:ln w="9525">
            <a:noFill/>
          </a:ln>
        </p:spPr>
      </p:pic>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标题 103425"/>
          <p:cNvSpPr>
            <a:spLocks noGrp="1"/>
          </p:cNvSpPr>
          <p:nvPr>
            <p:ph type="title"/>
          </p:nvPr>
        </p:nvSpPr>
        <p:spPr/>
        <p:txBody>
          <a:bodyPr anchor="ctr"/>
          <a:p/>
        </p:txBody>
      </p:sp>
      <p:sp>
        <p:nvSpPr>
          <p:cNvPr id="106498" name="文本占位符 103426"/>
          <p:cNvSpPr>
            <a:spLocks noGrp="1"/>
          </p:cNvSpPr>
          <p:nvPr>
            <p:ph idx="1"/>
          </p:nvPr>
        </p:nvSpPr>
        <p:spPr/>
        <p:txBody>
          <a:bodyPr anchor="t"/>
          <a:p>
            <a:r>
              <a:rPr lang="zh-CN" altLang="en-US" dirty="0"/>
              <a:t>拓展训练：</a:t>
            </a:r>
            <a:endParaRPr lang="zh-CN" altLang="en-US" dirty="0"/>
          </a:p>
          <a:p>
            <a:r>
              <a:rPr lang="zh-CN" altLang="en-US" dirty="0"/>
              <a:t>以小组为单位，讲述发生在自己身上或身边的法律案件，分析他们的民事行为能力及其产生的法律后果。</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9457"/>
          <p:cNvSpPr>
            <a:spLocks noGrp="1"/>
          </p:cNvSpPr>
          <p:nvPr>
            <p:ph type="title"/>
          </p:nvPr>
        </p:nvSpPr>
        <p:spPr>
          <a:xfrm>
            <a:off x="2362200" y="350838"/>
            <a:ext cx="7239000" cy="563562"/>
          </a:xfrm>
        </p:spPr>
        <p:txBody>
          <a:bodyPr anchor="ctr">
            <a:normAutofit fontScale="90000"/>
          </a:bodyPr>
          <a:p/>
        </p:txBody>
      </p:sp>
      <p:sp>
        <p:nvSpPr>
          <p:cNvPr id="22530" name="文本占位符 19458"/>
          <p:cNvSpPr>
            <a:spLocks noGrp="1"/>
          </p:cNvSpPr>
          <p:nvPr>
            <p:ph idx="1"/>
          </p:nvPr>
        </p:nvSpPr>
        <p:spPr>
          <a:xfrm>
            <a:off x="1828800" y="1219200"/>
            <a:ext cx="8382000" cy="5105400"/>
          </a:xfrm>
        </p:spPr>
        <p:txBody>
          <a:bodyPr anchor="t"/>
          <a:p/>
        </p:txBody>
      </p:sp>
      <p:pic>
        <p:nvPicPr>
          <p:cNvPr id="22531" name="图片 19459" descr="8c1001e93901213fca6773f457e736d12f2e9545[2]"/>
          <p:cNvPicPr>
            <a:picLocks noChangeAspect="1"/>
          </p:cNvPicPr>
          <p:nvPr/>
        </p:nvPicPr>
        <p:blipFill>
          <a:blip r:embed="rId1"/>
          <a:stretch>
            <a:fillRect/>
          </a:stretch>
        </p:blipFill>
        <p:spPr>
          <a:xfrm>
            <a:off x="3810000" y="379413"/>
            <a:ext cx="4572000" cy="6099175"/>
          </a:xfrm>
          <a:prstGeom prst="rect">
            <a:avLst/>
          </a:prstGeom>
          <a:noFill/>
          <a:ln w="9525">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20481"/>
          <p:cNvSpPr>
            <a:spLocks noGrp="1"/>
          </p:cNvSpPr>
          <p:nvPr>
            <p:ph type="title"/>
          </p:nvPr>
        </p:nvSpPr>
        <p:spPr>
          <a:xfrm>
            <a:off x="2362200" y="350838"/>
            <a:ext cx="7239000" cy="563562"/>
          </a:xfrm>
        </p:spPr>
        <p:txBody>
          <a:bodyPr anchor="ctr">
            <a:normAutofit fontScale="90000"/>
          </a:bodyPr>
          <a:p/>
        </p:txBody>
      </p:sp>
      <p:sp>
        <p:nvSpPr>
          <p:cNvPr id="23554" name="文本占位符 20482"/>
          <p:cNvSpPr>
            <a:spLocks noGrp="1"/>
          </p:cNvSpPr>
          <p:nvPr>
            <p:ph idx="1"/>
          </p:nvPr>
        </p:nvSpPr>
        <p:spPr>
          <a:xfrm>
            <a:off x="1828800" y="1219200"/>
            <a:ext cx="8382000" cy="5105400"/>
          </a:xfrm>
        </p:spPr>
        <p:txBody>
          <a:bodyPr anchor="t"/>
          <a:p/>
        </p:txBody>
      </p:sp>
      <p:pic>
        <p:nvPicPr>
          <p:cNvPr id="23555" name="图片 20483" descr="10dfa9ec8a136327d760817d918fa0ec09fac7eb[2]"/>
          <p:cNvPicPr>
            <a:picLocks noChangeAspect="1"/>
          </p:cNvPicPr>
          <p:nvPr/>
        </p:nvPicPr>
        <p:blipFill>
          <a:blip r:embed="rId1"/>
          <a:stretch>
            <a:fillRect/>
          </a:stretch>
        </p:blipFill>
        <p:spPr>
          <a:xfrm>
            <a:off x="2982913" y="0"/>
            <a:ext cx="6226175" cy="6858000"/>
          </a:xfrm>
          <a:prstGeom prst="rect">
            <a:avLst/>
          </a:prstGeom>
          <a:noFill/>
          <a:ln w="9525">
            <a:noFill/>
          </a:ln>
        </p:spPr>
      </p:pic>
    </p:spTree>
  </p:cSld>
  <p:clrMapOvr>
    <a:masterClrMapping/>
  </p:clrMapOvr>
  <p:transition>
    <p:fad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4067</Words>
  <Application>WPS 演示</Application>
  <PresentationFormat>宽屏</PresentationFormat>
  <Paragraphs>362</Paragraphs>
  <Slides>70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70</vt:i4>
      </vt:variant>
    </vt:vector>
  </HeadingPairs>
  <TitlesOfParts>
    <vt:vector size="82" baseType="lpstr">
      <vt:lpstr>Arial</vt:lpstr>
      <vt:lpstr>宋体</vt:lpstr>
      <vt:lpstr>Wingdings</vt:lpstr>
      <vt:lpstr>Calibri</vt:lpstr>
      <vt:lpstr>微软雅黑</vt:lpstr>
      <vt:lpstr>黑体</vt:lpstr>
      <vt:lpstr>Microsoft JhengHei</vt:lpstr>
      <vt:lpstr>Arial Unicode MS</vt:lpstr>
      <vt:lpstr>Calibri Light</vt:lpstr>
      <vt:lpstr>Verdana</vt:lpstr>
      <vt:lpstr>Arial Black</vt:lpstr>
      <vt:lpstr>Office 主题</vt:lpstr>
      <vt:lpstr>PowerPoint 演示文稿</vt:lpstr>
      <vt:lpstr>学习目标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2.西方“法”的传统含义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全国大学生婚礼第一人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法人的条件</vt:lpstr>
      <vt:lpstr>PowerPoint 演示文稿</vt:lpstr>
      <vt:lpstr> 高晓松酒驾案</vt:lpstr>
      <vt:lpstr>李代沫容留他人吸毒案 </vt:lpstr>
      <vt:lpstr>房祖名柯震东吸毒事件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46</cp:revision>
  <dcterms:created xsi:type="dcterms:W3CDTF">2015-05-05T08:02:00Z</dcterms:created>
  <dcterms:modified xsi:type="dcterms:W3CDTF">2018-03-06T12:49:10Z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