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388" r:id="rId6"/>
    <p:sldId id="474" r:id="rId7"/>
    <p:sldId id="391" r:id="rId8"/>
    <p:sldId id="395" r:id="rId9"/>
    <p:sldId id="392" r:id="rId10"/>
    <p:sldId id="393" r:id="rId11"/>
    <p:sldId id="394" r:id="rId12"/>
    <p:sldId id="360" r:id="rId13"/>
    <p:sldId id="494" r:id="rId14"/>
    <p:sldId id="495" r:id="rId15"/>
    <p:sldId id="475" r:id="rId16"/>
    <p:sldId id="476" r:id="rId17"/>
    <p:sldId id="477" r:id="rId18"/>
    <p:sldId id="478" r:id="rId19"/>
    <p:sldId id="479" r:id="rId20"/>
    <p:sldId id="480" r:id="rId21"/>
    <p:sldId id="488" r:id="rId22"/>
    <p:sldId id="489" r:id="rId23"/>
    <p:sldId id="384" r:id="rId24"/>
    <p:sldId id="390" r:id="rId25"/>
    <p:sldId id="490" r:id="rId26"/>
    <p:sldId id="491" r:id="rId27"/>
    <p:sldId id="492" r:id="rId28"/>
    <p:sldId id="493" r:id="rId29"/>
    <p:sldId id="481" r:id="rId30"/>
    <p:sldId id="482" r:id="rId31"/>
    <p:sldId id="483" r:id="rId32"/>
    <p:sldId id="484" r:id="rId33"/>
    <p:sldId id="485" r:id="rId34"/>
    <p:sldId id="486" r:id="rId35"/>
    <p:sldId id="487" r:id="rId36"/>
    <p:sldId id="403" r:id="rId37"/>
    <p:sldId id="404" r:id="rId38"/>
    <p:sldId id="405" r:id="rId39"/>
    <p:sldId id="406" r:id="rId40"/>
    <p:sldId id="408" r:id="rId41"/>
    <p:sldId id="409" r:id="rId42"/>
    <p:sldId id="410" r:id="rId43"/>
    <p:sldId id="413" r:id="rId44"/>
    <p:sldId id="414" r:id="rId45"/>
    <p:sldId id="415" r:id="rId46"/>
    <p:sldId id="416" r:id="rId47"/>
    <p:sldId id="420" r:id="rId48"/>
    <p:sldId id="421" r:id="rId49"/>
    <p:sldId id="386" r:id="rId50"/>
    <p:sldId id="383" r:id="rId51"/>
    <p:sldId id="496" r:id="rId5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5" Type="http://schemas.openxmlformats.org/officeDocument/2006/relationships/tableStyles" Target="tableStyles.xml"/><Relationship Id="rId54" Type="http://schemas.openxmlformats.org/officeDocument/2006/relationships/viewProps" Target="viewProps.xml"/><Relationship Id="rId53" Type="http://schemas.openxmlformats.org/officeDocument/2006/relationships/presProps" Target="presProps.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标题和图示或组织结构图">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SmartArt 占位符 2"/>
          <p:cNvSpPr>
            <a:spLocks noGrp="1"/>
          </p:cNvSpPr>
          <p:nvPr>
            <p:ph type="pic" idx="1"/>
          </p:nvPr>
        </p:nvSpPr>
        <p:spPr/>
        <p:txBody>
          <a:bodyPr/>
          <a:lstStyle/>
          <a:p>
            <a:pPr fontAlgn="base"/>
            <a:endParaRPr lang="zh-CN" altLang="en-US" strike="noStrike" noProof="1"/>
          </a:p>
        </p:txBody>
      </p:sp>
      <p:sp>
        <p:nvSpPr>
          <p:cNvPr id="4" name="日期占位符 3"/>
          <p:cNvSpPr>
            <a:spLocks noGrp="1"/>
          </p:cNvSpPr>
          <p:nvPr>
            <p:ph type="dt" sz="half" idx="10"/>
          </p:nvPr>
        </p:nvSpPr>
        <p:spPr/>
        <p:txBody>
          <a:bodyPr/>
          <a:p>
            <a:pPr lvl="0" fontAlgn="base"/>
            <a:fld id="{BB962C8B-B14F-4D97-AF65-F5344CB8AC3E}" type="datetime3">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p>
        </p:txBody>
      </p:sp>
      <p:sp>
        <p:nvSpPr>
          <p:cNvPr id="5" name="页脚占位符 4"/>
          <p:cNvSpPr>
            <a:spLocks noGrp="1"/>
          </p:cNvSpPr>
          <p:nvPr>
            <p:ph type="ftr" sz="quarter" idx="11"/>
          </p:nvPr>
        </p:nvSpPr>
        <p:spPr/>
        <p:txBody>
          <a:bodyPr/>
          <a:p>
            <a:pPr lvl="0" fontAlgn="base"/>
            <a:endParaRPr lang="zh-CN" altLang="en-US" strike="noStrike" noProof="1" dirty="0"/>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3.jpeg"/><Relationship Id="rId1" Type="http://schemas.openxmlformats.org/officeDocument/2006/relationships/image" Target="../media/image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1.xml"/><Relationship Id="rId2" Type="http://schemas.openxmlformats.org/officeDocument/2006/relationships/image" Target="../media/image4.emf"/><Relationship Id="rId1" Type="http://schemas.openxmlformats.org/officeDocument/2006/relationships/oleObject" Target="../embeddings/oleObject1.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1.xml"/><Relationship Id="rId2" Type="http://schemas.openxmlformats.org/officeDocument/2006/relationships/image" Target="../media/image5.emf"/><Relationship Id="rId1"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文本框 1"/>
          <p:cNvSpPr/>
          <p:nvPr/>
        </p:nvSpPr>
        <p:spPr>
          <a:xfrm>
            <a:off x="572770" y="516890"/>
            <a:ext cx="12044680" cy="1014730"/>
          </a:xfrm>
          <a:prstGeom prst="rect">
            <a:avLst/>
          </a:prstGeom>
          <a:noFill/>
          <a:ln w="9525">
            <a:noFill/>
          </a:ln>
        </p:spPr>
        <p:txBody>
          <a:bodyPr wrap="square" anchor="t">
            <a:spAutoFit/>
          </a:bodyPr>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6.解决纠纷----遇事不慌，依法维权</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5" name="文本框 2"/>
          <p:cNvSpPr/>
          <p:nvPr/>
        </p:nvSpPr>
        <p:spPr>
          <a:xfrm>
            <a:off x="3561080" y="2760980"/>
            <a:ext cx="5622925" cy="829945"/>
          </a:xfrm>
          <a:prstGeom prst="rect">
            <a:avLst/>
          </a:prstGeom>
          <a:noFill/>
          <a:ln w="9525">
            <a:noFill/>
          </a:ln>
        </p:spPr>
        <p:txBody>
          <a:bodyPr wrap="square" anchor="t">
            <a:spAutoFit/>
          </a:bodyPr>
          <a:p>
            <a:pPr lvl="0"/>
            <a:r>
              <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rPr>
              <a:t>6-2 认知诉讼</a:t>
            </a:r>
            <a:endPar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2" name="文本框 3"/>
          <p:cNvSpPr/>
          <p:nvPr/>
        </p:nvSpPr>
        <p:spPr>
          <a:xfrm>
            <a:off x="5664200" y="4437063"/>
            <a:ext cx="2246313" cy="613410"/>
          </a:xfrm>
          <a:prstGeom prst="rect">
            <a:avLst/>
          </a:prstGeom>
          <a:noFill/>
          <a:ln w="9525">
            <a:noFill/>
          </a:ln>
        </p:spPr>
        <p:txBody>
          <a:bodyPr wrap="square" anchor="t">
            <a:spAutoFit/>
          </a:bodyPr>
          <a:p>
            <a:pPr lvl="0"/>
            <a:r>
              <a:rPr lang="zh-CN" altLang="en-US" sz="3200" b="1" dirty="0">
                <a:solidFill>
                  <a:srgbClr val="2E2E2E"/>
                </a:solidFill>
                <a:latin typeface="Calibri" panose="020F0502020204030204" charset="0"/>
                <a:ea typeface="微软雅黑" panose="020B0503020204020204" charset="-122"/>
                <a:sym typeface="Calibri" panose="020F0502020204030204" charset="0"/>
              </a:rPr>
              <a:t>高扬</a:t>
            </a:r>
            <a:endParaRPr lang="zh-CN" altLang="en-US" sz="32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6" name="直接连接符 8"/>
          <p:cNvSpPr/>
          <p:nvPr/>
        </p:nvSpPr>
        <p:spPr>
          <a:xfrm>
            <a:off x="4292600" y="5084763"/>
            <a:ext cx="3806825" cy="1587"/>
          </a:xfrm>
          <a:prstGeom prst="line">
            <a:avLst/>
          </a:prstGeom>
          <a:ln w="9525" cap="flat" cmpd="sng">
            <a:solidFill>
              <a:srgbClr val="2E2E2E"/>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3077" name="文本框 12"/>
          <p:cNvSpPr/>
          <p:nvPr/>
        </p:nvSpPr>
        <p:spPr>
          <a:xfrm>
            <a:off x="4249738" y="5157788"/>
            <a:ext cx="3849687" cy="429895"/>
          </a:xfrm>
          <a:prstGeom prst="rect">
            <a:avLst/>
          </a:prstGeom>
          <a:noFill/>
          <a:ln w="9525">
            <a:noFill/>
          </a:ln>
        </p:spPr>
        <p:txBody>
          <a:bodyPr wrap="square" anchor="t">
            <a:spAutoFit/>
          </a:bodyPr>
          <a:p>
            <a:pPr lvl="0" algn="ctr"/>
            <a:endParaRPr lang="zh-CN" altLang="en-US" sz="2200" dirty="0">
              <a:solidFill>
                <a:srgbClr val="2E2E2E"/>
              </a:solidFill>
              <a:latin typeface="Calibri" panose="020F0502020204030204" charset="0"/>
              <a:ea typeface="微软雅黑" panose="020B0503020204020204" charset="-122"/>
              <a:sym typeface="Calibri" panose="020F0502020204030204" charset="0"/>
            </a:endParaRPr>
          </a:p>
        </p:txBody>
      </p:sp>
      <p:pic>
        <p:nvPicPr>
          <p:cNvPr id="3078" name="图片 3078" descr="MomentCam_20150922_211017"/>
          <p:cNvPicPr>
            <a:picLocks noChangeAspect="1"/>
          </p:cNvPicPr>
          <p:nvPr/>
        </p:nvPicPr>
        <p:blipFill>
          <a:blip r:embed="rId1"/>
          <a:stretch>
            <a:fillRect/>
          </a:stretch>
        </p:blipFill>
        <p:spPr>
          <a:xfrm>
            <a:off x="379730" y="3751580"/>
            <a:ext cx="2949575" cy="37798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charRg st="0" end="3"/>
                                            </p:txEl>
                                          </p:spTgt>
                                        </p:tgtEl>
                                        <p:attrNameLst>
                                          <p:attrName>style.visibility</p:attrName>
                                        </p:attrNameLst>
                                      </p:cBhvr>
                                      <p:to>
                                        <p:strVal val="visible"/>
                                      </p:to>
                                    </p:set>
                                    <p:anim calcmode="lin" valueType="num">
                                      <p:cBhvr additive="base">
                                        <p:cTn id="7" dur="500" fill="hold"/>
                                        <p:tgtEl>
                                          <p:spTgt spid="3075">
                                            <p:txEl>
                                              <p:charRg st="0"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charRg st="0"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22" name="标题 286721"/>
          <p:cNvSpPr>
            <a:spLocks noGrp="1"/>
          </p:cNvSpPr>
          <p:nvPr>
            <p:ph type="title"/>
          </p:nvPr>
        </p:nvSpPr>
        <p:spPr/>
        <p:txBody>
          <a:bodyPr anchor="ctr"/>
          <a:p>
            <a:r>
              <a:rPr lang="zh-CN" altLang="en-US" sz="4300" i="0" dirty="0">
                <a:solidFill>
                  <a:srgbClr val="FF0000"/>
                </a:solidFill>
                <a:ea typeface="微软雅黑" panose="020B0503020204020204" charset="-122"/>
              </a:rPr>
              <a:t>诉讼概述</a:t>
            </a:r>
            <a:r>
              <a:rPr lang="en-US" altLang="zh-CN" sz="4300" i="0">
                <a:ea typeface="微软雅黑" panose="020B0503020204020204" charset="-122"/>
              </a:rPr>
              <a:t>----</a:t>
            </a:r>
            <a:r>
              <a:rPr lang="zh-CN" altLang="en-US" sz="4300" i="0" dirty="0">
                <a:ea typeface="微软雅黑" panose="020B0503020204020204" charset="-122"/>
              </a:rPr>
              <a:t>诉讼的种类和区别</a:t>
            </a:r>
            <a:endParaRPr lang="zh-CN" altLang="en-US" sz="4300" i="0" dirty="0">
              <a:ea typeface="微软雅黑" panose="020B0503020204020204" charset="-122"/>
            </a:endParaRPr>
          </a:p>
        </p:txBody>
      </p:sp>
      <p:sp>
        <p:nvSpPr>
          <p:cNvPr id="286723" name="文本占位符 286722"/>
          <p:cNvSpPr>
            <a:spLocks noGrp="1"/>
          </p:cNvSpPr>
          <p:nvPr>
            <p:ph type="body" idx="1"/>
          </p:nvPr>
        </p:nvSpPr>
        <p:spPr>
          <a:xfrm>
            <a:off x="2057400" y="1905000"/>
            <a:ext cx="7913688" cy="3962400"/>
          </a:xfrm>
        </p:spPr>
        <p:txBody>
          <a:bodyPr/>
          <a:p>
            <a:pPr>
              <a:buNone/>
            </a:pPr>
            <a:r>
              <a:rPr lang="zh-CN" altLang="en-US" sz="3600" b="1" dirty="0">
                <a:solidFill>
                  <a:srgbClr val="FF0000"/>
                </a:solidFill>
                <a:ea typeface="微软雅黑" panose="020B0503020204020204" charset="-122"/>
              </a:rPr>
              <a:t>三大诉讼的主要区别（</a:t>
            </a:r>
            <a:r>
              <a:rPr lang="zh-CN" altLang="en-US" sz="3600" b="1" dirty="0">
                <a:ea typeface="微软雅黑" panose="020B0503020204020204" charset="-122"/>
              </a:rPr>
              <a:t>了解</a:t>
            </a:r>
            <a:r>
              <a:rPr lang="zh-CN" altLang="en-US" sz="3600" b="1" dirty="0">
                <a:solidFill>
                  <a:srgbClr val="FF0000"/>
                </a:solidFill>
                <a:ea typeface="微软雅黑" panose="020B0503020204020204" charset="-122"/>
              </a:rPr>
              <a:t>）：</a:t>
            </a:r>
            <a:endParaRPr lang="zh-CN" altLang="en-US" sz="3600" b="1" dirty="0">
              <a:solidFill>
                <a:srgbClr val="FF0000"/>
              </a:solidFill>
              <a:ea typeface="微软雅黑" panose="020B0503020204020204" charset="-122"/>
            </a:endParaRPr>
          </a:p>
          <a:p>
            <a:pPr>
              <a:buNone/>
            </a:pPr>
            <a:r>
              <a:rPr lang="en-US" altLang="zh-CN" sz="4400" b="1">
                <a:ea typeface="华文细黑" panose="02010600040101010101" pitchFamily="2" charset="-122"/>
              </a:rPr>
              <a:t>1</a:t>
            </a:r>
            <a:r>
              <a:rPr lang="zh-CN" altLang="en-US" sz="4400" b="1" dirty="0">
                <a:ea typeface="华文细黑" panose="02010600040101010101" pitchFamily="2" charset="-122"/>
              </a:rPr>
              <a:t>、诉讼主体；</a:t>
            </a:r>
            <a:endParaRPr lang="zh-CN" altLang="en-US" sz="4400" b="1" dirty="0">
              <a:ea typeface="华文细黑" panose="02010600040101010101" pitchFamily="2" charset="-122"/>
            </a:endParaRPr>
          </a:p>
          <a:p>
            <a:pPr>
              <a:buNone/>
            </a:pPr>
            <a:r>
              <a:rPr lang="en-US" altLang="zh-CN" sz="4400" b="1">
                <a:ea typeface="华文细黑" panose="02010600040101010101" pitchFamily="2" charset="-122"/>
              </a:rPr>
              <a:t>2</a:t>
            </a:r>
            <a:r>
              <a:rPr lang="zh-CN" altLang="en-US" sz="4400" b="1" dirty="0">
                <a:ea typeface="华文细黑" panose="02010600040101010101" pitchFamily="2" charset="-122"/>
              </a:rPr>
              <a:t>、主体的权利义务；</a:t>
            </a:r>
            <a:endParaRPr lang="zh-CN" altLang="en-US" sz="4400" b="1" dirty="0">
              <a:ea typeface="华文细黑" panose="02010600040101010101" pitchFamily="2" charset="-122"/>
            </a:endParaRPr>
          </a:p>
          <a:p>
            <a:pPr>
              <a:buNone/>
            </a:pPr>
            <a:r>
              <a:rPr lang="en-US" altLang="zh-CN" sz="4400" b="1">
                <a:ea typeface="华文细黑" panose="02010600040101010101" pitchFamily="2" charset="-122"/>
              </a:rPr>
              <a:t>3</a:t>
            </a:r>
            <a:r>
              <a:rPr lang="zh-CN" altLang="en-US" sz="4400" b="1" dirty="0">
                <a:ea typeface="华文细黑" panose="02010600040101010101" pitchFamily="2" charset="-122"/>
              </a:rPr>
              <a:t>、可否调解；</a:t>
            </a:r>
            <a:endParaRPr lang="zh-CN" altLang="en-US" sz="4400" b="1" dirty="0">
              <a:ea typeface="华文细黑" panose="02010600040101010101" pitchFamily="2" charset="-122"/>
            </a:endParaRPr>
          </a:p>
          <a:p>
            <a:pPr>
              <a:buNone/>
            </a:pPr>
            <a:r>
              <a:rPr lang="en-US" altLang="zh-CN" sz="4400" b="1">
                <a:ea typeface="华文细黑" panose="02010600040101010101" pitchFamily="2" charset="-122"/>
              </a:rPr>
              <a:t>4</a:t>
            </a:r>
            <a:r>
              <a:rPr lang="zh-CN" altLang="en-US" sz="4400" b="1" dirty="0">
                <a:ea typeface="华文细黑" panose="02010600040101010101" pitchFamily="2" charset="-122"/>
              </a:rPr>
              <a:t>、判决执行的方法和措施。</a:t>
            </a:r>
            <a:endParaRPr lang="zh-CN" altLang="en-US" sz="4400" b="1" dirty="0">
              <a:ea typeface="华文细黑" panose="02010600040101010101" pitchFamily="2" charset="-122"/>
            </a:endParaRPr>
          </a:p>
          <a:p>
            <a:pPr>
              <a:buNone/>
            </a:pPr>
            <a:endParaRPr lang="zh-CN" altLang="en-US" sz="4400" b="1" dirty="0">
              <a:ea typeface="宋体" panose="02010600030101010101" pitchFamily="2" charset="-122"/>
            </a:endParaRPr>
          </a:p>
          <a:p>
            <a:endParaRPr lang="en-US" altLang="zh-CN" sz="3600" b="1">
              <a:solidFill>
                <a:srgbClr val="FF0000"/>
              </a:solidFill>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6723">
                                            <p:txEl>
                                              <p:charRg st="15" end="23"/>
                                            </p:txEl>
                                          </p:spTgt>
                                        </p:tgtEl>
                                        <p:attrNameLst>
                                          <p:attrName>style.visibility</p:attrName>
                                        </p:attrNameLst>
                                      </p:cBhvr>
                                      <p:to>
                                        <p:strVal val="visible"/>
                                      </p:to>
                                    </p:set>
                                    <p:anim calcmode="lin" valueType="num">
                                      <p:cBhvr additive="base">
                                        <p:cTn id="7" dur="500" fill="hold"/>
                                        <p:tgtEl>
                                          <p:spTgt spid="286723">
                                            <p:txEl>
                                              <p:charRg st="15" end="2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23">
                                            <p:txEl>
                                              <p:charRg st="15" end="2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86723">
                                            <p:txEl>
                                              <p:charRg st="23" end="34"/>
                                            </p:txEl>
                                          </p:spTgt>
                                        </p:tgtEl>
                                        <p:attrNameLst>
                                          <p:attrName>style.visibility</p:attrName>
                                        </p:attrNameLst>
                                      </p:cBhvr>
                                      <p:to>
                                        <p:strVal val="visible"/>
                                      </p:to>
                                    </p:set>
                                    <p:anim calcmode="lin" valueType="num">
                                      <p:cBhvr additive="base">
                                        <p:cTn id="13" dur="500" fill="hold"/>
                                        <p:tgtEl>
                                          <p:spTgt spid="286723">
                                            <p:txEl>
                                              <p:charRg st="23" end="3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6723">
                                            <p:txEl>
                                              <p:charRg st="23" end="3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86723">
                                            <p:txEl>
                                              <p:charRg st="34" end="42"/>
                                            </p:txEl>
                                          </p:spTgt>
                                        </p:tgtEl>
                                        <p:attrNameLst>
                                          <p:attrName>style.visibility</p:attrName>
                                        </p:attrNameLst>
                                      </p:cBhvr>
                                      <p:to>
                                        <p:strVal val="visible"/>
                                      </p:to>
                                    </p:set>
                                    <p:anim calcmode="lin" valueType="num">
                                      <p:cBhvr additive="base">
                                        <p:cTn id="19" dur="500" fill="hold"/>
                                        <p:tgtEl>
                                          <p:spTgt spid="286723">
                                            <p:txEl>
                                              <p:charRg st="34" end="4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6723">
                                            <p:txEl>
                                              <p:charRg st="34" end="4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86723">
                                            <p:txEl>
                                              <p:charRg st="42" end="56"/>
                                            </p:txEl>
                                          </p:spTgt>
                                        </p:tgtEl>
                                        <p:attrNameLst>
                                          <p:attrName>style.visibility</p:attrName>
                                        </p:attrNameLst>
                                      </p:cBhvr>
                                      <p:to>
                                        <p:strVal val="visible"/>
                                      </p:to>
                                    </p:set>
                                    <p:anim calcmode="lin" valueType="num">
                                      <p:cBhvr additive="base">
                                        <p:cTn id="25" dur="500" fill="hold"/>
                                        <p:tgtEl>
                                          <p:spTgt spid="286723">
                                            <p:txEl>
                                              <p:charRg st="42" end="5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86723">
                                            <p:txEl>
                                              <p:charRg st="42" end="5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1509" name="图片 21508" descr="t012641752689ca93aa"/>
          <p:cNvPicPr>
            <a:picLocks noChangeAspect="1"/>
          </p:cNvPicPr>
          <p:nvPr/>
        </p:nvPicPr>
        <p:blipFill>
          <a:blip r:embed="rId1"/>
          <a:stretch>
            <a:fillRect/>
          </a:stretch>
        </p:blipFill>
        <p:spPr>
          <a:xfrm>
            <a:off x="2063750" y="260350"/>
            <a:ext cx="7848600" cy="4048125"/>
          </a:xfrm>
          <a:prstGeom prst="rect">
            <a:avLst/>
          </a:prstGeom>
          <a:noFill/>
          <a:ln w="9525">
            <a:noFill/>
          </a:ln>
        </p:spPr>
      </p:pic>
      <p:sp>
        <p:nvSpPr>
          <p:cNvPr id="21506" name="标题 21505"/>
          <p:cNvSpPr>
            <a:spLocks noGrp="1"/>
          </p:cNvSpPr>
          <p:nvPr>
            <p:ph type="ctrTitle"/>
          </p:nvPr>
        </p:nvSpPr>
        <p:spPr>
          <a:xfrm>
            <a:off x="1992313" y="2781300"/>
            <a:ext cx="7772400" cy="1470025"/>
          </a:xfrm>
        </p:spPr>
        <p:txBody>
          <a:bodyPr anchor="ctr"/>
          <a:p>
            <a:pPr defTabSz="914400">
              <a:buSzPct val="100000"/>
            </a:pPr>
            <a:r>
              <a:rPr lang="zh-CN" altLang="en-US" sz="4400" b="1" kern="1200" baseline="0" dirty="0">
                <a:solidFill>
                  <a:srgbClr val="FF3300"/>
                </a:solidFill>
                <a:latin typeface="Arial" panose="020B0604020202020204" pitchFamily="34" charset="0"/>
                <a:ea typeface="黑体" panose="02010609060101010101" pitchFamily="2" charset="-122"/>
              </a:rPr>
              <a:t>二、</a:t>
            </a:r>
            <a:r>
              <a:rPr lang="zh-CN" altLang="en-US" sz="4400" dirty="0">
                <a:latin typeface="微软雅黑" panose="020B0503020204020204" charset="-122"/>
                <a:ea typeface="微软雅黑" panose="020B0503020204020204" charset="-122"/>
                <a:sym typeface="+mn-ea"/>
              </a:rPr>
              <a:t>怎样起诉</a:t>
            </a:r>
            <a:endParaRPr lang="zh-CN" altLang="en-US" sz="4400" dirty="0">
              <a:latin typeface="微软雅黑" panose="020B0503020204020204" charset="-122"/>
              <a:ea typeface="微软雅黑" panose="020B0503020204020204" charset="-122"/>
              <a:sym typeface="+mn-ea"/>
            </a:endParaRPr>
          </a:p>
        </p:txBody>
      </p:sp>
      <p:pic>
        <p:nvPicPr>
          <p:cNvPr id="21511" name="图片 21510" descr="t01a975ed3a4a406b23"/>
          <p:cNvPicPr>
            <a:picLocks noChangeAspect="1"/>
          </p:cNvPicPr>
          <p:nvPr/>
        </p:nvPicPr>
        <p:blipFill>
          <a:blip r:embed="rId2"/>
          <a:stretch>
            <a:fillRect/>
          </a:stretch>
        </p:blipFill>
        <p:spPr>
          <a:xfrm>
            <a:off x="2135188" y="4365625"/>
            <a:ext cx="7777162" cy="2286000"/>
          </a:xfrm>
          <a:prstGeom prst="rect">
            <a:avLst/>
          </a:prstGeom>
          <a:noFill/>
          <a:ln w="9525">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起诉，俗称打官司，是指因与他人发生纠纷，向人民法院提出诉讼，请求人民法院解决纠纷，维护自身合法权益的诉讼行为。</a:t>
            </a:r>
            <a:endParaRPr lang="zh-CN" altLang="en-US"/>
          </a:p>
          <a:p>
            <a:r>
              <a:rPr lang="zh-CN" altLang="en-US"/>
              <a:t>起诉应符合以下条件：原告是与本案有直接利害关系的公民、法人和其他组织；有明确的被告；有具体的诉讼请求、事实和理由；属于人民法院受理案件的范围且受诉人民法院有权管辖。</a:t>
            </a:r>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起诉的方式有两种：书面方式和口头方式，主要以书面方式为主。即原告应当向法院提交起诉状，并按照被告人数提交起诉状副本。书写起诉状确有困难的，可以口头起诉，由法院记入笔录，并告知对方当事人。</a:t>
            </a:r>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公民因婚姻家庭纠纷，或者公民、法人、其他组织因其合法权益受到侵害或者与他人发生财产权益争议，均可以依照法律规定向人民法院提起民事诉讼。</a:t>
            </a:r>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zh-CN" altLang="en-US"/>
              <a:t>公民、法人或者其他组织对下列具体行政行为不服可以依照法律规定向人民法院提起行政诉讼：</a:t>
            </a:r>
            <a:endParaRPr lang="zh-CN" altLang="en-US"/>
          </a:p>
          <a:p>
            <a:r>
              <a:rPr lang="zh-CN" altLang="en-US"/>
              <a:t>（一）对拘留、罚款、吊销许可证和执照、责令停产停业、没收财物等行政处罚不服的；</a:t>
            </a:r>
            <a:endParaRPr lang="zh-CN" altLang="en-US"/>
          </a:p>
          <a:p>
            <a:r>
              <a:rPr lang="zh-CN" altLang="en-US"/>
              <a:t>（二）对限制人身自由或者对财产的查封、扣押、冻结等行政强制措施不服的；</a:t>
            </a:r>
            <a:endParaRPr lang="zh-CN" altLang="en-US"/>
          </a:p>
          <a:p>
            <a:r>
              <a:rPr lang="zh-CN" altLang="en-US"/>
              <a:t>（三）认为行政机关侵犯法律规定的经营自主权的；</a:t>
            </a:r>
            <a:endParaRPr lang="zh-CN" altLang="en-US"/>
          </a:p>
          <a:p>
            <a:r>
              <a:rPr lang="zh-CN" altLang="en-US"/>
              <a:t>（四）认为符合法定条件申请行政机关颁发许可证和执照，行政机关拒绝颁发或者不予答复的；</a:t>
            </a:r>
            <a:endParaRPr lang="zh-CN" altLang="en-US"/>
          </a:p>
          <a:p>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sym typeface="+mn-ea"/>
              </a:rPr>
              <a:t>（五）申请行政机关履行保护人身权、财产权的法定职责，行政机关拒绝履行或者不予答复的；</a:t>
            </a:r>
            <a:endParaRPr lang="zh-CN" altLang="en-US"/>
          </a:p>
          <a:p>
            <a:r>
              <a:rPr lang="zh-CN" altLang="en-US">
                <a:sym typeface="+mn-ea"/>
              </a:rPr>
              <a:t>（六）认为行政机关没有依法发给抚恤金的；</a:t>
            </a:r>
            <a:endParaRPr lang="zh-CN" altLang="en-US"/>
          </a:p>
          <a:p>
            <a:r>
              <a:rPr lang="zh-CN" altLang="en-US">
                <a:sym typeface="+mn-ea"/>
              </a:rPr>
              <a:t>（七）认为行政机关违法要求履行义务的；</a:t>
            </a:r>
            <a:endParaRPr lang="zh-CN" altLang="en-US"/>
          </a:p>
          <a:p>
            <a:r>
              <a:rPr lang="zh-CN" altLang="en-US">
                <a:sym typeface="+mn-ea"/>
              </a:rPr>
              <a:t>（八）认为行政机关侵犯其他人身权、财产权的。但对国防、外交等国家行为；行政法规、规章或者行政机关制订、发布的具有普遍约束力的决定、命令；行政机关对行政机关工作人员的奖惩、任免等决定；法律规定由行政机关最终裁决的具体行政行为，不得提起行政诉讼。</a:t>
            </a:r>
            <a:endParaRPr lang="zh-CN" altLang="en-US"/>
          </a:p>
          <a:p>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公民对下列三类案件可以依照法律规定向人民法院提起刑事自诉：</a:t>
            </a:r>
            <a:endParaRPr lang="zh-CN" altLang="en-US"/>
          </a:p>
          <a:p>
            <a:r>
              <a:rPr lang="zh-CN" altLang="en-US"/>
              <a:t>（一）告诉才处理的案件；</a:t>
            </a:r>
            <a:endParaRPr lang="zh-CN" altLang="en-US"/>
          </a:p>
          <a:p>
            <a:r>
              <a:rPr lang="zh-CN" altLang="en-US"/>
              <a:t>（二）被害人有证据证明的轻微刑事案件；</a:t>
            </a:r>
            <a:endParaRPr lang="zh-CN" altLang="en-US"/>
          </a:p>
          <a:p>
            <a:r>
              <a:rPr lang="zh-CN" altLang="en-US"/>
              <a:t>（三）被害人有证据证明被告人侵犯自已人身、财产权利的行为应当依法追究刑事责任，而公安机关或者人民检察院不予追究被告人刑事责任的案件。</a:t>
            </a:r>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小技能：学写起诉状</a:t>
            </a:r>
            <a:endParaRPr lang="zh-CN" altLang="en-US"/>
          </a:p>
        </p:txBody>
      </p:sp>
      <p:sp>
        <p:nvSpPr>
          <p:cNvPr id="3" name="内容占位符 2"/>
          <p:cNvSpPr>
            <a:spLocks noGrp="1"/>
          </p:cNvSpPr>
          <p:nvPr>
            <p:ph idx="1"/>
          </p:nvPr>
        </p:nvSpPr>
        <p:spPr/>
        <p:txBody>
          <a:bodyPr/>
          <a:p>
            <a:r>
              <a:rPr lang="zh-CN" altLang="en-US"/>
              <a:t>公民、法人或者其他组织向人民法院起诉，应当递交起诉状。起诉状应当记明以下事项：</a:t>
            </a:r>
            <a:endParaRPr lang="zh-CN" altLang="en-US"/>
          </a:p>
          <a:p>
            <a:r>
              <a:rPr lang="zh-CN" altLang="en-US"/>
              <a:t>（一）当事人的姓名、年龄、民族、职业、工作单位和住所，法人或者其他组织的名称、住所和法定代表人的姓名、职务；</a:t>
            </a:r>
            <a:endParaRPr lang="zh-CN" altLang="en-US"/>
          </a:p>
          <a:p>
            <a:r>
              <a:rPr lang="zh-CN" altLang="en-US"/>
              <a:t>（二）诉讼请求和所依据的事实和理由；</a:t>
            </a:r>
            <a:endParaRPr lang="zh-CN" altLang="en-US"/>
          </a:p>
          <a:p>
            <a:r>
              <a:rPr lang="zh-CN" altLang="en-US"/>
              <a:t>（三）证据和证据来源，证人的姓名和住所。起诉状除应写明上述内容外，还应写明起诉状所递交的人民法院名称、起诉的年、月、日，并由原告签名和盖章。此外，还应提供与被告人数相同的副本。</a:t>
            </a:r>
            <a:endParaRPr lang="zh-CN"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起诉，应当向有管辖权的人民法院提出。民事案件，一般由被告住所地人民法院管辖，侵权案件由侵权行为地或者被告住所地人民法院管辖，不动产案件由不动产所在地人民法院管辖，合同纠纷案件由被告住所地或者合同履行地人民法院管辖，由于管辖方面的法律规定较多，这里就不一一例举。</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4097"/>
          <p:cNvSpPr>
            <a:spLocks noGrp="1"/>
          </p:cNvSpPr>
          <p:nvPr>
            <p:ph type="title"/>
          </p:nvPr>
        </p:nvSpPr>
        <p:spPr>
          <a:xfrm>
            <a:off x="2136775" y="581025"/>
            <a:ext cx="7920038" cy="647700"/>
          </a:xfrm>
        </p:spPr>
        <p:txBody>
          <a:bodyPr anchor="ctr"/>
          <a:p>
            <a:r>
              <a:rPr lang="zh-CN" altLang="en-US" sz="3600" b="1">
                <a:solidFill>
                  <a:srgbClr val="FFD03B"/>
                </a:solidFill>
                <a:latin typeface="微软雅黑" panose="020B0503020204020204" charset="-122"/>
                <a:ea typeface="宋体" panose="02010600030101010101" pitchFamily="2" charset="-122"/>
                <a:sym typeface="微软雅黑" panose="020B0503020204020204" charset="-122"/>
              </a:rPr>
              <a:t>学习目标</a:t>
            </a:r>
            <a:endParaRPr lang="zh-CN" altLang="en-US" sz="3600" b="1">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4098" name="圆角矩形 4098"/>
          <p:cNvSpPr/>
          <p:nvPr/>
        </p:nvSpPr>
        <p:spPr>
          <a:xfrm>
            <a:off x="2438400" y="3092450"/>
            <a:ext cx="2356485" cy="3358515"/>
          </a:xfrm>
          <a:prstGeom prst="roundRect">
            <a:avLst>
              <a:gd name="adj" fmla="val 4690"/>
            </a:avLst>
          </a:prstGeom>
          <a:noFill/>
          <a:ln w="57150" cap="flat" cmpd="sng">
            <a:solidFill>
              <a:srgbClr val="88CE58"/>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099" name="圆角矩形 4099"/>
          <p:cNvSpPr/>
          <p:nvPr/>
        </p:nvSpPr>
        <p:spPr>
          <a:xfrm>
            <a:off x="2654300" y="2949575"/>
            <a:ext cx="1863725" cy="287338"/>
          </a:xfrm>
          <a:prstGeom prst="roundRect">
            <a:avLst>
              <a:gd name="adj" fmla="val 50000"/>
            </a:avLst>
          </a:prstGeom>
          <a:gradFill rotWithShape="1">
            <a:gsLst>
              <a:gs pos="0">
                <a:srgbClr val="66B828"/>
              </a:gs>
              <a:gs pos="100000">
                <a:srgbClr val="2F611D"/>
              </a:gs>
            </a:gsLst>
            <a:lin ang="5400000" scaled="1"/>
            <a:tileRect/>
          </a:gradFill>
          <a:ln w="9525">
            <a:noFill/>
          </a:ln>
        </p:spPr>
        <p:txBody>
          <a:bodyPr anchor="t"/>
          <a:p>
            <a:pPr lvl="0"/>
            <a:endParaRPr lang="zh-CN" altLang="en-US">
              <a:ea typeface="宋体" panose="02010600030101010101" pitchFamily="2" charset="-122"/>
            </a:endParaRPr>
          </a:p>
        </p:txBody>
      </p:sp>
      <p:sp>
        <p:nvSpPr>
          <p:cNvPr id="4100" name="圆角矩形 4100"/>
          <p:cNvSpPr/>
          <p:nvPr/>
        </p:nvSpPr>
        <p:spPr>
          <a:xfrm>
            <a:off x="4948238" y="2662238"/>
            <a:ext cx="2295525" cy="3155950"/>
          </a:xfrm>
          <a:prstGeom prst="roundRect">
            <a:avLst>
              <a:gd name="adj" fmla="val 4690"/>
            </a:avLst>
          </a:prstGeom>
          <a:noFill/>
          <a:ln w="57150" cap="flat" cmpd="sng">
            <a:solidFill>
              <a:srgbClr val="D79133"/>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1" name="圆角矩形 4101"/>
          <p:cNvSpPr/>
          <p:nvPr/>
        </p:nvSpPr>
        <p:spPr>
          <a:xfrm>
            <a:off x="5164138" y="2519363"/>
            <a:ext cx="1863725" cy="287337"/>
          </a:xfrm>
          <a:prstGeom prst="roundRect">
            <a:avLst>
              <a:gd name="adj" fmla="val 50000"/>
            </a:avLst>
          </a:prstGeom>
          <a:gradFill rotWithShape="1">
            <a:gsLst>
              <a:gs pos="0">
                <a:srgbClr val="D79133"/>
              </a:gs>
              <a:gs pos="100000">
                <a:srgbClr val="634318"/>
              </a:gs>
            </a:gsLst>
            <a:lin ang="5400000" scaled="1"/>
            <a:tileRect/>
          </a:gradFill>
          <a:ln w="9525">
            <a:noFill/>
          </a:ln>
        </p:spPr>
        <p:txBody>
          <a:bodyPr anchor="t"/>
          <a:p>
            <a:pPr lvl="0"/>
            <a:endParaRPr lang="zh-CN" altLang="en-US">
              <a:ea typeface="宋体" panose="02010600030101010101" pitchFamily="2" charset="-122"/>
            </a:endParaRPr>
          </a:p>
        </p:txBody>
      </p:sp>
      <p:sp>
        <p:nvSpPr>
          <p:cNvPr id="4102" name="圆角矩形 4102"/>
          <p:cNvSpPr/>
          <p:nvPr/>
        </p:nvSpPr>
        <p:spPr>
          <a:xfrm>
            <a:off x="7458075" y="2160905"/>
            <a:ext cx="2295525" cy="3442970"/>
          </a:xfrm>
          <a:prstGeom prst="roundRect">
            <a:avLst>
              <a:gd name="adj" fmla="val 4690"/>
            </a:avLst>
          </a:prstGeom>
          <a:noFill/>
          <a:ln w="57150" cap="flat" cmpd="sng">
            <a:solidFill>
              <a:srgbClr val="4B71DD"/>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3" name="圆角矩形 4103"/>
          <p:cNvSpPr/>
          <p:nvPr/>
        </p:nvSpPr>
        <p:spPr>
          <a:xfrm>
            <a:off x="7673975" y="2017713"/>
            <a:ext cx="1863725" cy="287337"/>
          </a:xfrm>
          <a:prstGeom prst="roundRect">
            <a:avLst>
              <a:gd name="adj" fmla="val 50000"/>
            </a:avLst>
          </a:prstGeom>
          <a:gradFill rotWithShape="1">
            <a:gsLst>
              <a:gs pos="0">
                <a:srgbClr val="6D8CE5"/>
              </a:gs>
              <a:gs pos="100000">
                <a:srgbClr val="32416A"/>
              </a:gs>
            </a:gsLst>
            <a:lin ang="5400000" scaled="1"/>
            <a:tileRect/>
          </a:gradFill>
          <a:ln w="9525">
            <a:noFill/>
          </a:ln>
        </p:spPr>
        <p:txBody>
          <a:bodyPr anchor="t"/>
          <a:p>
            <a:pPr lvl="0"/>
            <a:endParaRPr lang="zh-CN" altLang="en-US">
              <a:ea typeface="宋体" panose="02010600030101010101" pitchFamily="2" charset="-122"/>
            </a:endParaRPr>
          </a:p>
        </p:txBody>
      </p:sp>
      <p:sp>
        <p:nvSpPr>
          <p:cNvPr id="4104" name="任意多边形 4104"/>
          <p:cNvSpPr/>
          <p:nvPr/>
        </p:nvSpPr>
        <p:spPr>
          <a:xfrm>
            <a:off x="4016375" y="1730375"/>
            <a:ext cx="1466850" cy="1157288"/>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1999"/>
                </a:srgbClr>
              </a:gs>
              <a:gs pos="100000">
                <a:srgbClr val="88CE58"/>
              </a:gs>
            </a:gsLst>
            <a:lin ang="0" scaled="1"/>
            <a:tileRect/>
          </a:gradFill>
          <a:ln w="9525">
            <a:noFill/>
          </a:ln>
        </p:spPr>
        <p:txBody>
          <a:bodyPr/>
          <a:p>
            <a:endParaRPr lang="zh-CN" altLang="en-US"/>
          </a:p>
        </p:txBody>
      </p:sp>
      <p:sp>
        <p:nvSpPr>
          <p:cNvPr id="4105" name="任意多边形 4105"/>
          <p:cNvSpPr/>
          <p:nvPr/>
        </p:nvSpPr>
        <p:spPr>
          <a:xfrm>
            <a:off x="6597650" y="1228725"/>
            <a:ext cx="1466850" cy="1155700"/>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B48EED">
                  <a:alpha val="31999"/>
                </a:srgbClr>
              </a:gs>
              <a:gs pos="100000">
                <a:srgbClr val="AD83EB"/>
              </a:gs>
            </a:gsLst>
            <a:lin ang="0" scaled="1"/>
            <a:tileRect/>
          </a:gradFill>
          <a:ln w="9525">
            <a:noFill/>
          </a:ln>
        </p:spPr>
        <p:txBody>
          <a:bodyPr/>
          <a:p>
            <a:endParaRPr lang="zh-CN" altLang="en-US"/>
          </a:p>
        </p:txBody>
      </p:sp>
      <p:sp>
        <p:nvSpPr>
          <p:cNvPr id="4106" name="文本框 4106"/>
          <p:cNvSpPr txBox="1"/>
          <p:nvPr/>
        </p:nvSpPr>
        <p:spPr>
          <a:xfrm>
            <a:off x="2912745" y="2908300"/>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知识目标</a:t>
            </a:r>
            <a:endParaRPr lang="zh-CN" altLang="en-US" sz="1400" b="1">
              <a:solidFill>
                <a:srgbClr val="FFFFFF"/>
              </a:solidFill>
              <a:ea typeface="宋体" panose="02010600030101010101" pitchFamily="2" charset="-122"/>
            </a:endParaRPr>
          </a:p>
        </p:txBody>
      </p:sp>
      <p:sp>
        <p:nvSpPr>
          <p:cNvPr id="4107" name="文本框 4107"/>
          <p:cNvSpPr txBox="1"/>
          <p:nvPr/>
        </p:nvSpPr>
        <p:spPr>
          <a:xfrm>
            <a:off x="5541645" y="247808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能力目标</a:t>
            </a:r>
            <a:endParaRPr lang="zh-CN" altLang="en-US" b="1">
              <a:ea typeface="宋体" panose="02010600030101010101" pitchFamily="2" charset="-122"/>
            </a:endParaRPr>
          </a:p>
        </p:txBody>
      </p:sp>
      <p:sp>
        <p:nvSpPr>
          <p:cNvPr id="4108" name="文本框 4108"/>
          <p:cNvSpPr txBox="1"/>
          <p:nvPr/>
        </p:nvSpPr>
        <p:spPr>
          <a:xfrm>
            <a:off x="8056245" y="197643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素质目标</a:t>
            </a:r>
            <a:endParaRPr lang="zh-CN" altLang="en-US" b="1">
              <a:ea typeface="宋体" panose="02010600030101010101" pitchFamily="2" charset="-122"/>
            </a:endParaRPr>
          </a:p>
        </p:txBody>
      </p:sp>
      <p:sp>
        <p:nvSpPr>
          <p:cNvPr id="4109" name="矩形 4109"/>
          <p:cNvSpPr/>
          <p:nvPr/>
        </p:nvSpPr>
        <p:spPr>
          <a:xfrm>
            <a:off x="2438400" y="3429000"/>
            <a:ext cx="2079625" cy="1939290"/>
          </a:xfrm>
          <a:prstGeom prst="rect">
            <a:avLst/>
          </a:prstGeom>
          <a:noFill/>
          <a:ln w="9525">
            <a:noFill/>
          </a:ln>
        </p:spPr>
        <p:txBody>
          <a:bodyPr lIns="90000" tIns="46800" rIns="90000" bIns="46800" anchor="t">
            <a:spAutoFit/>
          </a:bodyPr>
          <a:p>
            <a:pPr lvl="0"/>
            <a:r>
              <a:rPr lang="zh-CN" altLang="en-US" sz="2400" b="1" dirty="0">
                <a:solidFill>
                  <a:srgbClr val="FFFF00"/>
                </a:solidFill>
                <a:ea typeface="黑体" panose="02010609060101010101" pitchFamily="2" charset="-122"/>
              </a:rPr>
              <a:t> </a:t>
            </a:r>
            <a:r>
              <a:rPr lang="zh-CN" altLang="en-US" sz="2400" b="1" dirty="0"/>
              <a:t>1.理解人民法院管辖；2.掌握诉讼时效；3.掌握诉讼程序；</a:t>
            </a:r>
            <a:endParaRPr lang="zh-CN" altLang="en-US" sz="2400" b="1" dirty="0"/>
          </a:p>
        </p:txBody>
      </p:sp>
      <p:sp>
        <p:nvSpPr>
          <p:cNvPr id="4110" name="矩形 4110"/>
          <p:cNvSpPr/>
          <p:nvPr/>
        </p:nvSpPr>
        <p:spPr>
          <a:xfrm>
            <a:off x="5087938" y="2781300"/>
            <a:ext cx="2079625" cy="1816100"/>
          </a:xfrm>
          <a:prstGeom prst="rect">
            <a:avLst/>
          </a:prstGeom>
          <a:noFill/>
          <a:ln w="9525">
            <a:noFill/>
          </a:ln>
        </p:spPr>
        <p:txBody>
          <a:bodyPr wrap="square" lIns="90000" tIns="46800" rIns="90000" bIns="46800" anchor="t">
            <a:spAutoFit/>
          </a:bodyPr>
          <a:p>
            <a:pPr lvl="0" eaLnBrk="0" hangingPunct="0"/>
            <a:r>
              <a:rPr sz="2800" b="1"/>
              <a:t>能合理运用诉讼解决常见的贸易纠纷</a:t>
            </a:r>
            <a:endParaRPr sz="2800" b="1"/>
          </a:p>
        </p:txBody>
      </p:sp>
      <p:sp>
        <p:nvSpPr>
          <p:cNvPr id="4111" name="矩形 4111"/>
          <p:cNvSpPr/>
          <p:nvPr/>
        </p:nvSpPr>
        <p:spPr>
          <a:xfrm>
            <a:off x="7673975" y="2520315"/>
            <a:ext cx="2079625" cy="3083560"/>
          </a:xfrm>
          <a:prstGeom prst="rect">
            <a:avLst/>
          </a:prstGeom>
          <a:noFill/>
          <a:ln w="9525">
            <a:noFill/>
          </a:ln>
        </p:spPr>
        <p:txBody>
          <a:bodyPr wrap="square" lIns="90000" tIns="46800" rIns="90000" bIns="46800" anchor="t">
            <a:spAutoFit/>
          </a:bodyPr>
          <a:p>
            <a:pPr lvl="0" algn="l" eaLnBrk="0" hangingPunct="0"/>
            <a:r>
              <a:rPr lang="zh-CN" altLang="en-US" sz="2400" b="1" dirty="0">
                <a:solidFill>
                  <a:srgbClr val="FFFF00"/>
                </a:solidFill>
                <a:ea typeface="黑体" panose="02010609060101010101" pitchFamily="2" charset="-122"/>
              </a:rPr>
              <a:t>   </a:t>
            </a:r>
            <a:r>
              <a:rPr sz="2800" b="1"/>
              <a:t> </a:t>
            </a:r>
            <a:endParaRPr sz="2800" b="1">
              <a:sym typeface="微软雅黑" panose="020B0503020204020204" charset="-122"/>
            </a:endParaRPr>
          </a:p>
          <a:p>
            <a:pPr lvl="0" algn="l" eaLnBrk="0" hangingPunct="0"/>
            <a:r>
              <a:rPr sz="2800" b="1">
                <a:sym typeface="微软雅黑" panose="020B0503020204020204" charset="-122"/>
              </a:rPr>
              <a:t>具有较强的系统分析问题、解决问题能力及逻辑思维能力</a:t>
            </a:r>
            <a:endParaRPr sz="2800" b="1">
              <a:sym typeface="微软雅黑" panose="020B0503020204020204" charset="-122"/>
            </a:endParaRPr>
          </a:p>
          <a:p>
            <a:pPr lvl="0" algn="l" eaLnBrk="0" hangingPunct="0"/>
            <a:endParaRPr sz="2800" b="1">
              <a:sym typeface="微软雅黑" panose="020B0503020204020204"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6738" name="直接连接符 116737"/>
          <p:cNvSpPr/>
          <p:nvPr/>
        </p:nvSpPr>
        <p:spPr>
          <a:xfrm>
            <a:off x="3719513" y="2133600"/>
            <a:ext cx="0" cy="3240088"/>
          </a:xfrm>
          <a:prstGeom prst="line">
            <a:avLst/>
          </a:prstGeom>
          <a:ln w="76200" cap="flat" cmpd="tri">
            <a:solidFill>
              <a:schemeClr val="accent1"/>
            </a:solidFill>
            <a:prstDash val="solid"/>
            <a:headEnd type="none" w="med" len="med"/>
            <a:tailEnd type="none" w="med" len="med"/>
          </a:ln>
        </p:spPr>
      </p:sp>
      <p:sp>
        <p:nvSpPr>
          <p:cNvPr id="116739" name="直接连接符 116738"/>
          <p:cNvSpPr/>
          <p:nvPr/>
        </p:nvSpPr>
        <p:spPr>
          <a:xfrm>
            <a:off x="3719513" y="5373688"/>
            <a:ext cx="5976937" cy="0"/>
          </a:xfrm>
          <a:prstGeom prst="line">
            <a:avLst/>
          </a:prstGeom>
          <a:ln w="76200" cap="flat" cmpd="tri">
            <a:solidFill>
              <a:schemeClr val="accent1"/>
            </a:solidFill>
            <a:prstDash val="solid"/>
            <a:headEnd type="none" w="med" len="med"/>
            <a:tailEnd type="none" w="med" len="med"/>
          </a:ln>
        </p:spPr>
      </p:sp>
      <p:sp>
        <p:nvSpPr>
          <p:cNvPr id="116740" name="右箭头 116739"/>
          <p:cNvSpPr/>
          <p:nvPr/>
        </p:nvSpPr>
        <p:spPr>
          <a:xfrm>
            <a:off x="9551988" y="5300663"/>
            <a:ext cx="504825" cy="142875"/>
          </a:xfrm>
          <a:prstGeom prst="rightArrow">
            <a:avLst>
              <a:gd name="adj1" fmla="val 50000"/>
              <a:gd name="adj2" fmla="val 88333"/>
            </a:avLst>
          </a:prstGeom>
          <a:solidFill>
            <a:schemeClr val="accent1"/>
          </a:solidFill>
          <a:ln w="9525" cap="flat" cmpd="sng">
            <a:solidFill>
              <a:schemeClr val="tx1"/>
            </a:solidFill>
            <a:prstDash val="solid"/>
            <a:miter/>
            <a:headEnd type="none" w="med" len="med"/>
            <a:tailEnd type="none" w="med" len="med"/>
          </a:ln>
        </p:spPr>
        <p:txBody>
          <a:bodyPr/>
          <a:p>
            <a:endParaRPr lang="zh-CN" altLang="en-US"/>
          </a:p>
        </p:txBody>
      </p:sp>
      <p:sp>
        <p:nvSpPr>
          <p:cNvPr id="116741" name="上箭头 116740"/>
          <p:cNvSpPr/>
          <p:nvPr/>
        </p:nvSpPr>
        <p:spPr>
          <a:xfrm>
            <a:off x="3648075" y="1700213"/>
            <a:ext cx="144463" cy="431800"/>
          </a:xfrm>
          <a:prstGeom prst="upArrow">
            <a:avLst>
              <a:gd name="adj1" fmla="val 50000"/>
              <a:gd name="adj2" fmla="val 74725"/>
            </a:avLst>
          </a:prstGeom>
          <a:solidFill>
            <a:schemeClr val="accent1"/>
          </a:solidFill>
          <a:ln w="9525" cap="flat" cmpd="sng">
            <a:solidFill>
              <a:schemeClr val="tx1"/>
            </a:solidFill>
            <a:prstDash val="solid"/>
            <a:miter/>
            <a:headEnd type="none" w="med" len="med"/>
            <a:tailEnd type="none" w="med" len="med"/>
          </a:ln>
        </p:spPr>
        <p:txBody>
          <a:bodyPr/>
          <a:p>
            <a:endParaRPr lang="zh-CN" altLang="en-US"/>
          </a:p>
        </p:txBody>
      </p:sp>
      <p:sp>
        <p:nvSpPr>
          <p:cNvPr id="116742" name="直接连接符 116741"/>
          <p:cNvSpPr/>
          <p:nvPr/>
        </p:nvSpPr>
        <p:spPr>
          <a:xfrm>
            <a:off x="3792538" y="3716338"/>
            <a:ext cx="574675" cy="0"/>
          </a:xfrm>
          <a:prstGeom prst="line">
            <a:avLst/>
          </a:prstGeom>
          <a:ln w="9525" cap="flat" cmpd="sng">
            <a:solidFill>
              <a:schemeClr val="tx1"/>
            </a:solidFill>
            <a:prstDash val="solid"/>
            <a:headEnd type="none" w="med" len="med"/>
            <a:tailEnd type="none" w="med" len="med"/>
          </a:ln>
        </p:spPr>
      </p:sp>
      <p:sp>
        <p:nvSpPr>
          <p:cNvPr id="116743" name="直接连接符 116742"/>
          <p:cNvSpPr/>
          <p:nvPr/>
        </p:nvSpPr>
        <p:spPr>
          <a:xfrm>
            <a:off x="3792538" y="4508500"/>
            <a:ext cx="647700" cy="0"/>
          </a:xfrm>
          <a:prstGeom prst="line">
            <a:avLst/>
          </a:prstGeom>
          <a:ln w="9525" cap="flat" cmpd="sng">
            <a:solidFill>
              <a:schemeClr val="tx1"/>
            </a:solidFill>
            <a:prstDash val="solid"/>
            <a:headEnd type="none" w="med" len="med"/>
            <a:tailEnd type="none" w="med" len="med"/>
          </a:ln>
        </p:spPr>
      </p:sp>
      <p:sp>
        <p:nvSpPr>
          <p:cNvPr id="116744" name="直接连接符 116743"/>
          <p:cNvSpPr/>
          <p:nvPr/>
        </p:nvSpPr>
        <p:spPr>
          <a:xfrm>
            <a:off x="3792538" y="2997200"/>
            <a:ext cx="574675" cy="0"/>
          </a:xfrm>
          <a:prstGeom prst="line">
            <a:avLst/>
          </a:prstGeom>
          <a:ln w="9525" cap="flat" cmpd="sng">
            <a:solidFill>
              <a:schemeClr val="tx1"/>
            </a:solidFill>
            <a:prstDash val="solid"/>
            <a:headEnd type="none" w="med" len="med"/>
            <a:tailEnd type="none" w="med" len="med"/>
          </a:ln>
        </p:spPr>
      </p:sp>
      <p:sp>
        <p:nvSpPr>
          <p:cNvPr id="116745" name="直接连接符 116744"/>
          <p:cNvSpPr/>
          <p:nvPr/>
        </p:nvSpPr>
        <p:spPr>
          <a:xfrm>
            <a:off x="3719513" y="2276475"/>
            <a:ext cx="647700" cy="0"/>
          </a:xfrm>
          <a:prstGeom prst="line">
            <a:avLst/>
          </a:prstGeom>
          <a:ln w="9525" cap="flat" cmpd="sng">
            <a:solidFill>
              <a:schemeClr val="tx1"/>
            </a:solidFill>
            <a:prstDash val="solid"/>
            <a:headEnd type="none" w="med" len="med"/>
            <a:tailEnd type="none" w="med" len="med"/>
          </a:ln>
        </p:spPr>
      </p:sp>
      <p:sp>
        <p:nvSpPr>
          <p:cNvPr id="116746" name="文本框 116745"/>
          <p:cNvSpPr txBox="1"/>
          <p:nvPr/>
        </p:nvSpPr>
        <p:spPr>
          <a:xfrm>
            <a:off x="4440238" y="2133600"/>
            <a:ext cx="1655762" cy="368300"/>
          </a:xfrm>
          <a:prstGeom prst="rect">
            <a:avLst/>
          </a:prstGeom>
          <a:noFill/>
          <a:ln w="9525">
            <a:noFill/>
          </a:ln>
        </p:spPr>
        <p:txBody>
          <a:bodyPr>
            <a:spAutoFit/>
          </a:bodyPr>
          <a:p>
            <a:pPr>
              <a:spcBef>
                <a:spcPct val="50000"/>
              </a:spcBef>
            </a:pPr>
            <a:r>
              <a:rPr lang="zh-CN" altLang="en-US" b="1" dirty="0">
                <a:latin typeface="Garamond" panose="02020404030301010803" pitchFamily="18" charset="0"/>
                <a:ea typeface="宋体" panose="02010600030101010101" pitchFamily="2" charset="-122"/>
              </a:rPr>
              <a:t>最高人民法院</a:t>
            </a:r>
            <a:endParaRPr lang="zh-CN" altLang="en-US" b="1" dirty="0">
              <a:latin typeface="Garamond" panose="02020404030301010803" pitchFamily="18" charset="0"/>
              <a:ea typeface="宋体" panose="02010600030101010101" pitchFamily="2" charset="-122"/>
            </a:endParaRPr>
          </a:p>
        </p:txBody>
      </p:sp>
      <p:sp>
        <p:nvSpPr>
          <p:cNvPr id="116747" name="文本框 116746"/>
          <p:cNvSpPr txBox="1"/>
          <p:nvPr/>
        </p:nvSpPr>
        <p:spPr>
          <a:xfrm>
            <a:off x="4440238" y="2781300"/>
            <a:ext cx="1584325" cy="368300"/>
          </a:xfrm>
          <a:prstGeom prst="rect">
            <a:avLst/>
          </a:prstGeom>
          <a:noFill/>
          <a:ln w="9525">
            <a:noFill/>
          </a:ln>
        </p:spPr>
        <p:txBody>
          <a:bodyPr>
            <a:spAutoFit/>
          </a:bodyPr>
          <a:p>
            <a:pPr>
              <a:spcBef>
                <a:spcPct val="50000"/>
              </a:spcBef>
            </a:pPr>
            <a:r>
              <a:rPr lang="zh-CN" altLang="en-US" b="1" dirty="0">
                <a:latin typeface="Garamond" panose="02020404030301010803" pitchFamily="18" charset="0"/>
                <a:ea typeface="宋体" panose="02010600030101010101" pitchFamily="2" charset="-122"/>
              </a:rPr>
              <a:t>高级人民法院</a:t>
            </a:r>
            <a:endParaRPr lang="zh-CN" altLang="en-US" b="1" dirty="0">
              <a:latin typeface="Garamond" panose="02020404030301010803" pitchFamily="18" charset="0"/>
              <a:ea typeface="宋体" panose="02010600030101010101" pitchFamily="2" charset="-122"/>
            </a:endParaRPr>
          </a:p>
        </p:txBody>
      </p:sp>
      <p:sp>
        <p:nvSpPr>
          <p:cNvPr id="116748" name="文本框 116747"/>
          <p:cNvSpPr txBox="1"/>
          <p:nvPr/>
        </p:nvSpPr>
        <p:spPr>
          <a:xfrm>
            <a:off x="4440238" y="3500438"/>
            <a:ext cx="1655762" cy="368300"/>
          </a:xfrm>
          <a:prstGeom prst="rect">
            <a:avLst/>
          </a:prstGeom>
          <a:noFill/>
          <a:ln w="9525">
            <a:noFill/>
          </a:ln>
        </p:spPr>
        <p:txBody>
          <a:bodyPr>
            <a:spAutoFit/>
          </a:bodyPr>
          <a:p>
            <a:pPr>
              <a:spcBef>
                <a:spcPct val="50000"/>
              </a:spcBef>
            </a:pPr>
            <a:r>
              <a:rPr lang="zh-CN" altLang="en-US" b="1" dirty="0">
                <a:latin typeface="Garamond" panose="02020404030301010803" pitchFamily="18" charset="0"/>
                <a:ea typeface="宋体" panose="02010600030101010101" pitchFamily="2" charset="-122"/>
              </a:rPr>
              <a:t>中级人民法院</a:t>
            </a:r>
            <a:endParaRPr lang="zh-CN" altLang="en-US" b="1" dirty="0">
              <a:latin typeface="Garamond" panose="02020404030301010803" pitchFamily="18" charset="0"/>
              <a:ea typeface="宋体" panose="02010600030101010101" pitchFamily="2" charset="-122"/>
            </a:endParaRPr>
          </a:p>
        </p:txBody>
      </p:sp>
      <p:sp>
        <p:nvSpPr>
          <p:cNvPr id="116749" name="文本框 116748"/>
          <p:cNvSpPr txBox="1"/>
          <p:nvPr/>
        </p:nvSpPr>
        <p:spPr>
          <a:xfrm>
            <a:off x="4511675" y="4292600"/>
            <a:ext cx="1584325" cy="368300"/>
          </a:xfrm>
          <a:prstGeom prst="rect">
            <a:avLst/>
          </a:prstGeom>
          <a:noFill/>
          <a:ln w="9525">
            <a:noFill/>
          </a:ln>
        </p:spPr>
        <p:txBody>
          <a:bodyPr>
            <a:spAutoFit/>
          </a:bodyPr>
          <a:p>
            <a:pPr>
              <a:spcBef>
                <a:spcPct val="50000"/>
              </a:spcBef>
            </a:pPr>
            <a:r>
              <a:rPr lang="zh-CN" altLang="en-US" b="1" dirty="0">
                <a:latin typeface="Garamond" panose="02020404030301010803" pitchFamily="18" charset="0"/>
                <a:ea typeface="宋体" panose="02010600030101010101" pitchFamily="2" charset="-122"/>
              </a:rPr>
              <a:t>基层人民法院</a:t>
            </a:r>
            <a:endParaRPr lang="zh-CN" altLang="en-US" b="1" dirty="0">
              <a:latin typeface="Garamond" panose="02020404030301010803" pitchFamily="18" charset="0"/>
              <a:ea typeface="宋体" panose="02010600030101010101" pitchFamily="2" charset="-122"/>
            </a:endParaRPr>
          </a:p>
        </p:txBody>
      </p:sp>
      <p:sp>
        <p:nvSpPr>
          <p:cNvPr id="116750" name="直接连接符 116749"/>
          <p:cNvSpPr/>
          <p:nvPr/>
        </p:nvSpPr>
        <p:spPr>
          <a:xfrm>
            <a:off x="4511675" y="5373688"/>
            <a:ext cx="0" cy="71437"/>
          </a:xfrm>
          <a:prstGeom prst="line">
            <a:avLst/>
          </a:prstGeom>
          <a:ln w="9525" cap="flat" cmpd="sng">
            <a:solidFill>
              <a:schemeClr val="tx1"/>
            </a:solidFill>
            <a:prstDash val="solid"/>
            <a:headEnd type="none" w="med" len="med"/>
            <a:tailEnd type="none" w="med" len="med"/>
          </a:ln>
        </p:spPr>
      </p:sp>
      <p:sp>
        <p:nvSpPr>
          <p:cNvPr id="116751" name="直接连接符 116750"/>
          <p:cNvSpPr/>
          <p:nvPr/>
        </p:nvSpPr>
        <p:spPr>
          <a:xfrm>
            <a:off x="5159375" y="5373688"/>
            <a:ext cx="0" cy="142875"/>
          </a:xfrm>
          <a:prstGeom prst="line">
            <a:avLst/>
          </a:prstGeom>
          <a:ln w="9525" cap="flat" cmpd="sng">
            <a:solidFill>
              <a:schemeClr val="tx1"/>
            </a:solidFill>
            <a:prstDash val="solid"/>
            <a:headEnd type="none" w="med" len="med"/>
            <a:tailEnd type="none" w="med" len="med"/>
          </a:ln>
        </p:spPr>
      </p:sp>
      <p:sp>
        <p:nvSpPr>
          <p:cNvPr id="116752" name="直接连接符 116751"/>
          <p:cNvSpPr/>
          <p:nvPr/>
        </p:nvSpPr>
        <p:spPr>
          <a:xfrm>
            <a:off x="5808663" y="5373688"/>
            <a:ext cx="0" cy="71437"/>
          </a:xfrm>
          <a:prstGeom prst="line">
            <a:avLst/>
          </a:prstGeom>
          <a:ln w="9525" cap="flat" cmpd="sng">
            <a:solidFill>
              <a:schemeClr val="tx1"/>
            </a:solidFill>
            <a:prstDash val="solid"/>
            <a:headEnd type="none" w="med" len="med"/>
            <a:tailEnd type="none" w="med" len="med"/>
          </a:ln>
        </p:spPr>
      </p:sp>
      <p:sp>
        <p:nvSpPr>
          <p:cNvPr id="116753" name="直接连接符 116752"/>
          <p:cNvSpPr/>
          <p:nvPr/>
        </p:nvSpPr>
        <p:spPr>
          <a:xfrm>
            <a:off x="6383338" y="5373688"/>
            <a:ext cx="0" cy="142875"/>
          </a:xfrm>
          <a:prstGeom prst="line">
            <a:avLst/>
          </a:prstGeom>
          <a:ln w="9525" cap="flat" cmpd="sng">
            <a:solidFill>
              <a:schemeClr val="tx1"/>
            </a:solidFill>
            <a:prstDash val="solid"/>
            <a:headEnd type="none" w="med" len="med"/>
            <a:tailEnd type="none" w="med" len="med"/>
          </a:ln>
        </p:spPr>
      </p:sp>
      <p:sp>
        <p:nvSpPr>
          <p:cNvPr id="116754" name="直接连接符 116753"/>
          <p:cNvSpPr/>
          <p:nvPr/>
        </p:nvSpPr>
        <p:spPr>
          <a:xfrm>
            <a:off x="6888163" y="5445125"/>
            <a:ext cx="0" cy="71438"/>
          </a:xfrm>
          <a:prstGeom prst="line">
            <a:avLst/>
          </a:prstGeom>
          <a:ln w="9525" cap="flat" cmpd="sng">
            <a:solidFill>
              <a:schemeClr val="tx1"/>
            </a:solidFill>
            <a:prstDash val="solid"/>
            <a:headEnd type="none" w="med" len="med"/>
            <a:tailEnd type="none" w="med" len="med"/>
          </a:ln>
        </p:spPr>
      </p:sp>
      <p:sp>
        <p:nvSpPr>
          <p:cNvPr id="116755" name="直接连接符 116754"/>
          <p:cNvSpPr/>
          <p:nvPr/>
        </p:nvSpPr>
        <p:spPr>
          <a:xfrm>
            <a:off x="4511675" y="5373688"/>
            <a:ext cx="0" cy="142875"/>
          </a:xfrm>
          <a:prstGeom prst="line">
            <a:avLst/>
          </a:prstGeom>
          <a:ln w="9525" cap="flat" cmpd="sng">
            <a:solidFill>
              <a:schemeClr val="tx1"/>
            </a:solidFill>
            <a:prstDash val="solid"/>
            <a:headEnd type="none" w="med" len="med"/>
            <a:tailEnd type="none" w="med" len="med"/>
          </a:ln>
        </p:spPr>
      </p:sp>
      <p:sp>
        <p:nvSpPr>
          <p:cNvPr id="116756" name="直接连接符 116755"/>
          <p:cNvSpPr/>
          <p:nvPr/>
        </p:nvSpPr>
        <p:spPr>
          <a:xfrm>
            <a:off x="5808663" y="5373688"/>
            <a:ext cx="0" cy="215900"/>
          </a:xfrm>
          <a:prstGeom prst="line">
            <a:avLst/>
          </a:prstGeom>
          <a:ln w="9525" cap="flat" cmpd="sng">
            <a:solidFill>
              <a:schemeClr val="tx1"/>
            </a:solidFill>
            <a:prstDash val="solid"/>
            <a:headEnd type="none" w="med" len="med"/>
            <a:tailEnd type="none" w="med" len="med"/>
          </a:ln>
        </p:spPr>
      </p:sp>
      <p:sp>
        <p:nvSpPr>
          <p:cNvPr id="116757" name="直接连接符 116756"/>
          <p:cNvSpPr/>
          <p:nvPr/>
        </p:nvSpPr>
        <p:spPr>
          <a:xfrm>
            <a:off x="7391400" y="5373688"/>
            <a:ext cx="0" cy="287337"/>
          </a:xfrm>
          <a:prstGeom prst="line">
            <a:avLst/>
          </a:prstGeom>
          <a:ln w="9525" cap="flat" cmpd="sng">
            <a:solidFill>
              <a:schemeClr val="tx1"/>
            </a:solidFill>
            <a:prstDash val="solid"/>
            <a:headEnd type="none" w="med" len="med"/>
            <a:tailEnd type="none" w="med" len="med"/>
          </a:ln>
        </p:spPr>
      </p:sp>
      <p:sp>
        <p:nvSpPr>
          <p:cNvPr id="116758" name="文本框 116757"/>
          <p:cNvSpPr txBox="1"/>
          <p:nvPr/>
        </p:nvSpPr>
        <p:spPr>
          <a:xfrm>
            <a:off x="3935413" y="5876925"/>
            <a:ext cx="1873250" cy="645160"/>
          </a:xfrm>
          <a:prstGeom prst="rect">
            <a:avLst/>
          </a:prstGeom>
          <a:noFill/>
          <a:ln w="9525">
            <a:noFill/>
          </a:ln>
        </p:spPr>
        <p:txBody>
          <a:bodyPr>
            <a:spAutoFit/>
          </a:bodyPr>
          <a:p>
            <a:pPr>
              <a:spcBef>
                <a:spcPct val="50000"/>
              </a:spcBef>
            </a:pPr>
            <a:r>
              <a:rPr lang="zh-CN" altLang="en-US" b="1" dirty="0">
                <a:latin typeface="Garamond" panose="02020404030301010803" pitchFamily="18" charset="0"/>
                <a:ea typeface="宋体" panose="02010600030101010101" pitchFamily="2" charset="-122"/>
              </a:rPr>
              <a:t>同一级别不同区域的法院</a:t>
            </a:r>
            <a:endParaRPr lang="zh-CN" altLang="en-US" b="1" dirty="0">
              <a:latin typeface="Garamond" panose="02020404030301010803" pitchFamily="18" charset="0"/>
              <a:ea typeface="宋体" panose="02010600030101010101" pitchFamily="2" charset="-122"/>
            </a:endParaRPr>
          </a:p>
        </p:txBody>
      </p:sp>
      <p:sp>
        <p:nvSpPr>
          <p:cNvPr id="116759" name="文本框 116758"/>
          <p:cNvSpPr txBox="1"/>
          <p:nvPr/>
        </p:nvSpPr>
        <p:spPr>
          <a:xfrm>
            <a:off x="2063750" y="2060575"/>
            <a:ext cx="1439863" cy="460375"/>
          </a:xfrm>
          <a:prstGeom prst="rect">
            <a:avLst/>
          </a:prstGeom>
          <a:noFill/>
          <a:ln w="9525">
            <a:noFill/>
          </a:ln>
        </p:spPr>
        <p:txBody>
          <a:bodyPr>
            <a:spAutoFit/>
          </a:bodyPr>
          <a:p>
            <a:pPr>
              <a:spcBef>
                <a:spcPct val="50000"/>
              </a:spcBef>
            </a:pPr>
            <a:r>
              <a:rPr lang="zh-CN" altLang="en-US" sz="2400" dirty="0">
                <a:solidFill>
                  <a:schemeClr val="hlink"/>
                </a:solidFill>
                <a:latin typeface="Garamond" panose="02020404030301010803" pitchFamily="18" charset="0"/>
                <a:ea typeface="黑体" panose="02010609060101010101" pitchFamily="2" charset="-122"/>
              </a:rPr>
              <a:t>级别管辖</a:t>
            </a:r>
            <a:endParaRPr lang="zh-CN" altLang="en-US" sz="2400" dirty="0">
              <a:solidFill>
                <a:schemeClr val="hlink"/>
              </a:solidFill>
              <a:latin typeface="Garamond" panose="02020404030301010803" pitchFamily="18" charset="0"/>
              <a:ea typeface="黑体" panose="02010609060101010101" pitchFamily="2" charset="-122"/>
            </a:endParaRPr>
          </a:p>
        </p:txBody>
      </p:sp>
      <p:sp>
        <p:nvSpPr>
          <p:cNvPr id="116760" name="文本框 116759"/>
          <p:cNvSpPr txBox="1"/>
          <p:nvPr/>
        </p:nvSpPr>
        <p:spPr>
          <a:xfrm>
            <a:off x="6816725" y="5805488"/>
            <a:ext cx="2159000" cy="460375"/>
          </a:xfrm>
          <a:prstGeom prst="rect">
            <a:avLst/>
          </a:prstGeom>
          <a:noFill/>
          <a:ln w="9525">
            <a:noFill/>
          </a:ln>
        </p:spPr>
        <p:txBody>
          <a:bodyPr>
            <a:spAutoFit/>
          </a:bodyPr>
          <a:p>
            <a:pPr>
              <a:spcBef>
                <a:spcPct val="50000"/>
              </a:spcBef>
            </a:pPr>
            <a:r>
              <a:rPr lang="zh-CN" altLang="en-US" sz="2400" dirty="0">
                <a:solidFill>
                  <a:schemeClr val="hlink"/>
                </a:solidFill>
                <a:latin typeface="Garamond" panose="02020404030301010803" pitchFamily="18" charset="0"/>
                <a:ea typeface="黑体" panose="02010609060101010101" pitchFamily="2" charset="-122"/>
              </a:rPr>
              <a:t>地域管辖</a:t>
            </a:r>
            <a:endParaRPr lang="zh-CN" altLang="en-US" sz="2400" dirty="0">
              <a:solidFill>
                <a:schemeClr val="hlink"/>
              </a:solidFill>
              <a:latin typeface="Garamond" panose="02020404030301010803" pitchFamily="18" charset="0"/>
              <a:ea typeface="黑体" panose="0201060906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97281" name="组合 115713"/>
          <p:cNvGrpSpPr>
            <a:grpSpLocks noChangeAspect="1"/>
          </p:cNvGrpSpPr>
          <p:nvPr/>
        </p:nvGrpSpPr>
        <p:grpSpPr>
          <a:xfrm>
            <a:off x="1955800" y="404813"/>
            <a:ext cx="8208963" cy="6048375"/>
            <a:chOff x="272" y="999"/>
            <a:chExt cx="4896" cy="2448"/>
          </a:xfrm>
        </p:grpSpPr>
        <p:sp>
          <p:nvSpPr>
            <p:cNvPr id="97282" name="矩形 115714"/>
            <p:cNvSpPr>
              <a:spLocks noChangeAspect="1" noTextEdit="1"/>
            </p:cNvSpPr>
            <p:nvPr/>
          </p:nvSpPr>
          <p:spPr>
            <a:xfrm>
              <a:off x="272" y="999"/>
              <a:ext cx="4896" cy="2448"/>
            </a:xfrm>
            <a:prstGeom prst="rect">
              <a:avLst/>
            </a:prstGeom>
            <a:noFill/>
            <a:ln w="9525">
              <a:noFill/>
            </a:ln>
          </p:spPr>
          <p:txBody>
            <a:bodyPr anchor="t"/>
            <a:p>
              <a:endParaRPr lang="zh-CN" altLang="en-US">
                <a:latin typeface="Arial" panose="020B0604020202020204" pitchFamily="34" charset="0"/>
              </a:endParaRPr>
            </a:p>
          </p:txBody>
        </p:sp>
        <p:cxnSp>
          <p:nvCxnSpPr>
            <p:cNvPr id="97283" name="_s115716"/>
            <p:cNvCxnSpPr>
              <a:stCxn id="97303" idx="1"/>
              <a:endCxn id="97297" idx="2"/>
            </p:cNvCxnSpPr>
            <p:nvPr/>
          </p:nvCxnSpPr>
          <p:spPr>
            <a:xfrm rot="10800000">
              <a:off x="1712" y="2151"/>
              <a:ext cx="144" cy="1152"/>
            </a:xfrm>
            <a:prstGeom prst="bentConnector2">
              <a:avLst/>
            </a:prstGeom>
            <a:ln w="28575" cap="flat" cmpd="sng">
              <a:solidFill>
                <a:schemeClr val="tx1"/>
              </a:solidFill>
              <a:prstDash val="solid"/>
              <a:miter/>
              <a:headEnd type="none" w="med" len="med"/>
              <a:tailEnd type="none" w="med" len="med"/>
            </a:ln>
          </p:spPr>
        </p:cxnSp>
        <p:cxnSp>
          <p:nvCxnSpPr>
            <p:cNvPr id="97284" name="_s115717"/>
            <p:cNvCxnSpPr>
              <a:stCxn id="97302" idx="1"/>
              <a:endCxn id="97297" idx="2"/>
            </p:cNvCxnSpPr>
            <p:nvPr/>
          </p:nvCxnSpPr>
          <p:spPr>
            <a:xfrm rot="10800000">
              <a:off x="1712" y="2151"/>
              <a:ext cx="144" cy="720"/>
            </a:xfrm>
            <a:prstGeom prst="bentConnector2">
              <a:avLst/>
            </a:prstGeom>
            <a:ln w="28575" cap="flat" cmpd="sng">
              <a:solidFill>
                <a:schemeClr val="tx1"/>
              </a:solidFill>
              <a:prstDash val="solid"/>
              <a:miter/>
              <a:headEnd type="none" w="med" len="med"/>
              <a:tailEnd type="none" w="med" len="med"/>
            </a:ln>
          </p:spPr>
        </p:cxnSp>
        <p:cxnSp>
          <p:nvCxnSpPr>
            <p:cNvPr id="97285" name="_s115718"/>
            <p:cNvCxnSpPr>
              <a:stCxn id="97301" idx="1"/>
              <a:endCxn id="97297" idx="2"/>
            </p:cNvCxnSpPr>
            <p:nvPr/>
          </p:nvCxnSpPr>
          <p:spPr>
            <a:xfrm rot="10800000">
              <a:off x="1712" y="2151"/>
              <a:ext cx="144" cy="288"/>
            </a:xfrm>
            <a:prstGeom prst="bentConnector2">
              <a:avLst/>
            </a:prstGeom>
            <a:ln w="28575" cap="flat" cmpd="sng">
              <a:solidFill>
                <a:schemeClr val="tx1"/>
              </a:solidFill>
              <a:prstDash val="solid"/>
              <a:miter/>
              <a:headEnd type="none" w="med" len="med"/>
              <a:tailEnd type="none" w="med" len="med"/>
            </a:ln>
          </p:spPr>
        </p:cxnSp>
        <p:cxnSp>
          <p:nvCxnSpPr>
            <p:cNvPr id="97286" name="_s115719"/>
            <p:cNvCxnSpPr>
              <a:stCxn id="97300" idx="0"/>
              <a:endCxn id="97295" idx="2"/>
            </p:cNvCxnSpPr>
            <p:nvPr/>
          </p:nvCxnSpPr>
          <p:spPr>
            <a:xfrm rot="5400000" flipH="1">
              <a:off x="4160" y="1287"/>
              <a:ext cx="144" cy="1008"/>
            </a:xfrm>
            <a:prstGeom prst="bentConnector3">
              <a:avLst>
                <a:gd name="adj1" fmla="val 32144"/>
              </a:avLst>
            </a:prstGeom>
            <a:ln w="28575" cap="flat" cmpd="sng">
              <a:solidFill>
                <a:schemeClr val="tx1"/>
              </a:solidFill>
              <a:prstDash val="solid"/>
              <a:miter/>
              <a:headEnd type="none" w="med" len="med"/>
              <a:tailEnd type="none" w="med" len="med"/>
            </a:ln>
          </p:spPr>
        </p:cxnSp>
        <p:cxnSp>
          <p:nvCxnSpPr>
            <p:cNvPr id="97287" name="_s115720"/>
            <p:cNvCxnSpPr>
              <a:stCxn id="97299" idx="0"/>
              <a:endCxn id="97295" idx="2"/>
            </p:cNvCxnSpPr>
            <p:nvPr/>
          </p:nvCxnSpPr>
          <p:spPr>
            <a:xfrm rot="-5400000">
              <a:off x="3655" y="1789"/>
              <a:ext cx="144" cy="1"/>
            </a:xfrm>
            <a:prstGeom prst="straightConnector1">
              <a:avLst/>
            </a:prstGeom>
            <a:ln w="28575" cap="flat" cmpd="sng">
              <a:solidFill>
                <a:schemeClr val="tx1"/>
              </a:solidFill>
              <a:prstDash val="solid"/>
              <a:round/>
              <a:headEnd type="none" w="med" len="med"/>
              <a:tailEnd type="none" w="med" len="med"/>
            </a:ln>
          </p:spPr>
        </p:cxnSp>
        <p:cxnSp>
          <p:nvCxnSpPr>
            <p:cNvPr id="97288" name="_s115721"/>
            <p:cNvCxnSpPr>
              <a:stCxn id="97298" idx="0"/>
              <a:endCxn id="97295" idx="2"/>
            </p:cNvCxnSpPr>
            <p:nvPr/>
          </p:nvCxnSpPr>
          <p:spPr>
            <a:xfrm rot="-5400000">
              <a:off x="3152" y="1287"/>
              <a:ext cx="144" cy="1008"/>
            </a:xfrm>
            <a:prstGeom prst="bentConnector3">
              <a:avLst>
                <a:gd name="adj1" fmla="val 32144"/>
              </a:avLst>
            </a:prstGeom>
            <a:ln w="28575" cap="flat" cmpd="sng">
              <a:solidFill>
                <a:schemeClr val="tx1"/>
              </a:solidFill>
              <a:prstDash val="solid"/>
              <a:miter/>
              <a:headEnd type="none" w="med" len="med"/>
              <a:tailEnd type="none" w="med" len="med"/>
            </a:ln>
          </p:spPr>
        </p:cxnSp>
        <p:cxnSp>
          <p:nvCxnSpPr>
            <p:cNvPr id="97289" name="_s115722"/>
            <p:cNvCxnSpPr>
              <a:stCxn id="97297" idx="0"/>
              <a:endCxn id="97294" idx="2"/>
            </p:cNvCxnSpPr>
            <p:nvPr/>
          </p:nvCxnSpPr>
          <p:spPr>
            <a:xfrm rot="5400000" flipH="1">
              <a:off x="1388" y="1539"/>
              <a:ext cx="144" cy="504"/>
            </a:xfrm>
            <a:prstGeom prst="bentConnector3">
              <a:avLst>
                <a:gd name="adj1" fmla="val 32144"/>
              </a:avLst>
            </a:prstGeom>
            <a:ln w="28575" cap="flat" cmpd="sng">
              <a:solidFill>
                <a:schemeClr val="tx1"/>
              </a:solidFill>
              <a:prstDash val="solid"/>
              <a:miter/>
              <a:headEnd type="none" w="med" len="med"/>
              <a:tailEnd type="none" w="med" len="med"/>
            </a:ln>
          </p:spPr>
        </p:cxnSp>
        <p:cxnSp>
          <p:nvCxnSpPr>
            <p:cNvPr id="97290" name="_s115723"/>
            <p:cNvCxnSpPr>
              <a:stCxn id="97296" idx="0"/>
              <a:endCxn id="97294" idx="2"/>
            </p:cNvCxnSpPr>
            <p:nvPr/>
          </p:nvCxnSpPr>
          <p:spPr>
            <a:xfrm rot="-5400000">
              <a:off x="883" y="1538"/>
              <a:ext cx="144" cy="503"/>
            </a:xfrm>
            <a:prstGeom prst="bentConnector3">
              <a:avLst>
                <a:gd name="adj1" fmla="val 32144"/>
              </a:avLst>
            </a:prstGeom>
            <a:ln w="28575" cap="flat" cmpd="sng">
              <a:solidFill>
                <a:schemeClr val="tx1"/>
              </a:solidFill>
              <a:prstDash val="solid"/>
              <a:miter/>
              <a:headEnd type="none" w="med" len="med"/>
              <a:tailEnd type="none" w="med" len="med"/>
            </a:ln>
          </p:spPr>
        </p:cxnSp>
        <p:cxnSp>
          <p:nvCxnSpPr>
            <p:cNvPr id="97291" name="_s115724"/>
            <p:cNvCxnSpPr>
              <a:stCxn id="97295" idx="0"/>
              <a:endCxn id="97293" idx="2"/>
            </p:cNvCxnSpPr>
            <p:nvPr/>
          </p:nvCxnSpPr>
          <p:spPr>
            <a:xfrm rot="5400000" flipH="1">
              <a:off x="3025" y="728"/>
              <a:ext cx="144" cy="1259"/>
            </a:xfrm>
            <a:prstGeom prst="bentConnector3">
              <a:avLst>
                <a:gd name="adj1" fmla="val 32144"/>
              </a:avLst>
            </a:prstGeom>
            <a:ln w="28575" cap="flat" cmpd="sng">
              <a:solidFill>
                <a:schemeClr val="tx1"/>
              </a:solidFill>
              <a:prstDash val="solid"/>
              <a:miter/>
              <a:headEnd type="none" w="med" len="med"/>
              <a:tailEnd type="none" w="med" len="med"/>
            </a:ln>
          </p:spPr>
        </p:cxnSp>
        <p:cxnSp>
          <p:nvCxnSpPr>
            <p:cNvPr id="97292" name="_s115725"/>
            <p:cNvCxnSpPr>
              <a:stCxn id="97294" idx="0"/>
              <a:endCxn id="97293" idx="2"/>
            </p:cNvCxnSpPr>
            <p:nvPr/>
          </p:nvCxnSpPr>
          <p:spPr>
            <a:xfrm rot="-5400000">
              <a:off x="1765" y="727"/>
              <a:ext cx="144" cy="1261"/>
            </a:xfrm>
            <a:prstGeom prst="bentConnector3">
              <a:avLst>
                <a:gd name="adj1" fmla="val 32144"/>
              </a:avLst>
            </a:prstGeom>
            <a:ln w="28575" cap="flat" cmpd="sng">
              <a:solidFill>
                <a:schemeClr val="tx1"/>
              </a:solidFill>
              <a:prstDash val="solid"/>
              <a:miter/>
              <a:headEnd type="none" w="med" len="med"/>
              <a:tailEnd type="none" w="med" len="med"/>
            </a:ln>
          </p:spPr>
        </p:cxnSp>
        <p:sp>
          <p:nvSpPr>
            <p:cNvPr id="97293" name="_s115726"/>
            <p:cNvSpPr/>
            <p:nvPr/>
          </p:nvSpPr>
          <p:spPr>
            <a:xfrm>
              <a:off x="2036" y="999"/>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宋体" panose="02010600030101010101" pitchFamily="2" charset="-122"/>
                </a:rPr>
                <a:t>管辖</a:t>
              </a:r>
              <a:endParaRPr lang="zh-CN" altLang="en-US" sz="1900" b="1" dirty="0">
                <a:latin typeface="Garamond" panose="02020404030301010803" pitchFamily="18" charset="0"/>
                <a:ea typeface="宋体" panose="02010600030101010101" pitchFamily="2" charset="-122"/>
              </a:endParaRPr>
            </a:p>
          </p:txBody>
        </p:sp>
        <p:sp>
          <p:nvSpPr>
            <p:cNvPr id="97294" name="_s115727"/>
            <p:cNvSpPr/>
            <p:nvPr/>
          </p:nvSpPr>
          <p:spPr>
            <a:xfrm>
              <a:off x="776" y="1431"/>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宋体" panose="02010600030101010101" pitchFamily="2" charset="-122"/>
                </a:rPr>
                <a:t>法定管辖</a:t>
              </a:r>
              <a:endParaRPr lang="zh-CN" altLang="en-US" sz="1900" b="1" dirty="0">
                <a:latin typeface="Garamond" panose="02020404030301010803" pitchFamily="18" charset="0"/>
                <a:ea typeface="宋体" panose="02010600030101010101" pitchFamily="2" charset="-122"/>
              </a:endParaRPr>
            </a:p>
          </p:txBody>
        </p:sp>
        <p:sp>
          <p:nvSpPr>
            <p:cNvPr id="97295" name="_s115728"/>
            <p:cNvSpPr/>
            <p:nvPr/>
          </p:nvSpPr>
          <p:spPr>
            <a:xfrm>
              <a:off x="3296" y="1431"/>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宋体" panose="02010600030101010101" pitchFamily="2" charset="-122"/>
                </a:rPr>
                <a:t>裁定管辖</a:t>
              </a:r>
              <a:endParaRPr lang="zh-CN" altLang="en-US" sz="1900" b="1" dirty="0">
                <a:latin typeface="Garamond" panose="02020404030301010803" pitchFamily="18" charset="0"/>
                <a:ea typeface="宋体" panose="02010600030101010101" pitchFamily="2" charset="-122"/>
              </a:endParaRPr>
            </a:p>
          </p:txBody>
        </p:sp>
        <p:sp>
          <p:nvSpPr>
            <p:cNvPr id="97296" name="_s115729"/>
            <p:cNvSpPr/>
            <p:nvPr/>
          </p:nvSpPr>
          <p:spPr>
            <a:xfrm>
              <a:off x="272" y="1863"/>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宋体" panose="02010600030101010101" pitchFamily="2" charset="-122"/>
                  <a:hlinkClick r:id="" action="ppaction://noaction"/>
                </a:rPr>
                <a:t>级别管辖</a:t>
              </a:r>
              <a:endParaRPr lang="zh-CN" altLang="en-US" sz="1900" b="1" dirty="0">
                <a:latin typeface="Garamond" panose="02020404030301010803" pitchFamily="18" charset="0"/>
                <a:ea typeface="宋体" panose="02010600030101010101" pitchFamily="2" charset="-122"/>
              </a:endParaRPr>
            </a:p>
          </p:txBody>
        </p:sp>
        <p:sp>
          <p:nvSpPr>
            <p:cNvPr id="97297" name="_s115730"/>
            <p:cNvSpPr/>
            <p:nvPr/>
          </p:nvSpPr>
          <p:spPr>
            <a:xfrm>
              <a:off x="1280" y="1863"/>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宋体" panose="02010600030101010101" pitchFamily="2" charset="-122"/>
                  <a:hlinkClick r:id="" action="ppaction://noaction"/>
                </a:rPr>
                <a:t>地域管辖</a:t>
              </a:r>
              <a:endParaRPr lang="zh-CN" altLang="en-US" sz="1900" b="1" dirty="0">
                <a:latin typeface="Garamond" panose="02020404030301010803" pitchFamily="18" charset="0"/>
                <a:ea typeface="宋体" panose="02010600030101010101" pitchFamily="2" charset="-122"/>
              </a:endParaRPr>
            </a:p>
          </p:txBody>
        </p:sp>
        <p:sp>
          <p:nvSpPr>
            <p:cNvPr id="97298" name="_s115731"/>
            <p:cNvSpPr/>
            <p:nvPr/>
          </p:nvSpPr>
          <p:spPr>
            <a:xfrm>
              <a:off x="2288" y="1863"/>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宋体" panose="02010600030101010101" pitchFamily="2" charset="-122"/>
                  <a:hlinkClick r:id="" action="ppaction://noaction"/>
                </a:rPr>
                <a:t>移送管辖</a:t>
              </a:r>
              <a:endParaRPr lang="zh-CN" altLang="en-US" sz="1900" b="1" dirty="0">
                <a:latin typeface="Garamond" panose="02020404030301010803" pitchFamily="18" charset="0"/>
                <a:ea typeface="宋体" panose="02010600030101010101" pitchFamily="2" charset="-122"/>
              </a:endParaRPr>
            </a:p>
          </p:txBody>
        </p:sp>
        <p:sp>
          <p:nvSpPr>
            <p:cNvPr id="97299" name="_s115732"/>
            <p:cNvSpPr/>
            <p:nvPr/>
          </p:nvSpPr>
          <p:spPr>
            <a:xfrm>
              <a:off x="3296" y="1863"/>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宋体" panose="02010600030101010101" pitchFamily="2" charset="-122"/>
                  <a:hlinkClick r:id="" action="ppaction://noaction"/>
                </a:rPr>
                <a:t>指定管辖</a:t>
              </a:r>
              <a:endParaRPr lang="zh-CN" altLang="en-US" sz="1900" b="1" dirty="0">
                <a:latin typeface="Garamond" panose="02020404030301010803" pitchFamily="18" charset="0"/>
                <a:ea typeface="宋体" panose="02010600030101010101" pitchFamily="2" charset="-122"/>
              </a:endParaRPr>
            </a:p>
          </p:txBody>
        </p:sp>
        <p:sp>
          <p:nvSpPr>
            <p:cNvPr id="97300" name="_s115733"/>
            <p:cNvSpPr/>
            <p:nvPr/>
          </p:nvSpPr>
          <p:spPr>
            <a:xfrm>
              <a:off x="4304" y="1863"/>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宋体" panose="02010600030101010101" pitchFamily="2" charset="-122"/>
                  <a:hlinkClick r:id="" action="ppaction://noaction"/>
                </a:rPr>
                <a:t>管辖权的转移</a:t>
              </a:r>
              <a:endParaRPr lang="zh-CN" altLang="en-US" sz="1900" b="1" dirty="0">
                <a:latin typeface="Garamond" panose="02020404030301010803" pitchFamily="18" charset="0"/>
                <a:ea typeface="宋体" panose="02010600030101010101" pitchFamily="2" charset="-122"/>
              </a:endParaRPr>
            </a:p>
          </p:txBody>
        </p:sp>
        <p:sp>
          <p:nvSpPr>
            <p:cNvPr id="97301" name="_s115734"/>
            <p:cNvSpPr/>
            <p:nvPr/>
          </p:nvSpPr>
          <p:spPr>
            <a:xfrm>
              <a:off x="1856" y="2295"/>
              <a:ext cx="863"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宋体" panose="02010600030101010101" pitchFamily="2" charset="-122"/>
                </a:rPr>
                <a:t>一般地域</a:t>
              </a:r>
              <a:endParaRPr lang="zh-CN" altLang="en-US" sz="1900" b="1" dirty="0">
                <a:latin typeface="Garamond" panose="02020404030301010803" pitchFamily="18" charset="0"/>
                <a:ea typeface="宋体" panose="02010600030101010101" pitchFamily="2" charset="-122"/>
              </a:endParaRPr>
            </a:p>
            <a:p>
              <a:pPr algn="ctr"/>
              <a:r>
                <a:rPr lang="zh-CN" altLang="en-US" sz="1900" b="1" dirty="0">
                  <a:latin typeface="Garamond" panose="02020404030301010803" pitchFamily="18" charset="0"/>
                  <a:ea typeface="宋体" panose="02010600030101010101" pitchFamily="2" charset="-122"/>
                </a:rPr>
                <a:t>管辖</a:t>
              </a:r>
              <a:endParaRPr lang="zh-CN" altLang="en-US" sz="1900" b="1" dirty="0">
                <a:latin typeface="Garamond" panose="02020404030301010803" pitchFamily="18" charset="0"/>
                <a:ea typeface="宋体" panose="02010600030101010101" pitchFamily="2" charset="-122"/>
              </a:endParaRPr>
            </a:p>
          </p:txBody>
        </p:sp>
        <p:sp>
          <p:nvSpPr>
            <p:cNvPr id="97302" name="_s115735"/>
            <p:cNvSpPr/>
            <p:nvPr/>
          </p:nvSpPr>
          <p:spPr>
            <a:xfrm>
              <a:off x="1856" y="2727"/>
              <a:ext cx="863"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宋体" panose="02010600030101010101" pitchFamily="2" charset="-122"/>
                </a:rPr>
                <a:t>特殊地域</a:t>
              </a:r>
              <a:endParaRPr lang="zh-CN" altLang="en-US" sz="1900" b="1" dirty="0">
                <a:latin typeface="Garamond" panose="02020404030301010803" pitchFamily="18" charset="0"/>
                <a:ea typeface="宋体" panose="02010600030101010101" pitchFamily="2" charset="-122"/>
              </a:endParaRPr>
            </a:p>
            <a:p>
              <a:pPr algn="ctr"/>
              <a:r>
                <a:rPr lang="zh-CN" altLang="en-US" sz="1900" b="1" dirty="0">
                  <a:latin typeface="Garamond" panose="02020404030301010803" pitchFamily="18" charset="0"/>
                  <a:ea typeface="宋体" panose="02010600030101010101" pitchFamily="2" charset="-122"/>
                </a:rPr>
                <a:t>管辖</a:t>
              </a:r>
              <a:endParaRPr lang="zh-CN" altLang="en-US" sz="1900" b="1" dirty="0">
                <a:latin typeface="Garamond" panose="02020404030301010803" pitchFamily="18" charset="0"/>
                <a:ea typeface="宋体" panose="02010600030101010101" pitchFamily="2" charset="-122"/>
              </a:endParaRPr>
            </a:p>
          </p:txBody>
        </p:sp>
        <p:sp>
          <p:nvSpPr>
            <p:cNvPr id="97303" name="_s115736"/>
            <p:cNvSpPr/>
            <p:nvPr/>
          </p:nvSpPr>
          <p:spPr>
            <a:xfrm>
              <a:off x="1856" y="3159"/>
              <a:ext cx="863"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宋体" panose="02010600030101010101" pitchFamily="2" charset="-122"/>
                </a:rPr>
                <a:t>专属管辖</a:t>
              </a:r>
              <a:endParaRPr lang="zh-CN" altLang="en-US" sz="1900" b="1" dirty="0">
                <a:latin typeface="Garamond" panose="02020404030301010803" pitchFamily="18" charset="0"/>
                <a:ea typeface="宋体" panose="02010600030101010101" pitchFamily="2" charset="-122"/>
              </a:endParaRPr>
            </a:p>
          </p:txBody>
        </p:sp>
      </p:grpSp>
      <p:sp>
        <p:nvSpPr>
          <p:cNvPr id="97304" name="日期占位符 1"/>
          <p:cNvSpPr/>
          <p:nvPr>
            <p:ph type="dt" sz="half" idx="10"/>
          </p:nvPr>
        </p:nvSpPr>
        <p:spPr/>
        <p:txBody>
          <a:bodyPr anchor="t"/>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0"/>
            <a:fld id="{BB962C8B-B14F-4D97-AF65-F5344CB8AC3E}" type="datetime3">
              <a:rPr lang="zh-CN" altLang="en-US" sz="1200" dirty="0">
                <a:solidFill>
                  <a:schemeClr val="bg1"/>
                </a:solidFill>
                <a:ea typeface="宋体" panose="02010600030101010101" pitchFamily="2" charset="-122"/>
              </a:rPr>
            </a:fld>
            <a:endParaRPr lang="zh-CN" altLang="en-US" sz="1200" dirty="0">
              <a:solidFill>
                <a:schemeClr val="bg1"/>
              </a:solidFill>
              <a:ea typeface="宋体" panose="02010600030101010101" pitchFamily="2"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680720" y="1444625"/>
            <a:ext cx="10673080" cy="4732655"/>
          </a:xfrm>
        </p:spPr>
        <p:txBody>
          <a:bodyPr/>
          <a:p>
            <a:r>
              <a:rPr lang="zh-CN" altLang="en-US" sz="3200"/>
              <a:t>山东日照人小李在青岛打工，与房东因房租发生纠纷，2017年春节，小李回家过年期间，向自己所在县人民法院提出诉讼请求。法院接到诉状后，经审查认为不符合条件，裁定不予受理。</a:t>
            </a:r>
            <a:endParaRPr lang="zh-CN" altLang="en-US" sz="3200"/>
          </a:p>
          <a:p>
            <a:r>
              <a:rPr lang="zh-CN" altLang="en-US">
                <a:ln w="22225">
                  <a:solidFill>
                    <a:schemeClr val="accent2"/>
                  </a:solidFill>
                  <a:prstDash val="solid"/>
                </a:ln>
                <a:solidFill>
                  <a:schemeClr val="accent2">
                    <a:lumMod val="40000"/>
                    <a:lumOff val="60000"/>
                  </a:schemeClr>
                </a:solidFill>
                <a:effectLst/>
              </a:rPr>
              <a:t>  (1)法院为什么不受理小李的诉讼请求？</a:t>
            </a:r>
            <a:endParaRPr lang="zh-CN" altLang="en-US">
              <a:ln w="22225">
                <a:solidFill>
                  <a:schemeClr val="accent2"/>
                </a:solidFill>
                <a:prstDash val="solid"/>
              </a:ln>
              <a:solidFill>
                <a:schemeClr val="accent2">
                  <a:lumMod val="40000"/>
                  <a:lumOff val="60000"/>
                </a:schemeClr>
              </a:solidFill>
              <a:effectLst/>
            </a:endParaRPr>
          </a:p>
          <a:p>
            <a:r>
              <a:rPr lang="zh-CN" altLang="en-US">
                <a:ln w="22225">
                  <a:solidFill>
                    <a:schemeClr val="accent2"/>
                  </a:solidFill>
                  <a:prstDash val="solid"/>
                </a:ln>
                <a:solidFill>
                  <a:schemeClr val="accent2">
                    <a:lumMod val="40000"/>
                    <a:lumOff val="60000"/>
                  </a:schemeClr>
                </a:solidFill>
                <a:effectLst/>
              </a:rPr>
              <a:t>  (2)法院在接到诉状后，要从哪些方面判定起诉是否成立？</a:t>
            </a:r>
            <a:endParaRPr lang="zh-CN" altLang="en-US">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800" decel="100000"/>
                                        <p:tgtEl>
                                          <p:spTgt spid="3">
                                            <p:txEl>
                                              <p:pRg st="1" end="1"/>
                                            </p:txEl>
                                          </p:spTgt>
                                        </p:tgtEl>
                                      </p:cBhvr>
                                    </p:animEffect>
                                    <p:anim calcmode="lin" valueType="num">
                                      <p:cBhvr>
                                        <p:cTn id="8"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par>
                                <p:cTn id="13" presetID="3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800" decel="100000"/>
                                        <p:tgtEl>
                                          <p:spTgt spid="3">
                                            <p:txEl>
                                              <p:pRg st="2" end="2"/>
                                            </p:txEl>
                                          </p:spTgt>
                                        </p:tgtEl>
                                      </p:cBhvr>
                                    </p:animEffect>
                                    <p:anim calcmode="lin" valueType="num">
                                      <p:cBhvr>
                                        <p:cTn id="16"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098" name="对象 4097"/>
          <p:cNvGraphicFramePr/>
          <p:nvPr/>
        </p:nvGraphicFramePr>
        <p:xfrm>
          <a:off x="1913573" y="549275"/>
          <a:ext cx="8507412" cy="6497638"/>
        </p:xfrm>
        <a:graphic>
          <a:graphicData uri="http://schemas.openxmlformats.org/presentationml/2006/ole">
            <mc:AlternateContent xmlns:mc="http://schemas.openxmlformats.org/markup-compatibility/2006">
              <mc:Choice xmlns:v="urn:schemas-microsoft-com:vml" Requires="v">
                <p:oleObj spid="_x0000_s3079" name="" r:id="rId1" imgW="9439910" imgH="7220585" progId="Word.Document.8">
                  <p:embed/>
                </p:oleObj>
              </mc:Choice>
              <mc:Fallback>
                <p:oleObj name="" r:id="rId1" imgW="9439910" imgH="7220585" progId="Word.Document.8">
                  <p:embed/>
                  <p:pic>
                    <p:nvPicPr>
                      <p:cNvPr id="0" name="图片 3078"/>
                      <p:cNvPicPr/>
                      <p:nvPr/>
                    </p:nvPicPr>
                    <p:blipFill>
                      <a:blip r:embed="rId2"/>
                      <a:stretch>
                        <a:fillRect/>
                      </a:stretch>
                    </p:blipFill>
                    <p:spPr>
                      <a:xfrm>
                        <a:off x="1913573" y="549275"/>
                        <a:ext cx="8507412" cy="6497638"/>
                      </a:xfrm>
                      <a:prstGeom prst="rect">
                        <a:avLst/>
                      </a:prstGeom>
                      <a:noFill/>
                      <a:ln w="38100">
                        <a:noFill/>
                        <a:miter/>
                      </a:ln>
                    </p:spPr>
                  </p:pic>
                </p:oleObj>
              </mc:Fallback>
            </mc:AlternateContent>
          </a:graphicData>
        </a:graphic>
      </p:graphicFrame>
      <p:sp>
        <p:nvSpPr>
          <p:cNvPr id="4109" name="文本框 4108"/>
          <p:cNvSpPr txBox="1"/>
          <p:nvPr/>
        </p:nvSpPr>
        <p:spPr>
          <a:xfrm>
            <a:off x="2063750" y="2924175"/>
            <a:ext cx="8207375" cy="3538220"/>
          </a:xfrm>
          <a:prstGeom prst="rect">
            <a:avLst/>
          </a:prstGeom>
          <a:noFill/>
          <a:ln w="9525">
            <a:noFill/>
          </a:ln>
        </p:spPr>
        <p:txBody>
          <a:bodyPr>
            <a:spAutoFit/>
          </a:bodyPr>
          <a:p>
            <a:r>
              <a:rPr lang="en-US" altLang="zh-CN" sz="3200" b="1">
                <a:latin typeface="黑体" panose="02010609060101010101" pitchFamily="2" charset="-122"/>
                <a:ea typeface="黑体" panose="02010609060101010101" pitchFamily="2" charset="-122"/>
              </a:rPr>
              <a:t>(2)</a:t>
            </a:r>
            <a:r>
              <a:rPr lang="zh-CN" altLang="en-US" sz="3200" b="1" dirty="0">
                <a:solidFill>
                  <a:schemeClr val="accent2"/>
                </a:solidFill>
                <a:latin typeface="黑体" panose="02010609060101010101" pitchFamily="2" charset="-122"/>
                <a:ea typeface="黑体" panose="02010609060101010101" pitchFamily="2" charset="-122"/>
              </a:rPr>
              <a:t>法院在接到诉状后，要从以下四个方面审查起诉是否符合法律规定的条件：</a:t>
            </a:r>
            <a:endParaRPr lang="zh-CN" altLang="en-US" sz="3200" b="1" dirty="0">
              <a:solidFill>
                <a:schemeClr val="accent2"/>
              </a:solidFill>
              <a:latin typeface="黑体" panose="02010609060101010101" pitchFamily="2" charset="-122"/>
              <a:ea typeface="黑体" panose="02010609060101010101" pitchFamily="2" charset="-122"/>
            </a:endParaRPr>
          </a:p>
          <a:p>
            <a:r>
              <a:rPr lang="zh-CN" altLang="en-US" sz="3200" b="1" dirty="0">
                <a:latin typeface="黑体" panose="02010609060101010101" pitchFamily="2" charset="-122"/>
                <a:ea typeface="黑体" panose="02010609060101010101" pitchFamily="2" charset="-122"/>
              </a:rPr>
              <a:t>  </a:t>
            </a:r>
            <a:r>
              <a:rPr lang="en-US" altLang="zh-CN" sz="3200" b="1" dirty="0">
                <a:latin typeface="黑体" panose="02010609060101010101" pitchFamily="2" charset="-122"/>
                <a:ea typeface="黑体" panose="02010609060101010101" pitchFamily="2" charset="-122"/>
              </a:rPr>
              <a:t>①</a:t>
            </a:r>
            <a:r>
              <a:rPr lang="zh-CN" altLang="en-US" sz="3200" b="1" dirty="0">
                <a:latin typeface="黑体" panose="02010609060101010101" pitchFamily="2" charset="-122"/>
                <a:ea typeface="黑体" panose="02010609060101010101" pitchFamily="2" charset="-122"/>
              </a:rPr>
              <a:t>案件是否属于法院的管辖范围。</a:t>
            </a:r>
            <a:endParaRPr lang="zh-CN" altLang="en-US" sz="3200" b="1" dirty="0">
              <a:latin typeface="黑体" panose="02010609060101010101" pitchFamily="2" charset="-122"/>
              <a:ea typeface="黑体" panose="02010609060101010101" pitchFamily="2" charset="-122"/>
            </a:endParaRPr>
          </a:p>
          <a:p>
            <a:r>
              <a:rPr lang="zh-CN" altLang="en-US" sz="3200" b="1" dirty="0">
                <a:latin typeface="黑体" panose="02010609060101010101" pitchFamily="2" charset="-122"/>
                <a:ea typeface="黑体" panose="02010609060101010101" pitchFamily="2" charset="-122"/>
              </a:rPr>
              <a:t>  </a:t>
            </a:r>
            <a:r>
              <a:rPr lang="en-US" altLang="zh-CN" sz="3200" b="1" dirty="0">
                <a:latin typeface="黑体" panose="02010609060101010101" pitchFamily="2" charset="-122"/>
                <a:ea typeface="黑体" panose="02010609060101010101" pitchFamily="2" charset="-122"/>
              </a:rPr>
              <a:t>②</a:t>
            </a:r>
            <a:r>
              <a:rPr lang="zh-CN" altLang="en-US" sz="3200" b="1" dirty="0">
                <a:latin typeface="黑体" panose="02010609060101010101" pitchFamily="2" charset="-122"/>
                <a:ea typeface="黑体" panose="02010609060101010101" pitchFamily="2" charset="-122"/>
              </a:rPr>
              <a:t>原告是不是与本案有直接利害关系的公民、法人和其他组织。</a:t>
            </a:r>
            <a:endParaRPr lang="zh-CN" altLang="en-US" sz="3200" b="1" dirty="0">
              <a:latin typeface="黑体" panose="02010609060101010101" pitchFamily="2" charset="-122"/>
              <a:ea typeface="黑体" panose="02010609060101010101" pitchFamily="2" charset="-122"/>
            </a:endParaRPr>
          </a:p>
          <a:p>
            <a:r>
              <a:rPr lang="zh-CN" altLang="en-US" sz="3200" b="1" dirty="0">
                <a:latin typeface="黑体" panose="02010609060101010101" pitchFamily="2" charset="-122"/>
                <a:ea typeface="黑体" panose="02010609060101010101" pitchFamily="2" charset="-122"/>
              </a:rPr>
              <a:t>  </a:t>
            </a:r>
            <a:r>
              <a:rPr lang="en-US" altLang="zh-CN" sz="3200" b="1" dirty="0">
                <a:latin typeface="黑体" panose="02010609060101010101" pitchFamily="2" charset="-122"/>
                <a:ea typeface="黑体" panose="02010609060101010101" pitchFamily="2" charset="-122"/>
              </a:rPr>
              <a:t>③</a:t>
            </a:r>
            <a:r>
              <a:rPr lang="zh-CN" altLang="en-US" sz="3200" b="1" dirty="0">
                <a:latin typeface="黑体" panose="02010609060101010101" pitchFamily="2" charset="-122"/>
                <a:ea typeface="黑体" panose="02010609060101010101" pitchFamily="2" charset="-122"/>
              </a:rPr>
              <a:t>有没有明确的被告。</a:t>
            </a:r>
            <a:endParaRPr lang="zh-CN" altLang="en-US" sz="3200" b="1" dirty="0">
              <a:latin typeface="黑体" panose="02010609060101010101" pitchFamily="2" charset="-122"/>
              <a:ea typeface="黑体" panose="02010609060101010101" pitchFamily="2" charset="-122"/>
            </a:endParaRPr>
          </a:p>
          <a:p>
            <a:r>
              <a:rPr lang="zh-CN" altLang="en-US" sz="3200" b="1" dirty="0">
                <a:latin typeface="黑体" panose="02010609060101010101" pitchFamily="2" charset="-122"/>
                <a:ea typeface="黑体" panose="02010609060101010101" pitchFamily="2" charset="-122"/>
              </a:rPr>
              <a:t>  </a:t>
            </a:r>
            <a:r>
              <a:rPr lang="en-US" altLang="zh-CN" sz="3200" b="1" dirty="0">
                <a:latin typeface="黑体" panose="02010609060101010101" pitchFamily="2" charset="-122"/>
                <a:ea typeface="黑体" panose="02010609060101010101" pitchFamily="2" charset="-122"/>
              </a:rPr>
              <a:t>④</a:t>
            </a:r>
            <a:r>
              <a:rPr lang="zh-CN" altLang="en-US" sz="3200" b="1" dirty="0">
                <a:latin typeface="黑体" panose="02010609060101010101" pitchFamily="2" charset="-122"/>
                <a:ea typeface="黑体" panose="02010609060101010101" pitchFamily="2" charset="-122"/>
              </a:rPr>
              <a:t>是否有具体的诉讼请求和事实、理由。</a:t>
            </a:r>
            <a:endParaRPr lang="zh-CN" altLang="en-US" sz="3200" b="1" dirty="0">
              <a:latin typeface="黑体" panose="02010609060101010101" pitchFamily="2" charset="-122"/>
              <a:ea typeface="黑体" panose="0201060906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109">
                                            <p:txEl>
                                              <p:charRg st="0" end="37"/>
                                            </p:txEl>
                                          </p:spTgt>
                                        </p:tgtEl>
                                        <p:attrNameLst>
                                          <p:attrName>style.visibility</p:attrName>
                                        </p:attrNameLst>
                                      </p:cBhvr>
                                      <p:to>
                                        <p:strVal val="visible"/>
                                      </p:to>
                                    </p:set>
                                    <p:anim calcmode="lin" valueType="num">
                                      <p:cBhvr additive="base">
                                        <p:cTn id="7" dur="500" fill="hold"/>
                                        <p:tgtEl>
                                          <p:spTgt spid="4109">
                                            <p:txEl>
                                              <p:charRg st="0" end="3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109">
                                            <p:txEl>
                                              <p:charRg st="0" end="37"/>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109">
                                            <p:txEl>
                                              <p:charRg st="37" end="55"/>
                                            </p:txEl>
                                          </p:spTgt>
                                        </p:tgtEl>
                                        <p:attrNameLst>
                                          <p:attrName>style.visibility</p:attrName>
                                        </p:attrNameLst>
                                      </p:cBhvr>
                                      <p:to>
                                        <p:strVal val="visible"/>
                                      </p:to>
                                    </p:set>
                                    <p:anim calcmode="lin" valueType="num">
                                      <p:cBhvr additive="base">
                                        <p:cTn id="13" dur="500" fill="hold"/>
                                        <p:tgtEl>
                                          <p:spTgt spid="4109">
                                            <p:txEl>
                                              <p:charRg st="37" end="5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109">
                                            <p:txEl>
                                              <p:charRg st="37" end="55"/>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109">
                                            <p:txEl>
                                              <p:charRg st="55" end="86"/>
                                            </p:txEl>
                                          </p:spTgt>
                                        </p:tgtEl>
                                        <p:attrNameLst>
                                          <p:attrName>style.visibility</p:attrName>
                                        </p:attrNameLst>
                                      </p:cBhvr>
                                      <p:to>
                                        <p:strVal val="visible"/>
                                      </p:to>
                                    </p:set>
                                    <p:anim calcmode="lin" valueType="num">
                                      <p:cBhvr additive="base">
                                        <p:cTn id="17" dur="500" fill="hold"/>
                                        <p:tgtEl>
                                          <p:spTgt spid="4109">
                                            <p:txEl>
                                              <p:charRg st="55" end="8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109">
                                            <p:txEl>
                                              <p:charRg st="55" end="86"/>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109">
                                            <p:txEl>
                                              <p:charRg st="86" end="99"/>
                                            </p:txEl>
                                          </p:spTgt>
                                        </p:tgtEl>
                                        <p:attrNameLst>
                                          <p:attrName>style.visibility</p:attrName>
                                        </p:attrNameLst>
                                      </p:cBhvr>
                                      <p:to>
                                        <p:strVal val="visible"/>
                                      </p:to>
                                    </p:set>
                                    <p:anim calcmode="lin" valueType="num">
                                      <p:cBhvr additive="base">
                                        <p:cTn id="21" dur="500" fill="hold"/>
                                        <p:tgtEl>
                                          <p:spTgt spid="4109">
                                            <p:txEl>
                                              <p:charRg st="86" end="99"/>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109">
                                            <p:txEl>
                                              <p:charRg st="86" end="99"/>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109">
                                            <p:txEl>
                                              <p:charRg st="99" end="120"/>
                                            </p:txEl>
                                          </p:spTgt>
                                        </p:tgtEl>
                                        <p:attrNameLst>
                                          <p:attrName>style.visibility</p:attrName>
                                        </p:attrNameLst>
                                      </p:cBhvr>
                                      <p:to>
                                        <p:strVal val="visible"/>
                                      </p:to>
                                    </p:set>
                                    <p:anim calcmode="lin" valueType="num">
                                      <p:cBhvr additive="base">
                                        <p:cTn id="25" dur="500" fill="hold"/>
                                        <p:tgtEl>
                                          <p:spTgt spid="4109">
                                            <p:txEl>
                                              <p:charRg st="99" end="12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109">
                                            <p:txEl>
                                              <p:charRg st="99" end="12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716280" y="1292860"/>
            <a:ext cx="10637520" cy="4884420"/>
          </a:xfrm>
        </p:spPr>
        <p:txBody>
          <a:bodyPr/>
          <a:p>
            <a:r>
              <a:rPr lang="zh-CN" altLang="en-US"/>
              <a:t> 山西某煤矿与江西某煤炭公司签订了一份购销煤炭合同。合同约定山西某煤矿应于201</a:t>
            </a:r>
            <a:r>
              <a:rPr lang="en-US" altLang="zh-CN"/>
              <a:t>7</a:t>
            </a:r>
            <a:r>
              <a:rPr lang="zh-CN" altLang="en-US"/>
              <a:t>年12月1日前将煤运到汉口某码头，双方凭该码头收货单结清货款。山西某煤矿于201</a:t>
            </a:r>
            <a:r>
              <a:rPr lang="en-US" altLang="zh-CN"/>
              <a:t>7</a:t>
            </a:r>
            <a:r>
              <a:rPr lang="zh-CN" altLang="en-US"/>
              <a:t>年11月3日从大同火车站发货，因其经办人填写发货单不清，致使大同火车站将煤错发到汉口另一码头。双方于201</a:t>
            </a:r>
            <a:r>
              <a:rPr lang="en-US" altLang="zh-CN"/>
              <a:t>8</a:t>
            </a:r>
            <a:r>
              <a:rPr lang="zh-CN" altLang="en-US"/>
              <a:t>年1月才找到该批煤的下落。江西某煤炭公司于201</a:t>
            </a:r>
            <a:r>
              <a:rPr lang="en-US" altLang="zh-CN"/>
              <a:t>8</a:t>
            </a:r>
            <a:r>
              <a:rPr lang="zh-CN" altLang="en-US"/>
              <a:t>年2月才收到货，故其以山西某煤矿违约为由拒付货款。山西某煤矿因此在汉口区人民法院提起诉讼，要求江西某煤炭公司支付货款。</a:t>
            </a:r>
            <a:endParaRPr lang="zh-CN" altLang="en-US"/>
          </a:p>
          <a:p>
            <a:r>
              <a:rPr lang="zh-CN" altLang="en-US">
                <a:ln w="22225">
                  <a:solidFill>
                    <a:schemeClr val="accent2"/>
                  </a:solidFill>
                  <a:prstDash val="solid"/>
                </a:ln>
                <a:solidFill>
                  <a:schemeClr val="accent2">
                    <a:lumMod val="40000"/>
                    <a:lumOff val="60000"/>
                  </a:schemeClr>
                </a:solidFill>
                <a:effectLst/>
              </a:rPr>
              <a:t>汉口区人民法院是否有权受理本案？为什么？</a:t>
            </a:r>
            <a:endParaRPr lang="zh-CN" altLang="en-US">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32770" name="对象 32769"/>
          <p:cNvGraphicFramePr/>
          <p:nvPr/>
        </p:nvGraphicFramePr>
        <p:xfrm>
          <a:off x="2230438" y="1136650"/>
          <a:ext cx="8132762" cy="5097463"/>
        </p:xfrm>
        <a:graphic>
          <a:graphicData uri="http://schemas.openxmlformats.org/presentationml/2006/ole">
            <mc:AlternateContent xmlns:mc="http://schemas.openxmlformats.org/markup-compatibility/2006">
              <mc:Choice xmlns:v="urn:schemas-microsoft-com:vml" Requires="v">
                <p:oleObj spid="_x0000_s3081" name="" r:id="rId1" imgW="8954770" imgH="5565775" progId="Word.Document.8">
                  <p:embed/>
                </p:oleObj>
              </mc:Choice>
              <mc:Fallback>
                <p:oleObj name="" r:id="rId1" imgW="8954770" imgH="5565775" progId="Word.Document.8">
                  <p:embed/>
                  <p:pic>
                    <p:nvPicPr>
                      <p:cNvPr id="0" name="图片 3080"/>
                      <p:cNvPicPr/>
                      <p:nvPr/>
                    </p:nvPicPr>
                    <p:blipFill>
                      <a:blip r:embed="rId2"/>
                      <a:stretch>
                        <a:fillRect/>
                      </a:stretch>
                    </p:blipFill>
                    <p:spPr>
                      <a:xfrm>
                        <a:off x="2230438" y="1136650"/>
                        <a:ext cx="8132762" cy="5097463"/>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blinds(horizontal)">
                                      <p:cBhvr>
                                        <p:cTn id="7" dur="500"/>
                                        <p:tgtEl>
                                          <p:spTgt spid="327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小知识：证据</a:t>
            </a:r>
            <a:endParaRPr lang="zh-CN" altLang="en-US"/>
          </a:p>
        </p:txBody>
      </p:sp>
      <p:sp>
        <p:nvSpPr>
          <p:cNvPr id="3" name="内容占位符 2"/>
          <p:cNvSpPr>
            <a:spLocks noGrp="1"/>
          </p:cNvSpPr>
          <p:nvPr>
            <p:ph idx="1"/>
          </p:nvPr>
        </p:nvSpPr>
        <p:spPr/>
        <p:txBody>
          <a:bodyPr/>
          <a:p>
            <a:r>
              <a:rPr lang="zh-CN" altLang="en-US"/>
              <a:t>证据（evidence）是指依照诉讼规则认定案件事实的依据。证据对于当事人进行诉讼活动，维护自己的合法权益，对法院查明案件事实，依法正确裁判都具有十分重要的意义。证据问题是诉讼的核心问题，在任何一起案件的审判过程中，都需要通过证据和证据形成的证据链再现还原事件的本来面目，依据充足的证据而作出的裁判才有可能是公正的裁判。目前学界对证据制度的研究已经形成一门专门科目，称为证据学或证据法学。</a:t>
            </a:r>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28650" y="904240"/>
            <a:ext cx="10725150" cy="5273040"/>
          </a:xfrm>
        </p:spPr>
        <p:txBody>
          <a:bodyPr>
            <a:normAutofit fontScale="90000" lnSpcReduction="10000"/>
          </a:bodyPr>
          <a:p>
            <a:pPr fontAlgn="auto">
              <a:lnSpc>
                <a:spcPct val="120000"/>
              </a:lnSpc>
            </a:pPr>
            <a:r>
              <a:rPr lang="zh-CN" altLang="en-US"/>
              <a:t>民事诉讼证据有哪些种类？</a:t>
            </a:r>
            <a:endParaRPr lang="zh-CN" altLang="en-US"/>
          </a:p>
          <a:p>
            <a:pPr fontAlgn="auto">
              <a:lnSpc>
                <a:spcPct val="120000"/>
              </a:lnSpc>
            </a:pPr>
            <a:r>
              <a:rPr lang="zh-CN" altLang="en-US"/>
              <a:t>　　证据有以下七种：（1）书证：指以文字、符号、图案等表示的内容来证明案件待证事实的书面材料。例如合同、遗嘱、书信、图纸等。（2）物证：指以其形状、质量、规格、受损坏的程度来证明案件事实的物品。例如购买的产品、被损害的物品等。（3）视听资料：指用录音、录像、计算机储存资料和数据来证明案件事实的证据。（4）证人证言：指知晓案件事实的人向法院就自己亲眼看到或亲耳听到的案件事实所作的陈述。（5）当事人陈述：指当事人在诉讼中就案件事实所作的陈述。（6）鉴定结论：是指鉴定人运用专业知识对民事案件中的专门性问题进行分析、鉴别、判断后作出的鉴定意见。例如文书鉴定、医学鉴定、技术鉴定等。（7）勘验笔录：指审判人员在诉讼中对与案件争议有关的现场、物品等进行查验、拍照、测量后制作的笔录。</a:t>
            </a:r>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三、上诉</a:t>
            </a:r>
            <a:endParaRPr lang="zh-CN" altLang="en-US"/>
          </a:p>
        </p:txBody>
      </p:sp>
      <p:sp>
        <p:nvSpPr>
          <p:cNvPr id="3" name="内容占位符 2"/>
          <p:cNvSpPr>
            <a:spLocks noGrp="1"/>
          </p:cNvSpPr>
          <p:nvPr>
            <p:ph idx="1"/>
          </p:nvPr>
        </p:nvSpPr>
        <p:spPr/>
        <p:txBody>
          <a:bodyPr/>
          <a:p>
            <a:r>
              <a:rPr lang="zh-CN" altLang="en-US"/>
              <a:t>当事人不服一审人民法院的判决或者裁定，可以在法定期间内向上一级人民法院提出上诉。当事人不服民事、行政判决的上诉期间为15日，裁定为10日；不服刑事判决的上诉期间为10日，裁定为5日。</a:t>
            </a:r>
            <a:endParaRPr lang="zh-C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四、再审和申诉</a:t>
            </a:r>
            <a:endParaRPr lang="zh-CN" altLang="en-US"/>
          </a:p>
        </p:txBody>
      </p:sp>
      <p:sp>
        <p:nvSpPr>
          <p:cNvPr id="3" name="内容占位符 2"/>
          <p:cNvSpPr>
            <a:spLocks noGrp="1"/>
          </p:cNvSpPr>
          <p:nvPr>
            <p:ph idx="1"/>
          </p:nvPr>
        </p:nvSpPr>
        <p:spPr/>
        <p:txBody>
          <a:bodyPr/>
          <a:p>
            <a:r>
              <a:rPr lang="zh-CN" altLang="en-US"/>
              <a:t>当事人对已经发生法律效力的民事判决、裁定，认为有错误时，可以向原审人民法院或者上级人民法院申请再审。当事人申请再审，应当在判决、裁定发生法律效力后二年内提出。当事人对已经发生法律效力的行政判决、裁定，认为确有错误的，可以向原审人民法院或者上一级人民法院提出申诉。当事人及其法定代理人、近亲属，对已经发生法律效力的刑事判决、裁定，可以向人民法院提出申诉。 　申诉再审或者申诉，应当提交再审申请书或者申诉书，并附原裁决文书；有新证据的，应当一并提交。这里需要说明的是，依照法律规定，申请再审或者申诉不影响已生效判决或裁定的执行。 </a:t>
            </a:r>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3"/>
          <p:cNvSpPr/>
          <p:nvPr/>
        </p:nvSpPr>
        <p:spPr>
          <a:xfrm>
            <a:off x="1524000" y="0"/>
            <a:ext cx="9144000" cy="620713"/>
          </a:xfrm>
          <a:prstGeom prst="rect">
            <a:avLst/>
          </a:prstGeom>
          <a:solidFill>
            <a:srgbClr val="2E2E2E"/>
          </a:solidFill>
          <a:ln w="9525">
            <a:noFill/>
          </a:ln>
        </p:spPr>
        <p:txBody>
          <a:bodyPr anchor="ctr"/>
          <a:p>
            <a:pPr lvl="0" algn="ctr"/>
            <a:endParaRPr>
              <a:solidFill>
                <a:srgbClr val="FFFFFF"/>
              </a:solidFill>
              <a:ea typeface="宋体" panose="02010600030101010101" pitchFamily="2" charset="-122"/>
            </a:endParaRPr>
          </a:p>
        </p:txBody>
      </p:sp>
      <p:sp>
        <p:nvSpPr>
          <p:cNvPr id="5129" name="五边形 17"/>
          <p:cNvSpPr/>
          <p:nvPr/>
        </p:nvSpPr>
        <p:spPr>
          <a:xfrm>
            <a:off x="1524000" y="260350"/>
            <a:ext cx="3095625" cy="720725"/>
          </a:xfrm>
          <a:prstGeom prst="homePlate">
            <a:avLst>
              <a:gd name="adj" fmla="val 107319"/>
            </a:avLst>
          </a:prstGeom>
          <a:solidFill>
            <a:srgbClr val="FFD03B"/>
          </a:solidFill>
          <a:ln w="9525">
            <a:noFill/>
          </a:ln>
        </p:spPr>
        <p:txBody>
          <a:bodyPr anchor="ctr"/>
          <a:p>
            <a:pPr lvl="0" algn="ctr"/>
            <a:r>
              <a:rPr lang="zh-CN" altLang="en-US" sz="2800" b="1" dirty="0">
                <a:solidFill>
                  <a:srgbClr val="2E2E2E"/>
                </a:solidFill>
                <a:latin typeface="Calibri" panose="020F0502020204030204" charset="0"/>
                <a:ea typeface="微软雅黑" panose="020B0503020204020204" charset="-122"/>
                <a:sym typeface="Calibri" panose="020F0502020204030204" charset="0"/>
              </a:rPr>
              <a:t>情境导入</a:t>
            </a:r>
            <a:endParaRPr lang="zh-CN" altLang="en-US" sz="2800" b="1" dirty="0">
              <a:solidFill>
                <a:srgbClr val="2E2E2E"/>
              </a:solidFill>
              <a:ea typeface="宋体" panose="02010600030101010101" pitchFamily="2" charset="-122"/>
            </a:endParaRPr>
          </a:p>
        </p:txBody>
      </p:sp>
      <p:sp>
        <p:nvSpPr>
          <p:cNvPr id="2" name="文本框 1"/>
          <p:cNvSpPr txBox="1"/>
          <p:nvPr/>
        </p:nvSpPr>
        <p:spPr>
          <a:xfrm>
            <a:off x="214630" y="1120775"/>
            <a:ext cx="8972550" cy="1753235"/>
          </a:xfrm>
          <a:prstGeom prst="rect">
            <a:avLst/>
          </a:prstGeom>
          <a:noFill/>
        </p:spPr>
        <p:txBody>
          <a:bodyPr wrap="square" rtlCol="0" anchor="t">
            <a:spAutoFit/>
          </a:bodyPr>
          <a:p>
            <a:r>
              <a:rPr lang="zh-CN" altLang="en-US" sz="3600"/>
              <a:t>在对外贸易过程中，日照东方贸易有限公司与美国ABC贸易公司阐述了合同纠纷，如何高效快速的解决跨国贸易纠纷呢？</a:t>
            </a:r>
            <a:endParaRPr lang="zh-CN" altLang="en-US" sz="360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五、申请执行</a:t>
            </a:r>
            <a:endParaRPr lang="zh-CN" altLang="en-US"/>
          </a:p>
        </p:txBody>
      </p:sp>
      <p:sp>
        <p:nvSpPr>
          <p:cNvPr id="3" name="内容占位符 2"/>
          <p:cNvSpPr>
            <a:spLocks noGrp="1"/>
          </p:cNvSpPr>
          <p:nvPr>
            <p:ph idx="1"/>
          </p:nvPr>
        </p:nvSpPr>
        <p:spPr/>
        <p:txBody>
          <a:bodyPr/>
          <a:p>
            <a:r>
              <a:rPr lang="zh-CN" altLang="en-US"/>
              <a:t>判决、裁定发生法律效力后，债务人未按照判决或裁定所确定的期间履行债务的，债权人可以申请人民法院强制执行。申请执行的期限，双方或一方当事人为公民的为一年，双方是法人或者其他组织的为六个月。向人民法院申请执行仲裁机构的裁决、公证机关依法赋予强制执行效力的债权文书和行政机关的处理或处罚决定的，应当交纳申请执行费。</a:t>
            </a:r>
            <a:endParaRPr lang="zh-C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六、认识民事诉讼</a:t>
            </a:r>
            <a:endParaRPr lang="zh-CN" altLang="en-US"/>
          </a:p>
        </p:txBody>
      </p:sp>
      <p:sp>
        <p:nvSpPr>
          <p:cNvPr id="3" name="内容占位符 2"/>
          <p:cNvSpPr>
            <a:spLocks noGrp="1"/>
          </p:cNvSpPr>
          <p:nvPr>
            <p:ph idx="1"/>
          </p:nvPr>
        </p:nvSpPr>
        <p:spPr/>
        <p:txBody>
          <a:bodyPr/>
          <a:p>
            <a:r>
              <a:rPr lang="zh-CN" altLang="en-US"/>
              <a:t>1、原告应具有民事行为能力。</a:t>
            </a:r>
            <a:endParaRPr lang="zh-CN" altLang="en-US"/>
          </a:p>
          <a:p>
            <a:r>
              <a:rPr lang="zh-CN" altLang="en-US"/>
              <a:t>根据民法通则   规定，18周岁以上的公民是成年人,具有完全的民事行为能力；16周岁以上，不满18周岁的公民以自己劳动收入为主要来 源的，视为有完全民事行为能力的人，其有资格以自己的名义向法院提起诉讼，未成年人或精神病人属无行为能力人或限制行为能力的人，应由其法定监护人作为法定代理人代为讼诉。</a:t>
            </a:r>
            <a:endParaRPr lang="zh-CN" altLang="en-US"/>
          </a:p>
          <a:p>
            <a:r>
              <a:rPr lang="zh-CN" altLang="en-US"/>
              <a:t>2、原告是与本案有直接利害关系的公民、法人和其他组织。提起讼诉的消费者必须是在购买、使用商品或接受服务中合法权益受到侵害的消费者或其他受害人。</a:t>
            </a:r>
            <a:endParaRPr lang="zh-CN"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3、有明确的被告。根据《消费者权益保护法》第35条规定，消费者在其合法权益受到侵害时，可以以销售者或服务者作为被告。如果消费者因商品缺陷造成人身财产损害时，可以将销售者或生产者任何一方作为被告，法律将对生产者、销售者起诉的选择权赋予了消费者，由他们选择最方便自己进行诉讼、最有履行判决的能力和最容易找到的对象作为被告。</a:t>
            </a:r>
            <a:endParaRPr lang="zh-CN" altLang="en-US"/>
          </a:p>
          <a:p>
            <a:r>
              <a:rPr lang="zh-CN" altLang="en-US"/>
              <a:t>4、有明确的诉讼请求和事实理由。即具体地提出经营者违约、侵权行为的事实和给自己造成的损害，以及经营者应承担的民事责任等。</a:t>
            </a:r>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628650" y="1378585"/>
            <a:ext cx="10725150" cy="4798695"/>
          </a:xfrm>
        </p:spPr>
        <p:txBody>
          <a:bodyPr>
            <a:normAutofit fontScale="80000"/>
          </a:bodyPr>
          <a:p>
            <a:r>
              <a:rPr lang="zh-CN" altLang="en-US"/>
              <a:t>5、向有管辖权的人民法院起诉。可以包括以下几个方面：</a:t>
            </a:r>
            <a:endParaRPr lang="zh-CN" altLang="en-US"/>
          </a:p>
          <a:p>
            <a:r>
              <a:rPr lang="zh-CN" altLang="en-US"/>
              <a:t>（1）一般民事案件中，对法人或其他组织提起民事诉讼，由法人住所地人民法院管辖；同一诉讼的几个被告住所地或经常居住地在两个以上人民法院辖区，可向其中的任何一个辖区的法院起诉。</a:t>
            </a:r>
            <a:endParaRPr lang="zh-CN" altLang="en-US"/>
          </a:p>
          <a:p>
            <a:r>
              <a:rPr lang="zh-CN" altLang="en-US"/>
              <a:t>（2）对侵权行为，应向侵权行为地或者被告所在地法院起诉。因产品质量不合格造成他人财产、人身损害提起的诉讼，产品制造地、产品销售地、侵权行为地和被告住所地的人民法院都有管辖权。</a:t>
            </a:r>
            <a:endParaRPr lang="zh-CN" altLang="en-US"/>
          </a:p>
          <a:p>
            <a:r>
              <a:rPr lang="zh-CN" altLang="en-US"/>
              <a:t>（3）对铁路、公路、水上、航空运输和联合运输中发生的诉权，应向运输始发地、目的地或被告所在地法院起诉。因铁路、公路、水上和航空事故，请求损害赔偿诉讼，应向事故发生地或车辆、船舶最先到达地、航空器最先降落地或被告住所地法院起诉。</a:t>
            </a:r>
            <a:endParaRPr lang="zh-CN" altLang="en-US"/>
          </a:p>
          <a:p>
            <a:r>
              <a:rPr lang="zh-CN" altLang="en-US"/>
              <a:t>（4）民事诉讼法 第34条规定，因不动产提起的诉讼，应向不动产所在地法院起诉。 </a:t>
            </a:r>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9457" name="组合 40961"/>
          <p:cNvGrpSpPr>
            <a:grpSpLocks noChangeAspect="1"/>
          </p:cNvGrpSpPr>
          <p:nvPr/>
        </p:nvGrpSpPr>
        <p:grpSpPr>
          <a:xfrm>
            <a:off x="1847850" y="188913"/>
            <a:ext cx="8569325" cy="6408737"/>
            <a:chOff x="272" y="999"/>
            <a:chExt cx="4032" cy="2879"/>
          </a:xfrm>
        </p:grpSpPr>
        <p:sp>
          <p:nvSpPr>
            <p:cNvPr id="19458" name="矩形 40962"/>
            <p:cNvSpPr>
              <a:spLocks noChangeAspect="1" noTextEdit="1"/>
            </p:cNvSpPr>
            <p:nvPr/>
          </p:nvSpPr>
          <p:spPr>
            <a:xfrm>
              <a:off x="272" y="999"/>
              <a:ext cx="4032" cy="2879"/>
            </a:xfrm>
            <a:prstGeom prst="rect">
              <a:avLst/>
            </a:prstGeom>
            <a:noFill/>
            <a:ln w="9525">
              <a:noFill/>
            </a:ln>
          </p:spPr>
          <p:txBody>
            <a:bodyPr anchor="t"/>
            <a:p>
              <a:endParaRPr lang="zh-CN" altLang="en-US">
                <a:latin typeface="Arial" panose="020B0604020202020204" pitchFamily="34" charset="0"/>
              </a:endParaRPr>
            </a:p>
          </p:txBody>
        </p:sp>
        <p:cxnSp>
          <p:nvCxnSpPr>
            <p:cNvPr id="19459" name="_s40964"/>
            <p:cNvCxnSpPr>
              <a:stCxn id="19485" idx="0"/>
              <a:endCxn id="19475" idx="2"/>
            </p:cNvCxnSpPr>
            <p:nvPr/>
          </p:nvCxnSpPr>
          <p:spPr>
            <a:xfrm rot="5400000" flipH="1">
              <a:off x="3548" y="1538"/>
              <a:ext cx="144" cy="504"/>
            </a:xfrm>
            <a:prstGeom prst="bentConnector3">
              <a:avLst>
                <a:gd name="adj1" fmla="val 35644"/>
              </a:avLst>
            </a:prstGeom>
            <a:ln w="28575" cap="flat" cmpd="sng">
              <a:solidFill>
                <a:schemeClr val="tx1"/>
              </a:solidFill>
              <a:prstDash val="solid"/>
              <a:miter/>
              <a:headEnd type="none" w="med" len="med"/>
              <a:tailEnd type="none" w="med" len="med"/>
            </a:ln>
          </p:spPr>
        </p:cxnSp>
        <p:cxnSp>
          <p:nvCxnSpPr>
            <p:cNvPr id="19460" name="_s40965"/>
            <p:cNvCxnSpPr>
              <a:stCxn id="19484" idx="0"/>
              <a:endCxn id="19475" idx="2"/>
            </p:cNvCxnSpPr>
            <p:nvPr/>
          </p:nvCxnSpPr>
          <p:spPr>
            <a:xfrm rot="-5400000">
              <a:off x="3043" y="1537"/>
              <a:ext cx="144" cy="503"/>
            </a:xfrm>
            <a:prstGeom prst="bentConnector3">
              <a:avLst>
                <a:gd name="adj1" fmla="val 35644"/>
              </a:avLst>
            </a:prstGeom>
            <a:ln w="28575" cap="flat" cmpd="sng">
              <a:solidFill>
                <a:schemeClr val="tx1"/>
              </a:solidFill>
              <a:prstDash val="solid"/>
              <a:miter/>
              <a:headEnd type="none" w="med" len="med"/>
              <a:tailEnd type="none" w="med" len="med"/>
            </a:ln>
          </p:spPr>
        </p:cxnSp>
        <p:cxnSp>
          <p:nvCxnSpPr>
            <p:cNvPr id="19461" name="_s40966"/>
            <p:cNvCxnSpPr>
              <a:stCxn id="19483" idx="1"/>
              <a:endCxn id="19477" idx="2"/>
            </p:cNvCxnSpPr>
            <p:nvPr/>
          </p:nvCxnSpPr>
          <p:spPr>
            <a:xfrm rot="10800000">
              <a:off x="1856" y="2150"/>
              <a:ext cx="144" cy="720"/>
            </a:xfrm>
            <a:prstGeom prst="bentConnector2">
              <a:avLst/>
            </a:prstGeom>
            <a:ln w="28575" cap="flat" cmpd="sng">
              <a:solidFill>
                <a:schemeClr val="tx1"/>
              </a:solidFill>
              <a:prstDash val="solid"/>
              <a:miter/>
              <a:headEnd type="none" w="med" len="med"/>
              <a:tailEnd type="none" w="med" len="med"/>
            </a:ln>
          </p:spPr>
        </p:cxnSp>
        <p:cxnSp>
          <p:nvCxnSpPr>
            <p:cNvPr id="19462" name="_s40967"/>
            <p:cNvCxnSpPr>
              <a:stCxn id="19482" idx="1"/>
              <a:endCxn id="19477" idx="2"/>
            </p:cNvCxnSpPr>
            <p:nvPr/>
          </p:nvCxnSpPr>
          <p:spPr>
            <a:xfrm rot="10800000">
              <a:off x="1856" y="2150"/>
              <a:ext cx="144" cy="1152"/>
            </a:xfrm>
            <a:prstGeom prst="bentConnector2">
              <a:avLst/>
            </a:prstGeom>
            <a:ln w="28575" cap="flat" cmpd="sng">
              <a:solidFill>
                <a:schemeClr val="tx1"/>
              </a:solidFill>
              <a:prstDash val="solid"/>
              <a:miter/>
              <a:headEnd type="none" w="med" len="med"/>
              <a:tailEnd type="none" w="med" len="med"/>
            </a:ln>
          </p:spPr>
        </p:cxnSp>
        <p:cxnSp>
          <p:nvCxnSpPr>
            <p:cNvPr id="19463" name="_s40968"/>
            <p:cNvCxnSpPr>
              <a:stCxn id="19481" idx="1"/>
              <a:endCxn id="19477" idx="2"/>
            </p:cNvCxnSpPr>
            <p:nvPr/>
          </p:nvCxnSpPr>
          <p:spPr>
            <a:xfrm rot="10800000">
              <a:off x="1856" y="2150"/>
              <a:ext cx="144" cy="1584"/>
            </a:xfrm>
            <a:prstGeom prst="bentConnector2">
              <a:avLst/>
            </a:prstGeom>
            <a:ln w="28575" cap="flat" cmpd="sng">
              <a:solidFill>
                <a:schemeClr val="tx1"/>
              </a:solidFill>
              <a:prstDash val="solid"/>
              <a:miter/>
              <a:headEnd type="none" w="med" len="med"/>
              <a:tailEnd type="none" w="med" len="med"/>
            </a:ln>
          </p:spPr>
        </p:cxnSp>
        <p:cxnSp>
          <p:nvCxnSpPr>
            <p:cNvPr id="19464" name="_s40969"/>
            <p:cNvCxnSpPr>
              <a:stCxn id="19480" idx="1"/>
              <a:endCxn id="19477" idx="2"/>
            </p:cNvCxnSpPr>
            <p:nvPr/>
          </p:nvCxnSpPr>
          <p:spPr>
            <a:xfrm rot="10800000">
              <a:off x="1856" y="2150"/>
              <a:ext cx="144" cy="288"/>
            </a:xfrm>
            <a:prstGeom prst="bentConnector2">
              <a:avLst/>
            </a:prstGeom>
            <a:ln w="28575" cap="flat" cmpd="sng">
              <a:solidFill>
                <a:schemeClr val="tx1"/>
              </a:solidFill>
              <a:prstDash val="solid"/>
              <a:miter/>
              <a:headEnd type="none" w="med" len="med"/>
              <a:tailEnd type="none" w="med" len="med"/>
            </a:ln>
          </p:spPr>
        </p:cxnSp>
        <p:cxnSp>
          <p:nvCxnSpPr>
            <p:cNvPr id="19465" name="_s40970"/>
            <p:cNvCxnSpPr>
              <a:stCxn id="19479" idx="1"/>
              <a:endCxn id="19476" idx="2"/>
            </p:cNvCxnSpPr>
            <p:nvPr/>
          </p:nvCxnSpPr>
          <p:spPr>
            <a:xfrm rot="10800000">
              <a:off x="704" y="2150"/>
              <a:ext cx="144" cy="720"/>
            </a:xfrm>
            <a:prstGeom prst="bentConnector2">
              <a:avLst/>
            </a:prstGeom>
            <a:ln w="28575" cap="flat" cmpd="sng">
              <a:solidFill>
                <a:schemeClr val="tx1"/>
              </a:solidFill>
              <a:prstDash val="solid"/>
              <a:miter/>
              <a:headEnd type="none" w="med" len="med"/>
              <a:tailEnd type="none" w="med" len="med"/>
            </a:ln>
          </p:spPr>
        </p:cxnSp>
        <p:cxnSp>
          <p:nvCxnSpPr>
            <p:cNvPr id="19466" name="_s40971"/>
            <p:cNvCxnSpPr>
              <a:stCxn id="19478" idx="1"/>
              <a:endCxn id="19476" idx="2"/>
            </p:cNvCxnSpPr>
            <p:nvPr/>
          </p:nvCxnSpPr>
          <p:spPr>
            <a:xfrm rot="10800000">
              <a:off x="704" y="2150"/>
              <a:ext cx="144" cy="288"/>
            </a:xfrm>
            <a:prstGeom prst="bentConnector2">
              <a:avLst/>
            </a:prstGeom>
            <a:ln w="28575" cap="flat" cmpd="sng">
              <a:solidFill>
                <a:schemeClr val="tx1"/>
              </a:solidFill>
              <a:prstDash val="solid"/>
              <a:miter/>
              <a:headEnd type="none" w="med" len="med"/>
              <a:tailEnd type="none" w="med" len="med"/>
            </a:ln>
          </p:spPr>
        </p:cxnSp>
        <p:cxnSp>
          <p:nvCxnSpPr>
            <p:cNvPr id="19467" name="_s40972"/>
            <p:cNvCxnSpPr>
              <a:stCxn id="19477" idx="0"/>
              <a:endCxn id="19473" idx="2"/>
            </p:cNvCxnSpPr>
            <p:nvPr/>
          </p:nvCxnSpPr>
          <p:spPr>
            <a:xfrm rot="5400000" flipH="1">
              <a:off x="1496" y="1502"/>
              <a:ext cx="144" cy="576"/>
            </a:xfrm>
            <a:prstGeom prst="bentConnector3">
              <a:avLst>
                <a:gd name="adj1" fmla="val 35644"/>
              </a:avLst>
            </a:prstGeom>
            <a:ln w="28575" cap="flat" cmpd="sng">
              <a:solidFill>
                <a:schemeClr val="tx1"/>
              </a:solidFill>
              <a:prstDash val="solid"/>
              <a:miter/>
              <a:headEnd type="none" w="med" len="med"/>
              <a:tailEnd type="none" w="med" len="med"/>
            </a:ln>
          </p:spPr>
        </p:cxnSp>
        <p:cxnSp>
          <p:nvCxnSpPr>
            <p:cNvPr id="19468" name="_s40973"/>
            <p:cNvCxnSpPr>
              <a:stCxn id="19476" idx="0"/>
              <a:endCxn id="19473" idx="2"/>
            </p:cNvCxnSpPr>
            <p:nvPr/>
          </p:nvCxnSpPr>
          <p:spPr>
            <a:xfrm rot="-5400000">
              <a:off x="920" y="1502"/>
              <a:ext cx="144" cy="576"/>
            </a:xfrm>
            <a:prstGeom prst="bentConnector3">
              <a:avLst>
                <a:gd name="adj1" fmla="val 35644"/>
              </a:avLst>
            </a:prstGeom>
            <a:ln w="28575" cap="flat" cmpd="sng">
              <a:solidFill>
                <a:schemeClr val="tx1"/>
              </a:solidFill>
              <a:prstDash val="solid"/>
              <a:miter/>
              <a:headEnd type="none" w="med" len="med"/>
              <a:tailEnd type="none" w="med" len="med"/>
            </a:ln>
          </p:spPr>
        </p:cxnSp>
        <p:cxnSp>
          <p:nvCxnSpPr>
            <p:cNvPr id="19469" name="_s40974"/>
            <p:cNvCxnSpPr>
              <a:stCxn id="19475" idx="0"/>
              <a:endCxn id="19472" idx="2"/>
            </p:cNvCxnSpPr>
            <p:nvPr/>
          </p:nvCxnSpPr>
          <p:spPr>
            <a:xfrm rot="5400000" flipH="1">
              <a:off x="2773" y="835"/>
              <a:ext cx="144" cy="1043"/>
            </a:xfrm>
            <a:prstGeom prst="bentConnector3">
              <a:avLst>
                <a:gd name="adj1" fmla="val 35644"/>
              </a:avLst>
            </a:prstGeom>
            <a:ln w="28575" cap="flat" cmpd="sng">
              <a:solidFill>
                <a:schemeClr val="tx1"/>
              </a:solidFill>
              <a:prstDash val="solid"/>
              <a:miter/>
              <a:headEnd type="none" w="med" len="med"/>
              <a:tailEnd type="none" w="med" len="med"/>
            </a:ln>
          </p:spPr>
        </p:cxnSp>
        <p:cxnSp>
          <p:nvCxnSpPr>
            <p:cNvPr id="19470" name="_s40975"/>
            <p:cNvCxnSpPr>
              <a:stCxn id="19474" idx="0"/>
              <a:endCxn id="19472" idx="2"/>
            </p:cNvCxnSpPr>
            <p:nvPr/>
          </p:nvCxnSpPr>
          <p:spPr>
            <a:xfrm rot="-5400000">
              <a:off x="2233" y="1338"/>
              <a:ext cx="144" cy="37"/>
            </a:xfrm>
            <a:prstGeom prst="bentConnector3">
              <a:avLst>
                <a:gd name="adj1" fmla="val 35644"/>
              </a:avLst>
            </a:prstGeom>
            <a:ln w="28575" cap="flat" cmpd="sng">
              <a:solidFill>
                <a:schemeClr val="tx1"/>
              </a:solidFill>
              <a:prstDash val="solid"/>
              <a:miter/>
              <a:headEnd type="none" w="med" len="med"/>
              <a:tailEnd type="none" w="med" len="med"/>
            </a:ln>
          </p:spPr>
        </p:cxnSp>
        <p:cxnSp>
          <p:nvCxnSpPr>
            <p:cNvPr id="19471" name="_s40976"/>
            <p:cNvCxnSpPr>
              <a:stCxn id="19473" idx="0"/>
              <a:endCxn id="19472" idx="2"/>
            </p:cNvCxnSpPr>
            <p:nvPr/>
          </p:nvCxnSpPr>
          <p:spPr>
            <a:xfrm rot="-5400000">
              <a:off x="1729" y="834"/>
              <a:ext cx="144" cy="1045"/>
            </a:xfrm>
            <a:prstGeom prst="bentConnector3">
              <a:avLst>
                <a:gd name="adj1" fmla="val 35644"/>
              </a:avLst>
            </a:prstGeom>
            <a:ln w="28575" cap="flat" cmpd="sng">
              <a:solidFill>
                <a:schemeClr val="tx1"/>
              </a:solidFill>
              <a:prstDash val="solid"/>
              <a:miter/>
              <a:headEnd type="none" w="med" len="med"/>
              <a:tailEnd type="none" w="med" len="med"/>
            </a:ln>
          </p:spPr>
        </p:cxnSp>
        <p:sp>
          <p:nvSpPr>
            <p:cNvPr id="19472" name="_s40977"/>
            <p:cNvSpPr/>
            <p:nvPr/>
          </p:nvSpPr>
          <p:spPr>
            <a:xfrm>
              <a:off x="1892" y="999"/>
              <a:ext cx="865" cy="287"/>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solidFill>
                    <a:srgbClr val="FF0000"/>
                  </a:solidFill>
                  <a:latin typeface="Garamond" panose="02020404030301010803" pitchFamily="18" charset="0"/>
                  <a:ea typeface="楷体_GB2312" pitchFamily="49" charset="-122"/>
                </a:rPr>
                <a:t>民事诉讼程序</a:t>
              </a:r>
              <a:endParaRPr lang="zh-CN" altLang="en-US" sz="1900" b="1" dirty="0">
                <a:solidFill>
                  <a:srgbClr val="FF0000"/>
                </a:solidFill>
                <a:latin typeface="Garamond" panose="02020404030301010803" pitchFamily="18" charset="0"/>
                <a:ea typeface="楷体_GB2312" pitchFamily="49" charset="-122"/>
              </a:endParaRPr>
            </a:p>
          </p:txBody>
        </p:sp>
        <p:sp>
          <p:nvSpPr>
            <p:cNvPr id="19473" name="_s40978"/>
            <p:cNvSpPr/>
            <p:nvPr/>
          </p:nvSpPr>
          <p:spPr>
            <a:xfrm>
              <a:off x="848" y="1430"/>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民事审判程序</a:t>
              </a:r>
              <a:endParaRPr lang="zh-CN" altLang="en-US" sz="1900" b="1" dirty="0">
                <a:latin typeface="Garamond" panose="02020404030301010803" pitchFamily="18" charset="0"/>
                <a:ea typeface="楷体_GB2312" pitchFamily="49" charset="-122"/>
              </a:endParaRPr>
            </a:p>
          </p:txBody>
        </p:sp>
        <p:sp>
          <p:nvSpPr>
            <p:cNvPr id="19474" name="_s40979"/>
            <p:cNvSpPr/>
            <p:nvPr/>
          </p:nvSpPr>
          <p:spPr>
            <a:xfrm>
              <a:off x="1856" y="1430"/>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民事执行程序</a:t>
              </a:r>
              <a:endParaRPr lang="zh-CN" altLang="en-US" sz="1900" b="1" dirty="0">
                <a:latin typeface="Garamond" panose="02020404030301010803" pitchFamily="18" charset="0"/>
                <a:ea typeface="楷体_GB2312" pitchFamily="49" charset="-122"/>
              </a:endParaRPr>
            </a:p>
          </p:txBody>
        </p:sp>
        <p:sp>
          <p:nvSpPr>
            <p:cNvPr id="19475" name="_s40980"/>
            <p:cNvSpPr/>
            <p:nvPr/>
          </p:nvSpPr>
          <p:spPr>
            <a:xfrm>
              <a:off x="2936" y="1430"/>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民事诉讼附属程序</a:t>
              </a:r>
              <a:endParaRPr lang="zh-CN" altLang="en-US" sz="1900" b="1" dirty="0">
                <a:latin typeface="Garamond" panose="02020404030301010803" pitchFamily="18" charset="0"/>
                <a:ea typeface="楷体_GB2312" pitchFamily="49" charset="-122"/>
              </a:endParaRPr>
            </a:p>
          </p:txBody>
        </p:sp>
        <p:sp>
          <p:nvSpPr>
            <p:cNvPr id="19476" name="_s40981"/>
            <p:cNvSpPr/>
            <p:nvPr/>
          </p:nvSpPr>
          <p:spPr>
            <a:xfrm>
              <a:off x="272" y="1862"/>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民事争议案件</a:t>
              </a:r>
              <a:endParaRPr lang="zh-CN" altLang="en-US" sz="1900" b="1" dirty="0">
                <a:latin typeface="Garamond" panose="02020404030301010803" pitchFamily="18" charset="0"/>
                <a:ea typeface="楷体_GB2312" pitchFamily="49" charset="-122"/>
              </a:endParaRPr>
            </a:p>
            <a:p>
              <a:pPr algn="ctr"/>
              <a:r>
                <a:rPr lang="zh-CN" altLang="en-US" sz="1900" b="1" dirty="0">
                  <a:latin typeface="Garamond" panose="02020404030301010803" pitchFamily="18" charset="0"/>
                  <a:ea typeface="楷体_GB2312" pitchFamily="49" charset="-122"/>
                </a:rPr>
                <a:t>的审判程序</a:t>
              </a:r>
              <a:endParaRPr lang="zh-CN" altLang="en-US" sz="1900" b="1" dirty="0">
                <a:latin typeface="Garamond" panose="02020404030301010803" pitchFamily="18" charset="0"/>
                <a:ea typeface="楷体_GB2312" pitchFamily="49" charset="-122"/>
              </a:endParaRPr>
            </a:p>
          </p:txBody>
        </p:sp>
        <p:sp>
          <p:nvSpPr>
            <p:cNvPr id="19477" name="_s40982"/>
            <p:cNvSpPr/>
            <p:nvPr/>
          </p:nvSpPr>
          <p:spPr>
            <a:xfrm>
              <a:off x="1424" y="1862"/>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民事非争议案件</a:t>
              </a:r>
              <a:endParaRPr lang="zh-CN" altLang="en-US" sz="1900" b="1" dirty="0">
                <a:latin typeface="Garamond" panose="02020404030301010803" pitchFamily="18" charset="0"/>
                <a:ea typeface="楷体_GB2312" pitchFamily="49" charset="-122"/>
              </a:endParaRPr>
            </a:p>
            <a:p>
              <a:pPr algn="ctr"/>
              <a:r>
                <a:rPr lang="zh-CN" altLang="en-US" sz="1900" b="1" dirty="0">
                  <a:latin typeface="Garamond" panose="02020404030301010803" pitchFamily="18" charset="0"/>
                  <a:ea typeface="楷体_GB2312" pitchFamily="49" charset="-122"/>
                </a:rPr>
                <a:t>的审判程序</a:t>
              </a:r>
              <a:endParaRPr lang="zh-CN" altLang="en-US" sz="1900" b="1" dirty="0">
                <a:latin typeface="Garamond" panose="02020404030301010803" pitchFamily="18" charset="0"/>
                <a:ea typeface="楷体_GB2312" pitchFamily="49" charset="-122"/>
              </a:endParaRPr>
            </a:p>
          </p:txBody>
        </p:sp>
        <p:sp>
          <p:nvSpPr>
            <p:cNvPr id="19478" name="_s40983"/>
            <p:cNvSpPr/>
            <p:nvPr/>
          </p:nvSpPr>
          <p:spPr>
            <a:xfrm>
              <a:off x="848" y="2294"/>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第一审程序</a:t>
              </a:r>
              <a:endParaRPr lang="zh-CN" altLang="en-US" sz="1900" b="1" dirty="0">
                <a:latin typeface="Garamond" panose="02020404030301010803" pitchFamily="18" charset="0"/>
                <a:ea typeface="楷体_GB2312" pitchFamily="49" charset="-122"/>
              </a:endParaRPr>
            </a:p>
          </p:txBody>
        </p:sp>
        <p:sp>
          <p:nvSpPr>
            <p:cNvPr id="19479" name="_s40984"/>
            <p:cNvSpPr/>
            <p:nvPr/>
          </p:nvSpPr>
          <p:spPr>
            <a:xfrm>
              <a:off x="848" y="2726"/>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第二审程序</a:t>
              </a:r>
              <a:endParaRPr lang="zh-CN" altLang="en-US" sz="1900" b="1" dirty="0">
                <a:latin typeface="Garamond" panose="02020404030301010803" pitchFamily="18" charset="0"/>
                <a:ea typeface="楷体_GB2312" pitchFamily="49" charset="-122"/>
              </a:endParaRPr>
            </a:p>
          </p:txBody>
        </p:sp>
        <p:sp>
          <p:nvSpPr>
            <p:cNvPr id="19480" name="_s40985"/>
            <p:cNvSpPr/>
            <p:nvPr/>
          </p:nvSpPr>
          <p:spPr>
            <a:xfrm>
              <a:off x="2000" y="2294"/>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特别程序</a:t>
              </a:r>
              <a:endParaRPr lang="zh-CN" altLang="en-US" sz="1900" b="1" dirty="0">
                <a:latin typeface="Garamond" panose="02020404030301010803" pitchFamily="18" charset="0"/>
                <a:ea typeface="楷体_GB2312" pitchFamily="49" charset="-122"/>
              </a:endParaRPr>
            </a:p>
          </p:txBody>
        </p:sp>
        <p:sp>
          <p:nvSpPr>
            <p:cNvPr id="19481" name="_s40986"/>
            <p:cNvSpPr/>
            <p:nvPr/>
          </p:nvSpPr>
          <p:spPr>
            <a:xfrm>
              <a:off x="2000" y="3590"/>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i="1" dirty="0">
                  <a:solidFill>
                    <a:schemeClr val="accent1"/>
                  </a:solidFill>
                  <a:effectDag name="">
                    <a:effect ref="fillLine"/>
                    <a:cont type="tree" name="">
                      <a:effect ref="fillLine"/>
                      <a:outerShdw dist="38100" dir="13500000" algn="br">
                        <a:srgbClr val="FFFFFF"/>
                      </a:outerShdw>
                    </a:cont>
                    <a:cont type="tree" name="">
                      <a:effect ref="fillLine"/>
                      <a:outerShdw dist="38100" dir="2700000" algn="tl">
                        <a:srgbClr val="999999"/>
                      </a:outerShdw>
                    </a:cont>
                  </a:effectDag>
                  <a:latin typeface="Garamond" panose="02020404030301010803" pitchFamily="18" charset="0"/>
                  <a:ea typeface="楷体_GB2312" pitchFamily="49" charset="-122"/>
                </a:rPr>
                <a:t>破产程序</a:t>
              </a:r>
              <a:endParaRPr lang="zh-CN" altLang="en-US" sz="1900" i="1" dirty="0">
                <a:solidFill>
                  <a:schemeClr val="accent1"/>
                </a:solidFill>
                <a:effectDag name="">
                  <a:effect ref="fillLine"/>
                  <a:cont type="tree" name="">
                    <a:effect ref="fillLine"/>
                    <a:outerShdw dist="38100" dir="13500000" algn="br">
                      <a:srgbClr val="FFFFFF"/>
                    </a:outerShdw>
                  </a:cont>
                  <a:cont type="tree" name="">
                    <a:effect ref="fillLine"/>
                    <a:outerShdw dist="38100" dir="2700000" algn="tl">
                      <a:srgbClr val="999999"/>
                    </a:outerShdw>
                  </a:cont>
                </a:effectDag>
                <a:latin typeface="Garamond" panose="02020404030301010803" pitchFamily="18" charset="0"/>
                <a:ea typeface="楷体_GB2312" pitchFamily="49" charset="-122"/>
              </a:endParaRPr>
            </a:p>
          </p:txBody>
        </p:sp>
        <p:sp>
          <p:nvSpPr>
            <p:cNvPr id="19482" name="_s40987"/>
            <p:cNvSpPr/>
            <p:nvPr/>
          </p:nvSpPr>
          <p:spPr>
            <a:xfrm>
              <a:off x="2000" y="3158"/>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公示催告程序</a:t>
              </a:r>
              <a:endParaRPr lang="zh-CN" altLang="en-US" sz="1900" b="1" dirty="0">
                <a:latin typeface="Garamond" panose="02020404030301010803" pitchFamily="18" charset="0"/>
                <a:ea typeface="楷体_GB2312" pitchFamily="49" charset="-122"/>
              </a:endParaRPr>
            </a:p>
          </p:txBody>
        </p:sp>
        <p:sp>
          <p:nvSpPr>
            <p:cNvPr id="19483" name="_s40988"/>
            <p:cNvSpPr/>
            <p:nvPr/>
          </p:nvSpPr>
          <p:spPr>
            <a:xfrm>
              <a:off x="2000" y="2726"/>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督促程序</a:t>
              </a:r>
              <a:endParaRPr lang="zh-CN" altLang="en-US" sz="1900" b="1" dirty="0">
                <a:latin typeface="Garamond" panose="02020404030301010803" pitchFamily="18" charset="0"/>
                <a:ea typeface="楷体_GB2312" pitchFamily="49" charset="-122"/>
              </a:endParaRPr>
            </a:p>
          </p:txBody>
        </p:sp>
        <p:sp>
          <p:nvSpPr>
            <p:cNvPr id="19484" name="_s40989"/>
            <p:cNvSpPr/>
            <p:nvPr/>
          </p:nvSpPr>
          <p:spPr>
            <a:xfrm>
              <a:off x="2432" y="1862"/>
              <a:ext cx="864" cy="287"/>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财产保全程序</a:t>
              </a:r>
              <a:endParaRPr lang="zh-CN" altLang="en-US" sz="1900" b="1" dirty="0">
                <a:latin typeface="Garamond" panose="02020404030301010803" pitchFamily="18" charset="0"/>
                <a:ea typeface="楷体_GB2312" pitchFamily="49" charset="-122"/>
              </a:endParaRPr>
            </a:p>
          </p:txBody>
        </p:sp>
        <p:sp>
          <p:nvSpPr>
            <p:cNvPr id="19485" name="_s40990"/>
            <p:cNvSpPr/>
            <p:nvPr/>
          </p:nvSpPr>
          <p:spPr>
            <a:xfrm>
              <a:off x="3440" y="1862"/>
              <a:ext cx="864" cy="287"/>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algn="ctr"/>
              <a:r>
                <a:rPr lang="zh-CN" altLang="en-US" sz="1900" b="1" dirty="0">
                  <a:latin typeface="Garamond" panose="02020404030301010803" pitchFamily="18" charset="0"/>
                  <a:ea typeface="楷体_GB2312" pitchFamily="49" charset="-122"/>
                </a:rPr>
                <a:t>证据保全程序</a:t>
              </a:r>
              <a:endParaRPr lang="zh-CN" altLang="en-US" sz="1900" b="1" dirty="0">
                <a:latin typeface="Garamond" panose="02020404030301010803" pitchFamily="18" charset="0"/>
                <a:ea typeface="楷体_GB2312" pitchFamily="49" charset="-122"/>
              </a:endParaRPr>
            </a:p>
          </p:txBody>
        </p:sp>
      </p:grpSp>
      <p:sp>
        <p:nvSpPr>
          <p:cNvPr id="19486" name="日期占位符 1"/>
          <p:cNvSpPr/>
          <p:nvPr>
            <p:ph type="dt" sz="half" idx="10"/>
          </p:nvPr>
        </p:nvSpPr>
        <p:spPr/>
        <p:txBody>
          <a:bodyPr anchor="t"/>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0"/>
            <a:fld id="{BB962C8B-B14F-4D97-AF65-F5344CB8AC3E}" type="datetime3">
              <a:rPr lang="zh-CN" altLang="en-US" sz="1200" dirty="0">
                <a:solidFill>
                  <a:schemeClr val="bg1"/>
                </a:solidFill>
                <a:ea typeface="宋体" panose="02010600030101010101" pitchFamily="2" charset="-122"/>
              </a:rPr>
            </a:fld>
            <a:endParaRPr lang="zh-CN" altLang="en-US" sz="1200" dirty="0">
              <a:solidFill>
                <a:schemeClr val="bg1"/>
              </a:solidFill>
              <a:ea typeface="宋体" panose="02010600030101010101" pitchFamily="2" charset="-122"/>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标题 10241"/>
          <p:cNvSpPr>
            <a:spLocks noGrp="1"/>
          </p:cNvSpPr>
          <p:nvPr>
            <p:ph type="title"/>
          </p:nvPr>
        </p:nvSpPr>
        <p:spPr/>
        <p:txBody>
          <a:bodyPr anchor="ctr"/>
          <a:p>
            <a:r>
              <a:rPr lang="zh-CN" altLang="en-US" sz="4300" dirty="0">
                <a:latin typeface="华文细黑" panose="02010600040101010101" pitchFamily="2" charset="-122"/>
                <a:ea typeface="华文细黑" panose="02010600040101010101" pitchFamily="2" charset="-122"/>
              </a:rPr>
              <a:t>   小知识：民事诉讼成本计算</a:t>
            </a:r>
            <a:endParaRPr lang="en-US" altLang="zh-CN" sz="4300">
              <a:latin typeface="华文细黑" panose="02010600040101010101" pitchFamily="2" charset="-122"/>
              <a:ea typeface="华文细黑" panose="02010600040101010101" pitchFamily="2" charset="-122"/>
            </a:endParaRPr>
          </a:p>
        </p:txBody>
      </p:sp>
      <p:sp>
        <p:nvSpPr>
          <p:cNvPr id="10243" name="矩形 10242"/>
          <p:cNvSpPr/>
          <p:nvPr/>
        </p:nvSpPr>
        <p:spPr>
          <a:xfrm>
            <a:off x="2819400" y="2209800"/>
            <a:ext cx="3367088" cy="766763"/>
          </a:xfrm>
          <a:prstGeom prst="rect">
            <a:avLst/>
          </a:prstGeom>
          <a:solidFill>
            <a:srgbClr val="CCECFF">
              <a:alpha val="50000"/>
            </a:srgbClr>
          </a:solidFill>
          <a:ln w="12700">
            <a:noFill/>
          </a:ln>
        </p:spPr>
        <p:txBody>
          <a:bodyPr/>
          <a:p>
            <a:endParaRPr lang="zh-CN" altLang="en-US"/>
          </a:p>
        </p:txBody>
      </p:sp>
      <p:sp>
        <p:nvSpPr>
          <p:cNvPr id="10244" name="矩形 10243"/>
          <p:cNvSpPr/>
          <p:nvPr/>
        </p:nvSpPr>
        <p:spPr>
          <a:xfrm>
            <a:off x="2813050" y="2987675"/>
            <a:ext cx="3367088" cy="766763"/>
          </a:xfrm>
          <a:prstGeom prst="rect">
            <a:avLst/>
          </a:prstGeom>
          <a:solidFill>
            <a:srgbClr val="CCECFF">
              <a:alpha val="50000"/>
            </a:srgbClr>
          </a:solidFill>
          <a:ln w="12700">
            <a:noFill/>
          </a:ln>
        </p:spPr>
        <p:txBody>
          <a:bodyPr/>
          <a:p>
            <a:endParaRPr lang="zh-CN" altLang="en-US"/>
          </a:p>
        </p:txBody>
      </p:sp>
      <p:sp>
        <p:nvSpPr>
          <p:cNvPr id="10245" name="矩形 10244"/>
          <p:cNvSpPr/>
          <p:nvPr/>
        </p:nvSpPr>
        <p:spPr>
          <a:xfrm>
            <a:off x="2895600" y="3962400"/>
            <a:ext cx="3367088" cy="766763"/>
          </a:xfrm>
          <a:prstGeom prst="rect">
            <a:avLst/>
          </a:prstGeom>
          <a:solidFill>
            <a:srgbClr val="CCECFF">
              <a:alpha val="50000"/>
            </a:srgbClr>
          </a:solidFill>
          <a:ln w="12700">
            <a:noFill/>
          </a:ln>
        </p:spPr>
        <p:txBody>
          <a:bodyPr/>
          <a:p>
            <a:endParaRPr lang="zh-CN" altLang="en-US"/>
          </a:p>
        </p:txBody>
      </p:sp>
      <p:sp>
        <p:nvSpPr>
          <p:cNvPr id="10246" name="任意多边形 10245"/>
          <p:cNvSpPr/>
          <p:nvPr/>
        </p:nvSpPr>
        <p:spPr>
          <a:xfrm rot="308465">
            <a:off x="8394700" y="2190750"/>
            <a:ext cx="1590675" cy="1701800"/>
          </a:xfrm>
          <a:custGeom>
            <a:avLst/>
            <a:gdLst>
              <a:gd name="txL" fmla="*/ 3163 w 21600"/>
              <a:gd name="txT" fmla="*/ 3163 h 21600"/>
              <a:gd name="txR" fmla="*/ 18437 w 21600"/>
              <a:gd name="txB" fmla="*/ 18437 h 21600"/>
            </a:gdLst>
            <a:ahLst/>
            <a:cxnLst>
              <a:cxn ang="0">
                <a:pos x="18505" y="3232"/>
              </a:cxn>
              <a:cxn ang="270">
                <a:pos x="10815" y="1500"/>
              </a:cxn>
              <a:cxn ang="0">
                <a:pos x="16364" y="5335"/>
              </a:cxn>
              <a:cxn ang="0">
                <a:pos x="24298" y="11019"/>
              </a:cxn>
              <a:cxn ang="0">
                <a:pos x="20029" y="15151"/>
              </a:cxn>
              <a:cxn ang="0">
                <a:pos x="15898" y="10883"/>
              </a:cxn>
            </a:cxnLst>
            <a:rect l="txL" t="txT" r="txR" b="txB"/>
            <a:pathLst>
              <a:path w="21600" h="21600">
                <a:moveTo>
                  <a:pt x="18597" y="10926"/>
                </a:moveTo>
                <a:arcTo wR="7799" hR="7799" stAng="55983" swAng="-5450143"/>
                <a:lnTo>
                  <a:pt x="10818" y="0"/>
                </a:lnTo>
                <a:arcTo wR="10800" hR="10800" stAng="-5394160" swAng="5450143"/>
                <a:lnTo>
                  <a:pt x="24298" y="11019"/>
                </a:lnTo>
                <a:lnTo>
                  <a:pt x="20029" y="15151"/>
                </a:lnTo>
                <a:lnTo>
                  <a:pt x="15898" y="10883"/>
                </a:lnTo>
                <a:lnTo>
                  <a:pt x="18597" y="10926"/>
                </a:lnTo>
                <a:close/>
              </a:path>
            </a:pathLst>
          </a:custGeom>
          <a:gradFill rotWithShape="1">
            <a:gsLst>
              <a:gs pos="0">
                <a:srgbClr val="FFFFFF">
                  <a:alpha val="0"/>
                </a:srgbClr>
              </a:gs>
              <a:gs pos="100000">
                <a:schemeClr val="tx1">
                  <a:alpha val="78000"/>
                </a:schemeClr>
              </a:gs>
            </a:gsLst>
            <a:lin ang="5400000" scaled="1"/>
            <a:tileRect/>
          </a:gradFill>
          <a:ln w="9525">
            <a:noFill/>
          </a:ln>
        </p:spPr>
        <p:txBody>
          <a:bodyPr/>
          <a:p>
            <a:endParaRPr lang="zh-CN" altLang="en-US"/>
          </a:p>
        </p:txBody>
      </p:sp>
      <p:sp>
        <p:nvSpPr>
          <p:cNvPr id="10247" name="椭圆 10246"/>
          <p:cNvSpPr/>
          <p:nvPr/>
        </p:nvSpPr>
        <p:spPr>
          <a:xfrm>
            <a:off x="7808913" y="1689100"/>
            <a:ext cx="1319212" cy="1319213"/>
          </a:xfrm>
          <a:prstGeom prst="ellipse">
            <a:avLst/>
          </a:prstGeom>
          <a:gradFill rotWithShape="0">
            <a:gsLst>
              <a:gs pos="0">
                <a:schemeClr val="accent2">
                  <a:gamma/>
                  <a:shade val="66275"/>
                  <a:invGamma/>
                </a:schemeClr>
              </a:gs>
              <a:gs pos="50000">
                <a:schemeClr val="accent2"/>
              </a:gs>
              <a:gs pos="100000">
                <a:schemeClr val="accent2">
                  <a:gamma/>
                  <a:shade val="66275"/>
                  <a:invGamma/>
                </a:schemeClr>
              </a:gs>
            </a:gsLst>
            <a:lin ang="2700000" scaled="1"/>
            <a:tileRect/>
          </a:gradFill>
          <a:ln w="57150" cap="flat" cmpd="sng">
            <a:solidFill>
              <a:srgbClr val="EAEAEA"/>
            </a:solidFill>
            <a:prstDash val="solid"/>
            <a:headEnd type="none" w="med" len="med"/>
            <a:tailEnd type="none" w="med" len="med"/>
          </a:ln>
        </p:spPr>
        <p:txBody>
          <a:bodyPr/>
          <a:p>
            <a:endParaRPr lang="zh-CN" altLang="en-US"/>
          </a:p>
        </p:txBody>
      </p:sp>
      <p:sp>
        <p:nvSpPr>
          <p:cNvPr id="10248" name="椭圆 10247"/>
          <p:cNvSpPr/>
          <p:nvPr/>
        </p:nvSpPr>
        <p:spPr>
          <a:xfrm>
            <a:off x="9066213" y="3502025"/>
            <a:ext cx="1320800" cy="1320800"/>
          </a:xfrm>
          <a:prstGeom prst="ellipse">
            <a:avLst/>
          </a:prstGeom>
          <a:gradFill rotWithShape="0">
            <a:gsLst>
              <a:gs pos="0">
                <a:schemeClr val="folHlink">
                  <a:gamma/>
                  <a:shade val="36078"/>
                  <a:invGamma/>
                </a:schemeClr>
              </a:gs>
              <a:gs pos="50000">
                <a:schemeClr val="folHlink"/>
              </a:gs>
              <a:gs pos="100000">
                <a:schemeClr val="folHlink">
                  <a:gamma/>
                  <a:shade val="36078"/>
                  <a:invGamma/>
                </a:schemeClr>
              </a:gs>
            </a:gsLst>
            <a:lin ang="2700000" scaled="1"/>
            <a:tileRect/>
          </a:gradFill>
          <a:ln w="57150" cap="flat" cmpd="sng">
            <a:solidFill>
              <a:srgbClr val="EAEAEA"/>
            </a:solidFill>
            <a:prstDash val="solid"/>
            <a:headEnd type="none" w="med" len="med"/>
            <a:tailEnd type="none" w="med" len="med"/>
          </a:ln>
        </p:spPr>
        <p:txBody>
          <a:bodyPr/>
          <a:p>
            <a:endParaRPr lang="zh-CN" altLang="en-US"/>
          </a:p>
        </p:txBody>
      </p:sp>
      <p:sp>
        <p:nvSpPr>
          <p:cNvPr id="10249" name="任意多边形 10248"/>
          <p:cNvSpPr/>
          <p:nvPr/>
        </p:nvSpPr>
        <p:spPr>
          <a:xfrm rot="7527986">
            <a:off x="7720013" y="3611563"/>
            <a:ext cx="1589087" cy="1701800"/>
          </a:xfrm>
          <a:custGeom>
            <a:avLst/>
            <a:gdLst>
              <a:gd name="txL" fmla="*/ 3163 w 21600"/>
              <a:gd name="txT" fmla="*/ 3163 h 21600"/>
              <a:gd name="txR" fmla="*/ 18437 w 21600"/>
              <a:gd name="txB" fmla="*/ 18437 h 21600"/>
            </a:gdLst>
            <a:ahLst/>
            <a:cxnLst>
              <a:cxn ang="0">
                <a:pos x="18505" y="3232"/>
              </a:cxn>
              <a:cxn ang="270">
                <a:pos x="10815" y="1500"/>
              </a:cxn>
              <a:cxn ang="0">
                <a:pos x="16364" y="5335"/>
              </a:cxn>
              <a:cxn ang="0">
                <a:pos x="24298" y="11019"/>
              </a:cxn>
              <a:cxn ang="0">
                <a:pos x="20029" y="15151"/>
              </a:cxn>
              <a:cxn ang="0">
                <a:pos x="15898" y="10883"/>
              </a:cxn>
            </a:cxnLst>
            <a:rect l="txL" t="txT" r="txR" b="txB"/>
            <a:pathLst>
              <a:path w="21600" h="21600">
                <a:moveTo>
                  <a:pt x="18597" y="10926"/>
                </a:moveTo>
                <a:arcTo wR="7799" hR="7799" stAng="55983" swAng="-5450143"/>
                <a:lnTo>
                  <a:pt x="10818" y="0"/>
                </a:lnTo>
                <a:arcTo wR="10800" hR="10800" stAng="-5394160" swAng="5450143"/>
                <a:lnTo>
                  <a:pt x="24298" y="11019"/>
                </a:lnTo>
                <a:lnTo>
                  <a:pt x="20029" y="15151"/>
                </a:lnTo>
                <a:lnTo>
                  <a:pt x="15898" y="10883"/>
                </a:lnTo>
                <a:lnTo>
                  <a:pt x="18597" y="10926"/>
                </a:lnTo>
                <a:close/>
              </a:path>
            </a:pathLst>
          </a:custGeom>
          <a:gradFill rotWithShape="1">
            <a:gsLst>
              <a:gs pos="0">
                <a:srgbClr val="FFFFFF">
                  <a:alpha val="0"/>
                </a:srgbClr>
              </a:gs>
              <a:gs pos="100000">
                <a:schemeClr val="tx1">
                  <a:alpha val="78000"/>
                </a:schemeClr>
              </a:gs>
            </a:gsLst>
            <a:lin ang="5400000" scaled="1"/>
            <a:tileRect/>
          </a:gradFill>
          <a:ln w="9525">
            <a:noFill/>
          </a:ln>
        </p:spPr>
        <p:txBody>
          <a:bodyPr/>
          <a:p>
            <a:endParaRPr lang="zh-CN" altLang="en-US"/>
          </a:p>
        </p:txBody>
      </p:sp>
      <p:sp>
        <p:nvSpPr>
          <p:cNvPr id="10250" name="任意多边形 10249"/>
          <p:cNvSpPr/>
          <p:nvPr/>
        </p:nvSpPr>
        <p:spPr>
          <a:xfrm rot="15216000">
            <a:off x="6791325" y="2381250"/>
            <a:ext cx="1589088" cy="1703388"/>
          </a:xfrm>
          <a:custGeom>
            <a:avLst/>
            <a:gdLst>
              <a:gd name="txL" fmla="*/ 3163 w 21600"/>
              <a:gd name="txT" fmla="*/ 3163 h 21600"/>
              <a:gd name="txR" fmla="*/ 18437 w 21600"/>
              <a:gd name="txB" fmla="*/ 18437 h 21600"/>
            </a:gdLst>
            <a:ahLst/>
            <a:cxnLst>
              <a:cxn ang="0">
                <a:pos x="18505" y="3232"/>
              </a:cxn>
              <a:cxn ang="270">
                <a:pos x="10815" y="1500"/>
              </a:cxn>
              <a:cxn ang="0">
                <a:pos x="16364" y="5335"/>
              </a:cxn>
              <a:cxn ang="0">
                <a:pos x="24298" y="11019"/>
              </a:cxn>
              <a:cxn ang="0">
                <a:pos x="20029" y="15151"/>
              </a:cxn>
              <a:cxn ang="0">
                <a:pos x="15898" y="10883"/>
              </a:cxn>
            </a:cxnLst>
            <a:rect l="txL" t="txT" r="txR" b="txB"/>
            <a:pathLst>
              <a:path w="21600" h="21600">
                <a:moveTo>
                  <a:pt x="18597" y="10926"/>
                </a:moveTo>
                <a:arcTo wR="7799" hR="7799" stAng="55983" swAng="-5450143"/>
                <a:lnTo>
                  <a:pt x="10818" y="0"/>
                </a:lnTo>
                <a:arcTo wR="10800" hR="10800" stAng="-5394160" swAng="5450143"/>
                <a:lnTo>
                  <a:pt x="24298" y="11019"/>
                </a:lnTo>
                <a:lnTo>
                  <a:pt x="20029" y="15151"/>
                </a:lnTo>
                <a:lnTo>
                  <a:pt x="15898" y="10883"/>
                </a:lnTo>
                <a:lnTo>
                  <a:pt x="18597" y="10926"/>
                </a:lnTo>
                <a:close/>
              </a:path>
            </a:pathLst>
          </a:custGeom>
          <a:gradFill rotWithShape="1">
            <a:gsLst>
              <a:gs pos="0">
                <a:srgbClr val="FFFFFF">
                  <a:alpha val="0"/>
                </a:srgbClr>
              </a:gs>
              <a:gs pos="100000">
                <a:schemeClr val="tx1">
                  <a:alpha val="78000"/>
                </a:schemeClr>
              </a:gs>
            </a:gsLst>
            <a:lin ang="5400000" scaled="1"/>
            <a:tileRect/>
          </a:gradFill>
          <a:ln w="9525">
            <a:noFill/>
          </a:ln>
        </p:spPr>
        <p:txBody>
          <a:bodyPr/>
          <a:p>
            <a:endParaRPr lang="zh-CN" altLang="en-US"/>
          </a:p>
        </p:txBody>
      </p:sp>
      <p:sp>
        <p:nvSpPr>
          <p:cNvPr id="10251" name="椭圆 10250"/>
          <p:cNvSpPr/>
          <p:nvPr/>
        </p:nvSpPr>
        <p:spPr>
          <a:xfrm>
            <a:off x="6707188" y="3506788"/>
            <a:ext cx="1320800" cy="1319212"/>
          </a:xfrm>
          <a:prstGeom prst="ellipse">
            <a:avLst/>
          </a:prstGeom>
          <a:gradFill rotWithShape="1">
            <a:gsLst>
              <a:gs pos="0">
                <a:schemeClr val="hlink"/>
              </a:gs>
              <a:gs pos="100000">
                <a:schemeClr val="hlink">
                  <a:gamma/>
                  <a:shade val="81961"/>
                  <a:invGamma/>
                </a:schemeClr>
              </a:gs>
            </a:gsLst>
            <a:lin ang="5400000" scaled="1"/>
            <a:tileRect/>
          </a:gradFill>
          <a:ln w="57150" cap="flat" cmpd="sng">
            <a:solidFill>
              <a:srgbClr val="EAEAEA"/>
            </a:solidFill>
            <a:prstDash val="solid"/>
            <a:headEnd type="none" w="med" len="med"/>
            <a:tailEnd type="none" w="med" len="med"/>
          </a:ln>
        </p:spPr>
        <p:txBody>
          <a:bodyPr/>
          <a:p>
            <a:endParaRPr lang="zh-CN" altLang="en-US"/>
          </a:p>
        </p:txBody>
      </p:sp>
      <p:grpSp>
        <p:nvGrpSpPr>
          <p:cNvPr id="10252" name="组合 10251"/>
          <p:cNvGrpSpPr/>
          <p:nvPr/>
        </p:nvGrpSpPr>
        <p:grpSpPr>
          <a:xfrm rot="10082854">
            <a:off x="7651750" y="2644775"/>
            <a:ext cx="1196975" cy="303213"/>
            <a:chOff x="2598" y="1026"/>
            <a:chExt cx="957" cy="242"/>
          </a:xfrm>
        </p:grpSpPr>
        <p:grpSp>
          <p:nvGrpSpPr>
            <p:cNvPr id="10253" name="组合 10252"/>
            <p:cNvGrpSpPr/>
            <p:nvPr/>
          </p:nvGrpSpPr>
          <p:grpSpPr>
            <a:xfrm rot="-9970459" flipH="1" flipV="1">
              <a:off x="2598" y="1026"/>
              <a:ext cx="957" cy="242"/>
              <a:chOff x="2532" y="1051"/>
              <a:chExt cx="893" cy="246"/>
            </a:xfrm>
          </p:grpSpPr>
          <p:grpSp>
            <p:nvGrpSpPr>
              <p:cNvPr id="10254" name="组合 10253"/>
              <p:cNvGrpSpPr/>
              <p:nvPr/>
            </p:nvGrpSpPr>
            <p:grpSpPr>
              <a:xfrm>
                <a:off x="2532" y="1051"/>
                <a:ext cx="743" cy="185"/>
                <a:chOff x="1565" y="2568"/>
                <a:chExt cx="1118" cy="279"/>
              </a:xfrm>
            </p:grpSpPr>
            <p:sp>
              <p:nvSpPr>
                <p:cNvPr id="10255" name="新月形 10254"/>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56" name="新月形 10255"/>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57" name="新月形 10256"/>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258" name="新月形 10257"/>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259" name="组合 10258"/>
              <p:cNvGrpSpPr/>
              <p:nvPr/>
            </p:nvGrpSpPr>
            <p:grpSpPr>
              <a:xfrm rot="1353540">
                <a:off x="2682" y="1111"/>
                <a:ext cx="743" cy="186"/>
                <a:chOff x="1565" y="2568"/>
                <a:chExt cx="1118" cy="279"/>
              </a:xfrm>
            </p:grpSpPr>
            <p:sp>
              <p:nvSpPr>
                <p:cNvPr id="10260" name="新月形 10259"/>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61" name="新月形 10260"/>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62" name="新月形 10261"/>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263" name="新月形 10262"/>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grpSp>
          <p:nvGrpSpPr>
            <p:cNvPr id="10264" name="组合 10263"/>
            <p:cNvGrpSpPr/>
            <p:nvPr/>
          </p:nvGrpSpPr>
          <p:grpSpPr>
            <a:xfrm rot="-9970459" flipH="1" flipV="1">
              <a:off x="2688" y="1056"/>
              <a:ext cx="784" cy="198"/>
              <a:chOff x="2532" y="1051"/>
              <a:chExt cx="893" cy="246"/>
            </a:xfrm>
          </p:grpSpPr>
          <p:grpSp>
            <p:nvGrpSpPr>
              <p:cNvPr id="10265" name="组合 10264"/>
              <p:cNvGrpSpPr/>
              <p:nvPr/>
            </p:nvGrpSpPr>
            <p:grpSpPr>
              <a:xfrm>
                <a:off x="2532" y="1051"/>
                <a:ext cx="743" cy="185"/>
                <a:chOff x="1565" y="2568"/>
                <a:chExt cx="1118" cy="279"/>
              </a:xfrm>
            </p:grpSpPr>
            <p:sp>
              <p:nvSpPr>
                <p:cNvPr id="10266" name="新月形 10265"/>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67" name="新月形 10266"/>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68" name="新月形 10267"/>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269" name="新月形 10268"/>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270" name="组合 10269"/>
              <p:cNvGrpSpPr/>
              <p:nvPr/>
            </p:nvGrpSpPr>
            <p:grpSpPr>
              <a:xfrm rot="1353540">
                <a:off x="2682" y="1111"/>
                <a:ext cx="743" cy="186"/>
                <a:chOff x="1565" y="2568"/>
                <a:chExt cx="1118" cy="279"/>
              </a:xfrm>
            </p:grpSpPr>
            <p:sp>
              <p:nvSpPr>
                <p:cNvPr id="10271" name="新月形 10270"/>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72" name="新月形 10271"/>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73" name="新月形 10272"/>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274" name="新月形 10273"/>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grpSp>
      <p:grpSp>
        <p:nvGrpSpPr>
          <p:cNvPr id="10275" name="组合 10274"/>
          <p:cNvGrpSpPr/>
          <p:nvPr/>
        </p:nvGrpSpPr>
        <p:grpSpPr>
          <a:xfrm rot="10082854">
            <a:off x="6556375" y="4465638"/>
            <a:ext cx="1198563" cy="303212"/>
            <a:chOff x="2598" y="1026"/>
            <a:chExt cx="957" cy="242"/>
          </a:xfrm>
        </p:grpSpPr>
        <p:grpSp>
          <p:nvGrpSpPr>
            <p:cNvPr id="10276" name="组合 10275"/>
            <p:cNvGrpSpPr/>
            <p:nvPr/>
          </p:nvGrpSpPr>
          <p:grpSpPr>
            <a:xfrm rot="-9970459" flipH="1" flipV="1">
              <a:off x="2598" y="1026"/>
              <a:ext cx="957" cy="242"/>
              <a:chOff x="2532" y="1051"/>
              <a:chExt cx="893" cy="246"/>
            </a:xfrm>
          </p:grpSpPr>
          <p:grpSp>
            <p:nvGrpSpPr>
              <p:cNvPr id="10277" name="组合 10276"/>
              <p:cNvGrpSpPr/>
              <p:nvPr/>
            </p:nvGrpSpPr>
            <p:grpSpPr>
              <a:xfrm>
                <a:off x="2532" y="1051"/>
                <a:ext cx="743" cy="185"/>
                <a:chOff x="1565" y="2568"/>
                <a:chExt cx="1118" cy="279"/>
              </a:xfrm>
            </p:grpSpPr>
            <p:sp>
              <p:nvSpPr>
                <p:cNvPr id="10278" name="新月形 10277"/>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79" name="新月形 10278"/>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80" name="新月形 10279"/>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281" name="新月形 10280"/>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282" name="组合 10281"/>
              <p:cNvGrpSpPr/>
              <p:nvPr/>
            </p:nvGrpSpPr>
            <p:grpSpPr>
              <a:xfrm rot="1353540">
                <a:off x="2682" y="1111"/>
                <a:ext cx="743" cy="186"/>
                <a:chOff x="1565" y="2568"/>
                <a:chExt cx="1118" cy="279"/>
              </a:xfrm>
            </p:grpSpPr>
            <p:sp>
              <p:nvSpPr>
                <p:cNvPr id="10283" name="新月形 10282"/>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84" name="新月形 10283"/>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85" name="新月形 10284"/>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286" name="新月形 10285"/>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grpSp>
          <p:nvGrpSpPr>
            <p:cNvPr id="10287" name="组合 10286"/>
            <p:cNvGrpSpPr/>
            <p:nvPr/>
          </p:nvGrpSpPr>
          <p:grpSpPr>
            <a:xfrm rot="-9970459" flipH="1" flipV="1">
              <a:off x="2688" y="1056"/>
              <a:ext cx="784" cy="198"/>
              <a:chOff x="2532" y="1051"/>
              <a:chExt cx="893" cy="246"/>
            </a:xfrm>
          </p:grpSpPr>
          <p:grpSp>
            <p:nvGrpSpPr>
              <p:cNvPr id="10288" name="组合 10287"/>
              <p:cNvGrpSpPr/>
              <p:nvPr/>
            </p:nvGrpSpPr>
            <p:grpSpPr>
              <a:xfrm>
                <a:off x="2532" y="1051"/>
                <a:ext cx="743" cy="185"/>
                <a:chOff x="1565" y="2568"/>
                <a:chExt cx="1118" cy="279"/>
              </a:xfrm>
            </p:grpSpPr>
            <p:sp>
              <p:nvSpPr>
                <p:cNvPr id="10289" name="新月形 10288"/>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90" name="新月形 10289"/>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91" name="新月形 10290"/>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292" name="新月形 10291"/>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293" name="组合 10292"/>
              <p:cNvGrpSpPr/>
              <p:nvPr/>
            </p:nvGrpSpPr>
            <p:grpSpPr>
              <a:xfrm rot="1353540">
                <a:off x="2682" y="1111"/>
                <a:ext cx="743" cy="186"/>
                <a:chOff x="1565" y="2568"/>
                <a:chExt cx="1118" cy="279"/>
              </a:xfrm>
            </p:grpSpPr>
            <p:sp>
              <p:nvSpPr>
                <p:cNvPr id="10294" name="新月形 10293"/>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95" name="新月形 10294"/>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296" name="新月形 10295"/>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297" name="新月形 10296"/>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grpSp>
      <p:grpSp>
        <p:nvGrpSpPr>
          <p:cNvPr id="10298" name="组合 10297"/>
          <p:cNvGrpSpPr/>
          <p:nvPr/>
        </p:nvGrpSpPr>
        <p:grpSpPr>
          <a:xfrm rot="10082854">
            <a:off x="8931275" y="4464050"/>
            <a:ext cx="1196975" cy="303213"/>
            <a:chOff x="2598" y="1026"/>
            <a:chExt cx="957" cy="242"/>
          </a:xfrm>
        </p:grpSpPr>
        <p:grpSp>
          <p:nvGrpSpPr>
            <p:cNvPr id="10299" name="组合 10298"/>
            <p:cNvGrpSpPr/>
            <p:nvPr/>
          </p:nvGrpSpPr>
          <p:grpSpPr>
            <a:xfrm rot="-9970459" flipH="1" flipV="1">
              <a:off x="2598" y="1026"/>
              <a:ext cx="957" cy="242"/>
              <a:chOff x="2532" y="1051"/>
              <a:chExt cx="893" cy="246"/>
            </a:xfrm>
          </p:grpSpPr>
          <p:grpSp>
            <p:nvGrpSpPr>
              <p:cNvPr id="10300" name="组合 10299"/>
              <p:cNvGrpSpPr/>
              <p:nvPr/>
            </p:nvGrpSpPr>
            <p:grpSpPr>
              <a:xfrm>
                <a:off x="2532" y="1051"/>
                <a:ext cx="743" cy="185"/>
                <a:chOff x="1565" y="2568"/>
                <a:chExt cx="1118" cy="279"/>
              </a:xfrm>
            </p:grpSpPr>
            <p:sp>
              <p:nvSpPr>
                <p:cNvPr id="10301" name="新月形 10300"/>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02" name="新月形 10301"/>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03" name="新月形 10302"/>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04" name="新月形 10303"/>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305" name="组合 10304"/>
              <p:cNvGrpSpPr/>
              <p:nvPr/>
            </p:nvGrpSpPr>
            <p:grpSpPr>
              <a:xfrm rot="1353540">
                <a:off x="2682" y="1111"/>
                <a:ext cx="743" cy="186"/>
                <a:chOff x="1565" y="2568"/>
                <a:chExt cx="1118" cy="279"/>
              </a:xfrm>
            </p:grpSpPr>
            <p:sp>
              <p:nvSpPr>
                <p:cNvPr id="10306" name="新月形 10305"/>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07" name="新月形 10306"/>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08" name="新月形 10307"/>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09" name="新月形 10308"/>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grpSp>
          <p:nvGrpSpPr>
            <p:cNvPr id="10310" name="组合 10309"/>
            <p:cNvGrpSpPr/>
            <p:nvPr/>
          </p:nvGrpSpPr>
          <p:grpSpPr>
            <a:xfrm rot="-9970459" flipH="1" flipV="1">
              <a:off x="2688" y="1056"/>
              <a:ext cx="784" cy="198"/>
              <a:chOff x="2532" y="1051"/>
              <a:chExt cx="893" cy="246"/>
            </a:xfrm>
          </p:grpSpPr>
          <p:grpSp>
            <p:nvGrpSpPr>
              <p:cNvPr id="10311" name="组合 10310"/>
              <p:cNvGrpSpPr/>
              <p:nvPr/>
            </p:nvGrpSpPr>
            <p:grpSpPr>
              <a:xfrm>
                <a:off x="2532" y="1051"/>
                <a:ext cx="743" cy="185"/>
                <a:chOff x="1565" y="2568"/>
                <a:chExt cx="1118" cy="279"/>
              </a:xfrm>
            </p:grpSpPr>
            <p:sp>
              <p:nvSpPr>
                <p:cNvPr id="10312" name="新月形 10311"/>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13" name="新月形 10312"/>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14" name="新月形 10313"/>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15" name="新月形 10314"/>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316" name="组合 10315"/>
              <p:cNvGrpSpPr/>
              <p:nvPr/>
            </p:nvGrpSpPr>
            <p:grpSpPr>
              <a:xfrm rot="1353540">
                <a:off x="2682" y="1111"/>
                <a:ext cx="743" cy="186"/>
                <a:chOff x="1565" y="2568"/>
                <a:chExt cx="1118" cy="279"/>
              </a:xfrm>
            </p:grpSpPr>
            <p:sp>
              <p:nvSpPr>
                <p:cNvPr id="10317" name="新月形 10316"/>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18" name="新月形 10317"/>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19" name="新月形 10318"/>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20" name="新月形 10319"/>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grpSp>
      <p:grpSp>
        <p:nvGrpSpPr>
          <p:cNvPr id="10321" name="组合 10320"/>
          <p:cNvGrpSpPr/>
          <p:nvPr/>
        </p:nvGrpSpPr>
        <p:grpSpPr>
          <a:xfrm>
            <a:off x="8199438" y="1809750"/>
            <a:ext cx="1196975" cy="303213"/>
            <a:chOff x="2598" y="1026"/>
            <a:chExt cx="957" cy="242"/>
          </a:xfrm>
        </p:grpSpPr>
        <p:grpSp>
          <p:nvGrpSpPr>
            <p:cNvPr id="10322" name="组合 10321"/>
            <p:cNvGrpSpPr/>
            <p:nvPr/>
          </p:nvGrpSpPr>
          <p:grpSpPr>
            <a:xfrm rot="-9970459" flipH="1" flipV="1">
              <a:off x="2598" y="1026"/>
              <a:ext cx="957" cy="242"/>
              <a:chOff x="2532" y="1051"/>
              <a:chExt cx="893" cy="246"/>
            </a:xfrm>
          </p:grpSpPr>
          <p:grpSp>
            <p:nvGrpSpPr>
              <p:cNvPr id="10323" name="组合 10322"/>
              <p:cNvGrpSpPr/>
              <p:nvPr/>
            </p:nvGrpSpPr>
            <p:grpSpPr>
              <a:xfrm>
                <a:off x="2532" y="1051"/>
                <a:ext cx="743" cy="185"/>
                <a:chOff x="1565" y="2568"/>
                <a:chExt cx="1118" cy="279"/>
              </a:xfrm>
            </p:grpSpPr>
            <p:sp>
              <p:nvSpPr>
                <p:cNvPr id="10324" name="新月形 10323"/>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25" name="新月形 10324"/>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26" name="新月形 10325"/>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27" name="新月形 10326"/>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328" name="组合 10327"/>
              <p:cNvGrpSpPr/>
              <p:nvPr/>
            </p:nvGrpSpPr>
            <p:grpSpPr>
              <a:xfrm rot="1353540">
                <a:off x="2682" y="1111"/>
                <a:ext cx="743" cy="186"/>
                <a:chOff x="1565" y="2568"/>
                <a:chExt cx="1118" cy="279"/>
              </a:xfrm>
            </p:grpSpPr>
            <p:sp>
              <p:nvSpPr>
                <p:cNvPr id="10329" name="新月形 10328"/>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30" name="新月形 10329"/>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31" name="新月形 10330"/>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32" name="新月形 10331"/>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grpSp>
          <p:nvGrpSpPr>
            <p:cNvPr id="10333" name="组合 10332"/>
            <p:cNvGrpSpPr/>
            <p:nvPr/>
          </p:nvGrpSpPr>
          <p:grpSpPr>
            <a:xfrm rot="-9970459" flipH="1" flipV="1">
              <a:off x="2688" y="1056"/>
              <a:ext cx="784" cy="198"/>
              <a:chOff x="2532" y="1051"/>
              <a:chExt cx="893" cy="246"/>
            </a:xfrm>
          </p:grpSpPr>
          <p:grpSp>
            <p:nvGrpSpPr>
              <p:cNvPr id="10334" name="组合 10333"/>
              <p:cNvGrpSpPr/>
              <p:nvPr/>
            </p:nvGrpSpPr>
            <p:grpSpPr>
              <a:xfrm>
                <a:off x="2532" y="1051"/>
                <a:ext cx="743" cy="185"/>
                <a:chOff x="1565" y="2568"/>
                <a:chExt cx="1118" cy="279"/>
              </a:xfrm>
            </p:grpSpPr>
            <p:sp>
              <p:nvSpPr>
                <p:cNvPr id="10335" name="新月形 10334"/>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36" name="新月形 10335"/>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37" name="新月形 10336"/>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38" name="新月形 10337"/>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339" name="组合 10338"/>
              <p:cNvGrpSpPr/>
              <p:nvPr/>
            </p:nvGrpSpPr>
            <p:grpSpPr>
              <a:xfrm rot="1353540">
                <a:off x="2682" y="1111"/>
                <a:ext cx="743" cy="186"/>
                <a:chOff x="1565" y="2568"/>
                <a:chExt cx="1118" cy="279"/>
              </a:xfrm>
            </p:grpSpPr>
            <p:sp>
              <p:nvSpPr>
                <p:cNvPr id="10340" name="新月形 10339"/>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41" name="新月形 10340"/>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42" name="新月形 10341"/>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43" name="新月形 10342"/>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grpSp>
      <p:grpSp>
        <p:nvGrpSpPr>
          <p:cNvPr id="10344" name="组合 10343"/>
          <p:cNvGrpSpPr/>
          <p:nvPr/>
        </p:nvGrpSpPr>
        <p:grpSpPr>
          <a:xfrm rot="344040">
            <a:off x="9482138" y="3644900"/>
            <a:ext cx="1198562" cy="303213"/>
            <a:chOff x="2598" y="1026"/>
            <a:chExt cx="957" cy="242"/>
          </a:xfrm>
        </p:grpSpPr>
        <p:grpSp>
          <p:nvGrpSpPr>
            <p:cNvPr id="10345" name="组合 10344"/>
            <p:cNvGrpSpPr/>
            <p:nvPr/>
          </p:nvGrpSpPr>
          <p:grpSpPr>
            <a:xfrm rot="-9970459" flipH="1" flipV="1">
              <a:off x="2598" y="1026"/>
              <a:ext cx="957" cy="242"/>
              <a:chOff x="2532" y="1051"/>
              <a:chExt cx="893" cy="246"/>
            </a:xfrm>
          </p:grpSpPr>
          <p:grpSp>
            <p:nvGrpSpPr>
              <p:cNvPr id="10346" name="组合 10345"/>
              <p:cNvGrpSpPr/>
              <p:nvPr/>
            </p:nvGrpSpPr>
            <p:grpSpPr>
              <a:xfrm>
                <a:off x="2532" y="1051"/>
                <a:ext cx="743" cy="185"/>
                <a:chOff x="1565" y="2568"/>
                <a:chExt cx="1118" cy="279"/>
              </a:xfrm>
            </p:grpSpPr>
            <p:sp>
              <p:nvSpPr>
                <p:cNvPr id="10347" name="新月形 10346"/>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48" name="新月形 10347"/>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49" name="新月形 10348"/>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50" name="新月形 10349"/>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351" name="组合 10350"/>
              <p:cNvGrpSpPr/>
              <p:nvPr/>
            </p:nvGrpSpPr>
            <p:grpSpPr>
              <a:xfrm rot="1353540">
                <a:off x="2682" y="1111"/>
                <a:ext cx="743" cy="186"/>
                <a:chOff x="1565" y="2568"/>
                <a:chExt cx="1118" cy="279"/>
              </a:xfrm>
            </p:grpSpPr>
            <p:sp>
              <p:nvSpPr>
                <p:cNvPr id="10352" name="新月形 10351"/>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53" name="新月形 10352"/>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54" name="新月形 10353"/>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55" name="新月形 10354"/>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grpSp>
          <p:nvGrpSpPr>
            <p:cNvPr id="10356" name="组合 10355"/>
            <p:cNvGrpSpPr/>
            <p:nvPr/>
          </p:nvGrpSpPr>
          <p:grpSpPr>
            <a:xfrm rot="-9970459" flipH="1" flipV="1">
              <a:off x="2688" y="1056"/>
              <a:ext cx="784" cy="198"/>
              <a:chOff x="2532" y="1051"/>
              <a:chExt cx="893" cy="246"/>
            </a:xfrm>
          </p:grpSpPr>
          <p:grpSp>
            <p:nvGrpSpPr>
              <p:cNvPr id="10357" name="组合 10356"/>
              <p:cNvGrpSpPr/>
              <p:nvPr/>
            </p:nvGrpSpPr>
            <p:grpSpPr>
              <a:xfrm>
                <a:off x="2532" y="1051"/>
                <a:ext cx="743" cy="185"/>
                <a:chOff x="1565" y="2568"/>
                <a:chExt cx="1118" cy="279"/>
              </a:xfrm>
            </p:grpSpPr>
            <p:sp>
              <p:nvSpPr>
                <p:cNvPr id="10358" name="新月形 10357"/>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59" name="新月形 10358"/>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60" name="新月形 10359"/>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61" name="新月形 10360"/>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362" name="组合 10361"/>
              <p:cNvGrpSpPr/>
              <p:nvPr/>
            </p:nvGrpSpPr>
            <p:grpSpPr>
              <a:xfrm rot="1353540">
                <a:off x="2682" y="1111"/>
                <a:ext cx="743" cy="186"/>
                <a:chOff x="1565" y="2568"/>
                <a:chExt cx="1118" cy="279"/>
              </a:xfrm>
            </p:grpSpPr>
            <p:sp>
              <p:nvSpPr>
                <p:cNvPr id="10363" name="新月形 10362"/>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64" name="新月形 10363"/>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65" name="新月形 10364"/>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66" name="新月形 10365"/>
                <p:cNvSpPr/>
                <p:nvPr/>
              </p:nvSpPr>
              <p:spPr>
                <a:xfrm rot="6906312">
                  <a:off x="2161" y="2325"/>
                  <a:ext cx="227" cy="816"/>
                </a:xfrm>
                <a:prstGeom prst="moon">
                  <a:avLst>
                    <a:gd name="adj" fmla="val 49773"/>
                  </a:avLst>
                </a:prstGeom>
                <a:solidFill>
                  <a:srgbClr val="FFFFFF">
                    <a:alpha val="2000"/>
                  </a:srgbClr>
                </a:solidFill>
                <a:ln w="9525">
                  <a:noFill/>
                </a:ln>
              </p:spPr>
              <p:txBody>
                <a:bodyPr/>
                <a:p>
                  <a:endParaRPr lang="zh-CN" altLang="en-US"/>
                </a:p>
              </p:txBody>
            </p:sp>
          </p:grpSp>
        </p:grpSp>
      </p:grpSp>
      <p:grpSp>
        <p:nvGrpSpPr>
          <p:cNvPr id="10367" name="组合 10366"/>
          <p:cNvGrpSpPr/>
          <p:nvPr/>
        </p:nvGrpSpPr>
        <p:grpSpPr>
          <a:xfrm rot="-232145">
            <a:off x="7075488" y="3617913"/>
            <a:ext cx="1235075" cy="331787"/>
            <a:chOff x="1824" y="2448"/>
            <a:chExt cx="987" cy="266"/>
          </a:xfrm>
        </p:grpSpPr>
        <p:grpSp>
          <p:nvGrpSpPr>
            <p:cNvPr id="10368" name="组合 10367"/>
            <p:cNvGrpSpPr/>
            <p:nvPr/>
          </p:nvGrpSpPr>
          <p:grpSpPr>
            <a:xfrm rot="513316">
              <a:off x="1824" y="2448"/>
              <a:ext cx="957" cy="242"/>
              <a:chOff x="2598" y="1026"/>
              <a:chExt cx="957" cy="242"/>
            </a:xfrm>
          </p:grpSpPr>
          <p:grpSp>
            <p:nvGrpSpPr>
              <p:cNvPr id="10369" name="组合 10368"/>
              <p:cNvGrpSpPr/>
              <p:nvPr/>
            </p:nvGrpSpPr>
            <p:grpSpPr>
              <a:xfrm rot="-9970459" flipH="1" flipV="1">
                <a:off x="2598" y="1026"/>
                <a:ext cx="957" cy="242"/>
                <a:chOff x="2532" y="1051"/>
                <a:chExt cx="893" cy="246"/>
              </a:xfrm>
            </p:grpSpPr>
            <p:grpSp>
              <p:nvGrpSpPr>
                <p:cNvPr id="10370" name="组合 10369"/>
                <p:cNvGrpSpPr/>
                <p:nvPr/>
              </p:nvGrpSpPr>
              <p:grpSpPr>
                <a:xfrm>
                  <a:off x="2532" y="1051"/>
                  <a:ext cx="743" cy="185"/>
                  <a:chOff x="1565" y="2568"/>
                  <a:chExt cx="1118" cy="279"/>
                </a:xfrm>
              </p:grpSpPr>
              <p:sp>
                <p:nvSpPr>
                  <p:cNvPr id="10371" name="新月形 10370"/>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72" name="新月形 10371"/>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73" name="新月形 10372"/>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74" name="新月形 10373"/>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375" name="组合 10374"/>
                <p:cNvGrpSpPr/>
                <p:nvPr/>
              </p:nvGrpSpPr>
              <p:grpSpPr>
                <a:xfrm rot="1353540">
                  <a:off x="2682" y="1111"/>
                  <a:ext cx="743" cy="186"/>
                  <a:chOff x="1565" y="2568"/>
                  <a:chExt cx="1118" cy="279"/>
                </a:xfrm>
              </p:grpSpPr>
              <p:sp>
                <p:nvSpPr>
                  <p:cNvPr id="10376" name="新月形 10375"/>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77" name="新月形 10376"/>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78" name="新月形 10377"/>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79" name="新月形 10378"/>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grpSp>
            <p:nvGrpSpPr>
              <p:cNvPr id="10380" name="组合 10379"/>
              <p:cNvGrpSpPr/>
              <p:nvPr/>
            </p:nvGrpSpPr>
            <p:grpSpPr>
              <a:xfrm rot="-9970459" flipH="1" flipV="1">
                <a:off x="2688" y="1056"/>
                <a:ext cx="784" cy="198"/>
                <a:chOff x="2532" y="1051"/>
                <a:chExt cx="893" cy="246"/>
              </a:xfrm>
            </p:grpSpPr>
            <p:grpSp>
              <p:nvGrpSpPr>
                <p:cNvPr id="10381" name="组合 10380"/>
                <p:cNvGrpSpPr/>
                <p:nvPr/>
              </p:nvGrpSpPr>
              <p:grpSpPr>
                <a:xfrm>
                  <a:off x="2532" y="1051"/>
                  <a:ext cx="743" cy="185"/>
                  <a:chOff x="1565" y="2568"/>
                  <a:chExt cx="1118" cy="279"/>
                </a:xfrm>
              </p:grpSpPr>
              <p:sp>
                <p:nvSpPr>
                  <p:cNvPr id="10382" name="新月形 10381"/>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83" name="新月形 10382"/>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84" name="新月形 10383"/>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85" name="新月形 10384"/>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nvGrpSpPr>
                <p:cNvPr id="10386" name="组合 10385"/>
                <p:cNvGrpSpPr/>
                <p:nvPr/>
              </p:nvGrpSpPr>
              <p:grpSpPr>
                <a:xfrm rot="1353540">
                  <a:off x="2682" y="1111"/>
                  <a:ext cx="743" cy="186"/>
                  <a:chOff x="1565" y="2568"/>
                  <a:chExt cx="1118" cy="279"/>
                </a:xfrm>
              </p:grpSpPr>
              <p:sp>
                <p:nvSpPr>
                  <p:cNvPr id="10387" name="新月形 10386"/>
                  <p:cNvSpPr/>
                  <p:nvPr/>
                </p:nvSpPr>
                <p:spPr>
                  <a:xfrm rot="5263130">
                    <a:off x="1859"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88" name="新月形 10387"/>
                  <p:cNvSpPr/>
                  <p:nvPr/>
                </p:nvSpPr>
                <p:spPr>
                  <a:xfrm rot="6078281">
                    <a:off x="1995" y="2273"/>
                    <a:ext cx="227" cy="816"/>
                  </a:xfrm>
                  <a:prstGeom prst="moon">
                    <a:avLst>
                      <a:gd name="adj" fmla="val 49773"/>
                    </a:avLst>
                  </a:prstGeom>
                  <a:solidFill>
                    <a:srgbClr val="FFFFFF">
                      <a:alpha val="3999"/>
                    </a:srgbClr>
                  </a:solidFill>
                  <a:ln w="9525">
                    <a:noFill/>
                  </a:ln>
                </p:spPr>
                <p:txBody>
                  <a:bodyPr/>
                  <a:p>
                    <a:endParaRPr lang="zh-CN" altLang="en-US"/>
                  </a:p>
                </p:txBody>
              </p:sp>
              <p:sp>
                <p:nvSpPr>
                  <p:cNvPr id="10389" name="新月形 10388"/>
                  <p:cNvSpPr/>
                  <p:nvPr/>
                </p:nvSpPr>
                <p:spPr>
                  <a:xfrm rot="6373927">
                    <a:off x="2071" y="2295"/>
                    <a:ext cx="227" cy="816"/>
                  </a:xfrm>
                  <a:prstGeom prst="moon">
                    <a:avLst>
                      <a:gd name="adj" fmla="val 49773"/>
                    </a:avLst>
                  </a:prstGeom>
                  <a:solidFill>
                    <a:srgbClr val="FFFFFF">
                      <a:alpha val="3999"/>
                    </a:srgbClr>
                  </a:solidFill>
                  <a:ln w="9525">
                    <a:noFill/>
                  </a:ln>
                </p:spPr>
                <p:txBody>
                  <a:bodyPr/>
                  <a:p>
                    <a:endParaRPr lang="zh-CN" altLang="en-US"/>
                  </a:p>
                </p:txBody>
              </p:sp>
              <p:sp>
                <p:nvSpPr>
                  <p:cNvPr id="10390" name="新月形 10389"/>
                  <p:cNvSpPr/>
                  <p:nvPr/>
                </p:nvSpPr>
                <p:spPr>
                  <a:xfrm rot="6906312">
                    <a:off x="2161" y="2325"/>
                    <a:ext cx="227" cy="816"/>
                  </a:xfrm>
                  <a:prstGeom prst="moon">
                    <a:avLst>
                      <a:gd name="adj" fmla="val 49773"/>
                    </a:avLst>
                  </a:prstGeom>
                  <a:solidFill>
                    <a:srgbClr val="FFFFFF">
                      <a:alpha val="3999"/>
                    </a:srgbClr>
                  </a:solidFill>
                  <a:ln w="9525">
                    <a:noFill/>
                  </a:ln>
                </p:spPr>
                <p:txBody>
                  <a:bodyPr/>
                  <a:p>
                    <a:endParaRPr lang="zh-CN" altLang="en-US"/>
                  </a:p>
                </p:txBody>
              </p:sp>
            </p:grpSp>
          </p:grpSp>
        </p:grpSp>
        <p:grpSp>
          <p:nvGrpSpPr>
            <p:cNvPr id="10391" name="组合 10390"/>
            <p:cNvGrpSpPr/>
            <p:nvPr/>
          </p:nvGrpSpPr>
          <p:grpSpPr>
            <a:xfrm rot="513316">
              <a:off x="1854" y="2472"/>
              <a:ext cx="957" cy="242"/>
              <a:chOff x="2598" y="1026"/>
              <a:chExt cx="957" cy="242"/>
            </a:xfrm>
          </p:grpSpPr>
          <p:grpSp>
            <p:nvGrpSpPr>
              <p:cNvPr id="10392" name="组合 10391"/>
              <p:cNvGrpSpPr/>
              <p:nvPr/>
            </p:nvGrpSpPr>
            <p:grpSpPr>
              <a:xfrm rot="-9970459" flipH="1" flipV="1">
                <a:off x="2598" y="1026"/>
                <a:ext cx="957" cy="242"/>
                <a:chOff x="2532" y="1051"/>
                <a:chExt cx="893" cy="246"/>
              </a:xfrm>
            </p:grpSpPr>
            <p:grpSp>
              <p:nvGrpSpPr>
                <p:cNvPr id="10393" name="组合 10392"/>
                <p:cNvGrpSpPr/>
                <p:nvPr/>
              </p:nvGrpSpPr>
              <p:grpSpPr>
                <a:xfrm>
                  <a:off x="2532" y="1051"/>
                  <a:ext cx="743" cy="185"/>
                  <a:chOff x="1565" y="2568"/>
                  <a:chExt cx="1118" cy="279"/>
                </a:xfrm>
              </p:grpSpPr>
              <p:sp>
                <p:nvSpPr>
                  <p:cNvPr id="10394" name="新月形 10393"/>
                  <p:cNvSpPr/>
                  <p:nvPr/>
                </p:nvSpPr>
                <p:spPr>
                  <a:xfrm rot="5263130">
                    <a:off x="1859" y="2273"/>
                    <a:ext cx="227" cy="816"/>
                  </a:xfrm>
                  <a:prstGeom prst="moon">
                    <a:avLst>
                      <a:gd name="adj" fmla="val 49773"/>
                    </a:avLst>
                  </a:prstGeom>
                  <a:solidFill>
                    <a:srgbClr val="FFFFFF">
                      <a:alpha val="2000"/>
                    </a:srgbClr>
                  </a:solidFill>
                  <a:ln w="9525">
                    <a:noFill/>
                  </a:ln>
                </p:spPr>
                <p:txBody>
                  <a:bodyPr/>
                  <a:p>
                    <a:endParaRPr lang="zh-CN" altLang="en-US"/>
                  </a:p>
                </p:txBody>
              </p:sp>
              <p:sp>
                <p:nvSpPr>
                  <p:cNvPr id="10395" name="新月形 10394"/>
                  <p:cNvSpPr/>
                  <p:nvPr/>
                </p:nvSpPr>
                <p:spPr>
                  <a:xfrm rot="6078281">
                    <a:off x="1995" y="2273"/>
                    <a:ext cx="227" cy="816"/>
                  </a:xfrm>
                  <a:prstGeom prst="moon">
                    <a:avLst>
                      <a:gd name="adj" fmla="val 49773"/>
                    </a:avLst>
                  </a:prstGeom>
                  <a:solidFill>
                    <a:srgbClr val="FFFFFF">
                      <a:alpha val="2000"/>
                    </a:srgbClr>
                  </a:solidFill>
                  <a:ln w="9525">
                    <a:noFill/>
                  </a:ln>
                </p:spPr>
                <p:txBody>
                  <a:bodyPr/>
                  <a:p>
                    <a:endParaRPr lang="zh-CN" altLang="en-US"/>
                  </a:p>
                </p:txBody>
              </p:sp>
              <p:sp>
                <p:nvSpPr>
                  <p:cNvPr id="10396" name="新月形 10395"/>
                  <p:cNvSpPr/>
                  <p:nvPr/>
                </p:nvSpPr>
                <p:spPr>
                  <a:xfrm rot="6373927">
                    <a:off x="2071" y="2295"/>
                    <a:ext cx="227" cy="816"/>
                  </a:xfrm>
                  <a:prstGeom prst="moon">
                    <a:avLst>
                      <a:gd name="adj" fmla="val 49773"/>
                    </a:avLst>
                  </a:prstGeom>
                  <a:solidFill>
                    <a:srgbClr val="FFFFFF">
                      <a:alpha val="2000"/>
                    </a:srgbClr>
                  </a:solidFill>
                  <a:ln w="9525">
                    <a:noFill/>
                  </a:ln>
                </p:spPr>
                <p:txBody>
                  <a:bodyPr/>
                  <a:p>
                    <a:endParaRPr lang="zh-CN" altLang="en-US"/>
                  </a:p>
                </p:txBody>
              </p:sp>
              <p:sp>
                <p:nvSpPr>
                  <p:cNvPr id="10397" name="新月形 10396"/>
                  <p:cNvSpPr/>
                  <p:nvPr/>
                </p:nvSpPr>
                <p:spPr>
                  <a:xfrm rot="6906312">
                    <a:off x="2161" y="2325"/>
                    <a:ext cx="227" cy="816"/>
                  </a:xfrm>
                  <a:prstGeom prst="moon">
                    <a:avLst>
                      <a:gd name="adj" fmla="val 49773"/>
                    </a:avLst>
                  </a:prstGeom>
                  <a:solidFill>
                    <a:srgbClr val="FFFFFF">
                      <a:alpha val="2000"/>
                    </a:srgbClr>
                  </a:solidFill>
                  <a:ln w="9525">
                    <a:noFill/>
                  </a:ln>
                </p:spPr>
                <p:txBody>
                  <a:bodyPr/>
                  <a:p>
                    <a:endParaRPr lang="zh-CN" altLang="en-US"/>
                  </a:p>
                </p:txBody>
              </p:sp>
            </p:grpSp>
            <p:grpSp>
              <p:nvGrpSpPr>
                <p:cNvPr id="10398" name="组合 10397"/>
                <p:cNvGrpSpPr/>
                <p:nvPr/>
              </p:nvGrpSpPr>
              <p:grpSpPr>
                <a:xfrm rot="1353540">
                  <a:off x="2682" y="1111"/>
                  <a:ext cx="743" cy="186"/>
                  <a:chOff x="1565" y="2568"/>
                  <a:chExt cx="1118" cy="279"/>
                </a:xfrm>
              </p:grpSpPr>
              <p:sp>
                <p:nvSpPr>
                  <p:cNvPr id="10399" name="新月形 10398"/>
                  <p:cNvSpPr/>
                  <p:nvPr/>
                </p:nvSpPr>
                <p:spPr>
                  <a:xfrm rot="5263130">
                    <a:off x="1859" y="2273"/>
                    <a:ext cx="227" cy="816"/>
                  </a:xfrm>
                  <a:prstGeom prst="moon">
                    <a:avLst>
                      <a:gd name="adj" fmla="val 49773"/>
                    </a:avLst>
                  </a:prstGeom>
                  <a:solidFill>
                    <a:srgbClr val="FFFFFF">
                      <a:alpha val="2000"/>
                    </a:srgbClr>
                  </a:solidFill>
                  <a:ln w="9525">
                    <a:noFill/>
                  </a:ln>
                </p:spPr>
                <p:txBody>
                  <a:bodyPr/>
                  <a:p>
                    <a:endParaRPr lang="zh-CN" altLang="en-US"/>
                  </a:p>
                </p:txBody>
              </p:sp>
              <p:sp>
                <p:nvSpPr>
                  <p:cNvPr id="10400" name="新月形 10399"/>
                  <p:cNvSpPr/>
                  <p:nvPr/>
                </p:nvSpPr>
                <p:spPr>
                  <a:xfrm rot="6078281">
                    <a:off x="1995" y="2273"/>
                    <a:ext cx="227" cy="816"/>
                  </a:xfrm>
                  <a:prstGeom prst="moon">
                    <a:avLst>
                      <a:gd name="adj" fmla="val 49773"/>
                    </a:avLst>
                  </a:prstGeom>
                  <a:solidFill>
                    <a:srgbClr val="FFFFFF">
                      <a:alpha val="2000"/>
                    </a:srgbClr>
                  </a:solidFill>
                  <a:ln w="9525">
                    <a:noFill/>
                  </a:ln>
                </p:spPr>
                <p:txBody>
                  <a:bodyPr/>
                  <a:p>
                    <a:endParaRPr lang="zh-CN" altLang="en-US"/>
                  </a:p>
                </p:txBody>
              </p:sp>
              <p:sp>
                <p:nvSpPr>
                  <p:cNvPr id="10401" name="新月形 10400"/>
                  <p:cNvSpPr/>
                  <p:nvPr/>
                </p:nvSpPr>
                <p:spPr>
                  <a:xfrm rot="6373927">
                    <a:off x="2071" y="2295"/>
                    <a:ext cx="227" cy="816"/>
                  </a:xfrm>
                  <a:prstGeom prst="moon">
                    <a:avLst>
                      <a:gd name="adj" fmla="val 49773"/>
                    </a:avLst>
                  </a:prstGeom>
                  <a:solidFill>
                    <a:srgbClr val="FFFFFF">
                      <a:alpha val="2000"/>
                    </a:srgbClr>
                  </a:solidFill>
                  <a:ln w="9525">
                    <a:noFill/>
                  </a:ln>
                </p:spPr>
                <p:txBody>
                  <a:bodyPr/>
                  <a:p>
                    <a:endParaRPr lang="zh-CN" altLang="en-US"/>
                  </a:p>
                </p:txBody>
              </p:sp>
              <p:sp>
                <p:nvSpPr>
                  <p:cNvPr id="10402" name="新月形 10401"/>
                  <p:cNvSpPr/>
                  <p:nvPr/>
                </p:nvSpPr>
                <p:spPr>
                  <a:xfrm rot="6906312">
                    <a:off x="2161" y="2325"/>
                    <a:ext cx="227" cy="816"/>
                  </a:xfrm>
                  <a:prstGeom prst="moon">
                    <a:avLst>
                      <a:gd name="adj" fmla="val 49773"/>
                    </a:avLst>
                  </a:prstGeom>
                  <a:solidFill>
                    <a:srgbClr val="FFFFFF">
                      <a:alpha val="2000"/>
                    </a:srgbClr>
                  </a:solidFill>
                  <a:ln w="9525">
                    <a:noFill/>
                  </a:ln>
                </p:spPr>
                <p:txBody>
                  <a:bodyPr/>
                  <a:p>
                    <a:endParaRPr lang="zh-CN" altLang="en-US"/>
                  </a:p>
                </p:txBody>
              </p:sp>
            </p:grpSp>
          </p:grpSp>
          <p:grpSp>
            <p:nvGrpSpPr>
              <p:cNvPr id="10403" name="组合 10402"/>
              <p:cNvGrpSpPr/>
              <p:nvPr/>
            </p:nvGrpSpPr>
            <p:grpSpPr>
              <a:xfrm rot="-9970459" flipH="1" flipV="1">
                <a:off x="2688" y="1056"/>
                <a:ext cx="784" cy="198"/>
                <a:chOff x="2532" y="1051"/>
                <a:chExt cx="893" cy="246"/>
              </a:xfrm>
            </p:grpSpPr>
            <p:grpSp>
              <p:nvGrpSpPr>
                <p:cNvPr id="10404" name="组合 10403"/>
                <p:cNvGrpSpPr/>
                <p:nvPr/>
              </p:nvGrpSpPr>
              <p:grpSpPr>
                <a:xfrm>
                  <a:off x="2532" y="1051"/>
                  <a:ext cx="743" cy="185"/>
                  <a:chOff x="1565" y="2568"/>
                  <a:chExt cx="1118" cy="279"/>
                </a:xfrm>
              </p:grpSpPr>
              <p:sp>
                <p:nvSpPr>
                  <p:cNvPr id="10405" name="新月形 10404"/>
                  <p:cNvSpPr/>
                  <p:nvPr/>
                </p:nvSpPr>
                <p:spPr>
                  <a:xfrm rot="5263130">
                    <a:off x="1859" y="2273"/>
                    <a:ext cx="227" cy="816"/>
                  </a:xfrm>
                  <a:prstGeom prst="moon">
                    <a:avLst>
                      <a:gd name="adj" fmla="val 49773"/>
                    </a:avLst>
                  </a:prstGeom>
                  <a:solidFill>
                    <a:srgbClr val="FFFFFF">
                      <a:alpha val="2000"/>
                    </a:srgbClr>
                  </a:solidFill>
                  <a:ln w="9525">
                    <a:noFill/>
                  </a:ln>
                </p:spPr>
                <p:txBody>
                  <a:bodyPr/>
                  <a:p>
                    <a:endParaRPr lang="zh-CN" altLang="en-US"/>
                  </a:p>
                </p:txBody>
              </p:sp>
              <p:sp>
                <p:nvSpPr>
                  <p:cNvPr id="10406" name="新月形 10405"/>
                  <p:cNvSpPr/>
                  <p:nvPr/>
                </p:nvSpPr>
                <p:spPr>
                  <a:xfrm rot="6078281">
                    <a:off x="1995" y="2273"/>
                    <a:ext cx="227" cy="816"/>
                  </a:xfrm>
                  <a:prstGeom prst="moon">
                    <a:avLst>
                      <a:gd name="adj" fmla="val 49773"/>
                    </a:avLst>
                  </a:prstGeom>
                  <a:solidFill>
                    <a:srgbClr val="FFFFFF">
                      <a:alpha val="2000"/>
                    </a:srgbClr>
                  </a:solidFill>
                  <a:ln w="9525">
                    <a:noFill/>
                  </a:ln>
                </p:spPr>
                <p:txBody>
                  <a:bodyPr/>
                  <a:p>
                    <a:endParaRPr lang="zh-CN" altLang="en-US"/>
                  </a:p>
                </p:txBody>
              </p:sp>
              <p:sp>
                <p:nvSpPr>
                  <p:cNvPr id="10407" name="新月形 10406"/>
                  <p:cNvSpPr/>
                  <p:nvPr/>
                </p:nvSpPr>
                <p:spPr>
                  <a:xfrm rot="6373927">
                    <a:off x="2071" y="2295"/>
                    <a:ext cx="227" cy="816"/>
                  </a:xfrm>
                  <a:prstGeom prst="moon">
                    <a:avLst>
                      <a:gd name="adj" fmla="val 49773"/>
                    </a:avLst>
                  </a:prstGeom>
                  <a:solidFill>
                    <a:srgbClr val="FFFFFF">
                      <a:alpha val="2000"/>
                    </a:srgbClr>
                  </a:solidFill>
                  <a:ln w="9525">
                    <a:noFill/>
                  </a:ln>
                </p:spPr>
                <p:txBody>
                  <a:bodyPr/>
                  <a:p>
                    <a:endParaRPr lang="zh-CN" altLang="en-US"/>
                  </a:p>
                </p:txBody>
              </p:sp>
              <p:sp>
                <p:nvSpPr>
                  <p:cNvPr id="10408" name="新月形 10407"/>
                  <p:cNvSpPr/>
                  <p:nvPr/>
                </p:nvSpPr>
                <p:spPr>
                  <a:xfrm rot="6906312">
                    <a:off x="2161" y="2325"/>
                    <a:ext cx="227" cy="816"/>
                  </a:xfrm>
                  <a:prstGeom prst="moon">
                    <a:avLst>
                      <a:gd name="adj" fmla="val 49773"/>
                    </a:avLst>
                  </a:prstGeom>
                  <a:solidFill>
                    <a:srgbClr val="FFFFFF">
                      <a:alpha val="2000"/>
                    </a:srgbClr>
                  </a:solidFill>
                  <a:ln w="9525">
                    <a:noFill/>
                  </a:ln>
                </p:spPr>
                <p:txBody>
                  <a:bodyPr/>
                  <a:p>
                    <a:endParaRPr lang="zh-CN" altLang="en-US"/>
                  </a:p>
                </p:txBody>
              </p:sp>
            </p:grpSp>
            <p:grpSp>
              <p:nvGrpSpPr>
                <p:cNvPr id="10409" name="组合 10408"/>
                <p:cNvGrpSpPr/>
                <p:nvPr/>
              </p:nvGrpSpPr>
              <p:grpSpPr>
                <a:xfrm rot="1353540">
                  <a:off x="2682" y="1111"/>
                  <a:ext cx="743" cy="186"/>
                  <a:chOff x="1565" y="2568"/>
                  <a:chExt cx="1118" cy="279"/>
                </a:xfrm>
              </p:grpSpPr>
              <p:sp>
                <p:nvSpPr>
                  <p:cNvPr id="10410" name="新月形 10409"/>
                  <p:cNvSpPr/>
                  <p:nvPr/>
                </p:nvSpPr>
                <p:spPr>
                  <a:xfrm rot="5263130">
                    <a:off x="1859" y="2273"/>
                    <a:ext cx="227" cy="816"/>
                  </a:xfrm>
                  <a:prstGeom prst="moon">
                    <a:avLst>
                      <a:gd name="adj" fmla="val 49773"/>
                    </a:avLst>
                  </a:prstGeom>
                  <a:solidFill>
                    <a:srgbClr val="FFFFFF">
                      <a:alpha val="2000"/>
                    </a:srgbClr>
                  </a:solidFill>
                  <a:ln w="9525">
                    <a:noFill/>
                  </a:ln>
                </p:spPr>
                <p:txBody>
                  <a:bodyPr/>
                  <a:p>
                    <a:endParaRPr lang="zh-CN" altLang="en-US"/>
                  </a:p>
                </p:txBody>
              </p:sp>
              <p:sp>
                <p:nvSpPr>
                  <p:cNvPr id="10411" name="新月形 10410"/>
                  <p:cNvSpPr/>
                  <p:nvPr/>
                </p:nvSpPr>
                <p:spPr>
                  <a:xfrm rot="6078281">
                    <a:off x="1995" y="2273"/>
                    <a:ext cx="227" cy="816"/>
                  </a:xfrm>
                  <a:prstGeom prst="moon">
                    <a:avLst>
                      <a:gd name="adj" fmla="val 49773"/>
                    </a:avLst>
                  </a:prstGeom>
                  <a:solidFill>
                    <a:srgbClr val="FFFFFF">
                      <a:alpha val="2000"/>
                    </a:srgbClr>
                  </a:solidFill>
                  <a:ln w="9525">
                    <a:noFill/>
                  </a:ln>
                </p:spPr>
                <p:txBody>
                  <a:bodyPr/>
                  <a:p>
                    <a:endParaRPr lang="zh-CN" altLang="en-US"/>
                  </a:p>
                </p:txBody>
              </p:sp>
              <p:sp>
                <p:nvSpPr>
                  <p:cNvPr id="10412" name="新月形 10411"/>
                  <p:cNvSpPr/>
                  <p:nvPr/>
                </p:nvSpPr>
                <p:spPr>
                  <a:xfrm rot="6373927">
                    <a:off x="2071" y="2295"/>
                    <a:ext cx="227" cy="816"/>
                  </a:xfrm>
                  <a:prstGeom prst="moon">
                    <a:avLst>
                      <a:gd name="adj" fmla="val 49773"/>
                    </a:avLst>
                  </a:prstGeom>
                  <a:solidFill>
                    <a:srgbClr val="FFFFFF">
                      <a:alpha val="2000"/>
                    </a:srgbClr>
                  </a:solidFill>
                  <a:ln w="9525">
                    <a:noFill/>
                  </a:ln>
                </p:spPr>
                <p:txBody>
                  <a:bodyPr/>
                  <a:p>
                    <a:endParaRPr lang="zh-CN" altLang="en-US"/>
                  </a:p>
                </p:txBody>
              </p:sp>
              <p:sp>
                <p:nvSpPr>
                  <p:cNvPr id="10413" name="新月形 10412"/>
                  <p:cNvSpPr/>
                  <p:nvPr/>
                </p:nvSpPr>
                <p:spPr>
                  <a:xfrm rot="6906312">
                    <a:off x="2161" y="2325"/>
                    <a:ext cx="227" cy="816"/>
                  </a:xfrm>
                  <a:prstGeom prst="moon">
                    <a:avLst>
                      <a:gd name="adj" fmla="val 49773"/>
                    </a:avLst>
                  </a:prstGeom>
                  <a:solidFill>
                    <a:srgbClr val="FFFFFF">
                      <a:alpha val="2000"/>
                    </a:srgbClr>
                  </a:solidFill>
                  <a:ln w="9525">
                    <a:noFill/>
                  </a:ln>
                </p:spPr>
                <p:txBody>
                  <a:bodyPr/>
                  <a:p>
                    <a:endParaRPr lang="zh-CN" altLang="en-US"/>
                  </a:p>
                </p:txBody>
              </p:sp>
            </p:grpSp>
          </p:grpSp>
        </p:grpSp>
      </p:grpSp>
      <p:sp>
        <p:nvSpPr>
          <p:cNvPr id="10414" name="矩形 10413"/>
          <p:cNvSpPr/>
          <p:nvPr/>
        </p:nvSpPr>
        <p:spPr>
          <a:xfrm>
            <a:off x="1828800" y="2209800"/>
            <a:ext cx="1169988" cy="766763"/>
          </a:xfrm>
          <a:prstGeom prst="rect">
            <a:avLst/>
          </a:prstGeom>
          <a:solidFill>
            <a:schemeClr val="accent2"/>
          </a:solidFill>
          <a:ln w="12700">
            <a:noFill/>
          </a:ln>
        </p:spPr>
        <p:txBody>
          <a:bodyPr/>
          <a:p>
            <a:endParaRPr lang="zh-CN" altLang="en-US"/>
          </a:p>
        </p:txBody>
      </p:sp>
      <p:sp>
        <p:nvSpPr>
          <p:cNvPr id="10415" name="矩形 10414"/>
          <p:cNvSpPr/>
          <p:nvPr/>
        </p:nvSpPr>
        <p:spPr>
          <a:xfrm>
            <a:off x="1828800" y="3048000"/>
            <a:ext cx="1169988" cy="766763"/>
          </a:xfrm>
          <a:prstGeom prst="rect">
            <a:avLst/>
          </a:prstGeom>
          <a:solidFill>
            <a:schemeClr val="hlink"/>
          </a:solidFill>
          <a:ln w="12700">
            <a:noFill/>
          </a:ln>
        </p:spPr>
        <p:txBody>
          <a:bodyPr/>
          <a:p>
            <a:endParaRPr lang="zh-CN" altLang="en-US"/>
          </a:p>
        </p:txBody>
      </p:sp>
      <p:sp>
        <p:nvSpPr>
          <p:cNvPr id="10416" name="矩形 10415"/>
          <p:cNvSpPr/>
          <p:nvPr/>
        </p:nvSpPr>
        <p:spPr>
          <a:xfrm>
            <a:off x="1828800" y="3886200"/>
            <a:ext cx="1169988" cy="766763"/>
          </a:xfrm>
          <a:prstGeom prst="rect">
            <a:avLst/>
          </a:prstGeom>
          <a:solidFill>
            <a:schemeClr val="folHlink"/>
          </a:solidFill>
          <a:ln w="12700">
            <a:noFill/>
          </a:ln>
        </p:spPr>
        <p:txBody>
          <a:bodyPr/>
          <a:p>
            <a:endParaRPr lang="zh-CN" altLang="en-US"/>
          </a:p>
        </p:txBody>
      </p:sp>
      <p:sp>
        <p:nvSpPr>
          <p:cNvPr id="10417" name="矩形 10416"/>
          <p:cNvSpPr/>
          <p:nvPr/>
        </p:nvSpPr>
        <p:spPr>
          <a:xfrm>
            <a:off x="2026285" y="2378075"/>
            <a:ext cx="868680" cy="368300"/>
          </a:xfrm>
          <a:prstGeom prst="rect">
            <a:avLst/>
          </a:prstGeom>
          <a:noFill/>
          <a:ln w="9525">
            <a:noFill/>
          </a:ln>
        </p:spPr>
        <p:txBody>
          <a:bodyPr wrap="none" anchor="t">
            <a:spAutoFit/>
          </a:bodyPr>
          <a:p>
            <a:pPr algn="ctr"/>
            <a:r>
              <a:rPr lang="zh-CN" altLang="en-US" b="1" dirty="0">
                <a:solidFill>
                  <a:srgbClr val="FFFFFF"/>
                </a:solidFill>
                <a:ea typeface="微软雅黑" panose="020B0503020204020204" charset="-122"/>
              </a:rPr>
              <a:t>成本一</a:t>
            </a:r>
            <a:endParaRPr lang="zh-CN" altLang="en-US" b="1" dirty="0">
              <a:solidFill>
                <a:srgbClr val="FFFFFF"/>
              </a:solidFill>
              <a:ea typeface="微软雅黑" panose="020B0503020204020204" charset="-122"/>
            </a:endParaRPr>
          </a:p>
        </p:txBody>
      </p:sp>
      <p:sp>
        <p:nvSpPr>
          <p:cNvPr id="10418" name="矩形 10417"/>
          <p:cNvSpPr/>
          <p:nvPr/>
        </p:nvSpPr>
        <p:spPr>
          <a:xfrm>
            <a:off x="2058035" y="3124200"/>
            <a:ext cx="868680" cy="368300"/>
          </a:xfrm>
          <a:prstGeom prst="rect">
            <a:avLst/>
          </a:prstGeom>
          <a:noFill/>
          <a:ln w="9525">
            <a:noFill/>
          </a:ln>
        </p:spPr>
        <p:txBody>
          <a:bodyPr wrap="none" anchor="t">
            <a:spAutoFit/>
          </a:bodyPr>
          <a:p>
            <a:pPr algn="ctr"/>
            <a:r>
              <a:rPr lang="zh-CN" altLang="en-US" b="1" dirty="0">
                <a:solidFill>
                  <a:srgbClr val="FFFFFF"/>
                </a:solidFill>
                <a:ea typeface="微软雅黑" panose="020B0503020204020204" charset="-122"/>
              </a:rPr>
              <a:t>成本二</a:t>
            </a:r>
            <a:endParaRPr lang="zh-CN" altLang="en-US" b="1" dirty="0">
              <a:solidFill>
                <a:srgbClr val="FFFFFF"/>
              </a:solidFill>
              <a:ea typeface="微软雅黑" panose="020B0503020204020204" charset="-122"/>
            </a:endParaRPr>
          </a:p>
        </p:txBody>
      </p:sp>
      <p:sp>
        <p:nvSpPr>
          <p:cNvPr id="10419" name="矩形 10418"/>
          <p:cNvSpPr/>
          <p:nvPr/>
        </p:nvSpPr>
        <p:spPr>
          <a:xfrm>
            <a:off x="2058035" y="3962400"/>
            <a:ext cx="868680" cy="368300"/>
          </a:xfrm>
          <a:prstGeom prst="rect">
            <a:avLst/>
          </a:prstGeom>
          <a:noFill/>
          <a:ln w="9525">
            <a:noFill/>
          </a:ln>
        </p:spPr>
        <p:txBody>
          <a:bodyPr wrap="none" anchor="t">
            <a:spAutoFit/>
          </a:bodyPr>
          <a:p>
            <a:pPr algn="ctr"/>
            <a:r>
              <a:rPr lang="zh-CN" altLang="en-US" b="1" dirty="0">
                <a:solidFill>
                  <a:srgbClr val="FFFFFF"/>
                </a:solidFill>
                <a:ea typeface="微软雅黑" panose="020B0503020204020204" charset="-122"/>
              </a:rPr>
              <a:t>成本三</a:t>
            </a:r>
            <a:endParaRPr lang="en-US" altLang="zh-CN" b="1">
              <a:solidFill>
                <a:srgbClr val="FFFFFF"/>
              </a:solidFill>
              <a:ea typeface="微软雅黑" panose="020B0503020204020204" charset="-122"/>
            </a:endParaRPr>
          </a:p>
        </p:txBody>
      </p:sp>
      <p:sp>
        <p:nvSpPr>
          <p:cNvPr id="10420" name="矩形 10419"/>
          <p:cNvSpPr/>
          <p:nvPr/>
        </p:nvSpPr>
        <p:spPr>
          <a:xfrm>
            <a:off x="3125788" y="2311400"/>
            <a:ext cx="3051175" cy="829945"/>
          </a:xfrm>
          <a:prstGeom prst="rect">
            <a:avLst/>
          </a:prstGeom>
          <a:noFill/>
          <a:ln w="9525">
            <a:noFill/>
          </a:ln>
        </p:spPr>
        <p:txBody>
          <a:bodyPr>
            <a:spAutoFit/>
          </a:bodyPr>
          <a:p>
            <a:r>
              <a:rPr lang="zh-CN" altLang="en-US" sz="2400" b="1" dirty="0">
                <a:ea typeface="楷体" panose="02010609060101010101" pitchFamily="49" charset="-122"/>
              </a:rPr>
              <a:t>诉讼费、律师费及其他费用</a:t>
            </a:r>
            <a:endParaRPr lang="zh-CN" altLang="en-US" sz="2400" b="1" dirty="0">
              <a:ea typeface="楷体" panose="02010609060101010101" pitchFamily="49" charset="-122"/>
            </a:endParaRPr>
          </a:p>
        </p:txBody>
      </p:sp>
      <p:sp>
        <p:nvSpPr>
          <p:cNvPr id="10421" name="矩形 10420"/>
          <p:cNvSpPr/>
          <p:nvPr/>
        </p:nvSpPr>
        <p:spPr>
          <a:xfrm>
            <a:off x="3200400" y="3048000"/>
            <a:ext cx="3051175" cy="829945"/>
          </a:xfrm>
          <a:prstGeom prst="rect">
            <a:avLst/>
          </a:prstGeom>
          <a:noFill/>
          <a:ln w="9525">
            <a:noFill/>
          </a:ln>
        </p:spPr>
        <p:txBody>
          <a:bodyPr>
            <a:spAutoFit/>
          </a:bodyPr>
          <a:p>
            <a:r>
              <a:rPr lang="zh-CN" altLang="en-US" sz="2400" b="1" dirty="0">
                <a:latin typeface="楷体" panose="02010609060101010101" pitchFamily="49" charset="-122"/>
                <a:ea typeface="楷体" panose="02010609060101010101" pitchFamily="49" charset="-122"/>
              </a:rPr>
              <a:t>时间、时间、还是时间</a:t>
            </a:r>
            <a:endParaRPr lang="zh-CN" altLang="en-US" sz="2400" b="1" dirty="0">
              <a:latin typeface="楷体" panose="02010609060101010101" pitchFamily="49" charset="-122"/>
              <a:ea typeface="楷体" panose="02010609060101010101" pitchFamily="49" charset="-122"/>
            </a:endParaRPr>
          </a:p>
        </p:txBody>
      </p:sp>
      <p:sp>
        <p:nvSpPr>
          <p:cNvPr id="10422" name="矩形 10421"/>
          <p:cNvSpPr/>
          <p:nvPr/>
        </p:nvSpPr>
        <p:spPr>
          <a:xfrm>
            <a:off x="3200400" y="3810000"/>
            <a:ext cx="3048000" cy="953135"/>
          </a:xfrm>
          <a:prstGeom prst="rect">
            <a:avLst/>
          </a:prstGeom>
          <a:noFill/>
          <a:ln w="9525">
            <a:noFill/>
          </a:ln>
        </p:spPr>
        <p:txBody>
          <a:bodyPr>
            <a:spAutoFit/>
          </a:bodyPr>
          <a:p>
            <a:r>
              <a:rPr lang="zh-CN" altLang="en-US" sz="2800" b="1" dirty="0">
                <a:ea typeface="楷体" panose="02010609060101010101" pitchFamily="49" charset="-122"/>
              </a:rPr>
              <a:t>折腾、折腾、再折腾</a:t>
            </a:r>
            <a:endParaRPr lang="zh-CN" altLang="en-US" sz="2800" b="1" dirty="0">
              <a:ea typeface="楷体" panose="02010609060101010101" pitchFamily="49" charset="-122"/>
            </a:endParaRPr>
          </a:p>
        </p:txBody>
      </p:sp>
      <p:sp>
        <p:nvSpPr>
          <p:cNvPr id="10423" name="矩形 10422"/>
          <p:cNvSpPr/>
          <p:nvPr/>
        </p:nvSpPr>
        <p:spPr>
          <a:xfrm>
            <a:off x="8028623" y="2028825"/>
            <a:ext cx="894080" cy="521970"/>
          </a:xfrm>
          <a:prstGeom prst="rect">
            <a:avLst/>
          </a:prstGeom>
          <a:noFill/>
          <a:ln w="9525">
            <a:noFill/>
          </a:ln>
        </p:spPr>
        <p:txBody>
          <a:bodyPr wrap="none" anchor="t">
            <a:spAutoFit/>
          </a:bodyPr>
          <a:p>
            <a:pPr algn="ctr"/>
            <a:r>
              <a:rPr lang="zh-CN" altLang="en-US" sz="2800" b="1" dirty="0">
                <a:solidFill>
                  <a:srgbClr val="FFFFFF"/>
                </a:solidFill>
                <a:ea typeface="微软雅黑" panose="020B0503020204020204" charset="-122"/>
              </a:rPr>
              <a:t>金钱</a:t>
            </a:r>
            <a:endParaRPr lang="zh-CN" altLang="en-US" sz="2800" b="1" dirty="0">
              <a:solidFill>
                <a:srgbClr val="FFFFFF"/>
              </a:solidFill>
              <a:ea typeface="微软雅黑" panose="020B0503020204020204" charset="-122"/>
            </a:endParaRPr>
          </a:p>
        </p:txBody>
      </p:sp>
      <p:sp>
        <p:nvSpPr>
          <p:cNvPr id="10424" name="矩形 10423"/>
          <p:cNvSpPr/>
          <p:nvPr/>
        </p:nvSpPr>
        <p:spPr>
          <a:xfrm>
            <a:off x="6904673" y="3860800"/>
            <a:ext cx="894080" cy="521970"/>
          </a:xfrm>
          <a:prstGeom prst="rect">
            <a:avLst/>
          </a:prstGeom>
          <a:noFill/>
          <a:ln w="9525">
            <a:noFill/>
          </a:ln>
        </p:spPr>
        <p:txBody>
          <a:bodyPr wrap="none" anchor="t">
            <a:spAutoFit/>
          </a:bodyPr>
          <a:p>
            <a:pPr algn="ctr"/>
            <a:r>
              <a:rPr lang="zh-CN" altLang="en-US" sz="2800" b="1" dirty="0">
                <a:solidFill>
                  <a:srgbClr val="FFFFFF"/>
                </a:solidFill>
                <a:ea typeface="微软雅黑" panose="020B0503020204020204" charset="-122"/>
              </a:rPr>
              <a:t>时间</a:t>
            </a:r>
            <a:endParaRPr lang="zh-CN" altLang="en-US" sz="2800" b="1" dirty="0">
              <a:solidFill>
                <a:srgbClr val="FFFFFF"/>
              </a:solidFill>
              <a:ea typeface="微软雅黑" panose="020B0503020204020204" charset="-122"/>
            </a:endParaRPr>
          </a:p>
        </p:txBody>
      </p:sp>
      <p:sp>
        <p:nvSpPr>
          <p:cNvPr id="10425" name="矩形 10424"/>
          <p:cNvSpPr/>
          <p:nvPr/>
        </p:nvSpPr>
        <p:spPr>
          <a:xfrm>
            <a:off x="9293860" y="3841750"/>
            <a:ext cx="894080" cy="521970"/>
          </a:xfrm>
          <a:prstGeom prst="rect">
            <a:avLst/>
          </a:prstGeom>
          <a:noFill/>
          <a:ln w="9525">
            <a:noFill/>
          </a:ln>
        </p:spPr>
        <p:txBody>
          <a:bodyPr wrap="none" anchor="t">
            <a:spAutoFit/>
          </a:bodyPr>
          <a:p>
            <a:pPr algn="ctr"/>
            <a:r>
              <a:rPr lang="zh-CN" altLang="en-US" sz="2800" b="1" dirty="0">
                <a:solidFill>
                  <a:srgbClr val="FFFFFF"/>
                </a:solidFill>
                <a:ea typeface="微软雅黑" panose="020B0503020204020204" charset="-122"/>
              </a:rPr>
              <a:t>精力</a:t>
            </a:r>
            <a:endParaRPr lang="zh-CN" altLang="en-US" sz="2800" b="1" dirty="0">
              <a:solidFill>
                <a:srgbClr val="FFFFFF"/>
              </a:solidFill>
              <a:ea typeface="微软雅黑" panose="020B0503020204020204" charset="-122"/>
            </a:endParaRPr>
          </a:p>
        </p:txBody>
      </p:sp>
      <p:sp>
        <p:nvSpPr>
          <p:cNvPr id="10427" name="矩形 10426"/>
          <p:cNvSpPr/>
          <p:nvPr/>
        </p:nvSpPr>
        <p:spPr>
          <a:xfrm>
            <a:off x="1901825" y="1527175"/>
            <a:ext cx="5337175" cy="583565"/>
          </a:xfrm>
          <a:prstGeom prst="rect">
            <a:avLst/>
          </a:prstGeom>
          <a:noFill/>
          <a:ln w="9525">
            <a:noFill/>
          </a:ln>
        </p:spPr>
        <p:txBody>
          <a:bodyPr>
            <a:spAutoFit/>
          </a:bodyPr>
          <a:p>
            <a:r>
              <a:rPr lang="zh-CN" altLang="en-US" sz="3200" b="1" dirty="0">
                <a:solidFill>
                  <a:srgbClr val="FF0000"/>
                </a:solidFill>
                <a:latin typeface="微软雅黑" panose="020B0503020204020204" charset="-122"/>
                <a:ea typeface="微软雅黑" panose="020B0503020204020204" charset="-122"/>
              </a:rPr>
              <a:t>诉讼成本</a:t>
            </a:r>
            <a:r>
              <a:rPr lang="en-US" altLang="zh-CN" sz="3200" b="1">
                <a:solidFill>
                  <a:srgbClr val="FF0000"/>
                </a:solidFill>
                <a:latin typeface="微软雅黑" panose="020B0503020204020204" charset="-122"/>
                <a:ea typeface="微软雅黑" panose="020B0503020204020204" charset="-122"/>
              </a:rPr>
              <a:t>=</a:t>
            </a:r>
            <a:r>
              <a:rPr lang="zh-CN" altLang="en-US" sz="3200" b="1" dirty="0">
                <a:solidFill>
                  <a:srgbClr val="FF0000"/>
                </a:solidFill>
                <a:latin typeface="微软雅黑" panose="020B0503020204020204" charset="-122"/>
                <a:ea typeface="微软雅黑" panose="020B0503020204020204" charset="-122"/>
              </a:rPr>
              <a:t>金钱</a:t>
            </a:r>
            <a:r>
              <a:rPr lang="en-US" altLang="zh-CN" sz="3200" b="1">
                <a:solidFill>
                  <a:srgbClr val="FF0000"/>
                </a:solidFill>
                <a:latin typeface="微软雅黑" panose="020B0503020204020204" charset="-122"/>
                <a:ea typeface="微软雅黑" panose="020B0503020204020204" charset="-122"/>
              </a:rPr>
              <a:t>+</a:t>
            </a:r>
            <a:r>
              <a:rPr lang="zh-CN" altLang="en-US" sz="3200" b="1" dirty="0">
                <a:solidFill>
                  <a:srgbClr val="FF0000"/>
                </a:solidFill>
                <a:latin typeface="微软雅黑" panose="020B0503020204020204" charset="-122"/>
                <a:ea typeface="微软雅黑" panose="020B0503020204020204" charset="-122"/>
              </a:rPr>
              <a:t>时间</a:t>
            </a:r>
            <a:r>
              <a:rPr lang="en-US" altLang="zh-CN" sz="3200" b="1">
                <a:solidFill>
                  <a:srgbClr val="FF0000"/>
                </a:solidFill>
                <a:latin typeface="微软雅黑" panose="020B0503020204020204" charset="-122"/>
                <a:ea typeface="微软雅黑" panose="020B0503020204020204" charset="-122"/>
              </a:rPr>
              <a:t>+</a:t>
            </a:r>
            <a:r>
              <a:rPr lang="zh-CN" altLang="en-US" sz="3200" b="1" dirty="0">
                <a:solidFill>
                  <a:srgbClr val="FF0000"/>
                </a:solidFill>
                <a:latin typeface="微软雅黑" panose="020B0503020204020204" charset="-122"/>
                <a:ea typeface="微软雅黑" panose="020B0503020204020204" charset="-122"/>
              </a:rPr>
              <a:t>精力</a:t>
            </a:r>
            <a:endParaRPr lang="zh-CN" altLang="en-US" sz="3200" b="1" dirty="0">
              <a:solidFill>
                <a:srgbClr val="FF0000"/>
              </a:solidFill>
              <a:latin typeface="微软雅黑" panose="020B0503020204020204" charset="-122"/>
              <a:ea typeface="微软雅黑" panose="020B0503020204020204"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标题 49153"/>
          <p:cNvSpPr>
            <a:spLocks noGrp="1"/>
          </p:cNvSpPr>
          <p:nvPr>
            <p:ph type="title"/>
          </p:nvPr>
        </p:nvSpPr>
        <p:spPr/>
        <p:txBody>
          <a:bodyPr anchor="ctr"/>
          <a:p>
            <a:r>
              <a:rPr lang="zh-CN" altLang="en-US" sz="4400" dirty="0">
                <a:ea typeface="华文琥珀" panose="02010800040101010101" pitchFamily="2" charset="-122"/>
              </a:rPr>
              <a:t>诉讼成本一：</a:t>
            </a:r>
            <a:r>
              <a:rPr lang="zh-CN" altLang="en-US" sz="4400" dirty="0">
                <a:solidFill>
                  <a:srgbClr val="FF0000"/>
                </a:solidFill>
                <a:ea typeface="华文琥珀" panose="02010800040101010101" pitchFamily="2" charset="-122"/>
              </a:rPr>
              <a:t>要花多少钱？</a:t>
            </a:r>
            <a:endParaRPr lang="zh-CN" altLang="en-US" sz="4400" dirty="0">
              <a:solidFill>
                <a:srgbClr val="FF0000"/>
              </a:solidFill>
              <a:ea typeface="华文琥珀" panose="02010800040101010101" pitchFamily="2" charset="-122"/>
            </a:endParaRPr>
          </a:p>
        </p:txBody>
      </p:sp>
      <p:sp>
        <p:nvSpPr>
          <p:cNvPr id="49155" name="文本占位符 49154"/>
          <p:cNvSpPr>
            <a:spLocks noGrp="1"/>
          </p:cNvSpPr>
          <p:nvPr>
            <p:ph type="body" idx="1"/>
          </p:nvPr>
        </p:nvSpPr>
        <p:spPr>
          <a:xfrm>
            <a:off x="2133600" y="1143000"/>
            <a:ext cx="7835900" cy="5105400"/>
          </a:xfrm>
        </p:spPr>
        <p:txBody>
          <a:bodyPr/>
          <a:p>
            <a:pPr>
              <a:lnSpc>
                <a:spcPct val="90000"/>
              </a:lnSpc>
            </a:pPr>
            <a:endParaRPr lang="zh-CN" altLang="en-US" sz="2400" b="1" dirty="0">
              <a:ea typeface="宋体" panose="02010600030101010101" pitchFamily="2" charset="-122"/>
            </a:endParaRPr>
          </a:p>
          <a:p>
            <a:pPr>
              <a:lnSpc>
                <a:spcPct val="90000"/>
              </a:lnSpc>
            </a:pPr>
            <a:endParaRPr lang="zh-CN" altLang="en-US" sz="2400" b="1" dirty="0">
              <a:ea typeface="宋体" panose="02010600030101010101" pitchFamily="2" charset="-122"/>
            </a:endParaRPr>
          </a:p>
          <a:p>
            <a:pPr>
              <a:lnSpc>
                <a:spcPct val="90000"/>
              </a:lnSpc>
            </a:pPr>
            <a:r>
              <a:rPr lang="zh-CN" altLang="en-US" sz="2400" b="1" dirty="0">
                <a:ea typeface="宋体" panose="02010600030101010101" pitchFamily="2" charset="-122"/>
              </a:rPr>
              <a:t>　　财产案件根据诉讼请求的金额或者价额，按照下列比例分段累计交纳：</a:t>
            </a:r>
            <a:br>
              <a:rPr lang="zh-CN" altLang="en-US" sz="2400" b="1" dirty="0">
                <a:ea typeface="宋体" panose="02010600030101010101" pitchFamily="2" charset="-122"/>
              </a:rPr>
            </a:br>
            <a:br>
              <a:rPr lang="zh-CN" altLang="en-US" sz="2400" b="1" dirty="0">
                <a:ea typeface="宋体" panose="02010600030101010101" pitchFamily="2" charset="-122"/>
              </a:rPr>
            </a:br>
            <a:r>
              <a:rPr lang="en-US" altLang="zh-CN" sz="2400" b="1">
                <a:ea typeface="宋体" panose="02010600030101010101" pitchFamily="2" charset="-122"/>
              </a:rPr>
              <a:t>1.</a:t>
            </a:r>
            <a:r>
              <a:rPr lang="zh-CN" altLang="en-US" sz="2400" b="1" dirty="0">
                <a:ea typeface="宋体" panose="02010600030101010101" pitchFamily="2" charset="-122"/>
              </a:rPr>
              <a:t>不超过</a:t>
            </a:r>
            <a:r>
              <a:rPr lang="en-US" altLang="zh-CN" sz="2400" b="1">
                <a:ea typeface="宋体" panose="02010600030101010101" pitchFamily="2" charset="-122"/>
              </a:rPr>
              <a:t>1</a:t>
            </a:r>
            <a:r>
              <a:rPr lang="zh-CN" altLang="en-US" sz="2400" b="1" dirty="0">
                <a:ea typeface="宋体" panose="02010600030101010101" pitchFamily="2" charset="-122"/>
              </a:rPr>
              <a:t>万元：每件交纳</a:t>
            </a:r>
            <a:r>
              <a:rPr lang="en-US" altLang="zh-CN" sz="2400" b="1">
                <a:ea typeface="宋体" panose="02010600030101010101" pitchFamily="2" charset="-122"/>
              </a:rPr>
              <a:t>50</a:t>
            </a:r>
            <a:r>
              <a:rPr lang="zh-CN" altLang="en-US" sz="2400" b="1" dirty="0">
                <a:ea typeface="宋体" panose="02010600030101010101" pitchFamily="2" charset="-122"/>
              </a:rPr>
              <a:t>元</a:t>
            </a:r>
            <a:br>
              <a:rPr lang="zh-CN" altLang="en-US" sz="2400" b="1" dirty="0">
                <a:ea typeface="宋体" panose="02010600030101010101" pitchFamily="2" charset="-122"/>
              </a:rPr>
            </a:br>
            <a:br>
              <a:rPr lang="zh-CN" altLang="en-US" sz="2400" b="1" dirty="0">
                <a:ea typeface="宋体" panose="02010600030101010101" pitchFamily="2" charset="-122"/>
              </a:rPr>
            </a:br>
            <a:r>
              <a:rPr lang="en-US" altLang="zh-CN" sz="2400" b="1">
                <a:ea typeface="宋体" panose="02010600030101010101" pitchFamily="2" charset="-122"/>
              </a:rPr>
              <a:t>2.</a:t>
            </a:r>
            <a:r>
              <a:rPr lang="zh-CN" altLang="en-US" sz="2400" b="1" dirty="0">
                <a:ea typeface="宋体" panose="02010600030101010101" pitchFamily="2" charset="-122"/>
              </a:rPr>
              <a:t>超过</a:t>
            </a:r>
            <a:r>
              <a:rPr lang="en-US" altLang="zh-CN" sz="2400" b="1">
                <a:ea typeface="宋体" panose="02010600030101010101" pitchFamily="2" charset="-122"/>
              </a:rPr>
              <a:t>1</a:t>
            </a:r>
            <a:r>
              <a:rPr lang="zh-CN" altLang="en-US" sz="2400" b="1" dirty="0">
                <a:ea typeface="宋体" panose="02010600030101010101" pitchFamily="2" charset="-122"/>
              </a:rPr>
              <a:t>万元至</a:t>
            </a:r>
            <a:r>
              <a:rPr lang="en-US" altLang="zh-CN" sz="2400" b="1">
                <a:ea typeface="宋体" panose="02010600030101010101" pitchFamily="2" charset="-122"/>
              </a:rPr>
              <a:t>10</a:t>
            </a:r>
            <a:r>
              <a:rPr lang="zh-CN" altLang="en-US" sz="2400" b="1" dirty="0">
                <a:ea typeface="宋体" panose="02010600030101010101" pitchFamily="2" charset="-122"/>
              </a:rPr>
              <a:t>万元：诉讼标的额</a:t>
            </a:r>
            <a:r>
              <a:rPr lang="en-US" altLang="zh-CN" sz="2400" b="1">
                <a:ea typeface="宋体" panose="02010600030101010101" pitchFamily="2" charset="-122"/>
              </a:rPr>
              <a:t>×2.5</a:t>
            </a:r>
            <a:r>
              <a:rPr lang="zh-CN" altLang="en-US" sz="2400" b="1" dirty="0">
                <a:ea typeface="宋体" panose="02010600030101010101" pitchFamily="2" charset="-122"/>
              </a:rPr>
              <a:t>％</a:t>
            </a:r>
            <a:r>
              <a:rPr lang="en-US" altLang="zh-CN" sz="2400" b="1">
                <a:ea typeface="宋体" panose="02010600030101010101" pitchFamily="2" charset="-122"/>
              </a:rPr>
              <a:t>-200</a:t>
            </a:r>
            <a:r>
              <a:rPr lang="zh-CN" altLang="en-US" sz="2400" b="1" dirty="0">
                <a:ea typeface="宋体" panose="02010600030101010101" pitchFamily="2" charset="-122"/>
              </a:rPr>
              <a:t>元</a:t>
            </a:r>
            <a:br>
              <a:rPr lang="zh-CN" altLang="en-US" sz="2400" b="1" dirty="0">
                <a:ea typeface="宋体" panose="02010600030101010101" pitchFamily="2" charset="-122"/>
              </a:rPr>
            </a:br>
            <a:br>
              <a:rPr lang="zh-CN" altLang="en-US" sz="2400" b="1" dirty="0">
                <a:ea typeface="宋体" panose="02010600030101010101" pitchFamily="2" charset="-122"/>
              </a:rPr>
            </a:br>
            <a:r>
              <a:rPr lang="en-US" altLang="zh-CN" sz="2400" b="1">
                <a:ea typeface="宋体" panose="02010600030101010101" pitchFamily="2" charset="-122"/>
              </a:rPr>
              <a:t>3.</a:t>
            </a:r>
            <a:r>
              <a:rPr lang="zh-CN" altLang="en-US" sz="2400" b="1" dirty="0">
                <a:ea typeface="宋体" panose="02010600030101010101" pitchFamily="2" charset="-122"/>
              </a:rPr>
              <a:t>超过</a:t>
            </a:r>
            <a:r>
              <a:rPr lang="en-US" altLang="zh-CN" sz="2400" b="1">
                <a:ea typeface="宋体" panose="02010600030101010101" pitchFamily="2" charset="-122"/>
              </a:rPr>
              <a:t>10</a:t>
            </a:r>
            <a:r>
              <a:rPr lang="zh-CN" altLang="en-US" sz="2400" b="1" dirty="0">
                <a:ea typeface="宋体" panose="02010600030101010101" pitchFamily="2" charset="-122"/>
              </a:rPr>
              <a:t>万元至</a:t>
            </a:r>
            <a:r>
              <a:rPr lang="en-US" altLang="zh-CN" sz="2400" b="1">
                <a:ea typeface="宋体" panose="02010600030101010101" pitchFamily="2" charset="-122"/>
              </a:rPr>
              <a:t>20</a:t>
            </a:r>
            <a:r>
              <a:rPr lang="zh-CN" altLang="en-US" sz="2400" b="1" dirty="0">
                <a:ea typeface="宋体" panose="02010600030101010101" pitchFamily="2" charset="-122"/>
              </a:rPr>
              <a:t>万元：诉讼标的额</a:t>
            </a:r>
            <a:r>
              <a:rPr lang="en-US" altLang="zh-CN" sz="2400" b="1">
                <a:ea typeface="宋体" panose="02010600030101010101" pitchFamily="2" charset="-122"/>
              </a:rPr>
              <a:t>×2</a:t>
            </a:r>
            <a:r>
              <a:rPr lang="zh-CN" altLang="en-US" sz="2400" b="1" dirty="0">
                <a:ea typeface="宋体" panose="02010600030101010101" pitchFamily="2" charset="-122"/>
              </a:rPr>
              <a:t>％</a:t>
            </a:r>
            <a:r>
              <a:rPr lang="en-US" altLang="zh-CN" sz="2400" b="1">
                <a:ea typeface="宋体" panose="02010600030101010101" pitchFamily="2" charset="-122"/>
              </a:rPr>
              <a:t>+300</a:t>
            </a:r>
            <a:r>
              <a:rPr lang="zh-CN" altLang="en-US" sz="2400" b="1" dirty="0">
                <a:ea typeface="宋体" panose="02010600030101010101" pitchFamily="2" charset="-122"/>
              </a:rPr>
              <a:t>元</a:t>
            </a:r>
            <a:br>
              <a:rPr lang="zh-CN" altLang="en-US" sz="2400" b="1" dirty="0">
                <a:ea typeface="宋体" panose="02010600030101010101" pitchFamily="2" charset="-122"/>
              </a:rPr>
            </a:br>
            <a:br>
              <a:rPr lang="zh-CN" altLang="en-US" sz="2400" b="1" dirty="0">
                <a:ea typeface="宋体" panose="02010600030101010101" pitchFamily="2" charset="-122"/>
              </a:rPr>
            </a:br>
            <a:r>
              <a:rPr lang="en-US" altLang="zh-CN" sz="2400" b="1">
                <a:ea typeface="宋体" panose="02010600030101010101" pitchFamily="2" charset="-122"/>
              </a:rPr>
              <a:t>4.</a:t>
            </a:r>
            <a:r>
              <a:rPr lang="zh-CN" altLang="en-US" sz="2400" b="1" dirty="0">
                <a:ea typeface="宋体" panose="02010600030101010101" pitchFamily="2" charset="-122"/>
              </a:rPr>
              <a:t>超过</a:t>
            </a:r>
            <a:r>
              <a:rPr lang="en-US" altLang="zh-CN" sz="2400" b="1">
                <a:ea typeface="宋体" panose="02010600030101010101" pitchFamily="2" charset="-122"/>
              </a:rPr>
              <a:t>20</a:t>
            </a:r>
            <a:r>
              <a:rPr lang="zh-CN" altLang="en-US" sz="2400" b="1" dirty="0">
                <a:ea typeface="宋体" panose="02010600030101010101" pitchFamily="2" charset="-122"/>
              </a:rPr>
              <a:t>万元至</a:t>
            </a:r>
            <a:r>
              <a:rPr lang="en-US" altLang="zh-CN" sz="2400" b="1">
                <a:ea typeface="宋体" panose="02010600030101010101" pitchFamily="2" charset="-122"/>
              </a:rPr>
              <a:t>50</a:t>
            </a:r>
            <a:r>
              <a:rPr lang="zh-CN" altLang="en-US" sz="2400" b="1" dirty="0">
                <a:ea typeface="宋体" panose="02010600030101010101" pitchFamily="2" charset="-122"/>
              </a:rPr>
              <a:t>万元：诉讼标的额</a:t>
            </a:r>
            <a:r>
              <a:rPr lang="en-US" altLang="zh-CN" sz="2400" b="1">
                <a:ea typeface="宋体" panose="02010600030101010101" pitchFamily="2" charset="-122"/>
              </a:rPr>
              <a:t>×1.5</a:t>
            </a:r>
            <a:r>
              <a:rPr lang="zh-CN" altLang="en-US" sz="2400" b="1" dirty="0">
                <a:ea typeface="宋体" panose="02010600030101010101" pitchFamily="2" charset="-122"/>
              </a:rPr>
              <a:t>％</a:t>
            </a:r>
            <a:r>
              <a:rPr lang="en-US" altLang="zh-CN" sz="2400" b="1">
                <a:ea typeface="宋体" panose="02010600030101010101" pitchFamily="2" charset="-122"/>
              </a:rPr>
              <a:t>+1300</a:t>
            </a:r>
            <a:r>
              <a:rPr lang="zh-CN" altLang="en-US" sz="2400" b="1" dirty="0">
                <a:ea typeface="宋体" panose="02010600030101010101" pitchFamily="2" charset="-122"/>
              </a:rPr>
              <a:t>元</a:t>
            </a:r>
            <a:br>
              <a:rPr lang="zh-CN" altLang="en-US" sz="2400" b="1" dirty="0">
                <a:ea typeface="宋体" panose="02010600030101010101" pitchFamily="2" charset="-122"/>
              </a:rPr>
            </a:br>
            <a:br>
              <a:rPr lang="zh-CN" altLang="en-US" sz="2400" b="1" dirty="0">
                <a:ea typeface="宋体" panose="02010600030101010101" pitchFamily="2" charset="-122"/>
              </a:rPr>
            </a:br>
            <a:r>
              <a:rPr lang="zh-CN" altLang="en-US" sz="2400" b="1" dirty="0">
                <a:ea typeface="宋体" panose="02010600030101010101" pitchFamily="2" charset="-122"/>
              </a:rPr>
              <a:t>　</a:t>
            </a:r>
            <a:endParaRPr lang="zh-CN" altLang="en-US" sz="2400" b="1" dirty="0">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4210" name="标题 94209"/>
          <p:cNvSpPr>
            <a:spLocks noGrp="1"/>
          </p:cNvSpPr>
          <p:nvPr>
            <p:ph type="title"/>
          </p:nvPr>
        </p:nvSpPr>
        <p:spPr/>
        <p:txBody>
          <a:bodyPr anchor="ctr"/>
          <a:p>
            <a:r>
              <a:rPr lang="zh-CN" altLang="en-US" sz="4400" dirty="0">
                <a:ea typeface="华文琥珀" panose="02010800040101010101" pitchFamily="2" charset="-122"/>
              </a:rPr>
              <a:t>诉讼成本一：</a:t>
            </a:r>
            <a:r>
              <a:rPr lang="zh-CN" altLang="en-US" sz="4400" dirty="0">
                <a:solidFill>
                  <a:srgbClr val="FF0000"/>
                </a:solidFill>
                <a:ea typeface="华文琥珀" panose="02010800040101010101" pitchFamily="2" charset="-122"/>
              </a:rPr>
              <a:t>要花多少钱？</a:t>
            </a:r>
            <a:endParaRPr lang="zh-CN" altLang="en-US" sz="4400" dirty="0">
              <a:solidFill>
                <a:srgbClr val="FF0000"/>
              </a:solidFill>
              <a:ea typeface="华文琥珀" panose="02010800040101010101" pitchFamily="2" charset="-122"/>
            </a:endParaRPr>
          </a:p>
        </p:txBody>
      </p:sp>
      <p:sp>
        <p:nvSpPr>
          <p:cNvPr id="94211" name="文本占位符 94210"/>
          <p:cNvSpPr>
            <a:spLocks noGrp="1"/>
          </p:cNvSpPr>
          <p:nvPr>
            <p:ph type="body" idx="1"/>
          </p:nvPr>
        </p:nvSpPr>
        <p:spPr>
          <a:xfrm>
            <a:off x="2133600" y="1524000"/>
            <a:ext cx="7835900" cy="4572000"/>
          </a:xfrm>
        </p:spPr>
        <p:txBody>
          <a:bodyPr/>
          <a:p>
            <a:pPr>
              <a:lnSpc>
                <a:spcPct val="80000"/>
              </a:lnSpc>
            </a:pPr>
            <a:r>
              <a:rPr lang="zh-CN" altLang="en-US" sz="2000" b="1" dirty="0">
                <a:ea typeface="宋体" panose="02010600030101010101" pitchFamily="2" charset="-122"/>
              </a:rPr>
              <a:t>　　</a:t>
            </a:r>
            <a:br>
              <a:rPr lang="zh-CN" altLang="en-US" sz="2000" b="1" dirty="0">
                <a:ea typeface="宋体" panose="02010600030101010101" pitchFamily="2" charset="-122"/>
              </a:rPr>
            </a:br>
            <a:r>
              <a:rPr lang="zh-CN" altLang="en-US" sz="2000" b="1" dirty="0">
                <a:ea typeface="宋体" panose="02010600030101010101" pitchFamily="2" charset="-122"/>
              </a:rPr>
              <a:t>　</a:t>
            </a:r>
            <a:br>
              <a:rPr lang="zh-CN" altLang="en-US" sz="2000" b="1" dirty="0">
                <a:ea typeface="宋体" panose="02010600030101010101" pitchFamily="2" charset="-122"/>
              </a:rPr>
            </a:br>
            <a:r>
              <a:rPr lang="zh-CN" altLang="en-US" sz="2000" b="1" dirty="0">
                <a:ea typeface="宋体" panose="02010600030101010101" pitchFamily="2" charset="-122"/>
              </a:rPr>
              <a:t>　　</a:t>
            </a:r>
            <a:r>
              <a:rPr lang="en-US" altLang="zh-CN" sz="2800" b="1">
                <a:ea typeface="宋体" panose="02010600030101010101" pitchFamily="2" charset="-122"/>
              </a:rPr>
              <a:t>5.</a:t>
            </a:r>
            <a:r>
              <a:rPr lang="zh-CN" altLang="en-US" sz="2800" b="1" dirty="0">
                <a:ea typeface="宋体" panose="02010600030101010101" pitchFamily="2" charset="-122"/>
              </a:rPr>
              <a:t>超过</a:t>
            </a:r>
            <a:r>
              <a:rPr lang="en-US" altLang="zh-CN" sz="2800" b="1">
                <a:ea typeface="宋体" panose="02010600030101010101" pitchFamily="2" charset="-122"/>
              </a:rPr>
              <a:t>50</a:t>
            </a:r>
            <a:r>
              <a:rPr lang="zh-CN" altLang="en-US" sz="2800" b="1" dirty="0">
                <a:ea typeface="宋体" panose="02010600030101010101" pitchFamily="2" charset="-122"/>
              </a:rPr>
              <a:t>万元至</a:t>
            </a:r>
            <a:r>
              <a:rPr lang="en-US" altLang="zh-CN" sz="2800" b="1">
                <a:ea typeface="宋体" panose="02010600030101010101" pitchFamily="2" charset="-122"/>
              </a:rPr>
              <a:t>100</a:t>
            </a:r>
            <a:r>
              <a:rPr lang="zh-CN" altLang="en-US" sz="2800" b="1" dirty="0">
                <a:ea typeface="宋体" panose="02010600030101010101" pitchFamily="2" charset="-122"/>
              </a:rPr>
              <a:t>万元：诉讼标的额</a:t>
            </a:r>
            <a:r>
              <a:rPr lang="en-US" altLang="zh-CN" sz="2800" b="1">
                <a:ea typeface="宋体" panose="02010600030101010101" pitchFamily="2" charset="-122"/>
              </a:rPr>
              <a:t>×1</a:t>
            </a:r>
            <a:r>
              <a:rPr lang="zh-CN" altLang="en-US" sz="2800" b="1" dirty="0">
                <a:ea typeface="宋体" panose="02010600030101010101" pitchFamily="2" charset="-122"/>
              </a:rPr>
              <a:t>％</a:t>
            </a:r>
            <a:r>
              <a:rPr lang="en-US" altLang="zh-CN" sz="2800" b="1">
                <a:ea typeface="宋体" panose="02010600030101010101" pitchFamily="2" charset="-122"/>
              </a:rPr>
              <a:t>+3800</a:t>
            </a:r>
            <a:r>
              <a:rPr lang="zh-CN" altLang="en-US" sz="2800" b="1" dirty="0">
                <a:ea typeface="宋体" panose="02010600030101010101" pitchFamily="2" charset="-122"/>
              </a:rPr>
              <a:t>元</a:t>
            </a:r>
            <a:br>
              <a:rPr lang="zh-CN" altLang="en-US" sz="2800" b="1" dirty="0">
                <a:ea typeface="宋体" panose="02010600030101010101" pitchFamily="2" charset="-122"/>
              </a:rPr>
            </a:br>
            <a:br>
              <a:rPr lang="zh-CN" altLang="en-US" sz="2800" b="1" dirty="0">
                <a:ea typeface="宋体" panose="02010600030101010101" pitchFamily="2" charset="-122"/>
              </a:rPr>
            </a:br>
            <a:r>
              <a:rPr lang="zh-CN" altLang="en-US" sz="2800" b="1" dirty="0">
                <a:ea typeface="宋体" panose="02010600030101010101" pitchFamily="2" charset="-122"/>
              </a:rPr>
              <a:t>　　</a:t>
            </a:r>
            <a:r>
              <a:rPr lang="en-US" altLang="zh-CN" sz="2800" b="1">
                <a:ea typeface="宋体" panose="02010600030101010101" pitchFamily="2" charset="-122"/>
              </a:rPr>
              <a:t>6.</a:t>
            </a:r>
            <a:r>
              <a:rPr lang="zh-CN" altLang="en-US" sz="2800" b="1" dirty="0">
                <a:ea typeface="宋体" panose="02010600030101010101" pitchFamily="2" charset="-122"/>
              </a:rPr>
              <a:t>超过</a:t>
            </a:r>
            <a:r>
              <a:rPr lang="en-US" altLang="zh-CN" sz="2800" b="1">
                <a:ea typeface="宋体" panose="02010600030101010101" pitchFamily="2" charset="-122"/>
              </a:rPr>
              <a:t>100</a:t>
            </a:r>
            <a:r>
              <a:rPr lang="zh-CN" altLang="en-US" sz="2800" b="1" dirty="0">
                <a:ea typeface="宋体" panose="02010600030101010101" pitchFamily="2" charset="-122"/>
              </a:rPr>
              <a:t>万元至</a:t>
            </a:r>
            <a:r>
              <a:rPr lang="en-US" altLang="zh-CN" sz="2800" b="1">
                <a:ea typeface="宋体" panose="02010600030101010101" pitchFamily="2" charset="-122"/>
              </a:rPr>
              <a:t>200</a:t>
            </a:r>
            <a:r>
              <a:rPr lang="zh-CN" altLang="en-US" sz="2800" b="1" dirty="0">
                <a:ea typeface="宋体" panose="02010600030101010101" pitchFamily="2" charset="-122"/>
              </a:rPr>
              <a:t>万元：诉讼标的额</a:t>
            </a:r>
            <a:r>
              <a:rPr lang="en-US" altLang="zh-CN" sz="2800" b="1">
                <a:ea typeface="宋体" panose="02010600030101010101" pitchFamily="2" charset="-122"/>
              </a:rPr>
              <a:t>×0.9</a:t>
            </a:r>
            <a:r>
              <a:rPr lang="zh-CN" altLang="en-US" sz="2800" b="1" dirty="0">
                <a:ea typeface="宋体" panose="02010600030101010101" pitchFamily="2" charset="-122"/>
              </a:rPr>
              <a:t>％</a:t>
            </a:r>
            <a:r>
              <a:rPr lang="en-US" altLang="zh-CN" sz="2800" b="1">
                <a:ea typeface="宋体" panose="02010600030101010101" pitchFamily="2" charset="-122"/>
              </a:rPr>
              <a:t>+4800</a:t>
            </a:r>
            <a:r>
              <a:rPr lang="zh-CN" altLang="en-US" sz="2800" b="1" dirty="0">
                <a:ea typeface="宋体" panose="02010600030101010101" pitchFamily="2" charset="-122"/>
              </a:rPr>
              <a:t>元</a:t>
            </a:r>
            <a:br>
              <a:rPr lang="zh-CN" altLang="en-US" sz="2800" b="1" dirty="0">
                <a:ea typeface="宋体" panose="02010600030101010101" pitchFamily="2" charset="-122"/>
              </a:rPr>
            </a:br>
            <a:br>
              <a:rPr lang="zh-CN" altLang="en-US" sz="2800" b="1" dirty="0">
                <a:ea typeface="宋体" panose="02010600030101010101" pitchFamily="2" charset="-122"/>
              </a:rPr>
            </a:br>
            <a:r>
              <a:rPr lang="zh-CN" altLang="en-US" sz="2800" b="1" dirty="0">
                <a:ea typeface="宋体" panose="02010600030101010101" pitchFamily="2" charset="-122"/>
              </a:rPr>
              <a:t>　　</a:t>
            </a:r>
            <a:r>
              <a:rPr lang="en-US" altLang="zh-CN" sz="2800" b="1">
                <a:ea typeface="宋体" panose="02010600030101010101" pitchFamily="2" charset="-122"/>
              </a:rPr>
              <a:t>7.</a:t>
            </a:r>
            <a:r>
              <a:rPr lang="zh-CN" altLang="en-US" sz="2800" b="1" dirty="0">
                <a:ea typeface="宋体" panose="02010600030101010101" pitchFamily="2" charset="-122"/>
              </a:rPr>
              <a:t>超过</a:t>
            </a:r>
            <a:r>
              <a:rPr lang="en-US" altLang="zh-CN" sz="2800" b="1">
                <a:ea typeface="宋体" panose="02010600030101010101" pitchFamily="2" charset="-122"/>
              </a:rPr>
              <a:t>200</a:t>
            </a:r>
            <a:r>
              <a:rPr lang="zh-CN" altLang="en-US" sz="2800" b="1" dirty="0">
                <a:ea typeface="宋体" panose="02010600030101010101" pitchFamily="2" charset="-122"/>
              </a:rPr>
              <a:t>万元至</a:t>
            </a:r>
            <a:r>
              <a:rPr lang="en-US" altLang="zh-CN" sz="2800" b="1">
                <a:ea typeface="宋体" panose="02010600030101010101" pitchFamily="2" charset="-122"/>
              </a:rPr>
              <a:t>500</a:t>
            </a:r>
            <a:r>
              <a:rPr lang="zh-CN" altLang="en-US" sz="2800" b="1" dirty="0">
                <a:ea typeface="宋体" panose="02010600030101010101" pitchFamily="2" charset="-122"/>
              </a:rPr>
              <a:t>万元：诉讼标的额</a:t>
            </a:r>
            <a:r>
              <a:rPr lang="en-US" altLang="zh-CN" sz="2800" b="1">
                <a:ea typeface="宋体" panose="02010600030101010101" pitchFamily="2" charset="-122"/>
              </a:rPr>
              <a:t>×0.8</a:t>
            </a:r>
            <a:r>
              <a:rPr lang="zh-CN" altLang="en-US" sz="2800" b="1" dirty="0">
                <a:ea typeface="宋体" panose="02010600030101010101" pitchFamily="2" charset="-122"/>
              </a:rPr>
              <a:t>％</a:t>
            </a:r>
            <a:r>
              <a:rPr lang="en-US" altLang="zh-CN" sz="2800" b="1">
                <a:ea typeface="宋体" panose="02010600030101010101" pitchFamily="2" charset="-122"/>
              </a:rPr>
              <a:t>+6800</a:t>
            </a:r>
            <a:r>
              <a:rPr lang="zh-CN" altLang="en-US" sz="2800" b="1" dirty="0">
                <a:ea typeface="宋体" panose="02010600030101010101" pitchFamily="2" charset="-122"/>
              </a:rPr>
              <a:t>元</a:t>
            </a:r>
            <a:br>
              <a:rPr lang="zh-CN" altLang="en-US" sz="2800" b="1" dirty="0">
                <a:ea typeface="宋体" panose="02010600030101010101" pitchFamily="2" charset="-122"/>
              </a:rPr>
            </a:br>
            <a:br>
              <a:rPr lang="zh-CN" altLang="en-US" sz="2800" b="1" dirty="0">
                <a:ea typeface="宋体" panose="02010600030101010101" pitchFamily="2" charset="-122"/>
              </a:rPr>
            </a:br>
            <a:r>
              <a:rPr lang="zh-CN" altLang="en-US" sz="2800" b="1" dirty="0">
                <a:ea typeface="宋体" panose="02010600030101010101" pitchFamily="2" charset="-122"/>
              </a:rPr>
              <a:t>　</a:t>
            </a:r>
            <a:endParaRPr lang="zh-CN" altLang="en-US" sz="2800" b="1" dirty="0">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5234" name="标题 95233"/>
          <p:cNvSpPr>
            <a:spLocks noGrp="1"/>
          </p:cNvSpPr>
          <p:nvPr>
            <p:ph type="title"/>
          </p:nvPr>
        </p:nvSpPr>
        <p:spPr/>
        <p:txBody>
          <a:bodyPr anchor="ctr"/>
          <a:p>
            <a:r>
              <a:rPr lang="zh-CN" altLang="en-US" sz="4400" dirty="0">
                <a:ea typeface="华文琥珀" panose="02010800040101010101" pitchFamily="2" charset="-122"/>
              </a:rPr>
              <a:t>诉讼成本一：</a:t>
            </a:r>
            <a:r>
              <a:rPr lang="zh-CN" altLang="en-US" sz="4400" dirty="0">
                <a:solidFill>
                  <a:srgbClr val="FF0000"/>
                </a:solidFill>
                <a:ea typeface="华文琥珀" panose="02010800040101010101" pitchFamily="2" charset="-122"/>
              </a:rPr>
              <a:t>要花多少钱？</a:t>
            </a:r>
            <a:endParaRPr lang="zh-CN" altLang="en-US" sz="4400" dirty="0">
              <a:solidFill>
                <a:srgbClr val="FF0000"/>
              </a:solidFill>
              <a:ea typeface="华文琥珀" panose="02010800040101010101" pitchFamily="2" charset="-122"/>
            </a:endParaRPr>
          </a:p>
        </p:txBody>
      </p:sp>
      <p:sp>
        <p:nvSpPr>
          <p:cNvPr id="95235" name="文本占位符 95234"/>
          <p:cNvSpPr>
            <a:spLocks noGrp="1"/>
          </p:cNvSpPr>
          <p:nvPr>
            <p:ph type="body" idx="1"/>
          </p:nvPr>
        </p:nvSpPr>
        <p:spPr>
          <a:xfrm>
            <a:off x="2133600" y="1524000"/>
            <a:ext cx="7835900" cy="4572000"/>
          </a:xfrm>
        </p:spPr>
        <p:txBody>
          <a:bodyPr/>
          <a:p>
            <a:pPr>
              <a:lnSpc>
                <a:spcPct val="80000"/>
              </a:lnSpc>
            </a:pPr>
            <a:r>
              <a:rPr lang="zh-CN" altLang="en-US" sz="2400" b="1" dirty="0">
                <a:ea typeface="宋体" panose="02010600030101010101" pitchFamily="2" charset="-122"/>
              </a:rPr>
              <a:t>　　</a:t>
            </a:r>
            <a:br>
              <a:rPr lang="zh-CN" altLang="en-US" sz="2400" b="1" dirty="0">
                <a:ea typeface="宋体" panose="02010600030101010101" pitchFamily="2" charset="-122"/>
              </a:rPr>
            </a:br>
            <a:r>
              <a:rPr lang="zh-CN" altLang="en-US" sz="2400" b="1" dirty="0">
                <a:ea typeface="宋体" panose="02010600030101010101" pitchFamily="2" charset="-122"/>
              </a:rPr>
              <a:t>　</a:t>
            </a:r>
            <a:br>
              <a:rPr lang="zh-CN" altLang="en-US" sz="2400" b="1" dirty="0">
                <a:ea typeface="宋体" panose="02010600030101010101" pitchFamily="2" charset="-122"/>
              </a:rPr>
            </a:br>
            <a:r>
              <a:rPr lang="zh-CN" altLang="en-US" sz="2400" b="1" dirty="0">
                <a:ea typeface="宋体" panose="02010600030101010101" pitchFamily="2" charset="-122"/>
              </a:rPr>
              <a:t>　</a:t>
            </a:r>
            <a:r>
              <a:rPr lang="zh-CN" altLang="en-US" b="1" dirty="0">
                <a:ea typeface="宋体" panose="02010600030101010101" pitchFamily="2" charset="-122"/>
              </a:rPr>
              <a:t>　</a:t>
            </a:r>
            <a:r>
              <a:rPr lang="en-US" altLang="zh-CN" b="1">
                <a:ea typeface="宋体" panose="02010600030101010101" pitchFamily="2" charset="-122"/>
              </a:rPr>
              <a:t>8.</a:t>
            </a:r>
            <a:r>
              <a:rPr lang="zh-CN" altLang="en-US" b="1" dirty="0">
                <a:ea typeface="宋体" panose="02010600030101010101" pitchFamily="2" charset="-122"/>
              </a:rPr>
              <a:t>超过</a:t>
            </a:r>
            <a:r>
              <a:rPr lang="en-US" altLang="zh-CN" b="1">
                <a:ea typeface="宋体" panose="02010600030101010101" pitchFamily="2" charset="-122"/>
              </a:rPr>
              <a:t>500</a:t>
            </a:r>
            <a:r>
              <a:rPr lang="zh-CN" altLang="en-US" b="1" dirty="0">
                <a:ea typeface="宋体" panose="02010600030101010101" pitchFamily="2" charset="-122"/>
              </a:rPr>
              <a:t>万元至</a:t>
            </a:r>
            <a:r>
              <a:rPr lang="en-US" altLang="zh-CN" b="1">
                <a:ea typeface="宋体" panose="02010600030101010101" pitchFamily="2" charset="-122"/>
              </a:rPr>
              <a:t>1000</a:t>
            </a:r>
            <a:r>
              <a:rPr lang="zh-CN" altLang="en-US" b="1" dirty="0">
                <a:ea typeface="宋体" panose="02010600030101010101" pitchFamily="2" charset="-122"/>
              </a:rPr>
              <a:t>万元：诉讼标的额</a:t>
            </a:r>
            <a:r>
              <a:rPr lang="en-US" altLang="zh-CN" b="1">
                <a:ea typeface="宋体" panose="02010600030101010101" pitchFamily="2" charset="-122"/>
              </a:rPr>
              <a:t>×0.7</a:t>
            </a:r>
            <a:r>
              <a:rPr lang="zh-CN" altLang="en-US" b="1" dirty="0">
                <a:ea typeface="宋体" panose="02010600030101010101" pitchFamily="2" charset="-122"/>
              </a:rPr>
              <a:t>％</a:t>
            </a:r>
            <a:r>
              <a:rPr lang="en-US" altLang="zh-CN" b="1">
                <a:ea typeface="宋体" panose="02010600030101010101" pitchFamily="2" charset="-122"/>
              </a:rPr>
              <a:t>+11800</a:t>
            </a:r>
            <a:r>
              <a:rPr lang="zh-CN" altLang="en-US" b="1" dirty="0">
                <a:ea typeface="宋体" panose="02010600030101010101" pitchFamily="2" charset="-122"/>
              </a:rPr>
              <a:t>元</a:t>
            </a:r>
            <a:br>
              <a:rPr lang="zh-CN" altLang="en-US" b="1" dirty="0">
                <a:ea typeface="宋体" panose="02010600030101010101" pitchFamily="2" charset="-122"/>
              </a:rPr>
            </a:br>
            <a:br>
              <a:rPr lang="zh-CN" altLang="en-US" b="1" dirty="0">
                <a:ea typeface="宋体" panose="02010600030101010101" pitchFamily="2" charset="-122"/>
              </a:rPr>
            </a:br>
            <a:r>
              <a:rPr lang="zh-CN" altLang="en-US" b="1" dirty="0">
                <a:ea typeface="宋体" panose="02010600030101010101" pitchFamily="2" charset="-122"/>
              </a:rPr>
              <a:t>　　</a:t>
            </a:r>
            <a:r>
              <a:rPr lang="en-US" altLang="zh-CN" b="1">
                <a:ea typeface="宋体" panose="02010600030101010101" pitchFamily="2" charset="-122"/>
              </a:rPr>
              <a:t>9.</a:t>
            </a:r>
            <a:r>
              <a:rPr lang="zh-CN" altLang="en-US" b="1" dirty="0">
                <a:ea typeface="宋体" panose="02010600030101010101" pitchFamily="2" charset="-122"/>
              </a:rPr>
              <a:t>超过</a:t>
            </a:r>
            <a:r>
              <a:rPr lang="en-US" altLang="zh-CN" b="1">
                <a:ea typeface="宋体" panose="02010600030101010101" pitchFamily="2" charset="-122"/>
              </a:rPr>
              <a:t>1000</a:t>
            </a:r>
            <a:r>
              <a:rPr lang="zh-CN" altLang="en-US" b="1" dirty="0">
                <a:ea typeface="宋体" panose="02010600030101010101" pitchFamily="2" charset="-122"/>
              </a:rPr>
              <a:t>万元至</a:t>
            </a:r>
            <a:r>
              <a:rPr lang="en-US" altLang="zh-CN" b="1">
                <a:ea typeface="宋体" panose="02010600030101010101" pitchFamily="2" charset="-122"/>
              </a:rPr>
              <a:t>2000</a:t>
            </a:r>
            <a:r>
              <a:rPr lang="zh-CN" altLang="en-US" b="1" dirty="0">
                <a:ea typeface="宋体" panose="02010600030101010101" pitchFamily="2" charset="-122"/>
              </a:rPr>
              <a:t>万元：诉讼标的额</a:t>
            </a:r>
            <a:r>
              <a:rPr lang="en-US" altLang="zh-CN" b="1">
                <a:ea typeface="宋体" panose="02010600030101010101" pitchFamily="2" charset="-122"/>
              </a:rPr>
              <a:t>×0.6</a:t>
            </a:r>
            <a:r>
              <a:rPr lang="zh-CN" altLang="en-US" b="1" dirty="0">
                <a:ea typeface="宋体" panose="02010600030101010101" pitchFamily="2" charset="-122"/>
              </a:rPr>
              <a:t>％</a:t>
            </a:r>
            <a:r>
              <a:rPr lang="en-US" altLang="zh-CN" b="1">
                <a:ea typeface="宋体" panose="02010600030101010101" pitchFamily="2" charset="-122"/>
              </a:rPr>
              <a:t>+21800</a:t>
            </a:r>
            <a:r>
              <a:rPr lang="zh-CN" altLang="en-US" b="1" dirty="0">
                <a:ea typeface="宋体" panose="02010600030101010101" pitchFamily="2" charset="-122"/>
              </a:rPr>
              <a:t>元</a:t>
            </a:r>
            <a:br>
              <a:rPr lang="zh-CN" altLang="en-US" b="1" dirty="0">
                <a:ea typeface="宋体" panose="02010600030101010101" pitchFamily="2" charset="-122"/>
              </a:rPr>
            </a:br>
            <a:br>
              <a:rPr lang="zh-CN" altLang="en-US" b="1" dirty="0">
                <a:ea typeface="宋体" panose="02010600030101010101" pitchFamily="2" charset="-122"/>
              </a:rPr>
            </a:br>
            <a:r>
              <a:rPr lang="zh-CN" altLang="en-US" b="1" dirty="0">
                <a:ea typeface="宋体" panose="02010600030101010101" pitchFamily="2" charset="-122"/>
              </a:rPr>
              <a:t>　　</a:t>
            </a:r>
            <a:r>
              <a:rPr lang="en-US" altLang="zh-CN" b="1">
                <a:ea typeface="宋体" panose="02010600030101010101" pitchFamily="2" charset="-122"/>
              </a:rPr>
              <a:t>10.</a:t>
            </a:r>
            <a:r>
              <a:rPr lang="zh-CN" altLang="en-US" b="1" dirty="0">
                <a:ea typeface="宋体" panose="02010600030101010101" pitchFamily="2" charset="-122"/>
              </a:rPr>
              <a:t>超过</a:t>
            </a:r>
            <a:r>
              <a:rPr lang="en-US" altLang="zh-CN" b="1">
                <a:ea typeface="宋体" panose="02010600030101010101" pitchFamily="2" charset="-122"/>
              </a:rPr>
              <a:t>2000</a:t>
            </a:r>
            <a:r>
              <a:rPr lang="zh-CN" altLang="en-US" b="1" dirty="0">
                <a:ea typeface="宋体" panose="02010600030101010101" pitchFamily="2" charset="-122"/>
              </a:rPr>
              <a:t>万元：诉讼标的额</a:t>
            </a:r>
            <a:r>
              <a:rPr lang="en-US" altLang="zh-CN" b="1">
                <a:ea typeface="宋体" panose="02010600030101010101" pitchFamily="2" charset="-122"/>
              </a:rPr>
              <a:t>×0.5</a:t>
            </a:r>
            <a:r>
              <a:rPr lang="zh-CN" altLang="en-US" b="1" dirty="0">
                <a:ea typeface="宋体" panose="02010600030101010101" pitchFamily="2" charset="-122"/>
              </a:rPr>
              <a:t>％</a:t>
            </a:r>
            <a:r>
              <a:rPr lang="en-US" altLang="zh-CN" b="1">
                <a:ea typeface="宋体" panose="02010600030101010101" pitchFamily="2" charset="-122"/>
              </a:rPr>
              <a:t>+41800</a:t>
            </a:r>
            <a:r>
              <a:rPr lang="zh-CN" altLang="en-US" b="1" dirty="0">
                <a:ea typeface="宋体" panose="02010600030101010101" pitchFamily="2" charset="-122"/>
              </a:rPr>
              <a:t>元</a:t>
            </a:r>
            <a:br>
              <a:rPr lang="zh-CN" altLang="en-US" b="1" dirty="0">
                <a:ea typeface="宋体" panose="02010600030101010101" pitchFamily="2" charset="-122"/>
              </a:rPr>
            </a:br>
            <a:endParaRPr lang="zh-CN" altLang="en-US" b="1" dirty="0">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标题 50177"/>
          <p:cNvSpPr>
            <a:spLocks noGrp="1"/>
          </p:cNvSpPr>
          <p:nvPr>
            <p:ph type="title"/>
          </p:nvPr>
        </p:nvSpPr>
        <p:spPr/>
        <p:txBody>
          <a:bodyPr anchor="ctr"/>
          <a:p>
            <a:r>
              <a:rPr lang="zh-CN" altLang="en-US" sz="4400" dirty="0">
                <a:ea typeface="华文琥珀" panose="02010800040101010101" pitchFamily="2" charset="-122"/>
              </a:rPr>
              <a:t>诉讼成本一：</a:t>
            </a:r>
            <a:r>
              <a:rPr lang="zh-CN" altLang="en-US" sz="4400" dirty="0">
                <a:solidFill>
                  <a:srgbClr val="FF0000"/>
                </a:solidFill>
                <a:ea typeface="华文琥珀" panose="02010800040101010101" pitchFamily="2" charset="-122"/>
              </a:rPr>
              <a:t>要花多少钱？</a:t>
            </a:r>
            <a:endParaRPr lang="zh-CN" altLang="en-US" sz="4400" dirty="0">
              <a:solidFill>
                <a:srgbClr val="FF0000"/>
              </a:solidFill>
              <a:ea typeface="华文琥珀" panose="02010800040101010101" pitchFamily="2" charset="-122"/>
            </a:endParaRPr>
          </a:p>
        </p:txBody>
      </p:sp>
      <p:sp>
        <p:nvSpPr>
          <p:cNvPr id="50179" name="文本占位符 50178"/>
          <p:cNvSpPr>
            <a:spLocks noGrp="1"/>
          </p:cNvSpPr>
          <p:nvPr>
            <p:ph type="body" idx="1"/>
          </p:nvPr>
        </p:nvSpPr>
        <p:spPr>
          <a:xfrm>
            <a:off x="2209800" y="1371600"/>
            <a:ext cx="7835900" cy="4648200"/>
          </a:xfrm>
        </p:spPr>
        <p:txBody>
          <a:bodyPr/>
          <a:p>
            <a:r>
              <a:rPr lang="zh-CN" altLang="en-US" sz="3600" b="1" dirty="0">
                <a:solidFill>
                  <a:srgbClr val="FF0000"/>
                </a:solidFill>
                <a:ea typeface="华文彩云" panose="02010800040101010101" pitchFamily="2" charset="-122"/>
              </a:rPr>
              <a:t>诉讼费在实际案件中由谁承担？</a:t>
            </a:r>
            <a:endParaRPr lang="zh-CN" altLang="en-US" sz="3600" b="1" dirty="0">
              <a:solidFill>
                <a:srgbClr val="FF0000"/>
              </a:solidFill>
              <a:ea typeface="华文彩云" panose="02010800040101010101" pitchFamily="2" charset="-122"/>
            </a:endParaRPr>
          </a:p>
          <a:p>
            <a:r>
              <a:rPr lang="zh-CN" altLang="en-US" sz="2800" b="1" dirty="0">
                <a:ea typeface="华文楷体" panose="02010600040101010101" pitchFamily="2" charset="-122"/>
              </a:rPr>
              <a:t>      </a:t>
            </a:r>
            <a:r>
              <a:rPr lang="zh-CN" altLang="en-US" sz="3600" b="1" dirty="0">
                <a:ea typeface="华文楷体" panose="02010600040101010101" pitchFamily="2" charset="-122"/>
              </a:rPr>
              <a:t>答：第一，根据</a:t>
            </a:r>
            <a:r>
              <a:rPr lang="en-US" altLang="zh-CN" sz="3600" b="1">
                <a:ea typeface="华文楷体" panose="02010600040101010101" pitchFamily="2" charset="-122"/>
              </a:rPr>
              <a:t>《</a:t>
            </a:r>
            <a:r>
              <a:rPr lang="zh-CN" altLang="en-US" sz="3600" b="1" dirty="0">
                <a:ea typeface="华文楷体" panose="02010600040101010101" pitchFamily="2" charset="-122"/>
              </a:rPr>
              <a:t>人民法院诉讼收费办法</a:t>
            </a:r>
            <a:r>
              <a:rPr lang="en-US" altLang="zh-CN" sz="3600" b="1">
                <a:ea typeface="华文楷体" panose="02010600040101010101" pitchFamily="2" charset="-122"/>
              </a:rPr>
              <a:t>》</a:t>
            </a:r>
            <a:r>
              <a:rPr lang="zh-CN" altLang="en-US" sz="3600" b="1" dirty="0">
                <a:ea typeface="华文楷体" panose="02010600040101010101" pitchFamily="2" charset="-122"/>
              </a:rPr>
              <a:t>，案件受理费由败诉的当事人负担，双方都有责任的由双方分担。共同诉讼当事人败诉，由人民法院根据他们各自对诉讼标的利害关系，决定各自应负担的金额。</a:t>
            </a:r>
            <a:endParaRPr lang="zh-CN" altLang="en-US" sz="3600" b="1" dirty="0">
              <a:ea typeface="华文楷体" panose="0201060004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0579" name="文本占位符 280578"/>
          <p:cNvSpPr>
            <a:spLocks noGrp="1"/>
          </p:cNvSpPr>
          <p:nvPr>
            <p:ph type="body" idx="1"/>
          </p:nvPr>
        </p:nvSpPr>
        <p:spPr>
          <a:xfrm>
            <a:off x="1052830" y="1830070"/>
            <a:ext cx="9571355" cy="4356735"/>
          </a:xfrm>
        </p:spPr>
        <p:txBody>
          <a:bodyPr>
            <a:normAutofit/>
          </a:bodyPr>
          <a:p>
            <a:pPr>
              <a:lnSpc>
                <a:spcPct val="90000"/>
              </a:lnSpc>
              <a:buNone/>
            </a:pPr>
            <a:r>
              <a:rPr lang="zh-CN" altLang="en-US" b="1" dirty="0">
                <a:ea typeface="宋体" panose="02010600030101010101" pitchFamily="2" charset="-122"/>
              </a:rPr>
              <a:t>   </a:t>
            </a:r>
            <a:r>
              <a:rPr lang="zh-CN" altLang="en-US" sz="3600" b="1" dirty="0">
                <a:solidFill>
                  <a:srgbClr val="FF0000"/>
                </a:solidFill>
                <a:ea typeface="宋体" panose="02010600030101010101" pitchFamily="2" charset="-122"/>
              </a:rPr>
              <a:t>什么是诉讼</a:t>
            </a:r>
            <a:r>
              <a:rPr lang="en-US" altLang="zh-CN" sz="3600" b="1">
                <a:solidFill>
                  <a:srgbClr val="FF0000"/>
                </a:solidFill>
                <a:ea typeface="宋体" panose="02010600030101010101" pitchFamily="2" charset="-122"/>
              </a:rPr>
              <a:t>?</a:t>
            </a:r>
            <a:endParaRPr lang="zh-CN" altLang="en-US" sz="3600" b="1" dirty="0">
              <a:solidFill>
                <a:srgbClr val="FF0000"/>
              </a:solidFill>
              <a:ea typeface="宋体" panose="02010600030101010101" pitchFamily="2" charset="-122"/>
            </a:endParaRPr>
          </a:p>
          <a:p>
            <a:pPr fontAlgn="auto">
              <a:lnSpc>
                <a:spcPct val="130000"/>
              </a:lnSpc>
              <a:buNone/>
            </a:pPr>
            <a:r>
              <a:rPr lang="zh-CN" altLang="en-US" sz="3600" b="1" dirty="0">
                <a:ea typeface="宋体" panose="02010600030101010101" pitchFamily="2" charset="-122"/>
              </a:rPr>
              <a:t>         </a:t>
            </a:r>
            <a:r>
              <a:rPr sz="3600" b="1">
                <a:ea typeface="宋体" panose="02010600030101010101" pitchFamily="2" charset="-122"/>
              </a:rPr>
              <a:t>诉讼，是指公民、法人、其它组织依法告诉（起诉），申诉、控告或司法机关依职责依追究他人刑事责任，由人民法院裁决的法律行为。</a:t>
            </a:r>
            <a:endParaRPr sz="3600" b="1">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
        <p:nvSpPr>
          <p:cNvPr id="3" name="文本框 2"/>
          <p:cNvSpPr txBox="1"/>
          <p:nvPr/>
        </p:nvSpPr>
        <p:spPr>
          <a:xfrm>
            <a:off x="960755" y="283210"/>
            <a:ext cx="7569200" cy="645160"/>
          </a:xfrm>
          <a:prstGeom prst="rect">
            <a:avLst/>
          </a:prstGeom>
          <a:noFill/>
        </p:spPr>
        <p:txBody>
          <a:bodyPr wrap="square" rtlCol="0" anchor="t">
            <a:spAutoFit/>
          </a:bodyPr>
          <a:p>
            <a:r>
              <a:rPr lang="zh-CN" altLang="en-US" sz="3600" dirty="0">
                <a:ln w="22225">
                  <a:solidFill>
                    <a:schemeClr val="accent2"/>
                  </a:solidFill>
                  <a:prstDash val="solid"/>
                </a:ln>
                <a:solidFill>
                  <a:schemeClr val="accent2">
                    <a:lumMod val="40000"/>
                    <a:lumOff val="60000"/>
                  </a:schemeClr>
                </a:solidFill>
                <a:effectLst/>
                <a:ea typeface="微软雅黑" panose="020B0503020204020204" charset="-122"/>
                <a:sym typeface="+mn-ea"/>
              </a:rPr>
              <a:t>一、诉讼概述</a:t>
            </a:r>
            <a:r>
              <a:rPr lang="en-US" altLang="zh-CN" sz="3600">
                <a:ln w="22225">
                  <a:solidFill>
                    <a:schemeClr val="accent2"/>
                  </a:solidFill>
                  <a:prstDash val="solid"/>
                </a:ln>
                <a:solidFill>
                  <a:schemeClr val="accent2">
                    <a:lumMod val="40000"/>
                    <a:lumOff val="60000"/>
                  </a:schemeClr>
                </a:solidFill>
                <a:effectLst/>
                <a:ea typeface="微软雅黑" panose="020B0503020204020204" charset="-122"/>
                <a:sym typeface="+mn-ea"/>
              </a:rPr>
              <a:t>----</a:t>
            </a:r>
            <a:r>
              <a:rPr lang="zh-CN" altLang="en-US" sz="3600" dirty="0">
                <a:ln w="22225">
                  <a:solidFill>
                    <a:schemeClr val="accent2"/>
                  </a:solidFill>
                  <a:prstDash val="solid"/>
                </a:ln>
                <a:solidFill>
                  <a:schemeClr val="accent2">
                    <a:lumMod val="40000"/>
                    <a:lumOff val="60000"/>
                  </a:schemeClr>
                </a:solidFill>
                <a:effectLst/>
                <a:ea typeface="微软雅黑" panose="020B0503020204020204" charset="-122"/>
                <a:sym typeface="+mn-ea"/>
              </a:rPr>
              <a:t>诉讼的种类和区别</a:t>
            </a:r>
            <a:endParaRPr lang="zh-CN" altLang="en-US" sz="3600" dirty="0">
              <a:ln w="22225">
                <a:solidFill>
                  <a:schemeClr val="accent2"/>
                </a:solidFill>
                <a:prstDash val="solid"/>
              </a:ln>
              <a:solidFill>
                <a:schemeClr val="accent2">
                  <a:lumMod val="40000"/>
                  <a:lumOff val="60000"/>
                </a:schemeClr>
              </a:solidFill>
              <a:effectLst/>
              <a:ea typeface="微软雅黑" panose="020B0503020204020204"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80579">
                                            <p:txEl>
                                              <p:charRg st="0" end="12"/>
                                            </p:txEl>
                                          </p:spTgt>
                                        </p:tgtEl>
                                        <p:attrNameLst>
                                          <p:attrName>style.visibility</p:attrName>
                                        </p:attrNameLst>
                                      </p:cBhvr>
                                      <p:to>
                                        <p:strVal val="visible"/>
                                      </p:to>
                                    </p:set>
                                    <p:animEffect transition="in" filter="blinds(horizontal)">
                                      <p:cBhvr>
                                        <p:cTn id="7" dur="500"/>
                                        <p:tgtEl>
                                          <p:spTgt spid="280579">
                                            <p:txEl>
                                              <p:charRg st="0" end="1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80579">
                                            <p:txEl>
                                              <p:charRg st="12" end="70"/>
                                            </p:txEl>
                                          </p:spTgt>
                                        </p:tgtEl>
                                        <p:attrNameLst>
                                          <p:attrName>style.visibility</p:attrName>
                                        </p:attrNameLst>
                                      </p:cBhvr>
                                      <p:to>
                                        <p:strVal val="visible"/>
                                      </p:to>
                                    </p:set>
                                    <p:animEffect transition="in" filter="blinds(horizontal)">
                                      <p:cBhvr>
                                        <p:cTn id="10" dur="500"/>
                                        <p:tgtEl>
                                          <p:spTgt spid="280579">
                                            <p:txEl>
                                              <p:charRg st="12" end="7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280579">
                                            <p:txEl>
                                              <p:charRg st="0" end="12"/>
                                            </p:txEl>
                                          </p:spTgt>
                                        </p:tgtEl>
                                        <p:attrNameLst>
                                          <p:attrName>style.visibility</p:attrName>
                                        </p:attrNameLst>
                                      </p:cBhvr>
                                      <p:to>
                                        <p:strVal val="visible"/>
                                      </p:to>
                                    </p:set>
                                    <p:animEffect transition="in" filter="box(in)">
                                      <p:cBhvr>
                                        <p:cTn id="15" dur="500"/>
                                        <p:tgtEl>
                                          <p:spTgt spid="280579">
                                            <p:txEl>
                                              <p:charRg st="0" end="12"/>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280579">
                                            <p:txEl>
                                              <p:charRg st="12" end="70"/>
                                            </p:txEl>
                                          </p:spTgt>
                                        </p:tgtEl>
                                        <p:attrNameLst>
                                          <p:attrName>style.visibility</p:attrName>
                                        </p:attrNameLst>
                                      </p:cBhvr>
                                      <p:to>
                                        <p:strVal val="visible"/>
                                      </p:to>
                                    </p:set>
                                    <p:animEffect transition="in" filter="box(in)">
                                      <p:cBhvr>
                                        <p:cTn id="18" dur="500"/>
                                        <p:tgtEl>
                                          <p:spTgt spid="280579">
                                            <p:txEl>
                                              <p:charRg st="12" end="7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nodeType="clickEffect">
                                  <p:stCondLst>
                                    <p:cond delay="0"/>
                                  </p:stCondLst>
                                  <p:childTnLst>
                                    <p:set>
                                      <p:cBhvr>
                                        <p:cTn id="22" dur="1" fill="hold">
                                          <p:stCondLst>
                                            <p:cond delay="0"/>
                                          </p:stCondLst>
                                        </p:cTn>
                                        <p:tgtEl>
                                          <p:spTgt spid="280579">
                                            <p:txEl>
                                              <p:charRg st="0" end="12"/>
                                            </p:txEl>
                                          </p:spTgt>
                                        </p:tgtEl>
                                        <p:attrNameLst>
                                          <p:attrName>style.visibility</p:attrName>
                                        </p:attrNameLst>
                                      </p:cBhvr>
                                      <p:to>
                                        <p:strVal val="visible"/>
                                      </p:to>
                                    </p:set>
                                    <p:animEffect transition="in" filter="diamond(in)">
                                      <p:cBhvr>
                                        <p:cTn id="23" dur="2000"/>
                                        <p:tgtEl>
                                          <p:spTgt spid="280579">
                                            <p:txEl>
                                              <p:charRg st="0" end="12"/>
                                            </p:txEl>
                                          </p:spTgt>
                                        </p:tgtEl>
                                      </p:cBhvr>
                                    </p:animEffect>
                                  </p:childTnLst>
                                </p:cTn>
                              </p:par>
                              <p:par>
                                <p:cTn id="24" presetID="8" presetClass="entr" presetSubtype="16" fill="hold" nodeType="withEffect">
                                  <p:stCondLst>
                                    <p:cond delay="0"/>
                                  </p:stCondLst>
                                  <p:childTnLst>
                                    <p:set>
                                      <p:cBhvr>
                                        <p:cTn id="25" dur="1" fill="hold">
                                          <p:stCondLst>
                                            <p:cond delay="0"/>
                                          </p:stCondLst>
                                        </p:cTn>
                                        <p:tgtEl>
                                          <p:spTgt spid="280579">
                                            <p:txEl>
                                              <p:charRg st="12" end="70"/>
                                            </p:txEl>
                                          </p:spTgt>
                                        </p:tgtEl>
                                        <p:attrNameLst>
                                          <p:attrName>style.visibility</p:attrName>
                                        </p:attrNameLst>
                                      </p:cBhvr>
                                      <p:to>
                                        <p:strVal val="visible"/>
                                      </p:to>
                                    </p:set>
                                    <p:animEffect transition="in" filter="diamond(in)">
                                      <p:cBhvr>
                                        <p:cTn id="26" dur="2000"/>
                                        <p:tgtEl>
                                          <p:spTgt spid="280579">
                                            <p:txEl>
                                              <p:charRg st="12" end="7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80579">
                                            <p:txEl>
                                              <p:charRg st="0" end="12"/>
                                            </p:txEl>
                                          </p:spTgt>
                                        </p:tgtEl>
                                        <p:attrNameLst>
                                          <p:attrName>style.visibility</p:attrName>
                                        </p:attrNameLst>
                                      </p:cBhvr>
                                      <p:to>
                                        <p:strVal val="visible"/>
                                      </p:to>
                                    </p:set>
                                    <p:anim calcmode="lin" valueType="num">
                                      <p:cBhvr additive="base">
                                        <p:cTn id="31" dur="500" fill="hold"/>
                                        <p:tgtEl>
                                          <p:spTgt spid="280579">
                                            <p:txEl>
                                              <p:charRg st="0" end="1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80579">
                                            <p:txEl>
                                              <p:charRg st="0" end="12"/>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80579">
                                            <p:txEl>
                                              <p:charRg st="12" end="70"/>
                                            </p:txEl>
                                          </p:spTgt>
                                        </p:tgtEl>
                                        <p:attrNameLst>
                                          <p:attrName>style.visibility</p:attrName>
                                        </p:attrNameLst>
                                      </p:cBhvr>
                                      <p:to>
                                        <p:strVal val="visible"/>
                                      </p:to>
                                    </p:set>
                                    <p:anim calcmode="lin" valueType="num">
                                      <p:cBhvr additive="base">
                                        <p:cTn id="35" dur="500" fill="hold"/>
                                        <p:tgtEl>
                                          <p:spTgt spid="280579">
                                            <p:txEl>
                                              <p:charRg st="12" end="7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80579">
                                            <p:txEl>
                                              <p:charRg st="12" end="7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标题 52225"/>
          <p:cNvSpPr>
            <a:spLocks noGrp="1"/>
          </p:cNvSpPr>
          <p:nvPr>
            <p:ph type="title"/>
          </p:nvPr>
        </p:nvSpPr>
        <p:spPr/>
        <p:txBody>
          <a:bodyPr anchor="ctr"/>
          <a:p>
            <a:r>
              <a:rPr lang="zh-CN" altLang="en-US" sz="4400" dirty="0">
                <a:ea typeface="华文琥珀" panose="02010800040101010101" pitchFamily="2" charset="-122"/>
              </a:rPr>
              <a:t>诉讼成本一：</a:t>
            </a:r>
            <a:r>
              <a:rPr lang="zh-CN" altLang="en-US" sz="4400" dirty="0">
                <a:solidFill>
                  <a:srgbClr val="FF0000"/>
                </a:solidFill>
                <a:ea typeface="华文琥珀" panose="02010800040101010101" pitchFamily="2" charset="-122"/>
              </a:rPr>
              <a:t>要花多少钱？</a:t>
            </a:r>
            <a:endParaRPr lang="zh-CN" altLang="en-US" sz="4400" dirty="0">
              <a:solidFill>
                <a:srgbClr val="FF0000"/>
              </a:solidFill>
              <a:ea typeface="华文琥珀" panose="02010800040101010101" pitchFamily="2" charset="-122"/>
            </a:endParaRPr>
          </a:p>
        </p:txBody>
      </p:sp>
      <p:sp>
        <p:nvSpPr>
          <p:cNvPr id="52227" name="文本占位符 52226"/>
          <p:cNvSpPr>
            <a:spLocks noGrp="1"/>
          </p:cNvSpPr>
          <p:nvPr>
            <p:ph type="body" idx="1"/>
          </p:nvPr>
        </p:nvSpPr>
        <p:spPr>
          <a:xfrm>
            <a:off x="2209800" y="1524000"/>
            <a:ext cx="7835900" cy="4495800"/>
          </a:xfrm>
        </p:spPr>
        <p:txBody>
          <a:bodyPr/>
          <a:p>
            <a:r>
              <a:rPr lang="zh-CN" altLang="en-US" sz="3600" b="1" dirty="0">
                <a:solidFill>
                  <a:srgbClr val="FF0000"/>
                </a:solidFill>
                <a:ea typeface="华文彩云" panose="02010800040101010101" pitchFamily="2" charset="-122"/>
              </a:rPr>
              <a:t>诉讼费在实际案件中由谁承担？</a:t>
            </a:r>
            <a:endParaRPr lang="zh-CN" altLang="en-US" sz="3600" b="1" dirty="0">
              <a:solidFill>
                <a:srgbClr val="FF0000"/>
              </a:solidFill>
              <a:ea typeface="华文彩云" panose="02010800040101010101" pitchFamily="2" charset="-122"/>
            </a:endParaRPr>
          </a:p>
          <a:p>
            <a:r>
              <a:rPr lang="zh-CN" altLang="en-US" sz="2800" b="1" dirty="0">
                <a:ea typeface="华文楷体" panose="02010600040101010101" pitchFamily="2" charset="-122"/>
              </a:rPr>
              <a:t>      </a:t>
            </a:r>
            <a:r>
              <a:rPr lang="zh-CN" altLang="en-US" sz="4000" b="1" dirty="0">
                <a:ea typeface="华文楷体" panose="02010600040101010101" pitchFamily="2" charset="-122"/>
              </a:rPr>
              <a:t>答：第二，经人民法院调解达成协议的案件，诉讼费用的负担，由双方当事人协商解决；协商不成的，由人民法院决定。</a:t>
            </a:r>
            <a:endParaRPr lang="zh-CN" altLang="en-US" sz="4000" b="1" dirty="0">
              <a:ea typeface="华文楷体" panose="02010600040101010101" pitchFamily="2" charset="-122"/>
            </a:endParaRPr>
          </a:p>
          <a:p>
            <a:r>
              <a:rPr lang="zh-CN" altLang="en-US" sz="4000" b="1" dirty="0">
                <a:ea typeface="华文楷体" panose="02010600040101010101" pitchFamily="2" charset="-122"/>
              </a:rPr>
              <a:t>   同时，调解结案的</a:t>
            </a:r>
            <a:r>
              <a:rPr lang="zh-CN" altLang="en-US" sz="4000" b="1" dirty="0">
                <a:solidFill>
                  <a:srgbClr val="FF0000"/>
                </a:solidFill>
                <a:ea typeface="华文楷体" panose="02010600040101010101" pitchFamily="2" charset="-122"/>
              </a:rPr>
              <a:t>减半收取</a:t>
            </a:r>
            <a:r>
              <a:rPr lang="zh-CN" altLang="en-US" sz="4000" b="1" dirty="0">
                <a:ea typeface="华文楷体" panose="02010600040101010101" pitchFamily="2" charset="-122"/>
              </a:rPr>
              <a:t>。</a:t>
            </a:r>
            <a:endParaRPr lang="zh-CN" altLang="en-US" sz="4000" b="1" dirty="0">
              <a:ea typeface="华文楷体" panose="02010600040101010101" pitchFamily="2" charset="-122"/>
            </a:endParaRPr>
          </a:p>
          <a:p>
            <a:endParaRPr lang="zh-CN" altLang="en-US" sz="4000" b="1" dirty="0">
              <a:ea typeface="华文楷体" panose="0201060004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标题 53249"/>
          <p:cNvSpPr>
            <a:spLocks noGrp="1"/>
          </p:cNvSpPr>
          <p:nvPr>
            <p:ph type="title"/>
          </p:nvPr>
        </p:nvSpPr>
        <p:spPr/>
        <p:txBody>
          <a:bodyPr anchor="ctr"/>
          <a:p>
            <a:r>
              <a:rPr lang="zh-CN" altLang="en-US" sz="4400" dirty="0">
                <a:ea typeface="华文琥珀" panose="02010800040101010101" pitchFamily="2" charset="-122"/>
              </a:rPr>
              <a:t>诉讼成本一：</a:t>
            </a:r>
            <a:r>
              <a:rPr lang="zh-CN" altLang="en-US" sz="4400" dirty="0">
                <a:solidFill>
                  <a:srgbClr val="FF0000"/>
                </a:solidFill>
                <a:ea typeface="华文琥珀" panose="02010800040101010101" pitchFamily="2" charset="-122"/>
              </a:rPr>
              <a:t>要花多少钱？</a:t>
            </a:r>
            <a:endParaRPr lang="zh-CN" altLang="en-US" sz="4400" dirty="0">
              <a:solidFill>
                <a:srgbClr val="FF0000"/>
              </a:solidFill>
              <a:ea typeface="华文琥珀" panose="02010800040101010101" pitchFamily="2" charset="-122"/>
            </a:endParaRPr>
          </a:p>
        </p:txBody>
      </p:sp>
      <p:sp>
        <p:nvSpPr>
          <p:cNvPr id="53251" name="文本占位符 53250"/>
          <p:cNvSpPr>
            <a:spLocks noGrp="1"/>
          </p:cNvSpPr>
          <p:nvPr>
            <p:ph type="body" idx="1"/>
          </p:nvPr>
        </p:nvSpPr>
        <p:spPr>
          <a:xfrm>
            <a:off x="2209800" y="1524000"/>
            <a:ext cx="7835900" cy="4495800"/>
          </a:xfrm>
        </p:spPr>
        <p:txBody>
          <a:bodyPr/>
          <a:p>
            <a:r>
              <a:rPr lang="zh-CN" altLang="en-US" sz="3600" b="1" dirty="0">
                <a:solidFill>
                  <a:srgbClr val="FF0000"/>
                </a:solidFill>
                <a:ea typeface="华文彩云" panose="02010800040101010101" pitchFamily="2" charset="-122"/>
              </a:rPr>
              <a:t>诉讼费在实际案件中由谁承担？</a:t>
            </a:r>
            <a:endParaRPr lang="zh-CN" altLang="en-US" sz="3600" b="1" dirty="0">
              <a:solidFill>
                <a:srgbClr val="FF0000"/>
              </a:solidFill>
              <a:ea typeface="华文彩云" panose="02010800040101010101" pitchFamily="2" charset="-122"/>
            </a:endParaRPr>
          </a:p>
          <a:p>
            <a:r>
              <a:rPr lang="zh-CN" altLang="en-US" sz="2800" b="1" dirty="0">
                <a:ea typeface="华文楷体" panose="02010600040101010101" pitchFamily="2" charset="-122"/>
              </a:rPr>
              <a:t>      </a:t>
            </a:r>
            <a:r>
              <a:rPr lang="zh-CN" altLang="en-US" sz="4000" b="1" dirty="0">
                <a:ea typeface="华文楷体" panose="02010600040101010101" pitchFamily="2" charset="-122"/>
              </a:rPr>
              <a:t>答：第三，第二审人民法院判决驳回上诉，维持原判的案件，无论上诉人是一审中的胜诉方还是败诉方，上诉案件的受理费均由</a:t>
            </a:r>
            <a:r>
              <a:rPr lang="zh-CN" altLang="en-US" sz="4000" b="1" dirty="0">
                <a:solidFill>
                  <a:srgbClr val="FF0000"/>
                </a:solidFill>
                <a:ea typeface="华文楷体" panose="02010600040101010101" pitchFamily="2" charset="-122"/>
              </a:rPr>
              <a:t>上诉人</a:t>
            </a:r>
            <a:r>
              <a:rPr lang="zh-CN" altLang="en-US" sz="4000" b="1" dirty="0">
                <a:ea typeface="华文楷体" panose="02010600040101010101" pitchFamily="2" charset="-122"/>
              </a:rPr>
              <a:t>负担，双方都提出上诉的，由双方分担。</a:t>
            </a:r>
            <a:endParaRPr lang="zh-CN" altLang="en-US" sz="4000" b="1" dirty="0">
              <a:ea typeface="华文楷体" panose="02010600040101010101" pitchFamily="2" charset="-122"/>
            </a:endParaRPr>
          </a:p>
          <a:p>
            <a:endParaRPr lang="zh-CN" altLang="en-US" sz="4000" b="1" dirty="0">
              <a:ea typeface="华文楷体" panose="02010600040101010101" pitchFamily="2" charset="-122"/>
            </a:endParaRPr>
          </a:p>
          <a:p>
            <a:endParaRPr lang="zh-CN" altLang="en-US" sz="4000" b="1" dirty="0">
              <a:ea typeface="华文楷体" panose="0201060004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8" name="标题 75777"/>
          <p:cNvSpPr>
            <a:spLocks noGrp="1"/>
          </p:cNvSpPr>
          <p:nvPr>
            <p:ph type="title"/>
          </p:nvPr>
        </p:nvSpPr>
        <p:spPr/>
        <p:txBody>
          <a:bodyPr anchor="ctr"/>
          <a:p>
            <a:r>
              <a:rPr lang="zh-CN" altLang="en-US" sz="4400" dirty="0">
                <a:ea typeface="华文琥珀" panose="02010800040101010101" pitchFamily="2" charset="-122"/>
              </a:rPr>
              <a:t>诉讼成本一：</a:t>
            </a:r>
            <a:r>
              <a:rPr lang="zh-CN" altLang="en-US" sz="4400" dirty="0">
                <a:solidFill>
                  <a:srgbClr val="FF0000"/>
                </a:solidFill>
                <a:ea typeface="华文琥珀" panose="02010800040101010101" pitchFamily="2" charset="-122"/>
              </a:rPr>
              <a:t>要花多少钱？</a:t>
            </a:r>
            <a:endParaRPr lang="zh-CN" altLang="en-US" sz="4400" dirty="0">
              <a:solidFill>
                <a:srgbClr val="FF0000"/>
              </a:solidFill>
              <a:ea typeface="华文琥珀" panose="02010800040101010101" pitchFamily="2" charset="-122"/>
            </a:endParaRPr>
          </a:p>
        </p:txBody>
      </p:sp>
      <p:sp>
        <p:nvSpPr>
          <p:cNvPr id="75779" name="文本占位符 75778"/>
          <p:cNvSpPr>
            <a:spLocks noGrp="1"/>
          </p:cNvSpPr>
          <p:nvPr>
            <p:ph type="body" idx="1"/>
          </p:nvPr>
        </p:nvSpPr>
        <p:spPr>
          <a:xfrm>
            <a:off x="2209800" y="1219200"/>
            <a:ext cx="7835900" cy="4800600"/>
          </a:xfrm>
        </p:spPr>
        <p:txBody>
          <a:bodyPr/>
          <a:p>
            <a:r>
              <a:rPr lang="zh-CN" altLang="en-US" sz="4000" b="1" dirty="0">
                <a:solidFill>
                  <a:srgbClr val="FF0000"/>
                </a:solidFill>
                <a:ea typeface="华文琥珀" panose="02010800040101010101" pitchFamily="2" charset="-122"/>
              </a:rPr>
              <a:t>天底下有没有免费的午餐？</a:t>
            </a:r>
            <a:endParaRPr lang="zh-CN" altLang="en-US" sz="4000" b="1" dirty="0">
              <a:solidFill>
                <a:srgbClr val="FF0000"/>
              </a:solidFill>
              <a:ea typeface="华文琥珀" panose="02010800040101010101" pitchFamily="2" charset="-122"/>
            </a:endParaRPr>
          </a:p>
          <a:p>
            <a:r>
              <a:rPr lang="zh-CN" altLang="en-US" b="1" dirty="0">
                <a:ea typeface="华文楷体" panose="02010600040101010101" pitchFamily="2" charset="-122"/>
              </a:rPr>
              <a:t>      </a:t>
            </a:r>
            <a:r>
              <a:rPr lang="zh-CN" altLang="en-US" sz="2800" b="1" i="1" dirty="0">
                <a:latin typeface="微软雅黑" panose="020B0503020204020204" charset="-122"/>
                <a:ea typeface="微软雅黑" panose="020B0503020204020204" charset="-122"/>
              </a:rPr>
              <a:t>依据</a:t>
            </a:r>
            <a:r>
              <a:rPr lang="zh-CN" altLang="en-US" sz="2800" b="1" dirty="0">
                <a:latin typeface="微软雅黑" panose="020B0503020204020204" charset="-122"/>
                <a:ea typeface="微软雅黑" panose="020B0503020204020204" charset="-122"/>
              </a:rPr>
              <a:t>：新的</a:t>
            </a:r>
            <a:r>
              <a:rPr lang="en-US" altLang="zh-CN" sz="2800" b="1">
                <a:latin typeface="微软雅黑" panose="020B0503020204020204" charset="-122"/>
                <a:ea typeface="微软雅黑" panose="020B0503020204020204" charset="-122"/>
              </a:rPr>
              <a:t>《</a:t>
            </a:r>
            <a:r>
              <a:rPr lang="zh-CN" altLang="en-US" sz="2800" b="1" dirty="0">
                <a:latin typeface="微软雅黑" panose="020B0503020204020204" charset="-122"/>
                <a:ea typeface="微软雅黑" panose="020B0503020204020204" charset="-122"/>
              </a:rPr>
              <a:t>诉讼费用交纳办法</a:t>
            </a:r>
            <a:r>
              <a:rPr lang="en-US" altLang="zh-CN" sz="2800" b="1">
                <a:latin typeface="微软雅黑" panose="020B0503020204020204" charset="-122"/>
                <a:ea typeface="微软雅黑" panose="020B0503020204020204" charset="-122"/>
              </a:rPr>
              <a:t>》</a:t>
            </a:r>
            <a:r>
              <a:rPr lang="zh-CN" altLang="en-US" sz="2800" b="1" dirty="0">
                <a:latin typeface="微软雅黑" panose="020B0503020204020204" charset="-122"/>
                <a:ea typeface="微软雅黑" panose="020B0503020204020204" charset="-122"/>
              </a:rPr>
              <a:t>于</a:t>
            </a:r>
            <a:r>
              <a:rPr lang="en-US" altLang="zh-CN" sz="2800" b="1">
                <a:latin typeface="微软雅黑" panose="020B0503020204020204" charset="-122"/>
                <a:ea typeface="微软雅黑" panose="020B0503020204020204" charset="-122"/>
              </a:rPr>
              <a:t>2006</a:t>
            </a:r>
            <a:r>
              <a:rPr lang="zh-CN" altLang="en-US" sz="2800" b="1" dirty="0">
                <a:latin typeface="微软雅黑" panose="020B0503020204020204" charset="-122"/>
                <a:ea typeface="微软雅黑" panose="020B0503020204020204" charset="-122"/>
              </a:rPr>
              <a:t>年</a:t>
            </a:r>
            <a:r>
              <a:rPr lang="en-US" altLang="zh-CN" sz="2800" b="1">
                <a:latin typeface="微软雅黑" panose="020B0503020204020204" charset="-122"/>
                <a:ea typeface="微软雅黑" panose="020B0503020204020204" charset="-122"/>
              </a:rPr>
              <a:t>12</a:t>
            </a:r>
            <a:r>
              <a:rPr lang="zh-CN" altLang="en-US" sz="2800" b="1" dirty="0">
                <a:latin typeface="微软雅黑" panose="020B0503020204020204" charset="-122"/>
                <a:ea typeface="微软雅黑" panose="020B0503020204020204" charset="-122"/>
              </a:rPr>
              <a:t>月</a:t>
            </a:r>
            <a:r>
              <a:rPr lang="en-US" altLang="zh-CN" sz="2800" b="1">
                <a:latin typeface="微软雅黑" panose="020B0503020204020204" charset="-122"/>
                <a:ea typeface="微软雅黑" panose="020B0503020204020204" charset="-122"/>
              </a:rPr>
              <a:t>19</a:t>
            </a:r>
            <a:r>
              <a:rPr lang="zh-CN" altLang="en-US" sz="2800" b="1" dirty="0">
                <a:latin typeface="微软雅黑" panose="020B0503020204020204" charset="-122"/>
                <a:ea typeface="微软雅黑" panose="020B0503020204020204" charset="-122"/>
              </a:rPr>
              <a:t>日颁布，</a:t>
            </a:r>
            <a:r>
              <a:rPr lang="en-US" altLang="zh-CN" sz="2800" b="1">
                <a:latin typeface="微软雅黑" panose="020B0503020204020204" charset="-122"/>
                <a:ea typeface="微软雅黑" panose="020B0503020204020204" charset="-122"/>
              </a:rPr>
              <a:t>2007</a:t>
            </a:r>
            <a:r>
              <a:rPr lang="zh-CN" altLang="en-US" sz="2800" b="1" dirty="0">
                <a:latin typeface="微软雅黑" panose="020B0503020204020204" charset="-122"/>
                <a:ea typeface="微软雅黑" panose="020B0503020204020204" charset="-122"/>
              </a:rPr>
              <a:t>年</a:t>
            </a:r>
            <a:r>
              <a:rPr lang="en-US" altLang="zh-CN" sz="2800" b="1">
                <a:latin typeface="微软雅黑" panose="020B0503020204020204" charset="-122"/>
                <a:ea typeface="微软雅黑" panose="020B0503020204020204" charset="-122"/>
              </a:rPr>
              <a:t>4</a:t>
            </a:r>
            <a:r>
              <a:rPr lang="zh-CN" altLang="en-US" sz="2800" b="1" dirty="0">
                <a:latin typeface="微软雅黑" panose="020B0503020204020204" charset="-122"/>
                <a:ea typeface="微软雅黑" panose="020B0503020204020204" charset="-122"/>
              </a:rPr>
              <a:t>月</a:t>
            </a:r>
            <a:r>
              <a:rPr lang="en-US" altLang="zh-CN" sz="2800" b="1">
                <a:latin typeface="微软雅黑" panose="020B0503020204020204" charset="-122"/>
                <a:ea typeface="微软雅黑" panose="020B0503020204020204" charset="-122"/>
              </a:rPr>
              <a:t>1</a:t>
            </a:r>
            <a:r>
              <a:rPr lang="zh-CN" altLang="en-US" sz="2800" b="1" dirty="0">
                <a:latin typeface="微软雅黑" panose="020B0503020204020204" charset="-122"/>
                <a:ea typeface="微软雅黑" panose="020B0503020204020204" charset="-122"/>
              </a:rPr>
              <a:t>日开始实施 </a:t>
            </a:r>
            <a:r>
              <a:rPr lang="en-US" altLang="zh-CN" sz="2800" b="1">
                <a:latin typeface="微软雅黑" panose="020B0503020204020204" charset="-122"/>
                <a:ea typeface="微软雅黑" panose="020B0503020204020204" charset="-122"/>
              </a:rPr>
              <a:t>,</a:t>
            </a:r>
            <a:r>
              <a:rPr lang="zh-CN" altLang="en-US" sz="2800" b="1" dirty="0">
                <a:latin typeface="微软雅黑" panose="020B0503020204020204" charset="-122"/>
                <a:ea typeface="微软雅黑" panose="020B0503020204020204" charset="-122"/>
              </a:rPr>
              <a:t>其中规定</a:t>
            </a:r>
            <a:r>
              <a:rPr lang="en-US" altLang="zh-CN" sz="2800" b="1">
                <a:latin typeface="微软雅黑" panose="020B0503020204020204" charset="-122"/>
                <a:ea typeface="微软雅黑" panose="020B0503020204020204" charset="-122"/>
              </a:rPr>
              <a:t>:</a:t>
            </a:r>
            <a:endParaRPr lang="en-US" altLang="zh-CN" sz="2800" b="1">
              <a:latin typeface="微软雅黑" panose="020B0503020204020204" charset="-122"/>
              <a:ea typeface="微软雅黑" panose="020B0503020204020204" charset="-122"/>
            </a:endParaRPr>
          </a:p>
          <a:p>
            <a:r>
              <a:rPr lang="en-US" altLang="zh-CN" sz="2800" b="1">
                <a:latin typeface="微软雅黑" panose="020B0503020204020204" charset="-122"/>
                <a:ea typeface="微软雅黑" panose="020B0503020204020204" charset="-122"/>
              </a:rPr>
              <a:t>      </a:t>
            </a:r>
            <a:r>
              <a:rPr lang="zh-CN" altLang="en-US" sz="2800" b="1" dirty="0">
                <a:solidFill>
                  <a:srgbClr val="FF0000"/>
                </a:solidFill>
                <a:latin typeface="微软雅黑" panose="020B0503020204020204" charset="-122"/>
                <a:ea typeface="微软雅黑" panose="020B0503020204020204" charset="-122"/>
              </a:rPr>
              <a:t>根据</a:t>
            </a:r>
            <a:r>
              <a:rPr lang="en-US" altLang="zh-CN" sz="2800" b="1">
                <a:solidFill>
                  <a:srgbClr val="FF0000"/>
                </a:solidFill>
                <a:latin typeface="微软雅黑" panose="020B0503020204020204" charset="-122"/>
                <a:ea typeface="微软雅黑" panose="020B0503020204020204" charset="-122"/>
              </a:rPr>
              <a:t>《</a:t>
            </a:r>
            <a:r>
              <a:rPr lang="zh-CN" altLang="en-US" sz="2800" b="1" i="1" dirty="0">
                <a:solidFill>
                  <a:srgbClr val="FF0000"/>
                </a:solidFill>
                <a:latin typeface="微软雅黑" panose="020B0503020204020204" charset="-122"/>
                <a:ea typeface="微软雅黑" panose="020B0503020204020204" charset="-122"/>
              </a:rPr>
              <a:t>办法</a:t>
            </a:r>
            <a:r>
              <a:rPr lang="en-US" altLang="zh-CN" sz="2800" b="1" i="1">
                <a:solidFill>
                  <a:srgbClr val="FF0000"/>
                </a:solidFill>
                <a:latin typeface="微软雅黑" panose="020B0503020204020204" charset="-122"/>
                <a:ea typeface="微软雅黑" panose="020B0503020204020204" charset="-122"/>
              </a:rPr>
              <a:t>》</a:t>
            </a:r>
            <a:r>
              <a:rPr lang="zh-CN" altLang="en-US" sz="2800" b="1" i="1" dirty="0">
                <a:solidFill>
                  <a:srgbClr val="FF0000"/>
                </a:solidFill>
                <a:latin typeface="微软雅黑" panose="020B0503020204020204" charset="-122"/>
                <a:ea typeface="微软雅黑" panose="020B0503020204020204" charset="-122"/>
              </a:rPr>
              <a:t>相关规定，当事人确有困难交不起诉讼费并符合相关条件的可以寻求司法救助。包括申请缓交、减交和免交诉讼费：</a:t>
            </a:r>
            <a:endParaRPr lang="zh-CN" altLang="en-US" sz="2800" b="1" i="1" dirty="0">
              <a:solidFill>
                <a:srgbClr val="FF0000"/>
              </a:solidFill>
              <a:latin typeface="微软雅黑" panose="020B0503020204020204" charset="-122"/>
              <a:ea typeface="微软雅黑" panose="020B0503020204020204" charset="-122"/>
            </a:endParaRPr>
          </a:p>
          <a:p>
            <a:r>
              <a:rPr lang="zh-CN" altLang="en-US" b="1" i="1" dirty="0">
                <a:ea typeface="宋体" panose="02010600030101010101" pitchFamily="2" charset="-122"/>
              </a:rPr>
              <a:t>  </a:t>
            </a:r>
            <a:endParaRPr lang="zh-CN" altLang="en-US" b="1" dirty="0">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2" name="标题 76801"/>
          <p:cNvSpPr>
            <a:spLocks noGrp="1"/>
          </p:cNvSpPr>
          <p:nvPr>
            <p:ph type="title"/>
          </p:nvPr>
        </p:nvSpPr>
        <p:spPr/>
        <p:txBody>
          <a:bodyPr anchor="ctr"/>
          <a:p>
            <a:r>
              <a:rPr lang="zh-CN" altLang="en-US" sz="4400" dirty="0">
                <a:ea typeface="华文琥珀" panose="02010800040101010101" pitchFamily="2" charset="-122"/>
              </a:rPr>
              <a:t>诉讼成本一：</a:t>
            </a:r>
            <a:r>
              <a:rPr lang="zh-CN" altLang="en-US" sz="4400" dirty="0">
                <a:solidFill>
                  <a:srgbClr val="FF0000"/>
                </a:solidFill>
                <a:ea typeface="华文琥珀" panose="02010800040101010101" pitchFamily="2" charset="-122"/>
              </a:rPr>
              <a:t>要花多少钱？</a:t>
            </a:r>
            <a:endParaRPr lang="zh-CN" altLang="en-US" sz="4400" dirty="0">
              <a:solidFill>
                <a:srgbClr val="FF0000"/>
              </a:solidFill>
              <a:ea typeface="华文琥珀" panose="02010800040101010101" pitchFamily="2" charset="-122"/>
            </a:endParaRPr>
          </a:p>
        </p:txBody>
      </p:sp>
      <p:sp>
        <p:nvSpPr>
          <p:cNvPr id="76803" name="文本占位符 76802"/>
          <p:cNvSpPr>
            <a:spLocks noGrp="1"/>
          </p:cNvSpPr>
          <p:nvPr>
            <p:ph type="body" idx="1"/>
          </p:nvPr>
        </p:nvSpPr>
        <p:spPr>
          <a:xfrm>
            <a:off x="2209800" y="1219200"/>
            <a:ext cx="7835900" cy="5181600"/>
          </a:xfrm>
        </p:spPr>
        <p:txBody>
          <a:bodyPr/>
          <a:p>
            <a:pPr>
              <a:lnSpc>
                <a:spcPct val="80000"/>
              </a:lnSpc>
            </a:pPr>
            <a:r>
              <a:rPr lang="zh-CN" altLang="en-US" sz="3600" b="1" dirty="0">
                <a:solidFill>
                  <a:srgbClr val="FF0000"/>
                </a:solidFill>
                <a:ea typeface="华文琥珀" panose="02010800040101010101" pitchFamily="2" charset="-122"/>
              </a:rPr>
              <a:t>天底下有没有免费的午餐？</a:t>
            </a:r>
            <a:endParaRPr lang="zh-CN" altLang="en-US" sz="3600" b="1" dirty="0">
              <a:solidFill>
                <a:srgbClr val="FF0000"/>
              </a:solidFill>
              <a:ea typeface="华文琥珀" panose="02010800040101010101" pitchFamily="2" charset="-122"/>
            </a:endParaRPr>
          </a:p>
          <a:p>
            <a:pPr>
              <a:lnSpc>
                <a:spcPct val="80000"/>
              </a:lnSpc>
            </a:pPr>
            <a:endParaRPr lang="zh-CN" altLang="en-US" sz="2400" b="1" dirty="0">
              <a:solidFill>
                <a:srgbClr val="FF0000"/>
              </a:solidFill>
              <a:latin typeface="微软雅黑" panose="020B0503020204020204" charset="-122"/>
              <a:ea typeface="微软雅黑" panose="020B0503020204020204" charset="-122"/>
            </a:endParaRPr>
          </a:p>
          <a:p>
            <a:pPr>
              <a:lnSpc>
                <a:spcPct val="80000"/>
              </a:lnSpc>
            </a:pPr>
            <a:r>
              <a:rPr lang="zh-CN" altLang="en-US" sz="2800" b="1" i="1" dirty="0">
                <a:ea typeface="宋体" panose="02010600030101010101" pitchFamily="2" charset="-122"/>
              </a:rPr>
              <a:t>（一）</a:t>
            </a:r>
            <a:r>
              <a:rPr lang="en-US" altLang="zh-CN" sz="2800" b="1" i="1">
                <a:ea typeface="宋体" panose="02010600030101010101" pitchFamily="2" charset="-122"/>
              </a:rPr>
              <a:t>《</a:t>
            </a:r>
            <a:r>
              <a:rPr lang="zh-CN" altLang="en-US" sz="2800" b="1" i="1" dirty="0">
                <a:ea typeface="宋体" panose="02010600030101010101" pitchFamily="2" charset="-122"/>
              </a:rPr>
              <a:t>办法</a:t>
            </a:r>
            <a:r>
              <a:rPr lang="en-US" altLang="zh-CN" sz="2800" b="1" i="1">
                <a:ea typeface="宋体" panose="02010600030101010101" pitchFamily="2" charset="-122"/>
              </a:rPr>
              <a:t>》44</a:t>
            </a:r>
            <a:r>
              <a:rPr lang="zh-CN" altLang="en-US" sz="2800" b="1" i="1" dirty="0">
                <a:ea typeface="宋体" panose="02010600030101010101" pitchFamily="2" charset="-122"/>
              </a:rPr>
              <a:t>、</a:t>
            </a:r>
            <a:r>
              <a:rPr lang="en-US" altLang="zh-CN" sz="2800" b="1" i="1">
                <a:ea typeface="宋体" panose="02010600030101010101" pitchFamily="2" charset="-122"/>
              </a:rPr>
              <a:t>45</a:t>
            </a:r>
            <a:r>
              <a:rPr lang="zh-CN" altLang="en-US" sz="2800" b="1" i="1" dirty="0">
                <a:ea typeface="宋体" panose="02010600030101010101" pitchFamily="2" charset="-122"/>
              </a:rPr>
              <a:t>条规定，以下情形准予</a:t>
            </a:r>
            <a:r>
              <a:rPr lang="zh-CN" altLang="en-US" sz="2800" b="1" i="1" dirty="0">
                <a:solidFill>
                  <a:srgbClr val="FF0000"/>
                </a:solidFill>
                <a:ea typeface="宋体" panose="02010600030101010101" pitchFamily="2" charset="-122"/>
              </a:rPr>
              <a:t>免交</a:t>
            </a:r>
            <a:r>
              <a:rPr lang="zh-CN" altLang="en-US" sz="2800" b="1" i="1" dirty="0">
                <a:ea typeface="宋体" panose="02010600030101010101" pitchFamily="2" charset="-122"/>
              </a:rPr>
              <a:t>诉讼费：</a:t>
            </a:r>
            <a:endParaRPr lang="zh-CN" altLang="en-US" sz="2800" b="1" i="1" dirty="0">
              <a:ea typeface="宋体" panose="02010600030101010101" pitchFamily="2" charset="-122"/>
            </a:endParaRPr>
          </a:p>
          <a:p>
            <a:pPr>
              <a:lnSpc>
                <a:spcPct val="80000"/>
              </a:lnSpc>
            </a:pPr>
            <a:r>
              <a:rPr lang="en-US" altLang="zh-CN" sz="2800">
                <a:ea typeface="宋体" panose="02010600030101010101" pitchFamily="2" charset="-122"/>
              </a:rPr>
              <a:t>1</a:t>
            </a:r>
            <a:r>
              <a:rPr lang="zh-CN" altLang="en-US" sz="2800" dirty="0">
                <a:ea typeface="宋体" panose="02010600030101010101" pitchFamily="2" charset="-122"/>
              </a:rPr>
              <a:t>、残疾人无固定生活来源的；</a:t>
            </a:r>
            <a:br>
              <a:rPr lang="zh-CN" altLang="en-US" sz="2800" dirty="0">
                <a:ea typeface="宋体" panose="02010600030101010101" pitchFamily="2" charset="-122"/>
              </a:rPr>
            </a:br>
            <a:r>
              <a:rPr lang="en-US" altLang="zh-CN" sz="2800">
                <a:ea typeface="宋体" panose="02010600030101010101" pitchFamily="2" charset="-122"/>
              </a:rPr>
              <a:t>2</a:t>
            </a:r>
            <a:r>
              <a:rPr lang="zh-CN" altLang="en-US" sz="2800" dirty="0">
                <a:ea typeface="宋体" panose="02010600030101010101" pitchFamily="2" charset="-122"/>
              </a:rPr>
              <a:t>、追索赡养费、</a:t>
            </a:r>
            <a:r>
              <a:rPr lang="zh-CN" altLang="en-US" sz="2800" dirty="0">
                <a:solidFill>
                  <a:srgbClr val="FF0000"/>
                </a:solidFill>
                <a:ea typeface="宋体" panose="02010600030101010101" pitchFamily="2" charset="-122"/>
              </a:rPr>
              <a:t>扶养</a:t>
            </a:r>
            <a:r>
              <a:rPr lang="zh-CN" altLang="en-US" sz="2800" dirty="0">
                <a:ea typeface="宋体" panose="02010600030101010101" pitchFamily="2" charset="-122"/>
              </a:rPr>
              <a:t>费、</a:t>
            </a:r>
            <a:r>
              <a:rPr lang="zh-CN" altLang="en-US" sz="2800" dirty="0">
                <a:solidFill>
                  <a:srgbClr val="FF0000"/>
                </a:solidFill>
                <a:ea typeface="宋体" panose="02010600030101010101" pitchFamily="2" charset="-122"/>
              </a:rPr>
              <a:t>抚育</a:t>
            </a:r>
            <a:r>
              <a:rPr lang="zh-CN" altLang="en-US" sz="2800" dirty="0">
                <a:ea typeface="宋体" panose="02010600030101010101" pitchFamily="2" charset="-122"/>
              </a:rPr>
              <a:t>费、抚恤金的；</a:t>
            </a:r>
            <a:br>
              <a:rPr lang="zh-CN" altLang="en-US" sz="2800" dirty="0">
                <a:ea typeface="宋体" panose="02010600030101010101" pitchFamily="2" charset="-122"/>
              </a:rPr>
            </a:br>
            <a:r>
              <a:rPr lang="en-US" altLang="zh-CN" sz="2800">
                <a:ea typeface="宋体" panose="02010600030101010101" pitchFamily="2" charset="-122"/>
              </a:rPr>
              <a:t>3</a:t>
            </a:r>
            <a:r>
              <a:rPr lang="zh-CN" altLang="en-US" sz="2800" dirty="0">
                <a:ea typeface="宋体" panose="02010600030101010101" pitchFamily="2" charset="-122"/>
              </a:rPr>
              <a:t>、最低生活保障对象、农村特困定期救济对象、农村</a:t>
            </a:r>
            <a:r>
              <a:rPr lang="zh-CN" altLang="en-US" sz="2800" dirty="0">
                <a:solidFill>
                  <a:srgbClr val="FF0000"/>
                </a:solidFill>
                <a:ea typeface="宋体" panose="02010600030101010101" pitchFamily="2" charset="-122"/>
              </a:rPr>
              <a:t>五保</a:t>
            </a:r>
            <a:r>
              <a:rPr lang="zh-CN" altLang="en-US" sz="2800" dirty="0">
                <a:ea typeface="宋体" panose="02010600030101010101" pitchFamily="2" charset="-122"/>
              </a:rPr>
              <a:t>供养对象或者领取失业保险金人员，无其他收入的；</a:t>
            </a:r>
            <a:br>
              <a:rPr lang="zh-CN" altLang="en-US" sz="2800" dirty="0">
                <a:ea typeface="宋体" panose="02010600030101010101" pitchFamily="2" charset="-122"/>
              </a:rPr>
            </a:br>
            <a:r>
              <a:rPr lang="en-US" altLang="zh-CN" sz="2800">
                <a:ea typeface="宋体" panose="02010600030101010101" pitchFamily="2" charset="-122"/>
              </a:rPr>
              <a:t>4</a:t>
            </a:r>
            <a:r>
              <a:rPr lang="zh-CN" altLang="en-US" sz="2800" dirty="0">
                <a:ea typeface="宋体" panose="02010600030101010101" pitchFamily="2" charset="-122"/>
              </a:rPr>
              <a:t>、因见义勇为或者为保护社会公共利益致使自身合法权益受到损害，本人或者其近亲属请求赔偿或者补偿的；</a:t>
            </a:r>
            <a:br>
              <a:rPr lang="zh-CN" altLang="en-US" sz="2800" dirty="0">
                <a:ea typeface="宋体" panose="02010600030101010101" pitchFamily="2" charset="-122"/>
              </a:rPr>
            </a:br>
            <a:endParaRPr lang="en-US" altLang="zh-CN" sz="2800">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4" name="标题 79873"/>
          <p:cNvSpPr>
            <a:spLocks noGrp="1"/>
          </p:cNvSpPr>
          <p:nvPr>
            <p:ph type="title"/>
          </p:nvPr>
        </p:nvSpPr>
        <p:spPr/>
        <p:txBody>
          <a:bodyPr anchor="ctr"/>
          <a:p>
            <a:r>
              <a:rPr lang="zh-CN" altLang="en-US" sz="4400" dirty="0">
                <a:ea typeface="华文琥珀" panose="02010800040101010101" pitchFamily="2" charset="-122"/>
              </a:rPr>
              <a:t>诉讼成本一：</a:t>
            </a:r>
            <a:r>
              <a:rPr lang="zh-CN" altLang="en-US" sz="4400" dirty="0">
                <a:solidFill>
                  <a:srgbClr val="FF0000"/>
                </a:solidFill>
                <a:ea typeface="华文琥珀" panose="02010800040101010101" pitchFamily="2" charset="-122"/>
              </a:rPr>
              <a:t>要花多少钱？</a:t>
            </a:r>
            <a:endParaRPr lang="zh-CN" altLang="en-US" sz="4400" dirty="0">
              <a:solidFill>
                <a:srgbClr val="FF0000"/>
              </a:solidFill>
              <a:ea typeface="华文琥珀" panose="02010800040101010101" pitchFamily="2" charset="-122"/>
            </a:endParaRPr>
          </a:p>
        </p:txBody>
      </p:sp>
      <p:sp>
        <p:nvSpPr>
          <p:cNvPr id="79875" name="文本占位符 79874"/>
          <p:cNvSpPr>
            <a:spLocks noGrp="1"/>
          </p:cNvSpPr>
          <p:nvPr>
            <p:ph type="body" idx="1"/>
          </p:nvPr>
        </p:nvSpPr>
        <p:spPr>
          <a:xfrm>
            <a:off x="2209800" y="1219200"/>
            <a:ext cx="7835900" cy="5181600"/>
          </a:xfrm>
        </p:spPr>
        <p:txBody>
          <a:bodyPr/>
          <a:p>
            <a:pPr>
              <a:lnSpc>
                <a:spcPct val="80000"/>
              </a:lnSpc>
            </a:pPr>
            <a:r>
              <a:rPr lang="zh-CN" altLang="en-US" sz="3600" b="1" dirty="0">
                <a:solidFill>
                  <a:srgbClr val="FF0000"/>
                </a:solidFill>
                <a:ea typeface="华文琥珀" panose="02010800040101010101" pitchFamily="2" charset="-122"/>
              </a:rPr>
              <a:t>天底下有没有免费的午餐？</a:t>
            </a:r>
            <a:endParaRPr lang="zh-CN" altLang="en-US" sz="3600" b="1" dirty="0">
              <a:solidFill>
                <a:srgbClr val="FF0000"/>
              </a:solidFill>
              <a:ea typeface="华文琥珀" panose="02010800040101010101" pitchFamily="2" charset="-122"/>
            </a:endParaRPr>
          </a:p>
          <a:p>
            <a:pPr>
              <a:lnSpc>
                <a:spcPct val="80000"/>
              </a:lnSpc>
            </a:pPr>
            <a:endParaRPr lang="zh-CN" altLang="en-US" sz="2400" b="1" dirty="0">
              <a:solidFill>
                <a:srgbClr val="FF0000"/>
              </a:solidFill>
              <a:latin typeface="微软雅黑" panose="020B0503020204020204" charset="-122"/>
              <a:ea typeface="微软雅黑" panose="020B0503020204020204" charset="-122"/>
            </a:endParaRPr>
          </a:p>
          <a:p>
            <a:pPr>
              <a:lnSpc>
                <a:spcPct val="80000"/>
              </a:lnSpc>
            </a:pPr>
            <a:r>
              <a:rPr lang="zh-CN" altLang="en-US" sz="2800" b="1" i="1" dirty="0">
                <a:ea typeface="宋体" panose="02010600030101010101" pitchFamily="2" charset="-122"/>
              </a:rPr>
              <a:t>（二）</a:t>
            </a:r>
            <a:r>
              <a:rPr lang="en-US" altLang="zh-CN" sz="2800" b="1" i="1">
                <a:ea typeface="宋体" panose="02010600030101010101" pitchFamily="2" charset="-122"/>
              </a:rPr>
              <a:t>《</a:t>
            </a:r>
            <a:r>
              <a:rPr lang="zh-CN" altLang="en-US" sz="2800" b="1" i="1" dirty="0">
                <a:ea typeface="宋体" panose="02010600030101010101" pitchFamily="2" charset="-122"/>
              </a:rPr>
              <a:t>办法</a:t>
            </a:r>
            <a:r>
              <a:rPr lang="en-US" altLang="zh-CN" sz="2800" b="1" i="1">
                <a:ea typeface="宋体" panose="02010600030101010101" pitchFamily="2" charset="-122"/>
              </a:rPr>
              <a:t>》46</a:t>
            </a:r>
            <a:r>
              <a:rPr lang="zh-CN" altLang="en-US" sz="2800" b="1" i="1" dirty="0">
                <a:ea typeface="宋体" panose="02010600030101010101" pitchFamily="2" charset="-122"/>
              </a:rPr>
              <a:t>条规定，以下情形法院应当同意</a:t>
            </a:r>
            <a:r>
              <a:rPr lang="zh-CN" altLang="en-US" sz="2800" b="1" i="1" dirty="0">
                <a:solidFill>
                  <a:srgbClr val="FF0000"/>
                </a:solidFill>
                <a:ea typeface="宋体" panose="02010600030101010101" pitchFamily="2" charset="-122"/>
              </a:rPr>
              <a:t>减交</a:t>
            </a:r>
            <a:r>
              <a:rPr lang="zh-CN" altLang="en-US" sz="2800" b="1" i="1" dirty="0">
                <a:ea typeface="宋体" panose="02010600030101010101" pitchFamily="2" charset="-122"/>
              </a:rPr>
              <a:t>诉讼费：</a:t>
            </a:r>
            <a:endParaRPr lang="zh-CN" altLang="en-US" sz="2800" b="1" i="1" dirty="0">
              <a:ea typeface="宋体" panose="02010600030101010101" pitchFamily="2" charset="-122"/>
            </a:endParaRPr>
          </a:p>
          <a:p>
            <a:pPr>
              <a:lnSpc>
                <a:spcPct val="80000"/>
              </a:lnSpc>
            </a:pPr>
            <a:r>
              <a:rPr lang="en-US" altLang="zh-CN" sz="2800">
                <a:ea typeface="宋体" panose="02010600030101010101" pitchFamily="2" charset="-122"/>
              </a:rPr>
              <a:t>1</a:t>
            </a:r>
            <a:r>
              <a:rPr lang="zh-CN" altLang="en-US" sz="2800" dirty="0">
                <a:ea typeface="宋体" panose="02010600030101010101" pitchFamily="2" charset="-122"/>
              </a:rPr>
              <a:t>、因自然灾害等不可抗力造成生活困难，正在接受社会救济，或者家庭生产经营难以为继的；</a:t>
            </a:r>
            <a:br>
              <a:rPr lang="zh-CN" altLang="en-US" sz="2800" dirty="0">
                <a:ea typeface="宋体" panose="02010600030101010101" pitchFamily="2" charset="-122"/>
              </a:rPr>
            </a:br>
            <a:r>
              <a:rPr lang="en-US" altLang="zh-CN" sz="2800">
                <a:ea typeface="宋体" panose="02010600030101010101" pitchFamily="2" charset="-122"/>
              </a:rPr>
              <a:t>2</a:t>
            </a:r>
            <a:r>
              <a:rPr lang="zh-CN" altLang="en-US" sz="2800" dirty="0">
                <a:ea typeface="宋体" panose="02010600030101010101" pitchFamily="2" charset="-122"/>
              </a:rPr>
              <a:t>、属于国家规定的优抚、安置对象的；</a:t>
            </a:r>
            <a:br>
              <a:rPr lang="zh-CN" altLang="en-US" sz="2800" dirty="0">
                <a:ea typeface="宋体" panose="02010600030101010101" pitchFamily="2" charset="-122"/>
              </a:rPr>
            </a:br>
            <a:r>
              <a:rPr lang="en-US" altLang="zh-CN" sz="2800">
                <a:ea typeface="宋体" panose="02010600030101010101" pitchFamily="2" charset="-122"/>
              </a:rPr>
              <a:t>3</a:t>
            </a:r>
            <a:r>
              <a:rPr lang="zh-CN" altLang="en-US" sz="2800" dirty="0">
                <a:ea typeface="宋体" panose="02010600030101010101" pitchFamily="2" charset="-122"/>
              </a:rPr>
              <a:t>、社会福利机构和救助管理站；</a:t>
            </a:r>
            <a:br>
              <a:rPr lang="zh-CN" altLang="en-US" sz="2800" dirty="0">
                <a:ea typeface="宋体" panose="02010600030101010101" pitchFamily="2" charset="-122"/>
              </a:rPr>
            </a:br>
            <a:r>
              <a:rPr lang="zh-CN" altLang="en-US" sz="2800" dirty="0">
                <a:ea typeface="宋体" panose="02010600030101010101" pitchFamily="2" charset="-122"/>
              </a:rPr>
              <a:t>　　</a:t>
            </a:r>
            <a:br>
              <a:rPr lang="zh-CN" altLang="en-US" sz="2800" dirty="0">
                <a:ea typeface="宋体" panose="02010600030101010101" pitchFamily="2" charset="-122"/>
              </a:rPr>
            </a:br>
            <a:r>
              <a:rPr lang="zh-CN" altLang="en-US" sz="2800" dirty="0">
                <a:ea typeface="宋体" panose="02010600030101010101" pitchFamily="2" charset="-122"/>
              </a:rPr>
              <a:t>　　</a:t>
            </a:r>
            <a:r>
              <a:rPr lang="zh-CN" altLang="en-US" sz="2800" dirty="0">
                <a:solidFill>
                  <a:srgbClr val="FF0000"/>
                </a:solidFill>
                <a:ea typeface="宋体" panose="02010600030101010101" pitchFamily="2" charset="-122"/>
              </a:rPr>
              <a:t>人民法院准予减交诉讼费用的，减交比例不得低于</a:t>
            </a:r>
            <a:r>
              <a:rPr lang="en-US" altLang="zh-CN" sz="2800">
                <a:solidFill>
                  <a:srgbClr val="FF0000"/>
                </a:solidFill>
                <a:ea typeface="宋体" panose="02010600030101010101" pitchFamily="2" charset="-122"/>
              </a:rPr>
              <a:t>30%</a:t>
            </a:r>
            <a:r>
              <a:rPr lang="zh-CN" altLang="en-US" sz="2800" dirty="0">
                <a:solidFill>
                  <a:srgbClr val="FF0000"/>
                </a:solidFill>
                <a:ea typeface="宋体" panose="02010600030101010101" pitchFamily="2" charset="-122"/>
              </a:rPr>
              <a:t>。</a:t>
            </a:r>
            <a:br>
              <a:rPr lang="zh-CN" altLang="en-US" sz="2800" dirty="0">
                <a:solidFill>
                  <a:srgbClr val="FF0000"/>
                </a:solidFill>
                <a:ea typeface="宋体" panose="02010600030101010101" pitchFamily="2" charset="-122"/>
              </a:rPr>
            </a:br>
            <a:br>
              <a:rPr lang="zh-CN" altLang="en-US" sz="2800" dirty="0">
                <a:ea typeface="宋体" panose="02010600030101010101" pitchFamily="2" charset="-122"/>
              </a:rPr>
            </a:br>
            <a:endParaRPr lang="en-US" altLang="zh-CN" sz="2800">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898" name="标题 80897"/>
          <p:cNvSpPr>
            <a:spLocks noGrp="1"/>
          </p:cNvSpPr>
          <p:nvPr>
            <p:ph type="title"/>
          </p:nvPr>
        </p:nvSpPr>
        <p:spPr/>
        <p:txBody>
          <a:bodyPr anchor="ctr"/>
          <a:p>
            <a:r>
              <a:rPr lang="zh-CN" altLang="en-US" sz="4400" dirty="0">
                <a:ea typeface="华文琥珀" panose="02010800040101010101" pitchFamily="2" charset="-122"/>
              </a:rPr>
              <a:t>诉讼成本一：</a:t>
            </a:r>
            <a:r>
              <a:rPr lang="zh-CN" altLang="en-US" sz="4400" dirty="0">
                <a:solidFill>
                  <a:srgbClr val="FF0000"/>
                </a:solidFill>
                <a:ea typeface="华文琥珀" panose="02010800040101010101" pitchFamily="2" charset="-122"/>
              </a:rPr>
              <a:t>要花多少钱？</a:t>
            </a:r>
            <a:endParaRPr lang="zh-CN" altLang="en-US" sz="4400" dirty="0">
              <a:solidFill>
                <a:srgbClr val="FF0000"/>
              </a:solidFill>
              <a:ea typeface="华文琥珀" panose="02010800040101010101" pitchFamily="2" charset="-122"/>
            </a:endParaRPr>
          </a:p>
        </p:txBody>
      </p:sp>
      <p:sp>
        <p:nvSpPr>
          <p:cNvPr id="80899" name="文本占位符 80898"/>
          <p:cNvSpPr>
            <a:spLocks noGrp="1"/>
          </p:cNvSpPr>
          <p:nvPr>
            <p:ph type="body" idx="1"/>
          </p:nvPr>
        </p:nvSpPr>
        <p:spPr>
          <a:xfrm>
            <a:off x="2209800" y="1219200"/>
            <a:ext cx="7835900" cy="5181600"/>
          </a:xfrm>
        </p:spPr>
        <p:txBody>
          <a:bodyPr/>
          <a:p>
            <a:pPr>
              <a:lnSpc>
                <a:spcPct val="80000"/>
              </a:lnSpc>
            </a:pPr>
            <a:r>
              <a:rPr lang="zh-CN" altLang="en-US" sz="3600" b="1" dirty="0">
                <a:solidFill>
                  <a:srgbClr val="FF0000"/>
                </a:solidFill>
                <a:ea typeface="华文琥珀" panose="02010800040101010101" pitchFamily="2" charset="-122"/>
              </a:rPr>
              <a:t>天底下有没有免费的午餐？</a:t>
            </a:r>
            <a:endParaRPr lang="zh-CN" altLang="en-US" sz="3600" b="1" dirty="0">
              <a:solidFill>
                <a:srgbClr val="FF0000"/>
              </a:solidFill>
              <a:ea typeface="华文琥珀" panose="02010800040101010101" pitchFamily="2" charset="-122"/>
            </a:endParaRPr>
          </a:p>
          <a:p>
            <a:pPr>
              <a:lnSpc>
                <a:spcPct val="80000"/>
              </a:lnSpc>
            </a:pPr>
            <a:endParaRPr lang="zh-CN" altLang="en-US" sz="2400" b="1" dirty="0">
              <a:solidFill>
                <a:srgbClr val="FF0000"/>
              </a:solidFill>
              <a:latin typeface="微软雅黑" panose="020B0503020204020204" charset="-122"/>
              <a:ea typeface="微软雅黑" panose="020B0503020204020204" charset="-122"/>
            </a:endParaRPr>
          </a:p>
          <a:p>
            <a:pPr>
              <a:lnSpc>
                <a:spcPct val="80000"/>
              </a:lnSpc>
            </a:pPr>
            <a:r>
              <a:rPr lang="zh-CN" altLang="en-US" sz="2800" b="1" i="1" dirty="0">
                <a:ea typeface="宋体" panose="02010600030101010101" pitchFamily="2" charset="-122"/>
              </a:rPr>
              <a:t>（三）</a:t>
            </a:r>
            <a:r>
              <a:rPr lang="en-US" altLang="zh-CN" sz="2800" b="1" i="1">
                <a:ea typeface="宋体" panose="02010600030101010101" pitchFamily="2" charset="-122"/>
              </a:rPr>
              <a:t>《</a:t>
            </a:r>
            <a:r>
              <a:rPr lang="zh-CN" altLang="en-US" sz="2800" b="1" i="1" dirty="0">
                <a:ea typeface="宋体" panose="02010600030101010101" pitchFamily="2" charset="-122"/>
              </a:rPr>
              <a:t>办法</a:t>
            </a:r>
            <a:r>
              <a:rPr lang="en-US" altLang="zh-CN" sz="2800" b="1" i="1">
                <a:ea typeface="宋体" panose="02010600030101010101" pitchFamily="2" charset="-122"/>
              </a:rPr>
              <a:t>》47</a:t>
            </a:r>
            <a:r>
              <a:rPr lang="zh-CN" altLang="en-US" sz="2800" b="1" i="1" dirty="0">
                <a:ea typeface="宋体" panose="02010600030101010101" pitchFamily="2" charset="-122"/>
              </a:rPr>
              <a:t>条规定，以下情形法院应当同意</a:t>
            </a:r>
            <a:r>
              <a:rPr lang="zh-CN" altLang="en-US" sz="2800" b="1" i="1" dirty="0">
                <a:solidFill>
                  <a:srgbClr val="FF0000"/>
                </a:solidFill>
                <a:ea typeface="宋体" panose="02010600030101010101" pitchFamily="2" charset="-122"/>
              </a:rPr>
              <a:t>缓交</a:t>
            </a:r>
            <a:r>
              <a:rPr lang="zh-CN" altLang="en-US" sz="2800" b="1" i="1" dirty="0">
                <a:ea typeface="宋体" panose="02010600030101010101" pitchFamily="2" charset="-122"/>
              </a:rPr>
              <a:t>诉讼费：</a:t>
            </a:r>
            <a:endParaRPr lang="zh-CN" altLang="en-US" sz="2800" b="1" i="1" dirty="0">
              <a:ea typeface="宋体" panose="02010600030101010101" pitchFamily="2" charset="-122"/>
            </a:endParaRPr>
          </a:p>
          <a:p>
            <a:pPr>
              <a:lnSpc>
                <a:spcPct val="80000"/>
              </a:lnSpc>
            </a:pPr>
            <a:endParaRPr lang="zh-CN" altLang="en-US" sz="2800" b="1" i="1" dirty="0">
              <a:ea typeface="宋体" panose="02010600030101010101" pitchFamily="2" charset="-122"/>
            </a:endParaRPr>
          </a:p>
          <a:p>
            <a:pPr>
              <a:lnSpc>
                <a:spcPct val="80000"/>
              </a:lnSpc>
            </a:pPr>
            <a:r>
              <a:rPr lang="en-US" altLang="zh-CN" sz="2800">
                <a:ea typeface="宋体" panose="02010600030101010101" pitchFamily="2" charset="-122"/>
              </a:rPr>
              <a:t>1</a:t>
            </a:r>
            <a:r>
              <a:rPr lang="zh-CN" altLang="en-US" sz="2800" dirty="0">
                <a:ea typeface="宋体" panose="02010600030101010101" pitchFamily="2" charset="-122"/>
              </a:rPr>
              <a:t>、追索社会保险金、经济补偿金的；</a:t>
            </a:r>
            <a:br>
              <a:rPr lang="zh-CN" altLang="en-US" sz="2800" dirty="0">
                <a:ea typeface="宋体" panose="02010600030101010101" pitchFamily="2" charset="-122"/>
              </a:rPr>
            </a:br>
            <a:r>
              <a:rPr lang="en-US" altLang="zh-CN" sz="2800">
                <a:ea typeface="宋体" panose="02010600030101010101" pitchFamily="2" charset="-122"/>
              </a:rPr>
              <a:t>2</a:t>
            </a:r>
            <a:r>
              <a:rPr lang="zh-CN" altLang="en-US" sz="2800" dirty="0">
                <a:ea typeface="宋体" panose="02010600030101010101" pitchFamily="2" charset="-122"/>
              </a:rPr>
              <a:t>、海上事故、交通事故、医疗事故、工伤事故、产品质量事故或者其他人身伤害事故的受害人请求赔偿的；</a:t>
            </a:r>
            <a:br>
              <a:rPr lang="zh-CN" altLang="en-US" sz="2800" dirty="0">
                <a:ea typeface="宋体" panose="02010600030101010101" pitchFamily="2" charset="-122"/>
              </a:rPr>
            </a:br>
            <a:r>
              <a:rPr lang="en-US" altLang="zh-CN" sz="2800">
                <a:ea typeface="宋体" panose="02010600030101010101" pitchFamily="2" charset="-122"/>
              </a:rPr>
              <a:t>3</a:t>
            </a:r>
            <a:r>
              <a:rPr lang="zh-CN" altLang="en-US" sz="2800" dirty="0">
                <a:ea typeface="宋体" panose="02010600030101010101" pitchFamily="2" charset="-122"/>
              </a:rPr>
              <a:t>、正在接受有关部门法律援助的；</a:t>
            </a:r>
            <a:br>
              <a:rPr lang="zh-CN" altLang="en-US" sz="2800" dirty="0">
                <a:ea typeface="宋体" panose="02010600030101010101" pitchFamily="2" charset="-122"/>
              </a:rPr>
            </a:br>
            <a:br>
              <a:rPr lang="zh-CN" altLang="en-US" sz="2800" dirty="0">
                <a:solidFill>
                  <a:srgbClr val="FF0000"/>
                </a:solidFill>
                <a:ea typeface="宋体" panose="02010600030101010101" pitchFamily="2" charset="-122"/>
              </a:rPr>
            </a:br>
            <a:br>
              <a:rPr lang="zh-CN" altLang="en-US" sz="2800" dirty="0">
                <a:ea typeface="宋体" panose="02010600030101010101" pitchFamily="2" charset="-122"/>
              </a:rPr>
            </a:br>
            <a:endParaRPr lang="en-US" altLang="zh-CN" sz="2800">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6" name="标题 82945"/>
          <p:cNvSpPr>
            <a:spLocks noGrp="1"/>
          </p:cNvSpPr>
          <p:nvPr>
            <p:ph type="title"/>
          </p:nvPr>
        </p:nvSpPr>
        <p:spPr/>
        <p:txBody>
          <a:bodyPr anchor="ctr"/>
          <a:p>
            <a:r>
              <a:rPr lang="zh-CN" altLang="en-US" sz="4400" dirty="0">
                <a:ea typeface="华文琥珀" panose="02010800040101010101" pitchFamily="2" charset="-122"/>
              </a:rPr>
              <a:t>诉讼成本一：</a:t>
            </a:r>
            <a:r>
              <a:rPr lang="zh-CN" altLang="en-US" sz="4400" dirty="0">
                <a:solidFill>
                  <a:srgbClr val="FF0000"/>
                </a:solidFill>
                <a:ea typeface="华文琥珀" panose="02010800040101010101" pitchFamily="2" charset="-122"/>
              </a:rPr>
              <a:t>要花多少钱？</a:t>
            </a:r>
            <a:endParaRPr lang="zh-CN" altLang="en-US" sz="4400" dirty="0">
              <a:solidFill>
                <a:srgbClr val="FF0000"/>
              </a:solidFill>
              <a:ea typeface="华文琥珀" panose="02010800040101010101" pitchFamily="2" charset="-122"/>
            </a:endParaRPr>
          </a:p>
        </p:txBody>
      </p:sp>
      <p:sp>
        <p:nvSpPr>
          <p:cNvPr id="82947" name="文本占位符 82946"/>
          <p:cNvSpPr>
            <a:spLocks noGrp="1"/>
          </p:cNvSpPr>
          <p:nvPr>
            <p:ph type="body" idx="1"/>
          </p:nvPr>
        </p:nvSpPr>
        <p:spPr>
          <a:xfrm>
            <a:off x="2209800" y="1219200"/>
            <a:ext cx="7835900" cy="4800600"/>
          </a:xfrm>
        </p:spPr>
        <p:txBody>
          <a:bodyPr/>
          <a:p>
            <a:r>
              <a:rPr lang="zh-CN" altLang="en-US" sz="4000" b="1" dirty="0">
                <a:solidFill>
                  <a:srgbClr val="FF0000"/>
                </a:solidFill>
                <a:ea typeface="华文琥珀" panose="02010800040101010101" pitchFamily="2" charset="-122"/>
              </a:rPr>
              <a:t>其他费用包括哪些？</a:t>
            </a:r>
            <a:endParaRPr lang="zh-CN" altLang="en-US" sz="4000" b="1" dirty="0">
              <a:solidFill>
                <a:srgbClr val="FF0000"/>
              </a:solidFill>
              <a:ea typeface="华文琥珀" panose="02010800040101010101" pitchFamily="2" charset="-122"/>
            </a:endParaRPr>
          </a:p>
          <a:p>
            <a:r>
              <a:rPr lang="zh-CN" altLang="en-US" b="1" i="1" dirty="0">
                <a:ea typeface="华文琥珀" panose="02010800040101010101" pitchFamily="2" charset="-122"/>
              </a:rPr>
              <a:t>主要是交通费、食宿费，材料复印、打印费等</a:t>
            </a:r>
            <a:endParaRPr lang="zh-CN" altLang="en-US" b="1" i="1" dirty="0">
              <a:ea typeface="华文琥珀" panose="02010800040101010101" pitchFamily="2" charset="-122"/>
            </a:endParaRPr>
          </a:p>
          <a:p>
            <a:r>
              <a:rPr lang="zh-CN" altLang="en-US" b="1" dirty="0">
                <a:ea typeface="华文楷体" panose="02010600040101010101" pitchFamily="2" charset="-122"/>
              </a:rPr>
              <a:t>      </a:t>
            </a:r>
            <a:endParaRPr lang="zh-CN" altLang="en-US" b="1" dirty="0">
              <a:ea typeface="华文楷体" panose="0201060004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标题 58369"/>
          <p:cNvSpPr>
            <a:spLocks noGrp="1"/>
          </p:cNvSpPr>
          <p:nvPr>
            <p:ph type="title"/>
          </p:nvPr>
        </p:nvSpPr>
        <p:spPr/>
        <p:txBody>
          <a:bodyPr anchor="ctr"/>
          <a:p>
            <a:r>
              <a:rPr lang="zh-CN" altLang="en-US" sz="4400" dirty="0">
                <a:ea typeface="华文琥珀" panose="02010800040101010101" pitchFamily="2" charset="-122"/>
              </a:rPr>
              <a:t>诉讼成本二：</a:t>
            </a:r>
            <a:r>
              <a:rPr lang="zh-CN" altLang="en-US" sz="4400" dirty="0">
                <a:solidFill>
                  <a:srgbClr val="FF0000"/>
                </a:solidFill>
                <a:ea typeface="华文琥珀" panose="02010800040101010101" pitchFamily="2" charset="-122"/>
              </a:rPr>
              <a:t>要花多少时间？</a:t>
            </a:r>
            <a:endParaRPr lang="zh-CN" altLang="en-US" sz="4400" dirty="0">
              <a:solidFill>
                <a:srgbClr val="FF0000"/>
              </a:solidFill>
              <a:ea typeface="华文琥珀" panose="02010800040101010101" pitchFamily="2" charset="-122"/>
            </a:endParaRPr>
          </a:p>
        </p:txBody>
      </p:sp>
      <p:sp>
        <p:nvSpPr>
          <p:cNvPr id="58371" name="文本占位符 58370"/>
          <p:cNvSpPr>
            <a:spLocks noGrp="1"/>
          </p:cNvSpPr>
          <p:nvPr>
            <p:ph type="body" idx="1"/>
          </p:nvPr>
        </p:nvSpPr>
        <p:spPr>
          <a:xfrm>
            <a:off x="2133600" y="1447800"/>
            <a:ext cx="7835900" cy="4191000"/>
          </a:xfrm>
        </p:spPr>
        <p:txBody>
          <a:bodyPr/>
          <a:p>
            <a:r>
              <a:rPr lang="zh-CN" altLang="en-US" b="1" dirty="0">
                <a:ea typeface="微软雅黑" panose="020B0503020204020204" charset="-122"/>
              </a:rPr>
              <a:t>程序上的</a:t>
            </a:r>
            <a:r>
              <a:rPr lang="zh-CN" altLang="en-US" b="1" i="1" u="sng" dirty="0">
                <a:solidFill>
                  <a:srgbClr val="FF0000"/>
                </a:solidFill>
                <a:ea typeface="微软雅黑" panose="020B0503020204020204" charset="-122"/>
              </a:rPr>
              <a:t>正常</a:t>
            </a:r>
            <a:r>
              <a:rPr lang="zh-CN" altLang="en-US" b="1" dirty="0">
                <a:ea typeface="微软雅黑" panose="020B0503020204020204" charset="-122"/>
              </a:rPr>
              <a:t>时间付出有哪些？</a:t>
            </a:r>
            <a:endParaRPr lang="zh-CN" altLang="en-US" sz="4000" b="1" dirty="0">
              <a:ea typeface="华文中宋" panose="02010600040101010101" pitchFamily="2" charset="-122"/>
            </a:endParaRPr>
          </a:p>
          <a:p>
            <a:r>
              <a:rPr lang="zh-CN" altLang="en-US" dirty="0">
                <a:ea typeface="宋体" panose="02010600030101010101" pitchFamily="2" charset="-122"/>
              </a:rPr>
              <a:t>一审：法律规定的正常审限为</a:t>
            </a:r>
            <a:r>
              <a:rPr lang="en-US" altLang="zh-CN">
                <a:ea typeface="宋体" panose="02010600030101010101" pitchFamily="2" charset="-122"/>
              </a:rPr>
              <a:t>6</a:t>
            </a:r>
            <a:r>
              <a:rPr lang="zh-CN" altLang="en-US" dirty="0">
                <a:ea typeface="宋体" panose="02010600030101010101" pitchFamily="2" charset="-122"/>
              </a:rPr>
              <a:t>个月；</a:t>
            </a:r>
            <a:endParaRPr lang="zh-CN" altLang="en-US" dirty="0">
              <a:ea typeface="宋体" panose="02010600030101010101" pitchFamily="2" charset="-122"/>
            </a:endParaRPr>
          </a:p>
          <a:p>
            <a:r>
              <a:rPr lang="zh-CN" altLang="en-US" dirty="0">
                <a:ea typeface="宋体" panose="02010600030101010101" pitchFamily="2" charset="-122"/>
              </a:rPr>
              <a:t>二审：法律规定的正常审限为</a:t>
            </a:r>
            <a:r>
              <a:rPr lang="en-US" altLang="zh-CN">
                <a:ea typeface="宋体" panose="02010600030101010101" pitchFamily="2" charset="-122"/>
              </a:rPr>
              <a:t>3</a:t>
            </a:r>
            <a:r>
              <a:rPr lang="zh-CN" altLang="en-US" dirty="0">
                <a:ea typeface="宋体" panose="02010600030101010101" pitchFamily="2" charset="-122"/>
              </a:rPr>
              <a:t>个月；</a:t>
            </a:r>
            <a:endParaRPr lang="zh-CN" altLang="en-US" dirty="0">
              <a:ea typeface="宋体" panose="02010600030101010101" pitchFamily="2" charset="-122"/>
            </a:endParaRPr>
          </a:p>
          <a:p>
            <a:r>
              <a:rPr lang="zh-CN" altLang="en-US" dirty="0">
                <a:ea typeface="宋体" panose="02010600030101010101" pitchFamily="2" charset="-122"/>
              </a:rPr>
              <a:t>强制执行：</a:t>
            </a:r>
            <a:r>
              <a:rPr lang="zh-CN" altLang="en-US" dirty="0">
                <a:solidFill>
                  <a:srgbClr val="FF0000"/>
                </a:solidFill>
                <a:ea typeface="华文细黑" panose="02010600040101010101" pitchFamily="2" charset="-122"/>
              </a:rPr>
              <a:t>没有正常时间表</a:t>
            </a:r>
            <a:endParaRPr lang="zh-CN" altLang="en-US" dirty="0">
              <a:solidFill>
                <a:srgbClr val="FF0000"/>
              </a:solidFill>
              <a:ea typeface="华文细黑" panose="0201060004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 </a:t>
            </a:r>
            <a:r>
              <a:rPr lang="zh-CN" altLang="en-US" sz="3600"/>
              <a:t>201</a:t>
            </a:r>
            <a:r>
              <a:rPr lang="en-US" altLang="zh-CN" sz="3600"/>
              <a:t>5</a:t>
            </a:r>
            <a:r>
              <a:rPr lang="zh-CN" altLang="en-US" sz="3600"/>
              <a:t>年1月周慧因子女上学急需用钱而向李永借了5000元钱。201</a:t>
            </a:r>
            <a:r>
              <a:rPr lang="en-US" altLang="zh-CN" sz="3600"/>
              <a:t>6</a:t>
            </a:r>
            <a:r>
              <a:rPr lang="zh-CN" altLang="en-US" sz="3600"/>
              <a:t>年元旦，李永曾向周慧索要过一次，以后便没再索要。201</a:t>
            </a:r>
            <a:r>
              <a:rPr lang="en-US" altLang="zh-CN" sz="3600"/>
              <a:t>8</a:t>
            </a:r>
            <a:r>
              <a:rPr lang="zh-CN" altLang="en-US" sz="3600"/>
              <a:t>年3月，李永因周慧拒绝还钱而起诉到人民法院。法院审查了李永的起诉材料，认为已经过了诉讼时效，便裁定驳回李永的起诉。</a:t>
            </a:r>
            <a:endParaRPr lang="zh-CN" altLang="en-US" sz="3600"/>
          </a:p>
          <a:p>
            <a:r>
              <a:rPr lang="zh-CN" altLang="en-US" sz="3600">
                <a:ln w="22225">
                  <a:solidFill>
                    <a:schemeClr val="accent2"/>
                  </a:solidFill>
                  <a:prstDash val="solid"/>
                </a:ln>
                <a:solidFill>
                  <a:schemeClr val="accent2">
                    <a:lumMod val="40000"/>
                    <a:lumOff val="60000"/>
                  </a:schemeClr>
                </a:solidFill>
                <a:effectLst/>
              </a:rPr>
              <a:t>法院的做法是否符合法定程序？为什么？</a:t>
            </a:r>
            <a:endParaRPr lang="zh-CN" altLang="en-US" sz="3600">
              <a:ln w="22225">
                <a:solidFill>
                  <a:schemeClr val="accent2"/>
                </a:solidFill>
                <a:prstDash val="solid"/>
              </a:ln>
              <a:solidFill>
                <a:schemeClr val="accent2">
                  <a:lumMod val="40000"/>
                  <a:lumOff val="60000"/>
                </a:schemeClr>
              </a:solidFill>
              <a:effectLst/>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文本框 35841"/>
          <p:cNvSpPr txBox="1"/>
          <p:nvPr/>
        </p:nvSpPr>
        <p:spPr>
          <a:xfrm>
            <a:off x="1992313" y="1341438"/>
            <a:ext cx="8353425" cy="4954270"/>
          </a:xfrm>
          <a:prstGeom prst="rect">
            <a:avLst/>
          </a:prstGeom>
          <a:noFill/>
          <a:ln w="9525">
            <a:noFill/>
          </a:ln>
        </p:spPr>
        <p:txBody>
          <a:bodyPr>
            <a:spAutoFit/>
          </a:bodyPr>
          <a:p>
            <a:pPr>
              <a:buFont typeface="Arial" panose="020B0604020202020204" pitchFamily="34" charset="0"/>
              <a:buNone/>
            </a:pPr>
            <a:r>
              <a:rPr lang="en-US" altLang="x-none" sz="3200" b="1">
                <a:latin typeface="黑体" panose="02010609060101010101" pitchFamily="2" charset="-122"/>
                <a:ea typeface="黑体" panose="02010609060101010101" pitchFamily="2" charset="-122"/>
              </a:rPr>
              <a:t>(1)</a:t>
            </a:r>
            <a:r>
              <a:rPr lang="zh-CN" altLang="en-US" sz="3200" b="1" dirty="0">
                <a:latin typeface="黑体" panose="02010609060101010101" pitchFamily="2" charset="-122"/>
                <a:ea typeface="黑体" panose="02010609060101010101" pitchFamily="2" charset="-122"/>
              </a:rPr>
              <a:t>诉讼前弄清管辖法院。</a:t>
            </a:r>
            <a:endParaRPr lang="zh-CN" altLang="en-US" sz="3200" b="1" dirty="0">
              <a:latin typeface="黑体" panose="02010609060101010101" pitchFamily="2" charset="-122"/>
              <a:ea typeface="黑体" panose="02010609060101010101" pitchFamily="2" charset="-122"/>
            </a:endParaRPr>
          </a:p>
          <a:p>
            <a:pPr>
              <a:buFont typeface="Arial" panose="020B0604020202020204" pitchFamily="34" charset="0"/>
              <a:buNone/>
            </a:pPr>
            <a:r>
              <a:rPr lang="en-US" altLang="x-none" sz="3200" b="1">
                <a:latin typeface="黑体" panose="02010609060101010101" pitchFamily="2" charset="-122"/>
                <a:ea typeface="黑体" panose="02010609060101010101" pitchFamily="2" charset="-122"/>
              </a:rPr>
              <a:t>(2)</a:t>
            </a:r>
            <a:r>
              <a:rPr lang="zh-CN" altLang="en-US" sz="3200" b="1" dirty="0">
                <a:latin typeface="黑体" panose="02010609060101010101" pitchFamily="2" charset="-122"/>
                <a:ea typeface="黑体" panose="02010609060101010101" pitchFamily="2" charset="-122"/>
              </a:rPr>
              <a:t>向有权管辖法院起诉。</a:t>
            </a:r>
            <a:endParaRPr lang="zh-CN" altLang="en-US" sz="3200" b="1" dirty="0">
              <a:latin typeface="黑体" panose="02010609060101010101" pitchFamily="2" charset="-122"/>
              <a:ea typeface="黑体" panose="02010609060101010101" pitchFamily="2" charset="-122"/>
            </a:endParaRPr>
          </a:p>
          <a:p>
            <a:pPr>
              <a:buFont typeface="Arial" panose="020B0604020202020204" pitchFamily="34" charset="0"/>
              <a:buNone/>
            </a:pPr>
            <a:r>
              <a:rPr lang="en-US" altLang="x-none" sz="3200" b="1">
                <a:latin typeface="黑体" panose="02010609060101010101" pitchFamily="2" charset="-122"/>
                <a:ea typeface="黑体" panose="02010609060101010101" pitchFamily="2" charset="-122"/>
              </a:rPr>
              <a:t>(3)</a:t>
            </a:r>
            <a:r>
              <a:rPr lang="zh-CN" altLang="en-US" sz="3200" b="1" dirty="0">
                <a:latin typeface="黑体" panose="02010609060101010101" pitchFamily="2" charset="-122"/>
                <a:ea typeface="黑体" panose="02010609060101010101" pitchFamily="2" charset="-122"/>
              </a:rPr>
              <a:t>法院审查决定是否立案。</a:t>
            </a:r>
            <a:endParaRPr lang="zh-CN" altLang="en-US" sz="3200" b="1" dirty="0">
              <a:latin typeface="黑体" panose="02010609060101010101" pitchFamily="2" charset="-122"/>
              <a:ea typeface="黑体" panose="02010609060101010101" pitchFamily="2" charset="-122"/>
            </a:endParaRPr>
          </a:p>
          <a:p>
            <a:pPr>
              <a:buFont typeface="Arial" panose="020B0604020202020204" pitchFamily="34" charset="0"/>
              <a:buNone/>
            </a:pPr>
            <a:r>
              <a:rPr lang="en-US" altLang="x-none" sz="3200" b="1">
                <a:latin typeface="黑体" panose="02010609060101010101" pitchFamily="2" charset="-122"/>
                <a:ea typeface="黑体" panose="02010609060101010101" pitchFamily="2" charset="-122"/>
              </a:rPr>
              <a:t>(4)</a:t>
            </a:r>
            <a:r>
              <a:rPr lang="zh-CN" altLang="en-US" sz="3200" b="1" dirty="0">
                <a:latin typeface="黑体" panose="02010609060101010101" pitchFamily="2" charset="-122"/>
                <a:ea typeface="黑体" panose="02010609060101010101" pitchFamily="2" charset="-122"/>
              </a:rPr>
              <a:t>对立案案件开庭审理。</a:t>
            </a:r>
            <a:endParaRPr lang="zh-CN" altLang="en-US" sz="3200" b="1" dirty="0">
              <a:latin typeface="黑体" panose="02010609060101010101" pitchFamily="2" charset="-122"/>
              <a:ea typeface="黑体" panose="02010609060101010101" pitchFamily="2" charset="-122"/>
            </a:endParaRPr>
          </a:p>
          <a:p>
            <a:pPr>
              <a:buFont typeface="Arial" panose="020B0604020202020204" pitchFamily="34" charset="0"/>
              <a:buNone/>
            </a:pPr>
            <a:r>
              <a:rPr lang="en-US" altLang="x-none" sz="3200" b="1">
                <a:latin typeface="黑体" panose="02010609060101010101" pitchFamily="2" charset="-122"/>
                <a:ea typeface="黑体" panose="02010609060101010101" pitchFamily="2" charset="-122"/>
              </a:rPr>
              <a:t>(5)</a:t>
            </a:r>
            <a:r>
              <a:rPr lang="zh-CN" altLang="en-US" sz="3200" b="1" dirty="0">
                <a:latin typeface="黑体" panose="02010609060101010101" pitchFamily="2" charset="-122"/>
                <a:ea typeface="黑体" panose="02010609060101010101" pitchFamily="2" charset="-122"/>
              </a:rPr>
              <a:t>庭审结束，法院当庭或择日宣判。</a:t>
            </a:r>
            <a:endParaRPr lang="zh-CN" altLang="en-US" sz="3200" b="1" dirty="0">
              <a:latin typeface="黑体" panose="02010609060101010101" pitchFamily="2" charset="-122"/>
              <a:ea typeface="黑体" panose="02010609060101010101" pitchFamily="2" charset="-122"/>
            </a:endParaRPr>
          </a:p>
          <a:p>
            <a:pPr>
              <a:buFont typeface="Arial" panose="020B0604020202020204" pitchFamily="34" charset="0"/>
              <a:buNone/>
            </a:pPr>
            <a:r>
              <a:rPr lang="en-US" altLang="x-none" sz="3200" b="1">
                <a:latin typeface="黑体" panose="02010609060101010101" pitchFamily="2" charset="-122"/>
                <a:ea typeface="黑体" panose="02010609060101010101" pitchFamily="2" charset="-122"/>
              </a:rPr>
              <a:t>(6)</a:t>
            </a:r>
            <a:r>
              <a:rPr lang="zh-CN" altLang="en-US" sz="3200" b="1" dirty="0">
                <a:latin typeface="黑体" panose="02010609060101010101" pitchFamily="2" charset="-122"/>
                <a:ea typeface="黑体" panose="02010609060101010101" pitchFamily="2" charset="-122"/>
              </a:rPr>
              <a:t>上诉期限内当事人不上诉，判决或裁定生效；提起上诉的，启动二审程序。根据两审终审制，二审裁判为终审裁判，当事人不能再上诉，根据具体情形可以启动审判监督程序。</a:t>
            </a:r>
            <a:r>
              <a:rPr lang="zh-CN" altLang="en-US" sz="2800" b="1" dirty="0">
                <a:latin typeface="Arial" panose="020B0604020202020204" pitchFamily="34" charset="0"/>
              </a:rPr>
              <a:t> </a:t>
            </a:r>
            <a:endParaRPr lang="zh-CN" altLang="en-US" sz="2800" b="1" dirty="0">
              <a:latin typeface="Arial" panose="020B0604020202020204" pitchFamily="34" charset="0"/>
            </a:endParaRPr>
          </a:p>
          <a:p>
            <a:pPr>
              <a:buFont typeface="Arial" panose="020B0604020202020204" pitchFamily="34" charset="0"/>
              <a:buNone/>
            </a:pPr>
            <a:endParaRPr lang="zh-CN" altLang="en-US" sz="2800" dirty="0">
              <a:latin typeface="Arial" panose="020B0604020202020204" pitchFamily="34" charset="0"/>
            </a:endParaRPr>
          </a:p>
        </p:txBody>
      </p:sp>
      <p:sp>
        <p:nvSpPr>
          <p:cNvPr id="35843" name="文本框 35842"/>
          <p:cNvSpPr txBox="1"/>
          <p:nvPr/>
        </p:nvSpPr>
        <p:spPr>
          <a:xfrm>
            <a:off x="2424113" y="404813"/>
            <a:ext cx="6335712" cy="645160"/>
          </a:xfrm>
          <a:prstGeom prst="rect">
            <a:avLst/>
          </a:prstGeom>
          <a:noFill/>
          <a:ln w="9525">
            <a:noFill/>
          </a:ln>
        </p:spPr>
        <p:txBody>
          <a:bodyPr>
            <a:spAutoFit/>
          </a:bodyPr>
          <a:p>
            <a:pPr>
              <a:spcBef>
                <a:spcPct val="50000"/>
              </a:spcBef>
            </a:pPr>
            <a:r>
              <a:rPr lang="zh-CN" altLang="en-US" sz="3600" b="1" dirty="0">
                <a:solidFill>
                  <a:srgbClr val="FF0000"/>
                </a:solidFill>
                <a:latin typeface="Arial" panose="020B0604020202020204" pitchFamily="34" charset="0"/>
                <a:ea typeface="楷体" panose="02010609060101010101" pitchFamily="49" charset="-122"/>
              </a:rPr>
              <a:t>小常识：诉讼的基本程序</a:t>
            </a:r>
            <a:endParaRPr lang="zh-CN" altLang="en-US" sz="3600" b="1" dirty="0">
              <a:solidFill>
                <a:srgbClr val="FF0000"/>
              </a:solidFill>
              <a:latin typeface="Arial" panose="020B0604020202020204" pitchFamily="34" charset="0"/>
              <a:ea typeface="楷体" panose="020106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pPr fontAlgn="auto">
              <a:lnSpc>
                <a:spcPct val="130000"/>
              </a:lnSpc>
              <a:buNone/>
            </a:pPr>
            <a:r>
              <a:rPr b="1">
                <a:ea typeface="宋体" panose="02010600030101010101" pitchFamily="2" charset="-122"/>
                <a:sym typeface="+mn-ea"/>
              </a:rPr>
              <a:t>诉，是指告诉、申诉、控告意思和行为。</a:t>
            </a:r>
            <a:endParaRPr b="1">
              <a:ea typeface="宋体" panose="02010600030101010101" pitchFamily="2" charset="-122"/>
            </a:endParaRPr>
          </a:p>
          <a:p>
            <a:pPr fontAlgn="auto">
              <a:lnSpc>
                <a:spcPct val="130000"/>
              </a:lnSpc>
              <a:buNone/>
            </a:pPr>
            <a:r>
              <a:rPr b="1">
                <a:ea typeface="宋体" panose="02010600030101010101" pitchFamily="2" charset="-122"/>
                <a:sym typeface="+mn-ea"/>
              </a:rPr>
              <a:t>讼，是法律行为，讼是指要由人民法院裁决的法律行为。如；民事诉讼、刑事诉讼、行政诉讼。就是“打官事”。</a:t>
            </a:r>
            <a:endParaRPr b="1">
              <a:ea typeface="宋体" panose="02010600030101010101" pitchFamily="2" charset="-122"/>
            </a:endParaRPr>
          </a:p>
          <a:p>
            <a:endParaRPr lang="zh-CN"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4" name="内容占位符 3"/>
          <p:cNvSpPr>
            <a:spLocks noGrp="1"/>
          </p:cNvSpPr>
          <p:nvPr>
            <p:ph sz="half" idx="2"/>
          </p:nvPr>
        </p:nvSpPr>
        <p:spPr/>
        <p:txBody>
          <a:bodyPr/>
          <a:p>
            <a:endParaRPr lang="zh-CN" altLang="en-US"/>
          </a:p>
        </p:txBody>
      </p:sp>
      <p:pic>
        <p:nvPicPr>
          <p:cNvPr id="5" name="内容占位符 4"/>
          <p:cNvPicPr>
            <a:picLocks noChangeAspect="1"/>
          </p:cNvPicPr>
          <p:nvPr>
            <p:ph sz="half" idx="1"/>
          </p:nvPr>
        </p:nvPicPr>
        <p:blipFill>
          <a:blip r:embed="rId1"/>
          <a:stretch>
            <a:fillRect/>
          </a:stretch>
        </p:blipFill>
        <p:spPr>
          <a:xfrm>
            <a:off x="982980" y="-676275"/>
            <a:ext cx="9972675" cy="747903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2626" name="标题 282625"/>
          <p:cNvSpPr>
            <a:spLocks noGrp="1"/>
          </p:cNvSpPr>
          <p:nvPr>
            <p:ph type="title"/>
          </p:nvPr>
        </p:nvSpPr>
        <p:spPr/>
        <p:txBody>
          <a:bodyPr anchor="ctr"/>
          <a:p>
            <a:endParaRPr lang="zh-CN" altLang="en-US" sz="4300" i="0" dirty="0">
              <a:ea typeface="微软雅黑" panose="020B0503020204020204" charset="-122"/>
            </a:endParaRPr>
          </a:p>
        </p:txBody>
      </p:sp>
      <p:sp>
        <p:nvSpPr>
          <p:cNvPr id="282627" name="文本占位符 282626"/>
          <p:cNvSpPr>
            <a:spLocks noGrp="1"/>
          </p:cNvSpPr>
          <p:nvPr>
            <p:ph type="body" idx="1"/>
          </p:nvPr>
        </p:nvSpPr>
        <p:spPr>
          <a:xfrm>
            <a:off x="2144713" y="1447800"/>
            <a:ext cx="7913687" cy="3962400"/>
          </a:xfrm>
        </p:spPr>
        <p:txBody>
          <a:bodyPr/>
          <a:p>
            <a:pPr>
              <a:buNone/>
            </a:pPr>
            <a:r>
              <a:rPr lang="zh-CN" altLang="en-US" sz="3600" b="1" dirty="0">
                <a:solidFill>
                  <a:srgbClr val="FF0000"/>
                </a:solidFill>
                <a:ea typeface="宋体" panose="02010600030101010101" pitchFamily="2" charset="-122"/>
              </a:rPr>
              <a:t>诉讼的种类</a:t>
            </a:r>
            <a:endParaRPr lang="zh-CN" altLang="en-US" sz="3600" b="1" dirty="0">
              <a:solidFill>
                <a:srgbClr val="FF0000"/>
              </a:solidFill>
              <a:ea typeface="宋体" panose="02010600030101010101" pitchFamily="2" charset="-122"/>
            </a:endParaRPr>
          </a:p>
          <a:p>
            <a:pPr>
              <a:buNone/>
            </a:pPr>
            <a:r>
              <a:rPr lang="zh-CN" altLang="en-US" sz="3600" b="1" dirty="0">
                <a:ea typeface="宋体" panose="02010600030101010101" pitchFamily="2" charset="-122"/>
              </a:rPr>
              <a:t>          根据处理</a:t>
            </a:r>
            <a:r>
              <a:rPr lang="zh-CN" altLang="en-US" sz="3600" b="1" dirty="0">
                <a:solidFill>
                  <a:srgbClr val="FF0000"/>
                </a:solidFill>
                <a:ea typeface="微软雅黑" panose="020B0503020204020204" charset="-122"/>
              </a:rPr>
              <a:t>案件性质</a:t>
            </a:r>
            <a:r>
              <a:rPr lang="zh-CN" altLang="en-US" sz="3600" b="1" dirty="0">
                <a:ea typeface="宋体" panose="02010600030101010101" pitchFamily="2" charset="-122"/>
              </a:rPr>
              <a:t>的不同</a:t>
            </a:r>
            <a:r>
              <a:rPr lang="en-US" altLang="zh-CN" sz="3600" b="1">
                <a:ea typeface="宋体" panose="02010600030101010101" pitchFamily="2" charset="-122"/>
              </a:rPr>
              <a:t>,</a:t>
            </a:r>
            <a:r>
              <a:rPr lang="zh-CN" altLang="en-US" sz="3600" b="1" dirty="0">
                <a:ea typeface="宋体" panose="02010600030101010101" pitchFamily="2" charset="-122"/>
              </a:rPr>
              <a:t>我们通常把诉讼分为</a:t>
            </a:r>
            <a:r>
              <a:rPr lang="zh-CN" altLang="en-US" sz="3600" b="1" dirty="0">
                <a:solidFill>
                  <a:srgbClr val="FF0000"/>
                </a:solidFill>
                <a:ea typeface="微软雅黑" panose="020B0503020204020204" charset="-122"/>
              </a:rPr>
              <a:t>民事诉讼、刑事诉讼和行政诉讼</a:t>
            </a:r>
            <a:r>
              <a:rPr lang="zh-CN" altLang="en-US" sz="3600" b="1" dirty="0">
                <a:ea typeface="宋体" panose="02010600030101010101" pitchFamily="2" charset="-122"/>
              </a:rPr>
              <a:t>。</a:t>
            </a:r>
            <a:endParaRPr lang="zh-CN" altLang="en-US" sz="3600" b="1" dirty="0">
              <a:ea typeface="宋体" panose="02010600030101010101" pitchFamily="2" charset="-122"/>
            </a:endParaRPr>
          </a:p>
          <a:p>
            <a:pPr>
              <a:buNone/>
            </a:pPr>
            <a:endParaRPr lang="zh-CN" altLang="en-US" sz="3600" b="1" dirty="0">
              <a:ea typeface="宋体" panose="02010600030101010101" pitchFamily="2" charset="-122"/>
            </a:endParaRPr>
          </a:p>
          <a:p>
            <a:r>
              <a:rPr lang="zh-CN" altLang="en-US" sz="3600" b="1" dirty="0">
                <a:ea typeface="宋体" panose="02010600030101010101" pitchFamily="2" charset="-122"/>
              </a:rPr>
              <a:t>       </a:t>
            </a:r>
            <a:r>
              <a:rPr lang="zh-CN" altLang="en-US" sz="3600" b="1" dirty="0">
                <a:solidFill>
                  <a:srgbClr val="FF0000"/>
                </a:solidFill>
                <a:ea typeface="微软雅黑" panose="020B0503020204020204" charset="-122"/>
              </a:rPr>
              <a:t>关键词：</a:t>
            </a:r>
            <a:r>
              <a:rPr lang="zh-CN" altLang="en-US" sz="3600" b="1" dirty="0">
                <a:ea typeface="宋体" panose="02010600030101010101" pitchFamily="2" charset="-122"/>
              </a:rPr>
              <a:t>案件性质</a:t>
            </a:r>
            <a:r>
              <a:rPr lang="en-US" altLang="zh-CN" sz="3600" b="1">
                <a:ea typeface="宋体" panose="02010600030101010101" pitchFamily="2" charset="-122"/>
              </a:rPr>
              <a:t>;    </a:t>
            </a:r>
            <a:r>
              <a:rPr lang="zh-CN" altLang="en-US" sz="3600" b="1" dirty="0">
                <a:ea typeface="宋体" panose="02010600030101010101" pitchFamily="2" charset="-122"/>
              </a:rPr>
              <a:t>三大诉讼。</a:t>
            </a:r>
            <a:endParaRPr lang="en-US" altLang="zh-CN" sz="3600" b="1">
              <a:solidFill>
                <a:srgbClr val="FF0000"/>
              </a:solidFill>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2627">
                                            <p:txEl>
                                              <p:charRg st="0" end="8"/>
                                            </p:txEl>
                                          </p:spTgt>
                                        </p:tgtEl>
                                        <p:attrNameLst>
                                          <p:attrName>style.visibility</p:attrName>
                                        </p:attrNameLst>
                                      </p:cBhvr>
                                      <p:to>
                                        <p:strVal val="visible"/>
                                      </p:to>
                                    </p:set>
                                    <p:anim calcmode="lin" valueType="num">
                                      <p:cBhvr additive="base">
                                        <p:cTn id="7" dur="500" fill="hold"/>
                                        <p:tgtEl>
                                          <p:spTgt spid="282627">
                                            <p:txEl>
                                              <p:charRg st="0" end="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2627">
                                            <p:txEl>
                                              <p:charRg st="0" end="8"/>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82627">
                                            <p:txEl>
                                              <p:charRg st="8" end="55"/>
                                            </p:txEl>
                                          </p:spTgt>
                                        </p:tgtEl>
                                        <p:attrNameLst>
                                          <p:attrName>style.visibility</p:attrName>
                                        </p:attrNameLst>
                                      </p:cBhvr>
                                      <p:to>
                                        <p:strVal val="visible"/>
                                      </p:to>
                                    </p:set>
                                    <p:anim calcmode="lin" valueType="num">
                                      <p:cBhvr additive="base">
                                        <p:cTn id="11" dur="500" fill="hold"/>
                                        <p:tgtEl>
                                          <p:spTgt spid="282627">
                                            <p:txEl>
                                              <p:charRg st="8" end="5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82627">
                                            <p:txEl>
                                              <p:charRg st="8" end="55"/>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82627">
                                            <p:txEl>
                                              <p:charRg st="56" end="82"/>
                                            </p:txEl>
                                          </p:spTgt>
                                        </p:tgtEl>
                                        <p:attrNameLst>
                                          <p:attrName>style.visibility</p:attrName>
                                        </p:attrNameLst>
                                      </p:cBhvr>
                                      <p:to>
                                        <p:strVal val="visible"/>
                                      </p:to>
                                    </p:set>
                                    <p:anim calcmode="lin" valueType="num">
                                      <p:cBhvr additive="base">
                                        <p:cTn id="17" dur="500" fill="hold"/>
                                        <p:tgtEl>
                                          <p:spTgt spid="282627">
                                            <p:txEl>
                                              <p:charRg st="56" end="8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82627">
                                            <p:txEl>
                                              <p:charRg st="56" end="8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3650" name="标题 283649"/>
          <p:cNvSpPr>
            <a:spLocks noGrp="1"/>
          </p:cNvSpPr>
          <p:nvPr>
            <p:ph type="title"/>
          </p:nvPr>
        </p:nvSpPr>
        <p:spPr/>
        <p:txBody>
          <a:bodyPr anchor="ctr"/>
          <a:p>
            <a:endParaRPr lang="zh-CN" altLang="en-US" sz="4300" i="0" dirty="0">
              <a:ea typeface="微软雅黑" panose="020B0503020204020204" charset="-122"/>
            </a:endParaRPr>
          </a:p>
        </p:txBody>
      </p:sp>
      <p:sp>
        <p:nvSpPr>
          <p:cNvPr id="283651" name="文本占位符 283650"/>
          <p:cNvSpPr>
            <a:spLocks noGrp="1"/>
          </p:cNvSpPr>
          <p:nvPr>
            <p:ph type="body" idx="1"/>
          </p:nvPr>
        </p:nvSpPr>
        <p:spPr>
          <a:xfrm>
            <a:off x="2133600" y="1828800"/>
            <a:ext cx="7913688" cy="3962400"/>
          </a:xfrm>
        </p:spPr>
        <p:txBody>
          <a:bodyPr/>
          <a:p>
            <a:pPr>
              <a:buNone/>
            </a:pPr>
            <a:r>
              <a:rPr lang="zh-CN" altLang="en-US" sz="3600" b="1" dirty="0">
                <a:solidFill>
                  <a:srgbClr val="FF0000"/>
                </a:solidFill>
                <a:ea typeface="微软雅黑" panose="020B0503020204020204" charset="-122"/>
              </a:rPr>
              <a:t>   民事诉讼：</a:t>
            </a:r>
            <a:endParaRPr lang="zh-CN" altLang="en-US" sz="3600" b="1" dirty="0">
              <a:solidFill>
                <a:srgbClr val="FF0000"/>
              </a:solidFill>
              <a:ea typeface="微软雅黑" panose="020B0503020204020204" charset="-122"/>
            </a:endParaRPr>
          </a:p>
          <a:p>
            <a:pPr>
              <a:buNone/>
            </a:pPr>
            <a:r>
              <a:rPr lang="zh-CN" altLang="en-US" sz="3600" b="1" dirty="0">
                <a:solidFill>
                  <a:srgbClr val="FF0000"/>
                </a:solidFill>
                <a:ea typeface="华文细黑" panose="02010600040101010101" pitchFamily="2" charset="-122"/>
              </a:rPr>
              <a:t>           </a:t>
            </a:r>
            <a:r>
              <a:rPr lang="zh-CN" altLang="en-US" sz="4400" b="1" dirty="0">
                <a:ea typeface="华文细黑" panose="02010600040101010101" pitchFamily="2" charset="-122"/>
              </a:rPr>
              <a:t>处理</a:t>
            </a:r>
            <a:r>
              <a:rPr lang="zh-CN" altLang="en-US" sz="4400" b="1" dirty="0">
                <a:solidFill>
                  <a:srgbClr val="FF0000"/>
                </a:solidFill>
                <a:ea typeface="华文细黑" panose="02010600040101010101" pitchFamily="2" charset="-122"/>
              </a:rPr>
              <a:t>民事</a:t>
            </a:r>
            <a:r>
              <a:rPr lang="zh-CN" altLang="en-US" sz="4400" b="1" dirty="0">
                <a:ea typeface="华文细黑" panose="02010600040101010101" pitchFamily="2" charset="-122"/>
              </a:rPr>
              <a:t>案件。案件都具有</a:t>
            </a:r>
            <a:r>
              <a:rPr lang="zh-CN" altLang="en-US" sz="4400" b="1" dirty="0">
                <a:solidFill>
                  <a:srgbClr val="FF0000"/>
                </a:solidFill>
                <a:ea typeface="华文细黑" panose="02010600040101010101" pitchFamily="2" charset="-122"/>
              </a:rPr>
              <a:t>平等主体</a:t>
            </a:r>
            <a:r>
              <a:rPr lang="zh-CN" altLang="en-US" sz="4400" b="1" dirty="0">
                <a:ea typeface="华文细黑" panose="02010600040101010101" pitchFamily="2" charset="-122"/>
              </a:rPr>
              <a:t>的当事人双方因</a:t>
            </a:r>
            <a:r>
              <a:rPr lang="zh-CN" altLang="en-US" sz="4400" b="1" dirty="0">
                <a:solidFill>
                  <a:srgbClr val="FF0000"/>
                </a:solidFill>
                <a:ea typeface="华文细黑" panose="02010600040101010101" pitchFamily="2" charset="-122"/>
              </a:rPr>
              <a:t>人身关系</a:t>
            </a:r>
            <a:r>
              <a:rPr lang="zh-CN" altLang="en-US" sz="4400" b="1" dirty="0">
                <a:ea typeface="华文细黑" panose="02010600040101010101" pitchFamily="2" charset="-122"/>
              </a:rPr>
              <a:t>或者</a:t>
            </a:r>
            <a:r>
              <a:rPr lang="zh-CN" altLang="en-US" sz="4400" b="1" dirty="0">
                <a:solidFill>
                  <a:srgbClr val="FF0000"/>
                </a:solidFill>
                <a:ea typeface="华文细黑" panose="02010600040101010101" pitchFamily="2" charset="-122"/>
              </a:rPr>
              <a:t>财产关系</a:t>
            </a:r>
            <a:r>
              <a:rPr lang="zh-CN" altLang="en-US" sz="4400" b="1" dirty="0">
                <a:ea typeface="华文细黑" panose="02010600040101010101" pitchFamily="2" charset="-122"/>
              </a:rPr>
              <a:t>纠纷而引起的性质。</a:t>
            </a:r>
            <a:endParaRPr lang="zh-CN" altLang="en-US" sz="4400" b="1" dirty="0">
              <a:ea typeface="华文细黑" panose="02010600040101010101" pitchFamily="2" charset="-122"/>
            </a:endParaRPr>
          </a:p>
          <a:p>
            <a:pPr>
              <a:buNone/>
            </a:pPr>
            <a:endParaRPr lang="zh-CN" altLang="en-US" sz="3600" b="1" dirty="0">
              <a:ea typeface="宋体" panose="02010600030101010101" pitchFamily="2" charset="-122"/>
            </a:endParaRPr>
          </a:p>
          <a:p>
            <a:endParaRPr lang="en-US" altLang="zh-CN" sz="3600" b="1">
              <a:solidFill>
                <a:srgbClr val="FF0000"/>
              </a:solidFill>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83651">
                                            <p:txEl>
                                              <p:charRg st="0" end="9"/>
                                            </p:txEl>
                                          </p:spTgt>
                                        </p:tgtEl>
                                        <p:attrNameLst>
                                          <p:attrName>style.visibility</p:attrName>
                                        </p:attrNameLst>
                                      </p:cBhvr>
                                      <p:to>
                                        <p:strVal val="visible"/>
                                      </p:to>
                                    </p:set>
                                    <p:animEffect transition="in" filter="checkerboard(across)">
                                      <p:cBhvr>
                                        <p:cTn id="7" dur="500"/>
                                        <p:tgtEl>
                                          <p:spTgt spid="283651">
                                            <p:txEl>
                                              <p:charRg st="0" end="9"/>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283651">
                                            <p:txEl>
                                              <p:charRg st="9" end="63"/>
                                            </p:txEl>
                                          </p:spTgt>
                                        </p:tgtEl>
                                        <p:attrNameLst>
                                          <p:attrName>style.visibility</p:attrName>
                                        </p:attrNameLst>
                                      </p:cBhvr>
                                      <p:to>
                                        <p:strVal val="visible"/>
                                      </p:to>
                                    </p:set>
                                    <p:animEffect transition="in" filter="checkerboard(across)">
                                      <p:cBhvr>
                                        <p:cTn id="10" dur="500"/>
                                        <p:tgtEl>
                                          <p:spTgt spid="283651">
                                            <p:txEl>
                                              <p:charRg st="9" end="6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4674" name="标题 284673"/>
          <p:cNvSpPr>
            <a:spLocks noGrp="1"/>
          </p:cNvSpPr>
          <p:nvPr>
            <p:ph type="title"/>
          </p:nvPr>
        </p:nvSpPr>
        <p:spPr/>
        <p:txBody>
          <a:bodyPr anchor="ctr"/>
          <a:p>
            <a:endParaRPr lang="zh-CN" altLang="en-US" sz="4300" i="0" dirty="0">
              <a:ea typeface="微软雅黑" panose="020B0503020204020204" charset="-122"/>
            </a:endParaRPr>
          </a:p>
        </p:txBody>
      </p:sp>
      <p:sp>
        <p:nvSpPr>
          <p:cNvPr id="284675" name="文本占位符 284674"/>
          <p:cNvSpPr>
            <a:spLocks noGrp="1"/>
          </p:cNvSpPr>
          <p:nvPr>
            <p:ph type="body" idx="1"/>
          </p:nvPr>
        </p:nvSpPr>
        <p:spPr>
          <a:xfrm>
            <a:off x="2057400" y="1905000"/>
            <a:ext cx="7913688" cy="3962400"/>
          </a:xfrm>
        </p:spPr>
        <p:txBody>
          <a:bodyPr/>
          <a:p>
            <a:pPr>
              <a:lnSpc>
                <a:spcPct val="90000"/>
              </a:lnSpc>
              <a:buNone/>
            </a:pPr>
            <a:r>
              <a:rPr lang="zh-CN" altLang="en-US" sz="3600" b="1" dirty="0">
                <a:solidFill>
                  <a:srgbClr val="FF0000"/>
                </a:solidFill>
                <a:ea typeface="微软雅黑" panose="020B0503020204020204" charset="-122"/>
              </a:rPr>
              <a:t>   刑事诉讼：</a:t>
            </a:r>
            <a:endParaRPr lang="zh-CN" altLang="en-US" sz="3600" b="1" dirty="0">
              <a:solidFill>
                <a:srgbClr val="FF0000"/>
              </a:solidFill>
              <a:ea typeface="微软雅黑" panose="020B0503020204020204" charset="-122"/>
            </a:endParaRPr>
          </a:p>
          <a:p>
            <a:pPr>
              <a:lnSpc>
                <a:spcPct val="90000"/>
              </a:lnSpc>
              <a:buNone/>
            </a:pPr>
            <a:r>
              <a:rPr lang="zh-CN" altLang="en-US" sz="3600" b="1" dirty="0">
                <a:solidFill>
                  <a:srgbClr val="FF0000"/>
                </a:solidFill>
                <a:ea typeface="华文细黑" panose="02010600040101010101" pitchFamily="2" charset="-122"/>
              </a:rPr>
              <a:t>          </a:t>
            </a:r>
            <a:r>
              <a:rPr lang="zh-CN" altLang="en-US" sz="4400" b="1" dirty="0">
                <a:ea typeface="华文细黑" panose="02010600040101010101" pitchFamily="2" charset="-122"/>
              </a:rPr>
              <a:t>处理</a:t>
            </a:r>
            <a:r>
              <a:rPr lang="zh-CN" altLang="en-US" sz="4400" b="1" dirty="0">
                <a:solidFill>
                  <a:srgbClr val="FF0000"/>
                </a:solidFill>
                <a:ea typeface="华文细黑" panose="02010600040101010101" pitchFamily="2" charset="-122"/>
              </a:rPr>
              <a:t>刑事</a:t>
            </a:r>
            <a:r>
              <a:rPr lang="zh-CN" altLang="en-US" sz="4400" b="1" dirty="0">
                <a:ea typeface="华文细黑" panose="02010600040101010101" pitchFamily="2" charset="-122"/>
              </a:rPr>
              <a:t>案件。刑事诉讼活动的核心内容是：专门机关依照法定程序判定行为人</a:t>
            </a:r>
            <a:r>
              <a:rPr lang="zh-CN" altLang="en-US" sz="4400" b="1" dirty="0">
                <a:solidFill>
                  <a:srgbClr val="FF0000"/>
                </a:solidFill>
                <a:ea typeface="华文细黑" panose="02010600040101010101" pitchFamily="2" charset="-122"/>
              </a:rPr>
              <a:t>是否构成犯罪</a:t>
            </a:r>
            <a:r>
              <a:rPr lang="zh-CN" altLang="en-US" sz="4400" b="1" dirty="0">
                <a:ea typeface="华文细黑" panose="02010600040101010101" pitchFamily="2" charset="-122"/>
              </a:rPr>
              <a:t>？</a:t>
            </a:r>
            <a:r>
              <a:rPr lang="zh-CN" altLang="en-US" sz="4400" b="1" dirty="0">
                <a:solidFill>
                  <a:srgbClr val="FF0000"/>
                </a:solidFill>
                <a:ea typeface="华文细黑" panose="02010600040101010101" pitchFamily="2" charset="-122"/>
              </a:rPr>
              <a:t>是否应当进行刑罚处罚</a:t>
            </a:r>
            <a:r>
              <a:rPr lang="zh-CN" altLang="en-US" sz="4400" b="1" dirty="0">
                <a:ea typeface="华文细黑" panose="02010600040101010101" pitchFamily="2" charset="-122"/>
              </a:rPr>
              <a:t>？</a:t>
            </a:r>
            <a:endParaRPr lang="zh-CN" altLang="en-US" sz="4400" b="1" dirty="0">
              <a:ea typeface="华文细黑" panose="02010600040101010101" pitchFamily="2" charset="-122"/>
            </a:endParaRPr>
          </a:p>
          <a:p>
            <a:pPr>
              <a:lnSpc>
                <a:spcPct val="90000"/>
              </a:lnSpc>
              <a:buNone/>
            </a:pPr>
            <a:endParaRPr lang="zh-CN" altLang="en-US" sz="4400" b="1" dirty="0">
              <a:ea typeface="宋体" panose="02010600030101010101" pitchFamily="2" charset="-122"/>
            </a:endParaRPr>
          </a:p>
          <a:p>
            <a:pPr>
              <a:lnSpc>
                <a:spcPct val="90000"/>
              </a:lnSpc>
            </a:pPr>
            <a:endParaRPr lang="en-US" altLang="zh-CN" sz="3600" b="1">
              <a:solidFill>
                <a:srgbClr val="FF0000"/>
              </a:solidFill>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4675">
                                            <p:txEl>
                                              <p:charRg st="9" end="73"/>
                                            </p:txEl>
                                          </p:spTgt>
                                        </p:tgtEl>
                                        <p:attrNameLst>
                                          <p:attrName>style.visibility</p:attrName>
                                        </p:attrNameLst>
                                      </p:cBhvr>
                                      <p:to>
                                        <p:strVal val="visible"/>
                                      </p:to>
                                    </p:set>
                                    <p:anim calcmode="lin" valueType="num">
                                      <p:cBhvr additive="base">
                                        <p:cTn id="7" dur="500" fill="hold"/>
                                        <p:tgtEl>
                                          <p:spTgt spid="284675">
                                            <p:txEl>
                                              <p:charRg st="9" end="7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4675">
                                            <p:txEl>
                                              <p:charRg st="9" end="7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5698" name="标题 285697"/>
          <p:cNvSpPr>
            <a:spLocks noGrp="1"/>
          </p:cNvSpPr>
          <p:nvPr>
            <p:ph type="title"/>
          </p:nvPr>
        </p:nvSpPr>
        <p:spPr/>
        <p:txBody>
          <a:bodyPr anchor="ctr"/>
          <a:p>
            <a:r>
              <a:rPr lang="zh-CN" altLang="en-US" sz="4300" i="0" dirty="0">
                <a:solidFill>
                  <a:srgbClr val="FF0000"/>
                </a:solidFill>
                <a:ea typeface="微软雅黑" panose="020B0503020204020204" charset="-122"/>
              </a:rPr>
              <a:t>诉讼概述</a:t>
            </a:r>
            <a:r>
              <a:rPr lang="en-US" altLang="zh-CN" sz="4300" i="0">
                <a:ea typeface="微软雅黑" panose="020B0503020204020204" charset="-122"/>
              </a:rPr>
              <a:t>----</a:t>
            </a:r>
            <a:r>
              <a:rPr lang="zh-CN" altLang="en-US" sz="4300" i="0" dirty="0">
                <a:ea typeface="微软雅黑" panose="020B0503020204020204" charset="-122"/>
              </a:rPr>
              <a:t>诉讼的种类和区别</a:t>
            </a:r>
            <a:endParaRPr lang="zh-CN" altLang="en-US" sz="4300" i="0" dirty="0">
              <a:ea typeface="微软雅黑" panose="020B0503020204020204" charset="-122"/>
            </a:endParaRPr>
          </a:p>
        </p:txBody>
      </p:sp>
      <p:sp>
        <p:nvSpPr>
          <p:cNvPr id="285699" name="文本占位符 285698"/>
          <p:cNvSpPr>
            <a:spLocks noGrp="1"/>
          </p:cNvSpPr>
          <p:nvPr>
            <p:ph type="body" idx="1"/>
          </p:nvPr>
        </p:nvSpPr>
        <p:spPr>
          <a:xfrm>
            <a:off x="2057400" y="1905000"/>
            <a:ext cx="7913688" cy="3962400"/>
          </a:xfrm>
        </p:spPr>
        <p:txBody>
          <a:bodyPr/>
          <a:p>
            <a:pPr>
              <a:lnSpc>
                <a:spcPct val="90000"/>
              </a:lnSpc>
              <a:buNone/>
            </a:pPr>
            <a:r>
              <a:rPr lang="zh-CN" altLang="en-US" sz="3600" b="1" dirty="0">
                <a:solidFill>
                  <a:srgbClr val="FF0000"/>
                </a:solidFill>
                <a:ea typeface="微软雅黑" panose="020B0503020204020204" charset="-122"/>
              </a:rPr>
              <a:t>   行政诉讼：</a:t>
            </a:r>
            <a:endParaRPr lang="zh-CN" altLang="en-US" sz="3600" b="1" dirty="0">
              <a:solidFill>
                <a:srgbClr val="FF0000"/>
              </a:solidFill>
              <a:ea typeface="微软雅黑" panose="020B0503020204020204" charset="-122"/>
            </a:endParaRPr>
          </a:p>
          <a:p>
            <a:pPr>
              <a:lnSpc>
                <a:spcPct val="90000"/>
              </a:lnSpc>
              <a:buNone/>
            </a:pPr>
            <a:r>
              <a:rPr lang="zh-CN" altLang="en-US" sz="3600" b="1" dirty="0">
                <a:solidFill>
                  <a:srgbClr val="FF0000"/>
                </a:solidFill>
                <a:ea typeface="华文细黑" panose="02010600040101010101" pitchFamily="2" charset="-122"/>
              </a:rPr>
              <a:t>          </a:t>
            </a:r>
            <a:r>
              <a:rPr lang="zh-CN" altLang="en-US" sz="4400" b="1" dirty="0">
                <a:ea typeface="华文细黑" panose="02010600040101010101" pitchFamily="2" charset="-122"/>
              </a:rPr>
              <a:t>处理</a:t>
            </a:r>
            <a:r>
              <a:rPr lang="zh-CN" altLang="en-US" sz="4400" b="1" dirty="0">
                <a:solidFill>
                  <a:srgbClr val="FF0000"/>
                </a:solidFill>
                <a:ea typeface="华文细黑" panose="02010600040101010101" pitchFamily="2" charset="-122"/>
              </a:rPr>
              <a:t>行政</a:t>
            </a:r>
            <a:r>
              <a:rPr lang="zh-CN" altLang="en-US" sz="4400" b="1" dirty="0">
                <a:ea typeface="华文细黑" panose="02010600040101010101" pitchFamily="2" charset="-122"/>
              </a:rPr>
              <a:t>案件。行政诉讼活动的核心内容是：专门机关根据</a:t>
            </a:r>
            <a:r>
              <a:rPr lang="zh-CN" altLang="en-US" sz="4400" b="1" dirty="0">
                <a:solidFill>
                  <a:srgbClr val="FF0000"/>
                </a:solidFill>
                <a:ea typeface="华文细黑" panose="02010600040101010101" pitchFamily="2" charset="-122"/>
              </a:rPr>
              <a:t>行政相对人</a:t>
            </a:r>
            <a:r>
              <a:rPr lang="zh-CN" altLang="en-US" sz="4400" b="1" dirty="0">
                <a:ea typeface="华文细黑" panose="02010600040101010101" pitchFamily="2" charset="-122"/>
              </a:rPr>
              <a:t>的诉求依照法定程序，审查并判定</a:t>
            </a:r>
            <a:r>
              <a:rPr lang="zh-CN" altLang="en-US" sz="4400" b="1" dirty="0">
                <a:solidFill>
                  <a:srgbClr val="FF0000"/>
                </a:solidFill>
                <a:ea typeface="华文细黑" panose="02010600040101010101" pitchFamily="2" charset="-122"/>
              </a:rPr>
              <a:t>行政机关具体行政行为是否合法</a:t>
            </a:r>
            <a:r>
              <a:rPr lang="zh-CN" altLang="en-US" sz="4400" b="1" dirty="0">
                <a:ea typeface="华文细黑" panose="02010600040101010101" pitchFamily="2" charset="-122"/>
              </a:rPr>
              <a:t>？</a:t>
            </a:r>
            <a:endParaRPr lang="zh-CN" altLang="en-US" sz="4400" b="1" dirty="0">
              <a:ea typeface="华文细黑" panose="02010600040101010101" pitchFamily="2" charset="-122"/>
            </a:endParaRPr>
          </a:p>
          <a:p>
            <a:pPr>
              <a:lnSpc>
                <a:spcPct val="90000"/>
              </a:lnSpc>
              <a:buNone/>
            </a:pPr>
            <a:endParaRPr lang="zh-CN" altLang="en-US" sz="4400" b="1" dirty="0">
              <a:ea typeface="宋体" panose="02010600030101010101" pitchFamily="2" charset="-122"/>
            </a:endParaRPr>
          </a:p>
          <a:p>
            <a:pPr>
              <a:lnSpc>
                <a:spcPct val="90000"/>
              </a:lnSpc>
            </a:pPr>
            <a:endParaRPr lang="en-US" altLang="zh-CN" sz="3600" b="1">
              <a:solidFill>
                <a:srgbClr val="FF0000"/>
              </a:solidFill>
              <a:ea typeface="宋体" panose="02010600030101010101" pitchFamily="2" charset="-122"/>
            </a:endParaRPr>
          </a:p>
        </p:txBody>
      </p:sp>
      <p:sp>
        <p:nvSpPr>
          <p:cNvPr id="2" name="日期占位符 1"/>
          <p:cNvSpPr/>
          <p:nvPr>
            <p:ph type="dt" sz="half" idx="10"/>
          </p:nvPr>
        </p:nvSpPr>
        <p:spPr/>
        <p:txBody>
          <a:bodyPr/>
          <a:p>
            <a:pPr lvl="0"/>
            <a:fld id="{BB962C8B-B14F-4D97-AF65-F5344CB8AC3E}" type="datetime3">
              <a:rPr lang="zh-CN" altLang="en-US" dirty="0"/>
            </a:fld>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5699">
                                            <p:txEl>
                                              <p:charRg st="9" end="81"/>
                                            </p:txEl>
                                          </p:spTgt>
                                        </p:tgtEl>
                                        <p:attrNameLst>
                                          <p:attrName>style.visibility</p:attrName>
                                        </p:attrNameLst>
                                      </p:cBhvr>
                                      <p:to>
                                        <p:strVal val="visible"/>
                                      </p:to>
                                    </p:set>
                                    <p:anim calcmode="lin" valueType="num">
                                      <p:cBhvr additive="base">
                                        <p:cTn id="7" dur="500" fill="hold"/>
                                        <p:tgtEl>
                                          <p:spTgt spid="285699">
                                            <p:txEl>
                                              <p:charRg st="9" end="8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5699">
                                            <p:txEl>
                                              <p:charRg st="9" end="8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6311</Words>
  <Application>WPS 演示</Application>
  <PresentationFormat>宽屏</PresentationFormat>
  <Paragraphs>371</Paragraphs>
  <Slides>50</Slides>
  <Notes>0</Notes>
  <HiddenSlides>0</HiddenSlides>
  <MMClips>0</MMClips>
  <ScaleCrop>false</ScaleCrop>
  <HeadingPairs>
    <vt:vector size="8" baseType="variant">
      <vt:variant>
        <vt:lpstr>已用的字体</vt:lpstr>
      </vt:variant>
      <vt:variant>
        <vt:i4>17</vt:i4>
      </vt:variant>
      <vt:variant>
        <vt:lpstr>主题</vt:lpstr>
      </vt:variant>
      <vt:variant>
        <vt:i4>1</vt:i4>
      </vt:variant>
      <vt:variant>
        <vt:lpstr>嵌入 OLE 服务器</vt:lpstr>
      </vt:variant>
      <vt:variant>
        <vt:i4>2</vt:i4>
      </vt:variant>
      <vt:variant>
        <vt:lpstr>幻灯片标题</vt:lpstr>
      </vt:variant>
      <vt:variant>
        <vt:i4>50</vt:i4>
      </vt:variant>
    </vt:vector>
  </HeadingPairs>
  <TitlesOfParts>
    <vt:vector size="70" baseType="lpstr">
      <vt:lpstr>Arial</vt:lpstr>
      <vt:lpstr>宋体</vt:lpstr>
      <vt:lpstr>Wingdings</vt:lpstr>
      <vt:lpstr>Calibri</vt:lpstr>
      <vt:lpstr>微软雅黑</vt:lpstr>
      <vt:lpstr>黑体</vt:lpstr>
      <vt:lpstr>华文细黑</vt:lpstr>
      <vt:lpstr>Arial Unicode MS</vt:lpstr>
      <vt:lpstr>Calibri Light</vt:lpstr>
      <vt:lpstr>Garamond</vt:lpstr>
      <vt:lpstr>楷体_GB2312</vt:lpstr>
      <vt:lpstr>楷体</vt:lpstr>
      <vt:lpstr>华文琥珀</vt:lpstr>
      <vt:lpstr>华文彩云</vt:lpstr>
      <vt:lpstr>华文楷体</vt:lpstr>
      <vt:lpstr>华文中宋</vt:lpstr>
      <vt:lpstr>新宋体</vt:lpstr>
      <vt:lpstr>Office 主题</vt:lpstr>
      <vt:lpstr>Word.Document.8</vt:lpstr>
      <vt:lpstr>Word.Document.8</vt:lpstr>
      <vt:lpstr>PowerPoint 演示文稿</vt:lpstr>
      <vt:lpstr>学习目标</vt:lpstr>
      <vt:lpstr>PowerPoint 演示文稿</vt:lpstr>
      <vt:lpstr>PowerPoint 演示文稿</vt:lpstr>
      <vt:lpstr>PowerPoint 演示文稿</vt:lpstr>
      <vt:lpstr>PowerPoint 演示文稿</vt:lpstr>
      <vt:lpstr>PowerPoint 演示文稿</vt:lpstr>
      <vt:lpstr>PowerPoint 演示文稿</vt:lpstr>
      <vt:lpstr>诉讼概述----诉讼的种类和区别</vt:lpstr>
      <vt:lpstr>诉讼概述----诉讼的种类和区别</vt:lpstr>
      <vt:lpstr>二、怎样起诉</vt:lpstr>
      <vt:lpstr>PowerPoint 演示文稿</vt:lpstr>
      <vt:lpstr>PowerPoint 演示文稿</vt:lpstr>
      <vt:lpstr>PowerPoint 演示文稿</vt:lpstr>
      <vt:lpstr>PowerPoint 演示文稿</vt:lpstr>
      <vt:lpstr>PowerPoint 演示文稿</vt:lpstr>
      <vt:lpstr>PowerPoint 演示文稿</vt:lpstr>
      <vt:lpstr>小技能：学写起诉状</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小知识：证据</vt:lpstr>
      <vt:lpstr>PowerPoint 演示文稿</vt:lpstr>
      <vt:lpstr>三、上诉</vt:lpstr>
      <vt:lpstr>四、再审和申诉</vt:lpstr>
      <vt:lpstr>五、申请执行</vt:lpstr>
      <vt:lpstr>六、认识民事诉讼</vt:lpstr>
      <vt:lpstr>PowerPoint 演示文稿</vt:lpstr>
      <vt:lpstr>PowerPoint 演示文稿</vt:lpstr>
      <vt:lpstr>PowerPoint 演示文稿</vt:lpstr>
      <vt:lpstr>   小知识：民事诉讼成本计算</vt:lpstr>
      <vt:lpstr>诉讼成本一：要花多少钱？</vt:lpstr>
      <vt:lpstr>诉讼成本一：要花多少钱？</vt:lpstr>
      <vt:lpstr>诉讼成本一：要花多少钱？</vt:lpstr>
      <vt:lpstr>诉讼成本一：要花多少钱？</vt:lpstr>
      <vt:lpstr>诉讼成本一：要花多少钱？</vt:lpstr>
      <vt:lpstr>诉讼成本一：要花多少钱？</vt:lpstr>
      <vt:lpstr>诉讼成本一：要花多少钱？</vt:lpstr>
      <vt:lpstr>诉讼成本一：要花多少钱？</vt:lpstr>
      <vt:lpstr>诉讼成本一：要花多少钱？</vt:lpstr>
      <vt:lpstr>诉讼成本一：要花多少钱？</vt:lpstr>
      <vt:lpstr>诉讼成本一：要花多少钱？</vt:lpstr>
      <vt:lpstr>诉讼成本二：要花多少时间？</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Gaoyang</dc:creator>
  <cp:lastModifiedBy>   无名</cp:lastModifiedBy>
  <cp:revision>173</cp:revision>
  <dcterms:created xsi:type="dcterms:W3CDTF">2015-05-05T08:02:00Z</dcterms:created>
  <dcterms:modified xsi:type="dcterms:W3CDTF">2018-07-04T07:35:10Z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2052-10.1.0.7400</vt:lpwstr>
  </property>
</Properties>
</file>