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360" r:id="rId6"/>
    <p:sldId id="361" r:id="rId7"/>
    <p:sldId id="362" r:id="rId8"/>
    <p:sldId id="364" r:id="rId9"/>
    <p:sldId id="365" r:id="rId10"/>
    <p:sldId id="366" r:id="rId11"/>
    <p:sldId id="367" r:id="rId12"/>
    <p:sldId id="368" r:id="rId13"/>
    <p:sldId id="426" r:id="rId14"/>
    <p:sldId id="369" r:id="rId15"/>
    <p:sldId id="410" r:id="rId16"/>
    <p:sldId id="411" r:id="rId17"/>
    <p:sldId id="412" r:id="rId18"/>
    <p:sldId id="413" r:id="rId19"/>
    <p:sldId id="414" r:id="rId20"/>
    <p:sldId id="465" r:id="rId21"/>
    <p:sldId id="370" r:id="rId22"/>
    <p:sldId id="388" r:id="rId23"/>
    <p:sldId id="371" r:id="rId24"/>
    <p:sldId id="372" r:id="rId25"/>
    <p:sldId id="373" r:id="rId26"/>
    <p:sldId id="389" r:id="rId27"/>
    <p:sldId id="415" r:id="rId28"/>
    <p:sldId id="416" r:id="rId29"/>
    <p:sldId id="417" r:id="rId30"/>
    <p:sldId id="390" r:id="rId31"/>
    <p:sldId id="422" r:id="rId32"/>
    <p:sldId id="423" r:id="rId33"/>
    <p:sldId id="419" r:id="rId34"/>
    <p:sldId id="420" r:id="rId35"/>
    <p:sldId id="421" r:id="rId36"/>
    <p:sldId id="425" r:id="rId37"/>
    <p:sldId id="418" r:id="rId38"/>
    <p:sldId id="375" r:id="rId39"/>
    <p:sldId id="376" r:id="rId40"/>
    <p:sldId id="377" r:id="rId41"/>
    <p:sldId id="378" r:id="rId42"/>
    <p:sldId id="382" r:id="rId43"/>
    <p:sldId id="383" r:id="rId44"/>
    <p:sldId id="384" r:id="rId45"/>
    <p:sldId id="385" r:id="rId46"/>
    <p:sldId id="386" r:id="rId47"/>
    <p:sldId id="428" r:id="rId48"/>
    <p:sldId id="429" r:id="rId49"/>
    <p:sldId id="427" r:id="rId50"/>
    <p:sldId id="391" r:id="rId51"/>
    <p:sldId id="392" r:id="rId52"/>
    <p:sldId id="393" r:id="rId5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6" Type="http://schemas.openxmlformats.org/officeDocument/2006/relationships/tableStyles" Target="tableStyles.xml"/><Relationship Id="rId55" Type="http://schemas.openxmlformats.org/officeDocument/2006/relationships/viewProps" Target="viewProps.xml"/><Relationship Id="rId54" Type="http://schemas.openxmlformats.org/officeDocument/2006/relationships/presProps" Target="presProps.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effectLst>
                <a:outerShdw blurRad="38100" dist="38100" dir="2700000">
                  <a:srgbClr val="000000"/>
                </a:outerShdw>
              </a:effectLst>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effectLst>
                <a:outerShdw blurRad="38100" dist="38100" dir="2700000">
                  <a:srgbClr val="000000"/>
                </a:outerShdw>
              </a:effectLst>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effectLst>
                  <a:outerShdw blurRad="38100" dist="38100" dir="2700000">
                    <a:srgbClr val="000000"/>
                  </a:outerShdw>
                </a:effectLst>
              </a:rPr>
            </a:fld>
            <a:endParaRPr lang="zh-CN" altLang="en-US" dirty="0">
              <a:effectLst>
                <a:outerShdw blurRad="38100" dist="38100" dir="2700000">
                  <a:srgbClr val="000000"/>
                </a:outerShdw>
              </a:effectLst>
              <a:latin typeface="Arial" panose="020B0604020202020204" pitchFamily="34" charset="0"/>
            </a:endParaRPr>
          </a:p>
        </p:txBody>
      </p:sp>
    </p:spTree>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baike.baidu.com/view/1000363.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572770" y="516890"/>
            <a:ext cx="12044680" cy="1014730"/>
          </a:xfrm>
          <a:prstGeom prst="rect">
            <a:avLst/>
          </a:prstGeom>
          <a:noFill/>
          <a:ln w="9525">
            <a:noFill/>
          </a:ln>
        </p:spPr>
        <p:txBody>
          <a:bodyPr wrap="squar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6.解决纠纷----遇事不慌，依法维权</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5622925" cy="82994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6-1 认识仲裁</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标题 66561"/>
          <p:cNvSpPr>
            <a:spLocks noGrp="1" noRot="1"/>
          </p:cNvSpPr>
          <p:nvPr>
            <p:ph type="title"/>
          </p:nvPr>
        </p:nvSpPr>
        <p:spPr/>
        <p:txBody>
          <a:bodyPr anchor="ctr"/>
          <a:p>
            <a:r>
              <a:rPr lang="en-US" altLang="zh-CN" sz="4000" b="0" dirty="0">
                <a:ea typeface="楷体_GB2312" panose="02010600030101010101" pitchFamily="1" charset="-122"/>
              </a:rPr>
              <a:t>          </a:t>
            </a:r>
            <a:r>
              <a:rPr lang="zh-CN" altLang="en-US" sz="4000" b="0" dirty="0">
                <a:ea typeface="楷体_GB2312" panose="02010600030101010101" pitchFamily="1" charset="-122"/>
              </a:rPr>
              <a:t>诉讼和仲裁</a:t>
            </a:r>
            <a:endParaRPr lang="zh-CN" altLang="en-US" sz="4000" b="0" dirty="0">
              <a:ea typeface="楷体_GB2312" panose="02010600030101010101" pitchFamily="1" charset="-122"/>
            </a:endParaRPr>
          </a:p>
        </p:txBody>
      </p:sp>
      <p:sp>
        <p:nvSpPr>
          <p:cNvPr id="66563" name="文本占位符 66562"/>
          <p:cNvSpPr>
            <a:spLocks noGrp="1"/>
          </p:cNvSpPr>
          <p:nvPr>
            <p:ph type="body" idx="1"/>
          </p:nvPr>
        </p:nvSpPr>
        <p:spPr/>
        <p:txBody>
          <a:bodyPr/>
          <a:p>
            <a:pPr>
              <a:lnSpc>
                <a:spcPct val="90000"/>
              </a:lnSpc>
            </a:pPr>
            <a:r>
              <a:rPr lang="zh-CN" altLang="en-US" dirty="0">
                <a:latin typeface="楷体_GB2312" panose="02010600030101010101" pitchFamily="1" charset="-122"/>
                <a:ea typeface="楷体_GB2312" panose="02010600030101010101" pitchFamily="1" charset="-122"/>
              </a:rPr>
              <a:t>诉讼</a:t>
            </a:r>
            <a:endParaRPr lang="zh-CN" altLang="en-US" dirty="0">
              <a:latin typeface="楷体_GB2312" panose="02010600030101010101" pitchFamily="1" charset="-122"/>
              <a:ea typeface="楷体_GB2312" panose="02010600030101010101" pitchFamily="1" charset="-122"/>
            </a:endParaRPr>
          </a:p>
          <a:p>
            <a:pPr>
              <a:lnSpc>
                <a:spcPct val="90000"/>
              </a:lnSpc>
            </a:pPr>
            <a:r>
              <a:rPr lang="zh-CN" altLang="en-US" sz="2800" dirty="0">
                <a:latin typeface="楷体_GB2312" panose="02010600030101010101" pitchFamily="1" charset="-122"/>
                <a:ea typeface="楷体_GB2312" panose="02010600030101010101" pitchFamily="1" charset="-122"/>
              </a:rPr>
              <a:t>法律依据：</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中华人民共和国民事诉讼法</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适用一切种类的纠纷，但境外效力有待国家间双边或多边协定来保障</a:t>
            </a:r>
            <a:endParaRPr lang="zh-CN" altLang="en-US" sz="2800" dirty="0">
              <a:latin typeface="楷体_GB2312" panose="02010600030101010101" pitchFamily="1" charset="-122"/>
              <a:ea typeface="楷体_GB2312" panose="02010600030101010101" pitchFamily="1" charset="-122"/>
            </a:endParaRPr>
          </a:p>
          <a:p>
            <a:pPr>
              <a:lnSpc>
                <a:spcPct val="90000"/>
              </a:lnSpc>
            </a:pPr>
            <a:r>
              <a:rPr lang="zh-CN" altLang="en-US" sz="2800" dirty="0">
                <a:latin typeface="楷体_GB2312" panose="02010600030101010101" pitchFamily="1" charset="-122"/>
                <a:ea typeface="楷体_GB2312" panose="02010600030101010101" pitchFamily="1" charset="-122"/>
              </a:rPr>
              <a:t>起诉程序</a:t>
            </a:r>
            <a:r>
              <a:rPr lang="zh-CN" altLang="en-US" sz="2800" dirty="0">
                <a:latin typeface="楷体_GB2312" panose="02010600030101010101" pitchFamily="1" charset="-122"/>
                <a:ea typeface="楷体_GB2312" panose="02010600030101010101" pitchFamily="1" charset="-122"/>
                <a:sym typeface="Wingdings" panose="05000000000000000000" pitchFamily="2" charset="2"/>
              </a:rPr>
              <a:t>：</a:t>
            </a:r>
            <a:r>
              <a:rPr lang="en-US" altLang="zh-CN" sz="2800" dirty="0">
                <a:latin typeface="楷体_GB2312" panose="02010600030101010101" pitchFamily="1" charset="-122"/>
                <a:ea typeface="楷体_GB2312" panose="02010600030101010101" pitchFamily="1" charset="-122"/>
                <a:sym typeface="Wingdings" panose="05000000000000000000" pitchFamily="2" charset="2"/>
              </a:rPr>
              <a:t>1</a:t>
            </a:r>
            <a:r>
              <a:rPr lang="zh-CN" altLang="en-US" sz="2800" dirty="0">
                <a:latin typeface="楷体_GB2312" panose="02010600030101010101" pitchFamily="1" charset="-122"/>
                <a:ea typeface="楷体_GB2312" panose="02010600030101010101" pitchFamily="1" charset="-122"/>
                <a:sym typeface="Wingdings" panose="05000000000000000000" pitchFamily="2" charset="2"/>
              </a:rPr>
              <a:t>、</a:t>
            </a:r>
            <a:r>
              <a:rPr lang="zh-CN" altLang="en-US" sz="2800" dirty="0">
                <a:latin typeface="楷体_GB2312" panose="02010600030101010101" pitchFamily="1" charset="-122"/>
                <a:ea typeface="楷体_GB2312" panose="02010600030101010101" pitchFamily="1" charset="-122"/>
              </a:rPr>
              <a:t>起诉书</a:t>
            </a:r>
            <a:endParaRPr lang="zh-CN" altLang="en-US" sz="2800" dirty="0">
              <a:latin typeface="楷体_GB2312" panose="02010600030101010101" pitchFamily="1" charset="-122"/>
              <a:ea typeface="楷体_GB2312" panose="02010600030101010101" pitchFamily="1" charset="-122"/>
            </a:endParaRPr>
          </a:p>
          <a:p>
            <a:pPr>
              <a:lnSpc>
                <a:spcPct val="9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2</a:t>
            </a:r>
            <a:r>
              <a:rPr lang="zh-CN" altLang="en-US" sz="2800" dirty="0">
                <a:latin typeface="楷体_GB2312" panose="02010600030101010101" pitchFamily="1" charset="-122"/>
                <a:ea typeface="楷体_GB2312" panose="02010600030101010101" pitchFamily="1" charset="-122"/>
              </a:rPr>
              <a:t>、附具证据材料：合同、往来传真、邮件、（境外形成的需公证</a:t>
            </a:r>
            <a:endParaRPr lang="zh-CN" altLang="en-US" sz="2800" dirty="0">
              <a:latin typeface="楷体_GB2312" panose="02010600030101010101" pitchFamily="1" charset="-122"/>
              <a:ea typeface="楷体_GB2312" panose="02010600030101010101" pitchFamily="1" charset="-122"/>
            </a:endParaRPr>
          </a:p>
          <a:p>
            <a:pPr>
              <a:lnSpc>
                <a:spcPct val="9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3</a:t>
            </a:r>
            <a:r>
              <a:rPr lang="zh-CN" altLang="en-US" sz="2800" dirty="0">
                <a:latin typeface="楷体_GB2312" panose="02010600030101010101" pitchFamily="1" charset="-122"/>
                <a:ea typeface="楷体_GB2312" panose="02010600030101010101" pitchFamily="1" charset="-122"/>
              </a:rPr>
              <a:t>、缴纳诉讼费</a:t>
            </a:r>
            <a:endParaRPr lang="zh-CN" altLang="en-US" sz="2800" dirty="0">
              <a:latin typeface="楷体_GB2312" panose="02010600030101010101" pitchFamily="1" charset="-122"/>
              <a:ea typeface="楷体_GB2312" panose="02010600030101010101" pitchFamily="1" charset="-122"/>
            </a:endParaRPr>
          </a:p>
          <a:p>
            <a:pPr>
              <a:lnSpc>
                <a:spcPct val="90000"/>
              </a:lnSpc>
            </a:pPr>
            <a:endParaRPr lang="zh-CN" altLang="en-US" dirty="0">
              <a:latin typeface="楷体_GB2312" panose="02010600030101010101" pitchFamily="1" charset="-122"/>
              <a:ea typeface="楷体_GB2312" panose="02010600030101010101" pitchFamily="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标题 67585"/>
          <p:cNvSpPr>
            <a:spLocks noGrp="1" noRot="1"/>
          </p:cNvSpPr>
          <p:nvPr>
            <p:ph type="title"/>
          </p:nvPr>
        </p:nvSpPr>
        <p:spPr/>
        <p:txBody>
          <a:bodyPr anchor="ctr"/>
          <a:p>
            <a:r>
              <a:rPr lang="en-US" altLang="zh-CN" sz="4000" b="0" dirty="0">
                <a:ea typeface="楷体_GB2312" panose="02010600030101010101" pitchFamily="1" charset="-122"/>
              </a:rPr>
              <a:t>   </a:t>
            </a:r>
            <a:r>
              <a:rPr lang="zh-CN" altLang="en-US" sz="4000" b="0" dirty="0">
                <a:ea typeface="楷体_GB2312" panose="02010600030101010101" pitchFamily="1" charset="-122"/>
              </a:rPr>
              <a:t>诉讼和仲裁</a:t>
            </a:r>
            <a:endParaRPr lang="zh-CN" altLang="en-US" sz="4000" b="0" dirty="0">
              <a:ea typeface="楷体_GB2312" panose="02010600030101010101" pitchFamily="1" charset="-122"/>
            </a:endParaRPr>
          </a:p>
        </p:txBody>
      </p:sp>
      <p:sp>
        <p:nvSpPr>
          <p:cNvPr id="67587" name="文本占位符 67586"/>
          <p:cNvSpPr>
            <a:spLocks noGrp="1"/>
          </p:cNvSpPr>
          <p:nvPr>
            <p:ph type="body" idx="1"/>
          </p:nvPr>
        </p:nvSpPr>
        <p:spPr/>
        <p:txBody>
          <a:bodyPr/>
          <a:p>
            <a:r>
              <a:rPr lang="zh-CN" altLang="en-US" dirty="0">
                <a:latin typeface="楷体_GB2312" panose="02010600030101010101" pitchFamily="1" charset="-122"/>
                <a:ea typeface="楷体_GB2312" panose="02010600030101010101" pitchFamily="1" charset="-122"/>
              </a:rPr>
              <a:t>仲裁</a:t>
            </a:r>
            <a:endParaRPr lang="zh-CN" altLang="en-US" dirty="0">
              <a:latin typeface="楷体_GB2312" panose="02010600030101010101" pitchFamily="1" charset="-122"/>
              <a:ea typeface="楷体_GB2312" panose="02010600030101010101" pitchFamily="1" charset="-122"/>
            </a:endParaRPr>
          </a:p>
          <a:p>
            <a:r>
              <a:rPr lang="zh-CN" altLang="en-US" sz="2800" dirty="0">
                <a:latin typeface="楷体_GB2312" panose="02010600030101010101" pitchFamily="1" charset="-122"/>
                <a:ea typeface="楷体_GB2312" panose="02010600030101010101" pitchFamily="1" charset="-122"/>
              </a:rPr>
              <a:t>法律依据：</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中华人民共和国仲裁法</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a:t>
            </a:r>
            <a:r>
              <a:rPr lang="en-US" altLang="zh-CN" sz="2800" dirty="0">
                <a:latin typeface="楷体_GB2312" panose="02010600030101010101" pitchFamily="1" charset="-122"/>
                <a:ea typeface="楷体_GB2312" panose="02010600030101010101" pitchFamily="1" charset="-122"/>
              </a:rPr>
              <a:t>1994</a:t>
            </a:r>
            <a:r>
              <a:rPr lang="zh-CN" altLang="en-US" sz="2800" dirty="0">
                <a:latin typeface="楷体_GB2312" panose="02010600030101010101" pitchFamily="1" charset="-122"/>
                <a:ea typeface="楷体_GB2312" panose="02010600030101010101" pitchFamily="1" charset="-122"/>
              </a:rPr>
              <a:t>年</a:t>
            </a:r>
            <a:r>
              <a:rPr lang="en-US" altLang="zh-CN" sz="2800" dirty="0">
                <a:latin typeface="楷体_GB2312" panose="02010600030101010101" pitchFamily="1" charset="-122"/>
                <a:ea typeface="楷体_GB2312" panose="02010600030101010101" pitchFamily="1" charset="-122"/>
              </a:rPr>
              <a:t>8</a:t>
            </a:r>
            <a:r>
              <a:rPr lang="zh-CN" altLang="en-US" sz="2800" dirty="0">
                <a:latin typeface="楷体_GB2312" panose="02010600030101010101" pitchFamily="1" charset="-122"/>
                <a:ea typeface="楷体_GB2312" panose="02010600030101010101" pitchFamily="1" charset="-122"/>
              </a:rPr>
              <a:t>月</a:t>
            </a:r>
            <a:r>
              <a:rPr lang="en-US" altLang="zh-CN" sz="2800" dirty="0">
                <a:latin typeface="楷体_GB2312" panose="02010600030101010101" pitchFamily="1" charset="-122"/>
                <a:ea typeface="楷体_GB2312" panose="02010600030101010101" pitchFamily="1" charset="-122"/>
              </a:rPr>
              <a:t>31</a:t>
            </a:r>
            <a:r>
              <a:rPr lang="zh-CN" altLang="en-US" sz="2800" dirty="0">
                <a:latin typeface="楷体_GB2312" panose="02010600030101010101" pitchFamily="1" charset="-122"/>
                <a:ea typeface="楷体_GB2312" panose="02010600030101010101" pitchFamily="1" charset="-122"/>
              </a:rPr>
              <a:t>日制订，</a:t>
            </a:r>
            <a:r>
              <a:rPr lang="en-US" altLang="zh-CN" sz="2800" dirty="0">
                <a:latin typeface="楷体_GB2312" panose="02010600030101010101" pitchFamily="1" charset="-122"/>
                <a:ea typeface="楷体_GB2312" panose="02010600030101010101" pitchFamily="1" charset="-122"/>
              </a:rPr>
              <a:t>2017</a:t>
            </a:r>
            <a:r>
              <a:rPr lang="zh-CN" altLang="en-US" sz="2800" dirty="0">
                <a:latin typeface="楷体_GB2312" panose="02010600030101010101" pitchFamily="1" charset="-122"/>
                <a:ea typeface="楷体_GB2312" panose="02010600030101010101" pitchFamily="1" charset="-122"/>
              </a:rPr>
              <a:t>年</a:t>
            </a:r>
            <a:r>
              <a:rPr lang="en-US" altLang="zh-CN" sz="2800" dirty="0">
                <a:latin typeface="楷体_GB2312" panose="02010600030101010101" pitchFamily="1" charset="-122"/>
                <a:ea typeface="楷体_GB2312" panose="02010600030101010101" pitchFamily="1" charset="-122"/>
              </a:rPr>
              <a:t>9</a:t>
            </a:r>
            <a:r>
              <a:rPr lang="zh-CN" altLang="en-US" sz="2800" dirty="0">
                <a:latin typeface="楷体_GB2312" panose="02010600030101010101" pitchFamily="1" charset="-122"/>
                <a:ea typeface="楷体_GB2312" panose="02010600030101010101" pitchFamily="1" charset="-122"/>
              </a:rPr>
              <a:t>月</a:t>
            </a:r>
            <a:r>
              <a:rPr lang="en-US" altLang="zh-CN" sz="2800" dirty="0">
                <a:latin typeface="楷体_GB2312" panose="02010600030101010101" pitchFamily="1" charset="-122"/>
                <a:ea typeface="楷体_GB2312" panose="02010600030101010101" pitchFamily="1" charset="-122"/>
              </a:rPr>
              <a:t>1</a:t>
            </a:r>
            <a:r>
              <a:rPr lang="zh-CN" altLang="en-US" sz="2800" dirty="0">
                <a:latin typeface="楷体_GB2312" panose="02010600030101010101" pitchFamily="1" charset="-122"/>
                <a:ea typeface="楷体_GB2312" panose="02010600030101010101" pitchFamily="1" charset="-122"/>
              </a:rPr>
              <a:t>日第二次修正</a:t>
            </a:r>
            <a:r>
              <a:rPr lang="zh-CN" altLang="en-US" dirty="0">
                <a:latin typeface="楷体_GB2312" panose="02010600030101010101" pitchFamily="1" charset="-122"/>
                <a:ea typeface="楷体_GB2312" panose="02010600030101010101" pitchFamily="1" charset="-122"/>
              </a:rPr>
              <a:t>。</a:t>
            </a:r>
            <a:endParaRPr lang="zh-CN" altLang="en-US" dirty="0">
              <a:latin typeface="楷体_GB2312" panose="02010600030101010101" pitchFamily="1" charset="-122"/>
              <a:ea typeface="楷体_GB2312" panose="02010600030101010101" pitchFamily="1" charset="-122"/>
            </a:endParaRPr>
          </a:p>
          <a:p>
            <a:r>
              <a:rPr lang="zh-CN" altLang="en-US" sz="2800" dirty="0">
                <a:latin typeface="楷体_GB2312" panose="02010600030101010101" pitchFamily="1" charset="-122"/>
                <a:ea typeface="楷体_GB2312" panose="02010600030101010101" pitchFamily="1" charset="-122"/>
              </a:rPr>
              <a:t>适用于一切与合同有关的纠纷和争议，特别适合于涉外纠纷，有</a:t>
            </a:r>
            <a:r>
              <a:rPr lang="en-US" altLang="zh-CN" sz="2800" dirty="0">
                <a:latin typeface="楷体_GB2312" panose="02010600030101010101" pitchFamily="1" charset="-122"/>
                <a:ea typeface="楷体_GB2312" panose="02010600030101010101" pitchFamily="1" charset="-122"/>
              </a:rPr>
              <a:t>1958</a:t>
            </a:r>
            <a:r>
              <a:rPr lang="zh-CN" altLang="en-US" sz="2800" dirty="0">
                <a:latin typeface="楷体_GB2312" panose="02010600030101010101" pitchFamily="1" charset="-122"/>
                <a:ea typeface="楷体_GB2312" panose="02010600030101010101" pitchFamily="1" charset="-122"/>
              </a:rPr>
              <a:t>年</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纽约公约</a:t>
            </a:r>
            <a:r>
              <a:rPr lang="en-US" altLang="zh-CN" sz="2800" dirty="0">
                <a:latin typeface="楷体_GB2312" panose="02010600030101010101" pitchFamily="1" charset="-122"/>
                <a:ea typeface="楷体_GB2312" panose="02010600030101010101" pitchFamily="1" charset="-122"/>
              </a:rPr>
              <a:t>》</a:t>
            </a:r>
            <a:r>
              <a:rPr lang="zh-CN" altLang="en-US" sz="2800" dirty="0">
                <a:latin typeface="楷体_GB2312" panose="02010600030101010101" pitchFamily="1" charset="-122"/>
                <a:ea typeface="楷体_GB2312" panose="02010600030101010101" pitchFamily="1" charset="-122"/>
              </a:rPr>
              <a:t>保障执行</a:t>
            </a:r>
            <a:r>
              <a:rPr lang="en-US" altLang="zh-CN" sz="2800">
                <a:latin typeface="Arial" panose="020B0604020202020204" pitchFamily="34" charset="0"/>
                <a:ea typeface="楷体_GB2312" panose="02010600030101010101" pitchFamily="1" charset="-122"/>
              </a:rPr>
              <a:t>——</a:t>
            </a:r>
            <a:r>
              <a:rPr lang="en-US" altLang="zh-CN" sz="2800" dirty="0">
                <a:latin typeface="楷体_GB2312" panose="02010600030101010101" pitchFamily="1" charset="-122"/>
                <a:ea typeface="楷体_GB2312" panose="02010600030101010101" pitchFamily="1" charset="-122"/>
              </a:rPr>
              <a:t>1987.4.22</a:t>
            </a:r>
            <a:r>
              <a:rPr lang="zh-CN" altLang="en-US" sz="2800" dirty="0">
                <a:latin typeface="楷体_GB2312" panose="02010600030101010101" pitchFamily="1" charset="-122"/>
                <a:ea typeface="楷体_GB2312" panose="02010600030101010101" pitchFamily="1" charset="-122"/>
              </a:rPr>
              <a:t>对我国适用</a:t>
            </a:r>
            <a:r>
              <a:rPr lang="zh-CN" altLang="en-US" dirty="0"/>
              <a:t>。</a:t>
            </a:r>
            <a:endParaRPr lang="zh-CN" altLang="en-US" dirty="0"/>
          </a:p>
          <a:p>
            <a:endParaRPr lang="zh-CN" altLang="en-US" dirty="0">
              <a:latin typeface="楷体_GB2312" panose="02010600030101010101" pitchFamily="1" charset="-122"/>
              <a:ea typeface="楷体_GB2312" panose="02010600030101010101" pitchFamily="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dirty="0">
                <a:ea typeface="楷体_GB2312" panose="02010600030101010101" pitchFamily="1" charset="-122"/>
                <a:sym typeface="+mn-ea"/>
              </a:rPr>
              <a:t>诉讼和仲裁</a:t>
            </a:r>
            <a:endParaRPr lang="zh-CN" altLang="en-US"/>
          </a:p>
        </p:txBody>
      </p:sp>
      <p:sp>
        <p:nvSpPr>
          <p:cNvPr id="3" name="内容占位符 2"/>
          <p:cNvSpPr>
            <a:spLocks noGrp="1"/>
          </p:cNvSpPr>
          <p:nvPr>
            <p:ph idx="1"/>
          </p:nvPr>
        </p:nvSpPr>
        <p:spPr/>
        <p:txBody>
          <a:bodyPr/>
          <a:p>
            <a:r>
              <a:rPr lang="zh-CN" altLang="en-US"/>
              <a:t>仲裁与诉讼有很大的不同。仲裁只适用于民事纠纷，行政案件特别是刑事案件不适用仲裁方式。进入仲裁程序必须以双方当事人自愿为前提。一般来说，进入仲裁程序的双方当事人都是事先在合同中订立了仲裁条款，或者是在争议发生后，经双方协商同意以仲裁方式解决纠纷。如果只是一方当事人单方面提起仲裁，仲裁机构不能受理。此外，仲裁机构专业性强，仲裁程序比较简单，不像审判程序那么严格复杂，而且中国民事仲裁采取“一裁终局”制，解决争议比较迅速。不过，仲裁机构对自己作出的裁决，无权强制执行，若当事人不履行，另一方当事人只能请求人民法院强制执行。根据仲裁的这些特点，当事人可以选择以何种方式解决争议。</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0241"/>
          <p:cNvSpPr>
            <a:spLocks noGrp="1" noRot="1"/>
          </p:cNvSpPr>
          <p:nvPr>
            <p:ph type="title"/>
          </p:nvPr>
        </p:nvSpPr>
        <p:spPr>
          <a:xfrm>
            <a:off x="4727575" y="404813"/>
            <a:ext cx="8229600" cy="962025"/>
          </a:xfrm>
        </p:spPr>
        <p:txBody>
          <a:bodyPr anchor="ctr"/>
          <a:p>
            <a:pPr algn="l"/>
            <a:r>
              <a:rPr lang="zh-CN" altLang="en-US" sz="4000" b="0" dirty="0">
                <a:ea typeface="楷体_GB2312" panose="02010600030101010101" pitchFamily="1" charset="-122"/>
              </a:rPr>
              <a:t>诉讼和仲裁</a:t>
            </a:r>
            <a:endParaRPr lang="zh-CN" altLang="en-US" sz="4000" b="0">
              <a:ea typeface="楷体_GB2312" panose="02010600030101010101" pitchFamily="1" charset="-122"/>
            </a:endParaRPr>
          </a:p>
        </p:txBody>
      </p:sp>
      <p:sp>
        <p:nvSpPr>
          <p:cNvPr id="10243" name="文本占位符 10242"/>
          <p:cNvSpPr>
            <a:spLocks noGrp="1"/>
          </p:cNvSpPr>
          <p:nvPr>
            <p:ph type="body" idx="1"/>
          </p:nvPr>
        </p:nvSpPr>
        <p:spPr/>
        <p:txBody>
          <a:bodyPr>
            <a:normAutofit lnSpcReduction="10000"/>
          </a:bodyPr>
          <a:p>
            <a:r>
              <a:rPr lang="zh-CN" altLang="en-US" b="1" dirty="0">
                <a:ea typeface="楷体_GB2312" panose="02010600030101010101" pitchFamily="1" charset="-122"/>
              </a:rPr>
              <a:t>仲裁的优势</a:t>
            </a:r>
            <a:r>
              <a:rPr lang="en-US" altLang="zh-CN" b="1">
                <a:latin typeface="Arial" panose="020B0604020202020204" pitchFamily="34" charset="0"/>
                <a:ea typeface="楷体_GB2312" panose="02010600030101010101" pitchFamily="1" charset="-122"/>
              </a:rPr>
              <a:t>—</a:t>
            </a:r>
            <a:r>
              <a:rPr lang="zh-CN" altLang="en-US" b="1" dirty="0">
                <a:ea typeface="楷体_GB2312" panose="02010600030101010101" pitchFamily="1" charset="-122"/>
              </a:rPr>
              <a:t>与诉讼的比较</a:t>
            </a:r>
            <a:endParaRPr lang="zh-CN" altLang="en-US" b="1"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自愿性</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专业性</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灵活性</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保密性</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sym typeface="+mn-ea"/>
              </a:rPr>
              <a:t>快捷性</a:t>
            </a:r>
            <a:endParaRPr lang="zh-CN" altLang="en-US" dirty="0">
              <a:ea typeface="楷体_GB2312" panose="02010600030101010101" pitchFamily="1" charset="-122"/>
              <a:sym typeface="+mn-ea"/>
            </a:endParaRPr>
          </a:p>
          <a:p>
            <a:pPr>
              <a:buClr>
                <a:schemeClr val="tx2"/>
              </a:buClr>
              <a:buFont typeface="Wingdings" panose="05000000000000000000" pitchFamily="2" charset="2"/>
              <a:buChar char="Ø"/>
            </a:pPr>
            <a:r>
              <a:rPr lang="zh-CN" altLang="en-US" dirty="0"/>
              <a:t>独立性</a:t>
            </a:r>
            <a:endParaRPr lang="zh-CN" altLang="en-US" dirty="0"/>
          </a:p>
          <a:p>
            <a:pPr>
              <a:buClr>
                <a:schemeClr val="tx2"/>
              </a:buClr>
              <a:buFont typeface="Wingdings" panose="05000000000000000000" pitchFamily="2" charset="2"/>
              <a:buChar char="Ø"/>
            </a:pPr>
            <a:r>
              <a:rPr lang="zh-CN" altLang="en-US"/>
              <a:t>国际性</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自愿性</a:t>
            </a:r>
            <a:endParaRPr lang="zh-CN" altLang="en-US"/>
          </a:p>
          <a:p>
            <a:r>
              <a:rPr lang="zh-CN" altLang="en-US"/>
              <a:t>当事人的自愿性是仲裁最突出的特点。仲裁以双方当事人的自愿为前提，即当事人之间的纠纷是否提交仲裁，交与谁仲裁，仲裁庭如何组成，由谁组成，以及仲裁的审理方式、开庭形式等都是在当事人自愿的基础上，由双方当事人协商确定的。因此，仲裁是最能充分体现当事人意思自治原则的争议解决方式 。</a:t>
            </a: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专业性</a:t>
            </a:r>
            <a:endParaRPr lang="zh-CN" altLang="en-US"/>
          </a:p>
          <a:p>
            <a:r>
              <a:rPr lang="zh-CN" altLang="en-US"/>
              <a:t>民商事纠纷往往涉及特殊的知识领域，会遇到许多复杂的法律、经济贸易和有关的技术性问题，故专家裁判更能体现专业权威性。</a:t>
            </a:r>
            <a:endParaRPr lang="zh-CN" altLang="en-US"/>
          </a:p>
          <a:p>
            <a:r>
              <a:rPr lang="zh-CN" altLang="en-US"/>
              <a:t>因此，由具有一定专业水平和能力的专家担任仲裁员对当事人之间的纠纷进行裁决是仲裁公正性的重要保障。根据中国仲裁法的规定，仲裁机构都备有分专业的，由专家组成的仲裁员名册供当事人进行选择，专家仲裁由此成为民商事仲裁的重要特点之一。</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灵活性</a:t>
            </a:r>
            <a:endParaRPr lang="zh-CN" altLang="en-US"/>
          </a:p>
          <a:p>
            <a:r>
              <a:rPr lang="zh-CN" altLang="en-US"/>
              <a:t>由于仲裁充分体现当事人的意思自治，仲裁中的诸多具体程序都是由当事人协商确定与选择的，因此，与诉讼相比，仲裁程序更加灵活，更具有弹性。</a:t>
            </a:r>
            <a:endParaRPr lang="zh-CN" altLang="en-US"/>
          </a:p>
          <a:p>
            <a:r>
              <a:rPr lang="zh-CN" altLang="en-US"/>
              <a:t>保密性</a:t>
            </a:r>
            <a:endParaRPr lang="zh-CN" altLang="en-US"/>
          </a:p>
          <a:p>
            <a:r>
              <a:rPr lang="zh-CN" altLang="en-US"/>
              <a:t>仲裁以不公开审理为原则。有关的仲裁法律和仲裁规则也同时规定了仲裁员及仲裁秘书人员的保密义务。因此当事人的商业秘密和贸易活动不会因仲裁活动而泄露。仲裁表现出极强的保密性。</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快捷性</a:t>
            </a:r>
            <a:endParaRPr lang="zh-CN" altLang="en-US"/>
          </a:p>
          <a:p>
            <a:r>
              <a:rPr lang="zh-CN" altLang="en-US"/>
              <a:t>仲裁实行一裁终局制，仲裁裁决一经仲裁庭作出即发生法律效力。这使得当事人之间的纠纷能够迅速得以解决。</a:t>
            </a:r>
            <a:endParaRPr lang="zh-CN" altLang="en-US"/>
          </a:p>
          <a:p>
            <a:r>
              <a:rPr lang="zh-CN" altLang="en-US"/>
              <a:t>经济性</a:t>
            </a:r>
            <a:endParaRPr lang="zh-CN" altLang="en-US"/>
          </a:p>
          <a:p>
            <a:r>
              <a:rPr lang="zh-CN" altLang="en-US"/>
              <a:t>仲裁的经济性主要表现在：</a:t>
            </a:r>
            <a:endParaRPr lang="zh-CN" altLang="en-US"/>
          </a:p>
          <a:p>
            <a:r>
              <a:rPr lang="zh-CN" altLang="en-US"/>
              <a:t>时间上的快捷性使得仲裁所需费用相对减少； 仲裁无需多审级收费，使得仲裁费往往低于诉讼费； 仲裁的自愿性、保密性使当事人之间通常没有激烈的对抗，且商业秘密不必公之于世，对当事人之间今后的商业机会影响较小。</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独立性</a:t>
            </a:r>
            <a:endParaRPr lang="zh-CN" altLang="en-US"/>
          </a:p>
          <a:p>
            <a:r>
              <a:rPr lang="zh-CN" altLang="en-US"/>
              <a:t>仲裁机构独立于行政机构，仲裁机构之间也无隶属关系。在仲裁过程中，仲裁庭独立进行仲裁，不受任何机关、社会团体和个人的干涉，亦不受仲裁机构的干涉，显示出最大的独立性。</a:t>
            </a:r>
            <a:endParaRPr lang="zh-CN" altLang="en-US"/>
          </a:p>
          <a:p>
            <a:r>
              <a:rPr lang="zh-CN" altLang="en-US"/>
              <a:t>国际性</a:t>
            </a:r>
            <a:endParaRPr lang="zh-CN" altLang="en-US"/>
          </a:p>
          <a:p>
            <a:r>
              <a:rPr lang="zh-CN" altLang="en-US"/>
              <a:t>随着现代经济的国际化，当事人进行跨国仲裁已屡见不鲜。仲裁案件的来源.当事人.仲裁庭的组成直至裁决的执行，国际性因素原来越多。</a:t>
            </a:r>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仲裁的缺点</a:t>
            </a:r>
            <a:endParaRPr lang="zh-CN" altLang="en-US"/>
          </a:p>
          <a:p>
            <a:r>
              <a:rPr lang="zh-CN" altLang="en-US"/>
              <a:t>收费高</a:t>
            </a:r>
            <a:endParaRPr lang="zh-CN" altLang="en-US"/>
          </a:p>
          <a:p>
            <a:r>
              <a:rPr lang="zh-CN" altLang="en-US"/>
              <a:t>结果难救济</a:t>
            </a:r>
            <a:endParaRPr lang="zh-CN" altLang="en-US"/>
          </a:p>
          <a:p>
            <a:r>
              <a:rPr lang="zh-CN" altLang="en-US"/>
              <a:t>保全复杂</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569720"/>
          </a:xfrm>
          <a:prstGeom prst="rect">
            <a:avLst/>
          </a:prstGeom>
          <a:noFill/>
          <a:ln w="9525">
            <a:noFill/>
          </a:ln>
        </p:spPr>
        <p:txBody>
          <a:bodyPr lIns="90000" tIns="46800" rIns="90000" bIns="46800" anchor="t">
            <a:spAutoFit/>
          </a:bodyPr>
          <a:p>
            <a:pPr lvl="0"/>
            <a:r>
              <a:rPr lang="zh-CN" altLang="en-US" sz="2400" b="1" dirty="0">
                <a:solidFill>
                  <a:srgbClr val="FFFF00"/>
                </a:solidFill>
                <a:ea typeface="黑体" panose="02010609060101010101" pitchFamily="2" charset="-122"/>
              </a:rPr>
              <a:t> </a:t>
            </a:r>
            <a:r>
              <a:rPr lang="zh-CN" altLang="en-US" sz="2400" b="1" dirty="0"/>
              <a:t>1.了解纠纷解决的途径；2.掌握申请仲裁的方法及程序；</a:t>
            </a:r>
            <a:endParaRPr lang="zh-CN" altLang="en-US" sz="2400" b="1" dirty="0"/>
          </a:p>
        </p:txBody>
      </p:sp>
      <p:sp>
        <p:nvSpPr>
          <p:cNvPr id="4110" name="矩形 4110"/>
          <p:cNvSpPr/>
          <p:nvPr/>
        </p:nvSpPr>
        <p:spPr>
          <a:xfrm>
            <a:off x="5087938" y="2781300"/>
            <a:ext cx="2079625" cy="2246630"/>
          </a:xfrm>
          <a:prstGeom prst="rect">
            <a:avLst/>
          </a:prstGeom>
          <a:noFill/>
          <a:ln w="9525">
            <a:noFill/>
          </a:ln>
        </p:spPr>
        <p:txBody>
          <a:bodyPr wrap="square" lIns="90000" tIns="46800" rIns="90000" bIns="46800" anchor="t">
            <a:spAutoFit/>
          </a:bodyPr>
          <a:p>
            <a:pPr lvl="0" eaLnBrk="0" hangingPunct="0"/>
            <a:r>
              <a:rPr sz="2800" b="1"/>
              <a:t>能合理运用调解、仲裁等手段解决常见的经济纠纷</a:t>
            </a:r>
            <a:endParaRPr sz="2800" b="1"/>
          </a:p>
        </p:txBody>
      </p:sp>
      <p:sp>
        <p:nvSpPr>
          <p:cNvPr id="4111" name="矩形 4111"/>
          <p:cNvSpPr/>
          <p:nvPr/>
        </p:nvSpPr>
        <p:spPr>
          <a:xfrm>
            <a:off x="7673975" y="2520315"/>
            <a:ext cx="2079625" cy="308356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t> </a:t>
            </a:r>
            <a:endParaRPr sz="2800" b="1">
              <a:sym typeface="微软雅黑" panose="020B0503020204020204" charset="-122"/>
            </a:endParaRPr>
          </a:p>
          <a:p>
            <a:pPr lvl="0" algn="l" eaLnBrk="0" hangingPunct="0"/>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标题 11265"/>
          <p:cNvSpPr>
            <a:spLocks noGrp="1" noRot="1"/>
          </p:cNvSpPr>
          <p:nvPr>
            <p:ph type="title"/>
          </p:nvPr>
        </p:nvSpPr>
        <p:spPr>
          <a:xfrm>
            <a:off x="3265488" y="908050"/>
            <a:ext cx="7402512" cy="549275"/>
          </a:xfrm>
        </p:spPr>
        <p:txBody>
          <a:bodyPr wrap="square" anchor="ctr">
            <a:normAutofit fontScale="90000"/>
          </a:bodyPr>
          <a:p>
            <a:r>
              <a:rPr lang="zh-CN" altLang="en-US" sz="4000" dirty="0">
                <a:ea typeface="隶书" panose="02010509060101010101" pitchFamily="49" charset="-122"/>
              </a:rPr>
              <a:t>二、如何实现仲裁的意愿</a:t>
            </a:r>
            <a:endParaRPr lang="zh-CN" altLang="en-US" sz="4000">
              <a:ea typeface="隶书" panose="02010509060101010101" pitchFamily="49" charset="-122"/>
            </a:endParaRPr>
          </a:p>
        </p:txBody>
      </p:sp>
      <p:sp>
        <p:nvSpPr>
          <p:cNvPr id="11267" name="文本占位符 11266"/>
          <p:cNvSpPr>
            <a:spLocks noGrp="1"/>
          </p:cNvSpPr>
          <p:nvPr>
            <p:ph type="body" idx="1"/>
          </p:nvPr>
        </p:nvSpPr>
        <p:spPr>
          <a:xfrm>
            <a:off x="853440" y="2209800"/>
            <a:ext cx="9814560" cy="4267200"/>
          </a:xfrm>
        </p:spPr>
        <p:txBody>
          <a:bodyPr/>
          <a:p>
            <a:pPr>
              <a:lnSpc>
                <a:spcPct val="80000"/>
              </a:lnSpc>
            </a:pPr>
            <a:r>
              <a:rPr lang="zh-CN" altLang="en-US" sz="2400" b="1" dirty="0">
                <a:ea typeface="楷体_GB2312" panose="02010600030101010101" pitchFamily="1" charset="-122"/>
              </a:rPr>
              <a:t>仲裁协议</a:t>
            </a:r>
            <a:r>
              <a:rPr lang="en-US" altLang="zh-CN" sz="2400" b="1">
                <a:ea typeface="楷体_GB2312" panose="02010600030101010101" pitchFamily="1" charset="-122"/>
              </a:rPr>
              <a:t>(Arbitration Agreement)</a:t>
            </a:r>
            <a:endParaRPr lang="en-US" altLang="zh-CN" sz="2400" b="1">
              <a:ea typeface="楷体_GB2312" panose="02010600030101010101" pitchFamily="1" charset="-122"/>
            </a:endParaRPr>
          </a:p>
          <a:p>
            <a:pPr fontAlgn="auto">
              <a:lnSpc>
                <a:spcPct val="130000"/>
              </a:lnSpc>
              <a:buNone/>
            </a:pPr>
            <a:r>
              <a:rPr lang="en-US" altLang="zh-CN" sz="2400" dirty="0">
                <a:ea typeface="楷体_GB2312" panose="02010600030101010101" pitchFamily="1" charset="-122"/>
              </a:rPr>
              <a:t>    </a:t>
            </a:r>
            <a:r>
              <a:rPr lang="zh-CN" altLang="en-US" dirty="0">
                <a:ea typeface="楷体_GB2312" panose="02010600030101010101" pitchFamily="1" charset="-122"/>
              </a:rPr>
              <a:t>国际公约和各国仲裁法均明确规定“仲裁协议”是指双方当事人在合同中预先载明表示愿意将其在履行合同过程中发生的争议交付仲裁解决的一种条款，或者当事人在争议发生后，以其他方式达成的愿意提交仲裁的一种书面协议。</a:t>
            </a:r>
            <a:endParaRPr lang="zh-CN" altLang="en-US" dirty="0">
              <a:ea typeface="楷体_GB2312" panose="02010600030101010101" pitchFamily="1" charset="-122"/>
            </a:endParaRPr>
          </a:p>
          <a:p>
            <a:pPr>
              <a:lnSpc>
                <a:spcPct val="80000"/>
              </a:lnSpc>
              <a:buNone/>
            </a:pPr>
            <a:r>
              <a:rPr lang="zh-CN" altLang="en-US" sz="2400" dirty="0">
                <a:ea typeface="楷体_GB2312" panose="02010600030101010101" pitchFamily="1" charset="-122"/>
              </a:rPr>
              <a:t>   </a:t>
            </a:r>
            <a:endParaRPr lang="zh-CN" altLang="en-US" sz="2400" dirty="0">
              <a:ea typeface="楷体_GB2312" panose="02010600030101010101" pitchFamily="1" charset="-122"/>
            </a:endParaRPr>
          </a:p>
          <a:p>
            <a:pPr>
              <a:lnSpc>
                <a:spcPct val="80000"/>
              </a:lnSpc>
              <a:buNone/>
            </a:pPr>
            <a:r>
              <a:rPr lang="zh-CN" altLang="en-US" sz="2400" b="1">
                <a:ea typeface="楷体_GB2312" panose="02010600030101010101" pitchFamily="1" charset="-122"/>
              </a:rPr>
              <a:t>   </a:t>
            </a:r>
            <a:endParaRPr lang="zh-CN" altLang="en-US" sz="2400" b="1" u="sng" dirty="0">
              <a:ea typeface="楷体_GB2312" panose="02010600030101010101" pitchFamily="1"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fontAlgn="auto">
              <a:lnSpc>
                <a:spcPct val="130000"/>
              </a:lnSpc>
              <a:buNone/>
            </a:pPr>
            <a:r>
              <a:rPr lang="en-US" altLang="zh-CN"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   </a:t>
            </a:r>
            <a:r>
              <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当事人提请仲裁的依据</a:t>
            </a:r>
            <a:endPar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endParaRPr>
          </a:p>
          <a:p>
            <a:pPr fontAlgn="auto">
              <a:lnSpc>
                <a:spcPct val="130000"/>
              </a:lnSpc>
              <a:buNone/>
            </a:pPr>
            <a:r>
              <a:rPr lang="zh-CN" altLang="en-US" sz="4800" b="1"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   </a:t>
            </a:r>
            <a:r>
              <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仲裁机构受理争议仲裁案件的依据</a:t>
            </a:r>
            <a:endPar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endParaRPr>
          </a:p>
          <a:p>
            <a:pPr fontAlgn="auto">
              <a:lnSpc>
                <a:spcPct val="130000"/>
              </a:lnSpc>
              <a:buNone/>
            </a:pPr>
            <a:r>
              <a:rPr lang="zh-CN" altLang="en-US" sz="4800" b="1"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   </a:t>
            </a:r>
            <a:r>
              <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rPr>
              <a:t>当事人申请国外法院和中国法院强制执行裁决的依据</a:t>
            </a:r>
            <a:endParaRPr lang="zh-CN" altLang="en-US" sz="4800" b="1" u="sng" dirty="0">
              <a:solidFill>
                <a:schemeClr val="tx1"/>
              </a:solidFill>
              <a:effectLst>
                <a:outerShdw blurRad="38100" dist="19050" dir="2700000" algn="tl" rotWithShape="0">
                  <a:schemeClr val="dk1">
                    <a:alpha val="40000"/>
                  </a:schemeClr>
                </a:outerShdw>
              </a:effectLst>
              <a:ea typeface="楷体_GB2312" panose="02010600030101010101" pitchFamily="1" charset="-122"/>
              <a:sym typeface="+mn-ea"/>
            </a:endParaRPr>
          </a:p>
          <a:p>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标题 13313"/>
          <p:cNvSpPr>
            <a:spLocks noGrp="1" noRot="1"/>
          </p:cNvSpPr>
          <p:nvPr>
            <p:ph type="title"/>
          </p:nvPr>
        </p:nvSpPr>
        <p:spPr>
          <a:xfrm>
            <a:off x="1981200" y="320675"/>
            <a:ext cx="8229600" cy="1052513"/>
          </a:xfrm>
        </p:spPr>
        <p:txBody>
          <a:bodyPr anchor="ctr"/>
          <a:p>
            <a:r>
              <a:rPr lang="en-US" altLang="zh-CN" sz="4000" dirty="0">
                <a:ea typeface="隶书" panose="02010509060101010101" pitchFamily="49" charset="-122"/>
              </a:rPr>
              <a:t>        </a:t>
            </a:r>
            <a:r>
              <a:rPr lang="zh-CN" altLang="en-US" sz="4000" dirty="0">
                <a:ea typeface="隶书" panose="02010509060101010101" pitchFamily="49" charset="-122"/>
              </a:rPr>
              <a:t>二、如何实现仲裁的意愿</a:t>
            </a:r>
            <a:endParaRPr lang="zh-CN" altLang="en-US" sz="4000">
              <a:ea typeface="隶书" panose="02010509060101010101" pitchFamily="49" charset="-122"/>
            </a:endParaRPr>
          </a:p>
        </p:txBody>
      </p:sp>
      <p:sp>
        <p:nvSpPr>
          <p:cNvPr id="13315" name="文本占位符 13314"/>
          <p:cNvSpPr>
            <a:spLocks noGrp="1"/>
          </p:cNvSpPr>
          <p:nvPr>
            <p:ph type="body" idx="1"/>
          </p:nvPr>
        </p:nvSpPr>
        <p:spPr/>
        <p:txBody>
          <a:bodyPr/>
          <a:p>
            <a:pPr>
              <a:buClr>
                <a:schemeClr val="tx2"/>
              </a:buClr>
              <a:buFont typeface="Wingdings" panose="05000000000000000000" pitchFamily="2" charset="2"/>
              <a:buChar char="Ø"/>
            </a:pPr>
            <a:r>
              <a:rPr lang="zh-CN" altLang="en-US" b="1" dirty="0">
                <a:ea typeface="楷体_GB2312" panose="02010600030101010101" pitchFamily="1" charset="-122"/>
              </a:rPr>
              <a:t>仲裁协议成立的形式要件</a:t>
            </a:r>
            <a:endParaRPr lang="zh-CN" altLang="en-US" b="1" dirty="0">
              <a:ea typeface="楷体_GB2312" panose="02010600030101010101" pitchFamily="1" charset="-122"/>
            </a:endParaRPr>
          </a:p>
          <a:p>
            <a:pPr>
              <a:buNone/>
            </a:pPr>
            <a:r>
              <a:rPr lang="zh-CN" altLang="en-US" dirty="0">
                <a:ea typeface="楷体_GB2312" panose="02010600030101010101" pitchFamily="1" charset="-122"/>
              </a:rPr>
              <a:t>   </a:t>
            </a:r>
            <a:r>
              <a:rPr lang="en-US" altLang="zh-CN">
                <a:ea typeface="楷体_GB2312" panose="02010600030101010101" pitchFamily="1" charset="-122"/>
              </a:rPr>
              <a:t>1</a:t>
            </a:r>
            <a:r>
              <a:rPr lang="zh-CN" altLang="en-US" b="1" dirty="0">
                <a:ea typeface="楷体_GB2312" panose="02010600030101010101" pitchFamily="1" charset="-122"/>
              </a:rPr>
              <a:t>、仲裁条款</a:t>
            </a:r>
            <a:r>
              <a:rPr lang="en-US" altLang="zh-CN" b="1">
                <a:ea typeface="楷体_GB2312" panose="02010600030101010101" pitchFamily="1" charset="-122"/>
              </a:rPr>
              <a:t>(Arbitration Clause)</a:t>
            </a:r>
            <a:endParaRPr lang="en-US" altLang="zh-CN" b="1">
              <a:ea typeface="楷体_GB2312" panose="02010600030101010101" pitchFamily="1" charset="-122"/>
            </a:endParaRPr>
          </a:p>
          <a:p>
            <a:pPr>
              <a:buNone/>
            </a:pPr>
            <a:r>
              <a:rPr lang="en-US" altLang="zh-CN" dirty="0">
                <a:ea typeface="楷体_GB2312" panose="02010600030101010101" pitchFamily="1" charset="-122"/>
              </a:rPr>
              <a:t>         </a:t>
            </a:r>
            <a:r>
              <a:rPr lang="zh-CN" altLang="en-US" dirty="0">
                <a:ea typeface="楷体_GB2312" panose="02010600030101010101" pitchFamily="1" charset="-122"/>
              </a:rPr>
              <a:t>注意：合同以传真形式签订，背面条款也应传真，并要求外方签署；</a:t>
            </a:r>
            <a:endParaRPr lang="zh-CN" altLang="en-US" dirty="0">
              <a:ea typeface="楷体_GB2312" panose="02010600030101010101" pitchFamily="1" charset="-122"/>
            </a:endParaRPr>
          </a:p>
          <a:p>
            <a:pPr>
              <a:buNone/>
            </a:pPr>
            <a:r>
              <a:rPr lang="zh-CN" altLang="en-US">
                <a:ea typeface="楷体_GB2312" panose="02010600030101010101" pitchFamily="1" charset="-122"/>
              </a:rPr>
              <a:t>   </a:t>
            </a:r>
            <a:r>
              <a:rPr lang="en-US" altLang="zh-CN">
                <a:ea typeface="楷体_GB2312" panose="02010600030101010101" pitchFamily="1" charset="-122"/>
              </a:rPr>
              <a:t>2</a:t>
            </a:r>
            <a:r>
              <a:rPr lang="zh-CN" altLang="en-US">
                <a:ea typeface="楷体_GB2312" panose="02010600030101010101" pitchFamily="1" charset="-122"/>
              </a:rPr>
              <a:t>、</a:t>
            </a:r>
            <a:r>
              <a:rPr lang="zh-CN" altLang="en-US" b="1" dirty="0">
                <a:ea typeface="楷体_GB2312" panose="02010600030101010101" pitchFamily="1" charset="-122"/>
              </a:rPr>
              <a:t>其他形式的仲裁协议</a:t>
            </a:r>
            <a:endParaRPr lang="zh-CN" altLang="en-US" b="1" dirty="0">
              <a:ea typeface="楷体_GB2312" panose="02010600030101010101" pitchFamily="1" charset="-122"/>
            </a:endParaRPr>
          </a:p>
          <a:p>
            <a:pPr>
              <a:buNone/>
            </a:pPr>
            <a:r>
              <a:rPr lang="zh-CN" altLang="en-US" dirty="0">
                <a:ea typeface="楷体_GB2312" panose="02010600030101010101" pitchFamily="1" charset="-122"/>
              </a:rPr>
              <a:t>注意：无论何种方式订立，必须是</a:t>
            </a:r>
            <a:r>
              <a:rPr lang="zh-CN" altLang="en-US" u="sng" dirty="0">
                <a:ea typeface="楷体_GB2312" panose="02010600030101010101" pitchFamily="1" charset="-122"/>
              </a:rPr>
              <a:t>书面的</a:t>
            </a:r>
            <a:r>
              <a:rPr lang="en-US" altLang="zh-CN" dirty="0">
                <a:ea typeface="楷体_GB2312" panose="02010600030101010101" pitchFamily="1" charset="-122"/>
              </a:rPr>
              <a:t>(《</a:t>
            </a:r>
            <a:r>
              <a:rPr lang="zh-CN" altLang="en-US" dirty="0">
                <a:ea typeface="楷体_GB2312" panose="02010600030101010101" pitchFamily="1" charset="-122"/>
              </a:rPr>
              <a:t>合同法</a:t>
            </a:r>
            <a:r>
              <a:rPr lang="en-US" altLang="zh-CN" dirty="0">
                <a:ea typeface="楷体_GB2312" panose="02010600030101010101" pitchFamily="1" charset="-122"/>
              </a:rPr>
              <a:t>》</a:t>
            </a:r>
            <a:r>
              <a:rPr lang="zh-CN" altLang="en-US" dirty="0">
                <a:ea typeface="楷体_GB2312" panose="02010600030101010101" pitchFamily="1" charset="-122"/>
              </a:rPr>
              <a:t>第十一条规定的书面形式</a:t>
            </a:r>
            <a:r>
              <a:rPr lang="en-US" altLang="zh-CN">
                <a:ea typeface="楷体_GB2312" panose="02010600030101010101" pitchFamily="1" charset="-122"/>
              </a:rPr>
              <a:t>)</a:t>
            </a:r>
            <a:endParaRPr lang="en-US" altLang="zh-CN">
              <a:ea typeface="楷体_GB2312" panose="02010600030101010101" pitchFamily="1" charset="-122"/>
            </a:endParaRPr>
          </a:p>
          <a:p>
            <a:pPr>
              <a:buNone/>
            </a:pPr>
            <a:endParaRPr lang="en-US" altLang="zh-C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2289"/>
          <p:cNvSpPr>
            <a:spLocks noGrp="1" noRot="1"/>
          </p:cNvSpPr>
          <p:nvPr>
            <p:ph type="title"/>
          </p:nvPr>
        </p:nvSpPr>
        <p:spPr>
          <a:xfrm>
            <a:off x="1981200" y="320675"/>
            <a:ext cx="8229600" cy="1052513"/>
          </a:xfrm>
        </p:spPr>
        <p:txBody>
          <a:bodyPr anchor="ctr"/>
          <a:p>
            <a:r>
              <a:rPr lang="en-US" altLang="zh-CN" sz="4000" dirty="0">
                <a:ea typeface="隶书" panose="02010509060101010101" pitchFamily="49" charset="-122"/>
              </a:rPr>
              <a:t>         </a:t>
            </a:r>
            <a:r>
              <a:rPr lang="zh-CN" altLang="en-US" sz="4000" dirty="0">
                <a:ea typeface="隶书" panose="02010509060101010101" pitchFamily="49" charset="-122"/>
              </a:rPr>
              <a:t>二、如何实现仲裁的意愿</a:t>
            </a:r>
            <a:endParaRPr lang="zh-CN" altLang="en-US" sz="4000">
              <a:ea typeface="隶书" panose="02010509060101010101" pitchFamily="49" charset="-122"/>
            </a:endParaRPr>
          </a:p>
        </p:txBody>
      </p:sp>
      <p:sp>
        <p:nvSpPr>
          <p:cNvPr id="12291" name="文本占位符 12290"/>
          <p:cNvSpPr>
            <a:spLocks noGrp="1"/>
          </p:cNvSpPr>
          <p:nvPr>
            <p:ph type="body" idx="1"/>
          </p:nvPr>
        </p:nvSpPr>
        <p:spPr/>
        <p:txBody>
          <a:bodyPr/>
          <a:p>
            <a:pPr marL="609600" indent="-609600">
              <a:buClr>
                <a:schemeClr val="tx2"/>
              </a:buClr>
              <a:buFont typeface="Wingdings" panose="05000000000000000000" pitchFamily="2" charset="2"/>
              <a:buChar char="Ø"/>
            </a:pPr>
            <a:r>
              <a:rPr lang="zh-CN" altLang="en-US" b="1" dirty="0">
                <a:ea typeface="楷体_GB2312" panose="02010600030101010101" pitchFamily="1" charset="-122"/>
              </a:rPr>
              <a:t>仲裁协议成立的实质要件</a:t>
            </a:r>
            <a:endParaRPr lang="zh-CN" altLang="en-US" b="1" dirty="0">
              <a:ea typeface="楷体_GB2312" panose="02010600030101010101" pitchFamily="1" charset="-122"/>
            </a:endParaRPr>
          </a:p>
          <a:p>
            <a:pPr marL="609600" indent="-609600">
              <a:buClr>
                <a:schemeClr val="tx2"/>
              </a:buClr>
              <a:buFont typeface="Wingdings" panose="05000000000000000000" pitchFamily="2" charset="2"/>
              <a:buNone/>
            </a:pPr>
            <a:endParaRPr lang="zh-CN" altLang="en-US" b="1" dirty="0">
              <a:ea typeface="楷体_GB2312" panose="02010600030101010101" pitchFamily="1" charset="-122"/>
            </a:endParaRPr>
          </a:p>
          <a:p>
            <a:pPr marL="609600" indent="-609600">
              <a:buClr>
                <a:schemeClr val="tx2"/>
              </a:buClr>
              <a:buFont typeface="Wingdings" panose="05000000000000000000" pitchFamily="2" charset="2"/>
              <a:buNone/>
            </a:pPr>
            <a:r>
              <a:rPr lang="zh-CN" altLang="en-US" dirty="0">
                <a:ea typeface="楷体_GB2312" panose="02010600030101010101" pitchFamily="1" charset="-122"/>
              </a:rPr>
              <a:t>      </a:t>
            </a:r>
            <a:r>
              <a:rPr lang="en-US" altLang="zh-CN" dirty="0">
                <a:ea typeface="楷体_GB2312" panose="02010600030101010101" pitchFamily="1" charset="-122"/>
              </a:rPr>
              <a:t>1</a:t>
            </a:r>
            <a:r>
              <a:rPr lang="zh-CN" altLang="en-US" dirty="0">
                <a:ea typeface="楷体_GB2312" panose="02010600030101010101" pitchFamily="1" charset="-122"/>
              </a:rPr>
              <a:t>、明确的“请求仲裁”之意思表示</a:t>
            </a:r>
            <a:endParaRPr lang="zh-CN" altLang="en-US" dirty="0">
              <a:ea typeface="楷体_GB2312" panose="02010600030101010101" pitchFamily="1" charset="-122"/>
            </a:endParaRPr>
          </a:p>
          <a:p>
            <a:pPr marL="609600" indent="-609600">
              <a:buClr>
                <a:schemeClr val="tx2"/>
              </a:buClr>
              <a:buFont typeface="Wingdings" panose="05000000000000000000" pitchFamily="2" charset="2"/>
              <a:buNone/>
            </a:pPr>
            <a:endParaRPr lang="zh-CN" altLang="en-US" dirty="0">
              <a:ea typeface="楷体_GB2312" panose="02010600030101010101" pitchFamily="1" charset="-122"/>
            </a:endParaRPr>
          </a:p>
          <a:p>
            <a:pPr marL="609600" indent="-609600">
              <a:buClr>
                <a:schemeClr val="tx2"/>
              </a:buClr>
              <a:buFont typeface="Wingdings" panose="05000000000000000000" pitchFamily="2" charset="2"/>
              <a:buNone/>
            </a:pPr>
            <a:r>
              <a:rPr lang="zh-CN" altLang="en-US" dirty="0">
                <a:ea typeface="楷体_GB2312" panose="02010600030101010101" pitchFamily="1" charset="-122"/>
              </a:rPr>
              <a:t>      </a:t>
            </a:r>
            <a:r>
              <a:rPr lang="en-US" altLang="zh-CN" dirty="0">
                <a:ea typeface="楷体_GB2312" panose="02010600030101010101" pitchFamily="1" charset="-122"/>
              </a:rPr>
              <a:t>2</a:t>
            </a:r>
            <a:r>
              <a:rPr lang="zh-CN" altLang="en-US" dirty="0">
                <a:ea typeface="楷体_GB2312" panose="02010600030101010101" pitchFamily="1" charset="-122"/>
              </a:rPr>
              <a:t>、明确的“仲裁事项”</a:t>
            </a:r>
            <a:endParaRPr lang="zh-CN" altLang="en-US" dirty="0">
              <a:ea typeface="楷体_GB2312" panose="02010600030101010101" pitchFamily="1" charset="-122"/>
            </a:endParaRPr>
          </a:p>
          <a:p>
            <a:pPr marL="609600" indent="-609600">
              <a:buClr>
                <a:schemeClr val="tx2"/>
              </a:buClr>
              <a:buFont typeface="Wingdings" panose="05000000000000000000" pitchFamily="2" charset="2"/>
              <a:buNone/>
            </a:pPr>
            <a:endParaRPr lang="zh-CN" altLang="en-US" dirty="0">
              <a:ea typeface="楷体_GB2312" panose="02010600030101010101" pitchFamily="1" charset="-122"/>
            </a:endParaRPr>
          </a:p>
          <a:p>
            <a:pPr marL="609600" indent="-609600">
              <a:buClr>
                <a:schemeClr val="tx2"/>
              </a:buClr>
              <a:buFont typeface="Wingdings" panose="05000000000000000000" pitchFamily="2" charset="2"/>
              <a:buNone/>
            </a:pPr>
            <a:r>
              <a:rPr lang="zh-CN" altLang="en-US" dirty="0">
                <a:ea typeface="楷体_GB2312" panose="02010600030101010101" pitchFamily="1" charset="-122"/>
              </a:rPr>
              <a:t>      </a:t>
            </a:r>
            <a:r>
              <a:rPr lang="en-US" altLang="zh-CN" dirty="0">
                <a:ea typeface="楷体_GB2312" panose="02010600030101010101" pitchFamily="1" charset="-122"/>
              </a:rPr>
              <a:t>3</a:t>
            </a:r>
            <a:r>
              <a:rPr lang="zh-CN" altLang="en-US" dirty="0">
                <a:ea typeface="楷体_GB2312" panose="02010600030101010101" pitchFamily="1" charset="-122"/>
              </a:rPr>
              <a:t>、选定的“仲裁机构”</a:t>
            </a:r>
            <a:endParaRPr lang="zh-CN" altLang="en-US" dirty="0">
              <a:ea typeface="楷体_GB2312" panose="02010600030101010101" pitchFamily="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15361"/>
          <p:cNvSpPr>
            <a:spLocks noGrp="1" noRot="1"/>
          </p:cNvSpPr>
          <p:nvPr>
            <p:ph type="title"/>
          </p:nvPr>
        </p:nvSpPr>
        <p:spPr>
          <a:xfrm>
            <a:off x="3143250" y="836613"/>
            <a:ext cx="7329488" cy="862012"/>
          </a:xfrm>
        </p:spPr>
        <p:txBody>
          <a:bodyPr anchor="ctr"/>
          <a:p>
            <a:r>
              <a:rPr lang="en-US" altLang="zh-CN" sz="4000" dirty="0">
                <a:ea typeface="隶书" panose="02010509060101010101" pitchFamily="49" charset="-122"/>
              </a:rPr>
              <a:t>            </a:t>
            </a:r>
            <a:r>
              <a:rPr lang="zh-CN" altLang="en-US" sz="4000" dirty="0">
                <a:ea typeface="隶书" panose="02010509060101010101" pitchFamily="49" charset="-122"/>
              </a:rPr>
              <a:t>二、如何实现仲裁的意愿</a:t>
            </a:r>
            <a:endParaRPr lang="zh-CN" altLang="en-US" sz="4000">
              <a:ea typeface="隶书" panose="02010509060101010101" pitchFamily="49" charset="-122"/>
            </a:endParaRPr>
          </a:p>
        </p:txBody>
      </p:sp>
      <p:sp>
        <p:nvSpPr>
          <p:cNvPr id="15363" name="文本占位符 15362"/>
          <p:cNvSpPr>
            <a:spLocks noGrp="1"/>
          </p:cNvSpPr>
          <p:nvPr>
            <p:ph type="body" idx="1"/>
          </p:nvPr>
        </p:nvSpPr>
        <p:spPr>
          <a:xfrm>
            <a:off x="927100" y="2060575"/>
            <a:ext cx="9768205" cy="4526280"/>
          </a:xfrm>
        </p:spPr>
        <p:txBody>
          <a:bodyPr>
            <a:normAutofit fontScale="90000"/>
          </a:bodyPr>
          <a:p>
            <a:r>
              <a:rPr lang="zh-CN" altLang="en-US" b="1" dirty="0">
                <a:latin typeface="Times New Roman" panose="02020603050405020304" pitchFamily="18" charset="0"/>
                <a:ea typeface="楷体_GB2312" panose="02010600030101010101" pitchFamily="1" charset="-122"/>
              </a:rPr>
              <a:t>示范仲裁条款：</a:t>
            </a:r>
            <a:endParaRPr lang="zh-CN" altLang="en-US" b="1" dirty="0">
              <a:latin typeface="Times New Roman" panose="02020603050405020304" pitchFamily="18" charset="0"/>
              <a:ea typeface="楷体_GB2312" panose="02010600030101010101" pitchFamily="1" charset="-122"/>
            </a:endParaRPr>
          </a:p>
          <a:p>
            <a:pPr>
              <a:buNone/>
            </a:pPr>
            <a:r>
              <a:rPr lang="zh-CN" altLang="en-US" b="1" dirty="0">
                <a:latin typeface="Times New Roman" panose="02020603050405020304" pitchFamily="18" charset="0"/>
                <a:ea typeface="楷体_GB2312" panose="02010600030101010101" pitchFamily="1" charset="-122"/>
              </a:rPr>
              <a:t>   </a:t>
            </a:r>
            <a:r>
              <a:rPr lang="zh-CN" altLang="en-US" b="1" dirty="0"/>
              <a:t>凡因本合同引起的或与本合同有关的任何争议，均应提交中国国际经济贸易仲裁委员会__________分会（仲裁中心），按照仲裁申请时中国国际经济贸易仲裁委员会现行有效的仲裁规则进行仲裁。仲裁裁决是终局的，对双方均有约束力。</a:t>
            </a:r>
            <a:endParaRPr lang="zh-CN" altLang="en-US" b="1" dirty="0"/>
          </a:p>
          <a:p>
            <a:pPr>
              <a:buNone/>
            </a:pPr>
            <a:r>
              <a:rPr lang="zh-CN" altLang="en-US" b="1" dirty="0"/>
              <a:t>   Any dispute arising from or in connection with this Contract shall be submitted to China International Economic and Trade Arbitration Commission (CIETAC)___________Sub-Commission (Arbitration Center) for arbitration which shall be conducted in accordance with the CIETAC's arbitration rules in effect at the time of applying for arbitration. The arbitral award is final and binding upon both parties.</a:t>
            </a:r>
            <a:endParaRPr lang="zh-CN" altLang="en-U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1" name="文本占位符 63490"/>
          <p:cNvSpPr>
            <a:spLocks noGrp="1"/>
          </p:cNvSpPr>
          <p:nvPr>
            <p:ph type="body" idx="1"/>
          </p:nvPr>
        </p:nvSpPr>
        <p:spPr>
          <a:xfrm>
            <a:off x="1992313" y="981075"/>
            <a:ext cx="8229600" cy="4495800"/>
          </a:xfrm>
        </p:spPr>
        <p:txBody>
          <a:bodyPr/>
          <a:p>
            <a:pPr>
              <a:buNone/>
            </a:pPr>
            <a:r>
              <a:rPr lang="zh-CN" b="1" dirty="0">
                <a:effectLst/>
                <a:latin typeface="楷体_GB2312" panose="02010600030101010101" pitchFamily="1" charset="-122"/>
                <a:ea typeface="楷体_GB2312" panose="02010600030101010101" pitchFamily="1" charset="-122"/>
              </a:rPr>
              <a:t>小常识：</a:t>
            </a:r>
            <a:r>
              <a:rPr lang="zh-CN" altLang="en-US" b="1" dirty="0">
                <a:effectLst/>
                <a:latin typeface="楷体_GB2312" panose="02010600030101010101" pitchFamily="1" charset="-122"/>
                <a:ea typeface="楷体_GB2312" panose="02010600030101010101" pitchFamily="1" charset="-122"/>
              </a:rPr>
              <a:t>不属于</a:t>
            </a:r>
            <a:r>
              <a:rPr lang="en-US" altLang="zh-CN" b="1" dirty="0">
                <a:effectLst/>
                <a:latin typeface="楷体_GB2312" panose="02010600030101010101" pitchFamily="1" charset="-122"/>
                <a:ea typeface="楷体_GB2312" panose="02010600030101010101" pitchFamily="1" charset="-122"/>
              </a:rPr>
              <a:t>《</a:t>
            </a:r>
            <a:r>
              <a:rPr lang="zh-CN" altLang="en-US" b="1" dirty="0">
                <a:effectLst/>
                <a:latin typeface="楷体_GB2312" panose="02010600030101010101" pitchFamily="1" charset="-122"/>
                <a:ea typeface="楷体_GB2312" panose="02010600030101010101" pitchFamily="1" charset="-122"/>
              </a:rPr>
              <a:t>仲裁法</a:t>
            </a:r>
            <a:r>
              <a:rPr lang="en-US" altLang="zh-CN" b="1" dirty="0">
                <a:effectLst/>
                <a:latin typeface="楷体_GB2312" panose="02010600030101010101" pitchFamily="1" charset="-122"/>
                <a:ea typeface="楷体_GB2312" panose="02010600030101010101" pitchFamily="1" charset="-122"/>
              </a:rPr>
              <a:t>》</a:t>
            </a:r>
            <a:r>
              <a:rPr lang="zh-CN" altLang="en-US" b="1" dirty="0">
                <a:effectLst/>
                <a:latin typeface="楷体_GB2312" panose="02010600030101010101" pitchFamily="1" charset="-122"/>
                <a:ea typeface="楷体_GB2312" panose="02010600030101010101" pitchFamily="1" charset="-122"/>
              </a:rPr>
              <a:t>调整的争议：</a:t>
            </a:r>
            <a:endParaRPr lang="zh-CN" altLang="en-US" b="1" dirty="0">
              <a:effectLst/>
              <a:latin typeface="楷体_GB2312" panose="02010600030101010101" pitchFamily="1" charset="-122"/>
              <a:ea typeface="楷体_GB2312" panose="02010600030101010101" pitchFamily="1" charset="-122"/>
            </a:endParaRPr>
          </a:p>
          <a:p>
            <a:pPr>
              <a:buNone/>
            </a:pPr>
            <a:r>
              <a:rPr lang="en-US" altLang="zh-CN" b="1" dirty="0">
                <a:effectLst/>
                <a:latin typeface="楷体_GB2312" panose="02010600030101010101" pitchFamily="1" charset="-122"/>
                <a:ea typeface="楷体_GB2312" panose="02010600030101010101" pitchFamily="1" charset="-122"/>
              </a:rPr>
              <a:t>①</a:t>
            </a:r>
            <a:r>
              <a:rPr lang="zh-CN" altLang="en-US" b="1" dirty="0">
                <a:effectLst/>
                <a:latin typeface="楷体_GB2312" panose="02010600030101010101" pitchFamily="1" charset="-122"/>
                <a:ea typeface="楷体_GB2312" panose="02010600030101010101" pitchFamily="1" charset="-122"/>
              </a:rPr>
              <a:t>与人身有关的婚姻、收养、监护、抚养、</a:t>
            </a:r>
            <a:endParaRPr lang="zh-CN" altLang="en-US" b="1" dirty="0">
              <a:effectLst/>
              <a:latin typeface="楷体_GB2312" panose="02010600030101010101" pitchFamily="1" charset="-122"/>
              <a:ea typeface="楷体_GB2312" panose="02010600030101010101" pitchFamily="1" charset="-122"/>
            </a:endParaRPr>
          </a:p>
          <a:p>
            <a:pPr>
              <a:buNone/>
            </a:pPr>
            <a:r>
              <a:rPr lang="zh-CN" altLang="en-US" b="1" dirty="0">
                <a:effectLst/>
                <a:latin typeface="楷体_GB2312" panose="02010600030101010101" pitchFamily="1" charset="-122"/>
                <a:ea typeface="楷体_GB2312" panose="02010600030101010101" pitchFamily="1" charset="-122"/>
              </a:rPr>
              <a:t>继承纠纷；</a:t>
            </a:r>
            <a:endParaRPr lang="zh-CN" altLang="en-US" b="1" dirty="0">
              <a:effectLst/>
              <a:latin typeface="楷体_GB2312" panose="02010600030101010101" pitchFamily="1" charset="-122"/>
              <a:ea typeface="楷体_GB2312" panose="02010600030101010101" pitchFamily="1" charset="-122"/>
            </a:endParaRPr>
          </a:p>
          <a:p>
            <a:pPr>
              <a:buNone/>
            </a:pPr>
            <a:r>
              <a:rPr lang="en-US" altLang="zh-CN" b="1" dirty="0">
                <a:effectLst/>
                <a:latin typeface="楷体_GB2312" panose="02010600030101010101" pitchFamily="1" charset="-122"/>
                <a:ea typeface="楷体_GB2312" panose="02010600030101010101" pitchFamily="1" charset="-122"/>
              </a:rPr>
              <a:t>②</a:t>
            </a:r>
            <a:r>
              <a:rPr lang="zh-CN" altLang="en-US" b="1" dirty="0">
                <a:effectLst/>
                <a:latin typeface="楷体_GB2312" panose="02010600030101010101" pitchFamily="1" charset="-122"/>
                <a:ea typeface="楷体_GB2312" panose="02010600030101010101" pitchFamily="1" charset="-122"/>
              </a:rPr>
              <a:t>依法应当由行政机关处理的行政争议；</a:t>
            </a:r>
            <a:endParaRPr lang="zh-CN" altLang="en-US" b="1" dirty="0">
              <a:effectLst/>
              <a:latin typeface="楷体_GB2312" panose="02010600030101010101" pitchFamily="1" charset="-122"/>
              <a:ea typeface="楷体_GB2312" panose="02010600030101010101" pitchFamily="1" charset="-122"/>
            </a:endParaRPr>
          </a:p>
          <a:p>
            <a:pPr>
              <a:buNone/>
            </a:pPr>
            <a:r>
              <a:rPr lang="en-US" altLang="zh-CN" b="1" dirty="0">
                <a:effectLst/>
                <a:latin typeface="楷体_GB2312" panose="02010600030101010101" pitchFamily="1" charset="-122"/>
                <a:ea typeface="楷体_GB2312" panose="02010600030101010101" pitchFamily="1" charset="-122"/>
              </a:rPr>
              <a:t>③</a:t>
            </a:r>
            <a:r>
              <a:rPr lang="zh-CN" altLang="en-US" b="1" dirty="0">
                <a:effectLst/>
                <a:latin typeface="楷体_GB2312" panose="02010600030101010101" pitchFamily="1" charset="-122"/>
                <a:ea typeface="楷体_GB2312" panose="02010600030101010101" pitchFamily="1" charset="-122"/>
              </a:rPr>
              <a:t>劳动争议；</a:t>
            </a:r>
            <a:endParaRPr lang="zh-CN" altLang="en-US" b="1" dirty="0">
              <a:effectLst/>
              <a:latin typeface="楷体_GB2312" panose="02010600030101010101" pitchFamily="1" charset="-122"/>
              <a:ea typeface="楷体_GB2312" panose="02010600030101010101" pitchFamily="1" charset="-122"/>
            </a:endParaRPr>
          </a:p>
          <a:p>
            <a:pPr>
              <a:buNone/>
            </a:pPr>
            <a:endParaRPr lang="zh-CN" altLang="en-US" b="1" dirty="0">
              <a:effectLst/>
              <a:latin typeface="楷体_GB2312" panose="02010600030101010101" pitchFamily="1" charset="-122"/>
              <a:ea typeface="楷体_GB2312" panose="02010600030101010101" pitchFamily="1" charset="-122"/>
            </a:endParaRPr>
          </a:p>
        </p:txBody>
      </p:sp>
    </p:spTree>
  </p:cSld>
  <p:clrMapOvr>
    <a:masterClrMapping/>
  </p:clrMapOvr>
  <p:transition spd="slow">
    <p:diamon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dirty="0">
                <a:latin typeface="Times New Roman" panose="02020603050405020304" pitchFamily="18" charset="0"/>
                <a:ea typeface="隶书" panose="02010509060101010101" pitchFamily="49" charset="-122"/>
                <a:sym typeface="+mn-ea"/>
              </a:rPr>
              <a:t>三、如何进行仲裁程序</a:t>
            </a:r>
            <a:endParaRPr lang="zh-CN" altLang="en-US"/>
          </a:p>
        </p:txBody>
      </p:sp>
      <p:sp>
        <p:nvSpPr>
          <p:cNvPr id="3" name="内容占位符 2"/>
          <p:cNvSpPr>
            <a:spLocks noGrp="1"/>
          </p:cNvSpPr>
          <p:nvPr>
            <p:ph idx="1"/>
          </p:nvPr>
        </p:nvSpPr>
        <p:spPr/>
        <p:txBody>
          <a:bodyPr>
            <a:normAutofit/>
          </a:bodyPr>
          <a:p>
            <a:r>
              <a:rPr lang="en-US" altLang="zh-CN"/>
              <a:t>1.</a:t>
            </a:r>
            <a:r>
              <a:rPr lang="zh-CN" altLang="en-US"/>
              <a:t>受理</a:t>
            </a:r>
            <a:endParaRPr lang="zh-CN" altLang="en-US"/>
          </a:p>
          <a:p>
            <a:r>
              <a:rPr lang="zh-CN" altLang="en-US"/>
              <a:t>仲裁程序是以当事人向仲裁机构申请仲裁为起始。仲裁委员会收到当事人提交的仲裁申请书后，认为符合受理条件的，在收到仲裁申请书之日起五日内向申请人发出受理通知书，同时向被申请人发出仲裁通知书及附件。双方当事人在收到受理通知书或仲裁通知书后，应当做好以下几项工作：</a:t>
            </a:r>
            <a:endParaRPr lang="zh-CN" altLang="en-US"/>
          </a:p>
          <a:p>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sym typeface="+mn-ea"/>
              </a:rPr>
              <a:t>申请人须在规定的期限内预交仲裁费用，否则将视为申请人撤回仲裁申请； 被申请人可在仲裁通知书规定的期限内向仲裁委员会提交书面答辩书； 分别做好证据材料的核对及整理工作，必要时可提交补充证据； 及时提交仲裁员选定书、法定代表人证明书、详细写明委托权限的授权委托书等有关材料； 在被申请人下落不明的情况下，申请人应主动查找其下落，并向仲裁委员会提交被申请人的确切住所，否则将影响仲裁程序进行； 被申请人若要提出仲裁反请求，则必须在仲裁规则规定的期限内提出。</a:t>
            </a:r>
            <a:endParaRPr lang="zh-CN" altLang="en-US"/>
          </a:p>
          <a:p>
            <a:r>
              <a:rPr lang="zh-CN" altLang="en-US">
                <a:sym typeface="+mn-ea"/>
              </a:rPr>
              <a:t>此外，双方当事人均有权向仲裁委员会申请财产保全和证据保全，有权委托律师和其他代理人进行仲裁活动。</a:t>
            </a:r>
            <a:endParaRPr lang="zh-CN" altLang="en-US"/>
          </a:p>
          <a:p>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en-US" altLang="zh-CN"/>
              <a:t>2.</a:t>
            </a:r>
            <a:r>
              <a:rPr lang="zh-CN" altLang="en-US"/>
              <a:t>组庭</a:t>
            </a:r>
            <a:endParaRPr lang="zh-CN" altLang="en-US"/>
          </a:p>
          <a:p>
            <a:r>
              <a:rPr lang="zh-CN" altLang="en-US"/>
              <a:t>双方当事人应当在规定的期限内约定仲裁庭的组成方式和选定仲裁员。若当事人在规定的期限内未能约定仲裁庭的组成方式或者选定仲裁员的，由仲裁委员会主任指定。仲裁庭组成后，仲裁委员会向双方当事人发出组庭通知书。</a:t>
            </a:r>
            <a:endParaRPr lang="zh-CN" altLang="en-US"/>
          </a:p>
          <a:p>
            <a:r>
              <a:rPr lang="zh-CN" altLang="en-US"/>
              <a:t>当事人在收到组庭通知书后，对仲裁员的公正性有怀疑时，可以在首次开庭前提出回避申请，同时应当说明理由。若回避事由在首次开庭后知道的，可以在最后一次开庭终结前提出。因回避而重新选定或指定仲裁员后，当事人可以请求已进行的仲裁程序重新进行，是否准许，由仲裁庭决定。</a:t>
            </a:r>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9" name="文本占位符 9218"/>
          <p:cNvSpPr>
            <a:spLocks noGrp="1"/>
          </p:cNvSpPr>
          <p:nvPr>
            <p:ph type="body" idx="1"/>
          </p:nvPr>
        </p:nvSpPr>
        <p:spPr>
          <a:xfrm>
            <a:off x="1981200" y="476250"/>
            <a:ext cx="8507413" cy="6121400"/>
          </a:xfrm>
        </p:spPr>
        <p:txBody>
          <a:bodyPr>
            <a:normAutofit lnSpcReduction="10000"/>
          </a:bodyPr>
          <a:p>
            <a:pPr>
              <a:lnSpc>
                <a:spcPct val="90000"/>
              </a:lnSpc>
              <a:buNone/>
            </a:pPr>
            <a:r>
              <a:rPr lang="zh-CN" altLang="en-US" sz="3600" b="1" dirty="0">
                <a:solidFill>
                  <a:srgbClr val="00FFFF"/>
                </a:solidFill>
                <a:latin typeface="楷体_GB2312" panose="02010600030101010101" pitchFamily="1" charset="-122"/>
                <a:ea typeface="楷体_GB2312" panose="02010600030101010101" pitchFamily="1" charset="-122"/>
              </a:rPr>
              <a:t> </a:t>
            </a:r>
            <a:r>
              <a:rPr lang="zh-CN" altLang="en-US" sz="3600" b="1" dirty="0">
                <a:solidFill>
                  <a:schemeClr val="tx1"/>
                </a:solidFill>
                <a:effectLst>
                  <a:outerShdw blurRad="38100" dist="19050" dir="2700000" algn="tl" rotWithShape="0">
                    <a:schemeClr val="dk1">
                      <a:alpha val="40000"/>
                    </a:schemeClr>
                  </a:outerShdw>
                </a:effectLst>
                <a:latin typeface="楷体_GB2312" panose="02010600030101010101" pitchFamily="1" charset="-122"/>
                <a:ea typeface="楷体_GB2312" panose="02010600030101010101" pitchFamily="1" charset="-122"/>
              </a:rPr>
              <a:t>仲裁委员会</a:t>
            </a:r>
            <a:endParaRPr lang="zh-CN" altLang="en-US" sz="3600" b="1" dirty="0">
              <a:solidFill>
                <a:schemeClr val="tx1"/>
              </a:solidFill>
              <a:effectLst>
                <a:outerShdw blurRad="38100" dist="19050" dir="2700000" algn="tl" rotWithShape="0">
                  <a:schemeClr val="dk1">
                    <a:alpha val="40000"/>
                  </a:schemeClr>
                </a:outerShdw>
              </a:effectLst>
              <a:latin typeface="楷体_GB2312" panose="02010600030101010101" pitchFamily="1" charset="-122"/>
              <a:ea typeface="楷体_GB2312" panose="02010600030101010101" pitchFamily="1" charset="-122"/>
            </a:endParaRPr>
          </a:p>
          <a:p>
            <a:pPr>
              <a:lnSpc>
                <a:spcPct val="90000"/>
              </a:lnSpc>
              <a:buNone/>
            </a:pPr>
            <a:r>
              <a:rPr lang="zh-CN" altLang="en-US" sz="3000" b="1" dirty="0">
                <a:effectLst/>
                <a:ea typeface="楷体_GB2312" panose="02010600030101010101" pitchFamily="1" charset="-122"/>
              </a:rPr>
              <a:t>（一）仲裁委员会的独立性</a:t>
            </a:r>
            <a:endParaRPr lang="zh-CN" altLang="en-US" sz="3000" b="1" dirty="0">
              <a:effectLst/>
              <a:ea typeface="楷体_GB2312" panose="02010600030101010101" pitchFamily="1" charset="-122"/>
            </a:endParaRPr>
          </a:p>
          <a:p>
            <a:pPr algn="just">
              <a:lnSpc>
                <a:spcPct val="90000"/>
              </a:lnSpc>
              <a:buNone/>
            </a:pPr>
            <a:r>
              <a:rPr lang="zh-CN" altLang="en-US" sz="3000" b="1" dirty="0">
                <a:effectLst/>
                <a:ea typeface="楷体_GB2312" panose="02010600030101010101" pitchFamily="1" charset="-122"/>
              </a:rPr>
              <a:t>      仲裁委员会</a:t>
            </a:r>
            <a:r>
              <a:rPr lang="zh-CN" altLang="en-US" sz="3000" b="1" dirty="0">
                <a:latin typeface="宋体" panose="02010600030101010101" pitchFamily="2" charset="-122"/>
                <a:cs typeface="Times New Roman" panose="02020603050405020304" pitchFamily="18" charset="0"/>
              </a:rPr>
              <a:t>不按行政区划层层设置，</a:t>
            </a:r>
            <a:r>
              <a:rPr lang="zh-CN" altLang="en-US" sz="3000" b="1" dirty="0"/>
              <a:t>独立于行</a:t>
            </a:r>
            <a:endParaRPr lang="zh-CN" altLang="en-US" sz="3000" b="1" dirty="0"/>
          </a:p>
          <a:p>
            <a:pPr algn="just">
              <a:lnSpc>
                <a:spcPct val="90000"/>
              </a:lnSpc>
              <a:buNone/>
            </a:pPr>
            <a:r>
              <a:rPr lang="zh-CN" altLang="en-US" sz="3000" b="1" dirty="0"/>
              <a:t>政机关，与行政机关没有隶属关系。仲裁委员会</a:t>
            </a:r>
            <a:endParaRPr lang="zh-CN" altLang="en-US" sz="3000" b="1" dirty="0"/>
          </a:p>
          <a:p>
            <a:pPr algn="just">
              <a:lnSpc>
                <a:spcPct val="90000"/>
              </a:lnSpc>
              <a:buNone/>
            </a:pPr>
            <a:r>
              <a:rPr lang="zh-CN" altLang="en-US" sz="3000" b="1" dirty="0"/>
              <a:t>之间也没有隶属关系。</a:t>
            </a:r>
            <a:endParaRPr lang="zh-CN" altLang="en-US" sz="3000" b="1" dirty="0"/>
          </a:p>
          <a:p>
            <a:pPr algn="just">
              <a:lnSpc>
                <a:spcPct val="90000"/>
              </a:lnSpc>
              <a:buNone/>
            </a:pPr>
            <a:r>
              <a:rPr lang="zh-CN" altLang="en-US" sz="3000" b="1" dirty="0">
                <a:effectLst/>
                <a:ea typeface="楷体_GB2312" panose="02010600030101010101" pitchFamily="1" charset="-122"/>
              </a:rPr>
              <a:t>（二）仲裁委员会的组成</a:t>
            </a:r>
            <a:endParaRPr lang="zh-CN" altLang="en-US" sz="3000" b="1" dirty="0">
              <a:effectLst/>
              <a:ea typeface="楷体_GB2312" panose="02010600030101010101" pitchFamily="1" charset="-122"/>
            </a:endParaRPr>
          </a:p>
          <a:p>
            <a:pPr>
              <a:lnSpc>
                <a:spcPct val="90000"/>
              </a:lnSpc>
              <a:buNone/>
            </a:pPr>
            <a:r>
              <a:rPr lang="en-US" altLang="zh-CN" sz="3000" b="1" dirty="0">
                <a:effectLst/>
              </a:rPr>
              <a:t>①</a:t>
            </a:r>
            <a:r>
              <a:rPr lang="zh-CN" altLang="en-US" sz="3000" b="1" dirty="0">
                <a:effectLst/>
              </a:rPr>
              <a:t>仲裁委员会由主任</a:t>
            </a:r>
            <a:r>
              <a:rPr lang="en-US" altLang="zh-CN" sz="3000" b="1" dirty="0">
                <a:effectLst/>
              </a:rPr>
              <a:t>1</a:t>
            </a:r>
            <a:r>
              <a:rPr lang="zh-CN" altLang="en-US" sz="3000" b="1" dirty="0">
                <a:effectLst/>
              </a:rPr>
              <a:t>人、副主任</a:t>
            </a:r>
            <a:r>
              <a:rPr lang="en-US" altLang="zh-CN" sz="3000" b="1">
                <a:effectLst/>
              </a:rPr>
              <a:t>2</a:t>
            </a:r>
            <a:r>
              <a:rPr lang="en-US" altLang="zh-CN" sz="3000" b="1">
                <a:effectLst/>
                <a:latin typeface="Arial" panose="020B0604020202020204" pitchFamily="34" charset="0"/>
              </a:rPr>
              <a:t>—</a:t>
            </a:r>
            <a:r>
              <a:rPr lang="en-US" altLang="zh-CN" sz="3000" b="1" dirty="0">
                <a:effectLst/>
              </a:rPr>
              <a:t>4</a:t>
            </a:r>
            <a:r>
              <a:rPr lang="zh-CN" altLang="en-US" sz="3000" b="1" dirty="0">
                <a:effectLst/>
              </a:rPr>
              <a:t>人和委员</a:t>
            </a:r>
            <a:r>
              <a:rPr lang="en-US" altLang="zh-CN" sz="3000" b="1">
                <a:effectLst/>
              </a:rPr>
              <a:t>7</a:t>
            </a:r>
            <a:r>
              <a:rPr lang="en-US" altLang="zh-CN" sz="3000" b="1">
                <a:effectLst/>
                <a:latin typeface="Arial" panose="020B0604020202020204" pitchFamily="34" charset="0"/>
              </a:rPr>
              <a:t>—</a:t>
            </a:r>
            <a:r>
              <a:rPr lang="en-US" altLang="zh-CN" sz="3000" b="1" dirty="0">
                <a:effectLst/>
              </a:rPr>
              <a:t>11</a:t>
            </a:r>
            <a:r>
              <a:rPr lang="zh-CN" altLang="en-US" sz="3000" b="1" dirty="0">
                <a:effectLst/>
              </a:rPr>
              <a:t>人组成。</a:t>
            </a:r>
            <a:endParaRPr lang="zh-CN" altLang="en-US" sz="3000" b="1" dirty="0">
              <a:effectLst/>
            </a:endParaRPr>
          </a:p>
          <a:p>
            <a:pPr>
              <a:lnSpc>
                <a:spcPct val="90000"/>
              </a:lnSpc>
              <a:buNone/>
            </a:pPr>
            <a:r>
              <a:rPr lang="en-US" altLang="zh-CN" sz="3000" b="1" dirty="0">
                <a:effectLst/>
              </a:rPr>
              <a:t>②</a:t>
            </a:r>
            <a:r>
              <a:rPr lang="zh-CN" altLang="en-US" sz="3000" b="1" dirty="0">
                <a:effectLst/>
              </a:rPr>
              <a:t>仲裁委员会的主任、副主任和委员由法律、经济贸易专家和有实际工作经验的人员担任。</a:t>
            </a:r>
            <a:endParaRPr lang="zh-CN" altLang="en-US" sz="3000" b="1" dirty="0">
              <a:effectLst/>
            </a:endParaRPr>
          </a:p>
          <a:p>
            <a:pPr>
              <a:lnSpc>
                <a:spcPct val="90000"/>
              </a:lnSpc>
              <a:buNone/>
            </a:pPr>
            <a:r>
              <a:rPr lang="en-US" altLang="zh-CN" sz="3000" b="1" dirty="0">
                <a:effectLst/>
              </a:rPr>
              <a:t>③</a:t>
            </a:r>
            <a:r>
              <a:rPr lang="zh-CN" altLang="en-US" sz="3000" b="1" dirty="0">
                <a:effectLst/>
              </a:rPr>
              <a:t>仲裁委员会的组成人员中，法律、经济专家不得少于</a:t>
            </a:r>
            <a:r>
              <a:rPr lang="en-US" altLang="zh-CN" sz="3000" b="1" dirty="0">
                <a:effectLst/>
              </a:rPr>
              <a:t>2/3</a:t>
            </a:r>
            <a:r>
              <a:rPr lang="zh-CN" altLang="en-US" sz="3000" b="1" dirty="0">
                <a:effectLst/>
              </a:rPr>
              <a:t>。</a:t>
            </a:r>
            <a:r>
              <a:rPr lang="zh-CN" altLang="en-US" sz="3000" dirty="0">
                <a:effectLst/>
              </a:rPr>
              <a:t> </a:t>
            </a:r>
            <a:endParaRPr lang="zh-CN" altLang="en-US" sz="3000" dirty="0">
              <a:effectLst/>
              <a:ea typeface="楷体_GB2312" panose="02010600030101010101" pitchFamily="1" charset="-122"/>
            </a:endParaRPr>
          </a:p>
        </p:txBody>
      </p:sp>
    </p:spTree>
  </p:cSld>
  <p:clrMapOvr>
    <a:masterClrMapping/>
  </p:clrMapOvr>
  <p:transition spd="slow">
    <p:diamon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214630" y="1120775"/>
            <a:ext cx="8972550" cy="5631180"/>
          </a:xfrm>
          <a:prstGeom prst="rect">
            <a:avLst/>
          </a:prstGeom>
          <a:noFill/>
        </p:spPr>
        <p:txBody>
          <a:bodyPr wrap="square" rtlCol="0" anchor="t">
            <a:spAutoFit/>
          </a:bodyPr>
          <a:p>
            <a:r>
              <a:rPr lang="zh-CN" altLang="en-US" sz="3600"/>
              <a:t>日照东方贸易有限公司与兜兜皮包公司签订了一份皮包的加工承揽合同，约定3个月内兜兜皮包公司将皮包制成品交给东方贸易有限公司，公司在收到货物15日内付清货款。2个月后，东方贸易有限公司收到货物，但认为兜兜皮包公司的皮包制成品质量不合格，于是拒绝付款。后双方达成书面仲裁协议。一周后，日照东方贸易有限公司向协议书约定的日照仲裁委员会申请仲裁，而兜兜皮包公司却向日照市东港区人民法院提起诉讼。</a:t>
            </a:r>
            <a:endParaRPr lang="zh-CN" altLang="en-US" sz="3600"/>
          </a:p>
        </p:txBody>
      </p:sp>
      <p:sp>
        <p:nvSpPr>
          <p:cNvPr id="3" name="文本框 2"/>
          <p:cNvSpPr txBox="1"/>
          <p:nvPr/>
        </p:nvSpPr>
        <p:spPr>
          <a:xfrm>
            <a:off x="9779635" y="1120775"/>
            <a:ext cx="2167890" cy="4523105"/>
          </a:xfrm>
          <a:prstGeom prst="rect">
            <a:avLst/>
          </a:prstGeom>
          <a:noFill/>
        </p:spPr>
        <p:txBody>
          <a:bodyPr wrap="square" rtlCol="0" anchor="t">
            <a:spAutoFit/>
          </a:bodyPr>
          <a:p>
            <a:r>
              <a:rPr lang="zh-CN" altLang="en-US" sz="4800">
                <a:ln w="22225">
                  <a:solidFill>
                    <a:schemeClr val="accent2"/>
                  </a:solidFill>
                  <a:prstDash val="solid"/>
                </a:ln>
                <a:solidFill>
                  <a:schemeClr val="accent2">
                    <a:lumMod val="40000"/>
                    <a:lumOff val="60000"/>
                  </a:schemeClr>
                </a:solidFill>
                <a:effectLst/>
              </a:rPr>
              <a:t>法院该如何处理</a:t>
            </a:r>
            <a:r>
              <a:rPr lang="zh-CN" altLang="en-US" sz="4800">
                <a:ln w="22225">
                  <a:solidFill>
                    <a:schemeClr val="accent2"/>
                  </a:solidFill>
                  <a:prstDash val="solid"/>
                </a:ln>
                <a:solidFill>
                  <a:schemeClr val="accent2">
                    <a:lumMod val="40000"/>
                    <a:lumOff val="60000"/>
                  </a:schemeClr>
                </a:solidFill>
                <a:effectLst/>
                <a:sym typeface="+mn-ea"/>
              </a:rPr>
              <a:t>兜兜皮包公司的诉讼请求</a:t>
            </a:r>
            <a:r>
              <a:rPr lang="zh-CN" altLang="en-US" sz="4800">
                <a:ln w="22225">
                  <a:solidFill>
                    <a:schemeClr val="accent2"/>
                  </a:solidFill>
                  <a:prstDash val="solid"/>
                </a:ln>
                <a:solidFill>
                  <a:schemeClr val="accent2">
                    <a:lumMod val="40000"/>
                    <a:lumOff val="60000"/>
                  </a:schemeClr>
                </a:solidFill>
                <a:effectLst/>
              </a:rPr>
              <a:t>？</a:t>
            </a:r>
            <a:endParaRPr lang="zh-CN" altLang="en-US" sz="480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文本占位符 31745"/>
          <p:cNvSpPr>
            <a:spLocks noGrp="1"/>
          </p:cNvSpPr>
          <p:nvPr>
            <p:ph type="body" sz="half" idx="1"/>
          </p:nvPr>
        </p:nvSpPr>
        <p:spPr>
          <a:xfrm>
            <a:off x="1981200" y="620713"/>
            <a:ext cx="8291513" cy="5903912"/>
          </a:xfrm>
        </p:spPr>
        <p:txBody>
          <a:bodyPr/>
          <a:p>
            <a:pPr>
              <a:buNone/>
            </a:pPr>
            <a:r>
              <a:rPr lang="zh-CN" altLang="en-US" sz="2800" b="1" dirty="0">
                <a:effectLst/>
                <a:ea typeface="楷体_GB2312" panose="02010600030101010101" pitchFamily="1" charset="-122"/>
              </a:rPr>
              <a:t>仲裁庭的组成及仲裁员的回避</a:t>
            </a:r>
            <a:endParaRPr lang="zh-CN" altLang="en-US" sz="2800" b="1" dirty="0">
              <a:effectLst/>
              <a:ea typeface="楷体_GB2312" panose="02010600030101010101" pitchFamily="1" charset="-122"/>
            </a:endParaRPr>
          </a:p>
          <a:p>
            <a:pPr>
              <a:buNone/>
            </a:pPr>
            <a:r>
              <a:rPr lang="zh-CN" altLang="en-US" sz="2800" b="1">
                <a:effectLst/>
                <a:ea typeface="楷体_GB2312" panose="02010600030101010101" pitchFamily="1" charset="-122"/>
              </a:rPr>
              <a:t>  </a:t>
            </a:r>
            <a:r>
              <a:rPr lang="en-US" altLang="zh-CN" sz="2800" b="1">
                <a:effectLst/>
                <a:ea typeface="楷体_GB2312" panose="02010600030101010101" pitchFamily="1" charset="-122"/>
              </a:rPr>
              <a:t>1.</a:t>
            </a:r>
            <a:endParaRPr lang="en-US" altLang="zh-CN" sz="2800" b="1">
              <a:effectLst/>
              <a:ea typeface="楷体_GB2312" panose="02010600030101010101" pitchFamily="1" charset="-122"/>
            </a:endParaRPr>
          </a:p>
        </p:txBody>
      </p:sp>
      <p:grpSp>
        <p:nvGrpSpPr>
          <p:cNvPr id="31747" name="组合 31746"/>
          <p:cNvGrpSpPr>
            <a:grpSpLocks noChangeAspect="1"/>
          </p:cNvGrpSpPr>
          <p:nvPr/>
        </p:nvGrpSpPr>
        <p:grpSpPr>
          <a:xfrm>
            <a:off x="2208213" y="1773238"/>
            <a:ext cx="7499350" cy="3168650"/>
            <a:chOff x="1134" y="1270"/>
            <a:chExt cx="1440" cy="1152"/>
          </a:xfrm>
        </p:grpSpPr>
        <p:sp>
          <p:nvSpPr>
            <p:cNvPr id="31748" name="矩形 31747"/>
            <p:cNvSpPr>
              <a:spLocks noChangeAspect="1" noTextEdit="1"/>
            </p:cNvSpPr>
            <p:nvPr/>
          </p:nvSpPr>
          <p:spPr>
            <a:xfrm>
              <a:off x="1134" y="1270"/>
              <a:ext cx="1440" cy="1152"/>
            </a:xfrm>
            <a:prstGeom prst="rect">
              <a:avLst/>
            </a:prstGeom>
            <a:noFill/>
            <a:ln w="9525">
              <a:noFill/>
            </a:ln>
          </p:spPr>
          <p:txBody>
            <a:bodyPr/>
            <a:p>
              <a:endParaRPr lang="zh-CN" altLang="en-US"/>
            </a:p>
          </p:txBody>
        </p:sp>
        <p:cxnSp>
          <p:nvCxnSpPr>
            <p:cNvPr id="31749" name="_s31749"/>
            <p:cNvCxnSpPr>
              <a:stCxn id="31753" idx="1"/>
              <a:endCxn id="31751" idx="2"/>
            </p:cNvCxnSpPr>
            <p:nvPr/>
          </p:nvCxnSpPr>
          <p:spPr>
            <a:xfrm rot="10800000">
              <a:off x="1566" y="1558"/>
              <a:ext cx="144" cy="720"/>
            </a:xfrm>
            <a:prstGeom prst="bentConnector2">
              <a:avLst/>
            </a:prstGeom>
            <a:ln w="28575" cap="flat" cmpd="sng">
              <a:solidFill>
                <a:schemeClr val="tx1"/>
              </a:solidFill>
              <a:prstDash val="solid"/>
              <a:miter/>
              <a:headEnd type="none" w="med" len="med"/>
              <a:tailEnd type="none" w="med" len="med"/>
            </a:ln>
          </p:spPr>
        </p:cxnSp>
        <p:cxnSp>
          <p:nvCxnSpPr>
            <p:cNvPr id="31750" name="_s31750"/>
            <p:cNvCxnSpPr>
              <a:stCxn id="31752" idx="1"/>
              <a:endCxn id="31751" idx="2"/>
            </p:cNvCxnSpPr>
            <p:nvPr/>
          </p:nvCxnSpPr>
          <p:spPr>
            <a:xfrm rot="10800000">
              <a:off x="1566" y="1558"/>
              <a:ext cx="144" cy="288"/>
            </a:xfrm>
            <a:prstGeom prst="bentConnector2">
              <a:avLst/>
            </a:prstGeom>
            <a:ln w="28575" cap="flat" cmpd="sng">
              <a:solidFill>
                <a:schemeClr val="tx1"/>
              </a:solidFill>
              <a:prstDash val="solid"/>
              <a:miter/>
              <a:headEnd type="none" w="med" len="med"/>
              <a:tailEnd type="none" w="med" len="med"/>
            </a:ln>
          </p:spPr>
        </p:cxnSp>
        <p:sp>
          <p:nvSpPr>
            <p:cNvPr id="31751" name="_s31751"/>
            <p:cNvSpPr/>
            <p:nvPr/>
          </p:nvSpPr>
          <p:spPr>
            <a:xfrm>
              <a:off x="1134" y="1270"/>
              <a:ext cx="864" cy="288"/>
            </a:xfrm>
            <a:prstGeom prst="roundRect">
              <a:avLst>
                <a:gd name="adj" fmla="val 16667"/>
              </a:avLst>
            </a:prstGeom>
            <a:solidFill>
              <a:srgbClr val="0000FF"/>
            </a:solidFill>
            <a:ln w="9525" cap="flat" cmpd="sng">
              <a:solidFill>
                <a:schemeClr val="tx1"/>
              </a:solidFill>
              <a:prstDash val="solid"/>
              <a:headEnd type="none" w="med" len="med"/>
              <a:tailEnd type="none" w="med" len="med"/>
            </a:ln>
          </p:spPr>
          <p:txBody>
            <a:bodyPr wrap="none" lIns="0" tIns="0" rIns="0" bIns="0" anchor="ctr"/>
            <a:p>
              <a:pPr algn="ctr"/>
              <a:r>
                <a:rPr lang="zh-CN" altLang="en-US" sz="2400" b="1" dirty="0">
                  <a:latin typeface="Tahoma" panose="020B0604030504040204" pitchFamily="34" charset="0"/>
                </a:rPr>
                <a:t>仲裁庭的组成</a:t>
              </a:r>
              <a:endParaRPr lang="zh-CN" altLang="en-US" sz="2400" b="1" dirty="0">
                <a:latin typeface="Tahoma" panose="020B0604030504040204" pitchFamily="34" charset="0"/>
              </a:endParaRPr>
            </a:p>
          </p:txBody>
        </p:sp>
        <p:sp>
          <p:nvSpPr>
            <p:cNvPr id="31752" name="_s31752"/>
            <p:cNvSpPr/>
            <p:nvPr/>
          </p:nvSpPr>
          <p:spPr>
            <a:xfrm>
              <a:off x="1710" y="1702"/>
              <a:ext cx="864" cy="288"/>
            </a:xfrm>
            <a:prstGeom prst="roundRect">
              <a:avLst>
                <a:gd name="adj" fmla="val 16667"/>
              </a:avLst>
            </a:prstGeom>
            <a:solidFill>
              <a:srgbClr val="0000FF"/>
            </a:solidFill>
            <a:ln w="9525" cap="flat" cmpd="sng">
              <a:solidFill>
                <a:schemeClr val="tx1"/>
              </a:solidFill>
              <a:prstDash val="solid"/>
              <a:headEnd type="none" w="med" len="med"/>
              <a:tailEnd type="none" w="med" len="med"/>
            </a:ln>
          </p:spPr>
          <p:txBody>
            <a:bodyPr wrap="none" lIns="0" tIns="0" rIns="0" bIns="0" anchor="ctr"/>
            <a:p>
              <a:pPr algn="ctr"/>
              <a:r>
                <a:rPr lang="zh-CN" altLang="en-US" sz="2000" b="1" dirty="0">
                  <a:latin typeface="Tahoma" panose="020B0604030504040204" pitchFamily="34" charset="0"/>
                </a:rPr>
                <a:t>合议仲裁庭 </a:t>
              </a:r>
              <a:endParaRPr lang="zh-CN" altLang="en-US" sz="2000" b="1" dirty="0">
                <a:latin typeface="Tahoma" panose="020B0604030504040204" pitchFamily="34" charset="0"/>
              </a:endParaRPr>
            </a:p>
            <a:p>
              <a:pPr algn="ctr"/>
              <a:r>
                <a:rPr lang="zh-CN" altLang="en-US" sz="2000" b="1" dirty="0">
                  <a:latin typeface="Tahoma" panose="020B0604030504040204" pitchFamily="34" charset="0"/>
                </a:rPr>
                <a:t>（</a:t>
              </a:r>
              <a:r>
                <a:rPr lang="en-US" altLang="zh-CN" sz="2000" b="1" dirty="0">
                  <a:latin typeface="Tahoma" panose="020B0604030504040204" pitchFamily="34" charset="0"/>
                </a:rPr>
                <a:t>3</a:t>
              </a:r>
              <a:r>
                <a:rPr lang="zh-CN" altLang="en-US" sz="2000" b="1" dirty="0">
                  <a:latin typeface="Tahoma" panose="020B0604030504040204" pitchFamily="34" charset="0"/>
                </a:rPr>
                <a:t>名仲裁员组成，设首席仲裁员 ）</a:t>
              </a:r>
              <a:endParaRPr lang="zh-CN" altLang="en-US" sz="2000" b="1" dirty="0">
                <a:latin typeface="Tahoma" panose="020B0604030504040204" pitchFamily="34" charset="0"/>
              </a:endParaRPr>
            </a:p>
          </p:txBody>
        </p:sp>
        <p:sp>
          <p:nvSpPr>
            <p:cNvPr id="31753" name="_s31753"/>
            <p:cNvSpPr/>
            <p:nvPr/>
          </p:nvSpPr>
          <p:spPr>
            <a:xfrm>
              <a:off x="1710" y="2134"/>
              <a:ext cx="864" cy="288"/>
            </a:xfrm>
            <a:prstGeom prst="roundRect">
              <a:avLst>
                <a:gd name="adj" fmla="val 16667"/>
              </a:avLst>
            </a:prstGeom>
            <a:solidFill>
              <a:srgbClr val="0000FF"/>
            </a:solidFill>
            <a:ln w="9525" cap="flat" cmpd="sng">
              <a:solidFill>
                <a:schemeClr val="tx1"/>
              </a:solidFill>
              <a:prstDash val="solid"/>
              <a:headEnd type="none" w="med" len="med"/>
              <a:tailEnd type="none" w="med" len="med"/>
            </a:ln>
          </p:spPr>
          <p:txBody>
            <a:bodyPr wrap="none" lIns="0" tIns="0" rIns="0" bIns="0" anchor="ctr"/>
            <a:p>
              <a:pPr algn="ctr"/>
              <a:r>
                <a:rPr lang="zh-CN" altLang="en-US" sz="2000" b="1" dirty="0">
                  <a:latin typeface="Tahoma" panose="020B0604030504040204" pitchFamily="34" charset="0"/>
                </a:rPr>
                <a:t>独任仲裁庭</a:t>
              </a:r>
              <a:endParaRPr lang="zh-CN" altLang="en-US" sz="2000" b="1" dirty="0">
                <a:latin typeface="Tahoma" panose="020B0604030504040204" pitchFamily="34" charset="0"/>
              </a:endParaRPr>
            </a:p>
            <a:p>
              <a:pPr algn="ctr"/>
              <a:r>
                <a:rPr lang="zh-CN" altLang="en-US" sz="2000" b="1" dirty="0">
                  <a:latin typeface="Tahoma" panose="020B0604030504040204" pitchFamily="34" charset="0"/>
                </a:rPr>
                <a:t>（由一名仲裁员组成）</a:t>
              </a:r>
              <a:r>
                <a:rPr lang="zh-CN" altLang="en-US" sz="2000" dirty="0">
                  <a:latin typeface="Tahoma" panose="020B0604030504040204" pitchFamily="34" charset="0"/>
                </a:rPr>
                <a:t>  </a:t>
              </a:r>
              <a:endParaRPr lang="zh-CN" altLang="en-US" sz="2000" dirty="0">
                <a:latin typeface="Tahoma" panose="020B0604030504040204" pitchFamily="34" charset="0"/>
              </a:endParaRPr>
            </a:p>
          </p:txBody>
        </p:sp>
      </p:grpSp>
      <p:sp>
        <p:nvSpPr>
          <p:cNvPr id="31754" name="矩形 31753"/>
          <p:cNvSpPr/>
          <p:nvPr/>
        </p:nvSpPr>
        <p:spPr>
          <a:xfrm>
            <a:off x="3216275" y="5300663"/>
            <a:ext cx="6119813" cy="583565"/>
          </a:xfrm>
          <a:prstGeom prst="rect">
            <a:avLst/>
          </a:prstGeom>
          <a:noFill/>
          <a:ln w="9525">
            <a:noFill/>
          </a:ln>
        </p:spPr>
        <p:txBody>
          <a:bodyPr>
            <a:spAutoFit/>
          </a:bodyPr>
          <a:p>
            <a:r>
              <a:rPr lang="zh-CN" altLang="en-US" sz="3200" b="1" dirty="0">
                <a:latin typeface="Tahoma" panose="020B0604030504040204" pitchFamily="34" charset="0"/>
              </a:rPr>
              <a:t>各自选定、共同选定或仲裁委定</a:t>
            </a:r>
            <a:endParaRPr lang="zh-CN" altLang="en-US" sz="3200" b="1" dirty="0">
              <a:latin typeface="Tahoma" panose="020B0604030504040204" pitchFamily="34" charset="0"/>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blinds(horizontal)">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174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文本占位符 32769"/>
          <p:cNvSpPr>
            <a:spLocks noGrp="1"/>
          </p:cNvSpPr>
          <p:nvPr>
            <p:ph type="body" idx="1"/>
          </p:nvPr>
        </p:nvSpPr>
        <p:spPr>
          <a:xfrm>
            <a:off x="2063750" y="620713"/>
            <a:ext cx="8229600" cy="5688012"/>
          </a:xfrm>
        </p:spPr>
        <p:txBody>
          <a:bodyPr/>
          <a:p>
            <a:pPr>
              <a:lnSpc>
                <a:spcPct val="90000"/>
              </a:lnSpc>
              <a:buNone/>
            </a:pPr>
            <a:r>
              <a:rPr lang="en-US" altLang="zh-CN" sz="2800" b="1" dirty="0">
                <a:effectLst/>
                <a:latin typeface="楷体_GB2312" panose="02010600030101010101" pitchFamily="1" charset="-122"/>
                <a:ea typeface="楷体_GB2312" panose="02010600030101010101" pitchFamily="1" charset="-122"/>
              </a:rPr>
              <a:t>2</a:t>
            </a:r>
            <a:r>
              <a:rPr lang="zh-CN" altLang="en-US" sz="2800" b="1" dirty="0">
                <a:effectLst/>
                <a:latin typeface="楷体_GB2312" panose="02010600030101010101" pitchFamily="1" charset="-122"/>
                <a:ea typeface="楷体_GB2312" panose="02010600030101010101" pitchFamily="1" charset="-122"/>
              </a:rPr>
              <a:t>、仲裁员的回避</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被指定的仲裁员如果与案件有利害关系，应当自行回避，当事人也有权向仲裁委员会提出回避的申请。</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回避事由：</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a:t>
            </a:r>
            <a:r>
              <a:rPr lang="en-US" altLang="zh-CN" sz="2800" b="1" dirty="0">
                <a:effectLst/>
                <a:latin typeface="楷体_GB2312" panose="02010600030101010101" pitchFamily="1" charset="-122"/>
                <a:ea typeface="楷体_GB2312" panose="02010600030101010101" pitchFamily="1" charset="-122"/>
              </a:rPr>
              <a:t>(1)</a:t>
            </a:r>
            <a:r>
              <a:rPr lang="zh-CN" altLang="en-US" sz="2800" b="1" dirty="0">
                <a:effectLst/>
                <a:latin typeface="楷体_GB2312" panose="02010600030101010101" pitchFamily="1" charset="-122"/>
                <a:ea typeface="楷体_GB2312" panose="02010600030101010101" pitchFamily="1" charset="-122"/>
              </a:rPr>
              <a:t>是本案当事人或者当事人代理人的近亲属； </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a:t>
            </a:r>
            <a:r>
              <a:rPr lang="en-US" altLang="zh-CN" sz="2800" b="1" dirty="0">
                <a:effectLst/>
                <a:latin typeface="楷体_GB2312" panose="02010600030101010101" pitchFamily="1" charset="-122"/>
                <a:ea typeface="楷体_GB2312" panose="02010600030101010101" pitchFamily="1" charset="-122"/>
              </a:rPr>
              <a:t>(2)</a:t>
            </a:r>
            <a:r>
              <a:rPr lang="zh-CN" altLang="en-US" sz="2800" b="1" dirty="0">
                <a:effectLst/>
                <a:latin typeface="楷体_GB2312" panose="02010600030101010101" pitchFamily="1" charset="-122"/>
                <a:ea typeface="楷体_GB2312" panose="02010600030101010101" pitchFamily="1" charset="-122"/>
              </a:rPr>
              <a:t>与本案有利害关系；</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a:t>
            </a:r>
            <a:r>
              <a:rPr lang="en-US" altLang="zh-CN" sz="2800" b="1" dirty="0">
                <a:effectLst/>
                <a:latin typeface="楷体_GB2312" panose="02010600030101010101" pitchFamily="1" charset="-122"/>
                <a:ea typeface="楷体_GB2312" panose="02010600030101010101" pitchFamily="1" charset="-122"/>
              </a:rPr>
              <a:t>(3)</a:t>
            </a:r>
            <a:r>
              <a:rPr lang="zh-CN" altLang="en-US" sz="2800" b="1" dirty="0">
                <a:effectLst/>
                <a:latin typeface="楷体_GB2312" panose="02010600030101010101" pitchFamily="1" charset="-122"/>
                <a:ea typeface="楷体_GB2312" panose="02010600030101010101" pitchFamily="1" charset="-122"/>
              </a:rPr>
              <a:t>与本案当事人、代理人有其他关系，可能影响公正裁决的；</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r>
              <a:rPr lang="zh-CN" altLang="en-US" sz="2800" b="1" dirty="0">
                <a:effectLst/>
                <a:latin typeface="楷体_GB2312" panose="02010600030101010101" pitchFamily="1" charset="-122"/>
                <a:ea typeface="楷体_GB2312" panose="02010600030101010101" pitchFamily="1" charset="-122"/>
              </a:rPr>
              <a:t>     </a:t>
            </a:r>
            <a:r>
              <a:rPr lang="en-US" altLang="zh-CN" sz="2800" b="1" dirty="0">
                <a:effectLst/>
                <a:latin typeface="楷体_GB2312" panose="02010600030101010101" pitchFamily="1" charset="-122"/>
                <a:ea typeface="楷体_GB2312" panose="02010600030101010101" pitchFamily="1" charset="-122"/>
              </a:rPr>
              <a:t>(4)</a:t>
            </a:r>
            <a:r>
              <a:rPr lang="zh-CN" altLang="en-US" sz="2800" b="1" dirty="0">
                <a:effectLst/>
                <a:latin typeface="楷体_GB2312" panose="02010600030101010101" pitchFamily="1" charset="-122"/>
                <a:ea typeface="楷体_GB2312" panose="02010600030101010101" pitchFamily="1" charset="-122"/>
              </a:rPr>
              <a:t>私自会见当事人、代理人，或者接受当事人、代理人请客送礼的。</a:t>
            </a:r>
            <a:endParaRPr lang="zh-CN" altLang="en-US" sz="2800" b="1" dirty="0">
              <a:effectLst/>
              <a:latin typeface="楷体_GB2312" panose="02010600030101010101" pitchFamily="1" charset="-122"/>
              <a:ea typeface="楷体_GB2312" panose="02010600030101010101" pitchFamily="1" charset="-122"/>
            </a:endParaRPr>
          </a:p>
          <a:p>
            <a:pPr>
              <a:lnSpc>
                <a:spcPct val="90000"/>
              </a:lnSpc>
              <a:buNone/>
            </a:pPr>
            <a:endParaRPr lang="zh-CN" altLang="en-US" sz="2400" b="1" dirty="0">
              <a:effectLst/>
              <a:latin typeface="楷体_GB2312" panose="02010600030101010101" pitchFamily="1" charset="-122"/>
              <a:ea typeface="楷体_GB2312" panose="02010600030101010101" pitchFamily="1" charset="-122"/>
            </a:endParaRPr>
          </a:p>
        </p:txBody>
      </p:sp>
    </p:spTree>
  </p:cSld>
  <p:clrMapOvr>
    <a:masterClrMapping/>
  </p:clrMapOvr>
  <p:transition spd="slow">
    <p:diamon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09270" y="773430"/>
            <a:ext cx="10844530" cy="5403850"/>
          </a:xfrm>
        </p:spPr>
        <p:txBody>
          <a:bodyPr>
            <a:normAutofit lnSpcReduction="20000"/>
          </a:bodyPr>
          <a:p>
            <a:pPr fontAlgn="auto">
              <a:lnSpc>
                <a:spcPct val="120000"/>
              </a:lnSpc>
            </a:pPr>
            <a:r>
              <a:rPr lang="en-US" altLang="zh-CN"/>
              <a:t>3.</a:t>
            </a:r>
            <a:r>
              <a:rPr lang="zh-CN" altLang="en-US"/>
              <a:t>开庭审理</a:t>
            </a:r>
            <a:endParaRPr lang="zh-CN" altLang="en-US"/>
          </a:p>
          <a:p>
            <a:pPr fontAlgn="auto">
              <a:lnSpc>
                <a:spcPct val="120000"/>
              </a:lnSpc>
            </a:pPr>
            <a:r>
              <a:rPr lang="zh-CN" altLang="en-US"/>
              <a:t>仲裁委员会应当在仲裁规则规定的期限内将开庭日期通知双方当事人。当事人在收到开庭通知书后，应当注意以下几个问题：</a:t>
            </a:r>
            <a:endParaRPr lang="zh-CN" altLang="en-US"/>
          </a:p>
          <a:p>
            <a:pPr fontAlgn="auto">
              <a:lnSpc>
                <a:spcPct val="120000"/>
              </a:lnSpc>
            </a:pPr>
            <a:r>
              <a:rPr lang="zh-CN" altLang="en-US"/>
              <a:t>1）当事人若确有困难，不能在所定的开庭日期到庭，则可以在仲裁规则规定的期限内向仲裁庭提出延期开庭请求，是否准许：由仲裁庭决定。申请人经书面通知，无正当理由不到庭或未经仲裁庭许可中途退庭的，视为撤回仲裁申请。被申请人经书面通知，无正当理由不到庭或者未经仲裁庭许可中途退庭的，仲裁庭可以缺席裁决。</a:t>
            </a:r>
            <a:endParaRPr lang="zh-CN" altLang="en-US"/>
          </a:p>
          <a:p>
            <a:pPr fontAlgn="auto">
              <a:lnSpc>
                <a:spcPct val="120000"/>
              </a:lnSpc>
            </a:pPr>
            <a:r>
              <a:rPr lang="zh-CN" altLang="en-US"/>
              <a:t>2）在庭审过程中，当事人享有进行辩论和表述最后意见的权利。</a:t>
            </a:r>
            <a:endParaRPr lang="zh-CN" altLang="en-US"/>
          </a:p>
          <a:p>
            <a:pPr fontAlgn="auto">
              <a:lnSpc>
                <a:spcPct val="120000"/>
              </a:lnSpc>
            </a:pPr>
            <a:r>
              <a:rPr lang="zh-CN" altLang="en-US"/>
              <a:t>3）双方当事人应当严格遵守开庭纪律。</a:t>
            </a:r>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当事人申请仲裁后，有自行和解的权利。达成和解协议的，可以请求仲裁庭根据和解协议作出裁决书，也可撤回仲裁申请。在庭审过程中，若双方当事人自愿调解的，可在仲裁庭主持下先行调解。调解成功的，仲裁庭依据已达成的调解协议书制作调解书，当事人可以要求仲裁庭根据调解协议制作裁决书。</a:t>
            </a:r>
            <a:endParaRPr lang="zh-CN" altLang="en-US"/>
          </a:p>
          <a:p>
            <a:r>
              <a:rPr lang="zh-CN" altLang="en-US"/>
              <a:t>调解不成的，则由仲裁庭及时作出裁决。仲裁庭对专门性问题认为需要鉴定的，可以交由当事人共同约定的鉴定部门鉴定，也可以由仲裁庭指定的鉴定部门鉴定，鉴定费用由当事人预交。</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lnSpcReduction="10000"/>
          </a:bodyPr>
          <a:p>
            <a:r>
              <a:rPr lang="en-US" altLang="zh-CN"/>
              <a:t>4.</a:t>
            </a:r>
            <a:r>
              <a:rPr lang="zh-CN" altLang="en-US"/>
              <a:t>裁决</a:t>
            </a:r>
            <a:endParaRPr lang="zh-CN" altLang="en-US"/>
          </a:p>
          <a:p>
            <a:r>
              <a:rPr lang="zh-CN" altLang="en-US"/>
              <a:t>仲裁庭在将争议事实调查清楚、宣布闭庭后，应进行仲裁庭评议，并按照评议中的多数仲裁员的意见作出裁决。若仲裁庭不能形成多数意见时，则按照首席仲裁员的意见作出裁决。在裁决阶段，双方当事人享有以下几项权利：</a:t>
            </a:r>
            <a:endParaRPr lang="zh-CN" altLang="en-US"/>
          </a:p>
          <a:p>
            <a:r>
              <a:rPr lang="zh-CN" altLang="en-US"/>
              <a:t>1）有权根据实际情况，要求仲裁庭就事实已经清楚的部分先行裁决。</a:t>
            </a:r>
            <a:endParaRPr lang="zh-CN" altLang="en-US"/>
          </a:p>
          <a:p>
            <a:r>
              <a:rPr lang="zh-CN" altLang="en-US"/>
              <a:t>2）在收到裁决书后的三十日内，当事人有权对裁决书中的文字、计算错误或者遗漏的事项申请仲裁庭补正。</a:t>
            </a:r>
            <a:endParaRPr lang="zh-CN" altLang="en-US"/>
          </a:p>
          <a:p>
            <a:r>
              <a:rPr lang="zh-CN" altLang="en-US"/>
              <a:t>双方当事人在收到裁决书后，应当自觉履行仲裁裁决。</a:t>
            </a: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目前国内最权威的仲裁网站是中国仲裁网</a:t>
            </a:r>
            <a:endParaRPr lang="zh-CN" altLang="en-US"/>
          </a:p>
          <a:p>
            <a:r>
              <a:rPr lang="zh-CN" altLang="en-US"/>
              <a:t>国内知名度最高的仲裁机构是北京仲裁委员会、中国国际经济贸易仲裁委员会等。</a:t>
            </a:r>
            <a:endParaRPr lang="zh-CN" altLang="en-US"/>
          </a:p>
          <a:p>
            <a:r>
              <a:rPr lang="zh-CN" altLang="en-US"/>
              <a:t>仲裁是独立于政府机构的民间性争议解决机构，但是中国国内180家左右的仲裁机构中能够坚持民间性的并不很多。</a:t>
            </a:r>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标题 22529"/>
          <p:cNvSpPr>
            <a:spLocks noGrp="1" noRot="1"/>
          </p:cNvSpPr>
          <p:nvPr>
            <p:ph type="title"/>
          </p:nvPr>
        </p:nvSpPr>
        <p:spPr>
          <a:xfrm>
            <a:off x="3000375" y="333375"/>
            <a:ext cx="6840538" cy="1079500"/>
          </a:xfrm>
        </p:spPr>
        <p:txBody>
          <a:bodyPr wrap="square" anchor="ctr">
            <a:normAutofit fontScale="90000"/>
          </a:bodyPr>
          <a:p>
            <a:r>
              <a:rPr lang="en-US" altLang="zh-CN" dirty="0">
                <a:latin typeface="Times New Roman" panose="02020603050405020304" pitchFamily="18" charset="0"/>
                <a:ea typeface="隶书" panose="02010509060101010101" pitchFamily="49" charset="-122"/>
              </a:rPr>
              <a:t>  </a:t>
            </a:r>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r>
              <a:rPr lang="zh-CN" altLang="en-US" sz="4000" dirty="0">
                <a:latin typeface="Times New Roman" panose="02020603050405020304" pitchFamily="18" charset="0"/>
                <a:ea typeface="隶书" panose="02010509060101010101" pitchFamily="49" charset="-122"/>
              </a:rPr>
              <a:t>                          </a:t>
            </a:r>
            <a:r>
              <a:rPr lang="en-US" altLang="zh-CN" sz="2400">
                <a:latin typeface="Arial" panose="020B0604020202020204" pitchFamily="34" charset="0"/>
                <a:ea typeface="隶书" panose="02010509060101010101" pitchFamily="49" charset="-122"/>
              </a:rPr>
              <a:t>——</a:t>
            </a:r>
            <a:r>
              <a:rPr lang="zh-CN" altLang="en-US" sz="2400" dirty="0">
                <a:latin typeface="Times New Roman" panose="02020603050405020304" pitchFamily="18" charset="0"/>
                <a:ea typeface="隶书" panose="02010509060101010101" pitchFamily="49" charset="-122"/>
              </a:rPr>
              <a:t>以</a:t>
            </a:r>
            <a:r>
              <a:rPr lang="en-US" altLang="zh-CN" sz="2400" dirty="0">
                <a:latin typeface="Times New Roman" panose="02020603050405020304" pitchFamily="18" charset="0"/>
                <a:ea typeface="隶书" panose="02010509060101010101" pitchFamily="49" charset="-122"/>
              </a:rPr>
              <a:t>CIETAC</a:t>
            </a:r>
            <a:r>
              <a:rPr lang="zh-CN" altLang="en-US" sz="2400" dirty="0">
                <a:latin typeface="Times New Roman" panose="02020603050405020304" pitchFamily="18" charset="0"/>
                <a:ea typeface="隶书" panose="02010509060101010101" pitchFamily="49" charset="-122"/>
              </a:rPr>
              <a:t>为例</a:t>
            </a:r>
            <a:endParaRPr lang="zh-CN" altLang="en-US" sz="2400" dirty="0">
              <a:latin typeface="Times New Roman" panose="02020603050405020304" pitchFamily="18" charset="0"/>
              <a:ea typeface="隶书" panose="02010509060101010101" pitchFamily="49" charset="-122"/>
            </a:endParaRPr>
          </a:p>
        </p:txBody>
      </p:sp>
      <p:sp>
        <p:nvSpPr>
          <p:cNvPr id="22531" name="文本占位符 22530"/>
          <p:cNvSpPr>
            <a:spLocks noGrp="1"/>
          </p:cNvSpPr>
          <p:nvPr>
            <p:ph type="body" idx="1"/>
          </p:nvPr>
        </p:nvSpPr>
        <p:spPr>
          <a:xfrm>
            <a:off x="1036320" y="1981200"/>
            <a:ext cx="9478645" cy="4110355"/>
          </a:xfrm>
        </p:spPr>
        <p:txBody>
          <a:bodyPr/>
          <a:p>
            <a:pPr>
              <a:lnSpc>
                <a:spcPct val="90000"/>
              </a:lnSpc>
            </a:pPr>
            <a:r>
              <a:rPr lang="en-US" altLang="zh-CN" sz="2400" dirty="0">
                <a:latin typeface="Times New Roman" panose="02020603050405020304" pitchFamily="18" charset="0"/>
                <a:ea typeface="楷体_GB2312" panose="02010600030101010101" pitchFamily="1" charset="-122"/>
              </a:rPr>
              <a:t>1954</a:t>
            </a:r>
            <a:r>
              <a:rPr lang="zh-CN" altLang="en-US" sz="2400" dirty="0">
                <a:latin typeface="Times New Roman" panose="02020603050405020304" pitchFamily="18" charset="0"/>
                <a:ea typeface="楷体_GB2312" panose="02010600030101010101" pitchFamily="1" charset="-122"/>
              </a:rPr>
              <a:t>年当时中央人民政府政务院决定设立，</a:t>
            </a:r>
            <a:r>
              <a:rPr lang="en-US" altLang="zh-CN" sz="2400" dirty="0">
                <a:latin typeface="Times New Roman" panose="02020603050405020304" pitchFamily="18" charset="0"/>
                <a:ea typeface="楷体_GB2312" panose="02010600030101010101" pitchFamily="1" charset="-122"/>
              </a:rPr>
              <a:t>1956</a:t>
            </a:r>
            <a:r>
              <a:rPr lang="zh-CN" altLang="en-US" sz="2400" dirty="0">
                <a:latin typeface="Times New Roman" panose="02020603050405020304" pitchFamily="18" charset="0"/>
                <a:ea typeface="楷体_GB2312" panose="02010600030101010101" pitchFamily="1" charset="-122"/>
              </a:rPr>
              <a:t>年正式成立  附属于中国国际贸易促进委员会</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中国国际商会</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，原名“</a:t>
            </a:r>
            <a:r>
              <a:rPr lang="zh-CN" altLang="en-US" sz="2400" b="1" dirty="0">
                <a:latin typeface="Times New Roman" panose="02020603050405020304" pitchFamily="18" charset="0"/>
                <a:ea typeface="楷体_GB2312" panose="02010600030101010101" pitchFamily="1" charset="-122"/>
              </a:rPr>
              <a:t>中国国际贸易促进委员会对外经贸仲裁委员会</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1988</a:t>
            </a:r>
            <a:r>
              <a:rPr lang="zh-CN" altLang="en-US" sz="2400" dirty="0">
                <a:latin typeface="Times New Roman" panose="02020603050405020304" pitchFamily="18" charset="0"/>
                <a:ea typeface="楷体_GB2312" panose="02010600030101010101" pitchFamily="1" charset="-122"/>
              </a:rPr>
              <a:t>年改为‘</a:t>
            </a:r>
            <a:r>
              <a:rPr lang="zh-CN" altLang="en-US" sz="2400" b="1" dirty="0">
                <a:latin typeface="Times New Roman" panose="02020603050405020304" pitchFamily="18" charset="0"/>
                <a:ea typeface="楷体_GB2312" panose="02010600030101010101" pitchFamily="1" charset="-122"/>
              </a:rPr>
              <a:t>中国国际经济贸易仲裁委员会</a:t>
            </a:r>
            <a:r>
              <a:rPr lang="zh-CN" altLang="en-US" sz="2400" dirty="0">
                <a:latin typeface="Times New Roman" panose="02020603050405020304" pitchFamily="18" charset="0"/>
                <a:ea typeface="楷体_GB2312" panose="02010600030101010101" pitchFamily="1" charset="-122"/>
              </a:rPr>
              <a:t>”即</a:t>
            </a:r>
            <a:r>
              <a:rPr lang="en-US" altLang="zh-CN" sz="2400" b="1">
                <a:latin typeface="Times New Roman" panose="02020603050405020304" pitchFamily="18" charset="0"/>
                <a:ea typeface="楷体_GB2312" panose="02010600030101010101" pitchFamily="1" charset="-122"/>
              </a:rPr>
              <a:t>CIETAC</a:t>
            </a:r>
            <a:r>
              <a:rPr lang="zh-CN" altLang="en-US" sz="2400" dirty="0">
                <a:latin typeface="Times New Roman" panose="02020603050405020304" pitchFamily="18" charset="0"/>
                <a:ea typeface="楷体_GB2312" panose="02010600030101010101" pitchFamily="1" charset="-122"/>
              </a:rPr>
              <a:t>，现同时启用“</a:t>
            </a:r>
            <a:r>
              <a:rPr lang="zh-CN" altLang="en-US" sz="2400" b="1" dirty="0">
                <a:latin typeface="Times New Roman" panose="02020603050405020304" pitchFamily="18" charset="0"/>
                <a:ea typeface="楷体_GB2312" panose="02010600030101010101" pitchFamily="1" charset="-122"/>
              </a:rPr>
              <a:t>中国国际商会仲裁院</a:t>
            </a:r>
            <a:r>
              <a:rPr lang="zh-CN" altLang="en-US" sz="2400" dirty="0">
                <a:latin typeface="Times New Roman" panose="02020603050405020304" pitchFamily="18" charset="0"/>
                <a:ea typeface="楷体_GB2312" panose="02010600030101010101" pitchFamily="1" charset="-122"/>
              </a:rPr>
              <a:t>”</a:t>
            </a:r>
            <a:endParaRPr lang="zh-CN" altLang="en-US" sz="2400" dirty="0">
              <a:latin typeface="Times New Roman" panose="02020603050405020304" pitchFamily="18" charset="0"/>
              <a:ea typeface="楷体_GB2312" panose="02010600030101010101" pitchFamily="1" charset="-122"/>
            </a:endParaRPr>
          </a:p>
          <a:p>
            <a:pPr>
              <a:lnSpc>
                <a:spcPct val="90000"/>
              </a:lnSpc>
            </a:pPr>
            <a:r>
              <a:rPr lang="zh-CN" altLang="en-US" sz="2400" dirty="0">
                <a:latin typeface="Times New Roman" panose="02020603050405020304" pitchFamily="18" charset="0"/>
                <a:ea typeface="楷体_GB2312" panose="02010600030101010101" pitchFamily="1" charset="-122"/>
              </a:rPr>
              <a:t>国内领先、国际知名的商事仲裁机构</a:t>
            </a:r>
            <a:endParaRPr lang="zh-CN" altLang="en-US" sz="2400" dirty="0">
              <a:latin typeface="Times New Roman" panose="02020603050405020304" pitchFamily="18" charset="0"/>
              <a:ea typeface="楷体_GB2312" panose="02010600030101010101" pitchFamily="1" charset="-122"/>
            </a:endParaRPr>
          </a:p>
          <a:p>
            <a:pPr>
              <a:lnSpc>
                <a:spcPct val="90000"/>
              </a:lnSpc>
              <a:buNone/>
            </a:pPr>
            <a:endParaRPr lang="zh-CN" altLang="en-US" sz="2800">
              <a:latin typeface="Times New Roman" panose="02020603050405020304" pitchFamily="18" charset="0"/>
              <a:ea typeface="楷体_GB2312" panose="02010600030101010101" pitchFamily="1" charset="-122"/>
            </a:endParaRPr>
          </a:p>
        </p:txBody>
      </p:sp>
      <p:pic>
        <p:nvPicPr>
          <p:cNvPr id="2" name="图片 1"/>
          <p:cNvPicPr>
            <a:picLocks noChangeAspect="1"/>
          </p:cNvPicPr>
          <p:nvPr/>
        </p:nvPicPr>
        <p:blipFill>
          <a:blip r:embed="rId1"/>
          <a:stretch>
            <a:fillRect/>
          </a:stretch>
        </p:blipFill>
        <p:spPr>
          <a:xfrm>
            <a:off x="2482850" y="4104640"/>
            <a:ext cx="6360795" cy="137287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标题 26625"/>
          <p:cNvSpPr>
            <a:spLocks noGrp="1" noRot="1"/>
          </p:cNvSpPr>
          <p:nvPr>
            <p:ph type="title"/>
          </p:nvPr>
        </p:nvSpPr>
        <p:spPr>
          <a:xfrm>
            <a:off x="3287713" y="692150"/>
            <a:ext cx="6551612" cy="863600"/>
          </a:xfrm>
        </p:spPr>
        <p:txBody>
          <a:bodyPr wrap="square"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26627" name="文本占位符 26626"/>
          <p:cNvSpPr>
            <a:spLocks noGrp="1"/>
          </p:cNvSpPr>
          <p:nvPr>
            <p:ph type="body" idx="1"/>
          </p:nvPr>
        </p:nvSpPr>
        <p:spPr/>
        <p:txBody>
          <a:bodyPr>
            <a:normAutofit lnSpcReduction="20000"/>
          </a:bodyPr>
          <a:p>
            <a:pPr>
              <a:lnSpc>
                <a:spcPct val="90000"/>
              </a:lnSpc>
            </a:pPr>
            <a:endParaRPr lang="en-US" altLang="zh-CN" sz="2800" b="1">
              <a:latin typeface="Times New Roman" panose="02020603050405020304" pitchFamily="18" charset="0"/>
              <a:ea typeface="楷体_GB2312" panose="02010600030101010101" pitchFamily="1" charset="-122"/>
            </a:endParaRPr>
          </a:p>
          <a:p>
            <a:pPr>
              <a:lnSpc>
                <a:spcPct val="90000"/>
              </a:lnSpc>
            </a:pPr>
            <a:endParaRPr lang="en-US" altLang="zh-CN" sz="2800" b="1">
              <a:latin typeface="Times New Roman" panose="02020603050405020304" pitchFamily="18" charset="0"/>
              <a:ea typeface="楷体_GB2312" panose="02010600030101010101" pitchFamily="1" charset="-122"/>
            </a:endParaRPr>
          </a:p>
          <a:p>
            <a:pPr>
              <a:lnSpc>
                <a:spcPct val="90000"/>
              </a:lnSpc>
            </a:pPr>
            <a:endParaRPr lang="en-US" altLang="zh-CN" sz="2800" b="1">
              <a:latin typeface="Times New Roman" panose="02020603050405020304" pitchFamily="18" charset="0"/>
              <a:ea typeface="楷体_GB2312" panose="02010600030101010101" pitchFamily="1" charset="-122"/>
            </a:endParaRPr>
          </a:p>
          <a:p>
            <a:pPr>
              <a:lnSpc>
                <a:spcPct val="90000"/>
              </a:lnSpc>
            </a:pPr>
            <a:r>
              <a:rPr lang="en-US" altLang="zh-CN" sz="2800" b="1" dirty="0">
                <a:latin typeface="Times New Roman" panose="02020603050405020304" pitchFamily="18" charset="0"/>
                <a:ea typeface="楷体_GB2312" panose="02010600030101010101" pitchFamily="1" charset="-122"/>
              </a:rPr>
              <a:t>CIETAC</a:t>
            </a:r>
            <a:r>
              <a:rPr lang="zh-CN" altLang="en-US" sz="2800" b="1" dirty="0">
                <a:latin typeface="Times New Roman" panose="02020603050405020304" pitchFamily="18" charset="0"/>
                <a:ea typeface="楷体_GB2312" panose="02010600030101010101" pitchFamily="1" charset="-122"/>
              </a:rPr>
              <a:t>仲裁规则</a:t>
            </a:r>
            <a:r>
              <a:rPr lang="en-US" altLang="zh-CN" sz="2800" b="1">
                <a:latin typeface="Times New Roman" panose="02020603050405020304" pitchFamily="18" charset="0"/>
                <a:ea typeface="楷体_GB2312" panose="02010600030101010101" pitchFamily="1" charset="-122"/>
              </a:rPr>
              <a:t>(CIETAC Arbitration Rules)</a:t>
            </a:r>
            <a:endParaRPr lang="en-US" altLang="zh-CN" sz="2800" b="1">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en-US" altLang="zh-CN" sz="2400" dirty="0">
                <a:latin typeface="Times New Roman" panose="02020603050405020304" pitchFamily="18" charset="0"/>
                <a:ea typeface="楷体_GB2312" panose="02010600030101010101" pitchFamily="1" charset="-122"/>
              </a:rPr>
              <a:t>1956</a:t>
            </a:r>
            <a:r>
              <a:rPr lang="zh-CN" altLang="en-US" sz="2400" dirty="0">
                <a:latin typeface="Times New Roman" panose="02020603050405020304" pitchFamily="18" charset="0"/>
                <a:ea typeface="楷体_GB2312" panose="02010600030101010101" pitchFamily="1" charset="-122"/>
              </a:rPr>
              <a:t>年</a:t>
            </a:r>
            <a:r>
              <a:rPr lang="en-US" altLang="zh-CN" sz="2400" dirty="0">
                <a:latin typeface="Times New Roman" panose="02020603050405020304" pitchFamily="18" charset="0"/>
                <a:ea typeface="楷体_GB2312" panose="02010600030101010101" pitchFamily="1" charset="-122"/>
              </a:rPr>
              <a:t>4</a:t>
            </a:r>
            <a:r>
              <a:rPr lang="zh-CN" altLang="en-US" sz="2400" dirty="0">
                <a:latin typeface="Times New Roman" panose="02020603050405020304" pitchFamily="18" charset="0"/>
                <a:ea typeface="楷体_GB2312" panose="02010600030101010101" pitchFamily="1" charset="-122"/>
              </a:rPr>
              <a:t>月 仲裁委员会仲裁程序暂行规则</a:t>
            </a:r>
            <a:endParaRPr lang="zh-CN" altLang="en-US" sz="24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en-US" altLang="zh-CN" sz="2400" dirty="0">
                <a:latin typeface="Times New Roman" panose="02020603050405020304" pitchFamily="18" charset="0"/>
                <a:ea typeface="楷体_GB2312" panose="02010600030101010101" pitchFamily="1" charset="-122"/>
              </a:rPr>
              <a:t>1988</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1994</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1995</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1998</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2000</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2005</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2012</a:t>
            </a:r>
            <a:r>
              <a:rPr lang="zh-CN" altLang="en-US" sz="2400" dirty="0">
                <a:latin typeface="Times New Roman" panose="02020603050405020304" pitchFamily="18" charset="0"/>
                <a:ea typeface="楷体_GB2312" panose="02010600030101010101" pitchFamily="1" charset="-122"/>
              </a:rPr>
              <a:t>年</a:t>
            </a:r>
            <a:r>
              <a:rPr lang="en-US" altLang="zh-CN" sz="2400" dirty="0">
                <a:latin typeface="Times New Roman" panose="02020603050405020304" pitchFamily="18" charset="0"/>
                <a:ea typeface="楷体_GB2312" panose="02010600030101010101" pitchFamily="1" charset="-122"/>
              </a:rPr>
              <a:t>7</a:t>
            </a:r>
            <a:r>
              <a:rPr lang="zh-CN" altLang="en-US" sz="2400" dirty="0">
                <a:latin typeface="Times New Roman" panose="02020603050405020304" pitchFamily="18" charset="0"/>
                <a:ea typeface="楷体_GB2312" panose="02010600030101010101" pitchFamily="1" charset="-122"/>
              </a:rPr>
              <a:t>次修订</a:t>
            </a:r>
            <a:endParaRPr lang="zh-CN" altLang="en-US" sz="24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400" dirty="0">
                <a:latin typeface="Times New Roman" panose="02020603050405020304" pitchFamily="18" charset="0"/>
                <a:ea typeface="楷体_GB2312" panose="02010600030101010101" pitchFamily="1" charset="-122"/>
              </a:rPr>
              <a:t>     </a:t>
            </a:r>
            <a:r>
              <a:rPr lang="en-US" altLang="zh-CN" sz="2400" dirty="0">
                <a:latin typeface="Times New Roman" panose="02020603050405020304" pitchFamily="18" charset="0"/>
                <a:ea typeface="楷体_GB2312" panose="02010600030101010101" pitchFamily="1" charset="-122"/>
              </a:rPr>
              <a:t>2003</a:t>
            </a:r>
            <a:r>
              <a:rPr lang="zh-CN" altLang="en-US" sz="2400" dirty="0">
                <a:latin typeface="Times New Roman" panose="02020603050405020304" pitchFamily="18" charset="0"/>
                <a:ea typeface="楷体_GB2312" panose="02010600030101010101" pitchFamily="1" charset="-122"/>
              </a:rPr>
              <a:t>年起施行</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金融争议仲裁规则</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2005</a:t>
            </a:r>
            <a:r>
              <a:rPr lang="zh-CN" altLang="en-US" sz="2400" dirty="0">
                <a:latin typeface="Times New Roman" panose="02020603050405020304" pitchFamily="18" charset="0"/>
                <a:ea typeface="楷体_GB2312" panose="02010600030101010101" pitchFamily="1" charset="-122"/>
              </a:rPr>
              <a:t>年进行修订</a:t>
            </a:r>
            <a:endParaRPr lang="zh-CN" altLang="en-US" sz="24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400" dirty="0">
                <a:latin typeface="Times New Roman" panose="02020603050405020304" pitchFamily="18" charset="0"/>
                <a:ea typeface="楷体_GB2312" panose="02010600030101010101" pitchFamily="1" charset="-122"/>
              </a:rPr>
              <a:t>     </a:t>
            </a:r>
            <a:r>
              <a:rPr lang="en-US" altLang="zh-CN" sz="2400" dirty="0">
                <a:latin typeface="Times New Roman" panose="02020603050405020304" pitchFamily="18" charset="0"/>
                <a:ea typeface="楷体_GB2312" panose="02010600030101010101" pitchFamily="1" charset="-122"/>
              </a:rPr>
              <a:t>2009</a:t>
            </a:r>
            <a:r>
              <a:rPr lang="zh-CN" altLang="en-US" sz="2400" dirty="0">
                <a:latin typeface="Times New Roman" panose="02020603050405020304" pitchFamily="18" charset="0"/>
                <a:ea typeface="楷体_GB2312" panose="02010600030101010101" pitchFamily="1" charset="-122"/>
              </a:rPr>
              <a:t>年起施行</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网上仲裁规则</a:t>
            </a:r>
            <a:r>
              <a:rPr lang="en-US" altLang="zh-CN" sz="2400">
                <a:latin typeface="Times New Roman" panose="02020603050405020304" pitchFamily="18" charset="0"/>
                <a:ea typeface="楷体_GB2312" panose="02010600030101010101" pitchFamily="1" charset="-122"/>
              </a:rPr>
              <a:t>》</a:t>
            </a:r>
            <a:endParaRPr lang="en-US" altLang="zh-CN" sz="24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endParaRPr lang="en-US" altLang="zh-CN" sz="2400">
              <a:latin typeface="Times New Roman" panose="02020603050405020304" pitchFamily="18" charset="0"/>
              <a:ea typeface="楷体_GB2312" panose="02010600030101010101" pitchFamily="1" charset="-122"/>
            </a:endParaRPr>
          </a:p>
          <a:p>
            <a:pPr>
              <a:lnSpc>
                <a:spcPct val="90000"/>
              </a:lnSpc>
              <a:buNone/>
            </a:pPr>
            <a:r>
              <a:rPr lang="en-US" altLang="zh-CN" sz="2400">
                <a:latin typeface="Times New Roman" panose="02020603050405020304" pitchFamily="18" charset="0"/>
                <a:ea typeface="楷体_GB2312" panose="02010600030101010101" pitchFamily="1" charset="-122"/>
              </a:rPr>
              <a:t>	</a:t>
            </a:r>
            <a:endParaRPr lang="en-US" altLang="zh-CN" sz="2400">
              <a:latin typeface="Times New Roman" panose="02020603050405020304" pitchFamily="18" charset="0"/>
              <a:ea typeface="楷体_GB2312" panose="02010600030101010101" pitchFamily="1"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标题 33793"/>
          <p:cNvSpPr>
            <a:spLocks noGrp="1" noRot="1"/>
          </p:cNvSpPr>
          <p:nvPr>
            <p:ph type="title"/>
          </p:nvPr>
        </p:nvSpPr>
        <p:spPr>
          <a:xfrm>
            <a:off x="3287713" y="620713"/>
            <a:ext cx="7113587" cy="1184275"/>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33795" name="文本占位符 33794"/>
          <p:cNvSpPr>
            <a:spLocks noGrp="1"/>
          </p:cNvSpPr>
          <p:nvPr>
            <p:ph type="body" idx="1"/>
          </p:nvPr>
        </p:nvSpPr>
        <p:spPr/>
        <p:txBody>
          <a:bodyPr/>
          <a:p>
            <a:r>
              <a:rPr lang="en-US" altLang="zh-CN" dirty="0">
                <a:ea typeface="楷体_GB2312" panose="02010600030101010101" pitchFamily="1" charset="-122"/>
              </a:rPr>
              <a:t>CIETAC</a:t>
            </a:r>
            <a:r>
              <a:rPr lang="zh-CN" altLang="en-US" dirty="0">
                <a:ea typeface="楷体_GB2312" panose="02010600030101010101" pitchFamily="1" charset="-122"/>
              </a:rPr>
              <a:t>程序特点</a:t>
            </a:r>
            <a:endParaRPr lang="zh-CN" altLang="en-US" dirty="0">
              <a:ea typeface="楷体_GB2312" panose="02010600030101010101" pitchFamily="1" charset="-122"/>
            </a:endParaRPr>
          </a:p>
          <a:p>
            <a:pPr>
              <a:buNone/>
            </a:pPr>
            <a:r>
              <a:rPr lang="zh-CN" altLang="en-US" sz="2800" dirty="0">
                <a:latin typeface="Times New Roman" panose="02020603050405020304" pitchFamily="18" charset="0"/>
                <a:ea typeface="楷体_GB2312" panose="02010600030101010101" pitchFamily="1" charset="-122"/>
              </a:rPr>
              <a:t>   除具有仲裁的一贯优点，</a:t>
            </a:r>
            <a:r>
              <a:rPr lang="en-US" altLang="zh-CN" sz="2800" dirty="0">
                <a:latin typeface="Times New Roman" panose="02020603050405020304" pitchFamily="18" charset="0"/>
                <a:ea typeface="楷体_GB2312" panose="02010600030101010101" pitchFamily="1" charset="-122"/>
              </a:rPr>
              <a:t>CIETAC</a:t>
            </a:r>
            <a:r>
              <a:rPr lang="zh-CN" altLang="en-US" sz="2800" dirty="0">
                <a:latin typeface="Times New Roman" panose="02020603050405020304" pitchFamily="18" charset="0"/>
                <a:ea typeface="楷体_GB2312" panose="02010600030101010101" pitchFamily="1" charset="-122"/>
              </a:rPr>
              <a:t>还具有以下独特的优势：</a:t>
            </a:r>
            <a:endParaRPr lang="zh-CN" altLang="en-US" sz="280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仲裁案件监督性</a:t>
            </a:r>
            <a:endParaRPr lang="zh-CN" altLang="en-US" sz="2800" dirty="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仲裁和调解相结合</a:t>
            </a:r>
            <a:endParaRPr lang="zh-CN" altLang="en-US" sz="2800" dirty="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仲裁员监督制度</a:t>
            </a:r>
            <a:endParaRPr lang="zh-CN" altLang="en-US" sz="2800" dirty="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仲裁收费较低</a:t>
            </a:r>
            <a:endParaRPr lang="zh-CN" altLang="en-US" sz="2800" dirty="0">
              <a:latin typeface="Times New Roman" panose="02020603050405020304" pitchFamily="18" charset="0"/>
              <a:ea typeface="楷体_GB2312" panose="02010600030101010101" pitchFamily="1" charset="-122"/>
            </a:endParaRPr>
          </a:p>
          <a:p>
            <a:endParaRPr lang="zh-CN" altLang="en-US">
              <a:latin typeface="Times New Roman" panose="02020603050405020304" pitchFamily="18" charset="0"/>
              <a:ea typeface="楷体_GB2312" panose="02010600030101010101" pitchFamily="1"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标题 68609"/>
          <p:cNvSpPr>
            <a:spLocks noGrp="1" noRot="1"/>
          </p:cNvSpPr>
          <p:nvPr>
            <p:ph type="title"/>
          </p:nvPr>
        </p:nvSpPr>
        <p:spPr/>
        <p:txBody>
          <a:bodyPr anchor="ctr"/>
          <a:p>
            <a:r>
              <a:rPr lang="en-US" altLang="zh-CN" dirty="0">
                <a:latin typeface="Times New Roman" panose="02020603050405020304" pitchFamily="18" charset="0"/>
                <a:ea typeface="隶书" panose="02010509060101010101" pitchFamily="49" charset="-122"/>
              </a:rPr>
              <a:t>          </a:t>
            </a:r>
            <a:r>
              <a:rPr lang="zh-CN" altLang="en-US" sz="4000" dirty="0">
                <a:latin typeface="Times New Roman" panose="02020603050405020304" pitchFamily="18" charset="0"/>
                <a:ea typeface="隶书" panose="02010509060101010101" pitchFamily="49" charset="-122"/>
              </a:rPr>
              <a:t>三、如何进行仲裁程序</a:t>
            </a:r>
            <a:endParaRPr lang="zh-CN" altLang="en-US" sz="4000" dirty="0">
              <a:latin typeface="Times New Roman" panose="02020603050405020304" pitchFamily="18" charset="0"/>
              <a:ea typeface="隶书" panose="02010509060101010101" pitchFamily="49" charset="-122"/>
            </a:endParaRPr>
          </a:p>
        </p:txBody>
      </p:sp>
      <p:sp>
        <p:nvSpPr>
          <p:cNvPr id="68611" name="文本占位符 68610"/>
          <p:cNvSpPr>
            <a:spLocks noGrp="1"/>
          </p:cNvSpPr>
          <p:nvPr>
            <p:ph type="body" idx="1"/>
          </p:nvPr>
        </p:nvSpPr>
        <p:spPr/>
        <p:txBody>
          <a:bodyPr/>
          <a:p>
            <a:pPr>
              <a:lnSpc>
                <a:spcPct val="80000"/>
              </a:lnSpc>
            </a:pPr>
            <a:r>
              <a:rPr lang="zh-CN" altLang="en-US" dirty="0">
                <a:latin typeface="楷体_GB2312" panose="02010600030101010101" pitchFamily="1" charset="-122"/>
                <a:ea typeface="楷体_GB2312" panose="02010600030101010101" pitchFamily="1" charset="-122"/>
              </a:rPr>
              <a:t>提起仲裁的程序：</a:t>
            </a:r>
            <a:endParaRPr lang="zh-CN" altLang="en-US"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1</a:t>
            </a:r>
            <a:r>
              <a:rPr lang="zh-CN" altLang="en-US" sz="2800" dirty="0">
                <a:latin typeface="楷体_GB2312" panose="02010600030101010101" pitchFamily="1" charset="-122"/>
                <a:ea typeface="楷体_GB2312" panose="02010600030101010101" pitchFamily="1" charset="-122"/>
              </a:rPr>
              <a:t>、确认仲裁协议有效性</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2</a:t>
            </a:r>
            <a:r>
              <a:rPr lang="zh-CN" altLang="en-US" sz="2800" dirty="0">
                <a:latin typeface="楷体_GB2312" panose="02010600030101010101" pitchFamily="1" charset="-122"/>
                <a:ea typeface="楷体_GB2312" panose="02010600030101010101" pitchFamily="1" charset="-122"/>
              </a:rPr>
              <a:t>、确认纠纷的可仲裁性</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3</a:t>
            </a:r>
            <a:r>
              <a:rPr lang="zh-CN" altLang="en-US" sz="2800" dirty="0">
                <a:latin typeface="楷体_GB2312" panose="02010600030101010101" pitchFamily="1" charset="-122"/>
                <a:ea typeface="楷体_GB2312" panose="02010600030101010101" pitchFamily="1" charset="-122"/>
              </a:rPr>
              <a:t>、起草仲裁申请书，确认仲裁请求，附具相关证据材料</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4</a:t>
            </a:r>
            <a:r>
              <a:rPr lang="zh-CN" altLang="en-US" sz="2800" dirty="0">
                <a:latin typeface="楷体_GB2312" panose="02010600030101010101" pitchFamily="1" charset="-122"/>
                <a:ea typeface="楷体_GB2312" panose="02010600030101010101" pitchFamily="1" charset="-122"/>
              </a:rPr>
              <a:t>、提交仲裁委员会，或其在当地的分支机构</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r>
              <a:rPr lang="en-US" altLang="zh-CN" sz="2800" dirty="0">
                <a:latin typeface="楷体_GB2312" panose="02010600030101010101" pitchFamily="1" charset="-122"/>
                <a:ea typeface="楷体_GB2312" panose="02010600030101010101" pitchFamily="1" charset="-122"/>
              </a:rPr>
              <a:t>5</a:t>
            </a:r>
            <a:r>
              <a:rPr lang="zh-CN" altLang="en-US" sz="2800" dirty="0">
                <a:latin typeface="楷体_GB2312" panose="02010600030101010101" pitchFamily="1" charset="-122"/>
                <a:ea typeface="楷体_GB2312" panose="02010600030101010101" pitchFamily="1" charset="-122"/>
              </a:rPr>
              <a:t>、缴费，并选定仲裁员</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endParaRPr lang="zh-CN" altLang="en-US" sz="2800" dirty="0">
              <a:latin typeface="楷体_GB2312" panose="02010600030101010101" pitchFamily="1" charset="-122"/>
              <a:ea typeface="楷体_GB2312" panose="02010600030101010101" pitchFamily="1" charset="-122"/>
            </a:endParaRPr>
          </a:p>
          <a:p>
            <a:pPr>
              <a:lnSpc>
                <a:spcPct val="80000"/>
              </a:lnSpc>
              <a:buNone/>
            </a:pPr>
            <a:r>
              <a:rPr lang="zh-CN" altLang="en-US" sz="2800" dirty="0">
                <a:latin typeface="楷体_GB2312" panose="02010600030101010101" pitchFamily="1" charset="-122"/>
                <a:ea typeface="楷体_GB2312" panose="02010600030101010101" pitchFamily="1" charset="-122"/>
              </a:rPr>
              <a:t>  </a:t>
            </a:r>
            <a:endParaRPr lang="zh-CN" altLang="en-US" sz="2800" dirty="0">
              <a:latin typeface="楷体_GB2312" panose="02010600030101010101" pitchFamily="1" charset="-122"/>
              <a:ea typeface="楷体_GB2312" panose="02010600030101010101" pitchFamily="1" charset="-122"/>
            </a:endParaRPr>
          </a:p>
          <a:p>
            <a:pPr>
              <a:lnSpc>
                <a:spcPct val="80000"/>
              </a:lnSpc>
            </a:pPr>
            <a:endParaRPr lang="zh-CN" altLang="en-US" sz="2800" dirty="0">
              <a:latin typeface="楷体_GB2312" panose="02010600030101010101" pitchFamily="1" charset="-122"/>
              <a:ea typeface="楷体_GB2312" panose="02010600030101010101" pitchFamily="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标题 69633"/>
          <p:cNvSpPr>
            <a:spLocks noGrp="1" noRot="1"/>
          </p:cNvSpPr>
          <p:nvPr>
            <p:ph type="title"/>
          </p:nvPr>
        </p:nvSpPr>
        <p:spPr/>
        <p:txBody>
          <a:bodyPr anchor="ctr"/>
          <a:p>
            <a:endParaRPr dirty="0"/>
          </a:p>
        </p:txBody>
      </p:sp>
      <p:sp>
        <p:nvSpPr>
          <p:cNvPr id="69635" name="文本占位符 69634"/>
          <p:cNvSpPr>
            <a:spLocks noGrp="1"/>
          </p:cNvSpPr>
          <p:nvPr>
            <p:ph type="body" idx="1"/>
          </p:nvPr>
        </p:nvSpPr>
        <p:spPr/>
        <p:txBody>
          <a:bodyPr/>
          <a:p>
            <a:r>
              <a:rPr lang="zh-CN" altLang="en-US" dirty="0">
                <a:ea typeface="楷体_GB2312" panose="02010600030101010101" pitchFamily="1" charset="-122"/>
              </a:rPr>
              <a:t>一、解决经贸争议的方式</a:t>
            </a:r>
            <a:endParaRPr lang="zh-CN" altLang="en-US" dirty="0">
              <a:ea typeface="楷体_GB2312" panose="02010600030101010101" pitchFamily="1" charset="-122"/>
            </a:endParaRPr>
          </a:p>
          <a:p>
            <a:endParaRPr lang="zh-CN" altLang="en-US" dirty="0">
              <a:ea typeface="楷体_GB2312" panose="02010600030101010101" pitchFamily="1" charset="-122"/>
            </a:endParaRPr>
          </a:p>
          <a:p>
            <a:r>
              <a:rPr lang="zh-CN" altLang="en-US" dirty="0">
                <a:ea typeface="楷体_GB2312" panose="02010600030101010101" pitchFamily="1" charset="-122"/>
              </a:rPr>
              <a:t>二、如何实现仲裁的意愿</a:t>
            </a:r>
            <a:endParaRPr lang="zh-CN" altLang="en-US" dirty="0">
              <a:ea typeface="楷体_GB2312" panose="02010600030101010101" pitchFamily="1" charset="-122"/>
            </a:endParaRPr>
          </a:p>
          <a:p>
            <a:endParaRPr lang="zh-CN" altLang="en-US" dirty="0">
              <a:ea typeface="楷体_GB2312" panose="02010600030101010101" pitchFamily="1" charset="-122"/>
            </a:endParaRPr>
          </a:p>
          <a:p>
            <a:r>
              <a:rPr lang="zh-CN" altLang="en-US" dirty="0">
                <a:ea typeface="楷体_GB2312" panose="02010600030101010101" pitchFamily="1" charset="-122"/>
              </a:rPr>
              <a:t>三、如何进行仲裁程序</a:t>
            </a:r>
            <a:endParaRPr lang="zh-CN" altLang="en-US" dirty="0">
              <a:ea typeface="楷体_GB2312" panose="02010600030101010101" pitchFamily="1"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标题 16385"/>
          <p:cNvSpPr>
            <a:spLocks noGrp="1" noRot="1"/>
          </p:cNvSpPr>
          <p:nvPr>
            <p:ph type="title"/>
          </p:nvPr>
        </p:nvSpPr>
        <p:spPr>
          <a:xfrm>
            <a:off x="3143250" y="620713"/>
            <a:ext cx="7113588" cy="1112837"/>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dirty="0">
              <a:latin typeface="Times New Roman" panose="02020603050405020304" pitchFamily="18" charset="0"/>
              <a:ea typeface="隶书" panose="02010509060101010101" pitchFamily="49" charset="-122"/>
            </a:endParaRPr>
          </a:p>
        </p:txBody>
      </p:sp>
      <p:sp>
        <p:nvSpPr>
          <p:cNvPr id="16387" name="文本占位符 16386"/>
          <p:cNvSpPr>
            <a:spLocks noGrp="1"/>
          </p:cNvSpPr>
          <p:nvPr>
            <p:ph type="body" idx="1"/>
          </p:nvPr>
        </p:nvSpPr>
        <p:spPr/>
        <p:txBody>
          <a:bodyPr/>
          <a:p>
            <a:pPr>
              <a:lnSpc>
                <a:spcPct val="90000"/>
              </a:lnSpc>
            </a:pPr>
            <a:r>
              <a:rPr lang="zh-CN" altLang="en-US" sz="3600" b="1" dirty="0">
                <a:latin typeface="Times New Roman" panose="02020603050405020304" pitchFamily="18" charset="0"/>
                <a:ea typeface="楷体_GB2312" panose="02010600030101010101" pitchFamily="1" charset="-122"/>
              </a:rPr>
              <a:t>仲裁申请</a:t>
            </a:r>
            <a:endParaRPr lang="zh-CN" altLang="en-US" dirty="0">
              <a:latin typeface="Times New Roman" panose="02020603050405020304" pitchFamily="18" charset="0"/>
              <a:ea typeface="楷体_GB2312" panose="02010600030101010101" pitchFamily="1" charset="-122"/>
            </a:endParaRPr>
          </a:p>
          <a:p>
            <a:pPr>
              <a:lnSpc>
                <a:spcPct val="90000"/>
              </a:lnSpc>
              <a:buNone/>
            </a:pPr>
            <a:r>
              <a:rPr lang="zh-CN" altLang="en-US" sz="2800" dirty="0">
                <a:latin typeface="Times New Roman" panose="02020603050405020304" pitchFamily="18" charset="0"/>
                <a:ea typeface="楷体_GB2312" panose="02010600030101010101" pitchFamily="1" charset="-122"/>
              </a:rPr>
              <a:t>    提交仲裁申请材料、缴纳仲裁费用</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仲裁申请书、所附案件实体证据材料</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800" dirty="0">
                <a:latin typeface="Times New Roman" panose="02020603050405020304" pitchFamily="18" charset="0"/>
                <a:ea typeface="楷体_GB2312" panose="02010600030101010101" pitchFamily="1" charset="-122"/>
              </a:rPr>
              <a:t>    普通程序：一式五份</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800" dirty="0">
                <a:latin typeface="Times New Roman" panose="02020603050405020304" pitchFamily="18" charset="0"/>
                <a:ea typeface="楷体_GB2312" panose="02010600030101010101" pitchFamily="1" charset="-122"/>
              </a:rPr>
              <a:t>    简易程序：一式三份</a:t>
            </a:r>
            <a:endParaRPr lang="zh-CN" altLang="en-US" sz="28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申请人法律主体证明材料等</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根据</a:t>
            </a:r>
            <a:r>
              <a:rPr lang="en-US" altLang="zh-CN" sz="2800" dirty="0">
                <a:latin typeface="Times New Roman" panose="02020603050405020304" pitchFamily="18" charset="0"/>
                <a:ea typeface="楷体_GB2312" panose="02010600030101010101" pitchFamily="1" charset="-122"/>
              </a:rPr>
              <a:t>CIETAC</a:t>
            </a:r>
            <a:r>
              <a:rPr lang="zh-CN" altLang="en-US" sz="2800" dirty="0">
                <a:latin typeface="Times New Roman" panose="02020603050405020304" pitchFamily="18" charset="0"/>
                <a:ea typeface="楷体_GB2312" panose="02010600030101010101" pitchFamily="1" charset="-122"/>
              </a:rPr>
              <a:t>发出的“预缴仲裁费用通知”缴纳仲裁费用</a:t>
            </a:r>
            <a:endParaRPr lang="zh-CN" altLang="en-US" sz="28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800"/>
              <a:t>   </a:t>
            </a:r>
            <a:endParaRPr lang="zh-CN" altLang="en-US" sz="2800"/>
          </a:p>
          <a:p>
            <a:pPr>
              <a:lnSpc>
                <a:spcPct val="90000"/>
              </a:lnSpc>
              <a:buNone/>
            </a:pPr>
            <a:endParaRPr lang="zh-CN" altLang="en-US" sz="2400">
              <a:ea typeface="楷体_GB2312" panose="02010600030101010101" pitchFamily="1"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标题 17409"/>
          <p:cNvSpPr>
            <a:spLocks noGrp="1" noRot="1"/>
          </p:cNvSpPr>
          <p:nvPr>
            <p:ph type="title"/>
          </p:nvPr>
        </p:nvSpPr>
        <p:spPr>
          <a:xfrm>
            <a:off x="3503613" y="549275"/>
            <a:ext cx="7042150" cy="1041400"/>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17411" name="文本占位符 17410"/>
          <p:cNvSpPr>
            <a:spLocks noGrp="1"/>
          </p:cNvSpPr>
          <p:nvPr>
            <p:ph type="body" idx="1"/>
          </p:nvPr>
        </p:nvSpPr>
        <p:spPr/>
        <p:txBody>
          <a:bodyPr/>
          <a:p>
            <a:r>
              <a:rPr lang="zh-CN" altLang="en-US" sz="3600" b="1" dirty="0">
                <a:latin typeface="Times New Roman" panose="02020603050405020304" pitchFamily="18" charset="0"/>
                <a:ea typeface="楷体_GB2312" panose="02010600030101010101" pitchFamily="1" charset="-122"/>
              </a:rPr>
              <a:t>立案、仲裁通知</a:t>
            </a:r>
            <a:endParaRPr lang="zh-CN" altLang="en-US" sz="3600" b="1" dirty="0">
              <a:latin typeface="Times New Roman" panose="02020603050405020304" pitchFamily="18" charset="0"/>
              <a:ea typeface="楷体_GB2312" panose="02010600030101010101" pitchFamily="1" charset="-122"/>
            </a:endParaRPr>
          </a:p>
          <a:p>
            <a:pPr>
              <a:buNone/>
            </a:pPr>
            <a:r>
              <a:rPr lang="zh-CN" altLang="en-US" dirty="0">
                <a:latin typeface="Times New Roman" panose="02020603050405020304" pitchFamily="18" charset="0"/>
                <a:ea typeface="楷体_GB2312" panose="02010600030101010101" pitchFamily="1" charset="-122"/>
              </a:rPr>
              <a:t>    </a:t>
            </a:r>
            <a:r>
              <a:rPr lang="en-US" altLang="zh-CN" dirty="0">
                <a:latin typeface="Times New Roman" panose="02020603050405020304" pitchFamily="18" charset="0"/>
                <a:ea typeface="楷体_GB2312" panose="02010600030101010101" pitchFamily="1" charset="-122"/>
              </a:rPr>
              <a:t>CIETAC</a:t>
            </a:r>
            <a:r>
              <a:rPr lang="zh-CN" altLang="en-US" dirty="0">
                <a:latin typeface="Times New Roman" panose="02020603050405020304" pitchFamily="18" charset="0"/>
                <a:ea typeface="楷体_GB2312" panose="02010600030101010101" pitchFamily="1" charset="-122"/>
              </a:rPr>
              <a:t>立案并发出“仲裁通知”</a:t>
            </a:r>
            <a:endParaRPr lang="zh-CN" altLang="en-US" dirty="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dirty="0">
                <a:latin typeface="Times New Roman" panose="02020603050405020304" pitchFamily="18" charset="0"/>
                <a:ea typeface="楷体_GB2312" panose="02010600030101010101" pitchFamily="1" charset="-122"/>
              </a:rPr>
              <a:t>立案：收到仲裁申请材料和预缴仲裁费用后</a:t>
            </a:r>
            <a:r>
              <a:rPr lang="en-US" altLang="zh-CN" dirty="0">
                <a:latin typeface="Times New Roman" panose="02020603050405020304" pitchFamily="18" charset="0"/>
                <a:ea typeface="楷体_GB2312" panose="02010600030101010101" pitchFamily="1" charset="-122"/>
              </a:rPr>
              <a:t>5</a:t>
            </a:r>
            <a:r>
              <a:rPr lang="zh-CN" altLang="en-US" dirty="0">
                <a:latin typeface="Times New Roman" panose="02020603050405020304" pitchFamily="18" charset="0"/>
                <a:ea typeface="楷体_GB2312" panose="02010600030101010101" pitchFamily="1" charset="-122"/>
              </a:rPr>
              <a:t>日内；</a:t>
            </a:r>
            <a:endParaRPr lang="zh-CN" altLang="en-US" dirty="0">
              <a:latin typeface="Times New Roman" panose="02020603050405020304" pitchFamily="18" charset="0"/>
              <a:ea typeface="楷体_GB2312" panose="02010600030101010101" pitchFamily="1" charset="-122"/>
            </a:endParaRPr>
          </a:p>
          <a:p>
            <a:pPr>
              <a:buClr>
                <a:schemeClr val="tx2"/>
              </a:buClr>
              <a:buFont typeface="Wingdings" panose="05000000000000000000" pitchFamily="2" charset="2"/>
              <a:buChar char="Ø"/>
            </a:pPr>
            <a:r>
              <a:rPr lang="zh-CN" altLang="en-US" dirty="0">
                <a:latin typeface="Times New Roman" panose="02020603050405020304" pitchFamily="18" charset="0"/>
                <a:ea typeface="楷体_GB2312" panose="02010600030101010101" pitchFamily="1" charset="-122"/>
              </a:rPr>
              <a:t>仲裁通知：要求申请人和被申请人按期指定仲裁员、被申请人答辩和反请求；</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标题 18433"/>
          <p:cNvSpPr>
            <a:spLocks noGrp="1" noRot="1"/>
          </p:cNvSpPr>
          <p:nvPr>
            <p:ph type="title"/>
          </p:nvPr>
        </p:nvSpPr>
        <p:spPr>
          <a:xfrm>
            <a:off x="3503613" y="620713"/>
            <a:ext cx="7258050" cy="1041400"/>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18435" name="文本占位符 18434"/>
          <p:cNvSpPr>
            <a:spLocks noGrp="1"/>
          </p:cNvSpPr>
          <p:nvPr>
            <p:ph type="body" idx="1"/>
          </p:nvPr>
        </p:nvSpPr>
        <p:spPr/>
        <p:txBody>
          <a:bodyPr/>
          <a:p>
            <a:r>
              <a:rPr lang="zh-CN" altLang="en-US" sz="3600" b="1" dirty="0">
                <a:ea typeface="楷体_GB2312" panose="02010600030101010101" pitchFamily="1" charset="-122"/>
              </a:rPr>
              <a:t>组成仲裁庭</a:t>
            </a:r>
            <a:endParaRPr lang="zh-CN" altLang="en-US" sz="3600" b="1" dirty="0">
              <a:ea typeface="楷体_GB2312" panose="02010600030101010101" pitchFamily="1" charset="-122"/>
            </a:endParaRPr>
          </a:p>
          <a:p>
            <a:pPr>
              <a:buNone/>
            </a:pPr>
            <a:r>
              <a:rPr lang="zh-CN" altLang="en-US" sz="3600" b="1" dirty="0">
                <a:ea typeface="楷体_GB2312" panose="02010600030101010101" pitchFamily="1" charset="-122"/>
              </a:rPr>
              <a:t>   </a:t>
            </a:r>
            <a:r>
              <a:rPr lang="zh-CN" altLang="en-US" dirty="0">
                <a:ea typeface="楷体_GB2312" panose="02010600030101010101" pitchFamily="1" charset="-122"/>
              </a:rPr>
              <a:t>根据申请人、被申请人选定仲裁员的情况，组成仲裁庭，并确定开庭时间</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仲裁员接受选定、首席仲裁员的确定</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开庭日期的确定和延期开庭</a:t>
            </a:r>
            <a:endParaRPr lang="zh-CN" altLang="en-US" dirty="0">
              <a:ea typeface="楷体_GB2312" panose="02010600030101010101" pitchFamily="1" charset="-122"/>
            </a:endParaRPr>
          </a:p>
          <a:p>
            <a:pPr>
              <a:buClr>
                <a:schemeClr val="tx2"/>
              </a:buClr>
              <a:buFont typeface="Wingdings" panose="05000000000000000000" pitchFamily="2" charset="2"/>
              <a:buChar char="Ø"/>
            </a:pPr>
            <a:endParaRPr lang="zh-CN" altLang="en-US" sz="3600" b="1">
              <a:ea typeface="楷体_GB2312" panose="02010600030101010101" pitchFamily="1"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标题 19457"/>
          <p:cNvSpPr>
            <a:spLocks noGrp="1" noRot="1"/>
          </p:cNvSpPr>
          <p:nvPr>
            <p:ph type="title"/>
          </p:nvPr>
        </p:nvSpPr>
        <p:spPr>
          <a:xfrm>
            <a:off x="3648075" y="549275"/>
            <a:ext cx="7113588" cy="1041400"/>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19459" name="文本占位符 19458"/>
          <p:cNvSpPr>
            <a:spLocks noGrp="1"/>
          </p:cNvSpPr>
          <p:nvPr>
            <p:ph type="body" idx="1"/>
          </p:nvPr>
        </p:nvSpPr>
        <p:spPr/>
        <p:txBody>
          <a:bodyPr/>
          <a:p>
            <a:r>
              <a:rPr lang="zh-CN" altLang="en-US" sz="3600" b="1" dirty="0">
                <a:ea typeface="楷体_GB2312" panose="02010600030101010101" pitchFamily="1" charset="-122"/>
              </a:rPr>
              <a:t>开庭</a:t>
            </a:r>
            <a:endParaRPr lang="zh-CN" altLang="en-US" sz="3600" b="1" dirty="0">
              <a:ea typeface="楷体_GB2312" panose="02010600030101010101" pitchFamily="1" charset="-122"/>
            </a:endParaRPr>
          </a:p>
          <a:p>
            <a:pPr>
              <a:buNone/>
            </a:pPr>
            <a:r>
              <a:rPr lang="zh-CN" altLang="en-US" dirty="0">
                <a:ea typeface="楷体_GB2312" panose="02010600030101010101" pitchFamily="1" charset="-122"/>
              </a:rPr>
              <a:t>仲裁庭按事先确定的日期和地点开庭听证</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开庭不公开进行</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可以缺席审理</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开庭时的一般程序</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调解</a:t>
            </a:r>
            <a:endParaRPr lang="zh-CN" altLang="en-US">
              <a:ea typeface="楷体_GB2312" panose="02010600030101010101" pitchFamily="1"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标题 20481"/>
          <p:cNvSpPr>
            <a:spLocks noGrp="1" noRot="1"/>
          </p:cNvSpPr>
          <p:nvPr>
            <p:ph type="title"/>
          </p:nvPr>
        </p:nvSpPr>
        <p:spPr>
          <a:xfrm>
            <a:off x="3287713" y="765175"/>
            <a:ext cx="7473950" cy="968375"/>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20483" name="文本占位符 20482"/>
          <p:cNvSpPr>
            <a:spLocks noGrp="1"/>
          </p:cNvSpPr>
          <p:nvPr>
            <p:ph type="body" idx="1"/>
          </p:nvPr>
        </p:nvSpPr>
        <p:spPr/>
        <p:txBody>
          <a:bodyPr/>
          <a:p>
            <a:r>
              <a:rPr lang="zh-CN" altLang="en-US" sz="3600" b="1" dirty="0">
                <a:ea typeface="楷体_GB2312" panose="02010600030101010101" pitchFamily="1" charset="-122"/>
              </a:rPr>
              <a:t>结案</a:t>
            </a:r>
            <a:endParaRPr lang="zh-CN" altLang="en-US" sz="3600" b="1" dirty="0">
              <a:ea typeface="楷体_GB2312" panose="02010600030101010101" pitchFamily="1" charset="-122"/>
            </a:endParaRPr>
          </a:p>
          <a:p>
            <a:pPr>
              <a:buNone/>
            </a:pPr>
            <a:r>
              <a:rPr lang="zh-CN" altLang="en-US" dirty="0">
                <a:ea typeface="楷体_GB2312" panose="02010600030101010101" pitchFamily="1" charset="-122"/>
              </a:rPr>
              <a:t>   根据仲裁案件审理情况，仲裁庭最终作出“裁决书”或“撤销案件决定”结案</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裁决</a:t>
            </a:r>
            <a:endParaRPr lang="zh-CN" altLang="en-US" dirty="0">
              <a:ea typeface="楷体_GB2312" panose="02010600030101010101" pitchFamily="1" charset="-122"/>
            </a:endParaRPr>
          </a:p>
          <a:p>
            <a:pPr>
              <a:buClr>
                <a:schemeClr val="tx2"/>
              </a:buClr>
              <a:buFont typeface="Wingdings" panose="05000000000000000000" pitchFamily="2" charset="2"/>
              <a:buChar char="Ø"/>
            </a:pPr>
            <a:r>
              <a:rPr lang="zh-CN" altLang="en-US" dirty="0">
                <a:ea typeface="楷体_GB2312" panose="02010600030101010101" pitchFamily="1" charset="-122"/>
              </a:rPr>
              <a:t>撤销案件决定</a:t>
            </a:r>
            <a:endParaRPr lang="zh-CN" altLang="en-US">
              <a:ea typeface="楷体_GB2312" panose="02010600030101010101" pitchFamily="1"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标题 21505"/>
          <p:cNvSpPr>
            <a:spLocks noGrp="1" noRot="1"/>
          </p:cNvSpPr>
          <p:nvPr>
            <p:ph type="title"/>
          </p:nvPr>
        </p:nvSpPr>
        <p:spPr>
          <a:xfrm>
            <a:off x="3625850" y="620713"/>
            <a:ext cx="7042150" cy="968375"/>
          </a:xfrm>
        </p:spPr>
        <p:txBody>
          <a:bodyPr anchor="ctr">
            <a:normAutofit fontScale="90000"/>
          </a:bodyPr>
          <a:p>
            <a:r>
              <a:rPr lang="zh-CN" altLang="en-US" sz="4000" dirty="0">
                <a:latin typeface="Times New Roman" panose="02020603050405020304" pitchFamily="18" charset="0"/>
                <a:ea typeface="隶书" panose="02010509060101010101" pitchFamily="49" charset="-122"/>
              </a:rPr>
              <a:t>三、如何进行仲裁程序</a:t>
            </a:r>
            <a:br>
              <a:rPr lang="zh-CN" altLang="en-US" sz="4000" dirty="0">
                <a:latin typeface="Times New Roman" panose="02020603050405020304" pitchFamily="18" charset="0"/>
                <a:ea typeface="隶书" panose="02010509060101010101" pitchFamily="49" charset="-122"/>
              </a:rPr>
            </a:br>
            <a:endParaRPr lang="zh-CN" altLang="en-US" sz="4000">
              <a:latin typeface="Times New Roman" panose="02020603050405020304" pitchFamily="18" charset="0"/>
              <a:ea typeface="隶书" panose="02010509060101010101" pitchFamily="49" charset="-122"/>
            </a:endParaRPr>
          </a:p>
        </p:txBody>
      </p:sp>
      <p:sp>
        <p:nvSpPr>
          <p:cNvPr id="21507" name="文本占位符 21506"/>
          <p:cNvSpPr>
            <a:spLocks noGrp="1"/>
          </p:cNvSpPr>
          <p:nvPr>
            <p:ph type="body" idx="1"/>
          </p:nvPr>
        </p:nvSpPr>
        <p:spPr/>
        <p:txBody>
          <a:bodyPr>
            <a:normAutofit lnSpcReduction="10000"/>
          </a:bodyPr>
          <a:p>
            <a:pPr>
              <a:lnSpc>
                <a:spcPct val="90000"/>
              </a:lnSpc>
            </a:pPr>
            <a:r>
              <a:rPr lang="zh-CN" altLang="en-US" sz="3600" b="1" dirty="0">
                <a:ea typeface="楷体_GB2312" panose="02010600030101010101" pitchFamily="1" charset="-122"/>
              </a:rPr>
              <a:t>裁决执行</a:t>
            </a:r>
            <a:endParaRPr lang="zh-CN" altLang="en-US" sz="3600" b="1" dirty="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双方按裁决自动履行</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一方不履行裁决时，可向其住所地和财产所在地法院申请强制执行</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800" dirty="0">
                <a:latin typeface="Times New Roman" panose="02020603050405020304" pitchFamily="18" charset="0"/>
                <a:ea typeface="楷体_GB2312" panose="02010600030101010101" pitchFamily="1" charset="-122"/>
              </a:rPr>
              <a:t>   中国境内：被执行人住所地或财产所在地人民法院</a:t>
            </a:r>
            <a:endParaRPr lang="zh-CN" altLang="en-US" sz="2800" dirty="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zh-CN" altLang="en-US" sz="2800" dirty="0">
                <a:latin typeface="Times New Roman" panose="02020603050405020304" pitchFamily="18" charset="0"/>
                <a:ea typeface="楷体_GB2312" panose="02010600030101010101" pitchFamily="1" charset="-122"/>
              </a:rPr>
              <a:t>   中国境外：</a:t>
            </a:r>
            <a:r>
              <a:rPr lang="en-US" altLang="zh-CN" sz="2800" dirty="0">
                <a:latin typeface="Times New Roman" panose="02020603050405020304" pitchFamily="18" charset="0"/>
                <a:ea typeface="楷体_GB2312" panose="02010600030101010101" pitchFamily="1" charset="-122"/>
              </a:rPr>
              <a:t>1958</a:t>
            </a:r>
            <a:r>
              <a:rPr lang="zh-CN" altLang="en-US" sz="2800" dirty="0">
                <a:latin typeface="Times New Roman" panose="02020603050405020304" pitchFamily="18" charset="0"/>
                <a:ea typeface="楷体_GB2312" panose="02010600030101010101" pitchFamily="1" charset="-122"/>
              </a:rPr>
              <a:t>年</a:t>
            </a:r>
            <a:r>
              <a:rPr lang="en-US" altLang="zh-CN" sz="2800" dirty="0">
                <a:latin typeface="Times New Roman" panose="02020603050405020304" pitchFamily="18" charset="0"/>
                <a:ea typeface="楷体_GB2312" panose="02010600030101010101" pitchFamily="1" charset="-122"/>
              </a:rPr>
              <a:t>《</a:t>
            </a:r>
            <a:r>
              <a:rPr lang="zh-CN" altLang="en-US" sz="2800" dirty="0">
                <a:latin typeface="Times New Roman" panose="02020603050405020304" pitchFamily="18" charset="0"/>
                <a:ea typeface="楷体_GB2312" panose="02010600030101010101" pitchFamily="1" charset="-122"/>
              </a:rPr>
              <a:t>承认和执行外国裁决公约</a:t>
            </a:r>
            <a:r>
              <a:rPr lang="en-US" altLang="zh-CN" sz="2800">
                <a:latin typeface="Times New Roman" panose="02020603050405020304" pitchFamily="18" charset="0"/>
                <a:ea typeface="楷体_GB2312" panose="02010600030101010101" pitchFamily="1" charset="-122"/>
              </a:rPr>
              <a:t>》</a:t>
            </a:r>
            <a:endParaRPr lang="en-US" altLang="zh-CN" sz="28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Char char="Ø"/>
            </a:pPr>
            <a:r>
              <a:rPr lang="zh-CN" altLang="en-US" sz="2800" dirty="0">
                <a:latin typeface="Times New Roman" panose="02020603050405020304" pitchFamily="18" charset="0"/>
                <a:ea typeface="楷体_GB2312" panose="02010600030101010101" pitchFamily="1" charset="-122"/>
              </a:rPr>
              <a:t>裁决执行情况反馈</a:t>
            </a:r>
            <a:r>
              <a:rPr lang="en-US" altLang="zh-CN" sz="2800">
                <a:latin typeface="Times New Roman" panose="02020603050405020304" pitchFamily="18" charset="0"/>
                <a:ea typeface="楷体_GB2312" panose="02010600030101010101" pitchFamily="1" charset="-122"/>
              </a:rPr>
              <a:t>CIETAC</a:t>
            </a:r>
            <a:endParaRPr lang="en-US" altLang="zh-CN" sz="28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endParaRPr lang="en-US" altLang="zh-CN" sz="2800">
              <a:latin typeface="Times New Roman" panose="02020603050405020304" pitchFamily="18" charset="0"/>
              <a:ea typeface="楷体_GB2312" panose="02010600030101010101" pitchFamily="1" charset="-122"/>
            </a:endParaRPr>
          </a:p>
          <a:p>
            <a:pPr>
              <a:lnSpc>
                <a:spcPct val="90000"/>
              </a:lnSpc>
              <a:buClr>
                <a:schemeClr val="tx2"/>
              </a:buClr>
              <a:buFont typeface="Wingdings" panose="05000000000000000000" pitchFamily="2" charset="2"/>
              <a:buNone/>
            </a:pPr>
            <a:r>
              <a:rPr lang="en-US" altLang="zh-CN" sz="2800"/>
              <a:t>   </a:t>
            </a:r>
            <a:endParaRPr lang="en-US" altLang="zh-CN" sz="2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小知识</a:t>
            </a:r>
            <a:endParaRPr lang="zh-CN" altLang="en-US"/>
          </a:p>
        </p:txBody>
      </p:sp>
      <p:sp>
        <p:nvSpPr>
          <p:cNvPr id="3" name="内容占位符 2"/>
          <p:cNvSpPr>
            <a:spLocks noGrp="1"/>
          </p:cNvSpPr>
          <p:nvPr>
            <p:ph idx="1"/>
          </p:nvPr>
        </p:nvSpPr>
        <p:spPr/>
        <p:txBody>
          <a:bodyPr/>
          <a:p>
            <a:r>
              <a:rPr lang="zh-CN" altLang="en-US"/>
              <a:t>1958年联合国通过了《承认和执行外国仲裁裁决的公约》（中国已参加）。联合国国际贸易法委员会又于1976年制定了《仲裁规则》，推荐各国经济贸易界采用。仲裁作为解决国际商事争议的一种方式，已在国际上得到普遍承认和广泛采用。</a:t>
            </a:r>
            <a:endParaRPr lang="zh-CN" altLang="en-US"/>
          </a:p>
          <a:p>
            <a:r>
              <a:rPr lang="zh-CN" altLang="en-US"/>
              <a:t>《承认及执行外国仲裁裁决公约》(1958年《纽约公约》)现有缔约的国家和地区146个，根据该公约，仲裁裁决可以在这些缔约国得到承认和执行。此外，仲裁裁决还可根据其他一些有关仲裁的国际公约和条约得到执行。《纽约公约》于1987年对中国生效，中国在加入《纽约公约》时作出了商事保留和互惠保留。</a:t>
            </a:r>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zh-CN" altLang="en-US"/>
              <a:t>中国国际经济贸易仲裁委员会仲裁费用表</a:t>
            </a:r>
            <a:br>
              <a:rPr lang="zh-CN" altLang="en-US"/>
            </a:br>
            <a:r>
              <a:rPr lang="zh-CN" altLang="en-US" sz="1600"/>
              <a:t>(本费用表适用于本仲裁规则第三条第(二)款第1项和第2项所规定的仲裁案件)</a:t>
            </a:r>
            <a:endParaRPr lang="zh-CN" altLang="en-US" sz="1600"/>
          </a:p>
        </p:txBody>
      </p:sp>
      <p:pic>
        <p:nvPicPr>
          <p:cNvPr id="4" name="内容占位符 3"/>
          <p:cNvPicPr>
            <a:picLocks noChangeAspect="1"/>
          </p:cNvPicPr>
          <p:nvPr>
            <p:ph idx="1"/>
          </p:nvPr>
        </p:nvPicPr>
        <p:blipFill>
          <a:blip r:embed="rId1"/>
          <a:stretch>
            <a:fillRect/>
          </a:stretch>
        </p:blipFill>
        <p:spPr>
          <a:xfrm>
            <a:off x="1316355" y="1642110"/>
            <a:ext cx="9505315" cy="4692015"/>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5" name="内容占位符 4"/>
          <p:cNvSpPr/>
          <p:nvPr>
            <p:ph idx="1"/>
          </p:nvPr>
        </p:nvSpPr>
        <p:spPr/>
        <p:txBody>
          <a:bodyPr>
            <a:normAutofit lnSpcReduction="10000"/>
          </a:bodyPr>
          <a:p>
            <a:r>
              <a:rPr lang="zh-CN" altLang="en-US"/>
              <a:t>申请仲裁时，每案另收立案费人民币10,000元，其中包括仲裁申请的审查、立案、输入及使用计算机程序和归档等费用。</a:t>
            </a:r>
            <a:endParaRPr lang="zh-CN" altLang="en-US"/>
          </a:p>
          <a:p>
            <a:r>
              <a:rPr lang="zh-CN" altLang="en-US"/>
              <a:t>仲裁费用表中的争议金额，以申请人请求的数额为准；请求的数额与实际争议金额不一致的，以实际争议金额为准。</a:t>
            </a:r>
            <a:endParaRPr lang="zh-CN" altLang="en-US"/>
          </a:p>
          <a:p>
            <a:r>
              <a:rPr lang="zh-CN" altLang="en-US"/>
              <a:t>申请仲裁时未确定争议金额或情况特殊的,由仲裁委员会决定仲裁费用的数额。</a:t>
            </a:r>
            <a:endParaRPr lang="zh-CN" altLang="en-US"/>
          </a:p>
          <a:p>
            <a:r>
              <a:rPr lang="zh-CN" altLang="en-US"/>
              <a:t>收取的仲裁费用为外币时，按本仲裁费用表的规定收取与人民币等值的外币。</a:t>
            </a:r>
            <a:endParaRPr lang="zh-CN" altLang="en-US"/>
          </a:p>
          <a:p>
            <a:r>
              <a:rPr lang="zh-CN" altLang="en-US"/>
              <a:t>仲裁委员会除按照本仲裁费用表收取仲裁费外，可以按照仲裁规则的有关规定收取其他额外的、合理的实际开支。</a:t>
            </a:r>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9" name="文本占位符 65538"/>
          <p:cNvSpPr>
            <a:spLocks noGrp="1"/>
          </p:cNvSpPr>
          <p:nvPr>
            <p:ph type="body" idx="1"/>
          </p:nvPr>
        </p:nvSpPr>
        <p:spPr>
          <a:xfrm>
            <a:off x="1847850" y="620713"/>
            <a:ext cx="8424863" cy="2087562"/>
          </a:xfrm>
        </p:spPr>
        <p:txBody>
          <a:bodyPr/>
          <a:p>
            <a:pPr>
              <a:buNone/>
            </a:pPr>
            <a:r>
              <a:rPr lang="en-US" altLang="zh-CN" b="1" dirty="0"/>
              <a:t>                                </a:t>
            </a:r>
            <a:endParaRPr lang="zh-CN" altLang="en-US" b="1" dirty="0"/>
          </a:p>
          <a:p>
            <a:pPr>
              <a:buNone/>
            </a:pPr>
            <a:endParaRPr lang="zh-CN" altLang="en-US" b="1" dirty="0"/>
          </a:p>
        </p:txBody>
      </p:sp>
      <p:sp>
        <p:nvSpPr>
          <p:cNvPr id="65544" name="矩形 65543"/>
          <p:cNvSpPr/>
          <p:nvPr/>
        </p:nvSpPr>
        <p:spPr>
          <a:xfrm>
            <a:off x="1068705" y="1133475"/>
            <a:ext cx="9204325" cy="3322955"/>
          </a:xfrm>
          <a:prstGeom prst="rect">
            <a:avLst/>
          </a:prstGeom>
          <a:noFill/>
          <a:ln w="9525">
            <a:noFill/>
          </a:ln>
        </p:spPr>
        <p:txBody>
          <a:bodyPr wrap="square">
            <a:spAutoFit/>
          </a:bodyPr>
          <a:p>
            <a:r>
              <a:rPr lang="zh-CN" altLang="en-US" sz="3000" b="1" dirty="0">
                <a:latin typeface="Tahoma" panose="020B0604030504040204" pitchFamily="34" charset="0"/>
              </a:rPr>
              <a:t>仲裁协议的效力</a:t>
            </a:r>
            <a:endParaRPr lang="zh-CN" altLang="en-US" sz="3000" b="1" dirty="0">
              <a:latin typeface="Tahoma" panose="020B0604030504040204" pitchFamily="34" charset="0"/>
            </a:endParaRPr>
          </a:p>
          <a:p>
            <a:r>
              <a:rPr lang="en-US" altLang="zh-CN" sz="3000" b="1" dirty="0">
                <a:latin typeface="Tahoma" panose="020B0604030504040204" pitchFamily="34" charset="0"/>
              </a:rPr>
              <a:t>1</a:t>
            </a:r>
            <a:r>
              <a:rPr lang="zh-CN" altLang="en-US" sz="3000" b="1" dirty="0">
                <a:latin typeface="Tahoma" panose="020B0604030504040204" pitchFamily="34" charset="0"/>
              </a:rPr>
              <a:t>、仲裁协议的效力</a:t>
            </a:r>
            <a:endParaRPr lang="zh-CN" altLang="en-US" sz="3000" b="1" dirty="0">
              <a:latin typeface="Tahoma" panose="020B0604030504040204" pitchFamily="34" charset="0"/>
            </a:endParaRPr>
          </a:p>
          <a:p>
            <a:r>
              <a:rPr lang="zh-CN" altLang="en-US" sz="3000" b="1" dirty="0">
                <a:latin typeface="Tahoma" panose="020B0604030504040204" pitchFamily="34" charset="0"/>
              </a:rPr>
              <a:t>（</a:t>
            </a:r>
            <a:r>
              <a:rPr lang="en-US" altLang="zh-CN" sz="3000" b="1" dirty="0">
                <a:latin typeface="Tahoma" panose="020B0604030504040204" pitchFamily="34" charset="0"/>
              </a:rPr>
              <a:t>1</a:t>
            </a:r>
            <a:r>
              <a:rPr lang="zh-CN" altLang="en-US" sz="3000" b="1" dirty="0">
                <a:latin typeface="Tahoma" panose="020B0604030504040204" pitchFamily="34" charset="0"/>
              </a:rPr>
              <a:t>）合法有效的仲裁协议对双方当事人诉权的行使产生一定的限制，在当事人双方发生协议约定的争议时，任何一方只能将争议提交仲裁，不能向法院起诉；</a:t>
            </a:r>
            <a:endParaRPr lang="zh-CN" altLang="en-US" sz="3000" b="1" dirty="0">
              <a:latin typeface="Tahoma" panose="020B0604030504040204" pitchFamily="34" charset="0"/>
            </a:endParaRPr>
          </a:p>
          <a:p>
            <a:r>
              <a:rPr lang="zh-CN" altLang="en-US" sz="3000" b="1" dirty="0">
                <a:latin typeface="Tahoma" panose="020B0604030504040204" pitchFamily="34" charset="0"/>
              </a:rPr>
              <a:t>（</a:t>
            </a:r>
            <a:r>
              <a:rPr lang="en-US" altLang="zh-CN" sz="3000" b="1" dirty="0">
                <a:latin typeface="Tahoma" panose="020B0604030504040204" pitchFamily="34" charset="0"/>
              </a:rPr>
              <a:t>2</a:t>
            </a:r>
            <a:r>
              <a:rPr lang="zh-CN" altLang="en-US" sz="3000" b="1" dirty="0">
                <a:latin typeface="Tahoma" panose="020B0604030504040204" pitchFamily="34" charset="0"/>
              </a:rPr>
              <a:t>）仲裁协议独立存在，合同的变更、解除、终止或者无效，不影响仲裁协议的效力。</a:t>
            </a:r>
            <a:endParaRPr lang="zh-CN" altLang="en-US" sz="3000" b="1" dirty="0">
              <a:latin typeface="Tahoma" panose="020B0604030504040204" pitchFamily="34" charset="0"/>
            </a:endParaRPr>
          </a:p>
        </p:txBody>
      </p:sp>
    </p:spTree>
  </p:cSld>
  <p:clrMapOvr>
    <a:masterClrMapping/>
  </p:clrMapOvr>
  <p:transition spd="slow">
    <p:diamon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5121"/>
          <p:cNvSpPr>
            <a:spLocks noGrp="1" noRot="1"/>
          </p:cNvSpPr>
          <p:nvPr>
            <p:ph type="title"/>
          </p:nvPr>
        </p:nvSpPr>
        <p:spPr>
          <a:xfrm>
            <a:off x="3287713" y="404813"/>
            <a:ext cx="7221537" cy="936625"/>
          </a:xfrm>
        </p:spPr>
        <p:txBody>
          <a:bodyPr wrap="square" anchor="ctr"/>
          <a:p>
            <a:r>
              <a:rPr lang="en-US" altLang="zh-CN" sz="4000" dirty="0">
                <a:ea typeface="隶书" panose="02010509060101010101" pitchFamily="49" charset="-122"/>
              </a:rPr>
              <a:t>       </a:t>
            </a:r>
            <a:r>
              <a:rPr lang="zh-CN" altLang="en-US" sz="4000" dirty="0">
                <a:ea typeface="隶书" panose="02010509060101010101" pitchFamily="49" charset="-122"/>
              </a:rPr>
              <a:t>一、解决经贸争议的方式</a:t>
            </a:r>
            <a:endParaRPr lang="zh-CN" altLang="en-US" sz="4000">
              <a:ea typeface="隶书" panose="02010509060101010101" pitchFamily="49" charset="-122"/>
            </a:endParaRPr>
          </a:p>
        </p:txBody>
      </p:sp>
      <p:sp>
        <p:nvSpPr>
          <p:cNvPr id="5123" name="文本占位符 5122"/>
          <p:cNvSpPr>
            <a:spLocks noGrp="1"/>
          </p:cNvSpPr>
          <p:nvPr>
            <p:ph type="body" idx="1"/>
          </p:nvPr>
        </p:nvSpPr>
        <p:spPr>
          <a:xfrm>
            <a:off x="2209800" y="2286000"/>
            <a:ext cx="7772400" cy="4572000"/>
          </a:xfrm>
        </p:spPr>
        <p:txBody>
          <a:bodyPr/>
          <a:p>
            <a:r>
              <a:rPr lang="zh-CN" altLang="en-US" dirty="0">
                <a:ea typeface="楷体_GB2312" panose="02010600030101010101" pitchFamily="1" charset="-122"/>
              </a:rPr>
              <a:t>协商调解（</a:t>
            </a:r>
            <a:r>
              <a:rPr lang="en-US" altLang="zh-CN">
                <a:ea typeface="楷体_GB2312" panose="02010600030101010101" pitchFamily="1" charset="-122"/>
              </a:rPr>
              <a:t>Negotiation &amp; Mediation)</a:t>
            </a:r>
            <a:endParaRPr lang="en-US" altLang="zh-CN">
              <a:ea typeface="楷体_GB2312" panose="02010600030101010101" pitchFamily="1" charset="-122"/>
            </a:endParaRPr>
          </a:p>
          <a:p>
            <a:pPr>
              <a:buNone/>
            </a:pPr>
            <a:endParaRPr lang="en-US" altLang="zh-CN">
              <a:ea typeface="楷体_GB2312" panose="02010600030101010101" pitchFamily="1" charset="-122"/>
            </a:endParaRPr>
          </a:p>
          <a:p>
            <a:r>
              <a:rPr lang="zh-CN" altLang="en-US" dirty="0">
                <a:ea typeface="楷体_GB2312" panose="02010600030101010101" pitchFamily="1" charset="-122"/>
              </a:rPr>
              <a:t>诉讼 </a:t>
            </a:r>
            <a:r>
              <a:rPr lang="en-US" altLang="zh-CN">
                <a:ea typeface="楷体_GB2312" panose="02010600030101010101" pitchFamily="1" charset="-122"/>
              </a:rPr>
              <a:t>(Litigation)</a:t>
            </a:r>
            <a:endParaRPr lang="en-US" altLang="zh-CN">
              <a:ea typeface="楷体_GB2312" panose="02010600030101010101" pitchFamily="1" charset="-122"/>
            </a:endParaRPr>
          </a:p>
          <a:p>
            <a:pPr>
              <a:buNone/>
            </a:pPr>
            <a:endParaRPr lang="en-US" altLang="zh-CN">
              <a:ea typeface="楷体_GB2312" panose="02010600030101010101" pitchFamily="1" charset="-122"/>
            </a:endParaRPr>
          </a:p>
          <a:p>
            <a:r>
              <a:rPr lang="zh-CN" altLang="en-US" dirty="0">
                <a:ea typeface="楷体_GB2312" panose="02010600030101010101" pitchFamily="1" charset="-122"/>
              </a:rPr>
              <a:t>仲裁 </a:t>
            </a:r>
            <a:r>
              <a:rPr lang="en-US" altLang="zh-CN">
                <a:ea typeface="楷体_GB2312" panose="02010600030101010101" pitchFamily="1" charset="-122"/>
              </a:rPr>
              <a:t>(Arbitration)</a:t>
            </a:r>
            <a:endParaRPr lang="en-US" altLang="zh-CN">
              <a:ea typeface="楷体_GB2312" panose="02010600030101010101" pitchFamily="1" charset="-122"/>
            </a:endParaRPr>
          </a:p>
          <a:p>
            <a:pPr>
              <a:buNone/>
            </a:pPr>
            <a:r>
              <a:rPr lang="en-US" altLang="zh-CN"/>
              <a:t>    </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3">
                                            <p:txEl>
                                              <p:charRg st="0" end="3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3">
                                            <p:txEl>
                                              <p:charRg st="31" end="4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23">
                                            <p:txEl>
                                              <p:charRg st="48" end="6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23">
                                            <p:txEl>
                                              <p:charRg st="65" end="7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7" name="文本占位符 11266"/>
          <p:cNvSpPr>
            <a:spLocks noGrp="1"/>
          </p:cNvSpPr>
          <p:nvPr>
            <p:ph type="body" idx="1"/>
          </p:nvPr>
        </p:nvSpPr>
        <p:spPr>
          <a:xfrm>
            <a:off x="1992313" y="692150"/>
            <a:ext cx="8362950" cy="5689600"/>
          </a:xfrm>
        </p:spPr>
        <p:txBody>
          <a:bodyPr/>
          <a:p>
            <a:pPr>
              <a:buNone/>
            </a:pPr>
            <a:r>
              <a:rPr lang="zh-CN" altLang="en-US" b="1" dirty="0">
                <a:effectLst/>
                <a:latin typeface="宋体" panose="02010600030101010101" pitchFamily="2" charset="-122"/>
              </a:rPr>
              <a:t>仲裁协议的无效</a:t>
            </a:r>
            <a:endParaRPr lang="zh-CN" altLang="en-US" b="1" dirty="0">
              <a:effectLst/>
              <a:latin typeface="宋体" panose="02010600030101010101" pitchFamily="2" charset="-122"/>
            </a:endParaRPr>
          </a:p>
          <a:p>
            <a:pPr>
              <a:buNone/>
            </a:pPr>
            <a:r>
              <a:rPr lang="zh-CN" altLang="en-US" b="1" dirty="0">
                <a:effectLst/>
                <a:latin typeface="宋体" panose="02010600030101010101" pitchFamily="2" charset="-122"/>
              </a:rPr>
              <a:t>（</a:t>
            </a:r>
            <a:r>
              <a:rPr lang="en-US" altLang="zh-CN" b="1" dirty="0">
                <a:effectLst/>
                <a:latin typeface="宋体" panose="02010600030101010101" pitchFamily="2" charset="-122"/>
              </a:rPr>
              <a:t>1</a:t>
            </a:r>
            <a:r>
              <a:rPr lang="zh-CN" altLang="en-US" b="1" dirty="0">
                <a:effectLst/>
                <a:latin typeface="宋体" panose="02010600030101010101" pitchFamily="2" charset="-122"/>
              </a:rPr>
              <a:t>）约定的仲裁事项超出法律规定的仲裁范围；</a:t>
            </a:r>
            <a:endParaRPr lang="zh-CN" altLang="en-US" b="1" dirty="0">
              <a:effectLst/>
              <a:latin typeface="宋体" panose="02010600030101010101" pitchFamily="2" charset="-122"/>
            </a:endParaRPr>
          </a:p>
          <a:p>
            <a:pPr>
              <a:buNone/>
            </a:pPr>
            <a:r>
              <a:rPr lang="zh-CN" altLang="en-US" b="1" dirty="0">
                <a:effectLst/>
                <a:latin typeface="宋体" panose="02010600030101010101" pitchFamily="2" charset="-122"/>
              </a:rPr>
              <a:t>（</a:t>
            </a:r>
            <a:r>
              <a:rPr lang="en-US" altLang="zh-CN" b="1" dirty="0">
                <a:effectLst/>
                <a:latin typeface="宋体" panose="02010600030101010101" pitchFamily="2" charset="-122"/>
              </a:rPr>
              <a:t>2</a:t>
            </a:r>
            <a:r>
              <a:rPr lang="zh-CN" altLang="en-US" b="1" dirty="0">
                <a:effectLst/>
                <a:latin typeface="宋体" panose="02010600030101010101" pitchFamily="2" charset="-122"/>
              </a:rPr>
              <a:t>）无民事行为能力人或限制民事行为能力人订立的仲裁议；</a:t>
            </a:r>
            <a:endParaRPr lang="zh-CN" altLang="en-US" b="1" dirty="0">
              <a:effectLst/>
              <a:latin typeface="宋体" panose="02010600030101010101" pitchFamily="2" charset="-122"/>
            </a:endParaRPr>
          </a:p>
          <a:p>
            <a:pPr>
              <a:buNone/>
            </a:pPr>
            <a:r>
              <a:rPr lang="zh-CN" altLang="en-US" b="1" dirty="0">
                <a:effectLst/>
                <a:latin typeface="宋体" panose="02010600030101010101" pitchFamily="2" charset="-122"/>
              </a:rPr>
              <a:t>（</a:t>
            </a:r>
            <a:r>
              <a:rPr lang="en-US" altLang="zh-CN" b="1" dirty="0">
                <a:effectLst/>
                <a:latin typeface="宋体" panose="02010600030101010101" pitchFamily="2" charset="-122"/>
              </a:rPr>
              <a:t>3</a:t>
            </a:r>
            <a:r>
              <a:rPr lang="zh-CN" altLang="en-US" b="1" dirty="0">
                <a:effectLst/>
                <a:latin typeface="宋体" panose="02010600030101010101" pitchFamily="2" charset="-122"/>
              </a:rPr>
              <a:t>）一方采取强迫或胁迫手段，迫使对方订立仲裁协议的。</a:t>
            </a:r>
            <a:endParaRPr lang="zh-CN" altLang="en-US" b="1" dirty="0">
              <a:effectLst/>
              <a:latin typeface="宋体" panose="02010600030101010101" pitchFamily="2" charset="-122"/>
            </a:endParaRPr>
          </a:p>
          <a:p>
            <a:pPr>
              <a:buNone/>
            </a:pPr>
            <a:r>
              <a:rPr lang="zh-CN" altLang="en-US" b="1" dirty="0">
                <a:effectLst/>
              </a:rPr>
              <a:t>（</a:t>
            </a:r>
            <a:r>
              <a:rPr lang="en-US" altLang="zh-CN">
                <a:effectLst/>
              </a:rPr>
              <a:t>4</a:t>
            </a:r>
            <a:r>
              <a:rPr lang="zh-CN" altLang="en-US" b="1" dirty="0">
                <a:effectLst/>
              </a:rPr>
              <a:t>）仲裁协议对仲裁事项或者仲裁委员会没有约定或者约定不明确的，当事人可以补充协议；达不成补充协议的，仲裁协议无效。</a:t>
            </a:r>
            <a:endParaRPr lang="zh-CN" altLang="en-US" b="1" dirty="0">
              <a:effectLst/>
            </a:endParaRPr>
          </a:p>
        </p:txBody>
      </p:sp>
    </p:spTree>
  </p:cSld>
  <p:clrMapOvr>
    <a:masterClrMapping/>
  </p:clrMapOvr>
  <p:transition spd="slow">
    <p:diamon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3" name="文本占位符 66562"/>
          <p:cNvSpPr>
            <a:spLocks noGrp="1"/>
          </p:cNvSpPr>
          <p:nvPr>
            <p:ph type="body" idx="1"/>
          </p:nvPr>
        </p:nvSpPr>
        <p:spPr>
          <a:xfrm>
            <a:off x="1919288" y="836613"/>
            <a:ext cx="8424862" cy="4495800"/>
          </a:xfrm>
        </p:spPr>
        <p:txBody>
          <a:bodyPr/>
          <a:p>
            <a:pPr>
              <a:buNone/>
            </a:pPr>
            <a:r>
              <a:rPr lang="zh-CN" altLang="en-US" b="1" dirty="0"/>
              <a:t>对仲裁协议效力的异议</a:t>
            </a:r>
            <a:endParaRPr lang="zh-CN" altLang="en-US" b="1" dirty="0"/>
          </a:p>
          <a:p>
            <a:pPr>
              <a:buNone/>
            </a:pPr>
            <a:r>
              <a:rPr lang="zh-CN" altLang="en-US" b="1" dirty="0"/>
              <a:t>     当事人对仲裁协议的效力有异议的，可以</a:t>
            </a:r>
            <a:endParaRPr lang="zh-CN" altLang="en-US" b="1" dirty="0"/>
          </a:p>
          <a:p>
            <a:pPr>
              <a:buNone/>
            </a:pPr>
            <a:r>
              <a:rPr lang="zh-CN" altLang="en-US" b="1" dirty="0"/>
              <a:t>请求</a:t>
            </a:r>
            <a:r>
              <a:rPr lang="zh-CN" altLang="en-US" b="1" dirty="0">
                <a:hlinkClick r:id="rId1"/>
              </a:rPr>
              <a:t>仲裁委员会</a:t>
            </a:r>
            <a:r>
              <a:rPr lang="zh-CN" altLang="en-US" b="1" dirty="0"/>
              <a:t>作出决定或者请求人民法院</a:t>
            </a:r>
            <a:endParaRPr lang="zh-CN" altLang="en-US" b="1" dirty="0"/>
          </a:p>
          <a:p>
            <a:pPr>
              <a:buNone/>
            </a:pPr>
            <a:r>
              <a:rPr lang="zh-CN" altLang="en-US" b="1" dirty="0"/>
              <a:t>作出裁定。一方请求仲裁委员会作出决定，</a:t>
            </a:r>
            <a:endParaRPr lang="zh-CN" altLang="en-US" b="1" dirty="0"/>
          </a:p>
          <a:p>
            <a:pPr>
              <a:buNone/>
            </a:pPr>
            <a:r>
              <a:rPr lang="zh-CN" altLang="en-US" b="1" dirty="0"/>
              <a:t>另一方请求人民法院作出裁定的，由人民法</a:t>
            </a:r>
            <a:endParaRPr lang="zh-CN" altLang="en-US" b="1" dirty="0"/>
          </a:p>
          <a:p>
            <a:pPr>
              <a:buNone/>
            </a:pPr>
            <a:r>
              <a:rPr lang="zh-CN" altLang="en-US" b="1" dirty="0"/>
              <a:t>院裁定。</a:t>
            </a:r>
            <a:endParaRPr lang="zh-CN" altLang="en-US" b="1" dirty="0"/>
          </a:p>
        </p:txBody>
      </p:sp>
    </p:spTree>
  </p:cSld>
  <p:clrMapOvr>
    <a:masterClrMapping/>
  </p:clrMapOvr>
  <p:transition spd="slow">
    <p:diamon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6145"/>
          <p:cNvSpPr>
            <a:spLocks noGrp="1" noRot="1"/>
          </p:cNvSpPr>
          <p:nvPr>
            <p:ph type="title"/>
          </p:nvPr>
        </p:nvSpPr>
        <p:spPr>
          <a:xfrm>
            <a:off x="3432175" y="1196975"/>
            <a:ext cx="7772400" cy="701675"/>
          </a:xfrm>
        </p:spPr>
        <p:txBody>
          <a:bodyPr wrap="square" anchor="ctr"/>
          <a:p>
            <a:pPr algn="l"/>
            <a:r>
              <a:rPr lang="zh-CN" altLang="en-US" sz="4000" b="0" dirty="0">
                <a:ea typeface="楷体_GB2312" panose="02010600030101010101" pitchFamily="1" charset="-122"/>
              </a:rPr>
              <a:t>协商调解</a:t>
            </a:r>
            <a:endParaRPr lang="zh-CN" altLang="en-US" sz="4000" b="0" dirty="0">
              <a:ea typeface="楷体_GB2312" panose="02010600030101010101" pitchFamily="1" charset="-122"/>
            </a:endParaRPr>
          </a:p>
        </p:txBody>
      </p:sp>
      <p:sp>
        <p:nvSpPr>
          <p:cNvPr id="6147" name="文本占位符 6146"/>
          <p:cNvSpPr>
            <a:spLocks noGrp="1"/>
          </p:cNvSpPr>
          <p:nvPr>
            <p:ph type="body" idx="1"/>
          </p:nvPr>
        </p:nvSpPr>
        <p:spPr>
          <a:xfrm>
            <a:off x="1981200" y="1935163"/>
            <a:ext cx="8229600" cy="4191000"/>
          </a:xfrm>
        </p:spPr>
        <p:txBody>
          <a:bodyPr/>
          <a:p>
            <a:endParaRPr lang="en-US" altLang="zh-CN" dirty="0">
              <a:ea typeface="楷体_GB2312" panose="02010600030101010101" pitchFamily="1" charset="-122"/>
            </a:endParaRPr>
          </a:p>
          <a:p>
            <a:r>
              <a:rPr lang="zh-CN" altLang="en-US" dirty="0">
                <a:ea typeface="楷体_GB2312" panose="02010600030101010101" pitchFamily="1" charset="-122"/>
              </a:rPr>
              <a:t>符合中国文化“和气生财”处世原则</a:t>
            </a:r>
            <a:endParaRPr lang="zh-CN" altLang="en-US" dirty="0">
              <a:ea typeface="楷体_GB2312" panose="02010600030101010101" pitchFamily="1" charset="-122"/>
            </a:endParaRPr>
          </a:p>
          <a:p>
            <a:endParaRPr lang="zh-CN" altLang="en-US" dirty="0">
              <a:ea typeface="楷体_GB2312" panose="02010600030101010101" pitchFamily="1" charset="-122"/>
            </a:endParaRPr>
          </a:p>
          <a:p>
            <a:r>
              <a:rPr lang="zh-CN" altLang="en-US" dirty="0">
                <a:ea typeface="楷体_GB2312" panose="02010600030101010101" pitchFamily="1" charset="-122"/>
              </a:rPr>
              <a:t>“双方自愿”原则</a:t>
            </a:r>
            <a:endParaRPr lang="zh-CN" altLang="en-US" dirty="0">
              <a:ea typeface="楷体_GB2312" panose="02010600030101010101" pitchFamily="1" charset="-122"/>
            </a:endParaRPr>
          </a:p>
          <a:p>
            <a:pPr>
              <a:buNone/>
            </a:pPr>
            <a:endParaRPr lang="zh-CN" altLang="en-US" dirty="0">
              <a:ea typeface="楷体_GB2312" panose="02010600030101010101" pitchFamily="1" charset="-122"/>
            </a:endParaRPr>
          </a:p>
          <a:p>
            <a:r>
              <a:rPr lang="zh-CN" altLang="en-US" dirty="0">
                <a:ea typeface="楷体_GB2312" panose="02010600030101010101" pitchFamily="1" charset="-122"/>
              </a:rPr>
              <a:t>不具有强制执行力</a:t>
            </a:r>
            <a:endParaRPr lang="zh-CN" altLang="en-US" dirty="0">
              <a:ea typeface="楷体_GB2312" panose="02010600030101010101" pitchFamily="1" charset="-122"/>
            </a:endParaRPr>
          </a:p>
          <a:p>
            <a:pPr>
              <a:buNone/>
            </a:pPr>
            <a:endParaRPr lang="zh-CN" altLang="en-US">
              <a:ea typeface="楷体_GB2312" panose="02010600030101010101" pitchFamily="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7">
                                            <p:txEl>
                                              <p:charRg st="1" end="1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7">
                                            <p:txEl>
                                              <p:charRg st="19" end="2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7">
                                            <p:txEl>
                                              <p:charRg st="29" end="3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6" name="标题 1025"/>
          <p:cNvSpPr>
            <a:spLocks noGrp="1" noRot="1"/>
          </p:cNvSpPr>
          <p:nvPr>
            <p:ph type="title"/>
          </p:nvPr>
        </p:nvSpPr>
        <p:spPr>
          <a:xfrm>
            <a:off x="3935413" y="1052513"/>
            <a:ext cx="7772400" cy="701675"/>
          </a:xfrm>
        </p:spPr>
        <p:txBody>
          <a:bodyPr wrap="square" anchor="ctr"/>
          <a:p>
            <a:pPr algn="l"/>
            <a:r>
              <a:rPr lang="en-US" altLang="zh-CN" sz="4000" b="0" dirty="0">
                <a:ea typeface="楷体_GB2312" panose="02010600030101010101" pitchFamily="1" charset="-122"/>
              </a:rPr>
              <a:t>     </a:t>
            </a:r>
            <a:r>
              <a:rPr lang="zh-CN" altLang="en-US" sz="4000" b="0" dirty="0">
                <a:ea typeface="楷体_GB2312" panose="02010600030101010101" pitchFamily="1" charset="-122"/>
              </a:rPr>
              <a:t>仲裁</a:t>
            </a:r>
            <a:endParaRPr lang="zh-CN" altLang="en-US" sz="4000" b="0">
              <a:ea typeface="楷体_GB2312" panose="02010600030101010101" pitchFamily="1" charset="-122"/>
            </a:endParaRPr>
          </a:p>
        </p:txBody>
      </p:sp>
      <p:sp>
        <p:nvSpPr>
          <p:cNvPr id="1027" name="文本占位符 1026"/>
          <p:cNvSpPr>
            <a:spLocks noGrp="1"/>
          </p:cNvSpPr>
          <p:nvPr>
            <p:ph type="body" idx="1"/>
          </p:nvPr>
        </p:nvSpPr>
        <p:spPr>
          <a:xfrm>
            <a:off x="1981200" y="2019300"/>
            <a:ext cx="8229600" cy="3771900"/>
          </a:xfrm>
        </p:spPr>
        <p:txBody>
          <a:bodyPr/>
          <a:p>
            <a:pPr>
              <a:lnSpc>
                <a:spcPct val="90000"/>
              </a:lnSpc>
            </a:pPr>
            <a:r>
              <a:rPr lang="zh-CN" altLang="en-US" b="1" dirty="0">
                <a:latin typeface="Times New Roman" panose="02020603050405020304" pitchFamily="18" charset="0"/>
                <a:ea typeface="楷体_GB2312" panose="02010600030101010101" pitchFamily="1" charset="-122"/>
              </a:rPr>
              <a:t>仲裁的含义</a:t>
            </a:r>
            <a:endParaRPr lang="zh-CN" altLang="en-US" b="1" dirty="0">
              <a:latin typeface="Times New Roman" panose="02020603050405020304" pitchFamily="18" charset="0"/>
              <a:ea typeface="楷体_GB2312" panose="02010600030101010101" pitchFamily="1" charset="-122"/>
            </a:endParaRPr>
          </a:p>
          <a:p>
            <a:pPr>
              <a:lnSpc>
                <a:spcPct val="90000"/>
              </a:lnSpc>
              <a:buNone/>
            </a:pPr>
            <a:r>
              <a:rPr lang="zh-CN" altLang="en-US" dirty="0">
                <a:latin typeface="Times New Roman" panose="02020603050405020304" pitchFamily="18" charset="0"/>
                <a:ea typeface="楷体_GB2312" panose="02010600030101010101" pitchFamily="1" charset="-122"/>
              </a:rPr>
              <a:t>    仲裁</a:t>
            </a:r>
            <a:r>
              <a:rPr lang="en-US" altLang="zh-CN" dirty="0">
                <a:latin typeface="Times New Roman" panose="02020603050405020304" pitchFamily="18" charset="0"/>
                <a:ea typeface="楷体_GB2312" panose="02010600030101010101" pitchFamily="1" charset="-122"/>
              </a:rPr>
              <a:t>(Arbitration)</a:t>
            </a:r>
            <a:r>
              <a:rPr lang="zh-CN" altLang="en-US" dirty="0">
                <a:latin typeface="Times New Roman" panose="02020603050405020304" pitchFamily="18" charset="0"/>
                <a:ea typeface="楷体_GB2312" panose="02010600030101010101" pitchFamily="1" charset="-122"/>
              </a:rPr>
              <a:t>又称公断，指双方当事    人依据争议发生前或发生后达成的仲裁协议，自愿将争议交付给独立的第三方，由其按照一定程序进行审理并作出对争议双方都有约束力的裁决的一种非司法程序。</a:t>
            </a:r>
            <a:endParaRPr lang="zh-CN" altLang="en-US" dirty="0">
              <a:latin typeface="Times New Roman" panose="02020603050405020304" pitchFamily="18" charset="0"/>
              <a:ea typeface="楷体_GB2312" panose="02010600030101010101" pitchFamily="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标题 8193"/>
          <p:cNvSpPr>
            <a:spLocks noGrp="1" noRot="1"/>
          </p:cNvSpPr>
          <p:nvPr>
            <p:ph type="title"/>
          </p:nvPr>
        </p:nvSpPr>
        <p:spPr>
          <a:xfrm>
            <a:off x="3935413" y="404813"/>
            <a:ext cx="8229600" cy="962025"/>
          </a:xfrm>
        </p:spPr>
        <p:txBody>
          <a:bodyPr anchor="ctr"/>
          <a:p>
            <a:pPr algn="l"/>
            <a:r>
              <a:rPr lang="en-US" altLang="zh-CN" sz="4000" b="0" dirty="0">
                <a:ea typeface="楷体_GB2312" panose="02010600030101010101" pitchFamily="1" charset="-122"/>
              </a:rPr>
              <a:t>        </a:t>
            </a:r>
            <a:r>
              <a:rPr lang="zh-CN" altLang="en-US" sz="4000" b="0" dirty="0">
                <a:ea typeface="楷体_GB2312" panose="02010600030101010101" pitchFamily="1" charset="-122"/>
              </a:rPr>
              <a:t>仲裁</a:t>
            </a:r>
            <a:endParaRPr lang="zh-CN" altLang="en-US" sz="3600" b="0">
              <a:ea typeface="楷体_GB2312" panose="02010600030101010101" pitchFamily="1" charset="-122"/>
            </a:endParaRPr>
          </a:p>
        </p:txBody>
      </p:sp>
      <p:sp>
        <p:nvSpPr>
          <p:cNvPr id="8195" name="文本占位符 8194"/>
          <p:cNvSpPr>
            <a:spLocks noGrp="1"/>
          </p:cNvSpPr>
          <p:nvPr>
            <p:ph type="body" idx="1"/>
          </p:nvPr>
        </p:nvSpPr>
        <p:spPr/>
        <p:txBody>
          <a:bodyPr/>
          <a:p>
            <a:r>
              <a:rPr lang="zh-CN" altLang="en-US" b="1" dirty="0">
                <a:latin typeface="楷体_GB2312" panose="02010600030101010101" pitchFamily="1" charset="-122"/>
                <a:ea typeface="楷体_GB2312" panose="02010600030101010101" pitchFamily="1" charset="-122"/>
              </a:rPr>
              <a:t>仲裁的起源</a:t>
            </a:r>
            <a:endParaRPr lang="zh-CN" altLang="en-US" b="1" dirty="0">
              <a:latin typeface="楷体_GB2312" panose="02010600030101010101" pitchFamily="1" charset="-122"/>
              <a:ea typeface="楷体_GB2312" panose="02010600030101010101" pitchFamily="1" charset="-122"/>
            </a:endParaRPr>
          </a:p>
          <a:p>
            <a:pPr>
              <a:buClr>
                <a:schemeClr val="tx2"/>
              </a:buClr>
              <a:buFont typeface="Wingdings" panose="05000000000000000000" pitchFamily="2" charset="2"/>
              <a:buChar char="Ø"/>
            </a:pPr>
            <a:r>
              <a:rPr lang="zh-CN" altLang="en-US" dirty="0">
                <a:latin typeface="楷体_GB2312" panose="02010600030101010101" pitchFamily="1" charset="-122"/>
                <a:ea typeface="楷体_GB2312" panose="02010600030101010101" pitchFamily="1" charset="-122"/>
              </a:rPr>
              <a:t>公元前六世纪古希腊</a:t>
            </a:r>
            <a:r>
              <a:rPr lang="en-US" altLang="zh-CN">
                <a:latin typeface="Arial" panose="020B0604020202020204" pitchFamily="34" charset="0"/>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成文法律包含了仲裁的内容，解决城邦争议；</a:t>
            </a:r>
            <a:endParaRPr lang="zh-CN" altLang="en-US" dirty="0">
              <a:latin typeface="楷体_GB2312" panose="02010600030101010101" pitchFamily="1" charset="-122"/>
              <a:ea typeface="楷体_GB2312" panose="02010600030101010101" pitchFamily="1" charset="-122"/>
            </a:endParaRPr>
          </a:p>
          <a:p>
            <a:pPr>
              <a:buClr>
                <a:schemeClr val="tx2"/>
              </a:buClr>
              <a:buFont typeface="Wingdings" panose="05000000000000000000" pitchFamily="2" charset="2"/>
              <a:buChar char="Ø"/>
            </a:pPr>
            <a:r>
              <a:rPr lang="zh-CN" altLang="en-US" dirty="0">
                <a:latin typeface="楷体_GB2312" panose="02010600030101010101" pitchFamily="1" charset="-122"/>
                <a:ea typeface="楷体_GB2312" panose="02010600030101010101" pitchFamily="1" charset="-122"/>
              </a:rPr>
              <a:t>古罗马时期</a:t>
            </a:r>
            <a:r>
              <a:rPr lang="en-US" altLang="zh-CN">
                <a:latin typeface="Arial" panose="020B0604020202020204" pitchFamily="34" charset="0"/>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经济的繁荣发展引起的     商业纠纷，商人们寻求长老的仲裁解决；</a:t>
            </a:r>
            <a:r>
              <a:rPr lang="en-US" altLang="zh-CN" dirty="0">
                <a:latin typeface="楷体_GB2312" panose="02010600030101010101" pitchFamily="1" charset="-122"/>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十二铜表法</a:t>
            </a:r>
            <a:r>
              <a:rPr lang="en-US" altLang="zh-CN" dirty="0">
                <a:latin typeface="楷体_GB2312" panose="02010600030101010101" pitchFamily="1" charset="-122"/>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和</a:t>
            </a:r>
            <a:r>
              <a:rPr lang="en-US" altLang="zh-CN" dirty="0">
                <a:latin typeface="楷体_GB2312" panose="02010600030101010101" pitchFamily="1" charset="-122"/>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古罗马民法大全</a:t>
            </a:r>
            <a:r>
              <a:rPr lang="en-US" altLang="zh-CN" dirty="0">
                <a:latin typeface="楷体_GB2312" panose="02010600030101010101" pitchFamily="1" charset="-122"/>
                <a:ea typeface="楷体_GB2312" panose="02010600030101010101" pitchFamily="1" charset="-122"/>
              </a:rPr>
              <a:t>》</a:t>
            </a:r>
            <a:r>
              <a:rPr lang="zh-CN" altLang="en-US" dirty="0">
                <a:latin typeface="楷体_GB2312" panose="02010600030101010101" pitchFamily="1" charset="-122"/>
                <a:ea typeface="楷体_GB2312" panose="02010600030101010101" pitchFamily="1" charset="-122"/>
              </a:rPr>
              <a:t>均有仲裁的记载；</a:t>
            </a:r>
            <a:endParaRPr lang="zh-CN" altLang="en-US">
              <a:latin typeface="楷体_GB2312" panose="02010600030101010101" pitchFamily="1" charset="-122"/>
              <a:ea typeface="楷体_GB2312" panose="02010600030101010101" pitchFamily="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9217"/>
          <p:cNvSpPr>
            <a:spLocks noGrp="1" noRot="1"/>
          </p:cNvSpPr>
          <p:nvPr>
            <p:ph type="title"/>
          </p:nvPr>
        </p:nvSpPr>
        <p:spPr>
          <a:xfrm>
            <a:off x="4511675" y="404813"/>
            <a:ext cx="8229600" cy="962025"/>
          </a:xfrm>
        </p:spPr>
        <p:txBody>
          <a:bodyPr anchor="ctr"/>
          <a:p>
            <a:pPr algn="l"/>
            <a:r>
              <a:rPr lang="en-US" altLang="zh-CN" sz="4000" b="0" dirty="0">
                <a:ea typeface="楷体_GB2312" panose="02010600030101010101" pitchFamily="1" charset="-122"/>
              </a:rPr>
              <a:t>    </a:t>
            </a:r>
            <a:r>
              <a:rPr lang="zh-CN" altLang="en-US" sz="4000" b="0" dirty="0">
                <a:ea typeface="楷体_GB2312" panose="02010600030101010101" pitchFamily="1" charset="-122"/>
              </a:rPr>
              <a:t>仲裁</a:t>
            </a:r>
            <a:endParaRPr lang="zh-CN" altLang="en-US" sz="4000" b="0">
              <a:ea typeface="楷体_GB2312" panose="02010600030101010101" pitchFamily="1" charset="-122"/>
            </a:endParaRPr>
          </a:p>
        </p:txBody>
      </p:sp>
      <p:sp>
        <p:nvSpPr>
          <p:cNvPr id="9219" name="文本占位符 9218"/>
          <p:cNvSpPr>
            <a:spLocks noGrp="1"/>
          </p:cNvSpPr>
          <p:nvPr>
            <p:ph type="body" idx="1"/>
          </p:nvPr>
        </p:nvSpPr>
        <p:spPr>
          <a:xfrm>
            <a:off x="655955" y="1825625"/>
            <a:ext cx="10697845" cy="4351655"/>
          </a:xfrm>
        </p:spPr>
        <p:txBody>
          <a:bodyPr>
            <a:normAutofit lnSpcReduction="20000"/>
          </a:bodyPr>
          <a:p>
            <a:pPr>
              <a:lnSpc>
                <a:spcPct val="80000"/>
              </a:lnSpc>
            </a:pPr>
            <a:r>
              <a:rPr lang="zh-CN" altLang="en-US" sz="2400" b="1" dirty="0">
                <a:latin typeface="Times New Roman" panose="02020603050405020304" pitchFamily="18" charset="0"/>
                <a:ea typeface="楷体_GB2312" panose="02010600030101010101" pitchFamily="1" charset="-122"/>
              </a:rPr>
              <a:t>仲裁的发展</a:t>
            </a:r>
            <a:endParaRPr lang="zh-CN" altLang="en-US" sz="2400" b="1" dirty="0">
              <a:latin typeface="Times New Roman" panose="02020603050405020304" pitchFamily="18" charset="0"/>
              <a:ea typeface="楷体_GB2312" panose="02010600030101010101" pitchFamily="1" charset="-122"/>
            </a:endParaRPr>
          </a:p>
          <a:p>
            <a:pPr>
              <a:lnSpc>
                <a:spcPct val="80000"/>
              </a:lnSpc>
              <a:buNone/>
            </a:pPr>
            <a:r>
              <a:rPr lang="zh-CN" altLang="en-US" sz="2000" dirty="0">
                <a:latin typeface="Times New Roman" panose="02020603050405020304" pitchFamily="18" charset="0"/>
                <a:ea typeface="楷体_GB2312" panose="02010600030101010101" pitchFamily="1" charset="-122"/>
              </a:rPr>
              <a:t>   </a:t>
            </a:r>
            <a:endParaRPr lang="zh-CN" altLang="en-US" sz="2000" dirty="0">
              <a:latin typeface="Times New Roman" panose="02020603050405020304" pitchFamily="18" charset="0"/>
              <a:ea typeface="楷体_GB2312" panose="02010600030101010101" pitchFamily="1" charset="-122"/>
            </a:endParaRPr>
          </a:p>
          <a:p>
            <a:pPr fontAlgn="auto">
              <a:lnSpc>
                <a:spcPct val="100000"/>
              </a:lnSpc>
              <a:buNone/>
            </a:pPr>
            <a:r>
              <a:rPr lang="zh-CN" altLang="en-US" sz="2000" dirty="0"/>
              <a:t>           </a:t>
            </a:r>
            <a:r>
              <a:rPr lang="zh-CN" altLang="en-US" sz="2400" dirty="0"/>
              <a:t>   </a:t>
            </a:r>
            <a:r>
              <a:rPr lang="zh-CN" altLang="en-US" sz="2400" dirty="0">
                <a:ea typeface="楷体_GB2312" panose="02010600030101010101" pitchFamily="1" charset="-122"/>
              </a:rPr>
              <a:t>地中海沿岸一带，海上交通发达，商品经济取得了长足发展。各城邦和港口之间的商事往来增多，商事纠纷亦逐渐多了起来。为使商事关系得以顺利发展，及时解决商人之间的各种商事纠纷，在纠纷当事人自愿的基础上，共同委托大家信赖、德高望重、办事公道、熟悉情况的第三人对纠纷进行居中裁判。这种方法简便易行，逐渐为商人们所接受，逐步形成了纠纷双方当事人共同约请第三者居中裁决其纠纷的习惯</a:t>
            </a:r>
            <a:r>
              <a:rPr lang="zh-CN" altLang="en-US" sz="2400" dirty="0">
                <a:latin typeface="Times New Roman" panose="02020603050405020304" pitchFamily="18" charset="0"/>
                <a:ea typeface="楷体_GB2312" panose="02010600030101010101" pitchFamily="1" charset="-122"/>
              </a:rPr>
              <a:t>；</a:t>
            </a:r>
            <a:endParaRPr lang="zh-CN" altLang="en-US" sz="2400" dirty="0">
              <a:latin typeface="Times New Roman" panose="02020603050405020304" pitchFamily="18" charset="0"/>
              <a:ea typeface="楷体_GB2312" panose="02010600030101010101" pitchFamily="1" charset="-122"/>
            </a:endParaRPr>
          </a:p>
          <a:p>
            <a:pPr fontAlgn="auto">
              <a:lnSpc>
                <a:spcPct val="100000"/>
              </a:lnSpc>
              <a:buNone/>
            </a:pPr>
            <a:r>
              <a:rPr lang="zh-CN" altLang="en-US" sz="2400" dirty="0">
                <a:latin typeface="Times New Roman" panose="02020603050405020304" pitchFamily="18" charset="0"/>
                <a:ea typeface="楷体_GB2312" panose="02010600030101010101" pitchFamily="1" charset="-122"/>
              </a:rPr>
              <a:t>              各国均以法律的形式确认了本国的仲裁制度，成立了本国的仲裁机构</a:t>
            </a:r>
            <a:r>
              <a:rPr lang="en-US" altLang="zh-CN" sz="2400">
                <a:latin typeface="Arial" panose="020B0604020202020204" pitchFamily="34" charset="0"/>
                <a:ea typeface="楷体_GB2312" panose="02010600030101010101" pitchFamily="1" charset="-122"/>
              </a:rPr>
              <a:t>——</a:t>
            </a:r>
            <a:r>
              <a:rPr lang="zh-CN" altLang="en-US" sz="2400" dirty="0">
                <a:latin typeface="楷体_GB2312" panose="02010600030101010101" pitchFamily="1" charset="-122"/>
                <a:ea typeface="楷体_GB2312" panose="02010600030101010101" pitchFamily="1" charset="-122"/>
              </a:rPr>
              <a:t>英国议会于</a:t>
            </a:r>
            <a:r>
              <a:rPr lang="en-US" altLang="zh-CN" sz="2400" dirty="0">
                <a:latin typeface="楷体_GB2312" panose="02010600030101010101" pitchFamily="1" charset="-122"/>
                <a:ea typeface="楷体_GB2312" panose="02010600030101010101" pitchFamily="1" charset="-122"/>
              </a:rPr>
              <a:t>1697</a:t>
            </a:r>
            <a:r>
              <a:rPr lang="zh-CN" altLang="en-US" sz="2400" dirty="0">
                <a:latin typeface="楷体_GB2312" panose="02010600030101010101" pitchFamily="1" charset="-122"/>
                <a:ea typeface="楷体_GB2312" panose="02010600030101010101" pitchFamily="1" charset="-122"/>
              </a:rPr>
              <a:t>年正式承认了仲裁制度，产生了第一个仲裁法案</a:t>
            </a:r>
            <a:r>
              <a:rPr lang="zh-CN" altLang="en-US" sz="2400" dirty="0"/>
              <a:t> </a:t>
            </a:r>
            <a:r>
              <a:rPr lang="zh-CN" altLang="en-US" sz="2400" dirty="0">
                <a:latin typeface="Times New Roman" panose="02020603050405020304" pitchFamily="18" charset="0"/>
                <a:ea typeface="楷体_GB2312" panose="02010600030101010101" pitchFamily="1" charset="-122"/>
              </a:rPr>
              <a:t>；          </a:t>
            </a:r>
            <a:endParaRPr lang="zh-CN" altLang="en-US" sz="2400" dirty="0">
              <a:latin typeface="Times New Roman" panose="02020603050405020304" pitchFamily="18" charset="0"/>
              <a:ea typeface="楷体_GB2312" panose="02010600030101010101" pitchFamily="1" charset="-122"/>
            </a:endParaRPr>
          </a:p>
          <a:p>
            <a:pPr fontAlgn="auto">
              <a:lnSpc>
                <a:spcPct val="100000"/>
              </a:lnSpc>
              <a:buNone/>
            </a:pPr>
            <a:r>
              <a:rPr lang="zh-CN" altLang="en-US" sz="2400" dirty="0">
                <a:latin typeface="Times New Roman" panose="02020603050405020304" pitchFamily="18" charset="0"/>
                <a:ea typeface="楷体_GB2312" panose="02010600030101010101" pitchFamily="1" charset="-122"/>
              </a:rPr>
              <a:t>     </a:t>
            </a:r>
            <a:r>
              <a:rPr lang="en-US" altLang="zh-CN" sz="2400" dirty="0">
                <a:latin typeface="Times New Roman" panose="02020603050405020304" pitchFamily="18" charset="0"/>
                <a:ea typeface="楷体_GB2312" panose="02010600030101010101" pitchFamily="1" charset="-122"/>
              </a:rPr>
              <a:t>             </a:t>
            </a:r>
            <a:r>
              <a:rPr lang="zh-CN" altLang="en-US" sz="2400" dirty="0">
                <a:latin typeface="Times New Roman" panose="02020603050405020304" pitchFamily="18" charset="0"/>
                <a:ea typeface="楷体_GB2312" panose="02010600030101010101" pitchFamily="1" charset="-122"/>
              </a:rPr>
              <a:t>仲裁的国际化：</a:t>
            </a:r>
            <a:r>
              <a:rPr lang="en-US" altLang="zh-CN" sz="2400" dirty="0">
                <a:latin typeface="Times New Roman" panose="02020603050405020304" pitchFamily="18" charset="0"/>
                <a:ea typeface="楷体_GB2312" panose="02010600030101010101" pitchFamily="1" charset="-122"/>
              </a:rPr>
              <a:t>1958</a:t>
            </a:r>
            <a:r>
              <a:rPr lang="zh-CN" altLang="en-US" sz="2400" dirty="0">
                <a:latin typeface="Times New Roman" panose="02020603050405020304" pitchFamily="18" charset="0"/>
                <a:ea typeface="楷体_GB2312" panose="02010600030101010101" pitchFamily="1" charset="-122"/>
              </a:rPr>
              <a:t>年</a:t>
            </a:r>
            <a:r>
              <a:rPr lang="zh-CN" altLang="en-US" sz="2400" dirty="0">
                <a:ea typeface="楷体_GB2312" panose="02010600030101010101" pitchFamily="1" charset="-122"/>
              </a:rPr>
              <a:t>联合国国际商业仲裁会议</a:t>
            </a:r>
            <a:r>
              <a:rPr lang="zh-CN" altLang="en-US" sz="2400" dirty="0"/>
              <a:t> </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承认和执行外国仲裁裁决公约</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a:t>
            </a:r>
            <a:r>
              <a:rPr lang="en-US" altLang="zh-CN" sz="2400" dirty="0">
                <a:latin typeface="Times New Roman" panose="02020603050405020304" pitchFamily="18" charset="0"/>
                <a:ea typeface="楷体_GB2312" panose="02010600030101010101" pitchFamily="1" charset="-122"/>
              </a:rPr>
              <a:t>1985</a:t>
            </a:r>
            <a:r>
              <a:rPr lang="zh-CN" altLang="en-US" sz="2400" dirty="0">
                <a:latin typeface="Times New Roman" panose="02020603050405020304" pitchFamily="18" charset="0"/>
                <a:ea typeface="楷体_GB2312" panose="02010600030101010101" pitchFamily="1" charset="-122"/>
              </a:rPr>
              <a:t>年联合国贸法会</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国际商事仲裁示范法</a:t>
            </a:r>
            <a:r>
              <a:rPr lang="en-US" altLang="zh-CN" sz="2400" dirty="0">
                <a:latin typeface="Times New Roman" panose="02020603050405020304" pitchFamily="18" charset="0"/>
                <a:ea typeface="楷体_GB2312" panose="02010600030101010101" pitchFamily="1" charset="-122"/>
              </a:rPr>
              <a:t>》</a:t>
            </a:r>
            <a:r>
              <a:rPr lang="zh-CN" altLang="en-US" sz="2400" dirty="0">
                <a:latin typeface="Times New Roman" panose="02020603050405020304" pitchFamily="18" charset="0"/>
                <a:ea typeface="楷体_GB2312" panose="02010600030101010101" pitchFamily="1" charset="-122"/>
              </a:rPr>
              <a:t>；</a:t>
            </a:r>
            <a:endParaRPr lang="zh-CN" altLang="en-US" sz="2400" dirty="0">
              <a:latin typeface="Times New Roman" panose="02020603050405020304" pitchFamily="18" charset="0"/>
              <a:ea typeface="楷体_GB2312" panose="02010600030101010101" pitchFamily="1" charset="-122"/>
            </a:endParaRPr>
          </a:p>
          <a:p>
            <a:pPr>
              <a:lnSpc>
                <a:spcPct val="80000"/>
              </a:lnSpc>
              <a:buNone/>
            </a:pPr>
            <a:r>
              <a:rPr lang="zh-CN" altLang="en-US" sz="2000" dirty="0"/>
              <a:t>   </a:t>
            </a:r>
            <a:endParaRPr lang="zh-CN" altLang="en-US" sz="200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7423</Words>
  <Application>WPS 演示</Application>
  <PresentationFormat>宽屏</PresentationFormat>
  <Paragraphs>368</Paragraphs>
  <Slides>51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51</vt:i4>
      </vt:variant>
    </vt:vector>
  </HeadingPairs>
  <TitlesOfParts>
    <vt:vector size="65" baseType="lpstr">
      <vt:lpstr>Arial</vt:lpstr>
      <vt:lpstr>宋体</vt:lpstr>
      <vt:lpstr>Wingdings</vt:lpstr>
      <vt:lpstr>Calibri</vt:lpstr>
      <vt:lpstr>微软雅黑</vt:lpstr>
      <vt:lpstr>黑体</vt:lpstr>
      <vt:lpstr>楷体_GB2312</vt:lpstr>
      <vt:lpstr>隶书</vt:lpstr>
      <vt:lpstr>Times New Roman</vt:lpstr>
      <vt:lpstr>Arial Unicode MS</vt:lpstr>
      <vt:lpstr>Calibri Light</vt:lpstr>
      <vt:lpstr>Tahoma</vt:lpstr>
      <vt:lpstr>新宋体</vt:lpstr>
      <vt:lpstr>Office 主题</vt:lpstr>
      <vt:lpstr>PowerPoint 演示文稿</vt:lpstr>
      <vt:lpstr>学习目标</vt:lpstr>
      <vt:lpstr>PowerPoint 演示文稿</vt:lpstr>
      <vt:lpstr>PowerPoint 演示文稿</vt:lpstr>
      <vt:lpstr>       一、解决经贸争议的方式</vt:lpstr>
      <vt:lpstr>协商调解</vt:lpstr>
      <vt:lpstr>     仲裁</vt:lpstr>
      <vt:lpstr>        仲裁</vt:lpstr>
      <vt:lpstr>    仲裁</vt:lpstr>
      <vt:lpstr>          诉讼和仲裁</vt:lpstr>
      <vt:lpstr>   诉讼和仲裁</vt:lpstr>
      <vt:lpstr>诉讼和仲裁</vt:lpstr>
      <vt:lpstr>诉讼和仲裁</vt:lpstr>
      <vt:lpstr>PowerPoint 演示文稿</vt:lpstr>
      <vt:lpstr>PowerPoint 演示文稿</vt:lpstr>
      <vt:lpstr>PowerPoint 演示文稿</vt:lpstr>
      <vt:lpstr>PowerPoint 演示文稿</vt:lpstr>
      <vt:lpstr>PowerPoint 演示文稿</vt:lpstr>
      <vt:lpstr>PowerPoint 演示文稿</vt:lpstr>
      <vt:lpstr>二、如何实现仲裁的意愿</vt:lpstr>
      <vt:lpstr>PowerPoint 演示文稿</vt:lpstr>
      <vt:lpstr>        二、如何实现仲裁的意愿</vt:lpstr>
      <vt:lpstr>         二、如何实现仲裁的意愿</vt:lpstr>
      <vt:lpstr>            二、如何实现仲裁的意愿</vt:lpstr>
      <vt:lpstr>PowerPoint 演示文稿</vt:lpstr>
      <vt:lpstr>三、如何进行仲裁程序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三、如何进行仲裁程序                           ——以CIETAC为例</vt:lpstr>
      <vt:lpstr>三、如何进行仲裁程序 </vt:lpstr>
      <vt:lpstr>三、如何进行仲裁程序 </vt:lpstr>
      <vt:lpstr>          三、如何进行仲裁程序</vt:lpstr>
      <vt:lpstr>三、如何进行仲裁程序 </vt:lpstr>
      <vt:lpstr>三、如何进行仲裁程序 </vt:lpstr>
      <vt:lpstr>三、如何进行仲裁程序 </vt:lpstr>
      <vt:lpstr>三、如何进行仲裁程序 </vt:lpstr>
      <vt:lpstr>三、如何进行仲裁程序 </vt:lpstr>
      <vt:lpstr>三、如何进行仲裁程序 </vt:lpstr>
      <vt:lpstr>小知识</vt:lpstr>
      <vt:lpstr>中国国际经济贸易仲裁委员会仲裁费用表 (本费用表适用于本仲裁规则第三条第(二)款第1项和第2项所规定的仲裁案件)</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133</cp:revision>
  <dcterms:created xsi:type="dcterms:W3CDTF">2015-05-05T08:02:00Z</dcterms:created>
  <dcterms:modified xsi:type="dcterms:W3CDTF">2018-07-02T03:36:44Z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