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6"/>
  </p:notesMasterIdLst>
  <p:sldIdLst>
    <p:sldId id="257" r:id="rId3"/>
    <p:sldId id="258" r:id="rId4"/>
    <p:sldId id="259" r:id="rId5"/>
    <p:sldId id="323" r:id="rId6"/>
    <p:sldId id="327" r:id="rId7"/>
    <p:sldId id="320" r:id="rId8"/>
    <p:sldId id="321" r:id="rId9"/>
    <p:sldId id="868" r:id="rId10"/>
    <p:sldId id="33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40" r:id="rId25"/>
    <p:sldId id="450" r:id="rId26"/>
    <p:sldId id="451" r:id="rId27"/>
    <p:sldId id="457" r:id="rId28"/>
    <p:sldId id="458" r:id="rId29"/>
    <p:sldId id="460" r:id="rId30"/>
    <p:sldId id="461" r:id="rId31"/>
    <p:sldId id="462" r:id="rId32"/>
    <p:sldId id="463" r:id="rId33"/>
    <p:sldId id="464" r:id="rId34"/>
    <p:sldId id="465" r:id="rId35"/>
    <p:sldId id="788" r:id="rId36"/>
    <p:sldId id="473" r:id="rId37"/>
    <p:sldId id="787" r:id="rId38"/>
    <p:sldId id="710" r:id="rId39"/>
    <p:sldId id="786" r:id="rId40"/>
    <p:sldId id="711" r:id="rId41"/>
    <p:sldId id="789" r:id="rId42"/>
    <p:sldId id="791" r:id="rId43"/>
    <p:sldId id="792" r:id="rId44"/>
    <p:sldId id="790" r:id="rId45"/>
    <p:sldId id="474" r:id="rId46"/>
    <p:sldId id="475" r:id="rId47"/>
    <p:sldId id="476" r:id="rId48"/>
    <p:sldId id="477" r:id="rId49"/>
    <p:sldId id="478" r:id="rId50"/>
    <p:sldId id="479" r:id="rId51"/>
    <p:sldId id="480" r:id="rId52"/>
    <p:sldId id="504" r:id="rId53"/>
    <p:sldId id="507" r:id="rId54"/>
    <p:sldId id="508" r:id="rId55"/>
    <p:sldId id="509" r:id="rId56"/>
    <p:sldId id="510" r:id="rId57"/>
    <p:sldId id="511" r:id="rId58"/>
    <p:sldId id="512" r:id="rId59"/>
    <p:sldId id="513" r:id="rId60"/>
    <p:sldId id="514" r:id="rId61"/>
    <p:sldId id="515" r:id="rId62"/>
    <p:sldId id="516" r:id="rId63"/>
    <p:sldId id="517" r:id="rId64"/>
    <p:sldId id="518" r:id="rId65"/>
    <p:sldId id="519" r:id="rId66"/>
    <p:sldId id="520" r:id="rId67"/>
    <p:sldId id="521" r:id="rId68"/>
    <p:sldId id="522" r:id="rId69"/>
    <p:sldId id="523" r:id="rId70"/>
    <p:sldId id="524" r:id="rId71"/>
    <p:sldId id="525" r:id="rId72"/>
    <p:sldId id="526" r:id="rId73"/>
    <p:sldId id="527" r:id="rId74"/>
    <p:sldId id="528" r:id="rId75"/>
    <p:sldId id="529" r:id="rId76"/>
    <p:sldId id="530" r:id="rId77"/>
    <p:sldId id="531" r:id="rId78"/>
    <p:sldId id="532" r:id="rId79"/>
    <p:sldId id="533" r:id="rId80"/>
    <p:sldId id="534" r:id="rId81"/>
    <p:sldId id="535" r:id="rId82"/>
    <p:sldId id="536" r:id="rId83"/>
    <p:sldId id="537" r:id="rId84"/>
    <p:sldId id="538" r:id="rId85"/>
    <p:sldId id="539" r:id="rId86"/>
    <p:sldId id="540" r:id="rId87"/>
    <p:sldId id="541" r:id="rId88"/>
    <p:sldId id="781" r:id="rId89"/>
    <p:sldId id="782" r:id="rId90"/>
    <p:sldId id="783" r:id="rId91"/>
    <p:sldId id="784" r:id="rId92"/>
    <p:sldId id="785" r:id="rId93"/>
    <p:sldId id="543" r:id="rId94"/>
    <p:sldId id="544" r:id="rId95"/>
    <p:sldId id="545" r:id="rId96"/>
    <p:sldId id="546" r:id="rId97"/>
    <p:sldId id="547" r:id="rId98"/>
    <p:sldId id="548" r:id="rId99"/>
    <p:sldId id="549" r:id="rId100"/>
    <p:sldId id="550" r:id="rId101"/>
    <p:sldId id="551" r:id="rId102"/>
    <p:sldId id="552" r:id="rId103"/>
    <p:sldId id="553" r:id="rId104"/>
    <p:sldId id="554" r:id="rId105"/>
    <p:sldId id="555" r:id="rId106"/>
    <p:sldId id="556" r:id="rId107"/>
    <p:sldId id="384" r:id="rId108"/>
    <p:sldId id="385" r:id="rId109"/>
    <p:sldId id="777" r:id="rId110"/>
    <p:sldId id="780" r:id="rId111"/>
    <p:sldId id="778" r:id="rId112"/>
    <p:sldId id="779" r:id="rId113"/>
    <p:sldId id="418" r:id="rId114"/>
    <p:sldId id="776" r:id="rId1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0" Type="http://schemas.openxmlformats.org/officeDocument/2006/relationships/commentAuthors" Target="commentAuthors.xml"/><Relationship Id="rId12" Type="http://schemas.openxmlformats.org/officeDocument/2006/relationships/slide" Target="slides/slide10.xml"/><Relationship Id="rId119" Type="http://schemas.openxmlformats.org/officeDocument/2006/relationships/tableStyles" Target="tableStyles.xml"/><Relationship Id="rId118" Type="http://schemas.openxmlformats.org/officeDocument/2006/relationships/viewProps" Target="viewProps.xml"/><Relationship Id="rId117" Type="http://schemas.openxmlformats.org/officeDocument/2006/relationships/presProps" Target="presProps.xml"/><Relationship Id="rId116" Type="http://schemas.openxmlformats.org/officeDocument/2006/relationships/notesMaster" Target="notesMasters/notesMaster1.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325438"/>
            <a:ext cx="10972800" cy="58007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SmartArt 占位符 2"/>
          <p:cNvSpPr>
            <a:spLocks noGrp="1"/>
          </p:cNvSpPr>
          <p:nvPr>
            <p:ph type="pic" idx="1"/>
          </p:nvPr>
        </p:nvSpPr>
        <p:spPr/>
        <p:txBody>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3.png"/><Relationship Id="rId1"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microsoft.com/office/2007/relationships/media" Target="file:///E:\2018&#32463;&#27982;&#27861;\&#35838;&#20214;\&#39033;&#30446;&#20116;\&#36164;&#26009;\&#39321;&#27700;&#26377;&#27602;_&#32993;&#26472;&#26519;_&#39321;&#27700;&#26377;&#27602;.mp3" TargetMode="External"/><Relationship Id="rId1" Type="http://schemas.openxmlformats.org/officeDocument/2006/relationships/audio" Target="file:///E:\2018&#32463;&#27982;&#27861;\&#35838;&#20214;\&#39033;&#30446;&#20116;\&#36164;&#26009;\&#39321;&#27700;&#26377;&#27602;_&#32993;&#26472;&#26519;_&#39321;&#27700;&#26377;&#27602;.mp3" TargetMode="Externa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media" Target="file:///E:\2018&#32463;&#27982;&#27861;\&#35838;&#20214;\&#39033;&#30446;&#20116;\&#36164;&#26009;\&#28010;&#28459;&#39321;&#27053;&#20029;&#21556;&#21531;&#22914;&#24418;&#35937;&#20195;&#35328;_&#26631;&#28165;.mp4" TargetMode="External"/><Relationship Id="rId1" Type="http://schemas.openxmlformats.org/officeDocument/2006/relationships/video" Target="file:///E:\2018&#32463;&#27982;&#27861;\&#35838;&#20214;\&#39033;&#30446;&#20116;\&#36164;&#26009;\&#28010;&#28459;&#39321;&#27053;&#20029;&#21556;&#21531;&#22914;&#24418;&#35937;&#20195;&#35328;_&#26631;&#28165;.mp4" TargetMode="Externa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hyperlink" Target="http://image.baidu.com/i?ct=503316480&amp;z=2&amp;tn=baiduimagedetail&amp;word=%B5%D8%C0%ED%B1%EA%D6%BE&amp;in=19351&amp;cl=2&amp;lm=-1&amp;pn=15&amp;rn=1&amp;di=32837827485&amp;ln=2000&amp;fr=&amp;fmq=&amp;ic=0&amp;s=0&amp;se=1&amp;sme=0&amp;tab=&amp;width=&amp;height=&amp;face=0&amp;is=&amp;istype=2"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microsoft.com/office/2007/relationships/media" Target="file:///E:\2018&#32463;&#27982;&#27861;\&#35838;&#20214;\&#39033;&#30446;&#20116;\&#36164;&#26009;\&#30887;&#26690;&#22253;&#26862;&#26519;&#22478;&#24066;&#22830;&#35270;&#26032;&#22235;&#23707;_&#26631;&#28165;.mp4" TargetMode="External"/><Relationship Id="rId1" Type="http://schemas.openxmlformats.org/officeDocument/2006/relationships/video" Target="file:///E:\2018&#32463;&#27982;&#27861;\&#35838;&#20214;\&#39033;&#30446;&#20116;\&#36164;&#26009;\&#30887;&#26690;&#22253;&#26862;&#26519;&#22478;&#24066;&#22830;&#35270;&#26032;&#22235;&#23707;_&#26631;&#28165;.mp4" TargetMode="Externa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37.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44.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7800975" cy="1985010"/>
          </a:xfrm>
          <a:prstGeom prst="rect">
            <a:avLst/>
          </a:prstGeom>
          <a:noFill/>
          <a:ln w="9525">
            <a:noFill/>
          </a:ln>
        </p:spPr>
        <p:txBody>
          <a:bodyPr wrap="none" anchor="t">
            <a:spAutoFit/>
          </a:bodyPr>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5.市场管理法律制度----</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遇害不慌，依法维权</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3139440" y="2760980"/>
            <a:ext cx="7020560" cy="829945"/>
          </a:xfrm>
          <a:prstGeom prst="rect">
            <a:avLst/>
          </a:prstGeom>
          <a:noFill/>
          <a:ln w="9525">
            <a:noFill/>
          </a:ln>
        </p:spPr>
        <p:txBody>
          <a:bodyPr wrap="square" anchor="t">
            <a:spAutoFit/>
          </a:bodyPr>
          <a:p>
            <a:pPr lvl="0"/>
            <a:r>
              <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5-</a:t>
            </a:r>
            <a:r>
              <a:rPr lang="en-US" altLang="zh-CN"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3</a:t>
            </a:r>
            <a:r>
              <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 反不正当竞争</a:t>
            </a:r>
            <a:endPar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charRg st="0" end="3"/>
                                            </p:txEl>
                                          </p:spTgt>
                                        </p:tgtEl>
                                        <p:attrNameLst>
                                          <p:attrName>style.visibility</p:attrName>
                                        </p:attrNameLst>
                                      </p:cBhvr>
                                      <p:to>
                                        <p:strVal val="visible"/>
                                      </p:to>
                                    </p:set>
                                    <p:anim calcmode="lin" valueType="num">
                                      <p:cBhvr additive="base">
                                        <p:cTn id="7" dur="500" fill="hold"/>
                                        <p:tgtEl>
                                          <p:spTgt spid="3075">
                                            <p:txEl>
                                              <p:charRg st="0"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charRg st="0"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t>一、反不正当竞争法的产生及发展</a:t>
            </a:r>
            <a:br>
              <a:rPr lang="zh-CN" altLang="en-US" b="1" dirty="0" smtClean="0"/>
            </a:br>
            <a:endParaRPr lang="zh-CN" altLang="en-US" dirty="0"/>
          </a:p>
        </p:txBody>
      </p:sp>
      <p:sp>
        <p:nvSpPr>
          <p:cNvPr id="3" name="内容占位符 2"/>
          <p:cNvSpPr>
            <a:spLocks noGrp="1"/>
          </p:cNvSpPr>
          <p:nvPr>
            <p:ph idx="1"/>
          </p:nvPr>
        </p:nvSpPr>
        <p:spPr/>
        <p:txBody>
          <a:bodyPr/>
          <a:lstStyle/>
          <a:p>
            <a:r>
              <a:rPr lang="zh-CN" altLang="en-US" b="1" dirty="0" smtClean="0"/>
              <a:t>（一）现代意义上的反不正当竞争法是从</a:t>
            </a:r>
            <a:r>
              <a:rPr lang="en-US" altLang="zh-CN" b="1" dirty="0" smtClean="0"/>
              <a:t>19</a:t>
            </a:r>
            <a:r>
              <a:rPr lang="zh-CN" altLang="en-US" b="1" dirty="0" smtClean="0"/>
              <a:t>世纪法国民法典中的规定和英国关于“冒充”诉讼判例所确定的一些原则中发展而来的。</a:t>
            </a:r>
            <a:endParaRPr lang="zh-CN" altLang="en-US" b="1" dirty="0" smtClean="0"/>
          </a:p>
          <a:p>
            <a:endParaRPr lang="zh-CN" altLang="en-US" dirty="0"/>
          </a:p>
        </p:txBody>
      </p:sp>
      <p:sp>
        <p:nvSpPr>
          <p:cNvPr id="6" name="云形标注 5"/>
          <p:cNvSpPr/>
          <p:nvPr/>
        </p:nvSpPr>
        <p:spPr>
          <a:xfrm>
            <a:off x="2024034" y="4143380"/>
            <a:ext cx="3929090" cy="2500330"/>
          </a:xfrm>
          <a:prstGeom prst="cloudCallout">
            <a:avLst>
              <a:gd name="adj1" fmla="val 101773"/>
              <a:gd name="adj2" fmla="val -8289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smtClean="0">
                <a:latin typeface="+mj-ea"/>
                <a:ea typeface="+mj-ea"/>
              </a:rPr>
              <a:t>擅自使用他人商品名称和产品、服务标记等方面的案件</a:t>
            </a:r>
            <a:endParaRPr lang="zh-CN" altLang="en-US" sz="2400" b="1" dirty="0">
              <a:latin typeface="+mj-ea"/>
              <a:ea typeface="+mj-ea"/>
            </a:endParaRPr>
          </a:p>
        </p:txBody>
      </p:sp>
      <p:pic>
        <p:nvPicPr>
          <p:cNvPr id="1026" name="Picture 2" descr="http://img0.imgtn.bdimg.com/it/u=2234651700,1309599678&amp;fm=21&amp;gp=0.jpg"/>
          <p:cNvPicPr>
            <a:picLocks noChangeAspect="1" noChangeArrowheads="1"/>
          </p:cNvPicPr>
          <p:nvPr/>
        </p:nvPicPr>
        <p:blipFill>
          <a:blip r:embed="rId1" cstate="print"/>
          <a:srcRect/>
          <a:stretch>
            <a:fillRect/>
          </a:stretch>
        </p:blipFill>
        <p:spPr bwMode="auto">
          <a:xfrm>
            <a:off x="6596066" y="4143380"/>
            <a:ext cx="3571900" cy="2286016"/>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p:txBody>
          <a:bodyPr/>
          <a:lstStyle/>
          <a:p>
            <a:pPr eaLnBrk="1" hangingPunct="1"/>
            <a:r>
              <a:rPr lang="zh-CN" altLang="en-US" sz="4000" b="1" smtClean="0"/>
              <a:t>柳城工商局取缔一不法有奖销售摊点</a:t>
            </a:r>
            <a:br>
              <a:rPr lang="zh-CN" altLang="en-US" sz="4000" smtClean="0"/>
            </a:br>
            <a:endParaRPr lang="zh-CN" altLang="en-US" sz="4000" smtClean="0"/>
          </a:p>
        </p:txBody>
      </p:sp>
      <p:pic>
        <p:nvPicPr>
          <p:cNvPr id="157699" name="Picture 5" descr="xin_5130106041557625263403"/>
          <p:cNvPicPr>
            <a:picLocks noChangeAspect="1" noChangeArrowheads="1"/>
          </p:cNvPicPr>
          <p:nvPr/>
        </p:nvPicPr>
        <p:blipFill>
          <a:blip r:embed="rId1" cstate="print"/>
          <a:srcRect/>
          <a:stretch>
            <a:fillRect/>
          </a:stretch>
        </p:blipFill>
        <p:spPr bwMode="auto">
          <a:xfrm>
            <a:off x="3071813" y="1844675"/>
            <a:ext cx="5832475" cy="3571875"/>
          </a:xfrm>
          <a:prstGeom prst="rect">
            <a:avLst/>
          </a:prstGeom>
          <a:noFill/>
          <a:ln w="9525">
            <a:noFill/>
            <a:miter lim="800000"/>
            <a:headEnd/>
            <a:tailEnd/>
          </a:ln>
        </p:spPr>
      </p:pic>
      <p:sp>
        <p:nvSpPr>
          <p:cNvPr id="157700" name="Rectangle 6"/>
          <p:cNvSpPr>
            <a:spLocks noChangeArrowheads="1"/>
          </p:cNvSpPr>
          <p:nvPr/>
        </p:nvSpPr>
        <p:spPr bwMode="auto">
          <a:xfrm>
            <a:off x="3514567" y="5661025"/>
            <a:ext cx="4773930" cy="457200"/>
          </a:xfrm>
          <a:prstGeom prst="rect">
            <a:avLst/>
          </a:prstGeom>
          <a:noFill/>
          <a:ln w="9525">
            <a:noFill/>
            <a:miter lim="800000"/>
          </a:ln>
        </p:spPr>
        <p:txBody>
          <a:bodyPr wrap="none" anchor="ctr">
            <a:spAutoFit/>
          </a:bodyPr>
          <a:lstStyle/>
          <a:p>
            <a:pPr algn="ctr"/>
            <a:r>
              <a:rPr lang="zh-CN" altLang="en-US" sz="2400" b="1"/>
              <a:t>图为工商执法人员收缴的相关物品</a:t>
            </a:r>
            <a:endParaRPr lang="zh-CN" altLang="en-US" sz="2400" b="1"/>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p:txBody>
          <a:bodyPr/>
          <a:lstStyle/>
          <a:p>
            <a:pPr eaLnBrk="1" hangingPunct="1"/>
            <a:r>
              <a:rPr lang="zh-CN" altLang="en-US" b="1" smtClean="0"/>
              <a:t>六、商业诋毁行为</a:t>
            </a:r>
            <a:endParaRPr lang="zh-CN" altLang="en-US" b="1" smtClean="0"/>
          </a:p>
        </p:txBody>
      </p:sp>
      <p:sp>
        <p:nvSpPr>
          <p:cNvPr id="158723" name="Rectangle 3"/>
          <p:cNvSpPr>
            <a:spLocks noGrp="1" noRot="1" noChangeArrowheads="1"/>
          </p:cNvSpPr>
          <p:nvPr>
            <p:ph type="body" idx="1"/>
          </p:nvPr>
        </p:nvSpPr>
        <p:spPr/>
        <p:txBody>
          <a:bodyPr/>
          <a:lstStyle/>
          <a:p>
            <a:pPr eaLnBrk="1" hangingPunct="1"/>
            <a:r>
              <a:rPr lang="zh-CN" altLang="en-US" sz="3600" b="1" smtClean="0"/>
              <a:t>第十四条 经营者不得捏造、散布虚伪事实，损害竞争对手的商业信誉、商品声誉。</a:t>
            </a:r>
            <a:r>
              <a:rPr lang="zh-CN" altLang="en-US" smtClean="0"/>
              <a:t> </a:t>
            </a:r>
            <a:endParaRPr lang="zh-CN" altLang="en-US"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Rot="1" noChangeArrowheads="1"/>
          </p:cNvSpPr>
          <p:nvPr>
            <p:ph type="body" idx="1"/>
          </p:nvPr>
        </p:nvSpPr>
        <p:spPr>
          <a:xfrm>
            <a:off x="1847850" y="981075"/>
            <a:ext cx="8540750" cy="4687888"/>
          </a:xfrm>
        </p:spPr>
        <p:txBody>
          <a:bodyPr/>
          <a:lstStyle/>
          <a:p>
            <a:pPr eaLnBrk="1" hangingPunct="1"/>
            <a:r>
              <a:rPr lang="zh-CN" altLang="en-US" sz="4000" b="1" smtClean="0">
                <a:solidFill>
                  <a:srgbClr val="FF3300"/>
                </a:solidFill>
              </a:rPr>
              <a:t>（一）构成及认定</a:t>
            </a:r>
            <a:endParaRPr lang="zh-CN" altLang="en-US" sz="4000" b="1" smtClean="0">
              <a:solidFill>
                <a:srgbClr val="FF3300"/>
              </a:solidFill>
            </a:endParaRPr>
          </a:p>
          <a:p>
            <a:pPr eaLnBrk="1" hangingPunct="1"/>
            <a:r>
              <a:rPr lang="en-US" altLang="zh-CN" b="1" smtClean="0"/>
              <a:t>1</a:t>
            </a:r>
            <a:r>
              <a:rPr lang="zh-CN" altLang="en-US" b="1" smtClean="0"/>
              <a:t>、主体经营者。</a:t>
            </a:r>
            <a:endParaRPr lang="zh-CN" altLang="en-US" b="1" smtClean="0"/>
          </a:p>
          <a:p>
            <a:pPr eaLnBrk="1" hangingPunct="1"/>
            <a:r>
              <a:rPr lang="en-US" altLang="zh-CN" b="1" smtClean="0"/>
              <a:t>2</a:t>
            </a:r>
            <a:r>
              <a:rPr lang="zh-CN" altLang="en-US" b="1" smtClean="0"/>
              <a:t>、主观方面为明知故意，而不是过失 。</a:t>
            </a:r>
            <a:endParaRPr lang="zh-CN" altLang="en-US" b="1" smtClean="0"/>
          </a:p>
          <a:p>
            <a:pPr eaLnBrk="1" hangingPunct="1"/>
            <a:r>
              <a:rPr lang="en-US" altLang="zh-CN" b="1" smtClean="0"/>
              <a:t>3</a:t>
            </a:r>
            <a:r>
              <a:rPr lang="zh-CN" altLang="en-US" b="1" smtClean="0"/>
              <a:t>、客体是特定经营者即作为行为人竞争对手的经营者的商业信誉、商品声誉。</a:t>
            </a:r>
            <a:endParaRPr lang="zh-CN" altLang="en-US" b="1" smtClean="0"/>
          </a:p>
          <a:p>
            <a:pPr eaLnBrk="1" hangingPunct="1"/>
            <a:r>
              <a:rPr lang="en-US" altLang="zh-CN" b="1" smtClean="0"/>
              <a:t>4</a:t>
            </a:r>
            <a:r>
              <a:rPr lang="zh-CN" altLang="en-US" b="1" smtClean="0"/>
              <a:t>、客观方面表现为捏造、散布虚伪事实，对竞争对手的商业信誉、商品声誉进行诋毁、贬低，给其造成或可能造成一定的损害后果。  </a:t>
            </a:r>
            <a:endParaRPr lang="zh-CN" altLang="en-US" b="1"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pPr eaLnBrk="1" hangingPunct="1"/>
            <a:r>
              <a:rPr lang="zh-CN" altLang="en-US" b="1" smtClean="0">
                <a:solidFill>
                  <a:srgbClr val="FF3300"/>
                </a:solidFill>
              </a:rPr>
              <a:t>（二）案例</a:t>
            </a:r>
            <a:endParaRPr lang="zh-CN" altLang="en-US" b="1" smtClean="0">
              <a:solidFill>
                <a:srgbClr val="FF3300"/>
              </a:solidFill>
            </a:endParaRPr>
          </a:p>
        </p:txBody>
      </p:sp>
      <p:sp>
        <p:nvSpPr>
          <p:cNvPr id="160771" name="Rectangle 3"/>
          <p:cNvSpPr>
            <a:spLocks noGrp="1" noRot="1" noChangeArrowheads="1"/>
          </p:cNvSpPr>
          <p:nvPr>
            <p:ph type="body" idx="1"/>
          </p:nvPr>
        </p:nvSpPr>
        <p:spPr/>
        <p:txBody>
          <a:bodyPr/>
          <a:lstStyle/>
          <a:p>
            <a:pPr eaLnBrk="1" hangingPunct="1"/>
            <a:r>
              <a:rPr lang="en-US" altLang="zh-CN" b="1" smtClean="0"/>
              <a:t>1</a:t>
            </a:r>
            <a:r>
              <a:rPr lang="zh-CN" altLang="en-US" b="1" smtClean="0"/>
              <a:t>、杭州娃哈哈集团公司诉珠海巨人高科技集团公司不正当竞争纠纷案</a:t>
            </a:r>
            <a:endParaRPr lang="zh-CN" altLang="en-US" smtClean="0"/>
          </a:p>
          <a:p>
            <a:pPr eaLnBrk="1" hangingPunct="1"/>
            <a:r>
              <a:rPr lang="zh-CN" altLang="en-US" smtClean="0"/>
              <a:t>       </a:t>
            </a:r>
            <a:r>
              <a:rPr lang="zh-CN" altLang="en-US" b="1" smtClean="0"/>
              <a:t>巨人集团的宣传册子：据说娃哈哈有激素，造成小孩早熟，产生许多现代儿童病。</a:t>
            </a:r>
            <a:endParaRPr lang="zh-CN" altLang="en-US" b="1" smtClean="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Rot="1" noChangeArrowheads="1"/>
          </p:cNvSpPr>
          <p:nvPr>
            <p:ph type="body" idx="1"/>
          </p:nvPr>
        </p:nvSpPr>
        <p:spPr>
          <a:xfrm>
            <a:off x="1170305" y="447040"/>
            <a:ext cx="9199245" cy="5420360"/>
          </a:xfrm>
        </p:spPr>
        <p:txBody>
          <a:bodyPr/>
          <a:lstStyle/>
          <a:p>
            <a:pPr eaLnBrk="1" hangingPunct="1"/>
            <a:r>
              <a:rPr lang="en-US" altLang="zh-CN" smtClean="0"/>
              <a:t> </a:t>
            </a:r>
            <a:r>
              <a:rPr lang="en-US" altLang="zh-CN" b="1" smtClean="0"/>
              <a:t>2</a:t>
            </a:r>
            <a:r>
              <a:rPr lang="zh-CN" altLang="en-US" b="1" smtClean="0"/>
              <a:t>、广州蓝月亮公司与宝洁公司公司不正当竞争纠纷一案</a:t>
            </a:r>
            <a:br>
              <a:rPr lang="zh-CN" altLang="en-US" b="1" smtClean="0"/>
            </a:br>
            <a:r>
              <a:rPr lang="zh-CN" altLang="en-US" b="1" smtClean="0"/>
              <a:t>   </a:t>
            </a:r>
            <a:r>
              <a:rPr lang="zh-CN" altLang="en-US" smtClean="0"/>
              <a:t> </a:t>
            </a:r>
            <a:r>
              <a:rPr lang="zh-CN" altLang="en-US" b="1" smtClean="0"/>
              <a:t>新一代多功能汰渍洗衣粉的广告：</a:t>
            </a:r>
            <a:r>
              <a:rPr lang="zh-CN" altLang="en-US" b="1" smtClean="0">
                <a:solidFill>
                  <a:srgbClr val="FF3300"/>
                </a:solidFill>
              </a:rPr>
              <a:t>衣领最难洗，一定要用衣领净，新一代多功能汰渍，可不这样认为，用全新汰渍，很脏的衣服，不用衣领净，都能洗得干干净净</a:t>
            </a:r>
            <a:r>
              <a:rPr lang="en-US" altLang="zh-CN" b="1" smtClean="0">
                <a:solidFill>
                  <a:srgbClr val="FF3300"/>
                </a:solidFill>
              </a:rPr>
              <a:t>……</a:t>
            </a:r>
            <a:r>
              <a:rPr lang="zh-CN" altLang="en-US" b="1" smtClean="0">
                <a:solidFill>
                  <a:srgbClr val="FF3300"/>
                </a:solidFill>
              </a:rPr>
              <a:t>用汰渍，不需用衣领净。</a:t>
            </a:r>
            <a:endParaRPr lang="zh-CN" altLang="en-US" b="1" smtClean="0">
              <a:solidFill>
                <a:srgbClr val="FF3300"/>
              </a:solidFill>
            </a:endParaRPr>
          </a:p>
        </p:txBody>
      </p:sp>
      <p:pic>
        <p:nvPicPr>
          <p:cNvPr id="2" name="图片 1"/>
          <p:cNvPicPr>
            <a:picLocks noChangeAspect="1"/>
          </p:cNvPicPr>
          <p:nvPr/>
        </p:nvPicPr>
        <p:blipFill>
          <a:blip r:embed="rId1"/>
          <a:stretch>
            <a:fillRect/>
          </a:stretch>
        </p:blipFill>
        <p:spPr>
          <a:xfrm>
            <a:off x="951865" y="3035300"/>
            <a:ext cx="3285490" cy="3285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Rot="1" noChangeArrowheads="1"/>
          </p:cNvSpPr>
          <p:nvPr>
            <p:ph type="body" idx="1"/>
          </p:nvPr>
        </p:nvSpPr>
        <p:spPr>
          <a:xfrm>
            <a:off x="1828800" y="1125538"/>
            <a:ext cx="8540750" cy="4741862"/>
          </a:xfrm>
        </p:spPr>
        <p:txBody>
          <a:bodyPr/>
          <a:lstStyle/>
          <a:p>
            <a:pPr eaLnBrk="1" hangingPunct="1">
              <a:lnSpc>
                <a:spcPct val="90000"/>
              </a:lnSpc>
            </a:pPr>
            <a:r>
              <a:rPr lang="en-US" altLang="zh-CN" sz="2800" smtClean="0"/>
              <a:t> </a:t>
            </a:r>
            <a:r>
              <a:rPr lang="en-US" altLang="zh-CN" sz="2800" b="1" smtClean="0"/>
              <a:t>3</a:t>
            </a:r>
            <a:r>
              <a:rPr lang="zh-CN" altLang="en-US" sz="2800" b="1" smtClean="0"/>
              <a:t>：原告是一家生产、销售鳗钙及系列保健食品的企业，其主要产品是“大</a:t>
            </a:r>
            <a:r>
              <a:rPr lang="en-US" altLang="zh-CN" sz="2800" b="1" smtClean="0"/>
              <a:t>x</a:t>
            </a:r>
            <a:r>
              <a:rPr lang="zh-CN" altLang="en-US" sz="2800" b="1" smtClean="0"/>
              <a:t>鳗钙”。被告也是一家生产保健食品的企业，其主要产品是“南海</a:t>
            </a:r>
            <a:r>
              <a:rPr lang="en-US" altLang="zh-CN" sz="2800" b="1" smtClean="0"/>
              <a:t>x</a:t>
            </a:r>
            <a:r>
              <a:rPr lang="zh-CN" altLang="en-US" sz="2800" b="1" smtClean="0"/>
              <a:t>鳗钙”。被告为了宣传其产品，散发了题为</a:t>
            </a:r>
            <a:r>
              <a:rPr lang="en-US" altLang="zh-CN" sz="2800" b="1" smtClean="0"/>
              <a:t>《</a:t>
            </a:r>
            <a:r>
              <a:rPr lang="zh-CN" altLang="en-US" sz="2800" b="1" smtClean="0"/>
              <a:t>最近，我很烦</a:t>
            </a:r>
            <a:r>
              <a:rPr lang="en-US" altLang="zh-CN" sz="2800" b="1" smtClean="0"/>
              <a:t>》</a:t>
            </a:r>
            <a:r>
              <a:rPr lang="zh-CN" altLang="en-US" sz="2800" b="1" smtClean="0"/>
              <a:t>的广告宣传单，称“</a:t>
            </a:r>
            <a:r>
              <a:rPr lang="zh-CN" altLang="en-US" sz="2800" b="1" smtClean="0">
                <a:solidFill>
                  <a:srgbClr val="FF3300"/>
                </a:solidFill>
              </a:rPr>
              <a:t>妈妈前几天给我买回一盒缨钙，居然没有买南海</a:t>
            </a:r>
            <a:r>
              <a:rPr lang="en-US" altLang="zh-CN" sz="2800" b="1" smtClean="0">
                <a:solidFill>
                  <a:srgbClr val="FF3300"/>
                </a:solidFill>
              </a:rPr>
              <a:t>x</a:t>
            </a:r>
            <a:r>
              <a:rPr lang="zh-CN" altLang="en-US" sz="2800" b="1" smtClean="0">
                <a:solidFill>
                  <a:srgbClr val="FF3300"/>
                </a:solidFill>
              </a:rPr>
              <a:t>鳗钙</a:t>
            </a:r>
            <a:r>
              <a:rPr lang="en-US" altLang="zh-CN" sz="2800" b="1" smtClean="0">
                <a:solidFill>
                  <a:srgbClr val="FF3300"/>
                </a:solidFill>
              </a:rPr>
              <a:t>!</a:t>
            </a:r>
            <a:r>
              <a:rPr lang="zh-CN" altLang="en-US" sz="2800" b="1" smtClean="0">
                <a:solidFill>
                  <a:srgbClr val="FF3300"/>
                </a:solidFill>
              </a:rPr>
              <a:t>吃起来，口感又差，又不舒服我真的很烦</a:t>
            </a:r>
            <a:r>
              <a:rPr lang="en-US" altLang="zh-CN" sz="2800" b="1" smtClean="0">
                <a:solidFill>
                  <a:srgbClr val="FF3300"/>
                </a:solidFill>
              </a:rPr>
              <a:t>!</a:t>
            </a:r>
            <a:r>
              <a:rPr lang="zh-CN" altLang="en-US" sz="2800" b="1" smtClean="0">
                <a:solidFill>
                  <a:srgbClr val="FF3300"/>
                </a:solidFill>
              </a:rPr>
              <a:t>后来妈妈发现，原来有些鳗钙并没有通国家卫生部的批准，不能用来补钙，甚至没有通过安全性毒理性检验，其质量及服用后的安全性难以保证。我对妈妈说：“下次，一定给我买南海</a:t>
            </a:r>
            <a:r>
              <a:rPr lang="en-US" altLang="zh-CN" sz="2800" b="1" smtClean="0">
                <a:solidFill>
                  <a:srgbClr val="FF3300"/>
                </a:solidFill>
              </a:rPr>
              <a:t>x</a:t>
            </a:r>
            <a:r>
              <a:rPr lang="zh-CN" altLang="en-US" sz="2800" b="1" smtClean="0">
                <a:solidFill>
                  <a:srgbClr val="FF3300"/>
                </a:solidFill>
              </a:rPr>
              <a:t>鳗钙”。</a:t>
            </a:r>
            <a:endParaRPr lang="zh-CN" altLang="en-US" sz="2800" b="1" smtClean="0">
              <a:solidFill>
                <a:srgbClr val="FF3300"/>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0434" name="标题 530433"/>
          <p:cNvSpPr>
            <a:spLocks noGrp="1"/>
          </p:cNvSpPr>
          <p:nvPr>
            <p:ph type="title"/>
          </p:nvPr>
        </p:nvSpPr>
        <p:spPr>
          <a:xfrm>
            <a:off x="2279650" y="476250"/>
            <a:ext cx="7273925" cy="866775"/>
          </a:xfrm>
        </p:spPr>
        <p:txBody>
          <a:bodyPr wrap="square" anchor="b"/>
          <a:p>
            <a:r>
              <a:rPr lang="zh-CN" altLang="en-US" b="1" dirty="0"/>
              <a:t>四、法律责任</a:t>
            </a:r>
            <a:endParaRPr lang="zh-CN" altLang="en-US" b="1" dirty="0"/>
          </a:p>
        </p:txBody>
      </p:sp>
      <p:sp>
        <p:nvSpPr>
          <p:cNvPr id="530435" name="文本占位符 530434"/>
          <p:cNvSpPr>
            <a:spLocks noGrp="1"/>
          </p:cNvSpPr>
          <p:nvPr>
            <p:ph type="body" idx="1"/>
          </p:nvPr>
        </p:nvSpPr>
        <p:spPr>
          <a:xfrm>
            <a:off x="2279650" y="1412875"/>
            <a:ext cx="7704138" cy="4176713"/>
          </a:xfrm>
        </p:spPr>
        <p:txBody>
          <a:bodyPr>
            <a:normAutofit lnSpcReduction="10000"/>
          </a:bodyPr>
          <a:p>
            <a:pPr>
              <a:buNone/>
            </a:pPr>
            <a:endParaRPr lang="en-US" altLang="zh-CN" sz="2000" b="1"/>
          </a:p>
          <a:p>
            <a:r>
              <a:rPr lang="zh-CN" altLang="en-US" sz="2000" b="1" dirty="0"/>
              <a:t>（一）、监督检查机构</a:t>
            </a:r>
            <a:endParaRPr lang="zh-CN" altLang="en-US" sz="2000" b="1" dirty="0"/>
          </a:p>
          <a:p>
            <a:r>
              <a:rPr lang="zh-CN" altLang="en-US" sz="2000" b="1" dirty="0"/>
              <a:t>（</a:t>
            </a:r>
            <a:r>
              <a:rPr lang="en-US" altLang="zh-CN" sz="2000" b="1"/>
              <a:t>1</a:t>
            </a:r>
            <a:r>
              <a:rPr lang="zh-CN" altLang="en-US" sz="2000" b="1" dirty="0"/>
              <a:t>）县级以上人民政府工商行政管理部门</a:t>
            </a:r>
            <a:endParaRPr lang="zh-CN" altLang="en-US" sz="2000" b="1" dirty="0"/>
          </a:p>
          <a:p>
            <a:r>
              <a:rPr lang="zh-CN" altLang="en-US" sz="2000" b="1" dirty="0"/>
              <a:t>（</a:t>
            </a:r>
            <a:r>
              <a:rPr lang="en-US" altLang="zh-CN" sz="2000" b="1"/>
              <a:t>2</a:t>
            </a:r>
            <a:r>
              <a:rPr lang="zh-CN" altLang="en-US" sz="2000" b="1" dirty="0"/>
              <a:t>）法律、行政法规规定的其他监督检查部门</a:t>
            </a:r>
            <a:endParaRPr lang="zh-CN" altLang="en-US" sz="2000" b="1" dirty="0"/>
          </a:p>
          <a:p>
            <a:r>
              <a:rPr lang="zh-CN" altLang="en-US" sz="2000" b="1" dirty="0">
                <a:solidFill>
                  <a:srgbClr val="FF0000"/>
                </a:solidFill>
              </a:rPr>
              <a:t>国家工商行政管理公平交易局是以监督检查市场主体的交易行为，以贯彻实施</a:t>
            </a:r>
            <a:r>
              <a:rPr lang="en-US" altLang="zh-CN" sz="2000" b="1">
                <a:solidFill>
                  <a:srgbClr val="FF0000"/>
                </a:solidFill>
              </a:rPr>
              <a:t>《</a:t>
            </a:r>
            <a:r>
              <a:rPr lang="zh-CN" altLang="en-US" sz="2000" b="1" dirty="0">
                <a:solidFill>
                  <a:srgbClr val="FF0000"/>
                </a:solidFill>
              </a:rPr>
              <a:t>反不正当竞争法</a:t>
            </a:r>
            <a:r>
              <a:rPr lang="en-US" altLang="zh-CN" sz="2000" b="1">
                <a:solidFill>
                  <a:srgbClr val="FF0000"/>
                </a:solidFill>
              </a:rPr>
              <a:t>》</a:t>
            </a:r>
            <a:r>
              <a:rPr lang="zh-CN" altLang="en-US" sz="2000" b="1" dirty="0">
                <a:solidFill>
                  <a:srgbClr val="FF0000"/>
                </a:solidFill>
              </a:rPr>
              <a:t>、</a:t>
            </a:r>
            <a:r>
              <a:rPr lang="en-US" altLang="zh-CN" sz="2000" b="1">
                <a:solidFill>
                  <a:srgbClr val="FF0000"/>
                </a:solidFill>
              </a:rPr>
              <a:t>《</a:t>
            </a:r>
            <a:r>
              <a:rPr lang="zh-CN" altLang="en-US" sz="2000" b="1" dirty="0">
                <a:solidFill>
                  <a:srgbClr val="FF0000"/>
                </a:solidFill>
              </a:rPr>
              <a:t>消费者权益保护法</a:t>
            </a:r>
            <a:r>
              <a:rPr lang="en-US" altLang="zh-CN" sz="2000" b="1">
                <a:solidFill>
                  <a:srgbClr val="FF0000"/>
                </a:solidFill>
              </a:rPr>
              <a:t>》</a:t>
            </a:r>
            <a:r>
              <a:rPr lang="zh-CN" altLang="en-US" sz="2000" b="1" dirty="0">
                <a:solidFill>
                  <a:srgbClr val="FF0000"/>
                </a:solidFill>
              </a:rPr>
              <a:t>为主要任务的专门机构。</a:t>
            </a:r>
            <a:endParaRPr lang="zh-CN" altLang="en-US" sz="2000" b="1" dirty="0">
              <a:solidFill>
                <a:srgbClr val="FF0000"/>
              </a:solidFill>
            </a:endParaRPr>
          </a:p>
          <a:p>
            <a:r>
              <a:rPr lang="zh-CN" altLang="en-US" sz="2000" b="1" dirty="0"/>
              <a:t>（</a:t>
            </a:r>
            <a:r>
              <a:rPr lang="en-US" altLang="zh-CN" sz="2000" b="1"/>
              <a:t>3</a:t>
            </a:r>
            <a:r>
              <a:rPr lang="zh-CN" altLang="en-US" sz="2000" b="1" dirty="0"/>
              <a:t>）社会监督</a:t>
            </a:r>
            <a:endParaRPr lang="zh-CN" altLang="en-US" sz="2000" b="1" dirty="0"/>
          </a:p>
          <a:p>
            <a:r>
              <a:rPr lang="zh-CN" altLang="en-US" sz="2000" b="1" dirty="0"/>
              <a:t>（</a:t>
            </a:r>
            <a:r>
              <a:rPr lang="en-US" altLang="zh-CN" sz="2000" b="1"/>
              <a:t>4</a:t>
            </a:r>
            <a:r>
              <a:rPr lang="zh-CN" altLang="en-US" sz="2000" b="1" dirty="0"/>
              <a:t>）人民法院</a:t>
            </a:r>
            <a:endParaRPr lang="zh-CN" altLang="en-US" sz="2000" b="1" dirty="0"/>
          </a:p>
          <a:p>
            <a:r>
              <a:rPr lang="zh-CN" altLang="en-US" sz="2000" b="1" dirty="0"/>
              <a:t>（二）、责任形式</a:t>
            </a:r>
            <a:endParaRPr lang="zh-CN" altLang="en-US" sz="2000" b="1" dirty="0"/>
          </a:p>
          <a:p>
            <a:r>
              <a:rPr lang="zh-CN" altLang="en-US" sz="2000" b="1" dirty="0"/>
              <a:t>民事责任、行政责任、刑事责任</a:t>
            </a:r>
            <a:endParaRPr lang="zh-CN" altLang="en-US" sz="2000" b="1" dirty="0"/>
          </a:p>
          <a:p>
            <a:endParaRPr lang="zh-CN" altLang="en-US" sz="2000" b="1" dirty="0"/>
          </a:p>
          <a:p>
            <a:endParaRPr lang="zh-CN" altLang="en-US" sz="2000" b="1"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62" name="标题 911361"/>
          <p:cNvSpPr>
            <a:spLocks noGrp="1"/>
          </p:cNvSpPr>
          <p:nvPr>
            <p:ph type="title"/>
          </p:nvPr>
        </p:nvSpPr>
        <p:spPr>
          <a:xfrm>
            <a:off x="2208213" y="620713"/>
            <a:ext cx="6870700" cy="684212"/>
          </a:xfrm>
        </p:spPr>
        <p:txBody>
          <a:bodyPr anchor="b">
            <a:normAutofit fontScale="90000"/>
          </a:bodyPr>
          <a:p>
            <a:pPr algn="l"/>
            <a:r>
              <a:rPr lang="zh-CN" altLang="en-US" dirty="0"/>
              <a:t>（二）法律责任</a:t>
            </a:r>
            <a:endParaRPr lang="zh-CN" altLang="en-US" dirty="0"/>
          </a:p>
        </p:txBody>
      </p:sp>
      <p:sp>
        <p:nvSpPr>
          <p:cNvPr id="911363" name="文本占位符 911362"/>
          <p:cNvSpPr>
            <a:spLocks noGrp="1"/>
          </p:cNvSpPr>
          <p:nvPr>
            <p:ph type="body" idx="1"/>
          </p:nvPr>
        </p:nvSpPr>
        <p:spPr>
          <a:xfrm>
            <a:off x="2135188" y="1700213"/>
            <a:ext cx="7696200" cy="4505325"/>
          </a:xfrm>
        </p:spPr>
        <p:txBody>
          <a:bodyPr/>
          <a:p>
            <a:r>
              <a:rPr lang="en-US" altLang="zh-CN" sz="2400">
                <a:latin typeface="宋体" panose="02010600030101010101" pitchFamily="2" charset="-122"/>
              </a:rPr>
              <a:t>1</a:t>
            </a:r>
            <a:r>
              <a:rPr lang="zh-CN" altLang="en-US" sz="2400" dirty="0">
                <a:latin typeface="宋体" panose="02010600030101010101" pitchFamily="2" charset="-122"/>
              </a:rPr>
              <a:t>、经营者的法律责任</a:t>
            </a:r>
            <a:endParaRPr lang="zh-CN" altLang="en-US" sz="2400" dirty="0">
              <a:latin typeface="宋体" panose="02010600030101010101" pitchFamily="2" charset="-122"/>
            </a:endParaRPr>
          </a:p>
          <a:p>
            <a:r>
              <a:rPr lang="zh-CN" altLang="en-US" sz="2400" dirty="0">
                <a:latin typeface="宋体" panose="02010600030101010101" pitchFamily="2" charset="-122"/>
              </a:rPr>
              <a:t>赔偿、罚款、没收违法所得、停止违法行为、吊销营业执照、追究刑事责任。</a:t>
            </a:r>
            <a:endParaRPr lang="zh-CN" altLang="en-US" sz="2400" dirty="0">
              <a:latin typeface="宋体" panose="02010600030101010101" pitchFamily="2" charset="-122"/>
            </a:endParaRPr>
          </a:p>
          <a:p>
            <a:r>
              <a:rPr lang="en-US" altLang="zh-CN" sz="2400">
                <a:latin typeface="宋体" panose="02010600030101010101" pitchFamily="2" charset="-122"/>
              </a:rPr>
              <a:t>2</a:t>
            </a:r>
            <a:r>
              <a:rPr lang="zh-CN" altLang="en-US" sz="2400" dirty="0">
                <a:latin typeface="宋体" panose="02010600030101010101" pitchFamily="2" charset="-122"/>
              </a:rPr>
              <a:t>、</a:t>
            </a:r>
            <a:r>
              <a:rPr lang="zh-CN" altLang="en-US" sz="2400" b="1" dirty="0">
                <a:latin typeface="宋体" panose="02010600030101010101" pitchFamily="2" charset="-122"/>
                <a:hlinkClick r:id="rId1" action="ppaction://hlinksldjump"/>
              </a:rPr>
              <a:t>政府及所属部门</a:t>
            </a:r>
            <a:r>
              <a:rPr lang="zh-CN" altLang="en-US" sz="2400" b="1" dirty="0">
                <a:latin typeface="宋体" panose="02010600030101010101" pitchFamily="2" charset="-122"/>
              </a:rPr>
              <a:t>的法律责任</a:t>
            </a:r>
            <a:endParaRPr lang="zh-CN" altLang="en-US" sz="2400" b="1" dirty="0">
              <a:latin typeface="宋体" panose="02010600030101010101" pitchFamily="2" charset="-122"/>
            </a:endParaRPr>
          </a:p>
          <a:p>
            <a:r>
              <a:rPr lang="zh-CN" altLang="en-US" sz="2400" b="1" dirty="0">
                <a:latin typeface="宋体" panose="02010600030101010101" pitchFamily="2" charset="-122"/>
              </a:rPr>
              <a:t>由上级机关责令其改正，情节严重的，由同级或者上级机关对直接责任人员给予行政处分。</a:t>
            </a:r>
            <a:endParaRPr lang="zh-CN" altLang="en-US" sz="2400" b="1" dirty="0">
              <a:latin typeface="宋体" panose="02010600030101010101" pitchFamily="2" charset="-122"/>
            </a:endParaRPr>
          </a:p>
          <a:p>
            <a:r>
              <a:rPr lang="en-US" altLang="zh-CN" sz="2400" b="1">
                <a:latin typeface="宋体" panose="02010600030101010101" pitchFamily="2" charset="-122"/>
              </a:rPr>
              <a:t>3</a:t>
            </a:r>
            <a:r>
              <a:rPr lang="zh-CN" altLang="en-US" sz="2400" b="1" dirty="0">
                <a:latin typeface="宋体" panose="02010600030101010101" pitchFamily="2" charset="-122"/>
              </a:rPr>
              <a:t>、国家机关工作人员的法律责任</a:t>
            </a:r>
            <a:endParaRPr lang="zh-CN" altLang="en-US" sz="2400" b="1" dirty="0">
              <a:latin typeface="宋体" panose="02010600030101010101" pitchFamily="2" charset="-122"/>
            </a:endParaRPr>
          </a:p>
          <a:p>
            <a:r>
              <a:rPr lang="zh-CN" altLang="en-US" sz="2400" b="1" dirty="0">
                <a:latin typeface="宋体" panose="02010600030101010101" pitchFamily="2" charset="-122"/>
              </a:rPr>
              <a:t>构成犯罪的，依法追究刑事责任；不构成犯罪的，给予行政处分。</a:t>
            </a:r>
            <a:endParaRPr lang="zh-CN" altLang="en-US" sz="2400" b="1" dirty="0">
              <a:latin typeface="宋体" panose="02010600030101010101" pitchFamily="2"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小知识：</a:t>
            </a:r>
            <a:endParaRPr lang="zh-CN" altLang="en-US"/>
          </a:p>
        </p:txBody>
      </p:sp>
      <p:sp>
        <p:nvSpPr>
          <p:cNvPr id="3" name="内容占位符 2"/>
          <p:cNvSpPr>
            <a:spLocks noGrp="1"/>
          </p:cNvSpPr>
          <p:nvPr>
            <p:ph idx="1"/>
          </p:nvPr>
        </p:nvSpPr>
        <p:spPr/>
        <p:txBody>
          <a:bodyPr>
            <a:normAutofit fontScale="70000"/>
          </a:bodyPr>
          <a:p>
            <a:r>
              <a:rPr lang="zh-CN" altLang="en-US"/>
              <a:t>《反不正当竞争法》修订草案历经三次审议，终在2017年11月4日的全国人大常委会第三十次会议上高票通过，并将于2018年1月1日起正式实施。新《反不正当竞争法》（以下简称“新反法”）聚焦当前市场竞争中出现的新情况和新问题，具有前瞻性的规则制定更有利于鼓励公平竞争和保护经营者、消费者的合法权益。</a:t>
            </a:r>
            <a:endParaRPr lang="zh-CN" altLang="en-US"/>
          </a:p>
          <a:p>
            <a:endParaRPr lang="zh-CN" altLang="en-US"/>
          </a:p>
          <a:p>
            <a:r>
              <a:rPr lang="zh-CN" altLang="en-US"/>
              <a:t>　　重点一：不正当竞争行为的定义有变化。新反法第二条中将不正当竞争行为的损害对象扩大至消费者的合法权益，因此消费者今后也可作为原告提起不正当竞争的诉讼。</a:t>
            </a:r>
            <a:endParaRPr lang="zh-CN" altLang="en-US"/>
          </a:p>
          <a:p>
            <a:endParaRPr lang="zh-CN" altLang="en-US"/>
          </a:p>
          <a:p>
            <a:r>
              <a:rPr lang="zh-CN" altLang="en-US"/>
              <a:t>　　重点二：增加了对利用互联网技术实施不正当竞争的规制。新反法的第十二条对利用技术手段，通过影响用户选择或其他方式，妨碍、破坏其它经营者合法提供网络产品或服务的行为予以限制，既要保护互联网创新，也要维护市场竞争秩序。</a:t>
            </a:r>
            <a:endParaRPr lang="zh-CN" altLang="en-US"/>
          </a:p>
          <a:p>
            <a:r>
              <a:rPr lang="zh-CN" altLang="en-US"/>
              <a:t>　　</a:t>
            </a:r>
            <a:endParaRPr lang="zh-CN" alt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5228590" y="311785"/>
            <a:ext cx="5238750" cy="3171825"/>
          </a:xfrm>
          <a:prstGeom prst="rect">
            <a:avLst/>
          </a:prstGeom>
        </p:spPr>
      </p:pic>
      <p:sp>
        <p:nvSpPr>
          <p:cNvPr id="5" name="文本框 4"/>
          <p:cNvSpPr txBox="1"/>
          <p:nvPr/>
        </p:nvSpPr>
        <p:spPr>
          <a:xfrm>
            <a:off x="838200" y="1316990"/>
            <a:ext cx="4104640" cy="5077460"/>
          </a:xfrm>
          <a:prstGeom prst="rect">
            <a:avLst/>
          </a:prstGeom>
          <a:noFill/>
        </p:spPr>
        <p:txBody>
          <a:bodyPr wrap="square" rtlCol="0" anchor="t">
            <a:spAutoFit/>
          </a:bodyPr>
          <a:p>
            <a:r>
              <a:rPr lang="zh-CN" altLang="en-US" sz="3600"/>
              <a:t>根据新法，经营者采用刷单、炒信等方式，帮助自己或其他经营者进行虚假宣传或引人误解的商业宣传，情节严重的，最高可处200万元罚款，吊销营业执照。</a:t>
            </a:r>
            <a:endParaRPr lang="zh-CN" altLang="en-US" sz="3600"/>
          </a:p>
        </p:txBody>
      </p:sp>
      <p:pic>
        <p:nvPicPr>
          <p:cNvPr id="6" name="图片 5"/>
          <p:cNvPicPr>
            <a:picLocks noChangeAspect="1"/>
          </p:cNvPicPr>
          <p:nvPr/>
        </p:nvPicPr>
        <p:blipFill>
          <a:blip r:embed="rId2"/>
          <a:stretch>
            <a:fillRect/>
          </a:stretch>
        </p:blipFill>
        <p:spPr>
          <a:xfrm>
            <a:off x="5114925" y="3731895"/>
            <a:ext cx="5222875" cy="28124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881158" y="1571612"/>
            <a:ext cx="8229600" cy="4325112"/>
          </a:xfrm>
        </p:spPr>
        <p:txBody>
          <a:bodyPr/>
          <a:lstStyle/>
          <a:p>
            <a:r>
              <a:rPr lang="en-US" altLang="zh-CN" b="1" dirty="0" smtClean="0">
                <a:solidFill>
                  <a:srgbClr val="FF00FF"/>
                </a:solidFill>
                <a:ea typeface="黑体" panose="02010609060101010101" pitchFamily="2" charset="-122"/>
              </a:rPr>
              <a:t>“</a:t>
            </a:r>
            <a:r>
              <a:rPr lang="zh-CN" altLang="en-US" b="1" dirty="0" smtClean="0">
                <a:solidFill>
                  <a:srgbClr val="FF00FF"/>
                </a:solidFill>
                <a:ea typeface="黑体" panose="02010609060101010101" pitchFamily="2" charset="-122"/>
              </a:rPr>
              <a:t>不正当竞争”一词最早出现在法国：</a:t>
            </a:r>
            <a:endParaRPr lang="en-US" altLang="zh-CN" b="1" dirty="0" smtClean="0">
              <a:solidFill>
                <a:srgbClr val="FF00FF"/>
              </a:solidFill>
              <a:ea typeface="黑体" panose="02010609060101010101" pitchFamily="2" charset="-122"/>
            </a:endParaRPr>
          </a:p>
          <a:p>
            <a:endParaRPr lang="zh-CN" altLang="en-US" b="1" dirty="0" smtClean="0">
              <a:solidFill>
                <a:srgbClr val="FF00FF"/>
              </a:solidFill>
              <a:ea typeface="黑体" panose="02010609060101010101" pitchFamily="2" charset="-122"/>
            </a:endParaRPr>
          </a:p>
          <a:p>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法国民法典</a:t>
            </a: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1382</a:t>
            </a:r>
            <a:r>
              <a:rPr lang="zh-CN" altLang="en-US" b="1" dirty="0" smtClean="0">
                <a:latin typeface="楷体_GB2312" pitchFamily="49" charset="-122"/>
                <a:ea typeface="楷体_GB2312" pitchFamily="49" charset="-122"/>
              </a:rPr>
              <a:t>条规定：</a:t>
            </a:r>
            <a:r>
              <a:rPr lang="zh-CN" altLang="en-US" b="1" dirty="0" smtClean="0">
                <a:latin typeface="Arial" panose="020B0604020202020204"/>
                <a:ea typeface="楷体_GB2312" pitchFamily="49" charset="-122"/>
              </a:rPr>
              <a:t>“</a:t>
            </a:r>
            <a:r>
              <a:rPr lang="zh-CN" altLang="en-US" b="1" dirty="0" smtClean="0">
                <a:latin typeface="楷体_GB2312" pitchFamily="49" charset="-122"/>
                <a:ea typeface="楷体_GB2312" pitchFamily="49" charset="-122"/>
              </a:rPr>
              <a:t>任何行为使他人受到损害时，因自己的过失而致行为发生之人对该他人负赔偿责任。</a:t>
            </a:r>
            <a:r>
              <a:rPr lang="zh-CN" altLang="en-US" b="1" dirty="0" smtClean="0">
                <a:latin typeface="Arial" panose="020B0604020202020204"/>
                <a:ea typeface="楷体_GB2312" pitchFamily="49" charset="-122"/>
              </a:rPr>
              <a:t>”</a:t>
            </a:r>
            <a:endParaRPr lang="en-US" altLang="zh-CN" b="1" dirty="0" smtClean="0">
              <a:latin typeface="Arial" panose="020B0604020202020204"/>
              <a:ea typeface="楷体_GB2312" pitchFamily="49" charset="-122"/>
            </a:endParaRPr>
          </a:p>
          <a:p>
            <a:r>
              <a:rPr lang="zh-CN" altLang="en-US" b="1" dirty="0" smtClean="0">
                <a:latin typeface="楷体_GB2312" pitchFamily="49" charset="-122"/>
                <a:ea typeface="楷体_GB2312" pitchFamily="49" charset="-122"/>
              </a:rPr>
              <a:t> </a:t>
            </a:r>
            <a:endParaRPr lang="zh-CN" altLang="en-US" b="1" dirty="0" smtClean="0">
              <a:latin typeface="楷体_GB2312" pitchFamily="49" charset="-122"/>
              <a:ea typeface="楷体_GB2312" pitchFamily="49" charset="-122"/>
            </a:endParaRPr>
          </a:p>
          <a:p>
            <a:r>
              <a:rPr lang="zh-CN" altLang="en-US" b="1" dirty="0" smtClean="0">
                <a:ea typeface="楷体_GB2312" pitchFamily="49" charset="-122"/>
              </a:rPr>
              <a:t>未侵犯工业产权，但在某些商业活动中导致欺诈或使人误解或对此负有责任的行为，构成不正当竞争行为。</a:t>
            </a:r>
            <a:r>
              <a:rPr lang="en-US" altLang="zh-CN" b="1" dirty="0" smtClean="0">
                <a:ea typeface="楷体_GB2312" pitchFamily="49" charset="-122"/>
              </a:rPr>
              <a:t>(1850</a:t>
            </a:r>
            <a:r>
              <a:rPr lang="zh-CN" altLang="en-US" b="1" dirty="0" smtClean="0">
                <a:ea typeface="楷体_GB2312" pitchFamily="49" charset="-122"/>
              </a:rPr>
              <a:t>年判决</a:t>
            </a:r>
            <a:r>
              <a:rPr lang="en-US" altLang="zh-CN" b="1" dirty="0" smtClean="0">
                <a:ea typeface="楷体_GB2312" pitchFamily="49" charset="-122"/>
              </a:rPr>
              <a:t>)</a:t>
            </a:r>
            <a:endParaRPr lang="en-US" altLang="zh-CN" b="1" dirty="0" smtClean="0">
              <a:ea typeface="楷体_GB2312" pitchFamily="49" charset="-122"/>
            </a:endParaRPr>
          </a:p>
          <a:p>
            <a:endParaRPr lang="en-US" altLang="zh-CN" b="1" dirty="0" smtClean="0">
              <a:ea typeface="楷体_GB2312" pitchFamily="49" charset="-122"/>
            </a:endParaRPr>
          </a:p>
          <a:p>
            <a:endParaRPr lang="zh-CN" altLang="en-US" dirty="0"/>
          </a:p>
        </p:txBody>
      </p:sp>
      <p:sp>
        <p:nvSpPr>
          <p:cNvPr id="4" name="AutoShape 6"/>
          <p:cNvSpPr>
            <a:spLocks noChangeArrowheads="1"/>
          </p:cNvSpPr>
          <p:nvPr/>
        </p:nvSpPr>
        <p:spPr bwMode="auto">
          <a:xfrm>
            <a:off x="7239008" y="5143512"/>
            <a:ext cx="2879725" cy="1214446"/>
          </a:xfrm>
          <a:prstGeom prst="cloudCallout">
            <a:avLst>
              <a:gd name="adj1" fmla="val -70082"/>
              <a:gd name="adj2" fmla="val -80012"/>
            </a:avLst>
          </a:prstGeom>
          <a:solidFill>
            <a:srgbClr val="FFFF00"/>
          </a:solidFill>
          <a:ln w="9525">
            <a:solidFill>
              <a:srgbClr val="000000"/>
            </a:solidFill>
            <a:round/>
          </a:ln>
          <a:effectLst/>
        </p:spPr>
        <p:txBody>
          <a:bodyPr/>
          <a:lstStyle/>
          <a:p>
            <a:pPr algn="ctr"/>
            <a:r>
              <a:rPr lang="zh-CN" altLang="en-US" sz="2400" b="1">
                <a:solidFill>
                  <a:srgbClr val="000000"/>
                </a:solidFill>
              </a:rPr>
              <a:t>民法侵权条款的延伸</a:t>
            </a:r>
            <a:endParaRPr lang="zh-CN" altLang="en-US" sz="24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sym typeface="+mn-ea"/>
              </a:rPr>
              <a:t>重点三：侵权者不自行变更企业名称的，工商部门可直接用统一社会信用代码代替。对于经营者登记的企业名称违反新反法第六条规定的，在其主动办理名称变更前，将由原企业登记机关以统一社会信用代码代替其名称。</a:t>
            </a:r>
            <a:endParaRPr lang="zh-CN" altLang="en-US"/>
          </a:p>
          <a:p>
            <a:endParaRPr lang="zh-CN" altLang="en-US"/>
          </a:p>
          <a:p>
            <a:r>
              <a:rPr lang="zh-CN" altLang="en-US">
                <a:sym typeface="+mn-ea"/>
              </a:rPr>
              <a:t>重点四：违法成本大幅上升。现行的《反不正当竞争法》是1993年制定的，其行政处罚标准也是根据当时的市场状况规定的。新反法为了实现对不正当竞争行为的遏制，在法律责任部分对每种不正当竞争行为分别设置了相应的法律责任，而且大幅提高了处罚力度，有利于提高法律的威慑力。</a:t>
            </a:r>
            <a:endParaRPr lang="zh-CN" altLang="en-US"/>
          </a:p>
          <a:p>
            <a:endParaRPr lang="zh-CN" alt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较高的起罚点，可以增强法律的威慑力。考虑到经济发展情况以及借鉴新出台或者新修订法律有关法律责任的规定，新《反不正当竞争法》加重了对违法行为的处罚力度，最高可以罚款三百万元。除了混淆行为没有规定起罚点外，不当有奖销售行为的起罚点规定为五万元；商业贿赂、侵犯商业秘密、商业诋毁、妨碍、破坏其他经营者合法提供的网络产品或者服务正常运行的，起罚点是十万元；虚假宣传行为的起罚点是二十万元。</a:t>
            </a:r>
            <a:endParaRPr lang="zh-CN" alt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6962" name="标题 936961"/>
          <p:cNvSpPr>
            <a:spLocks noGrp="1"/>
          </p:cNvSpPr>
          <p:nvPr>
            <p:ph type="title"/>
          </p:nvPr>
        </p:nvSpPr>
        <p:spPr>
          <a:xfrm>
            <a:off x="2063750" y="333375"/>
            <a:ext cx="6870700" cy="973138"/>
          </a:xfrm>
        </p:spPr>
        <p:txBody>
          <a:bodyPr anchor="b"/>
          <a:p>
            <a:r>
              <a:rPr lang="zh-CN" altLang="en-US" sz="5400" dirty="0">
                <a:ea typeface="隶书" panose="02010509060101010101" pitchFamily="49" charset="-122"/>
              </a:rPr>
              <a:t>思考</a:t>
            </a:r>
            <a:endParaRPr lang="zh-CN" altLang="en-US" sz="5400" dirty="0">
              <a:ea typeface="隶书" panose="02010509060101010101" pitchFamily="49" charset="-122"/>
            </a:endParaRPr>
          </a:p>
        </p:txBody>
      </p:sp>
      <p:sp>
        <p:nvSpPr>
          <p:cNvPr id="936963" name="文本占位符 936962"/>
          <p:cNvSpPr>
            <a:spLocks noGrp="1"/>
          </p:cNvSpPr>
          <p:nvPr>
            <p:ph type="body" idx="1"/>
          </p:nvPr>
        </p:nvSpPr>
        <p:spPr>
          <a:xfrm>
            <a:off x="2208213" y="1700213"/>
            <a:ext cx="7696200" cy="3657600"/>
          </a:xfrm>
        </p:spPr>
        <p:txBody>
          <a:bodyPr/>
          <a:p>
            <a:r>
              <a:rPr lang="en-US" altLang="zh-CN"/>
              <a:t>      2016</a:t>
            </a:r>
            <a:r>
              <a:rPr lang="zh-CN" altLang="en-US" dirty="0"/>
              <a:t>年</a:t>
            </a:r>
            <a:r>
              <a:rPr lang="en-US" altLang="zh-CN"/>
              <a:t>4</a:t>
            </a:r>
            <a:r>
              <a:rPr lang="zh-CN" altLang="en-US" dirty="0"/>
              <a:t>月</a:t>
            </a:r>
            <a:r>
              <a:rPr lang="en-US" altLang="zh-CN"/>
              <a:t>30</a:t>
            </a:r>
            <a:r>
              <a:rPr lang="zh-CN" altLang="en-US" dirty="0"/>
              <a:t>日，某医药健康商场在其商场搞“五一”大放价、降价、赠送、优惠大酬宾活动，活动内容包括“凭任何医药超市的会员卡可免费兑换紫金会员卡一张，并赠送板兰根一袋”。至</a:t>
            </a:r>
            <a:r>
              <a:rPr lang="en-US" altLang="zh-CN"/>
              <a:t>5</a:t>
            </a:r>
            <a:r>
              <a:rPr lang="zh-CN" altLang="en-US" dirty="0"/>
              <a:t>月</a:t>
            </a:r>
            <a:r>
              <a:rPr lang="en-US" altLang="zh-CN"/>
              <a:t>1</a:t>
            </a:r>
            <a:r>
              <a:rPr lang="zh-CN" altLang="en-US" dirty="0"/>
              <a:t>日止，该商场已向消费者兑换了其他医药商场的会员卡</a:t>
            </a:r>
            <a:r>
              <a:rPr lang="en-US" altLang="zh-CN"/>
              <a:t>70</a:t>
            </a:r>
            <a:r>
              <a:rPr lang="zh-CN" altLang="en-US" dirty="0"/>
              <a:t>张。</a:t>
            </a:r>
            <a:endParaRPr lang="zh-CN" altLang="en-US" dirty="0"/>
          </a:p>
          <a:p>
            <a:r>
              <a:rPr lang="zh-CN" altLang="en-US" b="1" dirty="0"/>
              <a:t>请根据分析</a:t>
            </a:r>
            <a:r>
              <a:rPr lang="en-US" altLang="zh-CN" b="1"/>
              <a:t>《</a:t>
            </a:r>
            <a:r>
              <a:rPr lang="zh-CN" altLang="en-US" b="1" dirty="0"/>
              <a:t>反不正当竞争法</a:t>
            </a:r>
            <a:r>
              <a:rPr lang="en-US" altLang="zh-CN" b="1"/>
              <a:t>》</a:t>
            </a:r>
            <a:r>
              <a:rPr lang="zh-CN" altLang="en-US" b="1" dirty="0"/>
              <a:t>分析此商场是否存在不正当竞争行为？</a:t>
            </a:r>
            <a:endParaRPr lang="zh-CN" altLang="en-US" b="1"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dirty="0">
                <a:sym typeface="+mn-ea"/>
              </a:rPr>
              <a:t>某</a:t>
            </a:r>
            <a:r>
              <a:rPr lang="zh-CN" altLang="en-US"/>
              <a:t>金医药健康商场的行为，属用不正当手段阻碍他人与竞争对手建立正常的交易关系，因此被处1万元罚款。</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t>一、反不正当竞争法的产生及发展</a:t>
            </a:r>
            <a:br>
              <a:rPr lang="zh-CN" altLang="en-US" b="1" dirty="0" smtClean="0"/>
            </a:br>
            <a:endParaRPr lang="zh-CN" altLang="en-US" dirty="0"/>
          </a:p>
        </p:txBody>
      </p:sp>
      <p:sp>
        <p:nvSpPr>
          <p:cNvPr id="3" name="内容占位符 2"/>
          <p:cNvSpPr>
            <a:spLocks noGrp="1"/>
          </p:cNvSpPr>
          <p:nvPr>
            <p:ph idx="1"/>
          </p:nvPr>
        </p:nvSpPr>
        <p:spPr>
          <a:xfrm>
            <a:off x="1952596" y="1928802"/>
            <a:ext cx="8229600" cy="4325112"/>
          </a:xfrm>
        </p:spPr>
        <p:txBody>
          <a:bodyPr/>
          <a:lstStyle/>
          <a:p>
            <a:r>
              <a:rPr lang="zh-CN" altLang="en-US" b="1" dirty="0" smtClean="0"/>
              <a:t>（二）世界上第一部</a:t>
            </a:r>
            <a:r>
              <a:rPr lang="en-US" altLang="zh-CN" b="1" dirty="0" smtClean="0"/>
              <a:t>《</a:t>
            </a:r>
            <a:r>
              <a:rPr lang="zh-CN" altLang="en-US" b="1" dirty="0" smtClean="0"/>
              <a:t>反不正当竞争法</a:t>
            </a:r>
            <a:r>
              <a:rPr lang="en-US" altLang="zh-CN" b="1" dirty="0" smtClean="0"/>
              <a:t>》</a:t>
            </a:r>
            <a:r>
              <a:rPr lang="zh-CN" altLang="en-US" b="1" dirty="0" smtClean="0"/>
              <a:t>是德国</a:t>
            </a:r>
            <a:r>
              <a:rPr lang="en-US" altLang="zh-CN" b="1" dirty="0" smtClean="0"/>
              <a:t>1896</a:t>
            </a:r>
            <a:r>
              <a:rPr lang="zh-CN" altLang="en-US" b="1" dirty="0" smtClean="0"/>
              <a:t>年制定的。后在</a:t>
            </a:r>
            <a:r>
              <a:rPr lang="en-US" altLang="zh-CN" b="1" dirty="0" smtClean="0"/>
              <a:t>1909 </a:t>
            </a:r>
            <a:r>
              <a:rPr lang="zh-CN" altLang="en-US" b="1" dirty="0" smtClean="0"/>
              <a:t>年颁行新的反不正当竞争法，现在德国执行的是</a:t>
            </a:r>
            <a:r>
              <a:rPr lang="en-US" altLang="zh-CN" b="1" dirty="0" smtClean="0"/>
              <a:t>2004</a:t>
            </a:r>
            <a:r>
              <a:rPr lang="zh-CN" altLang="en-US" b="1" dirty="0" smtClean="0"/>
              <a:t>年新制定的</a:t>
            </a:r>
            <a:r>
              <a:rPr lang="en-US" altLang="zh-CN" b="1" dirty="0" smtClean="0"/>
              <a:t>《</a:t>
            </a:r>
            <a:r>
              <a:rPr lang="zh-CN" altLang="en-US" b="1" dirty="0" smtClean="0"/>
              <a:t>反不正当竞争法</a:t>
            </a:r>
            <a:r>
              <a:rPr lang="en-US" altLang="zh-CN" b="1" dirty="0" smtClean="0"/>
              <a:t>》</a:t>
            </a:r>
            <a:r>
              <a:rPr lang="zh-CN" altLang="en-US" b="1" dirty="0" smtClean="0"/>
              <a:t>。</a:t>
            </a:r>
            <a:r>
              <a:rPr lang="zh-CN" altLang="en-US" dirty="0" smtClean="0"/>
              <a:t> </a:t>
            </a:r>
            <a:endParaRPr lang="zh-CN" altLang="en-US" dirty="0" smtClean="0"/>
          </a:p>
          <a:p>
            <a:endParaRPr lang="zh-CN" altLang="en-US" dirty="0"/>
          </a:p>
        </p:txBody>
      </p:sp>
      <p:pic>
        <p:nvPicPr>
          <p:cNvPr id="4" name="Picture 6" descr="F200907201549299801265812"/>
          <p:cNvPicPr>
            <a:picLocks noChangeAspect="1" noChangeArrowheads="1"/>
          </p:cNvPicPr>
          <p:nvPr/>
        </p:nvPicPr>
        <p:blipFill>
          <a:blip r:embed="rId1" cstate="print"/>
          <a:srcRect/>
          <a:stretch>
            <a:fillRect/>
          </a:stretch>
        </p:blipFill>
        <p:spPr bwMode="auto">
          <a:xfrm>
            <a:off x="7024694" y="3786190"/>
            <a:ext cx="3348037" cy="2881312"/>
          </a:xfrm>
          <a:prstGeom prst="rect">
            <a:avLst/>
          </a:prstGeom>
          <a:noFill/>
        </p:spPr>
      </p:pic>
      <p:pic>
        <p:nvPicPr>
          <p:cNvPr id="5" name="Picture 8" descr="01300000164586121599754821158"/>
          <p:cNvPicPr>
            <a:picLocks noChangeAspect="1" noChangeArrowheads="1"/>
          </p:cNvPicPr>
          <p:nvPr/>
        </p:nvPicPr>
        <p:blipFill>
          <a:blip r:embed="rId2" cstate="print"/>
          <a:srcRect/>
          <a:stretch>
            <a:fillRect/>
          </a:stretch>
        </p:blipFill>
        <p:spPr bwMode="auto">
          <a:xfrm>
            <a:off x="2738414" y="4000504"/>
            <a:ext cx="2597150" cy="2565400"/>
          </a:xfrm>
          <a:prstGeom prst="rect">
            <a:avLst/>
          </a:prstGeom>
          <a:noFill/>
        </p:spPr>
      </p:pic>
      <p:sp>
        <p:nvSpPr>
          <p:cNvPr id="6" name="Rectangle 9"/>
          <p:cNvSpPr>
            <a:spLocks noChangeArrowheads="1"/>
          </p:cNvSpPr>
          <p:nvPr/>
        </p:nvSpPr>
        <p:spPr bwMode="auto">
          <a:xfrm>
            <a:off x="2952728" y="5786454"/>
            <a:ext cx="1713230" cy="82296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zh-CN" altLang="en-US" sz="2400" b="1" dirty="0">
                <a:solidFill>
                  <a:schemeClr val="tx1"/>
                </a:solidFill>
              </a:rPr>
              <a:t>铁血宰相：</a:t>
            </a:r>
            <a:endParaRPr lang="zh-CN" altLang="en-US" sz="2400" b="1" dirty="0">
              <a:solidFill>
                <a:schemeClr val="tx1"/>
              </a:solidFill>
            </a:endParaRPr>
          </a:p>
          <a:p>
            <a:r>
              <a:rPr lang="zh-CN" altLang="en-US" sz="2400" b="1" dirty="0">
                <a:solidFill>
                  <a:schemeClr val="tx1"/>
                </a:solidFill>
              </a:rPr>
              <a:t>俾斯麦</a:t>
            </a:r>
            <a:endParaRPr lang="zh-CN" altLang="en-US" sz="2400" b="1" dirty="0">
              <a:solidFill>
                <a:schemeClr val="tx1"/>
              </a:solidFill>
            </a:endParaRPr>
          </a:p>
        </p:txBody>
      </p:sp>
      <p:sp>
        <p:nvSpPr>
          <p:cNvPr id="7" name="Rectangle 9"/>
          <p:cNvSpPr>
            <a:spLocks noChangeArrowheads="1"/>
          </p:cNvSpPr>
          <p:nvPr/>
        </p:nvSpPr>
        <p:spPr bwMode="auto">
          <a:xfrm>
            <a:off x="6953256" y="5857892"/>
            <a:ext cx="1713230" cy="822960"/>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zh-CN" altLang="en-US" sz="2400" b="1" dirty="0" smtClean="0">
                <a:solidFill>
                  <a:schemeClr val="tx1"/>
                </a:solidFill>
              </a:rPr>
              <a:t>现任总理：</a:t>
            </a:r>
            <a:endParaRPr lang="zh-CN" altLang="en-US" sz="2400" b="1" dirty="0">
              <a:solidFill>
                <a:schemeClr val="tx1"/>
              </a:solidFill>
            </a:endParaRPr>
          </a:p>
          <a:p>
            <a:r>
              <a:rPr lang="zh-CN" altLang="en-US" sz="2400" b="1" dirty="0" smtClean="0">
                <a:solidFill>
                  <a:schemeClr val="tx1"/>
                </a:solidFill>
              </a:rPr>
              <a:t>默克尔</a:t>
            </a:r>
            <a:endParaRPr lang="zh-CN" altLang="en-US" sz="240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Rot="1" noChangeArrowheads="1"/>
          </p:cNvSpPr>
          <p:nvPr/>
        </p:nvSpPr>
        <p:spPr>
          <a:xfrm>
            <a:off x="1881158" y="2500306"/>
            <a:ext cx="3956070" cy="3886200"/>
          </a:xfrm>
          <a:prstGeom prst="rect">
            <a:avLst/>
          </a:prstGeom>
        </p:spPr>
        <p:txBody>
          <a:bodyPr vert="horz">
            <a:normAutofit/>
          </a:bodyPr>
          <a:lstStyle/>
          <a:p>
            <a:pPr marL="365760" marR="0" lvl="0" indent="-255905" algn="l" defTabSz="914400" rtl="0" eaLnBrk="1" fontAlgn="auto" latinLnBrk="0" hangingPunct="1">
              <a:lnSpc>
                <a:spcPct val="100000"/>
              </a:lnSpc>
              <a:spcBef>
                <a:spcPts val="300"/>
              </a:spcBef>
              <a:spcAft>
                <a:spcPts val="0"/>
              </a:spcAft>
              <a:buClr>
                <a:schemeClr val="accent3"/>
              </a:buClr>
              <a:buSzTx/>
              <a:buFont typeface="Georgia" panose="02040502050405020303"/>
              <a:buChar char="•"/>
              <a:defRPr/>
            </a:pPr>
            <a:r>
              <a:rPr kumimoji="0" lang="zh-CN" altLang="en-US" sz="2800" b="1" i="0" u="none" strike="noStrike" kern="1200" cap="none" spc="0" normalizeH="0" baseline="0" noProof="0" dirty="0" smtClean="0">
                <a:ln>
                  <a:noFill/>
                </a:ln>
                <a:solidFill>
                  <a:schemeClr val="tx1"/>
                </a:solidFill>
                <a:effectLst/>
                <a:uLnTx/>
                <a:uFillTx/>
                <a:latin typeface="+mn-lt"/>
                <a:ea typeface="+mn-ea"/>
                <a:cs typeface="+mn-cs"/>
              </a:rPr>
              <a:t>（三）美国没有专门的</a:t>
            </a:r>
            <a:r>
              <a:rPr kumimoji="0" lang="en-US" altLang="zh-CN" sz="28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2800" b="1" i="0" u="none" strike="noStrike" kern="1200" cap="none" spc="0" normalizeH="0" baseline="0" noProof="0" dirty="0" smtClean="0">
                <a:ln>
                  <a:noFill/>
                </a:ln>
                <a:solidFill>
                  <a:schemeClr val="tx1"/>
                </a:solidFill>
                <a:effectLst/>
                <a:uLnTx/>
                <a:uFillTx/>
                <a:latin typeface="+mn-lt"/>
                <a:ea typeface="+mn-ea"/>
                <a:cs typeface="+mn-cs"/>
              </a:rPr>
              <a:t>反不正当竞争法</a:t>
            </a:r>
            <a:r>
              <a:rPr kumimoji="0" lang="en-US" altLang="zh-CN" sz="28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2800" b="1" i="0" u="none" strike="noStrike" kern="1200" cap="none" spc="0" normalizeH="0" baseline="0" noProof="0" dirty="0" smtClean="0">
                <a:ln>
                  <a:noFill/>
                </a:ln>
                <a:solidFill>
                  <a:schemeClr val="tx1"/>
                </a:solidFill>
                <a:effectLst/>
                <a:uLnTx/>
                <a:uFillTx/>
                <a:latin typeface="+mn-lt"/>
                <a:ea typeface="+mn-ea"/>
                <a:cs typeface="+mn-cs"/>
              </a:rPr>
              <a:t>，主要是判例法。但其反托拉斯法中附带规定了反不正当竞争的内容。</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6" descr="ac780d2ca5996feb8a13999e"/>
          <p:cNvPicPr>
            <a:picLocks noChangeAspect="1" noChangeArrowheads="1"/>
          </p:cNvPicPr>
          <p:nvPr/>
        </p:nvPicPr>
        <p:blipFill>
          <a:blip r:embed="rId1" cstate="print"/>
          <a:srcRect/>
          <a:stretch>
            <a:fillRect/>
          </a:stretch>
        </p:blipFill>
        <p:spPr bwMode="auto">
          <a:xfrm>
            <a:off x="6096000" y="2571744"/>
            <a:ext cx="4121136" cy="3141662"/>
          </a:xfrm>
          <a:prstGeom prst="rect">
            <a:avLst/>
          </a:prstGeom>
          <a:noFill/>
        </p:spPr>
      </p:pic>
      <p:sp>
        <p:nvSpPr>
          <p:cNvPr id="6" name="标题 1"/>
          <p:cNvSpPr>
            <a:spLocks noGrp="1"/>
          </p:cNvSpPr>
          <p:nvPr>
            <p:ph type="title"/>
          </p:nvPr>
        </p:nvSpPr>
        <p:spPr/>
        <p:txBody>
          <a:bodyPr>
            <a:normAutofit/>
          </a:bodyPr>
          <a:lstStyle/>
          <a:p>
            <a:r>
              <a:rPr lang="zh-CN" altLang="en-US" b="1" dirty="0" smtClean="0"/>
              <a:t>一、反不正当竞争法的产生及发展</a:t>
            </a:r>
            <a:br>
              <a:rPr lang="zh-CN" altLang="en-US" b="1" dirty="0" smtClean="0"/>
            </a:b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t>商业中或影响商业的不公平的竞争方法是非法的；商业中或影响商业的不公平或欺骗行为及惯例是非法的。</a:t>
            </a:r>
            <a:endParaRPr lang="zh-CN" altLang="en-US" b="1" dirty="0" smtClean="0"/>
          </a:p>
          <a:p>
            <a:r>
              <a:rPr lang="en-US" altLang="zh-CN" b="1" i="1" dirty="0" smtClean="0">
                <a:solidFill>
                  <a:srgbClr val="FF00FF"/>
                </a:solidFill>
                <a:latin typeface="方正舒体" panose="02010601030101010101" pitchFamily="2" charset="-122"/>
                <a:ea typeface="方正舒体" panose="02010601030101010101" pitchFamily="2" charset="-122"/>
              </a:rPr>
              <a:t>------1914</a:t>
            </a:r>
            <a:r>
              <a:rPr lang="zh-CN" altLang="en-US" b="1" i="1" dirty="0" smtClean="0">
                <a:solidFill>
                  <a:srgbClr val="FF00FF"/>
                </a:solidFill>
                <a:latin typeface="方正舒体" panose="02010601030101010101" pitchFamily="2" charset="-122"/>
                <a:ea typeface="方正舒体" panose="02010601030101010101" pitchFamily="2" charset="-122"/>
              </a:rPr>
              <a:t>年</a:t>
            </a:r>
            <a:r>
              <a:rPr lang="en-US" altLang="zh-CN" b="1" i="1" dirty="0" smtClean="0">
                <a:solidFill>
                  <a:srgbClr val="FF00FF"/>
                </a:solidFill>
                <a:latin typeface="方正舒体" panose="02010601030101010101" pitchFamily="2" charset="-122"/>
                <a:ea typeface="方正舒体" panose="02010601030101010101" pitchFamily="2" charset="-122"/>
              </a:rPr>
              <a:t>《</a:t>
            </a:r>
            <a:r>
              <a:rPr lang="zh-CN" altLang="en-US" b="1" i="1" dirty="0" smtClean="0">
                <a:solidFill>
                  <a:srgbClr val="FF00FF"/>
                </a:solidFill>
                <a:latin typeface="方正舒体" panose="02010601030101010101" pitchFamily="2" charset="-122"/>
                <a:ea typeface="方正舒体" panose="02010601030101010101" pitchFamily="2" charset="-122"/>
              </a:rPr>
              <a:t>联邦贸易委员会法</a:t>
            </a:r>
            <a:r>
              <a:rPr lang="en-US" altLang="zh-CN" b="1" i="1" dirty="0" smtClean="0">
                <a:solidFill>
                  <a:srgbClr val="FF00FF"/>
                </a:solidFill>
                <a:latin typeface="方正舒体" panose="02010601030101010101" pitchFamily="2" charset="-122"/>
                <a:ea typeface="方正舒体" panose="02010601030101010101" pitchFamily="2" charset="-122"/>
              </a:rPr>
              <a:t>》</a:t>
            </a:r>
            <a:r>
              <a:rPr lang="zh-CN" altLang="en-US" b="1" i="1" dirty="0" smtClean="0">
                <a:solidFill>
                  <a:srgbClr val="FF00FF"/>
                </a:solidFill>
                <a:latin typeface="方正舒体" panose="02010601030101010101" pitchFamily="2" charset="-122"/>
                <a:ea typeface="方正舒体" panose="02010601030101010101" pitchFamily="2" charset="-122"/>
              </a:rPr>
              <a:t>第</a:t>
            </a:r>
            <a:r>
              <a:rPr lang="en-US" altLang="zh-CN" b="1" i="1" dirty="0" smtClean="0">
                <a:solidFill>
                  <a:srgbClr val="FF00FF"/>
                </a:solidFill>
                <a:latin typeface="方正舒体" panose="02010601030101010101" pitchFamily="2" charset="-122"/>
                <a:ea typeface="方正舒体" panose="02010601030101010101" pitchFamily="2" charset="-122"/>
              </a:rPr>
              <a:t>5</a:t>
            </a:r>
            <a:r>
              <a:rPr lang="zh-CN" altLang="en-US" b="1" i="1" dirty="0" smtClean="0">
                <a:solidFill>
                  <a:srgbClr val="FF00FF"/>
                </a:solidFill>
                <a:latin typeface="方正舒体" panose="02010601030101010101" pitchFamily="2" charset="-122"/>
                <a:ea typeface="方正舒体" panose="02010601030101010101" pitchFamily="2" charset="-122"/>
              </a:rPr>
              <a:t>条</a:t>
            </a:r>
            <a:endParaRPr lang="zh-CN" altLang="en-US" b="1" i="1" dirty="0" smtClean="0">
              <a:solidFill>
                <a:srgbClr val="FF00FF"/>
              </a:solidFill>
              <a:latin typeface="方正舒体" panose="02010601030101010101" pitchFamily="2" charset="-122"/>
              <a:ea typeface="方正舒体" panose="02010601030101010101" pitchFamily="2" charset="-122"/>
            </a:endParaRPr>
          </a:p>
          <a:p>
            <a:r>
              <a:rPr lang="zh-CN" altLang="en-US" b="1" dirty="0" smtClean="0"/>
              <a:t>任何关于商品或者服务来源的虚假陈述以及任何关于商品或者服务基本性能的虚假陈述都是违法的。</a:t>
            </a:r>
            <a:endParaRPr lang="zh-CN" altLang="en-US" b="1" dirty="0" smtClean="0"/>
          </a:p>
          <a:p>
            <a:r>
              <a:rPr lang="en-US" altLang="zh-CN" b="1" dirty="0" smtClean="0">
                <a:solidFill>
                  <a:srgbClr val="FF00FF"/>
                </a:solidFill>
                <a:latin typeface="方正舒体" panose="02010601030101010101" pitchFamily="2" charset="-122"/>
                <a:ea typeface="方正舒体" panose="02010601030101010101" pitchFamily="2" charset="-122"/>
              </a:rPr>
              <a:t>------1946</a:t>
            </a:r>
            <a:r>
              <a:rPr lang="zh-CN" altLang="en-US" b="1" dirty="0" smtClean="0">
                <a:solidFill>
                  <a:srgbClr val="FF00FF"/>
                </a:solidFill>
                <a:latin typeface="方正舒体" panose="02010601030101010101" pitchFamily="2" charset="-122"/>
                <a:ea typeface="方正舒体" panose="02010601030101010101" pitchFamily="2" charset="-122"/>
              </a:rPr>
              <a:t>年</a:t>
            </a:r>
            <a:r>
              <a:rPr lang="en-US" altLang="zh-CN" b="1" dirty="0" smtClean="0">
                <a:solidFill>
                  <a:srgbClr val="FF00FF"/>
                </a:solidFill>
                <a:latin typeface="方正舒体" panose="02010601030101010101" pitchFamily="2" charset="-122"/>
                <a:ea typeface="方正舒体" panose="02010601030101010101" pitchFamily="2" charset="-122"/>
              </a:rPr>
              <a:t>《</a:t>
            </a:r>
            <a:r>
              <a:rPr lang="zh-CN" altLang="en-US" b="1" dirty="0" smtClean="0">
                <a:solidFill>
                  <a:srgbClr val="FF00FF"/>
                </a:solidFill>
                <a:latin typeface="方正舒体" panose="02010601030101010101" pitchFamily="2" charset="-122"/>
                <a:ea typeface="方正舒体" panose="02010601030101010101" pitchFamily="2" charset="-122"/>
              </a:rPr>
              <a:t>兰哈姆法</a:t>
            </a:r>
            <a:r>
              <a:rPr lang="en-US" altLang="zh-CN" b="1" dirty="0" smtClean="0">
                <a:solidFill>
                  <a:srgbClr val="FF00FF"/>
                </a:solidFill>
                <a:latin typeface="方正舒体" panose="02010601030101010101" pitchFamily="2" charset="-122"/>
                <a:ea typeface="方正舒体" panose="02010601030101010101" pitchFamily="2" charset="-122"/>
              </a:rPr>
              <a:t>》</a:t>
            </a:r>
            <a:r>
              <a:rPr lang="zh-CN" altLang="en-US" b="1" dirty="0" smtClean="0">
                <a:solidFill>
                  <a:srgbClr val="FF00FF"/>
                </a:solidFill>
                <a:latin typeface="方正舒体" panose="02010601030101010101" pitchFamily="2" charset="-122"/>
                <a:ea typeface="方正舒体" panose="02010601030101010101" pitchFamily="2" charset="-122"/>
              </a:rPr>
              <a:t>第</a:t>
            </a:r>
            <a:r>
              <a:rPr lang="en-US" altLang="zh-CN" b="1" dirty="0" smtClean="0">
                <a:solidFill>
                  <a:srgbClr val="FF00FF"/>
                </a:solidFill>
                <a:latin typeface="方正舒体" panose="02010601030101010101" pitchFamily="2" charset="-122"/>
                <a:ea typeface="方正舒体" panose="02010601030101010101" pitchFamily="2" charset="-122"/>
              </a:rPr>
              <a:t>43</a:t>
            </a:r>
            <a:r>
              <a:rPr lang="zh-CN" altLang="en-US" b="1" dirty="0" smtClean="0">
                <a:solidFill>
                  <a:srgbClr val="FF00FF"/>
                </a:solidFill>
                <a:latin typeface="方正舒体" panose="02010601030101010101" pitchFamily="2" charset="-122"/>
                <a:ea typeface="方正舒体" panose="02010601030101010101" pitchFamily="2" charset="-122"/>
              </a:rPr>
              <a:t>条</a:t>
            </a:r>
            <a:r>
              <a:rPr lang="en-US" altLang="zh-CN" b="1" dirty="0" smtClean="0">
                <a:solidFill>
                  <a:srgbClr val="FF00FF"/>
                </a:solidFill>
                <a:latin typeface="方正舒体" panose="02010601030101010101" pitchFamily="2" charset="-122"/>
                <a:ea typeface="方正舒体" panose="02010601030101010101" pitchFamily="2" charset="-122"/>
              </a:rPr>
              <a:t>(a)</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t>一、反不正当竞争法的产生及发展</a:t>
            </a:r>
            <a:br>
              <a:rPr lang="zh-CN" altLang="en-US" b="1" dirty="0" smtClean="0"/>
            </a:br>
            <a:endParaRPr lang="zh-CN" altLang="en-US" dirty="0"/>
          </a:p>
        </p:txBody>
      </p:sp>
      <p:sp>
        <p:nvSpPr>
          <p:cNvPr id="3" name="内容占位符 2"/>
          <p:cNvSpPr>
            <a:spLocks noGrp="1"/>
          </p:cNvSpPr>
          <p:nvPr>
            <p:ph idx="1"/>
          </p:nvPr>
        </p:nvSpPr>
        <p:spPr/>
        <p:txBody>
          <a:bodyPr/>
          <a:lstStyle/>
          <a:p>
            <a:pPr marL="812800" indent="-812800">
              <a:lnSpc>
                <a:spcPct val="90000"/>
              </a:lnSpc>
            </a:pPr>
            <a:r>
              <a:rPr lang="zh-CN" altLang="en-US" b="1" dirty="0" smtClean="0"/>
              <a:t>（四）国际社会中的反不正当竞争法</a:t>
            </a:r>
            <a:endParaRPr lang="zh-CN" altLang="en-US" b="1" dirty="0" smtClean="0"/>
          </a:p>
          <a:p>
            <a:pPr marL="812800" indent="-812800">
              <a:lnSpc>
                <a:spcPct val="90000"/>
              </a:lnSpc>
            </a:pPr>
            <a:r>
              <a:rPr lang="en-US" altLang="zh-CN" b="1" dirty="0" smtClean="0"/>
              <a:t>1883</a:t>
            </a:r>
            <a:r>
              <a:rPr lang="zh-CN" altLang="en-US" b="1" dirty="0" smtClean="0"/>
              <a:t>年</a:t>
            </a:r>
            <a:r>
              <a:rPr lang="en-US" altLang="zh-CN" b="1" dirty="0" smtClean="0"/>
              <a:t>《</a:t>
            </a:r>
            <a:r>
              <a:rPr lang="zh-CN" altLang="en-US" b="1" dirty="0" smtClean="0"/>
              <a:t>保护工业产权巴黎公约</a:t>
            </a:r>
            <a:r>
              <a:rPr lang="en-US" altLang="zh-CN" b="1" dirty="0" smtClean="0"/>
              <a:t>》1925</a:t>
            </a:r>
            <a:r>
              <a:rPr lang="zh-CN" altLang="en-US" b="1" dirty="0" smtClean="0"/>
              <a:t>年的海牙修订本中规定了不正当竞争行为的定义。 </a:t>
            </a:r>
            <a:endParaRPr lang="zh-CN" altLang="en-US" b="1" dirty="0" smtClean="0"/>
          </a:p>
          <a:p>
            <a:pPr marL="812800" indent="-812800">
              <a:lnSpc>
                <a:spcPct val="90000"/>
              </a:lnSpc>
            </a:pPr>
            <a:r>
              <a:rPr lang="zh-CN" altLang="en-US" b="1" dirty="0" smtClean="0"/>
              <a:t>欧共体 ：在竞争方面的规则虽然主要是在反垄断法方面的，但其也为协调成员国的反不正当竞争法而发布了相关的指令，以保护消费者的利益。 </a:t>
            </a:r>
            <a:endParaRPr lang="zh-CN" altLang="en-US" b="1" dirty="0" smtClean="0"/>
          </a:p>
          <a:p>
            <a:endParaRPr lang="zh-CN" altLang="en-US" dirty="0"/>
          </a:p>
        </p:txBody>
      </p:sp>
      <p:sp>
        <p:nvSpPr>
          <p:cNvPr id="4" name="AutoShape 6"/>
          <p:cNvSpPr>
            <a:spLocks noChangeArrowheads="1"/>
          </p:cNvSpPr>
          <p:nvPr/>
        </p:nvSpPr>
        <p:spPr bwMode="auto">
          <a:xfrm>
            <a:off x="6953256" y="5429264"/>
            <a:ext cx="2592388" cy="863600"/>
          </a:xfrm>
          <a:prstGeom prst="wedgeRoundRectCallout">
            <a:avLst>
              <a:gd name="adj1" fmla="val -33137"/>
              <a:gd name="adj2" fmla="val -145517"/>
              <a:gd name="adj3" fmla="val 16667"/>
            </a:avLst>
          </a:prstGeom>
          <a:solidFill>
            <a:srgbClr val="FFFF00"/>
          </a:solidFill>
          <a:ln w="9525">
            <a:solidFill>
              <a:schemeClr val="tx1"/>
            </a:solidFill>
            <a:miter lim="800000"/>
          </a:ln>
          <a:effectLst/>
        </p:spPr>
        <p:txBody>
          <a:bodyPr/>
          <a:lstStyle/>
          <a:p>
            <a:pPr algn="ctr"/>
            <a:r>
              <a:rPr lang="zh-CN" altLang="en-US" sz="2400" b="1">
                <a:ea typeface="楷体_GB2312" pitchFamily="49" charset="-122"/>
              </a:rPr>
              <a:t>禁止虚假和误导性广告的指令</a:t>
            </a:r>
            <a:endParaRPr lang="zh-CN" altLang="en-US" sz="2400" b="1">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52596" y="928670"/>
            <a:ext cx="8229600" cy="1066800"/>
          </a:xfrm>
        </p:spPr>
        <p:txBody>
          <a:bodyPr>
            <a:normAutofit fontScale="90000"/>
          </a:bodyPr>
          <a:lstStyle/>
          <a:p>
            <a:r>
              <a:rPr lang="zh-CN" altLang="en-US" b="1" dirty="0" smtClean="0"/>
              <a:t>一、反不正当竞争法的产生及发展</a:t>
            </a:r>
            <a:endParaRPr lang="zh-CN" altLang="en-US" dirty="0"/>
          </a:p>
        </p:txBody>
      </p:sp>
      <p:sp>
        <p:nvSpPr>
          <p:cNvPr id="4" name="Rectangle 3"/>
          <p:cNvSpPr txBox="1">
            <a:spLocks noRot="1" noChangeArrowheads="1"/>
          </p:cNvSpPr>
          <p:nvPr/>
        </p:nvSpPr>
        <p:spPr>
          <a:xfrm>
            <a:off x="1828800" y="1981200"/>
            <a:ext cx="8540750" cy="1160463"/>
          </a:xfrm>
          <a:prstGeom prst="rect">
            <a:avLst/>
          </a:prstGeom>
        </p:spPr>
        <p:txBody>
          <a:bodyPr vert="horz">
            <a:normAutofit/>
          </a:bodyPr>
          <a:lstStyle/>
          <a:p>
            <a:pPr marL="365760" marR="0" lvl="0" indent="-255905" algn="l" defTabSz="914400" rtl="0" eaLnBrk="1" fontAlgn="auto" latinLnBrk="0" hangingPunct="1">
              <a:lnSpc>
                <a:spcPct val="100000"/>
              </a:lnSpc>
              <a:spcBef>
                <a:spcPts val="300"/>
              </a:spcBef>
              <a:spcAft>
                <a:spcPts val="0"/>
              </a:spcAft>
              <a:buClr>
                <a:schemeClr val="accent3"/>
              </a:buClr>
              <a:buSzTx/>
              <a:buFont typeface="Georgia" panose="02040502050405020303"/>
              <a:buChar char="•"/>
              <a:defRPr/>
            </a:pPr>
            <a:r>
              <a:rPr kumimoji="0" lang="zh-CN" altLang="en-US" sz="2800" b="1" i="0" u="none" strike="noStrike" kern="1200" cap="none" spc="0" normalizeH="0" baseline="0" noProof="0" dirty="0" smtClean="0">
                <a:ln>
                  <a:noFill/>
                </a:ln>
                <a:solidFill>
                  <a:schemeClr val="tx1"/>
                </a:solidFill>
                <a:effectLst/>
                <a:uLnTx/>
                <a:uFillTx/>
                <a:latin typeface="+mn-lt"/>
                <a:ea typeface="+mn-ea"/>
                <a:cs typeface="+mn-cs"/>
              </a:rPr>
              <a:t>（五）我国</a:t>
            </a:r>
            <a:r>
              <a:rPr kumimoji="0" lang="en-US" altLang="zh-CN" sz="28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2800" b="1" i="0" u="none" strike="noStrike" kern="1200" cap="none" spc="0" normalizeH="0" baseline="0" noProof="0" dirty="0" smtClean="0">
                <a:ln>
                  <a:noFill/>
                </a:ln>
                <a:solidFill>
                  <a:schemeClr val="tx1"/>
                </a:solidFill>
                <a:effectLst/>
                <a:uLnTx/>
                <a:uFillTx/>
                <a:latin typeface="+mn-lt"/>
                <a:ea typeface="+mn-ea"/>
                <a:cs typeface="+mn-cs"/>
              </a:rPr>
              <a:t>反不正当竞争法</a:t>
            </a:r>
            <a:r>
              <a:rPr kumimoji="0" lang="en-US" altLang="zh-CN" sz="28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2800" b="1" i="0" u="none" strike="noStrike" kern="1200" cap="none" spc="0" normalizeH="0" baseline="0" noProof="0" dirty="0" smtClean="0">
                <a:ln>
                  <a:noFill/>
                </a:ln>
                <a:solidFill>
                  <a:schemeClr val="tx1"/>
                </a:solidFill>
                <a:effectLst/>
                <a:uLnTx/>
                <a:uFillTx/>
                <a:latin typeface="+mn-lt"/>
                <a:ea typeface="+mn-ea"/>
                <a:cs typeface="+mn-cs"/>
              </a:rPr>
              <a:t>是在</a:t>
            </a:r>
            <a:r>
              <a:rPr kumimoji="0" lang="en-US" altLang="zh-CN" sz="2800" b="1" i="0" u="none" strike="noStrike" kern="1200" cap="none" spc="0" normalizeH="0" baseline="0" noProof="0" dirty="0" smtClean="0">
                <a:ln>
                  <a:noFill/>
                </a:ln>
                <a:solidFill>
                  <a:schemeClr val="tx1"/>
                </a:solidFill>
                <a:effectLst/>
                <a:uLnTx/>
                <a:uFillTx/>
                <a:latin typeface="+mn-lt"/>
                <a:ea typeface="+mn-ea"/>
                <a:cs typeface="+mn-cs"/>
              </a:rPr>
              <a:t>1993</a:t>
            </a:r>
            <a:r>
              <a:rPr kumimoji="0" lang="zh-CN" altLang="en-US" sz="2800" b="1" i="0" u="none" strike="noStrike" kern="1200" cap="none" spc="0" normalizeH="0" baseline="0" noProof="0" dirty="0" smtClean="0">
                <a:ln>
                  <a:noFill/>
                </a:ln>
                <a:solidFill>
                  <a:schemeClr val="tx1"/>
                </a:solidFill>
                <a:effectLst/>
                <a:uLnTx/>
                <a:uFillTx/>
                <a:latin typeface="+mn-lt"/>
                <a:ea typeface="+mn-ea"/>
                <a:cs typeface="+mn-cs"/>
              </a:rPr>
              <a:t>年</a:t>
            </a:r>
            <a:r>
              <a:rPr kumimoji="0" lang="en-US" altLang="zh-CN" sz="2800" b="1" i="0" u="none" strike="noStrike" kern="1200" cap="none" spc="0" normalizeH="0" baseline="0" noProof="0" dirty="0" smtClean="0">
                <a:ln>
                  <a:noFill/>
                </a:ln>
                <a:solidFill>
                  <a:schemeClr val="tx1"/>
                </a:solidFill>
                <a:effectLst/>
                <a:uLnTx/>
                <a:uFillTx/>
                <a:latin typeface="+mn-lt"/>
                <a:ea typeface="+mn-ea"/>
                <a:cs typeface="+mn-cs"/>
              </a:rPr>
              <a:t>9</a:t>
            </a:r>
            <a:r>
              <a:rPr kumimoji="0" lang="zh-CN" altLang="en-US" sz="2800" b="1" i="0" u="none" strike="noStrike" kern="1200" cap="none" spc="0" normalizeH="0" baseline="0" noProof="0" dirty="0" smtClean="0">
                <a:ln>
                  <a:noFill/>
                </a:ln>
                <a:solidFill>
                  <a:schemeClr val="tx1"/>
                </a:solidFill>
                <a:effectLst/>
                <a:uLnTx/>
                <a:uFillTx/>
                <a:latin typeface="+mn-lt"/>
                <a:ea typeface="+mn-ea"/>
                <a:cs typeface="+mn-cs"/>
              </a:rPr>
              <a:t>月</a:t>
            </a:r>
            <a:r>
              <a:rPr kumimoji="0" lang="en-US" altLang="zh-CN" sz="2800" b="1"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2800" b="1" i="0" u="none" strike="noStrike" kern="1200" cap="none" spc="0" normalizeH="0" baseline="0" noProof="0" dirty="0" smtClean="0">
                <a:ln>
                  <a:noFill/>
                </a:ln>
                <a:solidFill>
                  <a:schemeClr val="tx1"/>
                </a:solidFill>
                <a:effectLst/>
                <a:uLnTx/>
                <a:uFillTx/>
                <a:latin typeface="+mn-lt"/>
                <a:ea typeface="+mn-ea"/>
                <a:cs typeface="+mn-cs"/>
              </a:rPr>
              <a:t>日通过，自当年的</a:t>
            </a:r>
            <a:r>
              <a:rPr kumimoji="0" lang="en-US" altLang="zh-CN" sz="2800" b="1" i="0" u="none" strike="noStrike" kern="1200" cap="none" spc="0" normalizeH="0" baseline="0" noProof="0" dirty="0" smtClean="0">
                <a:ln>
                  <a:noFill/>
                </a:ln>
                <a:solidFill>
                  <a:schemeClr val="tx1"/>
                </a:solidFill>
                <a:effectLst/>
                <a:uLnTx/>
                <a:uFillTx/>
                <a:latin typeface="+mn-lt"/>
                <a:ea typeface="+mn-ea"/>
                <a:cs typeface="+mn-cs"/>
              </a:rPr>
              <a:t>12</a:t>
            </a:r>
            <a:r>
              <a:rPr kumimoji="0" lang="zh-CN" altLang="en-US" sz="2800" b="1" i="0" u="none" strike="noStrike" kern="1200" cap="none" spc="0" normalizeH="0" baseline="0" noProof="0" dirty="0" smtClean="0">
                <a:ln>
                  <a:noFill/>
                </a:ln>
                <a:solidFill>
                  <a:schemeClr val="tx1"/>
                </a:solidFill>
                <a:effectLst/>
                <a:uLnTx/>
                <a:uFillTx/>
                <a:latin typeface="+mn-lt"/>
                <a:ea typeface="+mn-ea"/>
                <a:cs typeface="+mn-cs"/>
              </a:rPr>
              <a:t>月</a:t>
            </a:r>
            <a:r>
              <a:rPr kumimoji="0" lang="en-US" altLang="zh-CN" sz="2800" b="1"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2800" b="1" i="0" u="none" strike="noStrike" kern="1200" cap="none" spc="0" normalizeH="0" baseline="0" noProof="0" dirty="0" smtClean="0">
                <a:ln>
                  <a:noFill/>
                </a:ln>
                <a:solidFill>
                  <a:schemeClr val="tx1"/>
                </a:solidFill>
                <a:effectLst/>
                <a:uLnTx/>
                <a:uFillTx/>
                <a:latin typeface="+mn-lt"/>
                <a:ea typeface="+mn-ea"/>
                <a:cs typeface="+mn-cs"/>
              </a:rPr>
              <a:t>日施行。</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5"/>
          <p:cNvSpPr>
            <a:spLocks noChangeArrowheads="1"/>
          </p:cNvSpPr>
          <p:nvPr/>
        </p:nvSpPr>
        <p:spPr bwMode="auto">
          <a:xfrm>
            <a:off x="2063750" y="3558382"/>
            <a:ext cx="4968875" cy="2438400"/>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anchor="ctr">
            <a:spAutoFit/>
          </a:bodyPr>
          <a:lstStyle/>
          <a:p>
            <a:r>
              <a:rPr lang="zh-CN" altLang="en-US" sz="3200" b="1">
                <a:solidFill>
                  <a:srgbClr val="000000"/>
                </a:solidFill>
                <a:ea typeface="楷体_GB2312" pitchFamily="49" charset="-122"/>
              </a:rPr>
              <a:t>第一章　总则</a:t>
            </a:r>
            <a:endParaRPr lang="zh-CN" altLang="en-US" sz="3200" b="1">
              <a:solidFill>
                <a:srgbClr val="000000"/>
              </a:solidFill>
              <a:ea typeface="楷体_GB2312" pitchFamily="49" charset="-122"/>
            </a:endParaRPr>
          </a:p>
          <a:p>
            <a:r>
              <a:rPr lang="zh-CN" altLang="en-US" sz="3200" b="1">
                <a:solidFill>
                  <a:srgbClr val="000000"/>
                </a:solidFill>
                <a:ea typeface="楷体_GB2312" pitchFamily="49" charset="-122"/>
              </a:rPr>
              <a:t>第二章　不正当竞争行为</a:t>
            </a:r>
            <a:endParaRPr lang="zh-CN" altLang="en-US" sz="3200" b="1">
              <a:solidFill>
                <a:srgbClr val="000000"/>
              </a:solidFill>
              <a:ea typeface="楷体_GB2312" pitchFamily="49" charset="-122"/>
            </a:endParaRPr>
          </a:p>
          <a:p>
            <a:r>
              <a:rPr lang="zh-CN" altLang="en-US" sz="3200" b="1">
                <a:solidFill>
                  <a:srgbClr val="000000"/>
                </a:solidFill>
                <a:ea typeface="楷体_GB2312" pitchFamily="49" charset="-122"/>
              </a:rPr>
              <a:t>第三章　监督检查</a:t>
            </a:r>
            <a:endParaRPr lang="zh-CN" altLang="en-US" sz="3200" b="1">
              <a:solidFill>
                <a:srgbClr val="000000"/>
              </a:solidFill>
              <a:ea typeface="楷体_GB2312" pitchFamily="49" charset="-122"/>
            </a:endParaRPr>
          </a:p>
          <a:p>
            <a:r>
              <a:rPr lang="zh-CN" altLang="en-US" sz="3200" b="1">
                <a:solidFill>
                  <a:srgbClr val="000000"/>
                </a:solidFill>
                <a:ea typeface="楷体_GB2312" pitchFamily="49" charset="-122"/>
              </a:rPr>
              <a:t>第四章　法律责任</a:t>
            </a:r>
            <a:endParaRPr lang="zh-CN" altLang="en-US" sz="3200" b="1">
              <a:solidFill>
                <a:srgbClr val="000000"/>
              </a:solidFill>
              <a:ea typeface="楷体_GB2312" pitchFamily="49" charset="-122"/>
            </a:endParaRPr>
          </a:p>
          <a:p>
            <a:r>
              <a:rPr lang="zh-CN" altLang="en-US" sz="3200" b="1">
                <a:solidFill>
                  <a:srgbClr val="000000"/>
                </a:solidFill>
                <a:ea typeface="楷体_GB2312" pitchFamily="49" charset="-122"/>
              </a:rPr>
              <a:t>第五章　附则</a:t>
            </a:r>
            <a:endParaRPr lang="zh-CN" altLang="en-US" sz="3200" b="1">
              <a:solidFill>
                <a:srgbClr val="000000"/>
              </a:solidFill>
              <a:ea typeface="楷体_GB2312" pitchFamily="49" charset="-122"/>
            </a:endParaRPr>
          </a:p>
        </p:txBody>
      </p:sp>
      <p:sp>
        <p:nvSpPr>
          <p:cNvPr id="6" name="AutoShape 10"/>
          <p:cNvSpPr>
            <a:spLocks noChangeArrowheads="1"/>
          </p:cNvSpPr>
          <p:nvPr/>
        </p:nvSpPr>
        <p:spPr bwMode="auto">
          <a:xfrm>
            <a:off x="7524760" y="3929066"/>
            <a:ext cx="2520950" cy="792163"/>
          </a:xfrm>
          <a:prstGeom prst="cloudCallout">
            <a:avLst>
              <a:gd name="adj1" fmla="val -61322"/>
              <a:gd name="adj2" fmla="val 65819"/>
            </a:avLst>
          </a:prstGeom>
          <a:solidFill>
            <a:srgbClr val="FFFF00"/>
          </a:solidFill>
          <a:ln w="9525">
            <a:solidFill>
              <a:schemeClr val="bg1"/>
            </a:solidFill>
            <a:round/>
          </a:ln>
          <a:effectLst/>
        </p:spPr>
        <p:txBody>
          <a:bodyPr/>
          <a:lstStyle/>
          <a:p>
            <a:pPr algn="ctr"/>
            <a:r>
              <a:rPr lang="zh-CN" altLang="en-US" sz="2400" b="1" dirty="0"/>
              <a:t>共</a:t>
            </a:r>
            <a:r>
              <a:rPr lang="en-US" altLang="zh-CN" sz="2400" b="1" dirty="0"/>
              <a:t>33</a:t>
            </a:r>
            <a:r>
              <a:rPr lang="zh-CN" altLang="en-US" sz="2400" b="1" dirty="0"/>
              <a:t>条</a:t>
            </a:r>
            <a:endParaRPr lang="zh-CN" alt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66844" y="1428736"/>
            <a:ext cx="8229600" cy="785818"/>
          </a:xfrm>
        </p:spPr>
        <p:txBody>
          <a:bodyPr>
            <a:normAutofit/>
          </a:bodyPr>
          <a:lstStyle/>
          <a:p>
            <a:r>
              <a:rPr lang="en-US" altLang="zh-CN" b="1" dirty="0" smtClean="0"/>
              <a:t>1</a:t>
            </a:r>
            <a:r>
              <a:rPr lang="zh-CN" altLang="en-US" b="1" dirty="0" smtClean="0"/>
              <a:t>、我国</a:t>
            </a:r>
            <a:r>
              <a:rPr lang="en-US" altLang="zh-CN" b="1" dirty="0" smtClean="0"/>
              <a:t>《</a:t>
            </a:r>
            <a:r>
              <a:rPr lang="zh-CN" altLang="en-US" b="1" dirty="0" smtClean="0"/>
              <a:t>反不正当竞争法</a:t>
            </a:r>
            <a:r>
              <a:rPr lang="en-US" altLang="zh-CN" b="1" dirty="0" smtClean="0"/>
              <a:t>》</a:t>
            </a:r>
            <a:r>
              <a:rPr lang="zh-CN" altLang="en-US" b="1" dirty="0" smtClean="0"/>
              <a:t>出台的背景：</a:t>
            </a:r>
            <a:endParaRPr lang="en-US" altLang="zh-CN" b="1" dirty="0" smtClean="0"/>
          </a:p>
        </p:txBody>
      </p:sp>
      <p:pic>
        <p:nvPicPr>
          <p:cNvPr id="17410" name="Picture 2" descr="http://www.books88.com/Books_Pic/20090706/L9787508725956.jpg"/>
          <p:cNvPicPr>
            <a:picLocks noChangeAspect="1" noChangeArrowheads="1"/>
          </p:cNvPicPr>
          <p:nvPr/>
        </p:nvPicPr>
        <p:blipFill>
          <a:blip r:embed="rId1" cstate="print"/>
          <a:srcRect r="50000" b="26424"/>
          <a:stretch>
            <a:fillRect/>
          </a:stretch>
        </p:blipFill>
        <p:spPr bwMode="auto">
          <a:xfrm>
            <a:off x="8739206" y="0"/>
            <a:ext cx="1928794" cy="2357454"/>
          </a:xfrm>
          <a:prstGeom prst="rect">
            <a:avLst/>
          </a:prstGeom>
          <a:noFill/>
        </p:spPr>
      </p:pic>
      <p:sp>
        <p:nvSpPr>
          <p:cNvPr id="5" name="矩形 4"/>
          <p:cNvSpPr/>
          <p:nvPr/>
        </p:nvSpPr>
        <p:spPr>
          <a:xfrm>
            <a:off x="1738282" y="571480"/>
            <a:ext cx="4499610" cy="368300"/>
          </a:xfrm>
          <a:prstGeom prst="rect">
            <a:avLst/>
          </a:prstGeom>
        </p:spPr>
        <p:txBody>
          <a:bodyPr wrap="none">
            <a:spAutoFit/>
          </a:bodyPr>
          <a:lstStyle/>
          <a:p>
            <a:r>
              <a:rPr lang="zh-CN" altLang="en-US" b="1" dirty="0" smtClean="0"/>
              <a:t>（五）我国</a:t>
            </a:r>
            <a:r>
              <a:rPr lang="en-US" altLang="zh-CN" b="1" dirty="0" smtClean="0"/>
              <a:t>《</a:t>
            </a:r>
            <a:r>
              <a:rPr lang="zh-CN" altLang="en-US" b="1" dirty="0" smtClean="0"/>
              <a:t>反不正当竞争法</a:t>
            </a:r>
            <a:r>
              <a:rPr lang="en-US" altLang="zh-CN" b="1" dirty="0" smtClean="0"/>
              <a:t>》</a:t>
            </a:r>
            <a:r>
              <a:rPr lang="zh-CN" altLang="en-US" b="1" dirty="0" smtClean="0"/>
              <a:t>（</a:t>
            </a:r>
            <a:r>
              <a:rPr lang="en-US" altLang="zh-CN" b="1" dirty="0" smtClean="0"/>
              <a:t>1993.9</a:t>
            </a:r>
            <a:r>
              <a:rPr lang="zh-CN" altLang="en-US" b="1" dirty="0" smtClean="0"/>
              <a:t>）</a:t>
            </a:r>
            <a:endParaRPr lang="zh-CN" altLang="en-US" dirty="0"/>
          </a:p>
        </p:txBody>
      </p:sp>
      <p:sp>
        <p:nvSpPr>
          <p:cNvPr id="6" name="TextBox 5"/>
          <p:cNvSpPr txBox="1"/>
          <p:nvPr/>
        </p:nvSpPr>
        <p:spPr>
          <a:xfrm>
            <a:off x="1524000" y="2714620"/>
            <a:ext cx="2928958" cy="460375"/>
          </a:xfrm>
          <a:prstGeom prst="rect">
            <a:avLst/>
          </a:prstGeom>
          <a:noFill/>
        </p:spPr>
        <p:txBody>
          <a:bodyPr wrap="square" rtlCol="0">
            <a:spAutoFit/>
          </a:bodyPr>
          <a:lstStyle/>
          <a:p>
            <a:r>
              <a:rPr lang="en-US" altLang="zh-CN" sz="2400" b="1" dirty="0" smtClean="0"/>
              <a:t>1978</a:t>
            </a:r>
            <a:r>
              <a:rPr lang="zh-CN" altLang="en-US" sz="2400" b="1" dirty="0" smtClean="0"/>
              <a:t>年</a:t>
            </a:r>
            <a:r>
              <a:rPr lang="en-US" altLang="zh-CN" sz="2400" b="1" dirty="0" smtClean="0"/>
              <a:t>-80</a:t>
            </a:r>
            <a:r>
              <a:rPr lang="zh-CN" altLang="en-US" sz="2400" b="1" dirty="0" smtClean="0"/>
              <a:t>年代末期</a:t>
            </a:r>
            <a:endParaRPr lang="zh-CN" altLang="en-US" sz="2400" b="1" dirty="0"/>
          </a:p>
        </p:txBody>
      </p:sp>
      <p:sp>
        <p:nvSpPr>
          <p:cNvPr id="7" name="右箭头 6"/>
          <p:cNvSpPr/>
          <p:nvPr/>
        </p:nvSpPr>
        <p:spPr>
          <a:xfrm>
            <a:off x="4595802" y="2857496"/>
            <a:ext cx="164307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6524628" y="2714620"/>
            <a:ext cx="2357454" cy="4572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smtClean="0"/>
              <a:t>不正当竞争行为</a:t>
            </a:r>
            <a:endParaRPr lang="zh-CN" altLang="en-US" sz="2400" b="1" dirty="0"/>
          </a:p>
        </p:txBody>
      </p:sp>
      <p:sp>
        <p:nvSpPr>
          <p:cNvPr id="9" name="TextBox 8"/>
          <p:cNvSpPr txBox="1"/>
          <p:nvPr/>
        </p:nvSpPr>
        <p:spPr>
          <a:xfrm>
            <a:off x="4595802" y="2357430"/>
            <a:ext cx="1785950" cy="365760"/>
          </a:xfrm>
          <a:prstGeom prst="rect">
            <a:avLst/>
          </a:prstGeom>
          <a:noFill/>
        </p:spPr>
        <p:txBody>
          <a:bodyPr wrap="square" rtlCol="0">
            <a:spAutoFit/>
          </a:bodyPr>
          <a:lstStyle/>
          <a:p>
            <a:pPr algn="ctr"/>
            <a:r>
              <a:rPr lang="zh-CN" altLang="en-US" dirty="0" smtClean="0"/>
              <a:t>市场缺陷</a:t>
            </a:r>
            <a:endParaRPr lang="zh-CN" altLang="en-US" dirty="0"/>
          </a:p>
        </p:txBody>
      </p:sp>
      <p:sp>
        <p:nvSpPr>
          <p:cNvPr id="10" name="矩形 9"/>
          <p:cNvSpPr/>
          <p:nvPr/>
        </p:nvSpPr>
        <p:spPr>
          <a:xfrm>
            <a:off x="3238480" y="3357562"/>
            <a:ext cx="1106170" cy="460375"/>
          </a:xfrm>
          <a:prstGeom prst="rect">
            <a:avLst/>
          </a:prstGeom>
        </p:spPr>
        <p:txBody>
          <a:bodyPr wrap="none">
            <a:spAutoFit/>
          </a:bodyPr>
          <a:lstStyle/>
          <a:p>
            <a:r>
              <a:rPr lang="en-US" sz="2400" b="1" dirty="0" smtClean="0"/>
              <a:t>1987</a:t>
            </a:r>
            <a:r>
              <a:rPr lang="zh-CN" altLang="en-US" sz="2400" b="1" dirty="0" smtClean="0"/>
              <a:t>年</a:t>
            </a:r>
            <a:endParaRPr lang="zh-CN" altLang="en-US" sz="2400" b="1" dirty="0"/>
          </a:p>
        </p:txBody>
      </p:sp>
      <p:sp>
        <p:nvSpPr>
          <p:cNvPr id="11" name="右箭头 10"/>
          <p:cNvSpPr/>
          <p:nvPr/>
        </p:nvSpPr>
        <p:spPr>
          <a:xfrm>
            <a:off x="4595802" y="3643314"/>
            <a:ext cx="164307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524628" y="3500438"/>
            <a:ext cx="3929058" cy="3657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en-US" b="1" dirty="0" smtClean="0"/>
              <a:t>起草</a:t>
            </a:r>
            <a:r>
              <a:rPr lang="en-US" altLang="zh-CN" b="1" dirty="0" smtClean="0"/>
              <a:t>《</a:t>
            </a:r>
            <a:r>
              <a:rPr lang="zh-CN" altLang="en-US" b="1" dirty="0" smtClean="0"/>
              <a:t>禁止垄断和不正当竞争条例</a:t>
            </a:r>
            <a:r>
              <a:rPr lang="en-US" altLang="zh-CN" b="1" dirty="0" smtClean="0"/>
              <a:t>》</a:t>
            </a:r>
            <a:endParaRPr lang="zh-CN" altLang="en-US" b="1" dirty="0"/>
          </a:p>
        </p:txBody>
      </p:sp>
      <p:sp>
        <p:nvSpPr>
          <p:cNvPr id="13" name="矩形 12"/>
          <p:cNvSpPr/>
          <p:nvPr/>
        </p:nvSpPr>
        <p:spPr>
          <a:xfrm>
            <a:off x="2881290" y="4000504"/>
            <a:ext cx="1412240" cy="460375"/>
          </a:xfrm>
          <a:prstGeom prst="rect">
            <a:avLst/>
          </a:prstGeom>
        </p:spPr>
        <p:txBody>
          <a:bodyPr wrap="none">
            <a:spAutoFit/>
          </a:bodyPr>
          <a:lstStyle/>
          <a:p>
            <a:r>
              <a:rPr lang="en-US" sz="2400" b="1" dirty="0" smtClean="0"/>
              <a:t>1991</a:t>
            </a:r>
            <a:r>
              <a:rPr lang="zh-CN" altLang="en-US" sz="2400" b="1" dirty="0" smtClean="0"/>
              <a:t>年底</a:t>
            </a:r>
            <a:endParaRPr lang="zh-CN" altLang="en-US" sz="2400" b="1" dirty="0"/>
          </a:p>
        </p:txBody>
      </p:sp>
      <p:sp>
        <p:nvSpPr>
          <p:cNvPr id="14" name="右箭头 13"/>
          <p:cNvSpPr/>
          <p:nvPr/>
        </p:nvSpPr>
        <p:spPr>
          <a:xfrm>
            <a:off x="4595802" y="4143380"/>
            <a:ext cx="164307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524628" y="4071942"/>
            <a:ext cx="3929090" cy="3657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b="1" dirty="0" smtClean="0"/>
              <a:t>《</a:t>
            </a:r>
            <a:r>
              <a:rPr lang="zh-CN" altLang="en-US" b="1" dirty="0" smtClean="0"/>
              <a:t>制止不正当竞争法</a:t>
            </a:r>
            <a:r>
              <a:rPr lang="en-US" altLang="zh-CN" b="1" dirty="0" smtClean="0"/>
              <a:t>》</a:t>
            </a:r>
            <a:r>
              <a:rPr lang="zh-CN" altLang="en-US" b="1" dirty="0" smtClean="0"/>
              <a:t>列入立法规划</a:t>
            </a:r>
            <a:endParaRPr lang="zh-CN" altLang="en-US" b="1" dirty="0"/>
          </a:p>
        </p:txBody>
      </p:sp>
      <p:sp>
        <p:nvSpPr>
          <p:cNvPr id="16" name="矩形 15"/>
          <p:cNvSpPr/>
          <p:nvPr/>
        </p:nvSpPr>
        <p:spPr>
          <a:xfrm>
            <a:off x="4524364" y="3357562"/>
            <a:ext cx="1952722" cy="640080"/>
          </a:xfrm>
          <a:prstGeom prst="rect">
            <a:avLst/>
          </a:prstGeom>
        </p:spPr>
        <p:txBody>
          <a:bodyPr wrap="square">
            <a:spAutoFit/>
          </a:bodyPr>
          <a:lstStyle/>
          <a:p>
            <a:r>
              <a:rPr lang="zh-CN" altLang="en-US" dirty="0" smtClean="0"/>
              <a:t>国家体改委、工</a:t>
            </a:r>
            <a:endParaRPr lang="zh-CN" altLang="en-US" dirty="0" smtClean="0"/>
          </a:p>
          <a:p>
            <a:r>
              <a:rPr lang="zh-CN" altLang="en-US" dirty="0" smtClean="0"/>
              <a:t>商局等</a:t>
            </a:r>
            <a:r>
              <a:rPr lang="en-US" dirty="0" smtClean="0"/>
              <a:t>7</a:t>
            </a:r>
            <a:r>
              <a:rPr lang="zh-CN" altLang="en-US" dirty="0" smtClean="0"/>
              <a:t>个部门</a:t>
            </a:r>
            <a:endParaRPr lang="zh-CN" altLang="en-US" dirty="0"/>
          </a:p>
        </p:txBody>
      </p:sp>
      <p:sp>
        <p:nvSpPr>
          <p:cNvPr id="18" name="矩形 17"/>
          <p:cNvSpPr/>
          <p:nvPr/>
        </p:nvSpPr>
        <p:spPr>
          <a:xfrm>
            <a:off x="2809852" y="4714884"/>
            <a:ext cx="1412240" cy="460375"/>
          </a:xfrm>
          <a:prstGeom prst="rect">
            <a:avLst/>
          </a:prstGeom>
        </p:spPr>
        <p:txBody>
          <a:bodyPr wrap="none">
            <a:spAutoFit/>
          </a:bodyPr>
          <a:lstStyle/>
          <a:p>
            <a:r>
              <a:rPr lang="en-US" sz="2400" b="1" dirty="0" smtClean="0"/>
              <a:t>1992</a:t>
            </a:r>
            <a:r>
              <a:rPr lang="zh-CN" altLang="en-US" sz="2400" b="1" dirty="0" smtClean="0"/>
              <a:t>年初</a:t>
            </a:r>
            <a:endParaRPr lang="zh-CN" altLang="en-US" sz="2400" b="1" dirty="0"/>
          </a:p>
        </p:txBody>
      </p:sp>
      <p:sp>
        <p:nvSpPr>
          <p:cNvPr id="19" name="右箭头 18"/>
          <p:cNvSpPr/>
          <p:nvPr/>
        </p:nvSpPr>
        <p:spPr>
          <a:xfrm>
            <a:off x="4595802" y="4857760"/>
            <a:ext cx="164307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524628" y="4786322"/>
            <a:ext cx="3860800" cy="36576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zh-CN" altLang="en-US" b="1" dirty="0" smtClean="0"/>
              <a:t>起草</a:t>
            </a:r>
            <a:r>
              <a:rPr lang="en-US" altLang="zh-CN" b="1" dirty="0" smtClean="0"/>
              <a:t>《</a:t>
            </a:r>
            <a:r>
              <a:rPr lang="zh-CN" altLang="en-US" b="1" dirty="0" smtClean="0"/>
              <a:t>反不正当竞争法</a:t>
            </a:r>
            <a:r>
              <a:rPr lang="en-US" altLang="zh-CN" b="1" dirty="0" smtClean="0"/>
              <a:t>》</a:t>
            </a:r>
            <a:r>
              <a:rPr lang="zh-CN" altLang="en-US" b="1" dirty="0" smtClean="0"/>
              <a:t>征求意见稿</a:t>
            </a:r>
            <a:endParaRPr lang="zh-CN" altLang="en-US" b="1" dirty="0"/>
          </a:p>
        </p:txBody>
      </p:sp>
      <p:sp>
        <p:nvSpPr>
          <p:cNvPr id="22" name="矩形 21"/>
          <p:cNvSpPr/>
          <p:nvPr/>
        </p:nvSpPr>
        <p:spPr>
          <a:xfrm>
            <a:off x="4738678" y="4500570"/>
            <a:ext cx="1325880" cy="365760"/>
          </a:xfrm>
          <a:prstGeom prst="rect">
            <a:avLst/>
          </a:prstGeom>
        </p:spPr>
        <p:txBody>
          <a:bodyPr wrap="none">
            <a:spAutoFit/>
          </a:bodyPr>
          <a:lstStyle/>
          <a:p>
            <a:r>
              <a:rPr lang="zh-CN" altLang="en-US" dirty="0" smtClean="0"/>
              <a:t>国家工商局</a:t>
            </a:r>
            <a:endParaRPr lang="zh-CN" altLang="en-US" dirty="0"/>
          </a:p>
        </p:txBody>
      </p:sp>
      <p:sp>
        <p:nvSpPr>
          <p:cNvPr id="23" name="矩形 22"/>
          <p:cNvSpPr/>
          <p:nvPr/>
        </p:nvSpPr>
        <p:spPr>
          <a:xfrm>
            <a:off x="2595538" y="5429264"/>
            <a:ext cx="1720850" cy="460375"/>
          </a:xfrm>
          <a:prstGeom prst="rect">
            <a:avLst/>
          </a:prstGeom>
        </p:spPr>
        <p:txBody>
          <a:bodyPr wrap="none">
            <a:spAutoFit/>
          </a:bodyPr>
          <a:lstStyle/>
          <a:p>
            <a:r>
              <a:rPr lang="en-US" altLang="zh-CN" sz="2400" b="1" dirty="0" smtClean="0"/>
              <a:t>1992</a:t>
            </a:r>
            <a:r>
              <a:rPr lang="zh-CN" altLang="en-US" sz="2400" b="1" dirty="0" smtClean="0"/>
              <a:t>年</a:t>
            </a:r>
            <a:r>
              <a:rPr lang="en-US" sz="2400" b="1" dirty="0" smtClean="0"/>
              <a:t>10</a:t>
            </a:r>
            <a:r>
              <a:rPr lang="zh-CN" altLang="en-US" sz="2400" b="1" dirty="0" smtClean="0"/>
              <a:t>月</a:t>
            </a:r>
            <a:endParaRPr lang="zh-CN" altLang="en-US" sz="2400" b="1" dirty="0"/>
          </a:p>
        </p:txBody>
      </p:sp>
      <p:sp>
        <p:nvSpPr>
          <p:cNvPr id="24" name="矩形 23"/>
          <p:cNvSpPr/>
          <p:nvPr/>
        </p:nvSpPr>
        <p:spPr>
          <a:xfrm>
            <a:off x="6524628" y="5429264"/>
            <a:ext cx="3643306" cy="64008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en-US" b="1" dirty="0" smtClean="0"/>
              <a:t>形成</a:t>
            </a:r>
            <a:r>
              <a:rPr lang="en-US" altLang="zh-CN" b="1" dirty="0" smtClean="0"/>
              <a:t>《</a:t>
            </a:r>
            <a:r>
              <a:rPr lang="zh-CN" altLang="en-US" b="1" dirty="0" smtClean="0"/>
              <a:t>中华人民共和国反不正当竞争法（草案）</a:t>
            </a:r>
            <a:r>
              <a:rPr lang="en-US" altLang="zh-CN" b="1" dirty="0" smtClean="0"/>
              <a:t>》</a:t>
            </a:r>
            <a:endParaRPr lang="zh-CN" altLang="en-US" b="1" dirty="0"/>
          </a:p>
        </p:txBody>
      </p:sp>
      <p:sp>
        <p:nvSpPr>
          <p:cNvPr id="25" name="右箭头 24"/>
          <p:cNvSpPr/>
          <p:nvPr/>
        </p:nvSpPr>
        <p:spPr>
          <a:xfrm>
            <a:off x="4595802" y="5643578"/>
            <a:ext cx="164307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595802" y="5429264"/>
            <a:ext cx="1571636" cy="640080"/>
          </a:xfrm>
          <a:prstGeom prst="rect">
            <a:avLst/>
          </a:prstGeom>
        </p:spPr>
        <p:txBody>
          <a:bodyPr wrap="square">
            <a:spAutoFit/>
          </a:bodyPr>
          <a:lstStyle/>
          <a:p>
            <a:r>
              <a:rPr lang="zh-CN" altLang="en-US" dirty="0" smtClean="0"/>
              <a:t>国务院常务会讨论通过</a:t>
            </a:r>
            <a:endParaRPr lang="zh-CN" altLang="en-US" dirty="0"/>
          </a:p>
        </p:txBody>
      </p:sp>
      <p:sp>
        <p:nvSpPr>
          <p:cNvPr id="27" name="矩形 26"/>
          <p:cNvSpPr/>
          <p:nvPr/>
        </p:nvSpPr>
        <p:spPr>
          <a:xfrm>
            <a:off x="2738414" y="6215082"/>
            <a:ext cx="1566545" cy="460375"/>
          </a:xfrm>
          <a:prstGeom prst="rect">
            <a:avLst/>
          </a:prstGeom>
        </p:spPr>
        <p:txBody>
          <a:bodyPr wrap="none">
            <a:spAutoFit/>
          </a:bodyPr>
          <a:lstStyle/>
          <a:p>
            <a:r>
              <a:rPr lang="en-US" sz="2400" b="1" dirty="0" smtClean="0"/>
              <a:t>1993</a:t>
            </a:r>
            <a:r>
              <a:rPr lang="zh-CN" altLang="en-US" sz="2400" b="1" dirty="0" smtClean="0"/>
              <a:t>年</a:t>
            </a:r>
            <a:r>
              <a:rPr lang="en-US" altLang="zh-CN" sz="2400" b="1" dirty="0" smtClean="0"/>
              <a:t>6</a:t>
            </a:r>
            <a:r>
              <a:rPr lang="zh-CN" altLang="en-US" sz="2400" b="1" dirty="0" smtClean="0"/>
              <a:t>月</a:t>
            </a:r>
            <a:endParaRPr lang="zh-CN" altLang="en-US" sz="2400" b="1" dirty="0"/>
          </a:p>
        </p:txBody>
      </p:sp>
      <p:sp>
        <p:nvSpPr>
          <p:cNvPr id="28" name="矩形 27"/>
          <p:cNvSpPr/>
          <p:nvPr/>
        </p:nvSpPr>
        <p:spPr>
          <a:xfrm>
            <a:off x="6453190" y="6286520"/>
            <a:ext cx="4071966" cy="3657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en-US" b="1" dirty="0" smtClean="0"/>
              <a:t>全国人大常务委员会第三次会议审议</a:t>
            </a:r>
            <a:endParaRPr lang="zh-CN" altLang="en-US" b="1" dirty="0"/>
          </a:p>
        </p:txBody>
      </p:sp>
      <p:sp>
        <p:nvSpPr>
          <p:cNvPr id="29" name="右箭头 28"/>
          <p:cNvSpPr/>
          <p:nvPr/>
        </p:nvSpPr>
        <p:spPr>
          <a:xfrm>
            <a:off x="4595802" y="6357958"/>
            <a:ext cx="164307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952992" y="6143644"/>
            <a:ext cx="868680" cy="365760"/>
          </a:xfrm>
          <a:prstGeom prst="rect">
            <a:avLst/>
          </a:prstGeom>
        </p:spPr>
        <p:txBody>
          <a:bodyPr wrap="none">
            <a:spAutoFit/>
          </a:bodyPr>
          <a:lstStyle/>
          <a:p>
            <a:r>
              <a:rPr lang="zh-CN" altLang="en-US" dirty="0" smtClean="0"/>
              <a:t>国务院</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24000" y="1285860"/>
            <a:ext cx="8229600" cy="642942"/>
          </a:xfrm>
        </p:spPr>
        <p:txBody>
          <a:bodyPr/>
          <a:lstStyle/>
          <a:p>
            <a:pPr>
              <a:buNone/>
            </a:pPr>
            <a:r>
              <a:rPr lang="en-US" altLang="zh-CN" b="1" dirty="0" smtClean="0"/>
              <a:t>2</a:t>
            </a:r>
            <a:r>
              <a:rPr lang="zh-CN" altLang="en-US" b="1" dirty="0" smtClean="0"/>
              <a:t>、我国</a:t>
            </a:r>
            <a:r>
              <a:rPr lang="en-US" altLang="zh-CN" b="1" dirty="0" smtClean="0"/>
              <a:t>《</a:t>
            </a:r>
            <a:r>
              <a:rPr lang="zh-CN" altLang="en-US" b="1" dirty="0" smtClean="0"/>
              <a:t>反不正当竞争法</a:t>
            </a:r>
            <a:r>
              <a:rPr lang="en-US" altLang="zh-CN" b="1" dirty="0" smtClean="0"/>
              <a:t>》</a:t>
            </a:r>
            <a:r>
              <a:rPr lang="zh-CN" altLang="en-US" b="1" dirty="0" smtClean="0"/>
              <a:t>立法体例特点</a:t>
            </a:r>
            <a:endParaRPr lang="zh-CN" altLang="en-US" b="1" dirty="0"/>
          </a:p>
        </p:txBody>
      </p:sp>
      <p:sp>
        <p:nvSpPr>
          <p:cNvPr id="4" name="矩形 3"/>
          <p:cNvSpPr/>
          <p:nvPr/>
        </p:nvSpPr>
        <p:spPr>
          <a:xfrm>
            <a:off x="1738282" y="571480"/>
            <a:ext cx="4499610" cy="368300"/>
          </a:xfrm>
          <a:prstGeom prst="rect">
            <a:avLst/>
          </a:prstGeom>
        </p:spPr>
        <p:txBody>
          <a:bodyPr wrap="none">
            <a:spAutoFit/>
          </a:bodyPr>
          <a:lstStyle/>
          <a:p>
            <a:r>
              <a:rPr lang="zh-CN" altLang="en-US" b="1" dirty="0" smtClean="0"/>
              <a:t>（五）我国</a:t>
            </a:r>
            <a:r>
              <a:rPr lang="en-US" altLang="zh-CN" b="1" dirty="0" smtClean="0"/>
              <a:t>《</a:t>
            </a:r>
            <a:r>
              <a:rPr lang="zh-CN" altLang="en-US" b="1" dirty="0" smtClean="0"/>
              <a:t>反不正当竞争法</a:t>
            </a:r>
            <a:r>
              <a:rPr lang="en-US" altLang="zh-CN" b="1" dirty="0" smtClean="0"/>
              <a:t>》</a:t>
            </a:r>
            <a:r>
              <a:rPr lang="zh-CN" altLang="en-US" b="1" dirty="0" smtClean="0"/>
              <a:t>（</a:t>
            </a:r>
            <a:r>
              <a:rPr lang="en-US" altLang="zh-CN" b="1" dirty="0" smtClean="0"/>
              <a:t>1993.9</a:t>
            </a:r>
            <a:r>
              <a:rPr lang="zh-CN" altLang="en-US" b="1" dirty="0" smtClean="0"/>
              <a:t>）</a:t>
            </a:r>
            <a:endParaRPr lang="zh-CN" altLang="en-US" dirty="0"/>
          </a:p>
        </p:txBody>
      </p:sp>
      <p:sp>
        <p:nvSpPr>
          <p:cNvPr id="5" name="矩形 4"/>
          <p:cNvSpPr/>
          <p:nvPr/>
        </p:nvSpPr>
        <p:spPr>
          <a:xfrm>
            <a:off x="2381224" y="2500306"/>
            <a:ext cx="948690" cy="396240"/>
          </a:xfrm>
          <a:prstGeom prst="rect">
            <a:avLst/>
          </a:prstGeom>
        </p:spPr>
        <p:txBody>
          <a:bodyPr wrap="none">
            <a:spAutoFit/>
          </a:bodyPr>
          <a:lstStyle/>
          <a:p>
            <a:r>
              <a:rPr lang="zh-CN" altLang="en-US" sz="2000" b="1" dirty="0" smtClean="0"/>
              <a:t>分立式</a:t>
            </a:r>
            <a:endParaRPr lang="zh-CN" altLang="en-US" sz="2000" b="1" dirty="0"/>
          </a:p>
        </p:txBody>
      </p:sp>
      <p:sp>
        <p:nvSpPr>
          <p:cNvPr id="6" name="矩形 5"/>
          <p:cNvSpPr/>
          <p:nvPr/>
        </p:nvSpPr>
        <p:spPr>
          <a:xfrm>
            <a:off x="4595802" y="2357430"/>
            <a:ext cx="2286016" cy="64008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b="1" dirty="0" smtClean="0"/>
              <a:t>反不正当竞争法和反垄断法分别立法</a:t>
            </a:r>
            <a:endParaRPr lang="zh-CN" altLang="en-US" b="1" dirty="0"/>
          </a:p>
        </p:txBody>
      </p:sp>
      <p:sp>
        <p:nvSpPr>
          <p:cNvPr id="7" name="矩形 6"/>
          <p:cNvSpPr/>
          <p:nvPr/>
        </p:nvSpPr>
        <p:spPr>
          <a:xfrm>
            <a:off x="7381884" y="2428868"/>
            <a:ext cx="1459230" cy="396240"/>
          </a:xfrm>
          <a:prstGeom prst="rect">
            <a:avLst/>
          </a:prstGeom>
        </p:spPr>
        <p:txBody>
          <a:bodyPr wrap="none">
            <a:spAutoFit/>
          </a:bodyPr>
          <a:lstStyle/>
          <a:p>
            <a:r>
              <a:rPr lang="zh-CN" altLang="en-US" sz="2000" b="1" dirty="0" smtClean="0"/>
              <a:t>德国和日本</a:t>
            </a:r>
            <a:endParaRPr lang="zh-CN" altLang="en-US" sz="2000" b="1" dirty="0"/>
          </a:p>
        </p:txBody>
      </p:sp>
      <p:sp>
        <p:nvSpPr>
          <p:cNvPr id="8" name="矩形 7"/>
          <p:cNvSpPr/>
          <p:nvPr/>
        </p:nvSpPr>
        <p:spPr>
          <a:xfrm>
            <a:off x="2381224" y="3929066"/>
            <a:ext cx="948690" cy="396240"/>
          </a:xfrm>
          <a:prstGeom prst="rect">
            <a:avLst/>
          </a:prstGeom>
        </p:spPr>
        <p:txBody>
          <a:bodyPr wrap="none">
            <a:spAutoFit/>
          </a:bodyPr>
          <a:lstStyle/>
          <a:p>
            <a:r>
              <a:rPr lang="zh-CN" altLang="en-US" sz="2000" b="1" dirty="0" smtClean="0"/>
              <a:t>统一式</a:t>
            </a:r>
            <a:endParaRPr lang="zh-CN" altLang="en-US" sz="2000" b="1" dirty="0"/>
          </a:p>
        </p:txBody>
      </p:sp>
      <p:sp>
        <p:nvSpPr>
          <p:cNvPr id="9" name="矩形 8"/>
          <p:cNvSpPr/>
          <p:nvPr/>
        </p:nvSpPr>
        <p:spPr>
          <a:xfrm>
            <a:off x="4595802" y="3357562"/>
            <a:ext cx="2286016" cy="11887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b="1" dirty="0" smtClean="0"/>
              <a:t>反不正当竞争法和反垄断法两种法律规范所调整的违法行为合并在一起</a:t>
            </a:r>
            <a:endParaRPr lang="zh-CN" altLang="en-US" b="1" dirty="0"/>
          </a:p>
        </p:txBody>
      </p:sp>
      <p:sp>
        <p:nvSpPr>
          <p:cNvPr id="10" name="矩形 9"/>
          <p:cNvSpPr/>
          <p:nvPr/>
        </p:nvSpPr>
        <p:spPr>
          <a:xfrm>
            <a:off x="7310446" y="3643314"/>
            <a:ext cx="2480310" cy="396240"/>
          </a:xfrm>
          <a:prstGeom prst="rect">
            <a:avLst/>
          </a:prstGeom>
        </p:spPr>
        <p:txBody>
          <a:bodyPr wrap="none">
            <a:spAutoFit/>
          </a:bodyPr>
          <a:lstStyle/>
          <a:p>
            <a:r>
              <a:rPr lang="zh-CN" altLang="en-US" sz="2000" b="1" dirty="0" smtClean="0"/>
              <a:t>台湾</a:t>
            </a:r>
            <a:r>
              <a:rPr lang="en-US" altLang="zh-CN" sz="2000" b="1" dirty="0" smtClean="0"/>
              <a:t>《</a:t>
            </a:r>
            <a:r>
              <a:rPr lang="zh-CN" altLang="en-US" sz="2000" b="1" dirty="0" smtClean="0"/>
              <a:t>公平交易法</a:t>
            </a:r>
            <a:r>
              <a:rPr lang="en-US" altLang="zh-CN" sz="2000" b="1" dirty="0" smtClean="0"/>
              <a:t>》</a:t>
            </a:r>
            <a:endParaRPr lang="zh-CN" altLang="en-US" sz="2000" b="1" dirty="0"/>
          </a:p>
        </p:txBody>
      </p:sp>
      <p:sp>
        <p:nvSpPr>
          <p:cNvPr id="11" name="矩形 10"/>
          <p:cNvSpPr/>
          <p:nvPr/>
        </p:nvSpPr>
        <p:spPr>
          <a:xfrm>
            <a:off x="2381224" y="5429264"/>
            <a:ext cx="948690" cy="396240"/>
          </a:xfrm>
          <a:prstGeom prst="rect">
            <a:avLst/>
          </a:prstGeom>
        </p:spPr>
        <p:txBody>
          <a:bodyPr wrap="none">
            <a:spAutoFit/>
          </a:bodyPr>
          <a:lstStyle/>
          <a:p>
            <a:r>
              <a:rPr lang="zh-CN" altLang="en-US" sz="2000" b="1" dirty="0" smtClean="0"/>
              <a:t>混合式</a:t>
            </a:r>
            <a:endParaRPr lang="zh-CN" altLang="en-US" sz="2000" b="1" dirty="0"/>
          </a:p>
        </p:txBody>
      </p:sp>
      <p:sp>
        <p:nvSpPr>
          <p:cNvPr id="12" name="矩形 11"/>
          <p:cNvSpPr/>
          <p:nvPr/>
        </p:nvSpPr>
        <p:spPr>
          <a:xfrm>
            <a:off x="4595802" y="5000636"/>
            <a:ext cx="2428892" cy="146304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b="1" dirty="0" smtClean="0"/>
              <a:t>没有专门的反不正当竞争法，而是以若干专项法律、法规和判例调整各种不公平交易行为</a:t>
            </a:r>
            <a:endParaRPr lang="zh-CN" altLang="en-US" b="1" dirty="0"/>
          </a:p>
        </p:txBody>
      </p:sp>
      <p:sp>
        <p:nvSpPr>
          <p:cNvPr id="13" name="矩形 12"/>
          <p:cNvSpPr/>
          <p:nvPr/>
        </p:nvSpPr>
        <p:spPr>
          <a:xfrm>
            <a:off x="7381884" y="5072074"/>
            <a:ext cx="693420" cy="396240"/>
          </a:xfrm>
          <a:prstGeom prst="rect">
            <a:avLst/>
          </a:prstGeom>
        </p:spPr>
        <p:txBody>
          <a:bodyPr wrap="none">
            <a:spAutoFit/>
          </a:bodyPr>
          <a:lstStyle/>
          <a:p>
            <a:r>
              <a:rPr lang="zh-CN" altLang="en-US" sz="2000" b="1" dirty="0" smtClean="0"/>
              <a:t>美国</a:t>
            </a:r>
            <a:endParaRPr lang="zh-CN" altLang="en-US" sz="2000" b="1" dirty="0"/>
          </a:p>
        </p:txBody>
      </p:sp>
      <p:sp>
        <p:nvSpPr>
          <p:cNvPr id="14" name="左大括号 13"/>
          <p:cNvSpPr/>
          <p:nvPr/>
        </p:nvSpPr>
        <p:spPr>
          <a:xfrm>
            <a:off x="2024034" y="2571744"/>
            <a:ext cx="214314" cy="3143272"/>
          </a:xfrm>
          <a:prstGeom prst="leftBrace">
            <a:avLst/>
          </a:prstGeom>
          <a:solidFill>
            <a:schemeClr val="bg2">
              <a:lumMod val="5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右箭头 14"/>
          <p:cNvSpPr/>
          <p:nvPr/>
        </p:nvSpPr>
        <p:spPr>
          <a:xfrm>
            <a:off x="6881818" y="2571744"/>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7024694" y="5214950"/>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6881818" y="3786190"/>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云形标注 18"/>
          <p:cNvSpPr/>
          <p:nvPr/>
        </p:nvSpPr>
        <p:spPr>
          <a:xfrm>
            <a:off x="7739074" y="214290"/>
            <a:ext cx="2643174" cy="2000240"/>
          </a:xfrm>
          <a:prstGeom prst="cloudCallout">
            <a:avLst>
              <a:gd name="adj1" fmla="val -93819"/>
              <a:gd name="adj2" fmla="val 9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t>名称上看属于单行立法、内容上看带有一定综合调整的模式</a:t>
            </a:r>
            <a:endParaRPr lang="zh-CN"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24034" y="1357298"/>
            <a:ext cx="8229600" cy="4325112"/>
          </a:xfrm>
        </p:spPr>
        <p:txBody>
          <a:bodyPr/>
          <a:lstStyle/>
          <a:p>
            <a:r>
              <a:rPr lang="en-US" altLang="zh-CN" dirty="0" smtClean="0"/>
              <a:t>3</a:t>
            </a:r>
            <a:r>
              <a:rPr lang="zh-CN" altLang="en-US" dirty="0" smtClean="0"/>
              <a:t>、</a:t>
            </a:r>
            <a:r>
              <a:rPr lang="zh-CN" altLang="en-US" b="1" dirty="0" smtClean="0"/>
              <a:t>我国</a:t>
            </a:r>
            <a:r>
              <a:rPr lang="en-US" altLang="zh-CN" b="1" dirty="0" smtClean="0"/>
              <a:t>《</a:t>
            </a:r>
            <a:r>
              <a:rPr lang="zh-CN" altLang="en-US" b="1" dirty="0" smtClean="0"/>
              <a:t>反不正当竞争法</a:t>
            </a:r>
            <a:r>
              <a:rPr lang="en-US" altLang="zh-CN" b="1" dirty="0" smtClean="0"/>
              <a:t>》</a:t>
            </a:r>
            <a:r>
              <a:rPr lang="zh-CN" altLang="en-US" b="1" dirty="0" smtClean="0"/>
              <a:t>的立法宗旨</a:t>
            </a:r>
            <a:endParaRPr lang="en-US" altLang="zh-CN" b="1" dirty="0" smtClean="0"/>
          </a:p>
          <a:p>
            <a:endParaRPr lang="en-US" altLang="zh-CN" b="1" dirty="0" smtClean="0"/>
          </a:p>
          <a:p>
            <a:r>
              <a:rPr lang="zh-CN" altLang="en-US" b="1" dirty="0" smtClean="0"/>
              <a:t>第一条　为保障社会主义市场经济健康发展，鼓励和保护公平竞争，制止不正当竞争行为，保护经营者和消费者的合法权益，制定本法。</a:t>
            </a:r>
            <a:endParaRPr lang="zh-CN" altLang="en-US" b="1" dirty="0"/>
          </a:p>
        </p:txBody>
      </p:sp>
      <p:sp>
        <p:nvSpPr>
          <p:cNvPr id="4" name="矩形 3"/>
          <p:cNvSpPr/>
          <p:nvPr/>
        </p:nvSpPr>
        <p:spPr>
          <a:xfrm>
            <a:off x="1809720" y="571480"/>
            <a:ext cx="4499610" cy="368300"/>
          </a:xfrm>
          <a:prstGeom prst="rect">
            <a:avLst/>
          </a:prstGeom>
        </p:spPr>
        <p:txBody>
          <a:bodyPr wrap="none">
            <a:spAutoFit/>
          </a:bodyPr>
          <a:lstStyle/>
          <a:p>
            <a:r>
              <a:rPr lang="zh-CN" altLang="en-US" b="1" dirty="0" smtClean="0"/>
              <a:t>（五）我国</a:t>
            </a:r>
            <a:r>
              <a:rPr lang="en-US" altLang="zh-CN" b="1" dirty="0" smtClean="0"/>
              <a:t>《</a:t>
            </a:r>
            <a:r>
              <a:rPr lang="zh-CN" altLang="en-US" b="1" dirty="0" smtClean="0"/>
              <a:t>反不正当竞争法</a:t>
            </a:r>
            <a:r>
              <a:rPr lang="en-US" altLang="zh-CN" b="1" dirty="0" smtClean="0"/>
              <a:t>》</a:t>
            </a:r>
            <a:r>
              <a:rPr lang="zh-CN" altLang="en-US" b="1" dirty="0" smtClean="0"/>
              <a:t>（</a:t>
            </a:r>
            <a:r>
              <a:rPr lang="en-US" altLang="zh-CN" b="1" dirty="0" smtClean="0"/>
              <a:t>1993.9</a:t>
            </a:r>
            <a:r>
              <a:rPr lang="zh-CN" altLang="en-US" b="1" dirty="0" smtClean="0"/>
              <a:t>）</a:t>
            </a:r>
            <a:endParaRPr lang="zh-CN" altLang="en-US" dirty="0"/>
          </a:p>
        </p:txBody>
      </p:sp>
      <p:sp>
        <p:nvSpPr>
          <p:cNvPr id="5" name="云形标注 4"/>
          <p:cNvSpPr/>
          <p:nvPr/>
        </p:nvSpPr>
        <p:spPr>
          <a:xfrm>
            <a:off x="6453190" y="4071942"/>
            <a:ext cx="3071834" cy="2000264"/>
          </a:xfrm>
          <a:prstGeom prst="cloudCallout">
            <a:avLst>
              <a:gd name="adj1" fmla="val -71881"/>
              <a:gd name="adj2" fmla="val -478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t>综合目标</a:t>
            </a:r>
            <a:endParaRPr lang="zh-CN"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2656205"/>
          </a:xfrm>
          <a:prstGeom prst="rect">
            <a:avLst/>
          </a:prstGeom>
          <a:noFill/>
          <a:ln w="9525">
            <a:noFill/>
          </a:ln>
        </p:spPr>
        <p:txBody>
          <a:bodyPr lIns="90000" tIns="46800" rIns="90000" bIns="46800" anchor="t">
            <a:spAutoFit/>
          </a:bodyPr>
          <a:p>
            <a:pPr lvl="0"/>
            <a:r>
              <a:rPr lang="zh-CN" altLang="en-US" sz="2400" b="1" dirty="0"/>
              <a:t>1.了解不正当竞争的概念特征；2.掌握不正当行为判断标准；</a:t>
            </a:r>
            <a:r>
              <a:rPr lang="en-US" altLang="zh-CN" sz="2400" b="1" dirty="0"/>
              <a:t>3</a:t>
            </a:r>
            <a:r>
              <a:rPr lang="zh-CN" altLang="en-US" sz="2400" b="1" dirty="0">
                <a:sym typeface="+mn-ea"/>
              </a:rPr>
              <a:t>.</a:t>
            </a:r>
            <a:r>
              <a:rPr lang="zh-CN" altLang="en-US" sz="2400" b="1" dirty="0"/>
              <a:t>掌握不正当行为种类</a:t>
            </a:r>
            <a:endParaRPr lang="zh-CN" altLang="en-US" sz="2400" b="1" dirty="0"/>
          </a:p>
        </p:txBody>
      </p:sp>
      <p:sp>
        <p:nvSpPr>
          <p:cNvPr id="4110" name="矩形 4110"/>
          <p:cNvSpPr/>
          <p:nvPr/>
        </p:nvSpPr>
        <p:spPr>
          <a:xfrm>
            <a:off x="5087938" y="2781300"/>
            <a:ext cx="2079625" cy="3079750"/>
          </a:xfrm>
          <a:prstGeom prst="rect">
            <a:avLst/>
          </a:prstGeom>
          <a:noFill/>
          <a:ln w="9525">
            <a:noFill/>
          </a:ln>
        </p:spPr>
        <p:txBody>
          <a:bodyPr wrap="square" lIns="90000" tIns="46800" rIns="90000" bIns="46800" anchor="t">
            <a:spAutoFit/>
          </a:bodyPr>
          <a:p>
            <a:pPr lvl="0" eaLnBrk="0" hangingPunct="0"/>
            <a:r>
              <a:rPr sz="2800" b="1"/>
              <a:t>能根据经营者行为判断是否具有不正当竞争的性质</a:t>
            </a:r>
            <a:r>
              <a:rPr lang="zh-CN" sz="2800" b="1"/>
              <a:t>，区分各种不正当竞争的形式</a:t>
            </a:r>
            <a:endParaRPr lang="zh-CN" sz="2800" b="1"/>
          </a:p>
        </p:txBody>
      </p:sp>
      <p:sp>
        <p:nvSpPr>
          <p:cNvPr id="4111" name="矩形 4111"/>
          <p:cNvSpPr/>
          <p:nvPr/>
        </p:nvSpPr>
        <p:spPr>
          <a:xfrm>
            <a:off x="7673975" y="2520315"/>
            <a:ext cx="2079625" cy="307975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sz="2800" b="1">
                <a:sym typeface="微软雅黑" panose="020B0503020204020204" charset="-122"/>
              </a:rPr>
              <a:t>具有较强的系统分析问题、解决问题能力及逻辑思维能力</a:t>
            </a:r>
            <a:endParaRPr sz="2800" b="1">
              <a:sym typeface="微软雅黑" panose="020B0503020204020204" charset="-122"/>
            </a:endParaRPr>
          </a:p>
          <a:p>
            <a:pPr lvl="0" algn="l" eaLnBrk="0" hangingPunct="0"/>
            <a:endParaRPr sz="2800" b="1">
              <a:sym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t>二、不正当竞争的概念及一般条款</a:t>
            </a:r>
            <a:br>
              <a:rPr lang="en-US" altLang="zh-CN" b="1" dirty="0" smtClean="0"/>
            </a:br>
            <a:endParaRPr lang="zh-CN" altLang="en-US" dirty="0"/>
          </a:p>
        </p:txBody>
      </p:sp>
      <p:sp>
        <p:nvSpPr>
          <p:cNvPr id="3" name="内容占位符 2"/>
          <p:cNvSpPr>
            <a:spLocks noGrp="1"/>
          </p:cNvSpPr>
          <p:nvPr>
            <p:ph idx="1"/>
          </p:nvPr>
        </p:nvSpPr>
        <p:spPr>
          <a:xfrm>
            <a:off x="1952596" y="1928802"/>
            <a:ext cx="8229600" cy="4325112"/>
          </a:xfrm>
        </p:spPr>
        <p:txBody>
          <a:bodyPr/>
          <a:lstStyle/>
          <a:p>
            <a:pPr marL="812800" indent="-812800">
              <a:buNone/>
            </a:pPr>
            <a:r>
              <a:rPr lang="zh-CN" altLang="en-US" b="1" dirty="0" smtClean="0">
                <a:solidFill>
                  <a:srgbClr val="FF00FF"/>
                </a:solidFill>
              </a:rPr>
              <a:t>（一）立法定义</a:t>
            </a:r>
            <a:endParaRPr lang="zh-CN" altLang="en-US" b="1" dirty="0" smtClean="0">
              <a:solidFill>
                <a:srgbClr val="FF00FF"/>
              </a:solidFill>
            </a:endParaRPr>
          </a:p>
          <a:p>
            <a:pPr marL="812800" indent="-812800"/>
            <a:endParaRPr lang="en-US" altLang="zh-CN" b="1" dirty="0" smtClean="0"/>
          </a:p>
          <a:p>
            <a:pPr marL="812800" indent="-812800"/>
            <a:r>
              <a:rPr lang="zh-CN" altLang="en-US" b="1" dirty="0" smtClean="0"/>
              <a:t>不正当竞争是“在营业中为竞争目的采取违反善良风俗的行为。”</a:t>
            </a:r>
            <a:r>
              <a:rPr lang="zh-CN" altLang="en-US" sz="2000" b="1" dirty="0" smtClean="0">
                <a:solidFill>
                  <a:srgbClr val="FF0000"/>
                </a:solidFill>
              </a:rPr>
              <a:t>－－－</a:t>
            </a:r>
            <a:r>
              <a:rPr lang="en-US" altLang="zh-CN" sz="2000" b="1" dirty="0" smtClean="0">
                <a:solidFill>
                  <a:srgbClr val="FF0000"/>
                </a:solidFill>
              </a:rPr>
              <a:t>1909</a:t>
            </a:r>
            <a:r>
              <a:rPr lang="zh-CN" altLang="en-US" sz="2000" b="1" dirty="0" smtClean="0">
                <a:solidFill>
                  <a:srgbClr val="FF0000"/>
                </a:solidFill>
              </a:rPr>
              <a:t>德国</a:t>
            </a:r>
            <a:endParaRPr lang="zh-CN" altLang="en-US" sz="2000" b="1" dirty="0" smtClean="0">
              <a:solidFill>
                <a:srgbClr val="FF0000"/>
              </a:solidFill>
            </a:endParaRPr>
          </a:p>
          <a:p>
            <a:pPr marL="812800" indent="-812800"/>
            <a:endParaRPr lang="en-US" altLang="zh-CN" b="1" dirty="0" smtClean="0"/>
          </a:p>
          <a:p>
            <a:pPr marL="812800" indent="-812800"/>
            <a:r>
              <a:rPr lang="zh-CN" altLang="en-US" b="1" dirty="0" smtClean="0"/>
              <a:t>“凡在工商业活动中违反诚实经营的竞争行为即构成不正当竞争行为。”</a:t>
            </a:r>
            <a:endParaRPr lang="zh-CN" altLang="en-US" b="1" dirty="0" smtClean="0"/>
          </a:p>
          <a:p>
            <a:pPr marL="812800" indent="-812800">
              <a:buFont typeface="Wingdings" panose="05000000000000000000" pitchFamily="2" charset="2"/>
              <a:buNone/>
            </a:pPr>
            <a:r>
              <a:rPr lang="zh-CN" altLang="en-US" b="1" dirty="0" smtClean="0"/>
              <a:t>　　　　　</a:t>
            </a:r>
            <a:r>
              <a:rPr lang="zh-CN" altLang="en-US" sz="1800" b="1" dirty="0" smtClean="0">
                <a:solidFill>
                  <a:srgbClr val="FF0000"/>
                </a:solidFill>
              </a:rPr>
              <a:t>－－－</a:t>
            </a:r>
            <a:r>
              <a:rPr lang="en-US" altLang="zh-CN" sz="1800" b="1" dirty="0" smtClean="0">
                <a:solidFill>
                  <a:srgbClr val="FF0000"/>
                </a:solidFill>
              </a:rPr>
              <a:t>《</a:t>
            </a:r>
            <a:r>
              <a:rPr lang="zh-CN" altLang="en-US" sz="1800" b="1" dirty="0" smtClean="0">
                <a:solidFill>
                  <a:srgbClr val="FF0000"/>
                </a:solidFill>
              </a:rPr>
              <a:t>保护工业产权巴黎公约</a:t>
            </a:r>
            <a:r>
              <a:rPr lang="en-US" altLang="zh-CN" sz="1800" b="1" dirty="0" smtClean="0">
                <a:solidFill>
                  <a:srgbClr val="FF0000"/>
                </a:solidFill>
              </a:rPr>
              <a:t>》1925</a:t>
            </a:r>
            <a:r>
              <a:rPr lang="zh-CN" altLang="en-US" sz="1800" b="1" dirty="0" smtClean="0">
                <a:solidFill>
                  <a:srgbClr val="FF0000"/>
                </a:solidFill>
              </a:rPr>
              <a:t>年修订本</a:t>
            </a:r>
            <a:r>
              <a:rPr lang="zh-CN" altLang="en-US" sz="1800" dirty="0" smtClean="0">
                <a:solidFill>
                  <a:srgbClr val="FF0000"/>
                </a:solidFill>
              </a:rPr>
              <a:t> </a:t>
            </a:r>
            <a:endParaRPr lang="zh-CN" altLang="en-US" sz="1800" dirty="0" smtClean="0">
              <a:solidFill>
                <a:srgbClr val="FF0000"/>
              </a:solidFill>
            </a:endParaRPr>
          </a:p>
          <a:p>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24034" y="428604"/>
            <a:ext cx="8229600" cy="1066800"/>
          </a:xfrm>
        </p:spPr>
        <p:txBody>
          <a:bodyPr>
            <a:normAutofit fontScale="90000"/>
          </a:bodyPr>
          <a:lstStyle/>
          <a:p>
            <a:r>
              <a:rPr lang="zh-CN" altLang="en-US" b="1" dirty="0" smtClean="0"/>
              <a:t>二、不正当竞争的概念及一般条款</a:t>
            </a:r>
            <a:br>
              <a:rPr lang="en-US" altLang="zh-CN" b="1" dirty="0" smtClean="0"/>
            </a:br>
            <a:endParaRPr lang="zh-CN" altLang="en-US" dirty="0"/>
          </a:p>
        </p:txBody>
      </p:sp>
      <p:sp>
        <p:nvSpPr>
          <p:cNvPr id="3" name="内容占位符 2"/>
          <p:cNvSpPr>
            <a:spLocks noGrp="1"/>
          </p:cNvSpPr>
          <p:nvPr>
            <p:ph idx="1"/>
          </p:nvPr>
        </p:nvSpPr>
        <p:spPr>
          <a:xfrm>
            <a:off x="1952596" y="1571612"/>
            <a:ext cx="8229600" cy="4325112"/>
          </a:xfrm>
        </p:spPr>
        <p:txBody>
          <a:bodyPr/>
          <a:lstStyle/>
          <a:p>
            <a:r>
              <a:rPr lang="zh-CN" altLang="en-US" b="1" dirty="0" smtClean="0">
                <a:solidFill>
                  <a:srgbClr val="FF00FF"/>
                </a:solidFill>
              </a:rPr>
              <a:t>（一）立法定义</a:t>
            </a:r>
            <a:endParaRPr lang="zh-CN" altLang="en-US" b="1" dirty="0" smtClean="0">
              <a:solidFill>
                <a:srgbClr val="FF00FF"/>
              </a:solidFill>
            </a:endParaRPr>
          </a:p>
          <a:p>
            <a:endParaRPr lang="en-US" altLang="zh-CN" b="1" dirty="0" smtClean="0"/>
          </a:p>
          <a:p>
            <a:r>
              <a:rPr lang="zh-CN" altLang="en-US" b="1" dirty="0" smtClean="0"/>
              <a:t>“不正当竞争是指任何欺骗性商业行为，或以其他手段，违反诚实信用原则的任何商业行为。”　　　　</a:t>
            </a:r>
            <a:endParaRPr lang="en-US" altLang="zh-CN" b="1" dirty="0" smtClean="0"/>
          </a:p>
          <a:p>
            <a:r>
              <a:rPr lang="zh-CN" altLang="en-US" sz="2000" b="1" dirty="0" smtClean="0">
                <a:solidFill>
                  <a:srgbClr val="FF0000"/>
                </a:solidFill>
              </a:rPr>
              <a:t>　　　　　　　　　　　　　－－－瑞士</a:t>
            </a:r>
            <a:r>
              <a:rPr lang="en-US" altLang="zh-CN" sz="2000" b="1" dirty="0" smtClean="0">
                <a:solidFill>
                  <a:srgbClr val="FF0000"/>
                </a:solidFill>
              </a:rPr>
              <a:t>1986</a:t>
            </a:r>
            <a:r>
              <a:rPr lang="zh-CN" altLang="en-US" sz="2000" b="1" dirty="0" smtClean="0">
                <a:solidFill>
                  <a:srgbClr val="FF0000"/>
                </a:solidFill>
              </a:rPr>
              <a:t>年</a:t>
            </a:r>
            <a:r>
              <a:rPr lang="en-US" altLang="zh-CN" sz="2000" b="1" dirty="0" smtClean="0">
                <a:solidFill>
                  <a:srgbClr val="FF0000"/>
                </a:solidFill>
              </a:rPr>
              <a:t>《</a:t>
            </a:r>
            <a:r>
              <a:rPr lang="zh-CN" altLang="en-US" sz="2000" b="1" dirty="0" smtClean="0">
                <a:solidFill>
                  <a:srgbClr val="FF0000"/>
                </a:solidFill>
              </a:rPr>
              <a:t>不正当竞争法</a:t>
            </a:r>
            <a:r>
              <a:rPr lang="en-US" altLang="zh-CN" sz="2000" b="1" dirty="0" smtClean="0">
                <a:solidFill>
                  <a:srgbClr val="FF0000"/>
                </a:solidFill>
              </a:rPr>
              <a:t>》 </a:t>
            </a:r>
            <a:r>
              <a:rPr lang="en-US" altLang="zh-CN" b="1" dirty="0" smtClean="0"/>
              <a:t> </a:t>
            </a:r>
            <a:endParaRPr lang="en-US" altLang="zh-CN" b="1" dirty="0" smtClean="0"/>
          </a:p>
          <a:p>
            <a:endParaRPr lang="en-US" altLang="zh-CN" b="1" dirty="0" smtClean="0"/>
          </a:p>
          <a:p>
            <a:r>
              <a:rPr lang="en-US" altLang="zh-CN" b="1" dirty="0" smtClean="0"/>
              <a:t>“</a:t>
            </a:r>
            <a:r>
              <a:rPr lang="zh-CN" altLang="en-US" b="1" dirty="0" smtClean="0"/>
              <a:t>任何违反工业或商业诚实交易惯例的竞争均构成不正当竞争行为。”</a:t>
            </a:r>
            <a:endParaRPr lang="zh-CN" altLang="en-US" b="1" dirty="0" smtClean="0"/>
          </a:p>
          <a:p>
            <a:r>
              <a:rPr lang="zh-CN" altLang="en-US" b="1" dirty="0" smtClean="0"/>
              <a:t>                  </a:t>
            </a:r>
            <a:r>
              <a:rPr lang="zh-CN" altLang="en-US" sz="2000" b="1" dirty="0" smtClean="0">
                <a:solidFill>
                  <a:srgbClr val="FF0000"/>
                </a:solidFill>
              </a:rPr>
              <a:t>－－－西班牙</a:t>
            </a:r>
            <a:r>
              <a:rPr lang="en-US" altLang="zh-CN" sz="2000" b="1" dirty="0" smtClean="0">
                <a:solidFill>
                  <a:srgbClr val="FF0000"/>
                </a:solidFill>
              </a:rPr>
              <a:t>1988</a:t>
            </a:r>
            <a:r>
              <a:rPr lang="zh-CN" altLang="en-US" sz="2000" b="1" dirty="0" smtClean="0">
                <a:solidFill>
                  <a:srgbClr val="FF0000"/>
                </a:solidFill>
              </a:rPr>
              <a:t>年</a:t>
            </a:r>
            <a:r>
              <a:rPr lang="en-US" altLang="zh-CN" sz="2000" b="1" dirty="0" smtClean="0">
                <a:solidFill>
                  <a:srgbClr val="FF0000"/>
                </a:solidFill>
              </a:rPr>
              <a:t>《</a:t>
            </a:r>
            <a:r>
              <a:rPr lang="zh-CN" altLang="en-US" sz="2000" b="1" dirty="0" smtClean="0">
                <a:solidFill>
                  <a:srgbClr val="FF0000"/>
                </a:solidFill>
              </a:rPr>
              <a:t>商标法</a:t>
            </a:r>
            <a:r>
              <a:rPr lang="en-US" altLang="zh-CN" sz="2000" b="1" dirty="0" smtClean="0">
                <a:solidFill>
                  <a:srgbClr val="FF0000"/>
                </a:solidFill>
              </a:rPr>
              <a:t>》</a:t>
            </a:r>
            <a:endParaRPr lang="en-US" altLang="zh-CN" sz="2000" b="1" dirty="0" smtClean="0">
              <a:solidFill>
                <a:srgbClr val="FF0000"/>
              </a:solidFill>
            </a:endParaRPr>
          </a:p>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214290"/>
            <a:ext cx="8229600" cy="1066800"/>
          </a:xfrm>
        </p:spPr>
        <p:txBody>
          <a:bodyPr>
            <a:normAutofit fontScale="90000"/>
          </a:bodyPr>
          <a:lstStyle/>
          <a:p>
            <a:r>
              <a:rPr lang="zh-CN" altLang="en-US" b="1" dirty="0" smtClean="0"/>
              <a:t>二、不正当竞争的概念及一般条款</a:t>
            </a:r>
            <a:endParaRPr lang="zh-CN" altLang="en-US" dirty="0"/>
          </a:p>
        </p:txBody>
      </p:sp>
      <p:sp>
        <p:nvSpPr>
          <p:cNvPr id="3" name="内容占位符 2"/>
          <p:cNvSpPr>
            <a:spLocks noGrp="1"/>
          </p:cNvSpPr>
          <p:nvPr>
            <p:ph idx="1"/>
          </p:nvPr>
        </p:nvSpPr>
        <p:spPr>
          <a:xfrm>
            <a:off x="1738282" y="1214422"/>
            <a:ext cx="8229600" cy="4714908"/>
          </a:xfrm>
        </p:spPr>
        <p:txBody>
          <a:bodyPr>
            <a:normAutofit fontScale="92500"/>
          </a:bodyPr>
          <a:lstStyle/>
          <a:p>
            <a:r>
              <a:rPr lang="zh-CN" altLang="en-US" b="1" dirty="0" smtClean="0">
                <a:solidFill>
                  <a:srgbClr val="FF00FF"/>
                </a:solidFill>
              </a:rPr>
              <a:t>立法定义</a:t>
            </a:r>
            <a:endParaRPr lang="zh-CN" altLang="en-US" b="1" dirty="0" smtClean="0">
              <a:solidFill>
                <a:srgbClr val="FF00FF"/>
              </a:solidFill>
            </a:endParaRPr>
          </a:p>
          <a:p>
            <a:endParaRPr lang="en-US" altLang="zh-CN" b="1" dirty="0" smtClean="0"/>
          </a:p>
          <a:p>
            <a:r>
              <a:rPr lang="zh-CN" altLang="en-US" b="1" dirty="0" smtClean="0"/>
              <a:t>第二条　</a:t>
            </a:r>
            <a:r>
              <a:rPr lang="zh-CN" altLang="en-US" b="1" dirty="0" smtClean="0">
                <a:solidFill>
                  <a:schemeClr val="accent1"/>
                </a:solidFill>
              </a:rPr>
              <a:t>经营者在市场交易中，应当遵循自愿、平等、公平、诚实信用的原则，遵守公认的商业道德</a:t>
            </a:r>
            <a:endParaRPr lang="zh-CN" altLang="en-US" b="1" dirty="0" smtClean="0">
              <a:solidFill>
                <a:schemeClr val="accent1"/>
              </a:solidFill>
            </a:endParaRPr>
          </a:p>
          <a:p>
            <a:r>
              <a:rPr lang="zh-CN" altLang="en-US" b="1" dirty="0" smtClean="0">
                <a:solidFill>
                  <a:schemeClr val="accent1"/>
                </a:solidFill>
              </a:rPr>
              <a:t>　　本法所称的不正当竞争，是指经营者违反本法规定，损害其他经营者的合法权益，扰乱社会经济秩序的行为。</a:t>
            </a:r>
            <a:endParaRPr lang="zh-CN" altLang="en-US" b="1" dirty="0" smtClean="0">
              <a:solidFill>
                <a:schemeClr val="accent1"/>
              </a:solidFill>
            </a:endParaRPr>
          </a:p>
          <a:p>
            <a:r>
              <a:rPr lang="zh-CN" altLang="en-US" b="1" dirty="0" smtClean="0"/>
              <a:t>　　本法所称的经营者，是指从事商品经营或者营利性服务（以下所称商品包括服务）的法人、其他经济组织和个人。 </a:t>
            </a:r>
            <a:endParaRPr lang="zh-CN" altLang="en-US" b="1" dirty="0" smtClean="0"/>
          </a:p>
          <a:p>
            <a:r>
              <a:rPr lang="zh-CN" altLang="en-US" sz="2000" b="1" dirty="0" smtClean="0">
                <a:solidFill>
                  <a:srgbClr val="FF0000"/>
                </a:solidFill>
              </a:rPr>
              <a:t>　　　　               －－－我国反不正当竞争法第二条 </a:t>
            </a:r>
            <a:endParaRPr lang="zh-CN" altLang="en-US" sz="2000" b="1" dirty="0" smtClean="0">
              <a:solidFill>
                <a:srgbClr val="FF0000"/>
              </a:solidFill>
            </a:endParaRPr>
          </a:p>
          <a:p>
            <a:endParaRPr lang="zh-CN" altLang="en-US" b="1" dirty="0"/>
          </a:p>
        </p:txBody>
      </p:sp>
      <p:pic>
        <p:nvPicPr>
          <p:cNvPr id="4" name="Picture 6" descr="11061016266343"/>
          <p:cNvPicPr>
            <a:picLocks noChangeAspect="1" noChangeArrowheads="1"/>
          </p:cNvPicPr>
          <p:nvPr/>
        </p:nvPicPr>
        <p:blipFill>
          <a:blip r:embed="rId1" cstate="print"/>
          <a:srcRect l="27621" r="19263" b="32387"/>
          <a:stretch>
            <a:fillRect/>
          </a:stretch>
        </p:blipFill>
        <p:spPr bwMode="auto">
          <a:xfrm>
            <a:off x="2166910" y="5500702"/>
            <a:ext cx="1785950" cy="114300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sp>
        <p:nvSpPr>
          <p:cNvPr id="4" name="Oval 6"/>
          <p:cNvSpPr>
            <a:spLocks noChangeArrowheads="1"/>
          </p:cNvSpPr>
          <p:nvPr/>
        </p:nvSpPr>
        <p:spPr bwMode="auto">
          <a:xfrm>
            <a:off x="1524000" y="1628775"/>
            <a:ext cx="9144000" cy="5229225"/>
          </a:xfrm>
          <a:prstGeom prst="ellipse">
            <a:avLst/>
          </a:prstGeom>
          <a:solidFill>
            <a:schemeClr val="bg2"/>
          </a:solidFill>
          <a:ln w="9525">
            <a:solidFill>
              <a:schemeClr val="tx1"/>
            </a:solidFill>
            <a:round/>
          </a:ln>
          <a:effectLst/>
        </p:spPr>
        <p:txBody>
          <a:bodyPr wrap="none" anchor="ctr"/>
          <a:lstStyle/>
          <a:p>
            <a:pPr algn="ctr"/>
            <a:endParaRPr lang="zh-CN" altLang="zh-CN"/>
          </a:p>
        </p:txBody>
      </p:sp>
      <p:sp>
        <p:nvSpPr>
          <p:cNvPr id="5" name="Rectangle 2"/>
          <p:cNvSpPr txBox="1">
            <a:spLocks noRot="1" noChangeArrowheads="1"/>
          </p:cNvSpPr>
          <p:nvPr/>
        </p:nvSpPr>
        <p:spPr>
          <a:xfrm>
            <a:off x="3071813" y="476250"/>
            <a:ext cx="4846637" cy="11430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chemeClr val="tx2"/>
                </a:solidFill>
                <a:effectLst/>
                <a:uLnTx/>
                <a:uFillTx/>
                <a:latin typeface="+mj-lt"/>
                <a:ea typeface="+mj-ea"/>
                <a:cs typeface="+mj-cs"/>
              </a:rPr>
              <a:t>概括加列举式？</a:t>
            </a:r>
            <a:endParaRPr kumimoji="0" lang="zh-CN" altLang="en-US" sz="40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Oval 4"/>
          <p:cNvSpPr>
            <a:spLocks noChangeArrowheads="1"/>
          </p:cNvSpPr>
          <p:nvPr/>
        </p:nvSpPr>
        <p:spPr bwMode="auto">
          <a:xfrm>
            <a:off x="2279650" y="2492375"/>
            <a:ext cx="3744913" cy="3384550"/>
          </a:xfrm>
          <a:prstGeom prst="ellipse">
            <a:avLst/>
          </a:prstGeom>
          <a:solidFill>
            <a:srgbClr val="FF99FF"/>
          </a:solidFill>
          <a:ln w="9525">
            <a:solidFill>
              <a:schemeClr val="tx1"/>
            </a:solidFill>
            <a:round/>
          </a:ln>
          <a:effectLst/>
        </p:spPr>
        <p:txBody>
          <a:bodyPr wrap="none" anchor="ctr"/>
          <a:lstStyle/>
          <a:p>
            <a:pPr algn="ctr"/>
            <a:r>
              <a:rPr lang="en-US" altLang="zh-CN" sz="3600" b="1"/>
              <a:t>   </a:t>
            </a:r>
            <a:r>
              <a:rPr lang="zh-CN" altLang="en-US" sz="3600" b="1"/>
              <a:t>正当竞争　</a:t>
            </a:r>
            <a:endParaRPr lang="zh-CN" altLang="en-US" sz="3600" b="1"/>
          </a:p>
        </p:txBody>
      </p:sp>
      <p:sp>
        <p:nvSpPr>
          <p:cNvPr id="7" name="Oval 5"/>
          <p:cNvSpPr>
            <a:spLocks noChangeArrowheads="1"/>
          </p:cNvSpPr>
          <p:nvPr/>
        </p:nvSpPr>
        <p:spPr bwMode="auto">
          <a:xfrm>
            <a:off x="7175500" y="3141663"/>
            <a:ext cx="2376488" cy="2376487"/>
          </a:xfrm>
          <a:prstGeom prst="ellipse">
            <a:avLst/>
          </a:prstGeom>
          <a:solidFill>
            <a:srgbClr val="000000"/>
          </a:solidFill>
          <a:ln w="9525">
            <a:solidFill>
              <a:schemeClr val="tx1"/>
            </a:solidFill>
            <a:round/>
          </a:ln>
          <a:effectLst/>
        </p:spPr>
        <p:txBody>
          <a:bodyPr wrap="none" anchor="ctr"/>
          <a:lstStyle/>
          <a:p>
            <a:pPr algn="ctr"/>
            <a:r>
              <a:rPr lang="en-US" altLang="zh-CN" sz="3200" b="1">
                <a:solidFill>
                  <a:schemeClr val="bg1"/>
                </a:solidFill>
              </a:rPr>
              <a:t>   </a:t>
            </a:r>
            <a:r>
              <a:rPr lang="zh-CN" altLang="en-US" sz="3200" b="1">
                <a:solidFill>
                  <a:schemeClr val="bg1"/>
                </a:solidFill>
              </a:rPr>
              <a:t>不正当竞争　</a:t>
            </a:r>
            <a:endParaRPr lang="zh-CN" altLang="en-US" sz="3200" b="1">
              <a:solidFill>
                <a:schemeClr val="bg1"/>
              </a:solidFill>
            </a:endParaRPr>
          </a:p>
        </p:txBody>
      </p:sp>
      <p:sp>
        <p:nvSpPr>
          <p:cNvPr id="8" name="云形标注 7"/>
          <p:cNvSpPr/>
          <p:nvPr/>
        </p:nvSpPr>
        <p:spPr>
          <a:xfrm>
            <a:off x="8024826" y="500042"/>
            <a:ext cx="1857388" cy="1500198"/>
          </a:xfrm>
          <a:prstGeom prst="cloudCallout">
            <a:avLst>
              <a:gd name="adj1" fmla="val -72465"/>
              <a:gd name="adj2" fmla="val 72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latin typeface="华文新魏" panose="02010800040101010101" pitchFamily="2" charset="-122"/>
                <a:ea typeface="华文新魏" panose="02010800040101010101" pitchFamily="2" charset="-122"/>
              </a:rPr>
              <a:t>立法意图</a:t>
            </a:r>
            <a:endParaRPr lang="zh-CN" altLang="en-US" sz="3200" b="1"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t>三、我国反不正当竞争法适用主体</a:t>
            </a:r>
            <a:br>
              <a:rPr lang="zh-CN" altLang="en-US" dirty="0" smtClean="0"/>
            </a:br>
            <a:endParaRPr lang="zh-CN" altLang="en-US" dirty="0"/>
          </a:p>
        </p:txBody>
      </p:sp>
      <p:sp>
        <p:nvSpPr>
          <p:cNvPr id="3" name="内容占位符 2"/>
          <p:cNvSpPr>
            <a:spLocks noGrp="1"/>
          </p:cNvSpPr>
          <p:nvPr>
            <p:ph idx="1"/>
          </p:nvPr>
        </p:nvSpPr>
        <p:spPr>
          <a:xfrm>
            <a:off x="2238348" y="2214554"/>
            <a:ext cx="7543824" cy="4325112"/>
          </a:xfrm>
        </p:spPr>
        <p:txBody>
          <a:bodyPr/>
          <a:lstStyle/>
          <a:p>
            <a:r>
              <a:rPr lang="en-US" altLang="zh-CN" b="1" dirty="0" smtClean="0">
                <a:solidFill>
                  <a:srgbClr val="FF0000"/>
                </a:solidFill>
              </a:rPr>
              <a:t>1</a:t>
            </a:r>
            <a:r>
              <a:rPr lang="zh-CN" altLang="en-US" b="1" dirty="0" smtClean="0">
                <a:solidFill>
                  <a:srgbClr val="FF0000"/>
                </a:solidFill>
              </a:rPr>
              <a:t>、经营者</a:t>
            </a:r>
            <a:endParaRPr lang="en-US" altLang="zh-CN" b="1" dirty="0" smtClean="0">
              <a:solidFill>
                <a:srgbClr val="FF0000"/>
              </a:solidFill>
            </a:endParaRPr>
          </a:p>
          <a:p>
            <a:r>
              <a:rPr lang="en-US" altLang="zh-CN" b="1" dirty="0" smtClean="0">
                <a:solidFill>
                  <a:srgbClr val="FF0000"/>
                </a:solidFill>
              </a:rPr>
              <a:t>2</a:t>
            </a:r>
            <a:r>
              <a:rPr lang="zh-CN" altLang="en-US" b="1" dirty="0" smtClean="0">
                <a:solidFill>
                  <a:srgbClr val="FF0000"/>
                </a:solidFill>
              </a:rPr>
              <a:t>、各级人民政府及其所属部门</a:t>
            </a:r>
            <a:endParaRPr lang="en-US" altLang="zh-CN" b="1" dirty="0" smtClean="0">
              <a:solidFill>
                <a:srgbClr val="FF0000"/>
              </a:solidFill>
            </a:endParaRPr>
          </a:p>
          <a:p>
            <a:r>
              <a:rPr lang="en-US" altLang="zh-CN" b="1" dirty="0" smtClean="0">
                <a:solidFill>
                  <a:srgbClr val="FF0000"/>
                </a:solidFill>
              </a:rPr>
              <a:t>3</a:t>
            </a:r>
            <a:r>
              <a:rPr lang="zh-CN" altLang="en-US" b="1" dirty="0" smtClean="0">
                <a:solidFill>
                  <a:srgbClr val="FF0000"/>
                </a:solidFill>
              </a:rPr>
              <a:t>、</a:t>
            </a:r>
            <a:r>
              <a:rPr lang="zh-CN" altLang="en-US" b="1" dirty="0" smtClean="0">
                <a:solidFill>
                  <a:srgbClr val="FF66FF"/>
                </a:solidFill>
              </a:rPr>
              <a:t>县级以上人民政府工商行政管理部门及其他部门</a:t>
            </a:r>
            <a:endParaRPr lang="en-US" altLang="zh-CN" b="1" dirty="0" smtClean="0">
              <a:solidFill>
                <a:srgbClr val="FF66FF"/>
              </a:solidFill>
            </a:endParaRPr>
          </a:p>
          <a:p>
            <a:endParaRPr lang="en-US" altLang="zh-CN" b="1" dirty="0" smtClean="0">
              <a:solidFill>
                <a:srgbClr val="FF0000"/>
              </a:solidFill>
            </a:endParaRPr>
          </a:p>
          <a:p>
            <a:r>
              <a:rPr lang="en-US" altLang="zh-CN" b="1" dirty="0" smtClean="0"/>
              <a:t>4</a:t>
            </a:r>
            <a:r>
              <a:rPr lang="zh-CN" altLang="en-US" b="1" dirty="0" smtClean="0"/>
              <a:t>、国家</a:t>
            </a:r>
            <a:endParaRPr lang="en-US" altLang="zh-CN" b="1" dirty="0" smtClean="0"/>
          </a:p>
          <a:p>
            <a:r>
              <a:rPr lang="en-US" altLang="zh-CN" b="1" dirty="0" smtClean="0"/>
              <a:t>5</a:t>
            </a:r>
            <a:r>
              <a:rPr lang="zh-CN" altLang="en-US" b="1" dirty="0" smtClean="0"/>
              <a:t>、国家机关工作人员</a:t>
            </a:r>
            <a:endParaRPr lang="en-US" altLang="zh-CN" b="1" dirty="0" smtClean="0"/>
          </a:p>
          <a:p>
            <a:r>
              <a:rPr lang="en-US" altLang="zh-CN" b="1" dirty="0" smtClean="0"/>
              <a:t>6</a:t>
            </a:r>
            <a:r>
              <a:rPr lang="zh-CN" altLang="en-US" b="1" dirty="0" smtClean="0"/>
              <a:t>、一切组织和个人</a:t>
            </a:r>
            <a:endParaRPr lang="zh-CN" alt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Rot="1" noChangeArrowheads="1"/>
          </p:cNvSpPr>
          <p:nvPr>
            <p:ph type="body" idx="1"/>
          </p:nvPr>
        </p:nvSpPr>
        <p:spPr>
          <a:xfrm>
            <a:off x="6240463" y="1628775"/>
            <a:ext cx="3571875" cy="1871663"/>
          </a:xfrm>
          <a:solidFill>
            <a:srgbClr val="FFFF00"/>
          </a:solidFill>
        </p:spPr>
        <p:txBody>
          <a:bodyPr/>
          <a:lstStyle/>
          <a:p>
            <a:pPr eaLnBrk="1" hangingPunct="1">
              <a:lnSpc>
                <a:spcPct val="80000"/>
              </a:lnSpc>
              <a:buFont typeface="Wingdings" panose="05000000000000000000" pitchFamily="2" charset="2"/>
              <a:buNone/>
            </a:pPr>
            <a:r>
              <a:rPr lang="en-US" altLang="zh-CN" sz="2400" b="1" smtClean="0">
                <a:solidFill>
                  <a:srgbClr val="FF00FF"/>
                </a:solidFill>
                <a:ea typeface="黑体" panose="02010609060101010101" pitchFamily="2" charset="-122"/>
              </a:rPr>
              <a:t>          </a:t>
            </a:r>
            <a:r>
              <a:rPr lang="zh-CN" altLang="en-US" sz="2400" b="1" smtClean="0">
                <a:solidFill>
                  <a:srgbClr val="000000"/>
                </a:solidFill>
                <a:ea typeface="黑体" panose="02010609060101010101" pitchFamily="2" charset="-122"/>
              </a:rPr>
              <a:t>本法所称的经营者</a:t>
            </a:r>
            <a:r>
              <a:rPr lang="zh-CN" altLang="en-US" sz="2400" b="1" smtClean="0">
                <a:solidFill>
                  <a:srgbClr val="000000"/>
                </a:solidFill>
              </a:rPr>
              <a:t>，是指从事商品经营</a:t>
            </a:r>
            <a:r>
              <a:rPr lang="zh-CN" altLang="en-US" sz="2400" b="1" smtClean="0"/>
              <a:t>或者</a:t>
            </a:r>
            <a:r>
              <a:rPr lang="zh-CN" altLang="en-US" sz="2400" b="1" smtClean="0">
                <a:solidFill>
                  <a:srgbClr val="000000"/>
                </a:solidFill>
              </a:rPr>
              <a:t>营利性服务（所称商品包括服务）的法人、其他经济组织和个人。</a:t>
            </a:r>
            <a:r>
              <a:rPr lang="zh-CN" altLang="en-US" sz="2400" smtClean="0"/>
              <a:t> </a:t>
            </a:r>
            <a:r>
              <a:rPr lang="zh-CN" altLang="en-US" sz="2400" b="1" smtClean="0"/>
              <a:t> </a:t>
            </a:r>
            <a:endParaRPr lang="zh-CN" altLang="en-US" sz="2400" b="1" smtClean="0"/>
          </a:p>
        </p:txBody>
      </p:sp>
      <p:sp>
        <p:nvSpPr>
          <p:cNvPr id="29699" name="Rectangle 4"/>
          <p:cNvSpPr>
            <a:spLocks noGrp="1" noRot="1" noChangeArrowheads="1"/>
          </p:cNvSpPr>
          <p:nvPr>
            <p:ph type="title"/>
          </p:nvPr>
        </p:nvSpPr>
        <p:spPr>
          <a:xfrm>
            <a:off x="1774825" y="188913"/>
            <a:ext cx="8540750" cy="1143000"/>
          </a:xfrm>
          <a:noFill/>
        </p:spPr>
        <p:txBody>
          <a:bodyPr/>
          <a:lstStyle/>
          <a:p>
            <a:pPr eaLnBrk="1" hangingPunct="1"/>
            <a:r>
              <a:rPr lang="zh-CN" altLang="en-US" sz="4000" b="1" dirty="0" smtClean="0"/>
              <a:t>不正当竞争行为的法定主体</a:t>
            </a:r>
            <a:endParaRPr lang="zh-CN" altLang="en-US" sz="4000" b="1" dirty="0" smtClean="0"/>
          </a:p>
        </p:txBody>
      </p:sp>
      <p:sp>
        <p:nvSpPr>
          <p:cNvPr id="29700" name="Rectangle 5"/>
          <p:cNvSpPr>
            <a:spLocks noChangeArrowheads="1"/>
          </p:cNvSpPr>
          <p:nvPr/>
        </p:nvSpPr>
        <p:spPr bwMode="auto">
          <a:xfrm>
            <a:off x="7032625" y="0"/>
            <a:ext cx="3635375" cy="368300"/>
          </a:xfrm>
          <a:prstGeom prst="rect">
            <a:avLst/>
          </a:prstGeom>
          <a:noFill/>
          <a:ln w="9525">
            <a:noFill/>
            <a:miter lim="800000"/>
          </a:ln>
        </p:spPr>
        <p:txBody>
          <a:bodyPr>
            <a:spAutoFit/>
          </a:bodyPr>
          <a:lstStyle/>
          <a:p>
            <a:r>
              <a:rPr lang="zh-CN" altLang="en-US" b="1">
                <a:solidFill>
                  <a:schemeClr val="tx2"/>
                </a:solidFill>
              </a:rPr>
              <a:t>第一节　 反不正当竞争法概述</a:t>
            </a:r>
            <a:endParaRPr lang="zh-CN" altLang="en-US" b="1">
              <a:solidFill>
                <a:schemeClr val="tx2"/>
              </a:solidFill>
            </a:endParaRPr>
          </a:p>
        </p:txBody>
      </p:sp>
      <p:sp>
        <p:nvSpPr>
          <p:cNvPr id="27654" name="Rectangle 6"/>
          <p:cNvSpPr>
            <a:spLocks noChangeArrowheads="1"/>
          </p:cNvSpPr>
          <p:nvPr/>
        </p:nvSpPr>
        <p:spPr bwMode="auto">
          <a:xfrm>
            <a:off x="2002790" y="3284538"/>
            <a:ext cx="670560" cy="1152525"/>
          </a:xfrm>
          <a:prstGeom prst="rect">
            <a:avLst/>
          </a:prstGeom>
          <a:gradFill rotWithShape="1">
            <a:gsLst>
              <a:gs pos="0">
                <a:schemeClr val="accent1"/>
              </a:gs>
              <a:gs pos="50000">
                <a:schemeClr val="bg1"/>
              </a:gs>
              <a:gs pos="100000">
                <a:schemeClr val="accent1"/>
              </a:gs>
            </a:gsLst>
            <a:lin ang="5400000" scaled="1"/>
          </a:gradFill>
          <a:ln w="9525">
            <a:solidFill>
              <a:srgbClr val="FF00FF"/>
            </a:solidFill>
            <a:miter lim="800000"/>
          </a:ln>
          <a:effectLst/>
        </p:spPr>
        <p:txBody>
          <a:bodyPr vert="eaVert">
            <a:spAutoFit/>
          </a:bodyPr>
          <a:lstStyle/>
          <a:p>
            <a:pPr algn="ctr">
              <a:defRPr/>
            </a:pPr>
            <a:r>
              <a:rPr lang="zh-CN" altLang="en-US" sz="3200" b="1">
                <a:ea typeface="宋体" panose="02010600030101010101" pitchFamily="2" charset="-122"/>
              </a:rPr>
              <a:t>主体</a:t>
            </a:r>
            <a:endParaRPr lang="zh-CN" altLang="en-US" sz="3200" b="1">
              <a:ea typeface="宋体" panose="02010600030101010101" pitchFamily="2" charset="-122"/>
            </a:endParaRPr>
          </a:p>
        </p:txBody>
      </p:sp>
      <p:sp>
        <p:nvSpPr>
          <p:cNvPr id="27655" name="AutoShape 7"/>
          <p:cNvSpPr>
            <a:spLocks noChangeArrowheads="1"/>
          </p:cNvSpPr>
          <p:nvPr/>
        </p:nvSpPr>
        <p:spPr bwMode="auto">
          <a:xfrm>
            <a:off x="7608888" y="4941888"/>
            <a:ext cx="2519362" cy="1152525"/>
          </a:xfrm>
          <a:prstGeom prst="wedgeRoundRectCallout">
            <a:avLst>
              <a:gd name="adj1" fmla="val -70667"/>
              <a:gd name="adj2" fmla="val -59366"/>
              <a:gd name="adj3" fmla="val 16667"/>
            </a:avLst>
          </a:prstGeom>
          <a:solidFill>
            <a:srgbClr val="009900"/>
          </a:solidFill>
          <a:ln w="9525">
            <a:solidFill>
              <a:schemeClr val="tx1"/>
            </a:solidFill>
            <a:miter lim="800000"/>
          </a:ln>
        </p:spPr>
        <p:txBody>
          <a:bodyPr/>
          <a:lstStyle/>
          <a:p>
            <a:pPr algn="ctr"/>
            <a:r>
              <a:rPr lang="en-US" altLang="zh-CN" sz="2400" b="1">
                <a:solidFill>
                  <a:schemeClr val="bg1"/>
                </a:solidFill>
              </a:rPr>
              <a:t>“</a:t>
            </a:r>
            <a:r>
              <a:rPr lang="zh-CN" altLang="en-US" sz="2400" b="1">
                <a:solidFill>
                  <a:schemeClr val="bg1"/>
                </a:solidFill>
              </a:rPr>
              <a:t>滥用行政权力限制竞争”</a:t>
            </a:r>
            <a:endParaRPr lang="zh-CN" altLang="en-US" sz="2400" b="1">
              <a:solidFill>
                <a:schemeClr val="bg1"/>
              </a:solidFill>
            </a:endParaRPr>
          </a:p>
        </p:txBody>
      </p:sp>
      <p:sp>
        <p:nvSpPr>
          <p:cNvPr id="29703" name="Rectangle 8"/>
          <p:cNvSpPr>
            <a:spLocks noChangeArrowheads="1"/>
          </p:cNvSpPr>
          <p:nvPr/>
        </p:nvSpPr>
        <p:spPr bwMode="auto">
          <a:xfrm>
            <a:off x="1992313" y="1341438"/>
            <a:ext cx="2159000" cy="460375"/>
          </a:xfrm>
          <a:prstGeom prst="rect">
            <a:avLst/>
          </a:prstGeom>
          <a:noFill/>
          <a:ln w="9525">
            <a:noFill/>
            <a:miter lim="800000"/>
          </a:ln>
        </p:spPr>
        <p:txBody>
          <a:bodyPr>
            <a:spAutoFit/>
          </a:bodyPr>
          <a:lstStyle/>
          <a:p>
            <a:pPr>
              <a:spcBef>
                <a:spcPct val="20000"/>
              </a:spcBef>
              <a:buClr>
                <a:schemeClr val="hlink"/>
              </a:buClr>
              <a:buSzPct val="70000"/>
              <a:buFont typeface="Wingdings" panose="05000000000000000000" pitchFamily="2" charset="2"/>
              <a:buNone/>
            </a:pPr>
            <a:endParaRPr lang="zh-CN" altLang="en-US" sz="2400" b="1" dirty="0"/>
          </a:p>
        </p:txBody>
      </p:sp>
      <p:sp>
        <p:nvSpPr>
          <p:cNvPr id="27657" name="AutoShape 9"/>
          <p:cNvSpPr/>
          <p:nvPr/>
        </p:nvSpPr>
        <p:spPr bwMode="auto">
          <a:xfrm>
            <a:off x="3000375" y="2781300"/>
            <a:ext cx="215900" cy="2160588"/>
          </a:xfrm>
          <a:prstGeom prst="leftBrace">
            <a:avLst>
              <a:gd name="adj1" fmla="val 83395"/>
              <a:gd name="adj2" fmla="val 50000"/>
            </a:avLst>
          </a:prstGeom>
          <a:solidFill>
            <a:srgbClr val="00FFFF"/>
          </a:solidFill>
          <a:ln w="9525">
            <a:solidFill>
              <a:schemeClr val="tx1"/>
            </a:solidFill>
            <a:round/>
          </a:ln>
        </p:spPr>
        <p:txBody>
          <a:bodyPr wrap="none" anchor="ctr"/>
          <a:lstStyle/>
          <a:p>
            <a:endParaRPr lang="zh-CN" altLang="en-US"/>
          </a:p>
        </p:txBody>
      </p:sp>
      <p:sp>
        <p:nvSpPr>
          <p:cNvPr id="29705" name="Rectangle 10"/>
          <p:cNvSpPr>
            <a:spLocks noChangeArrowheads="1"/>
          </p:cNvSpPr>
          <p:nvPr/>
        </p:nvSpPr>
        <p:spPr bwMode="auto">
          <a:xfrm>
            <a:off x="3575050" y="2781300"/>
            <a:ext cx="1255395" cy="518160"/>
          </a:xfrm>
          <a:prstGeom prst="rect">
            <a:avLst/>
          </a:prstGeom>
          <a:solidFill>
            <a:schemeClr val="bg1"/>
          </a:solidFill>
          <a:ln w="9525">
            <a:solidFill>
              <a:schemeClr val="accent2"/>
            </a:solidFill>
            <a:miter lim="800000"/>
          </a:ln>
        </p:spPr>
        <p:txBody>
          <a:bodyPr wrap="none">
            <a:spAutoFit/>
          </a:bodyPr>
          <a:lstStyle/>
          <a:p>
            <a:r>
              <a:rPr lang="zh-CN" altLang="en-US" sz="2800" b="1">
                <a:solidFill>
                  <a:srgbClr val="000000"/>
                </a:solidFill>
              </a:rPr>
              <a:t>经营者</a:t>
            </a:r>
            <a:endParaRPr lang="zh-CN" altLang="en-US" sz="2800" b="1">
              <a:solidFill>
                <a:srgbClr val="000000"/>
              </a:solidFill>
            </a:endParaRPr>
          </a:p>
        </p:txBody>
      </p:sp>
      <p:sp>
        <p:nvSpPr>
          <p:cNvPr id="27659" name="Rectangle 11"/>
          <p:cNvSpPr>
            <a:spLocks noChangeArrowheads="1"/>
          </p:cNvSpPr>
          <p:nvPr/>
        </p:nvSpPr>
        <p:spPr bwMode="auto">
          <a:xfrm>
            <a:off x="3575050" y="4508500"/>
            <a:ext cx="3042920" cy="518160"/>
          </a:xfrm>
          <a:prstGeom prst="rect">
            <a:avLst/>
          </a:prstGeom>
          <a:noFill/>
          <a:ln w="9525">
            <a:solidFill>
              <a:schemeClr val="accent2"/>
            </a:solidFill>
            <a:miter lim="800000"/>
          </a:ln>
        </p:spPr>
        <p:txBody>
          <a:bodyPr wrap="none">
            <a:spAutoFit/>
          </a:bodyPr>
          <a:lstStyle/>
          <a:p>
            <a:r>
              <a:rPr lang="zh-CN" altLang="en-US" sz="2800" b="1">
                <a:solidFill>
                  <a:srgbClr val="000000"/>
                </a:solidFill>
              </a:rPr>
              <a:t>政府及其所属部门</a:t>
            </a:r>
            <a:endParaRPr lang="zh-CN" altLang="en-US" sz="28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diamond(in)">
                                      <p:cBhvr>
                                        <p:cTn id="7" dur="2000"/>
                                        <p:tgtEl>
                                          <p:spTgt spid="2765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7659"/>
                                        </p:tgtEl>
                                        <p:attrNameLst>
                                          <p:attrName>style.visibility</p:attrName>
                                        </p:attrNameLst>
                                      </p:cBhvr>
                                      <p:to>
                                        <p:strVal val="visible"/>
                                      </p:to>
                                    </p:set>
                                    <p:animEffect transition="in" filter="diamond(in)">
                                      <p:cBhvr>
                                        <p:cTn id="10" dur="2000"/>
                                        <p:tgtEl>
                                          <p:spTgt spid="2765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7657"/>
                                        </p:tgtEl>
                                        <p:attrNameLst>
                                          <p:attrName>style.visibility</p:attrName>
                                        </p:attrNameLst>
                                      </p:cBhvr>
                                      <p:to>
                                        <p:strVal val="visible"/>
                                      </p:to>
                                    </p:set>
                                    <p:animEffect transition="in" filter="diamond(in)">
                                      <p:cBhvr>
                                        <p:cTn id="13" dur="20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bldLvl="0" animBg="1"/>
      <p:bldP spid="27657" grpId="0" bldLvl="0" animBg="1"/>
      <p:bldP spid="27659"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0"/>
            <a:r>
              <a:rPr lang="zh-CN" altLang="en-US" dirty="0" smtClean="0"/>
              <a:t> 　典型不正当竞争行为的确认</a:t>
            </a:r>
            <a:br>
              <a:rPr lang="zh-CN" altLang="en-US" dirty="0" smtClean="0"/>
            </a:br>
            <a:endParaRPr lang="zh-CN" altLang="en-US" dirty="0"/>
          </a:p>
        </p:txBody>
      </p:sp>
      <p:sp>
        <p:nvSpPr>
          <p:cNvPr id="3" name="内容占位符 2"/>
          <p:cNvSpPr>
            <a:spLocks noGrp="1"/>
          </p:cNvSpPr>
          <p:nvPr>
            <p:ph idx="1"/>
          </p:nvPr>
        </p:nvSpPr>
        <p:spPr>
          <a:xfrm>
            <a:off x="1981200" y="2249424"/>
            <a:ext cx="8229600" cy="679510"/>
          </a:xfrm>
        </p:spPr>
        <p:txBody>
          <a:bodyPr>
            <a:normAutofit fontScale="85000" lnSpcReduction="20000"/>
          </a:bodyPr>
          <a:lstStyle/>
          <a:p>
            <a:pPr>
              <a:buNone/>
            </a:pPr>
            <a:r>
              <a:rPr lang="zh-CN" altLang="en-US" b="1" dirty="0" smtClean="0"/>
              <a:t>依据我国</a:t>
            </a:r>
            <a:r>
              <a:rPr lang="en-US" altLang="zh-CN" b="1" dirty="0" smtClean="0"/>
              <a:t>《</a:t>
            </a:r>
            <a:r>
              <a:rPr lang="zh-CN" altLang="en-US" b="1" dirty="0" smtClean="0"/>
              <a:t>反不正当竞争法</a:t>
            </a:r>
            <a:r>
              <a:rPr lang="en-US" altLang="zh-CN" b="1" dirty="0" smtClean="0"/>
              <a:t>》</a:t>
            </a:r>
            <a:r>
              <a:rPr lang="zh-CN" altLang="en-US" b="1" dirty="0" smtClean="0"/>
              <a:t>规定，确定反不正当竞争行为应分两种情况：</a:t>
            </a:r>
            <a:endParaRPr lang="zh-CN" altLang="en-US" dirty="0"/>
          </a:p>
        </p:txBody>
      </p:sp>
      <p:sp>
        <p:nvSpPr>
          <p:cNvPr id="4" name="新月形 3"/>
          <p:cNvSpPr/>
          <p:nvPr/>
        </p:nvSpPr>
        <p:spPr>
          <a:xfrm>
            <a:off x="3024166" y="3500438"/>
            <a:ext cx="571504" cy="2571768"/>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卡片 4"/>
          <p:cNvSpPr/>
          <p:nvPr/>
        </p:nvSpPr>
        <p:spPr>
          <a:xfrm>
            <a:off x="4095736" y="3214686"/>
            <a:ext cx="4071966" cy="1143008"/>
          </a:xfrm>
          <a:prstGeom prst="flowChartPunchedCar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rPr>
              <a:t>第二章　不正当竞争行为</a:t>
            </a:r>
            <a:endParaRPr lang="zh-CN" altLang="en-US" sz="2400" b="1" dirty="0">
              <a:solidFill>
                <a:schemeClr val="tx1"/>
              </a:solidFill>
            </a:endParaRPr>
          </a:p>
        </p:txBody>
      </p:sp>
      <p:sp>
        <p:nvSpPr>
          <p:cNvPr id="6" name="流程图: 卡片 5"/>
          <p:cNvSpPr/>
          <p:nvPr/>
        </p:nvSpPr>
        <p:spPr>
          <a:xfrm>
            <a:off x="4167174" y="4857760"/>
            <a:ext cx="4000528" cy="1357322"/>
          </a:xfrm>
          <a:prstGeom prst="flowChartPunchedCar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400" b="1" dirty="0" smtClean="0"/>
              <a:t>第二条　有限的一般条款</a:t>
            </a:r>
            <a:endParaRPr lang="zh-CN" altLang="en-US"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39008" y="3500438"/>
            <a:ext cx="3186106" cy="2286016"/>
          </a:xfrm>
        </p:spPr>
        <p:style>
          <a:lnRef idx="2">
            <a:schemeClr val="accent3"/>
          </a:lnRef>
          <a:fillRef idx="1">
            <a:schemeClr val="lt1"/>
          </a:fillRef>
          <a:effectRef idx="0">
            <a:schemeClr val="accent3"/>
          </a:effectRef>
          <a:fontRef idx="minor">
            <a:schemeClr val="dk1"/>
          </a:fontRef>
        </p:style>
        <p:txBody>
          <a:bodyPr>
            <a:normAutofit/>
          </a:bodyPr>
          <a:lstStyle/>
          <a:p>
            <a:r>
              <a:rPr lang="zh-CN" altLang="en-US" sz="2800" b="1" dirty="0" smtClean="0"/>
              <a:t>七、限购排挤行为</a:t>
            </a:r>
            <a:br>
              <a:rPr lang="en-US" altLang="zh-CN" sz="2800" b="1" dirty="0" smtClean="0"/>
            </a:br>
            <a:r>
              <a:rPr lang="zh-CN" altLang="en-US" sz="2800" b="1" dirty="0" smtClean="0"/>
              <a:t>八、行政垄断行为</a:t>
            </a:r>
            <a:br>
              <a:rPr lang="en-US" altLang="zh-CN" sz="2800" b="1" dirty="0" smtClean="0"/>
            </a:br>
            <a:r>
              <a:rPr lang="zh-CN" altLang="en-US" sz="2800" b="1" dirty="0" smtClean="0"/>
              <a:t>九、低价倾销行为</a:t>
            </a:r>
            <a:br>
              <a:rPr lang="en-US" altLang="zh-CN" sz="2800" b="1" dirty="0" smtClean="0"/>
            </a:br>
            <a:r>
              <a:rPr lang="zh-CN" altLang="en-US" sz="2800" b="1" dirty="0" smtClean="0"/>
              <a:t>十、通谋投标行为</a:t>
            </a:r>
            <a:br>
              <a:rPr lang="en-US" altLang="zh-CN" sz="2800" b="1" dirty="0" smtClean="0"/>
            </a:br>
            <a:r>
              <a:rPr lang="zh-CN" altLang="en-US" sz="2800" b="1" dirty="0" smtClean="0"/>
              <a:t>十一、搭售行为</a:t>
            </a:r>
            <a:endParaRPr lang="zh-CN" altLang="en-US" sz="2800" b="1" dirty="0"/>
          </a:p>
        </p:txBody>
      </p:sp>
      <p:sp>
        <p:nvSpPr>
          <p:cNvPr id="4" name="Rectangle 3"/>
          <p:cNvSpPr>
            <a:spLocks noGrp="1" noRot="1" noChangeArrowheads="1"/>
          </p:cNvSpPr>
          <p:nvPr>
            <p:ph idx="1"/>
          </p:nvPr>
        </p:nvSpPr>
        <p:spPr>
          <a:xfrm>
            <a:off x="1738282" y="785794"/>
            <a:ext cx="5286412" cy="4325112"/>
          </a:xfrm>
        </p:spPr>
        <p:style>
          <a:lnRef idx="1">
            <a:schemeClr val="dk1"/>
          </a:lnRef>
          <a:fillRef idx="2">
            <a:schemeClr val="dk1"/>
          </a:fillRef>
          <a:effectRef idx="1">
            <a:schemeClr val="dk1"/>
          </a:effectRef>
          <a:fontRef idx="minor">
            <a:schemeClr val="dk1"/>
          </a:fontRef>
        </p:style>
        <p:txBody>
          <a:bodyPr>
            <a:normAutofit fontScale="92500"/>
          </a:bodyPr>
          <a:lstStyle/>
          <a:p>
            <a:pPr>
              <a:buNone/>
            </a:pPr>
            <a:r>
              <a:rPr lang="zh-CN" altLang="en-US" sz="4000" b="1" dirty="0">
                <a:ea typeface="楷体_GB2312" pitchFamily="49" charset="-122"/>
              </a:rPr>
              <a:t>一、市场混淆行为</a:t>
            </a:r>
            <a:endParaRPr lang="zh-CN" altLang="en-US" sz="4000" b="1" dirty="0">
              <a:ea typeface="楷体_GB2312" pitchFamily="49" charset="-122"/>
            </a:endParaRPr>
          </a:p>
          <a:p>
            <a:pPr>
              <a:buNone/>
            </a:pPr>
            <a:r>
              <a:rPr lang="zh-CN" altLang="en-US" sz="4000" b="1" dirty="0">
                <a:ea typeface="楷体_GB2312" pitchFamily="49" charset="-122"/>
              </a:rPr>
              <a:t>二、商业贿赂行为</a:t>
            </a:r>
            <a:endParaRPr lang="zh-CN" altLang="en-US" sz="4000" b="1" dirty="0">
              <a:ea typeface="楷体_GB2312" pitchFamily="49" charset="-122"/>
            </a:endParaRPr>
          </a:p>
          <a:p>
            <a:pPr>
              <a:buNone/>
            </a:pPr>
            <a:r>
              <a:rPr lang="zh-CN" altLang="en-US" sz="4000" b="1" dirty="0">
                <a:ea typeface="楷体_GB2312" pitchFamily="49" charset="-122"/>
              </a:rPr>
              <a:t>三、虚假宣传行为</a:t>
            </a:r>
            <a:endParaRPr lang="zh-CN" altLang="en-US" sz="4000" b="1" dirty="0">
              <a:ea typeface="楷体_GB2312" pitchFamily="49" charset="-122"/>
            </a:endParaRPr>
          </a:p>
          <a:p>
            <a:pPr>
              <a:buNone/>
            </a:pPr>
            <a:r>
              <a:rPr lang="zh-CN" altLang="en-US" sz="4000" b="1" dirty="0">
                <a:ea typeface="楷体_GB2312" pitchFamily="49" charset="-122"/>
              </a:rPr>
              <a:t>四、侵犯商业秘密行为</a:t>
            </a:r>
            <a:endParaRPr lang="zh-CN" altLang="en-US" sz="4000" b="1" dirty="0">
              <a:ea typeface="楷体_GB2312" pitchFamily="49" charset="-122"/>
            </a:endParaRPr>
          </a:p>
          <a:p>
            <a:pPr>
              <a:buNone/>
            </a:pPr>
            <a:r>
              <a:rPr lang="zh-CN" altLang="en-US" sz="4000" b="1" dirty="0">
                <a:ea typeface="楷体_GB2312" pitchFamily="49" charset="-122"/>
              </a:rPr>
              <a:t>五、不当有奖销售行为</a:t>
            </a:r>
            <a:endParaRPr lang="zh-CN" altLang="en-US" sz="4000" b="1" dirty="0">
              <a:ea typeface="楷体_GB2312" pitchFamily="49" charset="-122"/>
            </a:endParaRPr>
          </a:p>
          <a:p>
            <a:pPr>
              <a:buNone/>
            </a:pPr>
            <a:r>
              <a:rPr lang="zh-CN" altLang="en-US" sz="4000" b="1" dirty="0">
                <a:ea typeface="楷体_GB2312" pitchFamily="49" charset="-122"/>
              </a:rPr>
              <a:t>六、商业诋毁行为</a:t>
            </a:r>
            <a:endParaRPr lang="zh-CN" altLang="en-US" sz="4000" b="1" dirty="0">
              <a:ea typeface="楷体_GB2312" pitchFamily="49" charset="-122"/>
            </a:endParaRPr>
          </a:p>
        </p:txBody>
      </p:sp>
      <p:sp>
        <p:nvSpPr>
          <p:cNvPr id="5" name="爆炸形 2 4"/>
          <p:cNvSpPr/>
          <p:nvPr/>
        </p:nvSpPr>
        <p:spPr>
          <a:xfrm>
            <a:off x="7596198" y="1714488"/>
            <a:ext cx="2643206" cy="164307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垄断行为</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1847850" y="404813"/>
            <a:ext cx="8540750" cy="1143000"/>
          </a:xfrm>
        </p:spPr>
        <p:txBody>
          <a:bodyPr/>
          <a:lstStyle/>
          <a:p>
            <a:r>
              <a:rPr lang="zh-CN" altLang="en-US" sz="5400" b="1">
                <a:ea typeface="楷体_GB2312" pitchFamily="49" charset="-122"/>
              </a:rPr>
              <a:t>一、市场混淆行为</a:t>
            </a:r>
            <a:endParaRPr lang="zh-CN" altLang="en-US" sz="5400" b="1">
              <a:ea typeface="楷体_GB2312" pitchFamily="49" charset="-122"/>
            </a:endParaRPr>
          </a:p>
        </p:txBody>
      </p:sp>
      <p:sp>
        <p:nvSpPr>
          <p:cNvPr id="58371" name="Rectangle 3"/>
          <p:cNvSpPr>
            <a:spLocks noGrp="1" noRot="1" noChangeArrowheads="1"/>
          </p:cNvSpPr>
          <p:nvPr>
            <p:ph type="body" idx="1"/>
          </p:nvPr>
        </p:nvSpPr>
        <p:spPr>
          <a:xfrm>
            <a:off x="1828800" y="1981200"/>
            <a:ext cx="8540750" cy="4471988"/>
          </a:xfrm>
        </p:spPr>
        <p:txBody>
          <a:bodyPr/>
          <a:lstStyle/>
          <a:p>
            <a:pPr>
              <a:lnSpc>
                <a:spcPct val="90000"/>
              </a:lnSpc>
            </a:pPr>
            <a:r>
              <a:rPr lang="zh-CN" altLang="en-US" sz="4000" b="1" dirty="0">
                <a:solidFill>
                  <a:srgbClr val="FF66FF"/>
                </a:solidFill>
              </a:rPr>
              <a:t>（一）市场混淆行为概念</a:t>
            </a:r>
            <a:endParaRPr lang="zh-CN" altLang="en-US" sz="4000" b="1" dirty="0">
              <a:solidFill>
                <a:srgbClr val="FF66FF"/>
              </a:solidFill>
            </a:endParaRPr>
          </a:p>
          <a:p>
            <a:pPr>
              <a:lnSpc>
                <a:spcPct val="90000"/>
              </a:lnSpc>
              <a:buNone/>
            </a:pPr>
            <a:endParaRPr lang="en-US" altLang="zh-CN" sz="3600" b="1" dirty="0">
              <a:ea typeface="楷体_GB2312" pitchFamily="49" charset="-122"/>
            </a:endParaRPr>
          </a:p>
          <a:p>
            <a:pPr>
              <a:lnSpc>
                <a:spcPct val="90000"/>
              </a:lnSpc>
            </a:pPr>
            <a:r>
              <a:rPr lang="zh-CN" altLang="en-US" sz="3600" b="1" dirty="0">
                <a:ea typeface="楷体_GB2312" pitchFamily="49" charset="-122"/>
              </a:rPr>
              <a:t>市场混淆行为是指在市场交易中，经营者擅自使用与他人商业标识相同或者近似的标识，导致或者可能导致其商品或者服务与他人的商品或者服务相混淆的行为。</a:t>
            </a:r>
            <a:endParaRPr lang="zh-CN" altLang="en-US" sz="3600" b="1" dirty="0">
              <a:ea typeface="楷体_GB2312" pitchFamily="49"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Rot="1" noChangeArrowheads="1"/>
          </p:cNvSpPr>
          <p:nvPr>
            <p:ph type="body" idx="1"/>
          </p:nvPr>
        </p:nvSpPr>
        <p:spPr>
          <a:xfrm>
            <a:off x="1524000" y="1052513"/>
            <a:ext cx="9144000" cy="5805487"/>
          </a:xfrm>
          <a:solidFill>
            <a:schemeClr val="bg1"/>
          </a:solidFill>
        </p:spPr>
        <p:txBody>
          <a:bodyPr/>
          <a:lstStyle/>
          <a:p>
            <a:r>
              <a:rPr lang="zh-CN" altLang="en-US" sz="3600" b="1" dirty="0">
                <a:solidFill>
                  <a:srgbClr val="FF66FF"/>
                </a:solidFill>
              </a:rPr>
              <a:t>（二）市场混淆行为的主要类型</a:t>
            </a:r>
            <a:endParaRPr lang="zh-CN" altLang="en-US" sz="3600" b="1" dirty="0">
              <a:solidFill>
                <a:srgbClr val="FF66FF"/>
              </a:solidFill>
            </a:endParaRPr>
          </a:p>
          <a:p>
            <a:pPr>
              <a:buFont typeface="Wingdings" panose="05000000000000000000" pitchFamily="2" charset="2"/>
              <a:buNone/>
            </a:pPr>
            <a:r>
              <a:rPr lang="zh-CN" altLang="en-US" sz="2800" b="1" dirty="0"/>
              <a:t>　</a:t>
            </a:r>
            <a:r>
              <a:rPr lang="zh-CN" altLang="en-US" sz="2800" b="1" dirty="0">
                <a:solidFill>
                  <a:srgbClr val="000000"/>
                </a:solidFill>
                <a:ea typeface="楷体_GB2312" pitchFamily="49" charset="-122"/>
              </a:rPr>
              <a:t>第五条　经营者不得采用下列不正当手段从事市场交易，损害竞争对手：</a:t>
            </a:r>
            <a:endParaRPr lang="zh-CN" altLang="en-US" sz="2800" b="1" dirty="0">
              <a:solidFill>
                <a:srgbClr val="000000"/>
              </a:solidFill>
              <a:ea typeface="楷体_GB2312" pitchFamily="49" charset="-122"/>
            </a:endParaRPr>
          </a:p>
          <a:p>
            <a:r>
              <a:rPr lang="zh-CN" altLang="en-US" sz="2800" b="1" dirty="0">
                <a:solidFill>
                  <a:srgbClr val="000000"/>
                </a:solidFill>
                <a:ea typeface="楷体_GB2312" pitchFamily="49" charset="-122"/>
              </a:rPr>
              <a:t>（一）假冒他人的注册商标；</a:t>
            </a:r>
            <a:endParaRPr lang="zh-CN" altLang="en-US" sz="2800" b="1" dirty="0">
              <a:solidFill>
                <a:srgbClr val="000000"/>
              </a:solidFill>
              <a:ea typeface="楷体_GB2312" pitchFamily="49" charset="-122"/>
            </a:endParaRPr>
          </a:p>
          <a:p>
            <a:r>
              <a:rPr lang="zh-CN" altLang="en-US" sz="2800" b="1" dirty="0">
                <a:solidFill>
                  <a:srgbClr val="000000"/>
                </a:solidFill>
                <a:ea typeface="楷体_GB2312" pitchFamily="49" charset="-122"/>
              </a:rPr>
              <a:t>（二）擅自使用知名商品特有的名称、包装、装潢，或者使用与知名商品近似的名称、包装、装潢，造成和他人的知名商品相混淆，使购买者误认为是该知名商品；</a:t>
            </a:r>
            <a:endParaRPr lang="zh-CN" altLang="en-US" sz="2800" b="1" dirty="0">
              <a:solidFill>
                <a:srgbClr val="000000"/>
              </a:solidFill>
              <a:ea typeface="楷体_GB2312" pitchFamily="49" charset="-122"/>
            </a:endParaRPr>
          </a:p>
          <a:p>
            <a:r>
              <a:rPr lang="zh-CN" altLang="en-US" sz="2800" b="1" dirty="0">
                <a:solidFill>
                  <a:srgbClr val="000000"/>
                </a:solidFill>
                <a:ea typeface="楷体_GB2312" pitchFamily="49" charset="-122"/>
              </a:rPr>
              <a:t>（三）擅自使用他人的企业名称或者姓名，引人误认为是他人的商品；</a:t>
            </a:r>
            <a:endParaRPr lang="zh-CN" altLang="en-US" sz="2800" b="1" dirty="0">
              <a:solidFill>
                <a:srgbClr val="000000"/>
              </a:solidFill>
              <a:ea typeface="楷体_GB2312" pitchFamily="49" charset="-122"/>
            </a:endParaRPr>
          </a:p>
          <a:p>
            <a:r>
              <a:rPr lang="zh-CN" altLang="en-US" sz="2800" b="1" dirty="0">
                <a:solidFill>
                  <a:srgbClr val="000000"/>
                </a:solidFill>
                <a:ea typeface="楷体_GB2312" pitchFamily="49" charset="-122"/>
              </a:rPr>
              <a:t>（四）在商品上伪造或者冒用认证标志、名优标志等质量标志，伪造产地，对商品质量作引人误解的虚假表示。</a:t>
            </a:r>
            <a:endParaRPr lang="zh-CN" altLang="en-US" sz="2800" b="1" dirty="0">
              <a:solidFill>
                <a:srgbClr val="000000"/>
              </a:solidFill>
              <a:ea typeface="楷体_GB2312" pitchFamily="49" charset="-122"/>
            </a:endParaRPr>
          </a:p>
        </p:txBody>
      </p:sp>
      <p:sp>
        <p:nvSpPr>
          <p:cNvPr id="60420" name="Rectangle 4"/>
          <p:cNvSpPr>
            <a:spLocks noGrp="1" noRot="1" noChangeArrowheads="1"/>
          </p:cNvSpPr>
          <p:nvPr>
            <p:ph type="title"/>
          </p:nvPr>
        </p:nvSpPr>
        <p:spPr>
          <a:xfrm>
            <a:off x="1774825" y="0"/>
            <a:ext cx="8540750" cy="1143000"/>
          </a:xfrm>
          <a:noFill/>
        </p:spPr>
        <p:txBody>
          <a:bodyPr/>
          <a:lstStyle/>
          <a:p>
            <a:r>
              <a:rPr lang="zh-CN" altLang="en-US" b="1"/>
              <a:t>一、市场混淆行为</a:t>
            </a:r>
            <a:endParaRPr lang="zh-CN" altLang="en-US"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情境导入</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6770370" cy="3415030"/>
          </a:xfrm>
          <a:prstGeom prst="rect">
            <a:avLst/>
          </a:prstGeom>
          <a:noFill/>
        </p:spPr>
        <p:txBody>
          <a:bodyPr wrap="square" rtlCol="0" anchor="t">
            <a:spAutoFit/>
          </a:bodyPr>
          <a:p>
            <a:r>
              <a:rPr lang="zh-CN" altLang="en-US" sz="3600"/>
              <a:t>由于东方贸易公司注重诚信，产品物美价廉，公司产品销售越来越好。但最近一段时间以来，产品销售出现了一些问题，经过调查发现市场上出现了假冒自己公司商品的行为。</a:t>
            </a:r>
            <a:endParaRPr lang="zh-CN" altLang="en-US" sz="36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t>1</a:t>
            </a:r>
            <a:r>
              <a:rPr lang="zh-CN" altLang="en-US" b="1" dirty="0" smtClean="0"/>
              <a:t>、假冒他人的注册商标</a:t>
            </a:r>
            <a:br>
              <a:rPr lang="zh-CN" altLang="en-US" b="1" dirty="0" smtClean="0"/>
            </a:br>
            <a:endParaRPr lang="zh-CN" altLang="en-US" dirty="0"/>
          </a:p>
        </p:txBody>
      </p:sp>
      <p:sp>
        <p:nvSpPr>
          <p:cNvPr id="3" name="内容占位符 2"/>
          <p:cNvSpPr>
            <a:spLocks noGrp="1"/>
          </p:cNvSpPr>
          <p:nvPr>
            <p:ph idx="1"/>
          </p:nvPr>
        </p:nvSpPr>
        <p:spPr>
          <a:xfrm>
            <a:off x="1981200" y="2249424"/>
            <a:ext cx="8229600" cy="2036832"/>
          </a:xfrm>
        </p:spPr>
        <p:txBody>
          <a:bodyPr/>
          <a:lstStyle/>
          <a:p>
            <a:r>
              <a:rPr lang="zh-CN" altLang="en-US" b="1" dirty="0" smtClean="0"/>
              <a:t>确认要件：</a:t>
            </a:r>
            <a:endParaRPr lang="en-US" altLang="zh-CN" b="1" dirty="0" smtClean="0"/>
          </a:p>
          <a:p>
            <a:r>
              <a:rPr lang="zh-CN" altLang="en-US" b="1" dirty="0" smtClean="0"/>
              <a:t>（</a:t>
            </a:r>
            <a:r>
              <a:rPr lang="en-US" altLang="zh-CN" b="1" dirty="0" smtClean="0"/>
              <a:t>1</a:t>
            </a:r>
            <a:r>
              <a:rPr lang="zh-CN" altLang="en-US" b="1" dirty="0" smtClean="0"/>
              <a:t>）经营者与他人为同业竞争者</a:t>
            </a:r>
            <a:endParaRPr lang="en-US" altLang="zh-CN" b="1" dirty="0" smtClean="0"/>
          </a:p>
          <a:p>
            <a:r>
              <a:rPr lang="zh-CN" altLang="en-US" b="1" dirty="0" smtClean="0"/>
              <a:t>（</a:t>
            </a:r>
            <a:r>
              <a:rPr lang="en-US" altLang="zh-CN" b="1" dirty="0" smtClean="0"/>
              <a:t>2</a:t>
            </a:r>
            <a:r>
              <a:rPr lang="zh-CN" altLang="en-US" b="1" dirty="0" smtClean="0"/>
              <a:t>）注册商标是他人的，而且在保护期内</a:t>
            </a:r>
            <a:endParaRPr lang="en-US" altLang="zh-CN" b="1" dirty="0" smtClean="0"/>
          </a:p>
          <a:p>
            <a:r>
              <a:rPr lang="zh-CN" altLang="en-US" b="1" dirty="0" smtClean="0"/>
              <a:t>（</a:t>
            </a:r>
            <a:r>
              <a:rPr lang="en-US" altLang="zh-CN" b="1" dirty="0" smtClean="0"/>
              <a:t>3</a:t>
            </a:r>
            <a:r>
              <a:rPr lang="zh-CN" altLang="en-US" b="1" dirty="0" smtClean="0"/>
              <a:t>）假冒行为造成了商品的混淆</a:t>
            </a:r>
            <a:endParaRPr lang="zh-CN" alt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524000" y="2285992"/>
            <a:ext cx="1214446" cy="2571768"/>
          </a:xfrm>
        </p:spPr>
        <p:txBody>
          <a:bodyPr vert="eaVert">
            <a:normAutofit/>
          </a:bodyPr>
          <a:lstStyle/>
          <a:p>
            <a:pPr>
              <a:buNone/>
            </a:pPr>
            <a:r>
              <a:rPr lang="zh-CN" altLang="en-US" b="1" dirty="0" smtClean="0"/>
              <a:t>同业竞争者</a:t>
            </a:r>
            <a:endParaRPr lang="zh-CN" altLang="en-US" dirty="0"/>
          </a:p>
        </p:txBody>
      </p:sp>
      <p:sp>
        <p:nvSpPr>
          <p:cNvPr id="4" name="AutoShape 7"/>
          <p:cNvSpPr/>
          <p:nvPr/>
        </p:nvSpPr>
        <p:spPr bwMode="auto">
          <a:xfrm>
            <a:off x="2881290" y="2643182"/>
            <a:ext cx="288925" cy="1368425"/>
          </a:xfrm>
          <a:prstGeom prst="leftBrace">
            <a:avLst>
              <a:gd name="adj1" fmla="val 39469"/>
              <a:gd name="adj2" fmla="val 50000"/>
            </a:avLst>
          </a:prstGeom>
          <a:solidFill>
            <a:schemeClr val="accent5">
              <a:lumMod val="75000"/>
            </a:schemeClr>
          </a:solidFill>
          <a:ln w="9525">
            <a:solidFill>
              <a:srgbClr val="FFFF00"/>
            </a:solidFill>
            <a:round/>
          </a:ln>
          <a:effectLst/>
        </p:spPr>
        <p:txBody>
          <a:bodyPr wrap="none" anchor="ctr"/>
          <a:lstStyle/>
          <a:p>
            <a:endParaRPr lang="zh-CN" altLang="en-US"/>
          </a:p>
        </p:txBody>
      </p:sp>
      <p:sp>
        <p:nvSpPr>
          <p:cNvPr id="5" name="Rectangle 8"/>
          <p:cNvSpPr>
            <a:spLocks noChangeArrowheads="1"/>
          </p:cNvSpPr>
          <p:nvPr/>
        </p:nvSpPr>
        <p:spPr bwMode="auto">
          <a:xfrm>
            <a:off x="3524232" y="2360605"/>
            <a:ext cx="1476375" cy="460375"/>
          </a:xfrm>
          <a:prstGeom prst="rect">
            <a:avLst/>
          </a:prstGeom>
          <a:gradFill rotWithShape="1">
            <a:gsLst>
              <a:gs pos="0">
                <a:schemeClr val="bg1"/>
              </a:gs>
              <a:gs pos="100000">
                <a:schemeClr val="accent1"/>
              </a:gs>
            </a:gsLst>
            <a:lin ang="5400000" scaled="1"/>
          </a:gradFill>
          <a:ln w="9525">
            <a:solidFill>
              <a:schemeClr val="tx1"/>
            </a:solidFill>
            <a:miter lim="800000"/>
          </a:ln>
          <a:effectLst/>
        </p:spPr>
        <p:txBody>
          <a:bodyPr wrap="none" anchor="ctr">
            <a:spAutoFit/>
          </a:bodyPr>
          <a:lstStyle/>
          <a:p>
            <a:r>
              <a:rPr lang="zh-CN" altLang="en-US" sz="2400" b="1">
                <a:solidFill>
                  <a:srgbClr val="000000"/>
                </a:solidFill>
              </a:rPr>
              <a:t>相同商品</a:t>
            </a:r>
            <a:r>
              <a:rPr lang="zh-CN" altLang="en-US" sz="2400" b="1"/>
              <a:t> </a:t>
            </a:r>
            <a:endParaRPr lang="zh-CN" altLang="en-US" sz="2400" b="1"/>
          </a:p>
        </p:txBody>
      </p:sp>
      <p:sp>
        <p:nvSpPr>
          <p:cNvPr id="6" name="Rectangle 9"/>
          <p:cNvSpPr>
            <a:spLocks noChangeArrowheads="1"/>
          </p:cNvSpPr>
          <p:nvPr/>
        </p:nvSpPr>
        <p:spPr bwMode="auto">
          <a:xfrm>
            <a:off x="3524232" y="3717927"/>
            <a:ext cx="1476375" cy="460375"/>
          </a:xfrm>
          <a:prstGeom prst="rect">
            <a:avLst/>
          </a:prstGeom>
          <a:gradFill rotWithShape="1">
            <a:gsLst>
              <a:gs pos="0">
                <a:schemeClr val="bg1"/>
              </a:gs>
              <a:gs pos="100000">
                <a:schemeClr val="accent1"/>
              </a:gs>
            </a:gsLst>
            <a:lin ang="5400000" scaled="1"/>
          </a:gradFill>
          <a:ln w="9525">
            <a:solidFill>
              <a:schemeClr val="tx1"/>
            </a:solidFill>
            <a:miter lim="800000"/>
          </a:ln>
          <a:effectLst/>
        </p:spPr>
        <p:txBody>
          <a:bodyPr wrap="none" anchor="ctr">
            <a:spAutoFit/>
          </a:bodyPr>
          <a:lstStyle/>
          <a:p>
            <a:r>
              <a:rPr lang="zh-CN" altLang="en-US" sz="2400" b="1">
                <a:solidFill>
                  <a:srgbClr val="000000"/>
                </a:solidFill>
              </a:rPr>
              <a:t>类似商品</a:t>
            </a:r>
            <a:r>
              <a:rPr lang="zh-CN" altLang="en-US" sz="2400" b="1"/>
              <a:t> </a:t>
            </a:r>
            <a:endParaRPr lang="zh-CN" altLang="en-US" sz="2400" b="1"/>
          </a:p>
        </p:txBody>
      </p:sp>
      <p:sp>
        <p:nvSpPr>
          <p:cNvPr id="7" name="Rectangle 17"/>
          <p:cNvSpPr>
            <a:spLocks noChangeArrowheads="1"/>
          </p:cNvSpPr>
          <p:nvPr/>
        </p:nvSpPr>
        <p:spPr bwMode="auto">
          <a:xfrm>
            <a:off x="5167306" y="1587645"/>
            <a:ext cx="5327650" cy="3703320"/>
          </a:xfrm>
          <a:prstGeom prst="rect">
            <a:avLst/>
          </a:prstGeom>
        </p:spPr>
        <p:style>
          <a:lnRef idx="2">
            <a:schemeClr val="accent1"/>
          </a:lnRef>
          <a:fillRef idx="1">
            <a:schemeClr val="lt1"/>
          </a:fillRef>
          <a:effectRef idx="0">
            <a:schemeClr val="accent1"/>
          </a:effectRef>
          <a:fontRef idx="minor">
            <a:schemeClr val="dk1"/>
          </a:fontRef>
        </p:style>
        <p:txBody>
          <a:bodyPr bIns="0" anchor="ctr">
            <a:spAutoFit/>
          </a:bodyPr>
          <a:lstStyle/>
          <a:p>
            <a:r>
              <a:rPr lang="zh-CN" altLang="en-US" sz="2400" b="1" dirty="0">
                <a:solidFill>
                  <a:schemeClr val="tx1"/>
                </a:solidFill>
              </a:rPr>
              <a:t>根据</a:t>
            </a:r>
            <a:r>
              <a:rPr lang="en-US" altLang="zh-CN" sz="2400" b="1" dirty="0">
                <a:solidFill>
                  <a:schemeClr val="tx1"/>
                </a:solidFill>
              </a:rPr>
              <a:t>《</a:t>
            </a:r>
            <a:r>
              <a:rPr lang="zh-CN" altLang="en-US" sz="2400" b="1" dirty="0">
                <a:solidFill>
                  <a:schemeClr val="tx1"/>
                </a:solidFill>
              </a:rPr>
              <a:t>国家工商行政管理局关于商标行政执法中若干问题的意见</a:t>
            </a:r>
            <a:r>
              <a:rPr lang="en-US" altLang="zh-CN" sz="2400" b="1" dirty="0">
                <a:solidFill>
                  <a:schemeClr val="tx1"/>
                </a:solidFill>
              </a:rPr>
              <a:t>》</a:t>
            </a:r>
            <a:r>
              <a:rPr lang="zh-CN" altLang="en-US" sz="2400" b="1" dirty="0">
                <a:solidFill>
                  <a:schemeClr val="tx1"/>
                </a:solidFill>
              </a:rPr>
              <a:t>的规定</a:t>
            </a:r>
            <a:r>
              <a:rPr lang="en-US" altLang="zh-CN" sz="2400" b="1" dirty="0">
                <a:solidFill>
                  <a:schemeClr val="tx1"/>
                </a:solidFill>
              </a:rPr>
              <a:t>,</a:t>
            </a:r>
            <a:r>
              <a:rPr lang="zh-CN" altLang="en-US" sz="2400" b="1" dirty="0">
                <a:solidFill>
                  <a:schemeClr val="tx1"/>
                </a:solidFill>
              </a:rPr>
              <a:t>商品或者服务类似的判断： </a:t>
            </a:r>
            <a:endParaRPr lang="zh-CN" altLang="en-US" sz="2400" b="1" dirty="0">
              <a:solidFill>
                <a:schemeClr val="tx1"/>
              </a:solidFill>
            </a:endParaRPr>
          </a:p>
          <a:p>
            <a:r>
              <a:rPr lang="en-US" altLang="zh-CN" sz="2400" b="1" dirty="0">
                <a:solidFill>
                  <a:schemeClr val="tx1"/>
                </a:solidFill>
              </a:rPr>
              <a:t>1</a:t>
            </a:r>
            <a:r>
              <a:rPr lang="zh-CN" altLang="en-US" sz="2400" b="1" dirty="0">
                <a:solidFill>
                  <a:schemeClr val="tx1"/>
                </a:solidFill>
              </a:rPr>
              <a:t>、以普通消费者对商品或者服务的客观认识进行综合判断； </a:t>
            </a:r>
            <a:endParaRPr lang="zh-CN" altLang="en-US" sz="2400" b="1" dirty="0">
              <a:solidFill>
                <a:schemeClr val="tx1"/>
              </a:solidFill>
            </a:endParaRPr>
          </a:p>
          <a:p>
            <a:r>
              <a:rPr lang="en-US" altLang="zh-CN" sz="2400" b="1" dirty="0">
                <a:solidFill>
                  <a:schemeClr val="tx1"/>
                </a:solidFill>
              </a:rPr>
              <a:t>2</a:t>
            </a:r>
            <a:r>
              <a:rPr lang="zh-CN" altLang="en-US" sz="2400" b="1" dirty="0">
                <a:solidFill>
                  <a:schemeClr val="tx1"/>
                </a:solidFill>
              </a:rPr>
              <a:t>、</a:t>
            </a:r>
            <a:r>
              <a:rPr lang="en-US" altLang="zh-CN" sz="2400" b="1" dirty="0">
                <a:solidFill>
                  <a:schemeClr val="tx1"/>
                </a:solidFill>
              </a:rPr>
              <a:t>《</a:t>
            </a:r>
            <a:r>
              <a:rPr lang="zh-CN" altLang="en-US" sz="2400" b="1" dirty="0">
                <a:solidFill>
                  <a:schemeClr val="tx1"/>
                </a:solidFill>
              </a:rPr>
              <a:t>商标注册用商品和服务国际分类表</a:t>
            </a:r>
            <a:r>
              <a:rPr lang="en-US" altLang="zh-CN" sz="2400" b="1" dirty="0">
                <a:solidFill>
                  <a:schemeClr val="tx1"/>
                </a:solidFill>
              </a:rPr>
              <a:t>》</a:t>
            </a:r>
            <a:r>
              <a:rPr lang="zh-CN" altLang="en-US" sz="2400" b="1" dirty="0">
                <a:solidFill>
                  <a:schemeClr val="tx1"/>
                </a:solidFill>
              </a:rPr>
              <a:t>、</a:t>
            </a:r>
            <a:r>
              <a:rPr lang="en-US" altLang="zh-CN" sz="2400" b="1" dirty="0">
                <a:solidFill>
                  <a:schemeClr val="tx1"/>
                </a:solidFill>
              </a:rPr>
              <a:t>《</a:t>
            </a:r>
            <a:r>
              <a:rPr lang="zh-CN" altLang="en-US" sz="2400" b="1" dirty="0">
                <a:solidFill>
                  <a:schemeClr val="tx1"/>
                </a:solidFill>
              </a:rPr>
              <a:t>类似商品和服务区分表</a:t>
            </a:r>
            <a:r>
              <a:rPr lang="en-US" altLang="zh-CN" sz="2400" b="1" dirty="0">
                <a:solidFill>
                  <a:schemeClr val="tx1"/>
                </a:solidFill>
              </a:rPr>
              <a:t>》</a:t>
            </a:r>
            <a:r>
              <a:rPr lang="zh-CN" altLang="en-US" sz="2400" b="1" dirty="0">
                <a:solidFill>
                  <a:schemeClr val="tx1"/>
                </a:solidFill>
              </a:rPr>
              <a:t>仅是认定类似商品或类似服务的参考，但不是唯一的依据。</a:t>
            </a:r>
            <a:endParaRPr lang="zh-CN" altLang="en-US" sz="2400" b="1" dirty="0">
              <a:solidFill>
                <a:schemeClr val="tx1"/>
              </a:solidFill>
            </a:endParaRPr>
          </a:p>
          <a:p>
            <a:pPr eaLnBrk="0" hangingPunct="0"/>
            <a:endParaRPr lang="en-US" altLang="zh-CN"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809720" y="2571744"/>
            <a:ext cx="1543032" cy="608072"/>
          </a:xfrm>
        </p:spPr>
        <p:txBody>
          <a:bodyPr/>
          <a:lstStyle/>
          <a:p>
            <a:r>
              <a:rPr lang="zh-CN" altLang="en-US" b="1" dirty="0" smtClean="0"/>
              <a:t>混淆</a:t>
            </a:r>
            <a:endParaRPr lang="zh-CN" altLang="en-US" dirty="0"/>
          </a:p>
        </p:txBody>
      </p:sp>
      <p:sp>
        <p:nvSpPr>
          <p:cNvPr id="4" name="Rectangle 6"/>
          <p:cNvSpPr>
            <a:spLocks noChangeArrowheads="1"/>
          </p:cNvSpPr>
          <p:nvPr/>
        </p:nvSpPr>
        <p:spPr bwMode="auto">
          <a:xfrm>
            <a:off x="4421203" y="2501894"/>
            <a:ext cx="2088515" cy="460375"/>
          </a:xfrm>
          <a:prstGeom prst="rect">
            <a:avLst/>
          </a:prstGeom>
          <a:gradFill rotWithShape="1">
            <a:gsLst>
              <a:gs pos="0">
                <a:schemeClr val="bg1"/>
              </a:gs>
              <a:gs pos="100000">
                <a:schemeClr val="accent1"/>
              </a:gs>
            </a:gsLst>
            <a:lin ang="5400000" scaled="1"/>
          </a:gradFill>
          <a:ln w="9525">
            <a:solidFill>
              <a:schemeClr val="tx1"/>
            </a:solidFill>
            <a:miter lim="800000"/>
          </a:ln>
          <a:effectLst/>
        </p:spPr>
        <p:txBody>
          <a:bodyPr wrap="none" anchor="ctr">
            <a:spAutoFit/>
          </a:bodyPr>
          <a:lstStyle/>
          <a:p>
            <a:r>
              <a:rPr lang="zh-CN" altLang="en-US" sz="2400" b="1">
                <a:solidFill>
                  <a:srgbClr val="000000"/>
                </a:solidFill>
              </a:rPr>
              <a:t>整体视觉原则</a:t>
            </a:r>
            <a:r>
              <a:rPr lang="zh-CN" altLang="en-US" sz="2400" b="1"/>
              <a:t> </a:t>
            </a:r>
            <a:endParaRPr lang="zh-CN" altLang="en-US" sz="2400" b="1"/>
          </a:p>
        </p:txBody>
      </p:sp>
      <p:sp>
        <p:nvSpPr>
          <p:cNvPr id="5" name="Rectangle 7"/>
          <p:cNvSpPr>
            <a:spLocks noChangeArrowheads="1"/>
          </p:cNvSpPr>
          <p:nvPr/>
        </p:nvSpPr>
        <p:spPr bwMode="auto">
          <a:xfrm>
            <a:off x="4421203" y="3797294"/>
            <a:ext cx="2088515" cy="460375"/>
          </a:xfrm>
          <a:prstGeom prst="rect">
            <a:avLst/>
          </a:prstGeom>
          <a:gradFill rotWithShape="1">
            <a:gsLst>
              <a:gs pos="0">
                <a:schemeClr val="bg1"/>
              </a:gs>
              <a:gs pos="100000">
                <a:schemeClr val="accent1"/>
              </a:gs>
            </a:gsLst>
            <a:lin ang="5400000" scaled="1"/>
          </a:gradFill>
          <a:ln w="9525">
            <a:solidFill>
              <a:schemeClr val="tx1"/>
            </a:solidFill>
            <a:miter lim="800000"/>
          </a:ln>
          <a:effectLst/>
        </p:spPr>
        <p:txBody>
          <a:bodyPr wrap="none" anchor="ctr">
            <a:spAutoFit/>
          </a:bodyPr>
          <a:lstStyle/>
          <a:p>
            <a:r>
              <a:rPr lang="zh-CN" altLang="en-US" sz="2400" b="1">
                <a:solidFill>
                  <a:srgbClr val="000000"/>
                </a:solidFill>
              </a:rPr>
              <a:t>多数认同原则 </a:t>
            </a:r>
            <a:endParaRPr lang="zh-CN" altLang="en-US" sz="2400" b="1">
              <a:solidFill>
                <a:srgbClr val="000000"/>
              </a:solidFill>
            </a:endParaRPr>
          </a:p>
        </p:txBody>
      </p:sp>
      <p:sp>
        <p:nvSpPr>
          <p:cNvPr id="6" name="Rectangle 9"/>
          <p:cNvSpPr>
            <a:spLocks noChangeArrowheads="1"/>
          </p:cNvSpPr>
          <p:nvPr/>
        </p:nvSpPr>
        <p:spPr bwMode="auto">
          <a:xfrm>
            <a:off x="4421203" y="3151182"/>
            <a:ext cx="2070735" cy="457200"/>
          </a:xfrm>
          <a:prstGeom prst="rect">
            <a:avLst/>
          </a:prstGeom>
          <a:gradFill rotWithShape="1">
            <a:gsLst>
              <a:gs pos="0">
                <a:schemeClr val="bg1"/>
              </a:gs>
              <a:gs pos="100000">
                <a:schemeClr val="accent1"/>
              </a:gs>
            </a:gsLst>
            <a:lin ang="5400000" scaled="1"/>
          </a:gradFill>
          <a:ln w="9525">
            <a:solidFill>
              <a:schemeClr val="tx1"/>
            </a:solidFill>
            <a:miter lim="800000"/>
          </a:ln>
          <a:effectLst/>
        </p:spPr>
        <p:txBody>
          <a:bodyPr wrap="none" anchor="ctr">
            <a:spAutoFit/>
          </a:bodyPr>
          <a:lstStyle/>
          <a:p>
            <a:r>
              <a:rPr lang="zh-CN" altLang="en-US" sz="2400" b="1">
                <a:solidFill>
                  <a:srgbClr val="000000"/>
                </a:solidFill>
              </a:rPr>
              <a:t>第一印象原则</a:t>
            </a:r>
            <a:r>
              <a:rPr lang="zh-CN" altLang="en-US"/>
              <a:t> </a:t>
            </a:r>
            <a:endParaRPr lang="zh-CN" altLang="en-US"/>
          </a:p>
        </p:txBody>
      </p:sp>
      <p:sp>
        <p:nvSpPr>
          <p:cNvPr id="7" name="Rectangle 10"/>
          <p:cNvSpPr>
            <a:spLocks noChangeArrowheads="1"/>
          </p:cNvSpPr>
          <p:nvPr/>
        </p:nvSpPr>
        <p:spPr bwMode="auto">
          <a:xfrm>
            <a:off x="4421203" y="4446582"/>
            <a:ext cx="2088515" cy="460375"/>
          </a:xfrm>
          <a:prstGeom prst="rect">
            <a:avLst/>
          </a:prstGeom>
          <a:gradFill rotWithShape="1">
            <a:gsLst>
              <a:gs pos="0">
                <a:schemeClr val="bg1"/>
              </a:gs>
              <a:gs pos="100000">
                <a:schemeClr val="accent1"/>
              </a:gs>
            </a:gsLst>
            <a:lin ang="5400000" scaled="1"/>
          </a:gradFill>
          <a:ln w="9525">
            <a:solidFill>
              <a:schemeClr val="accent2"/>
            </a:solidFill>
            <a:miter lim="800000"/>
          </a:ln>
          <a:effectLst/>
        </p:spPr>
        <p:txBody>
          <a:bodyPr wrap="none" anchor="ctr">
            <a:spAutoFit/>
          </a:bodyPr>
          <a:lstStyle/>
          <a:p>
            <a:r>
              <a:rPr lang="zh-CN" altLang="en-US" sz="2400" b="1">
                <a:solidFill>
                  <a:srgbClr val="000000"/>
                </a:solidFill>
              </a:rPr>
              <a:t>前后混淆原则</a:t>
            </a:r>
            <a:r>
              <a:rPr lang="zh-CN" altLang="en-US" sz="2400" b="1"/>
              <a:t> </a:t>
            </a:r>
            <a:endParaRPr lang="zh-CN" altLang="en-US" sz="2400" b="1"/>
          </a:p>
        </p:txBody>
      </p:sp>
      <p:sp>
        <p:nvSpPr>
          <p:cNvPr id="8" name="Rectangle 11"/>
          <p:cNvSpPr>
            <a:spLocks noChangeArrowheads="1"/>
          </p:cNvSpPr>
          <p:nvPr/>
        </p:nvSpPr>
        <p:spPr bwMode="auto">
          <a:xfrm>
            <a:off x="4421202" y="5165719"/>
            <a:ext cx="3603623" cy="460375"/>
          </a:xfrm>
          <a:prstGeom prst="rect">
            <a:avLst/>
          </a:prstGeom>
          <a:gradFill rotWithShape="1">
            <a:gsLst>
              <a:gs pos="0">
                <a:schemeClr val="bg1"/>
              </a:gs>
              <a:gs pos="100000">
                <a:schemeClr val="accent1"/>
              </a:gs>
            </a:gsLst>
            <a:lin ang="5400000" scaled="1"/>
          </a:gradFill>
          <a:ln w="9525">
            <a:solidFill>
              <a:schemeClr val="tx1"/>
            </a:solidFill>
            <a:miter lim="800000"/>
          </a:ln>
          <a:effectLst/>
        </p:spPr>
        <p:txBody>
          <a:bodyPr wrap="square" anchor="ctr">
            <a:spAutoFit/>
          </a:bodyPr>
          <a:lstStyle/>
          <a:p>
            <a:r>
              <a:rPr lang="en-US" altLang="zh-CN" sz="2400" b="1">
                <a:solidFill>
                  <a:srgbClr val="000000"/>
                </a:solidFill>
              </a:rPr>
              <a:t>“</a:t>
            </a:r>
            <a:r>
              <a:rPr lang="zh-CN" altLang="en-US" sz="2400" b="1">
                <a:solidFill>
                  <a:srgbClr val="000000"/>
                </a:solidFill>
              </a:rPr>
              <a:t>添加不影响属性”原则 </a:t>
            </a:r>
            <a:endParaRPr lang="zh-CN" altLang="en-US" sz="2400" b="1">
              <a:solidFill>
                <a:srgbClr val="000000"/>
              </a:solidFill>
            </a:endParaRPr>
          </a:p>
        </p:txBody>
      </p:sp>
      <p:sp>
        <p:nvSpPr>
          <p:cNvPr id="9" name="AutoShape 12"/>
          <p:cNvSpPr/>
          <p:nvPr/>
        </p:nvSpPr>
        <p:spPr bwMode="auto">
          <a:xfrm>
            <a:off x="3773503" y="2786057"/>
            <a:ext cx="288925" cy="2593975"/>
          </a:xfrm>
          <a:prstGeom prst="leftBrace">
            <a:avLst>
              <a:gd name="adj1" fmla="val 74817"/>
              <a:gd name="adj2" fmla="val 50000"/>
            </a:avLst>
          </a:prstGeom>
          <a:solidFill>
            <a:srgbClr val="009900"/>
          </a:solidFill>
          <a:ln w="9525">
            <a:solidFill>
              <a:srgbClr val="FFFF00"/>
            </a:solidFill>
            <a:round/>
          </a:ln>
          <a:effectLst/>
        </p:spPr>
        <p:txBody>
          <a:bodyPr wrap="none" anchor="ctr"/>
          <a:lstStyle/>
          <a:p>
            <a:endParaRPr lang="zh-CN" altLang="en-US"/>
          </a:p>
        </p:txBody>
      </p:sp>
      <p:sp>
        <p:nvSpPr>
          <p:cNvPr id="10" name="AutoShape 17"/>
          <p:cNvSpPr>
            <a:spLocks noChangeArrowheads="1"/>
          </p:cNvSpPr>
          <p:nvPr/>
        </p:nvSpPr>
        <p:spPr bwMode="auto">
          <a:xfrm>
            <a:off x="7158053" y="3722682"/>
            <a:ext cx="720725" cy="360362"/>
          </a:xfrm>
          <a:prstGeom prst="rightArrow">
            <a:avLst>
              <a:gd name="adj1" fmla="val 50000"/>
              <a:gd name="adj2" fmla="val 50000"/>
            </a:avLst>
          </a:prstGeom>
          <a:solidFill>
            <a:srgbClr val="FF00FF"/>
          </a:solidFill>
          <a:ln w="9525">
            <a:solidFill>
              <a:schemeClr val="tx1"/>
            </a:solidFill>
            <a:miter lim="800000"/>
          </a:ln>
          <a:effectLst/>
        </p:spPr>
        <p:txBody>
          <a:bodyPr wrap="none" anchor="ctr"/>
          <a:lstStyle/>
          <a:p>
            <a:endParaRPr lang="zh-CN" altLang="en-US"/>
          </a:p>
        </p:txBody>
      </p:sp>
      <p:sp>
        <p:nvSpPr>
          <p:cNvPr id="11" name="Text Box 18"/>
          <p:cNvSpPr txBox="1">
            <a:spLocks noChangeArrowheads="1"/>
          </p:cNvSpPr>
          <p:nvPr/>
        </p:nvSpPr>
        <p:spPr bwMode="auto">
          <a:xfrm>
            <a:off x="8382016" y="2643182"/>
            <a:ext cx="647700" cy="2529840"/>
          </a:xfrm>
          <a:prstGeom prst="rect">
            <a:avLst/>
          </a:prstGeom>
          <a:solidFill>
            <a:srgbClr val="FFFF00"/>
          </a:solidFill>
          <a:ln w="9525">
            <a:solidFill>
              <a:srgbClr val="00FFFF"/>
            </a:solidFill>
            <a:miter lim="800000"/>
          </a:ln>
          <a:effectLst/>
        </p:spPr>
        <p:txBody>
          <a:bodyPr>
            <a:spAutoFit/>
          </a:bodyPr>
          <a:lstStyle/>
          <a:p>
            <a:pPr>
              <a:spcBef>
                <a:spcPct val="50000"/>
              </a:spcBef>
            </a:pPr>
            <a:r>
              <a:rPr lang="zh-CN" altLang="en-US" sz="3200" b="1">
                <a:solidFill>
                  <a:srgbClr val="000000"/>
                </a:solidFill>
              </a:rPr>
              <a:t>相同的效果</a:t>
            </a:r>
            <a:endParaRPr lang="zh-CN" altLang="en-US" sz="3200" b="1">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descr="耐克.bmp"/>
          <p:cNvPicPr>
            <a:picLocks noChangeAspect="1"/>
          </p:cNvPicPr>
          <p:nvPr/>
        </p:nvPicPr>
        <p:blipFill>
          <a:blip r:embed="rId1" cstate="print"/>
          <a:srcRect/>
          <a:stretch>
            <a:fillRect/>
          </a:stretch>
        </p:blipFill>
        <p:spPr bwMode="auto">
          <a:xfrm>
            <a:off x="1952596" y="1857364"/>
            <a:ext cx="3708400" cy="4535487"/>
          </a:xfrm>
          <a:prstGeom prst="rect">
            <a:avLst/>
          </a:prstGeom>
          <a:noFill/>
          <a:ln w="9525">
            <a:noFill/>
            <a:miter lim="800000"/>
            <a:headEnd/>
            <a:tailEnd/>
          </a:ln>
        </p:spPr>
      </p:pic>
      <p:pic>
        <p:nvPicPr>
          <p:cNvPr id="5" name="Picture 4" descr="pic22749"/>
          <p:cNvPicPr>
            <a:picLocks noChangeAspect="1" noChangeArrowheads="1"/>
          </p:cNvPicPr>
          <p:nvPr/>
        </p:nvPicPr>
        <p:blipFill>
          <a:blip r:embed="rId2" cstate="print"/>
          <a:srcRect/>
          <a:stretch>
            <a:fillRect/>
          </a:stretch>
        </p:blipFill>
        <p:spPr bwMode="auto">
          <a:xfrm>
            <a:off x="5810248" y="1928802"/>
            <a:ext cx="4429156" cy="43227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769110" y="1109345"/>
            <a:ext cx="7581900" cy="506793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Rot="1" noChangeArrowheads="1"/>
          </p:cNvSpPr>
          <p:nvPr>
            <p:ph type="body" idx="1"/>
          </p:nvPr>
        </p:nvSpPr>
        <p:spPr>
          <a:xfrm>
            <a:off x="1919288" y="2205038"/>
            <a:ext cx="8540750" cy="3960812"/>
          </a:xfrm>
          <a:ln w="76200" cmpd="tri">
            <a:solidFill>
              <a:srgbClr val="009900"/>
            </a:solidFill>
          </a:ln>
        </p:spPr>
        <p:txBody>
          <a:bodyPr/>
          <a:lstStyle/>
          <a:p>
            <a:r>
              <a:rPr lang="zh-CN" altLang="en-US" sz="4000" b="1">
                <a:solidFill>
                  <a:srgbClr val="000000"/>
                </a:solidFill>
                <a:ea typeface="楷体_GB2312" pitchFamily="49" charset="-122"/>
              </a:rPr>
              <a:t>（二）擅自使用知名商品特有的名称、包装、装潢，或者使用与知名商品近似的名称、包装、装潢，造成和他人的知名商品相混淆，使购买者误认为是该知名商品；</a:t>
            </a:r>
            <a:endParaRPr lang="zh-CN" altLang="en-US" sz="4000" b="1">
              <a:solidFill>
                <a:srgbClr val="000000"/>
              </a:solidFill>
              <a:ea typeface="楷体_GB2312" pitchFamily="49" charset="-122"/>
            </a:endParaRPr>
          </a:p>
          <a:p>
            <a:endParaRPr lang="en-US" altLang="zh-CN" sz="4000"/>
          </a:p>
        </p:txBody>
      </p:sp>
      <p:sp>
        <p:nvSpPr>
          <p:cNvPr id="72708" name="Rectangle 4"/>
          <p:cNvSpPr>
            <a:spLocks noRot="1" noChangeArrowheads="1"/>
          </p:cNvSpPr>
          <p:nvPr/>
        </p:nvSpPr>
        <p:spPr bwMode="auto">
          <a:xfrm>
            <a:off x="1847850" y="0"/>
            <a:ext cx="8540750" cy="1143000"/>
          </a:xfrm>
          <a:prstGeom prst="rect">
            <a:avLst/>
          </a:prstGeom>
          <a:noFill/>
          <a:ln w="9525">
            <a:noFill/>
            <a:miter lim="800000"/>
          </a:ln>
          <a:effectLst/>
        </p:spPr>
        <p:txBody>
          <a:bodyPr anchor="ctr"/>
          <a:lstStyle/>
          <a:p>
            <a:pPr algn="ctr"/>
            <a:r>
              <a:rPr lang="zh-CN" altLang="en-US" sz="4400" b="1">
                <a:solidFill>
                  <a:schemeClr val="tx2"/>
                </a:solidFill>
              </a:rPr>
              <a:t>一、市场混淆行为</a:t>
            </a:r>
            <a:endParaRPr lang="zh-CN" altLang="en-US" sz="4400" b="1">
              <a:solidFill>
                <a:schemeClr val="tx2"/>
              </a:solidFill>
            </a:endParaRPr>
          </a:p>
        </p:txBody>
      </p:sp>
      <p:sp>
        <p:nvSpPr>
          <p:cNvPr id="72709" name="Rectangle 5"/>
          <p:cNvSpPr>
            <a:spLocks noRot="1" noChangeArrowheads="1"/>
          </p:cNvSpPr>
          <p:nvPr/>
        </p:nvSpPr>
        <p:spPr bwMode="auto">
          <a:xfrm>
            <a:off x="1774825" y="981075"/>
            <a:ext cx="8540750" cy="1368425"/>
          </a:xfrm>
          <a:prstGeom prst="rect">
            <a:avLst/>
          </a:prstGeom>
          <a:noFill/>
          <a:ln w="9525">
            <a:noFill/>
            <a:miter lim="800000"/>
          </a:ln>
          <a:effectLst/>
        </p:spPr>
        <p:txBody>
          <a:bodyPr/>
          <a:lstStyle/>
          <a:p>
            <a:pPr marL="342900" indent="-342900">
              <a:spcBef>
                <a:spcPct val="20000"/>
              </a:spcBef>
              <a:buClr>
                <a:schemeClr val="hlink"/>
              </a:buClr>
              <a:buSzPct val="70000"/>
              <a:buFont typeface="Wingdings" panose="05000000000000000000" pitchFamily="2" charset="2"/>
              <a:buChar char="v"/>
            </a:pPr>
            <a:r>
              <a:rPr lang="en-US" altLang="zh-CN" sz="3600" b="1"/>
              <a:t>2</a:t>
            </a:r>
            <a:r>
              <a:rPr lang="zh-CN" altLang="en-US" sz="3600" b="1"/>
              <a:t>、仿冒行为</a:t>
            </a:r>
            <a:endParaRPr lang="zh-CN" altLang="en-US" sz="3600" b="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588260" y="1825625"/>
            <a:ext cx="7014210" cy="435165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图片 5"/>
          <p:cNvPicPr>
            <a:picLocks noChangeAspect="1"/>
          </p:cNvPicPr>
          <p:nvPr/>
        </p:nvPicPr>
        <p:blipFill>
          <a:blip r:embed="rId1"/>
          <a:stretch>
            <a:fillRect/>
          </a:stretch>
        </p:blipFill>
        <p:spPr>
          <a:xfrm>
            <a:off x="1484630" y="502920"/>
            <a:ext cx="8878570" cy="563372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825625" y="740410"/>
            <a:ext cx="7320915" cy="558990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3295650" y="487680"/>
            <a:ext cx="4257040" cy="53422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先听一首歌</a:t>
            </a:r>
            <a:endParaRPr lang="zh-CN" altLang="en-US"/>
          </a:p>
          <a:p>
            <a:endParaRPr lang="zh-CN" altLang="en-US"/>
          </a:p>
          <a:p>
            <a:endParaRPr lang="zh-CN" altLang="en-US"/>
          </a:p>
          <a:p>
            <a:endParaRPr lang="zh-CN" altLang="en-US"/>
          </a:p>
          <a:p>
            <a:r>
              <a:rPr lang="zh-CN" altLang="en-US"/>
              <a:t>歌名：</a:t>
            </a:r>
            <a:endParaRPr lang="zh-CN" altLang="en-US"/>
          </a:p>
          <a:p>
            <a:endParaRPr lang="zh-CN" altLang="en-US"/>
          </a:p>
          <a:p>
            <a:r>
              <a:rPr lang="zh-CN" altLang="en-US"/>
              <a:t>歌手：</a:t>
            </a:r>
            <a:endParaRPr lang="zh-CN" altLang="en-US"/>
          </a:p>
        </p:txBody>
      </p:sp>
      <p:sp>
        <p:nvSpPr>
          <p:cNvPr id="5" name="文本框 4"/>
          <p:cNvSpPr txBox="1"/>
          <p:nvPr/>
        </p:nvSpPr>
        <p:spPr>
          <a:xfrm>
            <a:off x="2586355" y="3956050"/>
            <a:ext cx="2514600" cy="579120"/>
          </a:xfrm>
          <a:prstGeom prst="rect">
            <a:avLst/>
          </a:prstGeom>
          <a:noFill/>
        </p:spPr>
        <p:txBody>
          <a:bodyPr wrap="square" rtlCol="0">
            <a:spAutoFit/>
          </a:bodyPr>
          <a:p>
            <a:r>
              <a:rPr lang="zh-CN" altLang="en-US" sz="3200">
                <a:ln w="22225">
                  <a:solidFill>
                    <a:schemeClr val="accent2"/>
                  </a:solidFill>
                  <a:prstDash val="solid"/>
                </a:ln>
                <a:solidFill>
                  <a:schemeClr val="accent2">
                    <a:lumMod val="40000"/>
                    <a:lumOff val="60000"/>
                  </a:schemeClr>
                </a:solidFill>
                <a:effectLst/>
              </a:rPr>
              <a:t>香水有毒</a:t>
            </a:r>
            <a:endParaRPr lang="zh-CN" altLang="en-US" sz="3200">
              <a:ln w="22225">
                <a:solidFill>
                  <a:schemeClr val="accent2"/>
                </a:solidFill>
                <a:prstDash val="solid"/>
              </a:ln>
              <a:solidFill>
                <a:schemeClr val="accent2">
                  <a:lumMod val="40000"/>
                  <a:lumOff val="60000"/>
                </a:schemeClr>
              </a:solidFill>
              <a:effectLst/>
            </a:endParaRPr>
          </a:p>
        </p:txBody>
      </p:sp>
      <p:sp>
        <p:nvSpPr>
          <p:cNvPr id="6" name="文本框 5"/>
          <p:cNvSpPr txBox="1"/>
          <p:nvPr/>
        </p:nvSpPr>
        <p:spPr>
          <a:xfrm>
            <a:off x="2286000" y="4838700"/>
            <a:ext cx="3611880" cy="645160"/>
          </a:xfrm>
          <a:prstGeom prst="rect">
            <a:avLst/>
          </a:prstGeom>
          <a:noFill/>
        </p:spPr>
        <p:txBody>
          <a:bodyPr wrap="square" rtlCol="0">
            <a:spAutoFit/>
          </a:bodyPr>
          <a:p>
            <a:r>
              <a:rPr lang="zh-CN" altLang="en-US" sz="3600">
                <a:ln w="22225">
                  <a:solidFill>
                    <a:schemeClr val="accent2"/>
                  </a:solidFill>
                  <a:prstDash val="solid"/>
                </a:ln>
                <a:solidFill>
                  <a:schemeClr val="accent2">
                    <a:lumMod val="40000"/>
                    <a:lumOff val="60000"/>
                  </a:schemeClr>
                </a:solidFill>
                <a:effectLst/>
                <a:sym typeface="+mn-ea"/>
              </a:rPr>
              <a:t>胡杨林 </a:t>
            </a:r>
            <a:r>
              <a:rPr lang="en-US" altLang="zh-CN" sz="3600">
                <a:ln w="22225">
                  <a:solidFill>
                    <a:schemeClr val="accent2"/>
                  </a:solidFill>
                  <a:prstDash val="solid"/>
                </a:ln>
                <a:solidFill>
                  <a:schemeClr val="accent2">
                    <a:lumMod val="40000"/>
                    <a:lumOff val="60000"/>
                  </a:schemeClr>
                </a:solidFill>
                <a:effectLst/>
                <a:sym typeface="+mn-ea"/>
              </a:rPr>
              <a:t>or </a:t>
            </a:r>
            <a:r>
              <a:rPr lang="zh-CN" altLang="en-US" sz="3600">
                <a:ln w="22225">
                  <a:solidFill>
                    <a:schemeClr val="accent2"/>
                  </a:solidFill>
                  <a:prstDash val="solid"/>
                </a:ln>
                <a:solidFill>
                  <a:schemeClr val="accent2">
                    <a:lumMod val="40000"/>
                    <a:lumOff val="60000"/>
                  </a:schemeClr>
                </a:solidFill>
                <a:effectLst/>
                <a:sym typeface="+mn-ea"/>
              </a:rPr>
              <a:t>胡扬琳</a:t>
            </a:r>
            <a:endParaRPr lang="zh-CN" altLang="en-US" sz="3600">
              <a:ln w="22225">
                <a:solidFill>
                  <a:schemeClr val="accent2"/>
                </a:solidFill>
                <a:prstDash val="solid"/>
              </a:ln>
              <a:solidFill>
                <a:schemeClr val="accent2">
                  <a:lumMod val="40000"/>
                  <a:lumOff val="60000"/>
                </a:schemeClr>
              </a:solidFill>
              <a:effectLst/>
              <a:sym typeface="+mn-ea"/>
            </a:endParaRPr>
          </a:p>
        </p:txBody>
      </p:sp>
      <p:pic>
        <p:nvPicPr>
          <p:cNvPr id="7" name="香水有毒_胡杨林_香水有毒">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4481830" y="2395220"/>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1"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par>
                          <p:cTn id="15" fill="hold">
                            <p:stCondLst>
                              <p:cond delay="439"/>
                            </p:stCondLst>
                            <p:childTnLst>
                              <p:par>
                                <p:cTn id="16" presetID="1" presetClass="mediacall" presetSubtype="0" fill="hold" nodeType="afterEffect">
                                  <p:stCondLst>
                                    <p:cond delay="0"/>
                                  </p:stCondLst>
                                  <p:childTnLst>
                                    <p:cmd type="call" cmd="playFrom(0.0)">
                                      <p:cBhvr additive="base">
                                        <p:cTn id="17" dur="29087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1">
                  <p:stCondLst>
                    <p:cond delay="indefinite"/>
                  </p:stCondLst>
                  <p:endCondLst>
                    <p:cond evt="onNext">
                      <p:tgtEl>
                        <p:sldTgt/>
                      </p:tgtEl>
                    </p:cond>
                    <p:cond evt="onPrev">
                      <p:tgtEl>
                        <p:sldTgt/>
                      </p:tgtEl>
                    </p:cond>
                    <p:cond evt="onStopAudio">
                      <p:tgtEl>
                        <p:sldTgt/>
                      </p:tgtEl>
                    </p:cond>
                  </p:endCondLst>
                </p:cTn>
                <p:tgtEl>
                  <p:spTgt spid="7"/>
                </p:tgtEl>
              </p:cMediaNode>
            </p:audio>
          </p:childTnLst>
        </p:cTn>
      </p:par>
    </p:tnLst>
    <p:bldLst>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753235" y="744220"/>
            <a:ext cx="7115810" cy="533717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874520" y="1246505"/>
            <a:ext cx="7554595" cy="49307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792095" y="697865"/>
            <a:ext cx="5569585" cy="556958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864485" y="1334135"/>
            <a:ext cx="6278880" cy="470916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Rot="1" noChangeArrowheads="1"/>
          </p:cNvSpPr>
          <p:nvPr>
            <p:ph type="body" idx="1"/>
          </p:nvPr>
        </p:nvSpPr>
        <p:spPr>
          <a:xfrm>
            <a:off x="1847850" y="2781300"/>
            <a:ext cx="8540750" cy="2879725"/>
          </a:xfrm>
          <a:ln w="76200" cmpd="tri">
            <a:solidFill>
              <a:srgbClr val="009900"/>
            </a:solidFill>
          </a:ln>
        </p:spPr>
        <p:txBody>
          <a:bodyPr/>
          <a:lstStyle/>
          <a:p>
            <a:pPr>
              <a:lnSpc>
                <a:spcPct val="90000"/>
              </a:lnSpc>
            </a:pPr>
            <a:r>
              <a:rPr lang="zh-CN" altLang="en-US" b="1"/>
              <a:t>一、侵犯的客体是他人的知名商品。</a:t>
            </a:r>
            <a:endParaRPr lang="zh-CN" altLang="en-US" b="1"/>
          </a:p>
          <a:p>
            <a:pPr>
              <a:lnSpc>
                <a:spcPct val="90000"/>
              </a:lnSpc>
            </a:pPr>
            <a:r>
              <a:rPr lang="zh-CN" altLang="en-US" b="1"/>
              <a:t>二、擅自使用这种知名商品特有的名称、包 </a:t>
            </a:r>
            <a:endParaRPr lang="zh-CN" altLang="en-US" b="1"/>
          </a:p>
          <a:p>
            <a:pPr>
              <a:lnSpc>
                <a:spcPct val="90000"/>
              </a:lnSpc>
            </a:pPr>
            <a:r>
              <a:rPr lang="zh-CN" altLang="en-US" b="1"/>
              <a:t>       装、装潢。</a:t>
            </a:r>
            <a:endParaRPr lang="zh-CN" altLang="en-US" b="1"/>
          </a:p>
          <a:p>
            <a:pPr>
              <a:lnSpc>
                <a:spcPct val="90000"/>
              </a:lnSpc>
            </a:pPr>
            <a:r>
              <a:rPr lang="zh-CN" altLang="en-US" b="1"/>
              <a:t>三、结果造成混淆，购买者误认。</a:t>
            </a:r>
            <a:endParaRPr lang="zh-CN" altLang="en-US" b="1"/>
          </a:p>
          <a:p>
            <a:pPr>
              <a:lnSpc>
                <a:spcPct val="90000"/>
              </a:lnSpc>
            </a:pPr>
            <a:r>
              <a:rPr lang="zh-CN" altLang="en-US" b="1"/>
              <a:t>四、他人为同业竞争者。</a:t>
            </a:r>
            <a:endParaRPr lang="zh-CN" altLang="en-US" b="1"/>
          </a:p>
        </p:txBody>
      </p:sp>
      <p:sp>
        <p:nvSpPr>
          <p:cNvPr id="73732" name="Rectangle 4"/>
          <p:cNvSpPr>
            <a:spLocks noRot="1" noChangeArrowheads="1"/>
          </p:cNvSpPr>
          <p:nvPr/>
        </p:nvSpPr>
        <p:spPr bwMode="auto">
          <a:xfrm>
            <a:off x="1774825" y="981075"/>
            <a:ext cx="8540750" cy="1368425"/>
          </a:xfrm>
          <a:prstGeom prst="rect">
            <a:avLst/>
          </a:prstGeom>
          <a:noFill/>
          <a:ln w="9525">
            <a:noFill/>
            <a:miter lim="800000"/>
          </a:ln>
          <a:effectLst/>
        </p:spPr>
        <p:txBody>
          <a:bodyPr/>
          <a:lstStyle/>
          <a:p>
            <a:pPr marL="342900" indent="-342900">
              <a:spcBef>
                <a:spcPct val="20000"/>
              </a:spcBef>
              <a:buClr>
                <a:schemeClr val="hlink"/>
              </a:buClr>
              <a:buSzPct val="70000"/>
              <a:buFont typeface="Wingdings" panose="05000000000000000000" pitchFamily="2" charset="2"/>
              <a:buChar char="v"/>
            </a:pPr>
            <a:r>
              <a:rPr lang="en-US" altLang="zh-CN" sz="3600" b="1"/>
              <a:t>2</a:t>
            </a:r>
            <a:r>
              <a:rPr lang="zh-CN" altLang="en-US" sz="3600" b="1"/>
              <a:t>、仿冒行为</a:t>
            </a:r>
            <a:endParaRPr lang="zh-CN" altLang="en-US" sz="3600" b="1"/>
          </a:p>
          <a:p>
            <a:pPr marL="342900" indent="-342900">
              <a:spcBef>
                <a:spcPct val="20000"/>
              </a:spcBef>
              <a:buClr>
                <a:schemeClr val="hlink"/>
              </a:buClr>
              <a:buSzPct val="70000"/>
              <a:buFont typeface="Wingdings" panose="05000000000000000000" pitchFamily="2" charset="2"/>
              <a:buChar char="v"/>
            </a:pPr>
            <a:r>
              <a:rPr lang="zh-CN" altLang="en-US" sz="3200" b="1">
                <a:solidFill>
                  <a:srgbClr val="FF00FF"/>
                </a:solidFill>
              </a:rPr>
              <a:t>（</a:t>
            </a:r>
            <a:r>
              <a:rPr lang="en-US" altLang="zh-CN" sz="3200" b="1">
                <a:solidFill>
                  <a:srgbClr val="FF00FF"/>
                </a:solidFill>
              </a:rPr>
              <a:t>1</a:t>
            </a:r>
            <a:r>
              <a:rPr lang="zh-CN" altLang="en-US" sz="3200" b="1">
                <a:solidFill>
                  <a:srgbClr val="FF00FF"/>
                </a:solidFill>
              </a:rPr>
              <a:t>）构成</a:t>
            </a:r>
            <a:endParaRPr lang="zh-CN" altLang="en-US" sz="3200" b="1">
              <a:solidFill>
                <a:srgbClr val="FF00FF"/>
              </a:solidFill>
            </a:endParaRPr>
          </a:p>
        </p:txBody>
      </p:sp>
      <p:sp>
        <p:nvSpPr>
          <p:cNvPr id="73733" name="Rectangle 5"/>
          <p:cNvSpPr>
            <a:spLocks noRot="1" noChangeArrowheads="1"/>
          </p:cNvSpPr>
          <p:nvPr/>
        </p:nvSpPr>
        <p:spPr bwMode="auto">
          <a:xfrm>
            <a:off x="1847850" y="0"/>
            <a:ext cx="8540750" cy="1143000"/>
          </a:xfrm>
          <a:prstGeom prst="rect">
            <a:avLst/>
          </a:prstGeom>
          <a:noFill/>
          <a:ln w="9525">
            <a:noFill/>
            <a:miter lim="800000"/>
          </a:ln>
          <a:effectLst/>
        </p:spPr>
        <p:txBody>
          <a:bodyPr anchor="ctr"/>
          <a:lstStyle/>
          <a:p>
            <a:pPr algn="ctr"/>
            <a:r>
              <a:rPr lang="zh-CN" altLang="en-US" sz="4400" b="1">
                <a:solidFill>
                  <a:schemeClr val="tx2"/>
                </a:solidFill>
              </a:rPr>
              <a:t>一、市场混淆行为</a:t>
            </a:r>
            <a:endParaRPr lang="zh-CN" altLang="en-US" sz="4400" b="1">
              <a:solidFill>
                <a:schemeClr val="tx2"/>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Rot="1" noChangeArrowheads="1"/>
          </p:cNvSpPr>
          <p:nvPr>
            <p:ph type="body" idx="1"/>
          </p:nvPr>
        </p:nvSpPr>
        <p:spPr>
          <a:xfrm>
            <a:off x="1809720" y="1643050"/>
            <a:ext cx="8540750" cy="647700"/>
          </a:xfrm>
          <a:ln w="76200" cmpd="tri">
            <a:solidFill>
              <a:srgbClr val="009900"/>
            </a:solidFill>
          </a:ln>
        </p:spPr>
        <p:txBody>
          <a:bodyPr/>
          <a:lstStyle/>
          <a:p>
            <a:pPr marL="812800" indent="-812800">
              <a:lnSpc>
                <a:spcPct val="90000"/>
              </a:lnSpc>
              <a:buFont typeface="Wingdings" panose="05000000000000000000" pitchFamily="2" charset="2"/>
              <a:buNone/>
            </a:pPr>
            <a:r>
              <a:rPr lang="zh-CN" altLang="en-US" b="1">
                <a:solidFill>
                  <a:srgbClr val="FF3300"/>
                </a:solidFill>
              </a:rPr>
              <a:t>第一，关于“知名商品”的认定。</a:t>
            </a:r>
            <a:endParaRPr lang="zh-CN" altLang="en-US" b="1">
              <a:solidFill>
                <a:srgbClr val="FF3300"/>
              </a:solidFill>
            </a:endParaRPr>
          </a:p>
          <a:p>
            <a:pPr marL="812800" indent="-812800">
              <a:lnSpc>
                <a:spcPct val="90000"/>
              </a:lnSpc>
            </a:pPr>
            <a:endParaRPr lang="en-US" altLang="zh-CN" b="1"/>
          </a:p>
        </p:txBody>
      </p:sp>
      <p:sp>
        <p:nvSpPr>
          <p:cNvPr id="74757" name="Rectangle 5"/>
          <p:cNvSpPr>
            <a:spLocks noRot="1" noChangeArrowheads="1"/>
          </p:cNvSpPr>
          <p:nvPr/>
        </p:nvSpPr>
        <p:spPr bwMode="auto">
          <a:xfrm>
            <a:off x="1809720" y="285728"/>
            <a:ext cx="8540750" cy="1368425"/>
          </a:xfrm>
          <a:prstGeom prst="rect">
            <a:avLst/>
          </a:prstGeom>
          <a:noFill/>
          <a:ln w="9525">
            <a:noFill/>
            <a:miter lim="800000"/>
          </a:ln>
          <a:effectLst/>
        </p:spPr>
        <p:txBody>
          <a:bodyPr/>
          <a:lstStyle/>
          <a:p>
            <a:pPr marL="342900" indent="-342900">
              <a:spcBef>
                <a:spcPct val="20000"/>
              </a:spcBef>
              <a:buClr>
                <a:schemeClr val="hlink"/>
              </a:buClr>
              <a:buSzPct val="70000"/>
              <a:buFont typeface="Wingdings" panose="05000000000000000000" pitchFamily="2" charset="2"/>
              <a:buChar char="v"/>
            </a:pPr>
            <a:r>
              <a:rPr lang="en-US" altLang="zh-CN" sz="3600" b="1" dirty="0"/>
              <a:t>2</a:t>
            </a:r>
            <a:r>
              <a:rPr lang="zh-CN" altLang="en-US" sz="3600" b="1" dirty="0"/>
              <a:t>、仿冒行为</a:t>
            </a:r>
            <a:endParaRPr lang="zh-CN" altLang="en-US" sz="3600" b="1" dirty="0"/>
          </a:p>
          <a:p>
            <a:pPr marL="342900" indent="-342900">
              <a:spcBef>
                <a:spcPct val="20000"/>
              </a:spcBef>
              <a:buClr>
                <a:schemeClr val="hlink"/>
              </a:buClr>
              <a:buSzPct val="70000"/>
              <a:buFont typeface="Wingdings" panose="05000000000000000000" pitchFamily="2" charset="2"/>
              <a:buChar char="v"/>
            </a:pPr>
            <a:r>
              <a:rPr lang="zh-CN" altLang="en-US" sz="3200" b="1" dirty="0">
                <a:solidFill>
                  <a:srgbClr val="FF00FF"/>
                </a:solidFill>
              </a:rPr>
              <a:t>（</a:t>
            </a:r>
            <a:r>
              <a:rPr lang="en-US" altLang="zh-CN" sz="3200" b="1" dirty="0">
                <a:solidFill>
                  <a:srgbClr val="FF00FF"/>
                </a:solidFill>
              </a:rPr>
              <a:t>2</a:t>
            </a:r>
            <a:r>
              <a:rPr lang="zh-CN" altLang="en-US" sz="3200" b="1" dirty="0">
                <a:solidFill>
                  <a:srgbClr val="FF00FF"/>
                </a:solidFill>
              </a:rPr>
              <a:t>）认定</a:t>
            </a:r>
            <a:endParaRPr lang="zh-CN" altLang="en-US" sz="3200" b="1" dirty="0">
              <a:solidFill>
                <a:srgbClr val="FF00FF"/>
              </a:solidFill>
            </a:endParaRPr>
          </a:p>
        </p:txBody>
      </p:sp>
      <p:sp>
        <p:nvSpPr>
          <p:cNvPr id="74758" name="Rectangle 6"/>
          <p:cNvSpPr>
            <a:spLocks noChangeArrowheads="1"/>
          </p:cNvSpPr>
          <p:nvPr/>
        </p:nvSpPr>
        <p:spPr bwMode="auto">
          <a:xfrm>
            <a:off x="1738282" y="2285993"/>
            <a:ext cx="8785225" cy="3893820"/>
          </a:xfrm>
          <a:prstGeom prst="rect">
            <a:avLst/>
          </a:prstGeom>
          <a:solidFill>
            <a:srgbClr val="CCECFF"/>
          </a:solidFill>
          <a:ln w="57150" cmpd="thickThin">
            <a:solidFill>
              <a:srgbClr val="FFFF00"/>
            </a:solidFill>
            <a:miter lim="800000"/>
          </a:ln>
          <a:effectLst/>
        </p:spPr>
        <p:txBody>
          <a:bodyPr wrap="square">
            <a:spAutoFit/>
          </a:bodyPr>
          <a:lstStyle/>
          <a:p>
            <a:pPr>
              <a:spcBef>
                <a:spcPct val="20000"/>
              </a:spcBef>
              <a:buClr>
                <a:schemeClr val="hlink"/>
              </a:buClr>
              <a:buSzPct val="70000"/>
              <a:buFont typeface="Wingdings" panose="05000000000000000000" pitchFamily="2" charset="2"/>
              <a:buChar char="v"/>
            </a:pPr>
            <a:r>
              <a:rPr lang="zh-CN" altLang="en-US" sz="3200" b="1" dirty="0">
                <a:solidFill>
                  <a:srgbClr val="000000"/>
                </a:solidFill>
              </a:rPr>
              <a:t>在中国境内具有一定的市场知名度，为相</a:t>
            </a:r>
            <a:endParaRPr lang="zh-CN" altLang="en-US" sz="3200" b="1" dirty="0">
              <a:solidFill>
                <a:srgbClr val="000000"/>
              </a:solidFill>
            </a:endParaRPr>
          </a:p>
          <a:p>
            <a:pPr>
              <a:spcBef>
                <a:spcPct val="20000"/>
              </a:spcBef>
              <a:buClr>
                <a:schemeClr val="hlink"/>
              </a:buClr>
              <a:buSzPct val="70000"/>
              <a:buFont typeface="Wingdings" panose="05000000000000000000" pitchFamily="2" charset="2"/>
              <a:buNone/>
            </a:pPr>
            <a:r>
              <a:rPr lang="zh-CN" altLang="en-US" sz="3200" b="1" dirty="0">
                <a:solidFill>
                  <a:srgbClr val="000000"/>
                </a:solidFill>
              </a:rPr>
              <a:t>　关公众所知悉的商品。</a:t>
            </a:r>
            <a:endParaRPr lang="zh-CN" altLang="en-US" sz="3200" b="1" dirty="0">
              <a:solidFill>
                <a:srgbClr val="000000"/>
              </a:solidFill>
            </a:endParaRPr>
          </a:p>
          <a:p>
            <a:pPr>
              <a:spcBef>
                <a:spcPct val="20000"/>
              </a:spcBef>
              <a:buClr>
                <a:schemeClr val="hlink"/>
              </a:buClr>
              <a:buSzPct val="70000"/>
              <a:buFont typeface="Wingdings" panose="05000000000000000000" pitchFamily="2" charset="2"/>
              <a:buNone/>
            </a:pPr>
            <a:r>
              <a:rPr lang="zh-CN" altLang="en-US" sz="3200" b="1" dirty="0" smtClean="0">
                <a:solidFill>
                  <a:srgbClr val="000000"/>
                </a:solidFill>
              </a:rPr>
              <a:t>相同地域</a:t>
            </a:r>
            <a:r>
              <a:rPr lang="zh-CN" altLang="en-US" sz="3200" b="1" dirty="0">
                <a:solidFill>
                  <a:srgbClr val="000000"/>
                </a:solidFill>
              </a:rPr>
              <a:t>范围内使用在先原则</a:t>
            </a:r>
            <a:endParaRPr lang="zh-CN" altLang="en-US" sz="3200" b="1" dirty="0">
              <a:solidFill>
                <a:srgbClr val="000000"/>
              </a:solidFill>
            </a:endParaRPr>
          </a:p>
          <a:p>
            <a:pPr>
              <a:spcBef>
                <a:spcPct val="20000"/>
              </a:spcBef>
              <a:buClr>
                <a:schemeClr val="hlink"/>
              </a:buClr>
              <a:buSzPct val="70000"/>
              <a:buFont typeface="Wingdings" panose="05000000000000000000" pitchFamily="2" charset="2"/>
              <a:buNone/>
            </a:pPr>
            <a:r>
              <a:rPr lang="zh-CN" altLang="en-US" sz="3200" b="1" dirty="0">
                <a:solidFill>
                  <a:srgbClr val="000000"/>
                </a:solidFill>
              </a:rPr>
              <a:t> 不同</a:t>
            </a:r>
            <a:r>
              <a:rPr lang="zh-CN" altLang="en-US" sz="3200" b="1" dirty="0" smtClean="0">
                <a:solidFill>
                  <a:srgbClr val="000000"/>
                </a:solidFill>
              </a:rPr>
              <a:t>地域，</a:t>
            </a:r>
            <a:r>
              <a:rPr lang="zh-CN" altLang="en-US" sz="3200" b="1" dirty="0" smtClean="0"/>
              <a:t>在后使用者能够证明其善意使用的，不构成反不正当竞争法第五条第（二）项规定的不正当竞争行为。</a:t>
            </a:r>
            <a:endParaRPr lang="zh-CN" altLang="en-US" sz="3200" b="1" dirty="0">
              <a:solidFill>
                <a:srgbClr val="000000"/>
              </a:solidFill>
            </a:endParaRPr>
          </a:p>
          <a:p>
            <a:pPr>
              <a:spcBef>
                <a:spcPct val="20000"/>
              </a:spcBef>
              <a:buClr>
                <a:schemeClr val="hlink"/>
              </a:buClr>
              <a:buSzPct val="70000"/>
              <a:buFont typeface="Wingdings" panose="05000000000000000000" pitchFamily="2" charset="2"/>
              <a:buNone/>
            </a:pPr>
            <a:endParaRPr lang="en-US" altLang="zh-CN" sz="3200" b="1" dirty="0">
              <a:solidFill>
                <a:srgbClr val="000000"/>
              </a:solidFill>
            </a:endParaRPr>
          </a:p>
        </p:txBody>
      </p:sp>
      <p:sp>
        <p:nvSpPr>
          <p:cNvPr id="74759" name="Rectangle 7"/>
          <p:cNvSpPr>
            <a:spLocks noRot="1" noChangeArrowheads="1"/>
          </p:cNvSpPr>
          <p:nvPr/>
        </p:nvSpPr>
        <p:spPr bwMode="auto">
          <a:xfrm>
            <a:off x="8362950" y="0"/>
            <a:ext cx="2305050" cy="333375"/>
          </a:xfrm>
          <a:prstGeom prst="rect">
            <a:avLst/>
          </a:prstGeom>
          <a:solidFill>
            <a:srgbClr val="FFFF00"/>
          </a:solidFill>
          <a:ln w="9525">
            <a:noFill/>
            <a:miter lim="800000"/>
          </a:ln>
          <a:effectLst/>
        </p:spPr>
        <p:txBody>
          <a:bodyPr anchor="ctr"/>
          <a:lstStyle/>
          <a:p>
            <a:pPr algn="ctr"/>
            <a:r>
              <a:rPr lang="zh-CN" altLang="en-US" sz="2000" b="1">
                <a:solidFill>
                  <a:srgbClr val="000000"/>
                </a:solidFill>
              </a:rPr>
              <a:t>一、市场混淆行为</a:t>
            </a:r>
            <a:endParaRPr lang="zh-CN" altLang="en-US" sz="2000" b="1">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Rot="1" noChangeArrowheads="1"/>
          </p:cNvSpPr>
          <p:nvPr>
            <p:ph type="body" idx="1"/>
          </p:nvPr>
        </p:nvSpPr>
        <p:spPr>
          <a:xfrm>
            <a:off x="1703388" y="1916113"/>
            <a:ext cx="5545137" cy="1081087"/>
          </a:xfrm>
          <a:ln w="76200" cmpd="tri">
            <a:solidFill>
              <a:srgbClr val="009900"/>
            </a:solidFill>
          </a:ln>
        </p:spPr>
        <p:txBody>
          <a:bodyPr/>
          <a:lstStyle/>
          <a:p>
            <a:pPr>
              <a:buFont typeface="Wingdings" panose="05000000000000000000" pitchFamily="2" charset="2"/>
              <a:buNone/>
            </a:pPr>
            <a:r>
              <a:rPr lang="zh-CN" altLang="en-US" b="1">
                <a:solidFill>
                  <a:srgbClr val="FF3300"/>
                </a:solidFill>
              </a:rPr>
              <a:t>第二，关于“特有的”认定。</a:t>
            </a:r>
            <a:endParaRPr lang="zh-CN" altLang="en-US" b="1">
              <a:solidFill>
                <a:srgbClr val="FF3300"/>
              </a:solidFill>
            </a:endParaRPr>
          </a:p>
          <a:p>
            <a:endParaRPr lang="en-US" altLang="zh-CN" b="1"/>
          </a:p>
        </p:txBody>
      </p:sp>
      <p:sp>
        <p:nvSpPr>
          <p:cNvPr id="75781" name="Rectangle 5"/>
          <p:cNvSpPr>
            <a:spLocks noRot="1" noChangeArrowheads="1"/>
          </p:cNvSpPr>
          <p:nvPr/>
        </p:nvSpPr>
        <p:spPr bwMode="auto">
          <a:xfrm>
            <a:off x="1774825" y="333375"/>
            <a:ext cx="8540750" cy="1368425"/>
          </a:xfrm>
          <a:prstGeom prst="rect">
            <a:avLst/>
          </a:prstGeom>
          <a:noFill/>
          <a:ln w="9525">
            <a:noFill/>
            <a:miter lim="800000"/>
          </a:ln>
          <a:effectLst/>
        </p:spPr>
        <p:txBody>
          <a:bodyPr/>
          <a:lstStyle/>
          <a:p>
            <a:pPr marL="342900" indent="-342900">
              <a:spcBef>
                <a:spcPct val="20000"/>
              </a:spcBef>
              <a:buClr>
                <a:schemeClr val="hlink"/>
              </a:buClr>
              <a:buSzPct val="70000"/>
              <a:buFont typeface="Wingdings" panose="05000000000000000000" pitchFamily="2" charset="2"/>
              <a:buChar char="v"/>
            </a:pPr>
            <a:r>
              <a:rPr lang="en-US" altLang="zh-CN" sz="3600" b="1"/>
              <a:t>2</a:t>
            </a:r>
            <a:r>
              <a:rPr lang="zh-CN" altLang="en-US" sz="3600" b="1"/>
              <a:t>、仿冒行为</a:t>
            </a:r>
            <a:endParaRPr lang="zh-CN" altLang="en-US" sz="3600" b="1"/>
          </a:p>
          <a:p>
            <a:pPr marL="342900" indent="-342900">
              <a:spcBef>
                <a:spcPct val="20000"/>
              </a:spcBef>
              <a:buClr>
                <a:schemeClr val="hlink"/>
              </a:buClr>
              <a:buSzPct val="70000"/>
              <a:buFont typeface="Wingdings" panose="05000000000000000000" pitchFamily="2" charset="2"/>
              <a:buChar char="v"/>
            </a:pPr>
            <a:r>
              <a:rPr lang="zh-CN" altLang="en-US" sz="3200" b="1">
                <a:solidFill>
                  <a:srgbClr val="FF00FF"/>
                </a:solidFill>
              </a:rPr>
              <a:t>（</a:t>
            </a:r>
            <a:r>
              <a:rPr lang="en-US" altLang="zh-CN" sz="3200" b="1">
                <a:solidFill>
                  <a:srgbClr val="FF00FF"/>
                </a:solidFill>
              </a:rPr>
              <a:t>2</a:t>
            </a:r>
            <a:r>
              <a:rPr lang="zh-CN" altLang="en-US" sz="3200" b="1">
                <a:solidFill>
                  <a:srgbClr val="FF00FF"/>
                </a:solidFill>
              </a:rPr>
              <a:t>）认定</a:t>
            </a:r>
            <a:endParaRPr lang="zh-CN" altLang="en-US" sz="3200" b="1">
              <a:solidFill>
                <a:srgbClr val="FF00FF"/>
              </a:solidFill>
            </a:endParaRPr>
          </a:p>
        </p:txBody>
      </p:sp>
      <p:pic>
        <p:nvPicPr>
          <p:cNvPr id="75783" name="Picture 7" descr="2008101611344248_2"/>
          <p:cNvPicPr>
            <a:picLocks noChangeAspect="1" noChangeArrowheads="1"/>
          </p:cNvPicPr>
          <p:nvPr/>
        </p:nvPicPr>
        <p:blipFill>
          <a:blip r:embed="rId1" cstate="print"/>
          <a:srcRect/>
          <a:stretch>
            <a:fillRect/>
          </a:stretch>
        </p:blipFill>
        <p:spPr bwMode="auto">
          <a:xfrm>
            <a:off x="6027738" y="3976688"/>
            <a:ext cx="4640262" cy="2881312"/>
          </a:xfrm>
          <a:prstGeom prst="rect">
            <a:avLst/>
          </a:prstGeom>
          <a:noFill/>
        </p:spPr>
      </p:pic>
      <p:pic>
        <p:nvPicPr>
          <p:cNvPr id="75785" name="Picture 9" descr="2008124104818875_2"/>
          <p:cNvPicPr>
            <a:picLocks noChangeAspect="1" noChangeArrowheads="1"/>
          </p:cNvPicPr>
          <p:nvPr/>
        </p:nvPicPr>
        <p:blipFill>
          <a:blip r:embed="rId2" cstate="print"/>
          <a:srcRect/>
          <a:stretch>
            <a:fillRect/>
          </a:stretch>
        </p:blipFill>
        <p:spPr bwMode="auto">
          <a:xfrm>
            <a:off x="7608888" y="620713"/>
            <a:ext cx="3059112" cy="2708275"/>
          </a:xfrm>
          <a:prstGeom prst="rect">
            <a:avLst/>
          </a:prstGeom>
          <a:noFill/>
        </p:spPr>
      </p:pic>
      <p:sp>
        <p:nvSpPr>
          <p:cNvPr id="75786" name="Rectangle 10"/>
          <p:cNvSpPr>
            <a:spLocks noRot="1" noChangeArrowheads="1"/>
          </p:cNvSpPr>
          <p:nvPr/>
        </p:nvSpPr>
        <p:spPr bwMode="auto">
          <a:xfrm>
            <a:off x="8362950" y="0"/>
            <a:ext cx="2305050" cy="333375"/>
          </a:xfrm>
          <a:prstGeom prst="rect">
            <a:avLst/>
          </a:prstGeom>
          <a:solidFill>
            <a:srgbClr val="FFFF00"/>
          </a:solidFill>
          <a:ln w="9525">
            <a:noFill/>
            <a:miter lim="800000"/>
          </a:ln>
          <a:effectLst/>
        </p:spPr>
        <p:txBody>
          <a:bodyPr anchor="ctr"/>
          <a:lstStyle/>
          <a:p>
            <a:pPr algn="ctr"/>
            <a:r>
              <a:rPr lang="zh-CN" altLang="en-US" sz="2000" b="1">
                <a:solidFill>
                  <a:srgbClr val="000000"/>
                </a:solidFill>
              </a:rPr>
              <a:t>一、市场混淆行为</a:t>
            </a:r>
            <a:endParaRPr lang="zh-CN" altLang="en-US" sz="2000" b="1">
              <a:solidFill>
                <a:srgbClr val="000000"/>
              </a:solidFill>
            </a:endParaRPr>
          </a:p>
        </p:txBody>
      </p:sp>
      <p:sp>
        <p:nvSpPr>
          <p:cNvPr id="75787" name="Rectangle 11"/>
          <p:cNvSpPr>
            <a:spLocks noChangeArrowheads="1"/>
          </p:cNvSpPr>
          <p:nvPr/>
        </p:nvSpPr>
        <p:spPr bwMode="auto">
          <a:xfrm>
            <a:off x="1919288" y="3284538"/>
            <a:ext cx="3995737" cy="2286000"/>
          </a:xfrm>
          <a:prstGeom prst="rect">
            <a:avLst/>
          </a:prstGeom>
          <a:solidFill>
            <a:srgbClr val="CCECFF"/>
          </a:solidFill>
          <a:ln w="57150">
            <a:solidFill>
              <a:srgbClr val="FFFF00"/>
            </a:solidFill>
            <a:miter lim="800000"/>
          </a:ln>
          <a:effectLst/>
        </p:spPr>
        <p:txBody>
          <a:bodyPr>
            <a:spAutoFit/>
          </a:bodyPr>
          <a:lstStyle/>
          <a:p>
            <a:r>
              <a:rPr lang="zh-CN" altLang="en-US" sz="3600" b="1">
                <a:solidFill>
                  <a:srgbClr val="000000"/>
                </a:solidFill>
              </a:rPr>
              <a:t>具有区别商品来源的显著特征的商品的名称、包装、装潢。</a:t>
            </a:r>
            <a:endParaRPr lang="zh-CN" altLang="en-US" sz="3600" b="1">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Rot="1" noChangeArrowheads="1"/>
          </p:cNvSpPr>
          <p:nvPr>
            <p:ph type="body" idx="1"/>
          </p:nvPr>
        </p:nvSpPr>
        <p:spPr>
          <a:xfrm>
            <a:off x="1774825" y="2492375"/>
            <a:ext cx="8540750" cy="4032250"/>
          </a:xfrm>
          <a:solidFill>
            <a:srgbClr val="CCECFF"/>
          </a:solidFill>
          <a:ln w="57150">
            <a:solidFill>
              <a:srgbClr val="FFFF00"/>
            </a:solidFill>
          </a:ln>
        </p:spPr>
        <p:txBody>
          <a:bodyPr/>
          <a:lstStyle/>
          <a:p>
            <a:pPr eaLnBrk="1" hangingPunct="1"/>
            <a:r>
              <a:rPr lang="zh-CN" altLang="en-US" b="1" smtClean="0">
                <a:solidFill>
                  <a:srgbClr val="000000"/>
                </a:solidFill>
              </a:rPr>
              <a:t>包装是指为识别商品以及方便携带、储运而使用在商品上的辅助物和容器。</a:t>
            </a:r>
            <a:endParaRPr lang="zh-CN" altLang="en-US" b="1" smtClean="0">
              <a:solidFill>
                <a:srgbClr val="000000"/>
              </a:solidFill>
            </a:endParaRPr>
          </a:p>
          <a:p>
            <a:pPr eaLnBrk="1" hangingPunct="1"/>
            <a:r>
              <a:rPr lang="zh-CN" altLang="en-US" b="1" smtClean="0">
                <a:solidFill>
                  <a:srgbClr val="000000"/>
                </a:solidFill>
              </a:rPr>
              <a:t>装潢是指为识别与美化商品而在商品或其包装上附加的文字、图案、色彩及其排列组合。</a:t>
            </a:r>
            <a:endParaRPr lang="zh-CN" altLang="en-US" b="1" smtClean="0">
              <a:solidFill>
                <a:srgbClr val="000000"/>
              </a:solidFill>
            </a:endParaRPr>
          </a:p>
          <a:p>
            <a:pPr eaLnBrk="1" hangingPunct="1"/>
            <a:r>
              <a:rPr lang="zh-CN" altLang="en-US" b="1" smtClean="0">
                <a:solidFill>
                  <a:srgbClr val="000000"/>
                </a:solidFill>
              </a:rPr>
              <a:t>经营者营业场所的装饰、营业用具的式样、营业人员的服饰等构成的具有独特风格的整体营业形象 。</a:t>
            </a:r>
            <a:endParaRPr lang="zh-CN" altLang="en-US" b="1" smtClean="0">
              <a:solidFill>
                <a:srgbClr val="000000"/>
              </a:solidFill>
            </a:endParaRPr>
          </a:p>
        </p:txBody>
      </p:sp>
      <p:sp>
        <p:nvSpPr>
          <p:cNvPr id="80899" name="Rectangle 4"/>
          <p:cNvSpPr>
            <a:spLocks noRot="1" noChangeArrowheads="1"/>
          </p:cNvSpPr>
          <p:nvPr/>
        </p:nvSpPr>
        <p:spPr bwMode="auto">
          <a:xfrm>
            <a:off x="1847850" y="0"/>
            <a:ext cx="8540750" cy="1143000"/>
          </a:xfrm>
          <a:prstGeom prst="rect">
            <a:avLst/>
          </a:prstGeom>
          <a:noFill/>
          <a:ln w="9525">
            <a:noFill/>
            <a:miter lim="800000"/>
          </a:ln>
        </p:spPr>
        <p:txBody>
          <a:bodyPr anchor="ctr"/>
          <a:lstStyle/>
          <a:p>
            <a:pPr algn="ctr"/>
            <a:r>
              <a:rPr lang="zh-CN" altLang="en-US" sz="4400" b="1">
                <a:solidFill>
                  <a:schemeClr val="tx2"/>
                </a:solidFill>
              </a:rPr>
              <a:t>一、市场混淆行为</a:t>
            </a:r>
            <a:endParaRPr lang="zh-CN" altLang="en-US" sz="4400" b="1">
              <a:solidFill>
                <a:schemeClr val="tx2"/>
              </a:solidFill>
            </a:endParaRPr>
          </a:p>
        </p:txBody>
      </p:sp>
      <p:sp>
        <p:nvSpPr>
          <p:cNvPr id="80900" name="Rectangle 5"/>
          <p:cNvSpPr>
            <a:spLocks noRot="1" noChangeArrowheads="1"/>
          </p:cNvSpPr>
          <p:nvPr/>
        </p:nvSpPr>
        <p:spPr bwMode="auto">
          <a:xfrm>
            <a:off x="1774825" y="981075"/>
            <a:ext cx="8540750" cy="719138"/>
          </a:xfrm>
          <a:prstGeom prst="rect">
            <a:avLst/>
          </a:prstGeom>
          <a:noFill/>
          <a:ln w="9525">
            <a:noFill/>
            <a:miter lim="800000"/>
          </a:ln>
        </p:spPr>
        <p:txBody>
          <a:bodyPr/>
          <a:lstStyle/>
          <a:p>
            <a:pPr marL="342900" indent="-342900">
              <a:spcBef>
                <a:spcPct val="20000"/>
              </a:spcBef>
              <a:buClr>
                <a:schemeClr val="hlink"/>
              </a:buClr>
              <a:buSzPct val="70000"/>
              <a:buFont typeface="Wingdings" panose="05000000000000000000" pitchFamily="2" charset="2"/>
              <a:buChar char="v"/>
            </a:pPr>
            <a:r>
              <a:rPr lang="en-US" altLang="zh-CN" sz="3600" b="1"/>
              <a:t>2</a:t>
            </a:r>
            <a:r>
              <a:rPr lang="zh-CN" altLang="en-US" sz="3600" b="1"/>
              <a:t>、仿冒行为</a:t>
            </a:r>
            <a:r>
              <a:rPr lang="zh-CN" altLang="en-US" sz="3200" b="1">
                <a:solidFill>
                  <a:srgbClr val="FF00FF"/>
                </a:solidFill>
              </a:rPr>
              <a:t>（</a:t>
            </a:r>
            <a:r>
              <a:rPr lang="en-US" altLang="zh-CN" sz="3200" b="1">
                <a:solidFill>
                  <a:srgbClr val="FF00FF"/>
                </a:solidFill>
              </a:rPr>
              <a:t>2</a:t>
            </a:r>
            <a:r>
              <a:rPr lang="zh-CN" altLang="en-US" sz="3200" b="1">
                <a:solidFill>
                  <a:srgbClr val="FF00FF"/>
                </a:solidFill>
              </a:rPr>
              <a:t>）认定</a:t>
            </a:r>
            <a:endParaRPr lang="zh-CN" altLang="en-US" sz="3200" b="1">
              <a:solidFill>
                <a:srgbClr val="FF00FF"/>
              </a:solidFill>
            </a:endParaRPr>
          </a:p>
        </p:txBody>
      </p:sp>
      <p:sp>
        <p:nvSpPr>
          <p:cNvPr id="80901" name="Rectangle 6"/>
          <p:cNvSpPr>
            <a:spLocks noRot="1" noChangeArrowheads="1"/>
          </p:cNvSpPr>
          <p:nvPr/>
        </p:nvSpPr>
        <p:spPr bwMode="auto">
          <a:xfrm>
            <a:off x="8362950" y="0"/>
            <a:ext cx="2305050" cy="333375"/>
          </a:xfrm>
          <a:prstGeom prst="rect">
            <a:avLst/>
          </a:prstGeom>
          <a:solidFill>
            <a:srgbClr val="FFFF00"/>
          </a:solidFill>
          <a:ln w="9525">
            <a:noFill/>
            <a:miter lim="800000"/>
          </a:ln>
        </p:spPr>
        <p:txBody>
          <a:bodyPr anchor="ctr"/>
          <a:lstStyle/>
          <a:p>
            <a:pPr algn="ctr"/>
            <a:r>
              <a:rPr lang="zh-CN" altLang="en-US" sz="2000" b="1">
                <a:solidFill>
                  <a:srgbClr val="000000"/>
                </a:solidFill>
              </a:rPr>
              <a:t>一、市场混淆行为</a:t>
            </a:r>
            <a:endParaRPr lang="zh-CN" altLang="en-US" sz="2000" b="1">
              <a:solidFill>
                <a:srgbClr val="000000"/>
              </a:solidFill>
            </a:endParaRPr>
          </a:p>
        </p:txBody>
      </p:sp>
      <p:sp>
        <p:nvSpPr>
          <p:cNvPr id="80902" name="Rectangle 7"/>
          <p:cNvSpPr>
            <a:spLocks noChangeArrowheads="1"/>
          </p:cNvSpPr>
          <p:nvPr/>
        </p:nvSpPr>
        <p:spPr bwMode="auto">
          <a:xfrm>
            <a:off x="2566988" y="1600200"/>
            <a:ext cx="5545137" cy="583565"/>
          </a:xfrm>
          <a:prstGeom prst="rect">
            <a:avLst/>
          </a:prstGeom>
          <a:noFill/>
          <a:ln w="76200" cmpd="tri">
            <a:solidFill>
              <a:srgbClr val="009900"/>
            </a:solidFill>
            <a:miter lim="800000"/>
          </a:ln>
        </p:spPr>
        <p:txBody>
          <a:bodyPr>
            <a:spAutoFit/>
          </a:bodyPr>
          <a:lstStyle/>
          <a:p>
            <a:pPr>
              <a:spcBef>
                <a:spcPct val="20000"/>
              </a:spcBef>
              <a:buClr>
                <a:schemeClr val="hlink"/>
              </a:buClr>
              <a:buSzPct val="70000"/>
              <a:buFont typeface="Wingdings" panose="05000000000000000000" pitchFamily="2" charset="2"/>
              <a:buNone/>
            </a:pPr>
            <a:r>
              <a:rPr lang="zh-CN" altLang="en-US" sz="3200" b="1">
                <a:solidFill>
                  <a:srgbClr val="FF3300"/>
                </a:solidFill>
              </a:rPr>
              <a:t>第三，关于“包装” “装潢”</a:t>
            </a:r>
            <a:endParaRPr lang="zh-CN" altLang="en-US" sz="3200" b="1">
              <a:solidFill>
                <a:srgbClr val="FF3300"/>
              </a:solidFill>
            </a:endParaRPr>
          </a:p>
        </p:txBody>
      </p:sp>
      <p:sp>
        <p:nvSpPr>
          <p:cNvPr id="80903" name="AutoShape 9" descr="u=1561822905,2354800396&amp;fm=52&amp;gp=0"/>
          <p:cNvSpPr>
            <a:spLocks noChangeAspect="1" noChangeArrowheads="1"/>
          </p:cNvSpPr>
          <p:nvPr/>
        </p:nvSpPr>
        <p:spPr bwMode="auto">
          <a:xfrm>
            <a:off x="5943600" y="3276600"/>
            <a:ext cx="304800" cy="304800"/>
          </a:xfrm>
          <a:prstGeom prst="rect">
            <a:avLst/>
          </a:prstGeom>
          <a:noFill/>
          <a:ln w="9525">
            <a:noFill/>
            <a:miter lim="800000"/>
          </a:ln>
        </p:spPr>
        <p:txBody>
          <a:bodyPr/>
          <a:lstStyle/>
          <a:p>
            <a:endParaRPr lang="zh-CN" altLang="en-US"/>
          </a:p>
        </p:txBody>
      </p:sp>
      <p:sp>
        <p:nvSpPr>
          <p:cNvPr id="80904" name="AutoShape 11" descr="u=1561822905,2354800396&amp;fm=52&amp;gp=0"/>
          <p:cNvSpPr>
            <a:spLocks noChangeAspect="1" noChangeArrowheads="1"/>
          </p:cNvSpPr>
          <p:nvPr/>
        </p:nvSpPr>
        <p:spPr bwMode="auto">
          <a:xfrm>
            <a:off x="5943600" y="3276600"/>
            <a:ext cx="304800" cy="304800"/>
          </a:xfrm>
          <a:prstGeom prst="rect">
            <a:avLst/>
          </a:prstGeom>
          <a:noFill/>
          <a:ln w="9525">
            <a:noFill/>
            <a:miter lim="800000"/>
          </a:ln>
        </p:spPr>
        <p:txBody>
          <a:bodyPr/>
          <a:lstStyle/>
          <a:p>
            <a:endParaRPr lang="zh-CN"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Rot="1" noChangeArrowheads="1"/>
          </p:cNvSpPr>
          <p:nvPr>
            <p:ph type="body" idx="1"/>
          </p:nvPr>
        </p:nvSpPr>
        <p:spPr>
          <a:xfrm>
            <a:off x="1847850" y="2971800"/>
            <a:ext cx="8540750" cy="2257425"/>
          </a:xfrm>
          <a:solidFill>
            <a:srgbClr val="CCECFF"/>
          </a:solidFill>
          <a:ln w="57150">
            <a:solidFill>
              <a:srgbClr val="FFFF00"/>
            </a:solidFill>
          </a:ln>
        </p:spPr>
        <p:txBody>
          <a:bodyPr/>
          <a:lstStyle/>
          <a:p>
            <a:pPr eaLnBrk="1" hangingPunct="1"/>
            <a:r>
              <a:rPr lang="zh-CN" altLang="en-US" sz="4000" b="1" smtClean="0">
                <a:solidFill>
                  <a:srgbClr val="FF3300"/>
                </a:solidFill>
              </a:rPr>
              <a:t>足以</a:t>
            </a:r>
            <a:r>
              <a:rPr lang="zh-CN" altLang="en-US" sz="3600" b="1" smtClean="0">
                <a:solidFill>
                  <a:srgbClr val="000000"/>
                </a:solidFill>
              </a:rPr>
              <a:t>使相关公众对商品的来源产生误认，包括误认为与知名商品的经营者具有许可使用、关联企业关系等特定联系。</a:t>
            </a:r>
            <a:r>
              <a:rPr lang="zh-CN" altLang="en-US" sz="3600" smtClean="0">
                <a:solidFill>
                  <a:srgbClr val="000000"/>
                </a:solidFill>
              </a:rPr>
              <a:t> </a:t>
            </a:r>
            <a:endParaRPr lang="zh-CN" altLang="en-US" sz="3600" smtClean="0">
              <a:solidFill>
                <a:srgbClr val="000000"/>
              </a:solidFill>
            </a:endParaRPr>
          </a:p>
        </p:txBody>
      </p:sp>
      <p:sp>
        <p:nvSpPr>
          <p:cNvPr id="81923" name="Rectangle 5"/>
          <p:cNvSpPr>
            <a:spLocks noRot="1" noChangeArrowheads="1"/>
          </p:cNvSpPr>
          <p:nvPr/>
        </p:nvSpPr>
        <p:spPr bwMode="auto">
          <a:xfrm>
            <a:off x="1774825" y="692150"/>
            <a:ext cx="8540750" cy="719138"/>
          </a:xfrm>
          <a:prstGeom prst="rect">
            <a:avLst/>
          </a:prstGeom>
          <a:noFill/>
          <a:ln w="9525">
            <a:noFill/>
            <a:miter lim="800000"/>
          </a:ln>
        </p:spPr>
        <p:txBody>
          <a:bodyPr/>
          <a:lstStyle/>
          <a:p>
            <a:pPr marL="342900" indent="-342900">
              <a:spcBef>
                <a:spcPct val="20000"/>
              </a:spcBef>
              <a:buClr>
                <a:schemeClr val="hlink"/>
              </a:buClr>
              <a:buSzPct val="70000"/>
              <a:buFont typeface="Wingdings" panose="05000000000000000000" pitchFamily="2" charset="2"/>
              <a:buChar char="v"/>
            </a:pPr>
            <a:r>
              <a:rPr lang="en-US" altLang="zh-CN" sz="3600" b="1"/>
              <a:t>2</a:t>
            </a:r>
            <a:r>
              <a:rPr lang="zh-CN" altLang="en-US" sz="3600" b="1"/>
              <a:t>、仿冒行为</a:t>
            </a:r>
            <a:r>
              <a:rPr lang="zh-CN" altLang="en-US" sz="3200" b="1">
                <a:solidFill>
                  <a:srgbClr val="FF00FF"/>
                </a:solidFill>
              </a:rPr>
              <a:t>（</a:t>
            </a:r>
            <a:r>
              <a:rPr lang="en-US" altLang="zh-CN" sz="3200" b="1">
                <a:solidFill>
                  <a:srgbClr val="FF00FF"/>
                </a:solidFill>
              </a:rPr>
              <a:t>2</a:t>
            </a:r>
            <a:r>
              <a:rPr lang="zh-CN" altLang="en-US" sz="3200" b="1">
                <a:solidFill>
                  <a:srgbClr val="FF00FF"/>
                </a:solidFill>
              </a:rPr>
              <a:t>）认定</a:t>
            </a:r>
            <a:endParaRPr lang="zh-CN" altLang="en-US" sz="3200" b="1">
              <a:solidFill>
                <a:srgbClr val="FF00FF"/>
              </a:solidFill>
            </a:endParaRPr>
          </a:p>
        </p:txBody>
      </p:sp>
      <p:sp>
        <p:nvSpPr>
          <p:cNvPr id="81924" name="Rectangle 6"/>
          <p:cNvSpPr>
            <a:spLocks noRot="1" noChangeArrowheads="1"/>
          </p:cNvSpPr>
          <p:nvPr/>
        </p:nvSpPr>
        <p:spPr bwMode="auto">
          <a:xfrm>
            <a:off x="8362950" y="0"/>
            <a:ext cx="2305050" cy="333375"/>
          </a:xfrm>
          <a:prstGeom prst="rect">
            <a:avLst/>
          </a:prstGeom>
          <a:solidFill>
            <a:srgbClr val="FFFF00"/>
          </a:solidFill>
          <a:ln w="9525">
            <a:noFill/>
            <a:miter lim="800000"/>
          </a:ln>
        </p:spPr>
        <p:txBody>
          <a:bodyPr anchor="ctr"/>
          <a:lstStyle/>
          <a:p>
            <a:pPr algn="ctr"/>
            <a:r>
              <a:rPr lang="zh-CN" altLang="en-US" sz="2000" b="1">
                <a:solidFill>
                  <a:srgbClr val="000000"/>
                </a:solidFill>
              </a:rPr>
              <a:t>一、市场混淆行为</a:t>
            </a:r>
            <a:endParaRPr lang="zh-CN" altLang="en-US" sz="2000" b="1">
              <a:solidFill>
                <a:srgbClr val="000000"/>
              </a:solidFill>
            </a:endParaRPr>
          </a:p>
        </p:txBody>
      </p:sp>
      <p:sp>
        <p:nvSpPr>
          <p:cNvPr id="81925" name="Rectangle 7"/>
          <p:cNvSpPr>
            <a:spLocks noChangeArrowheads="1"/>
          </p:cNvSpPr>
          <p:nvPr/>
        </p:nvSpPr>
        <p:spPr bwMode="auto">
          <a:xfrm>
            <a:off x="2208213" y="1724025"/>
            <a:ext cx="5903912" cy="579120"/>
          </a:xfrm>
          <a:prstGeom prst="rect">
            <a:avLst/>
          </a:prstGeom>
          <a:noFill/>
          <a:ln w="76200" cmpd="tri">
            <a:solidFill>
              <a:srgbClr val="009900"/>
            </a:solidFill>
            <a:miter lim="800000"/>
          </a:ln>
        </p:spPr>
        <p:txBody>
          <a:bodyPr>
            <a:spAutoFit/>
          </a:bodyPr>
          <a:lstStyle/>
          <a:p>
            <a:pPr>
              <a:spcBef>
                <a:spcPct val="20000"/>
              </a:spcBef>
              <a:buClr>
                <a:schemeClr val="hlink"/>
              </a:buClr>
              <a:buSzPct val="70000"/>
              <a:buFont typeface="Wingdings" panose="05000000000000000000" pitchFamily="2" charset="2"/>
              <a:buNone/>
            </a:pPr>
            <a:r>
              <a:rPr lang="zh-CN" altLang="en-US" sz="3200" b="1">
                <a:solidFill>
                  <a:srgbClr val="FF3300"/>
                </a:solidFill>
              </a:rPr>
              <a:t>第四，关于“混淆误认”的认定</a:t>
            </a:r>
            <a:endParaRPr lang="zh-CN" altLang="en-US" sz="3200" b="1">
              <a:solidFill>
                <a:srgbClr val="FF33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body" idx="1"/>
          </p:nvPr>
        </p:nvSpPr>
        <p:spPr>
          <a:xfrm>
            <a:off x="1847850" y="2781300"/>
            <a:ext cx="8540750" cy="2879725"/>
          </a:xfrm>
          <a:ln w="76200" cmpd="tri">
            <a:solidFill>
              <a:srgbClr val="009900"/>
            </a:solidFill>
          </a:ln>
        </p:spPr>
        <p:txBody>
          <a:bodyPr/>
          <a:lstStyle/>
          <a:p>
            <a:pPr eaLnBrk="1" hangingPunct="1">
              <a:lnSpc>
                <a:spcPct val="90000"/>
              </a:lnSpc>
            </a:pPr>
            <a:r>
              <a:rPr lang="zh-CN" altLang="en-US" b="1" smtClean="0"/>
              <a:t>一、侵犯的客体是他人的知名商品。</a:t>
            </a:r>
            <a:endParaRPr lang="zh-CN" altLang="en-US" b="1" smtClean="0"/>
          </a:p>
          <a:p>
            <a:pPr eaLnBrk="1" hangingPunct="1">
              <a:lnSpc>
                <a:spcPct val="90000"/>
              </a:lnSpc>
            </a:pPr>
            <a:r>
              <a:rPr lang="zh-CN" altLang="en-US" b="1" smtClean="0"/>
              <a:t>二、擅自使用这种知名商品特有的名称、包 </a:t>
            </a:r>
            <a:endParaRPr lang="zh-CN" altLang="en-US" b="1" smtClean="0"/>
          </a:p>
          <a:p>
            <a:pPr eaLnBrk="1" hangingPunct="1">
              <a:lnSpc>
                <a:spcPct val="90000"/>
              </a:lnSpc>
            </a:pPr>
            <a:r>
              <a:rPr lang="zh-CN" altLang="en-US" b="1" smtClean="0"/>
              <a:t>       装、装潢。</a:t>
            </a:r>
            <a:endParaRPr lang="zh-CN" altLang="en-US" b="1" smtClean="0"/>
          </a:p>
          <a:p>
            <a:pPr eaLnBrk="1" hangingPunct="1">
              <a:lnSpc>
                <a:spcPct val="90000"/>
              </a:lnSpc>
            </a:pPr>
            <a:r>
              <a:rPr lang="zh-CN" altLang="en-US" b="1" smtClean="0"/>
              <a:t>三、结果造成混淆，购买者误认。</a:t>
            </a:r>
            <a:endParaRPr lang="zh-CN" altLang="en-US" b="1" smtClean="0"/>
          </a:p>
          <a:p>
            <a:pPr eaLnBrk="1" hangingPunct="1">
              <a:lnSpc>
                <a:spcPct val="90000"/>
              </a:lnSpc>
            </a:pPr>
            <a:r>
              <a:rPr lang="zh-CN" altLang="en-US" b="1" smtClean="0"/>
              <a:t>四、他人为同业竞争者。</a:t>
            </a:r>
            <a:endParaRPr lang="zh-CN" altLang="en-US" b="1" smtClean="0"/>
          </a:p>
        </p:txBody>
      </p:sp>
      <p:sp>
        <p:nvSpPr>
          <p:cNvPr id="83971" name="Rectangle 3"/>
          <p:cNvSpPr>
            <a:spLocks noRot="1" noChangeArrowheads="1"/>
          </p:cNvSpPr>
          <p:nvPr/>
        </p:nvSpPr>
        <p:spPr bwMode="auto">
          <a:xfrm>
            <a:off x="1774825" y="981075"/>
            <a:ext cx="8540750" cy="1368425"/>
          </a:xfrm>
          <a:prstGeom prst="rect">
            <a:avLst/>
          </a:prstGeom>
          <a:noFill/>
          <a:ln w="9525">
            <a:noFill/>
            <a:miter lim="800000"/>
          </a:ln>
        </p:spPr>
        <p:txBody>
          <a:bodyPr/>
          <a:lstStyle/>
          <a:p>
            <a:pPr marL="342900" indent="-342900">
              <a:spcBef>
                <a:spcPct val="20000"/>
              </a:spcBef>
              <a:buClr>
                <a:schemeClr val="hlink"/>
              </a:buClr>
              <a:buSzPct val="70000"/>
              <a:buFont typeface="Wingdings" panose="05000000000000000000" pitchFamily="2" charset="2"/>
              <a:buChar char="v"/>
            </a:pPr>
            <a:r>
              <a:rPr lang="en-US" altLang="zh-CN" sz="3600" b="1"/>
              <a:t>2</a:t>
            </a:r>
            <a:r>
              <a:rPr lang="zh-CN" altLang="en-US" sz="3600" b="1"/>
              <a:t>、仿冒行为</a:t>
            </a:r>
            <a:endParaRPr lang="zh-CN" altLang="en-US" sz="3600" b="1"/>
          </a:p>
          <a:p>
            <a:pPr marL="342900" indent="-342900">
              <a:spcBef>
                <a:spcPct val="20000"/>
              </a:spcBef>
              <a:buClr>
                <a:schemeClr val="hlink"/>
              </a:buClr>
              <a:buSzPct val="70000"/>
              <a:buFont typeface="Wingdings" panose="05000000000000000000" pitchFamily="2" charset="2"/>
              <a:buChar char="v"/>
            </a:pPr>
            <a:r>
              <a:rPr lang="zh-CN" altLang="en-US" sz="3200" b="1">
                <a:solidFill>
                  <a:srgbClr val="FF00FF"/>
                </a:solidFill>
              </a:rPr>
              <a:t>（</a:t>
            </a:r>
            <a:r>
              <a:rPr lang="en-US" altLang="zh-CN" sz="3200" b="1">
                <a:solidFill>
                  <a:srgbClr val="FF00FF"/>
                </a:solidFill>
              </a:rPr>
              <a:t>1</a:t>
            </a:r>
            <a:r>
              <a:rPr lang="zh-CN" altLang="en-US" sz="3200" b="1">
                <a:solidFill>
                  <a:srgbClr val="FF00FF"/>
                </a:solidFill>
              </a:rPr>
              <a:t>）构成</a:t>
            </a:r>
            <a:endParaRPr lang="zh-CN" altLang="en-US" sz="3200" b="1">
              <a:solidFill>
                <a:srgbClr val="FF00FF"/>
              </a:solidFill>
            </a:endParaRPr>
          </a:p>
        </p:txBody>
      </p:sp>
      <p:sp>
        <p:nvSpPr>
          <p:cNvPr id="83972" name="Rectangle 4"/>
          <p:cNvSpPr>
            <a:spLocks noRot="1" noChangeArrowheads="1"/>
          </p:cNvSpPr>
          <p:nvPr/>
        </p:nvSpPr>
        <p:spPr bwMode="auto">
          <a:xfrm>
            <a:off x="1847850" y="0"/>
            <a:ext cx="8540750" cy="1143000"/>
          </a:xfrm>
          <a:prstGeom prst="rect">
            <a:avLst/>
          </a:prstGeom>
          <a:noFill/>
          <a:ln w="9525">
            <a:noFill/>
            <a:miter lim="800000"/>
          </a:ln>
        </p:spPr>
        <p:txBody>
          <a:bodyPr anchor="ctr"/>
          <a:lstStyle/>
          <a:p>
            <a:pPr algn="ctr"/>
            <a:r>
              <a:rPr lang="zh-CN" altLang="en-US" sz="4400" b="1">
                <a:solidFill>
                  <a:schemeClr val="tx2"/>
                </a:solidFill>
              </a:rPr>
              <a:t>一、市场混淆行为</a:t>
            </a:r>
            <a:endParaRPr lang="zh-CN" altLang="en-US" sz="4400" b="1">
              <a:solidFill>
                <a:schemeClr val="tx2"/>
              </a:solidFill>
            </a:endParaRPr>
          </a:p>
        </p:txBody>
      </p:sp>
      <p:sp>
        <p:nvSpPr>
          <p:cNvPr id="83973" name="AutoShape 5"/>
          <p:cNvSpPr>
            <a:spLocks noChangeArrowheads="1"/>
          </p:cNvSpPr>
          <p:nvPr/>
        </p:nvSpPr>
        <p:spPr bwMode="auto">
          <a:xfrm>
            <a:off x="7391400" y="1052513"/>
            <a:ext cx="2881313" cy="1296987"/>
          </a:xfrm>
          <a:prstGeom prst="cloudCallout">
            <a:avLst>
              <a:gd name="adj1" fmla="val -43773"/>
              <a:gd name="adj2" fmla="val 109977"/>
            </a:avLst>
          </a:prstGeom>
          <a:solidFill>
            <a:srgbClr val="FFFF00"/>
          </a:solidFill>
          <a:ln w="9525">
            <a:solidFill>
              <a:schemeClr val="hlink"/>
            </a:solidFill>
            <a:round/>
          </a:ln>
        </p:spPr>
        <p:txBody>
          <a:bodyPr/>
          <a:lstStyle/>
          <a:p>
            <a:pPr algn="ctr"/>
            <a:r>
              <a:rPr lang="zh-CN" altLang="en-US" sz="3200" b="1">
                <a:solidFill>
                  <a:srgbClr val="000000"/>
                </a:solidFill>
              </a:rPr>
              <a:t>举证责任</a:t>
            </a:r>
            <a:endParaRPr lang="zh-CN" altLang="en-US" sz="3200" b="1">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55575" y="1838960"/>
            <a:ext cx="11673840" cy="424942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a:xfrm>
            <a:off x="2024034" y="857232"/>
            <a:ext cx="8229600" cy="1066800"/>
          </a:xfrm>
        </p:spPr>
        <p:txBody>
          <a:bodyPr>
            <a:normAutofit fontScale="90000"/>
          </a:bodyPr>
          <a:lstStyle/>
          <a:p>
            <a:pPr eaLnBrk="1" hangingPunct="1"/>
            <a:r>
              <a:rPr lang="zh-CN" altLang="en-US" sz="4000" dirty="0" smtClean="0"/>
              <a:t>农夫山泉最终仍删除了部分设计，可口可乐亦未走法律程序。 </a:t>
            </a:r>
            <a:endParaRPr lang="zh-CN" altLang="en-US" sz="4000" dirty="0" smtClean="0"/>
          </a:p>
        </p:txBody>
      </p:sp>
      <p:sp>
        <p:nvSpPr>
          <p:cNvPr id="191491" name="Rectangle 3"/>
          <p:cNvSpPr>
            <a:spLocks noGrp="1" noRot="1" noChangeArrowheads="1"/>
          </p:cNvSpPr>
          <p:nvPr>
            <p:ph type="body" idx="1"/>
          </p:nvPr>
        </p:nvSpPr>
        <p:spPr>
          <a:xfrm>
            <a:off x="1847850" y="5949950"/>
            <a:ext cx="8540750" cy="350838"/>
          </a:xfrm>
        </p:spPr>
        <p:txBody>
          <a:bodyPr>
            <a:normAutofit fontScale="92500"/>
          </a:bodyPr>
          <a:lstStyle/>
          <a:p>
            <a:pPr eaLnBrk="1" hangingPunct="1">
              <a:lnSpc>
                <a:spcPct val="80000"/>
              </a:lnSpc>
            </a:pPr>
            <a:r>
              <a:rPr lang="zh-CN" altLang="en-US" sz="1800" b="1" smtClean="0"/>
              <a:t>图：左边为可口可乐的“酷乐仕”，右边为农夫山泉的维他命饮料产品“力量帝”。 </a:t>
            </a:r>
            <a:endParaRPr lang="zh-CN" altLang="en-US" sz="1800" b="1" smtClean="0"/>
          </a:p>
        </p:txBody>
      </p:sp>
      <p:pic>
        <p:nvPicPr>
          <p:cNvPr id="84996" name="Picture 5" descr="图：左边为可口可乐的“酷乐仕”，右边为农夫山泉的维他命饮料产品“力量帝”。"/>
          <p:cNvPicPr>
            <a:picLocks noChangeAspect="1" noChangeArrowheads="1"/>
          </p:cNvPicPr>
          <p:nvPr/>
        </p:nvPicPr>
        <p:blipFill>
          <a:blip r:embed="rId1" cstate="print"/>
          <a:srcRect/>
          <a:stretch>
            <a:fillRect/>
          </a:stretch>
        </p:blipFill>
        <p:spPr bwMode="auto">
          <a:xfrm>
            <a:off x="4079875" y="1989138"/>
            <a:ext cx="3619500" cy="3914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blinds(horizontal)">
                                      <p:cBhvr>
                                        <p:cTn id="7" dur="500"/>
                                        <p:tgtEl>
                                          <p:spTgt spid="191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91490"/>
                                        </p:tgtEl>
                                        <p:attrNameLst>
                                          <p:attrName>style.visibility</p:attrName>
                                        </p:attrNameLst>
                                      </p:cBhvr>
                                      <p:to>
                                        <p:strVal val="visible"/>
                                      </p:to>
                                    </p:set>
                                    <p:anim calcmode="lin" valueType="num">
                                      <p:cBhvr additive="base">
                                        <p:cTn id="12" dur="5000" fill="hold"/>
                                        <p:tgtEl>
                                          <p:spTgt spid="191490"/>
                                        </p:tgtEl>
                                        <p:attrNameLst>
                                          <p:attrName>ppt_x</p:attrName>
                                        </p:attrNameLst>
                                      </p:cBhvr>
                                      <p:tavLst>
                                        <p:tav tm="0">
                                          <p:val>
                                            <p:strVal val="#ppt_x"/>
                                          </p:val>
                                        </p:tav>
                                        <p:tav tm="100000">
                                          <p:val>
                                            <p:strVal val="#ppt_x"/>
                                          </p:val>
                                        </p:tav>
                                      </p:tavLst>
                                    </p:anim>
                                    <p:anim calcmode="lin" valueType="num">
                                      <p:cBhvr additive="base">
                                        <p:cTn id="13" dur="5000" fill="hold"/>
                                        <p:tgtEl>
                                          <p:spTgt spid="1914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Rot="1" noChangeArrowheads="1"/>
          </p:cNvSpPr>
          <p:nvPr>
            <p:ph type="body" idx="1"/>
          </p:nvPr>
        </p:nvSpPr>
        <p:spPr>
          <a:xfrm>
            <a:off x="1919288" y="1773238"/>
            <a:ext cx="8540750" cy="4392612"/>
          </a:xfrm>
        </p:spPr>
        <p:txBody>
          <a:bodyPr/>
          <a:lstStyle/>
          <a:p>
            <a:pPr eaLnBrk="1" hangingPunct="1"/>
            <a:r>
              <a:rPr lang="zh-CN" altLang="en-US" b="1" smtClean="0"/>
              <a:t>第二十条　经营者违反本法规定，给被侵害的经营者造成损害的，应当承担损害 赔偿责任，被侵害的经营者的损失难以计算的，赔偿额为侵权人在侵权期间因侵权 所获得的利润；并应当承担被侵害的经营者因调查该经营者侵害其合法权益的不正 当竞争行为所支付的合理费用。</a:t>
            </a:r>
            <a:endParaRPr lang="zh-CN" altLang="en-US" b="1" smtClean="0"/>
          </a:p>
          <a:p>
            <a:pPr eaLnBrk="1" hangingPunct="1"/>
            <a:endParaRPr lang="en-US" altLang="zh-CN" b="1" smtClean="0"/>
          </a:p>
        </p:txBody>
      </p:sp>
      <p:sp>
        <p:nvSpPr>
          <p:cNvPr id="117765" name="Rectangle 5"/>
          <p:cNvSpPr>
            <a:spLocks noChangeArrowheads="1"/>
          </p:cNvSpPr>
          <p:nvPr/>
        </p:nvSpPr>
        <p:spPr bwMode="auto">
          <a:xfrm>
            <a:off x="2432050" y="636905"/>
            <a:ext cx="7551738" cy="701040"/>
          </a:xfrm>
          <a:prstGeom prst="rect">
            <a:avLst/>
          </a:prstGeom>
          <a:gradFill rotWithShape="1">
            <a:gsLst>
              <a:gs pos="0">
                <a:srgbClr val="00FFFF"/>
              </a:gs>
              <a:gs pos="50000">
                <a:schemeClr val="bg1"/>
              </a:gs>
              <a:gs pos="100000">
                <a:srgbClr val="00FFFF"/>
              </a:gs>
            </a:gsLst>
            <a:lin ang="5400000" scaled="1"/>
          </a:gradFill>
          <a:ln w="9525">
            <a:solidFill>
              <a:schemeClr val="accent2"/>
            </a:solidFill>
            <a:miter lim="800000"/>
          </a:ln>
          <a:effectLst/>
        </p:spPr>
        <p:txBody>
          <a:bodyPr anchor="ctr">
            <a:spAutoFit/>
          </a:bodyPr>
          <a:lstStyle/>
          <a:p>
            <a:pPr algn="ctr">
              <a:defRPr/>
            </a:pPr>
            <a:r>
              <a:rPr lang="zh-CN" altLang="en-US" sz="4000" b="1">
                <a:solidFill>
                  <a:srgbClr val="FF3300"/>
                </a:solidFill>
              </a:rPr>
              <a:t>中华人民共和国反不正当竞争法</a:t>
            </a:r>
            <a:endParaRPr lang="zh-CN" altLang="en-US" sz="4000" b="1">
              <a:solidFill>
                <a:srgbClr val="FF33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Rot="1" noChangeArrowheads="1"/>
          </p:cNvSpPr>
          <p:nvPr>
            <p:ph type="body" idx="1"/>
          </p:nvPr>
        </p:nvSpPr>
        <p:spPr>
          <a:xfrm>
            <a:off x="1847850" y="1341438"/>
            <a:ext cx="8540750" cy="1087437"/>
          </a:xfrm>
          <a:solidFill>
            <a:schemeClr val="bg1"/>
          </a:solidFill>
          <a:ln w="38100">
            <a:solidFill>
              <a:schemeClr val="bg1"/>
            </a:solidFill>
          </a:ln>
        </p:spPr>
        <p:txBody>
          <a:bodyPr/>
          <a:lstStyle/>
          <a:p>
            <a:pPr eaLnBrk="1" hangingPunct="1">
              <a:lnSpc>
                <a:spcPct val="90000"/>
              </a:lnSpc>
            </a:pPr>
            <a:r>
              <a:rPr lang="en-US" altLang="zh-CN" smtClean="0"/>
              <a:t>3</a:t>
            </a:r>
            <a:r>
              <a:rPr lang="zh-CN" altLang="en-US" smtClean="0"/>
              <a:t>、</a:t>
            </a:r>
            <a:r>
              <a:rPr lang="zh-CN" altLang="en-US" b="1" smtClean="0"/>
              <a:t>擅自使用他人的企业名称或者姓名，引人误认为是他人的商品；</a:t>
            </a:r>
            <a:endParaRPr lang="zh-CN" altLang="en-US" b="1" smtClean="0"/>
          </a:p>
        </p:txBody>
      </p:sp>
      <p:sp>
        <p:nvSpPr>
          <p:cNvPr id="112643" name="Rectangle 4"/>
          <p:cNvSpPr>
            <a:spLocks noRot="1" noChangeArrowheads="1"/>
          </p:cNvSpPr>
          <p:nvPr/>
        </p:nvSpPr>
        <p:spPr bwMode="auto">
          <a:xfrm>
            <a:off x="1847850" y="0"/>
            <a:ext cx="8540750" cy="1143000"/>
          </a:xfrm>
          <a:prstGeom prst="rect">
            <a:avLst/>
          </a:prstGeom>
          <a:noFill/>
          <a:ln w="9525">
            <a:noFill/>
            <a:miter lim="800000"/>
          </a:ln>
        </p:spPr>
        <p:txBody>
          <a:bodyPr anchor="ctr"/>
          <a:lstStyle/>
          <a:p>
            <a:pPr algn="ctr"/>
            <a:r>
              <a:rPr lang="zh-CN" altLang="en-US" sz="4400" b="1">
                <a:solidFill>
                  <a:schemeClr val="tx2"/>
                </a:solidFill>
              </a:rPr>
              <a:t>一、市场混淆行为</a:t>
            </a:r>
            <a:endParaRPr lang="zh-CN" altLang="en-US" sz="4400" b="1">
              <a:solidFill>
                <a:schemeClr val="tx2"/>
              </a:solidFill>
            </a:endParaRPr>
          </a:p>
        </p:txBody>
      </p:sp>
      <p:sp>
        <p:nvSpPr>
          <p:cNvPr id="112644" name="Rectangle 5"/>
          <p:cNvSpPr>
            <a:spLocks noChangeArrowheads="1"/>
          </p:cNvSpPr>
          <p:nvPr/>
        </p:nvSpPr>
        <p:spPr bwMode="auto">
          <a:xfrm>
            <a:off x="1919288" y="2352675"/>
            <a:ext cx="2663825" cy="460375"/>
          </a:xfrm>
          <a:prstGeom prst="rect">
            <a:avLst/>
          </a:prstGeom>
          <a:noFill/>
          <a:ln w="9525">
            <a:solidFill>
              <a:schemeClr val="bg1"/>
            </a:solidFill>
            <a:miter lim="800000"/>
          </a:ln>
        </p:spPr>
        <p:txBody>
          <a:bodyPr anchor="ctr">
            <a:spAutoFit/>
          </a:bodyPr>
          <a:lstStyle/>
          <a:p>
            <a:pPr algn="ctr"/>
            <a:r>
              <a:rPr lang="zh-CN" altLang="en-US" sz="2400" b="1">
                <a:solidFill>
                  <a:srgbClr val="FF00FF"/>
                </a:solidFill>
              </a:rPr>
              <a:t>（</a:t>
            </a:r>
            <a:r>
              <a:rPr lang="en-US" altLang="zh-CN" sz="2400" b="1">
                <a:solidFill>
                  <a:srgbClr val="FF00FF"/>
                </a:solidFill>
              </a:rPr>
              <a:t>1</a:t>
            </a:r>
            <a:r>
              <a:rPr lang="zh-CN" altLang="en-US" sz="2400" b="1">
                <a:solidFill>
                  <a:srgbClr val="FF00FF"/>
                </a:solidFill>
              </a:rPr>
              <a:t>）构成</a:t>
            </a:r>
            <a:endParaRPr lang="zh-CN" altLang="en-US" sz="2400" b="1">
              <a:solidFill>
                <a:srgbClr val="FF00FF"/>
              </a:solidFill>
            </a:endParaRPr>
          </a:p>
        </p:txBody>
      </p:sp>
      <p:sp>
        <p:nvSpPr>
          <p:cNvPr id="112645" name="Rectangle 6"/>
          <p:cNvSpPr>
            <a:spLocks noChangeArrowheads="1"/>
          </p:cNvSpPr>
          <p:nvPr/>
        </p:nvSpPr>
        <p:spPr bwMode="auto">
          <a:xfrm>
            <a:off x="3719513" y="5338922"/>
            <a:ext cx="4725670" cy="579120"/>
          </a:xfrm>
          <a:prstGeom prst="rect">
            <a:avLst/>
          </a:prstGeom>
          <a:solidFill>
            <a:srgbClr val="FFFF00"/>
          </a:solidFill>
          <a:ln w="76200" cmpd="tri">
            <a:solidFill>
              <a:srgbClr val="00FFFF"/>
            </a:solidFill>
            <a:miter lim="800000"/>
          </a:ln>
        </p:spPr>
        <p:txBody>
          <a:bodyPr wrap="none" anchor="ctr">
            <a:spAutoFit/>
          </a:bodyPr>
          <a:lstStyle/>
          <a:p>
            <a:r>
              <a:rPr lang="zh-CN" altLang="en-US" sz="3200" b="1"/>
              <a:t>引人误认为是他人的商品</a:t>
            </a:r>
            <a:r>
              <a:rPr lang="zh-CN" altLang="en-US"/>
              <a:t> </a:t>
            </a:r>
            <a:endParaRPr lang="zh-CN" altLang="en-US"/>
          </a:p>
        </p:txBody>
      </p:sp>
      <p:sp>
        <p:nvSpPr>
          <p:cNvPr id="112646" name="AutoShape 7"/>
          <p:cNvSpPr/>
          <p:nvPr/>
        </p:nvSpPr>
        <p:spPr bwMode="auto">
          <a:xfrm>
            <a:off x="3000375" y="3860800"/>
            <a:ext cx="358775" cy="1728788"/>
          </a:xfrm>
          <a:prstGeom prst="leftBrace">
            <a:avLst>
              <a:gd name="adj1" fmla="val 40155"/>
              <a:gd name="adj2" fmla="val 50000"/>
            </a:avLst>
          </a:prstGeom>
          <a:solidFill>
            <a:srgbClr val="009900"/>
          </a:solidFill>
          <a:ln w="9525">
            <a:solidFill>
              <a:srgbClr val="FFFF00"/>
            </a:solidFill>
            <a:round/>
          </a:ln>
        </p:spPr>
        <p:txBody>
          <a:bodyPr wrap="none" anchor="ctr"/>
          <a:lstStyle/>
          <a:p>
            <a:endParaRPr lang="zh-CN" altLang="en-US"/>
          </a:p>
        </p:txBody>
      </p:sp>
      <p:sp>
        <p:nvSpPr>
          <p:cNvPr id="112647" name="Rectangle 8"/>
          <p:cNvSpPr>
            <a:spLocks noChangeArrowheads="1"/>
          </p:cNvSpPr>
          <p:nvPr/>
        </p:nvSpPr>
        <p:spPr bwMode="auto">
          <a:xfrm>
            <a:off x="3719513" y="3573463"/>
            <a:ext cx="6624637" cy="579120"/>
          </a:xfrm>
          <a:prstGeom prst="rect">
            <a:avLst/>
          </a:prstGeom>
          <a:solidFill>
            <a:srgbClr val="FFFF00"/>
          </a:solidFill>
          <a:ln w="76200" cmpd="tri">
            <a:solidFill>
              <a:srgbClr val="00FFFF"/>
            </a:solidFill>
            <a:miter lim="800000"/>
          </a:ln>
        </p:spPr>
        <p:txBody>
          <a:bodyPr>
            <a:spAutoFit/>
          </a:bodyPr>
          <a:lstStyle/>
          <a:p>
            <a:r>
              <a:rPr lang="zh-CN" altLang="en-US" sz="3200" b="1"/>
              <a:t>擅自使用他人的企业名称或者姓名</a:t>
            </a:r>
            <a:endParaRPr lang="zh-CN" altLang="en-US" sz="3200" b="1"/>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ChangeArrowheads="1"/>
          </p:cNvSpPr>
          <p:nvPr/>
        </p:nvSpPr>
        <p:spPr bwMode="auto">
          <a:xfrm>
            <a:off x="1847850" y="1992313"/>
            <a:ext cx="2663825" cy="460375"/>
          </a:xfrm>
          <a:prstGeom prst="rect">
            <a:avLst/>
          </a:prstGeom>
          <a:noFill/>
          <a:ln w="9525">
            <a:solidFill>
              <a:schemeClr val="bg1"/>
            </a:solidFill>
            <a:prstDash val="sysDot"/>
            <a:miter lim="800000"/>
          </a:ln>
        </p:spPr>
        <p:txBody>
          <a:bodyPr anchor="ctr">
            <a:spAutoFit/>
          </a:bodyPr>
          <a:lstStyle/>
          <a:p>
            <a:pPr algn="ctr"/>
            <a:r>
              <a:rPr lang="zh-CN" altLang="en-US" sz="2400" b="1">
                <a:solidFill>
                  <a:srgbClr val="FF00FF"/>
                </a:solidFill>
              </a:rPr>
              <a:t>（</a:t>
            </a:r>
            <a:r>
              <a:rPr lang="en-US" altLang="zh-CN" sz="2400" b="1">
                <a:solidFill>
                  <a:srgbClr val="FF00FF"/>
                </a:solidFill>
              </a:rPr>
              <a:t>2</a:t>
            </a:r>
            <a:r>
              <a:rPr lang="zh-CN" altLang="en-US" sz="2400" b="1">
                <a:solidFill>
                  <a:srgbClr val="FF00FF"/>
                </a:solidFill>
              </a:rPr>
              <a:t>）认定</a:t>
            </a:r>
            <a:endParaRPr lang="zh-CN" altLang="en-US" sz="2400" b="1">
              <a:solidFill>
                <a:srgbClr val="FF00FF"/>
              </a:solidFill>
            </a:endParaRPr>
          </a:p>
        </p:txBody>
      </p:sp>
      <p:sp>
        <p:nvSpPr>
          <p:cNvPr id="113667" name="Rectangle 6"/>
          <p:cNvSpPr>
            <a:spLocks noGrp="1" noRot="1" noChangeArrowheads="1"/>
          </p:cNvSpPr>
          <p:nvPr>
            <p:ph type="body" idx="1"/>
          </p:nvPr>
        </p:nvSpPr>
        <p:spPr>
          <a:xfrm>
            <a:off x="1847850" y="765175"/>
            <a:ext cx="8540750" cy="1087438"/>
          </a:xfrm>
          <a:solidFill>
            <a:schemeClr val="bg1"/>
          </a:solidFill>
          <a:ln w="38100">
            <a:solidFill>
              <a:schemeClr val="bg1"/>
            </a:solidFill>
          </a:ln>
        </p:spPr>
        <p:txBody>
          <a:bodyPr/>
          <a:lstStyle/>
          <a:p>
            <a:pPr eaLnBrk="1" hangingPunct="1">
              <a:lnSpc>
                <a:spcPct val="90000"/>
              </a:lnSpc>
            </a:pPr>
            <a:r>
              <a:rPr lang="en-US" altLang="zh-CN" smtClean="0"/>
              <a:t>3</a:t>
            </a:r>
            <a:r>
              <a:rPr lang="zh-CN" altLang="en-US" smtClean="0"/>
              <a:t>、</a:t>
            </a:r>
            <a:r>
              <a:rPr lang="zh-CN" altLang="en-US" b="1" smtClean="0"/>
              <a:t>擅自使用他人的企业名称或者姓名，引人误认为是他人的商品；</a:t>
            </a:r>
            <a:endParaRPr lang="zh-CN" altLang="en-US" b="1" smtClean="0"/>
          </a:p>
        </p:txBody>
      </p:sp>
      <p:sp>
        <p:nvSpPr>
          <p:cNvPr id="113668" name="Rectangle 7"/>
          <p:cNvSpPr>
            <a:spLocks noChangeArrowheads="1"/>
          </p:cNvSpPr>
          <p:nvPr/>
        </p:nvSpPr>
        <p:spPr bwMode="auto">
          <a:xfrm>
            <a:off x="1992313" y="2412207"/>
            <a:ext cx="7488237" cy="1066800"/>
          </a:xfrm>
          <a:prstGeom prst="rect">
            <a:avLst/>
          </a:prstGeom>
          <a:noFill/>
          <a:ln w="38100">
            <a:solidFill>
              <a:srgbClr val="009900"/>
            </a:solidFill>
            <a:miter lim="800000"/>
          </a:ln>
        </p:spPr>
        <p:txBody>
          <a:bodyPr anchor="ctr">
            <a:spAutoFit/>
          </a:bodyPr>
          <a:lstStyle/>
          <a:p>
            <a:r>
              <a:rPr lang="zh-CN" altLang="en-US" sz="3200" b="1">
                <a:solidFill>
                  <a:srgbClr val="FF3300"/>
                </a:solidFill>
              </a:rPr>
              <a:t>第一，关于“企业名称”和“姓名”的认定</a:t>
            </a:r>
            <a:endParaRPr lang="zh-CN" altLang="en-US" sz="3200" b="1">
              <a:solidFill>
                <a:srgbClr val="FF3300"/>
              </a:solidFill>
            </a:endParaRPr>
          </a:p>
        </p:txBody>
      </p:sp>
      <p:sp>
        <p:nvSpPr>
          <p:cNvPr id="113669" name="Rectangle 8"/>
          <p:cNvSpPr>
            <a:spLocks noChangeArrowheads="1"/>
          </p:cNvSpPr>
          <p:nvPr/>
        </p:nvSpPr>
        <p:spPr bwMode="auto">
          <a:xfrm>
            <a:off x="1847850" y="3592831"/>
            <a:ext cx="8405495" cy="2834640"/>
          </a:xfrm>
          <a:prstGeom prst="rect">
            <a:avLst/>
          </a:prstGeom>
          <a:solidFill>
            <a:schemeClr val="accent1"/>
          </a:solidFill>
          <a:ln w="38100">
            <a:solidFill>
              <a:srgbClr val="FFFF00"/>
            </a:solidFill>
            <a:miter lim="800000"/>
          </a:ln>
        </p:spPr>
        <p:txBody>
          <a:bodyPr wrap="none" anchor="ctr">
            <a:spAutoFit/>
          </a:bodyPr>
          <a:lstStyle/>
          <a:p>
            <a:r>
              <a:rPr lang="zh-CN" altLang="en-US" sz="2800" b="1">
                <a:solidFill>
                  <a:srgbClr val="000000"/>
                </a:solidFill>
              </a:rPr>
              <a:t>企业登记主管机关依法登记注册的企业名称，以及在</a:t>
            </a:r>
            <a:endParaRPr lang="zh-CN" altLang="en-US" sz="2800" b="1">
              <a:solidFill>
                <a:srgbClr val="000000"/>
              </a:solidFill>
            </a:endParaRPr>
          </a:p>
          <a:p>
            <a:r>
              <a:rPr lang="zh-CN" altLang="en-US" sz="2800" b="1">
                <a:solidFill>
                  <a:srgbClr val="000000"/>
                </a:solidFill>
              </a:rPr>
              <a:t>中国境内进行商业使用的外国（地区）企业名称。</a:t>
            </a:r>
            <a:endParaRPr lang="zh-CN" altLang="en-US" sz="2800" b="1">
              <a:solidFill>
                <a:srgbClr val="000000"/>
              </a:solidFill>
            </a:endParaRPr>
          </a:p>
          <a:p>
            <a:endParaRPr lang="zh-CN" altLang="en-US" sz="2800" b="1">
              <a:solidFill>
                <a:srgbClr val="000000"/>
              </a:solidFill>
            </a:endParaRPr>
          </a:p>
          <a:p>
            <a:r>
              <a:rPr lang="zh-CN" altLang="en-US" sz="3200" b="1">
                <a:solidFill>
                  <a:srgbClr val="000000"/>
                </a:solidFill>
              </a:rPr>
              <a:t>具有一定的市场知名度、为相关公众所知悉的</a:t>
            </a:r>
            <a:endParaRPr lang="zh-CN" altLang="en-US" sz="3200" b="1">
              <a:solidFill>
                <a:srgbClr val="000000"/>
              </a:solidFill>
            </a:endParaRPr>
          </a:p>
          <a:p>
            <a:r>
              <a:rPr lang="zh-CN" altLang="en-US" sz="3200" b="1">
                <a:solidFill>
                  <a:srgbClr val="000000"/>
                </a:solidFill>
              </a:rPr>
              <a:t>企业名称中的字号。 </a:t>
            </a:r>
            <a:endParaRPr lang="zh-CN" altLang="en-US" sz="3200" b="1">
              <a:solidFill>
                <a:srgbClr val="000000"/>
              </a:solidFill>
            </a:endParaRPr>
          </a:p>
          <a:p>
            <a:endParaRPr lang="en-US" altLang="zh-CN" sz="3200" b="1">
              <a:solidFill>
                <a:srgbClr val="000000"/>
              </a:solidFill>
            </a:endParaRPr>
          </a:p>
        </p:txBody>
      </p:sp>
      <p:sp>
        <p:nvSpPr>
          <p:cNvPr id="113670" name="Rectangle 10"/>
          <p:cNvSpPr>
            <a:spLocks noRot="1" noChangeArrowheads="1"/>
          </p:cNvSpPr>
          <p:nvPr/>
        </p:nvSpPr>
        <p:spPr bwMode="auto">
          <a:xfrm>
            <a:off x="8362950" y="0"/>
            <a:ext cx="2305050" cy="333375"/>
          </a:xfrm>
          <a:prstGeom prst="rect">
            <a:avLst/>
          </a:prstGeom>
          <a:solidFill>
            <a:srgbClr val="FFFF00"/>
          </a:solidFill>
          <a:ln w="9525">
            <a:noFill/>
            <a:miter lim="800000"/>
          </a:ln>
        </p:spPr>
        <p:txBody>
          <a:bodyPr anchor="ctr"/>
          <a:lstStyle/>
          <a:p>
            <a:pPr algn="ctr"/>
            <a:r>
              <a:rPr lang="zh-CN" altLang="en-US" sz="2000" b="1">
                <a:solidFill>
                  <a:srgbClr val="000000"/>
                </a:solidFill>
              </a:rPr>
              <a:t>一、市场混淆行为</a:t>
            </a:r>
            <a:endParaRPr lang="zh-CN" altLang="en-US" sz="2000" b="1">
              <a:solidFill>
                <a:srgbClr val="000000"/>
              </a:solidFill>
            </a:endParaRPr>
          </a:p>
        </p:txBody>
      </p:sp>
      <p:sp>
        <p:nvSpPr>
          <p:cNvPr id="113671" name="AutoShape 11"/>
          <p:cNvSpPr>
            <a:spLocks noChangeArrowheads="1"/>
          </p:cNvSpPr>
          <p:nvPr/>
        </p:nvSpPr>
        <p:spPr bwMode="auto">
          <a:xfrm>
            <a:off x="6024563" y="1557338"/>
            <a:ext cx="2339975" cy="1008062"/>
          </a:xfrm>
          <a:prstGeom prst="cloudCallout">
            <a:avLst>
              <a:gd name="adj1" fmla="val -45185"/>
              <a:gd name="adj2" fmla="val 70000"/>
            </a:avLst>
          </a:prstGeom>
          <a:solidFill>
            <a:srgbClr val="00FFFF"/>
          </a:solidFill>
          <a:ln w="9525">
            <a:solidFill>
              <a:schemeClr val="tx1"/>
            </a:solidFill>
            <a:round/>
          </a:ln>
        </p:spPr>
        <p:txBody>
          <a:bodyPr/>
          <a:lstStyle/>
          <a:p>
            <a:pPr algn="ctr"/>
            <a:r>
              <a:rPr lang="zh-CN" altLang="en-US" b="1">
                <a:solidFill>
                  <a:srgbClr val="000000"/>
                </a:solidFill>
              </a:rPr>
              <a:t>企业名称登记管理实施办法</a:t>
            </a:r>
            <a:r>
              <a:rPr lang="zh-CN" altLang="en-US">
                <a:solidFill>
                  <a:srgbClr val="000000"/>
                </a:solidFill>
              </a:rPr>
              <a:t> </a:t>
            </a:r>
            <a:endParaRPr lang="zh-CN" altLang="en-US">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pPr eaLnBrk="1" hangingPunct="1"/>
            <a:endParaRPr lang="zh-CN" altLang="zh-CN" smtClean="0"/>
          </a:p>
        </p:txBody>
      </p:sp>
      <p:sp>
        <p:nvSpPr>
          <p:cNvPr id="114691" name="Rectangle 3"/>
          <p:cNvSpPr>
            <a:spLocks noGrp="1" noRot="1" noChangeArrowheads="1"/>
          </p:cNvSpPr>
          <p:nvPr>
            <p:ph type="body" idx="1"/>
          </p:nvPr>
        </p:nvSpPr>
        <p:spPr>
          <a:xfrm>
            <a:off x="1703388" y="692150"/>
            <a:ext cx="8540750" cy="2671763"/>
          </a:xfrm>
          <a:solidFill>
            <a:schemeClr val="accent1"/>
          </a:solidFill>
          <a:ln w="38100">
            <a:solidFill>
              <a:srgbClr val="FFFF00"/>
            </a:solidFill>
          </a:ln>
        </p:spPr>
        <p:txBody>
          <a:bodyPr/>
          <a:lstStyle/>
          <a:p>
            <a:pPr eaLnBrk="1" hangingPunct="1"/>
            <a:r>
              <a:rPr lang="zh-CN" altLang="en-US" b="1" smtClean="0">
                <a:solidFill>
                  <a:srgbClr val="000000"/>
                </a:solidFill>
              </a:rPr>
              <a:t>在商品经营中使用的自然人的姓名；具有一定的市场知名度、为相关公众所知悉的自然人的笔名、艺名等，可以认定为反不正当竞争法第五条第（三）项规定的“姓名”。</a:t>
            </a:r>
            <a:r>
              <a:rPr lang="zh-CN" altLang="en-US" smtClean="0">
                <a:solidFill>
                  <a:srgbClr val="000000"/>
                </a:solidFill>
              </a:rPr>
              <a:t> </a:t>
            </a:r>
            <a:endParaRPr lang="zh-CN" altLang="en-US" smtClean="0">
              <a:solidFill>
                <a:srgbClr val="000000"/>
              </a:solidFill>
            </a:endParaRPr>
          </a:p>
        </p:txBody>
      </p:sp>
      <p:sp>
        <p:nvSpPr>
          <p:cNvPr id="114692" name="Rectangle 4"/>
          <p:cNvSpPr>
            <a:spLocks noRot="1" noChangeArrowheads="1"/>
          </p:cNvSpPr>
          <p:nvPr/>
        </p:nvSpPr>
        <p:spPr bwMode="auto">
          <a:xfrm>
            <a:off x="8362950" y="0"/>
            <a:ext cx="2305050" cy="333375"/>
          </a:xfrm>
          <a:prstGeom prst="rect">
            <a:avLst/>
          </a:prstGeom>
          <a:solidFill>
            <a:srgbClr val="FFFF00"/>
          </a:solidFill>
          <a:ln w="9525">
            <a:noFill/>
            <a:miter lim="800000"/>
          </a:ln>
        </p:spPr>
        <p:txBody>
          <a:bodyPr anchor="ctr"/>
          <a:lstStyle/>
          <a:p>
            <a:pPr algn="ctr"/>
            <a:r>
              <a:rPr lang="zh-CN" altLang="en-US" sz="2000" b="1">
                <a:solidFill>
                  <a:srgbClr val="000000"/>
                </a:solidFill>
              </a:rPr>
              <a:t>一、市场混淆行为</a:t>
            </a:r>
            <a:endParaRPr lang="zh-CN" altLang="en-US" sz="2000" b="1">
              <a:solidFill>
                <a:srgbClr val="000000"/>
              </a:solidFill>
            </a:endParaRPr>
          </a:p>
        </p:txBody>
      </p:sp>
      <p:pic>
        <p:nvPicPr>
          <p:cNvPr id="114693" name="Picture 6" descr="W020040602405754216806"/>
          <p:cNvPicPr>
            <a:picLocks noChangeAspect="1" noChangeArrowheads="1"/>
          </p:cNvPicPr>
          <p:nvPr/>
        </p:nvPicPr>
        <p:blipFill>
          <a:blip r:embed="rId1" cstate="print"/>
          <a:srcRect/>
          <a:stretch>
            <a:fillRect/>
          </a:stretch>
        </p:blipFill>
        <p:spPr bwMode="auto">
          <a:xfrm>
            <a:off x="1524000" y="3524250"/>
            <a:ext cx="2638425" cy="3333750"/>
          </a:xfrm>
          <a:prstGeom prst="rect">
            <a:avLst/>
          </a:prstGeom>
          <a:noFill/>
          <a:ln w="9525">
            <a:noFill/>
            <a:miter lim="800000"/>
            <a:headEnd/>
            <a:tailEnd/>
          </a:ln>
        </p:spPr>
      </p:pic>
      <p:pic>
        <p:nvPicPr>
          <p:cNvPr id="114694" name="Picture 8" descr="01300000222260121939484639126"/>
          <p:cNvPicPr>
            <a:picLocks noChangeAspect="1" noChangeArrowheads="1"/>
          </p:cNvPicPr>
          <p:nvPr/>
        </p:nvPicPr>
        <p:blipFill>
          <a:blip r:embed="rId2" cstate="print"/>
          <a:srcRect/>
          <a:stretch>
            <a:fillRect/>
          </a:stretch>
        </p:blipFill>
        <p:spPr bwMode="auto">
          <a:xfrm>
            <a:off x="4295775" y="3644900"/>
            <a:ext cx="2857500" cy="2590800"/>
          </a:xfrm>
          <a:prstGeom prst="rect">
            <a:avLst/>
          </a:prstGeom>
          <a:noFill/>
          <a:ln w="9525">
            <a:noFill/>
            <a:miter lim="800000"/>
            <a:headEnd/>
            <a:tailEnd/>
          </a:ln>
        </p:spPr>
      </p:pic>
      <p:pic>
        <p:nvPicPr>
          <p:cNvPr id="114695" name="Picture 10" descr="2008123195726218"/>
          <p:cNvPicPr>
            <a:picLocks noChangeAspect="1" noChangeArrowheads="1"/>
          </p:cNvPicPr>
          <p:nvPr/>
        </p:nvPicPr>
        <p:blipFill>
          <a:blip r:embed="rId3" cstate="print"/>
          <a:srcRect/>
          <a:stretch>
            <a:fillRect/>
          </a:stretch>
        </p:blipFill>
        <p:spPr bwMode="auto">
          <a:xfrm>
            <a:off x="7175500" y="3500438"/>
            <a:ext cx="3492500" cy="3357562"/>
          </a:xfrm>
          <a:prstGeom prst="rect">
            <a:avLst/>
          </a:prstGeom>
          <a:noFill/>
          <a:ln w="9525">
            <a:noFill/>
            <a:miter lim="800000"/>
            <a:headEnd/>
            <a:tailEnd/>
          </a:ln>
        </p:spPr>
      </p:pic>
      <p:sp>
        <p:nvSpPr>
          <p:cNvPr id="114696" name="Text Box 11"/>
          <p:cNvSpPr txBox="1">
            <a:spLocks noChangeArrowheads="1"/>
          </p:cNvSpPr>
          <p:nvPr/>
        </p:nvSpPr>
        <p:spPr bwMode="auto">
          <a:xfrm>
            <a:off x="1992313" y="3213100"/>
            <a:ext cx="1152525" cy="365760"/>
          </a:xfrm>
          <a:prstGeom prst="rect">
            <a:avLst/>
          </a:prstGeom>
          <a:solidFill>
            <a:schemeClr val="bg1"/>
          </a:solidFill>
          <a:ln w="9525">
            <a:solidFill>
              <a:srgbClr val="FF3300"/>
            </a:solidFill>
            <a:miter lim="800000"/>
          </a:ln>
        </p:spPr>
        <p:txBody>
          <a:bodyPr>
            <a:spAutoFit/>
          </a:bodyPr>
          <a:lstStyle/>
          <a:p>
            <a:pPr algn="ctr">
              <a:spcBef>
                <a:spcPct val="50000"/>
              </a:spcBef>
            </a:pPr>
            <a:r>
              <a:rPr lang="zh-CN" altLang="en-US" b="1"/>
              <a:t>常香玉</a:t>
            </a:r>
            <a:endParaRPr lang="zh-CN" altLang="en-US" b="1"/>
          </a:p>
        </p:txBody>
      </p:sp>
      <p:sp>
        <p:nvSpPr>
          <p:cNvPr id="114697" name="Text Box 12"/>
          <p:cNvSpPr txBox="1">
            <a:spLocks noChangeArrowheads="1"/>
          </p:cNvSpPr>
          <p:nvPr/>
        </p:nvSpPr>
        <p:spPr bwMode="auto">
          <a:xfrm>
            <a:off x="8328025" y="3213100"/>
            <a:ext cx="1152525" cy="365760"/>
          </a:xfrm>
          <a:prstGeom prst="rect">
            <a:avLst/>
          </a:prstGeom>
          <a:solidFill>
            <a:schemeClr val="bg1"/>
          </a:solidFill>
          <a:ln w="9525">
            <a:solidFill>
              <a:srgbClr val="FF3300"/>
            </a:solidFill>
            <a:miter lim="800000"/>
          </a:ln>
        </p:spPr>
        <p:txBody>
          <a:bodyPr>
            <a:spAutoFit/>
          </a:bodyPr>
          <a:lstStyle/>
          <a:p>
            <a:pPr algn="ctr">
              <a:spcBef>
                <a:spcPct val="50000"/>
              </a:spcBef>
            </a:pPr>
            <a:r>
              <a:rPr lang="zh-CN" altLang="en-US" b="1"/>
              <a:t>鲁迅</a:t>
            </a:r>
            <a:endParaRPr lang="zh-CN" altLang="en-US" b="1"/>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Rot="1" noChangeArrowheads="1"/>
          </p:cNvSpPr>
          <p:nvPr>
            <p:ph type="body" idx="1"/>
          </p:nvPr>
        </p:nvSpPr>
        <p:spPr>
          <a:xfrm>
            <a:off x="1847850" y="2971800"/>
            <a:ext cx="8540750" cy="3886200"/>
          </a:xfrm>
          <a:solidFill>
            <a:schemeClr val="accent1"/>
          </a:solidFill>
          <a:ln w="38100">
            <a:solidFill>
              <a:srgbClr val="FFFF00"/>
            </a:solidFill>
          </a:ln>
        </p:spPr>
        <p:txBody>
          <a:bodyPr/>
          <a:lstStyle/>
          <a:p>
            <a:pPr marL="812800" indent="-812800" eaLnBrk="1" hangingPunct="1"/>
            <a:r>
              <a:rPr lang="zh-CN" altLang="en-US" b="1" smtClean="0"/>
              <a:t>第七条 在中国境内进行</a:t>
            </a:r>
            <a:r>
              <a:rPr lang="zh-CN" altLang="en-US" b="1" smtClean="0">
                <a:solidFill>
                  <a:srgbClr val="FF3300"/>
                </a:solidFill>
              </a:rPr>
              <a:t>商业使用</a:t>
            </a:r>
            <a:r>
              <a:rPr lang="zh-CN" altLang="en-US" b="1" smtClean="0"/>
              <a:t>，包括将知名商品特有的名称、包装、装潢或者企业名称、姓名用于商品、商品包装以及商品交易文书上，或者用于广告宣传、展览以及其他商业活动中，应当认定为反不正当竞争法第五条第（二）项、第（三）项规定的“使用”。</a:t>
            </a:r>
            <a:endParaRPr lang="zh-CN" altLang="en-US" b="1" smtClean="0"/>
          </a:p>
        </p:txBody>
      </p:sp>
      <p:sp>
        <p:nvSpPr>
          <p:cNvPr id="115715" name="Rectangle 5"/>
          <p:cNvSpPr>
            <a:spLocks noRot="1" noChangeArrowheads="1"/>
          </p:cNvSpPr>
          <p:nvPr/>
        </p:nvSpPr>
        <p:spPr bwMode="auto">
          <a:xfrm>
            <a:off x="1774825" y="620713"/>
            <a:ext cx="8540750" cy="1087437"/>
          </a:xfrm>
          <a:prstGeom prst="rect">
            <a:avLst/>
          </a:prstGeom>
          <a:solidFill>
            <a:schemeClr val="bg1"/>
          </a:solidFill>
          <a:ln w="38100">
            <a:solidFill>
              <a:schemeClr val="bg1"/>
            </a:solidFill>
            <a:miter lim="800000"/>
          </a:ln>
        </p:spPr>
        <p:txBody>
          <a:bodyPr/>
          <a:lstStyle/>
          <a:p>
            <a:pPr marL="342900" indent="-342900">
              <a:lnSpc>
                <a:spcPct val="90000"/>
              </a:lnSpc>
              <a:spcBef>
                <a:spcPct val="20000"/>
              </a:spcBef>
              <a:buClr>
                <a:schemeClr val="hlink"/>
              </a:buClr>
              <a:buSzPct val="70000"/>
              <a:buFont typeface="Wingdings" panose="05000000000000000000" pitchFamily="2" charset="2"/>
              <a:buChar char="v"/>
            </a:pPr>
            <a:r>
              <a:rPr lang="en-US" altLang="zh-CN" sz="3200"/>
              <a:t>3</a:t>
            </a:r>
            <a:r>
              <a:rPr lang="zh-CN" altLang="en-US" sz="3200"/>
              <a:t>、</a:t>
            </a:r>
            <a:r>
              <a:rPr lang="zh-CN" altLang="en-US" sz="3200" b="1"/>
              <a:t>擅自使用他人的企业名称或者姓名，引人误认为是他人的商品；</a:t>
            </a:r>
            <a:endParaRPr lang="zh-CN" altLang="en-US" sz="3200" b="1"/>
          </a:p>
        </p:txBody>
      </p:sp>
      <p:sp>
        <p:nvSpPr>
          <p:cNvPr id="115716" name="Rectangle 6"/>
          <p:cNvSpPr>
            <a:spLocks noChangeArrowheads="1"/>
          </p:cNvSpPr>
          <p:nvPr/>
        </p:nvSpPr>
        <p:spPr bwMode="auto">
          <a:xfrm>
            <a:off x="6383338" y="1200150"/>
            <a:ext cx="2663825" cy="460375"/>
          </a:xfrm>
          <a:prstGeom prst="rect">
            <a:avLst/>
          </a:prstGeom>
          <a:noFill/>
          <a:ln w="9525">
            <a:solidFill>
              <a:schemeClr val="bg1"/>
            </a:solidFill>
            <a:miter lim="800000"/>
          </a:ln>
        </p:spPr>
        <p:txBody>
          <a:bodyPr anchor="ctr">
            <a:spAutoFit/>
          </a:bodyPr>
          <a:lstStyle/>
          <a:p>
            <a:pPr algn="ctr"/>
            <a:r>
              <a:rPr lang="zh-CN" altLang="en-US" sz="2400" b="1">
                <a:solidFill>
                  <a:srgbClr val="FF00FF"/>
                </a:solidFill>
              </a:rPr>
              <a:t>（</a:t>
            </a:r>
            <a:r>
              <a:rPr lang="en-US" altLang="zh-CN" sz="2400" b="1">
                <a:solidFill>
                  <a:srgbClr val="FF00FF"/>
                </a:solidFill>
              </a:rPr>
              <a:t>2</a:t>
            </a:r>
            <a:r>
              <a:rPr lang="zh-CN" altLang="en-US" sz="2400" b="1">
                <a:solidFill>
                  <a:srgbClr val="FF00FF"/>
                </a:solidFill>
              </a:rPr>
              <a:t>）认定</a:t>
            </a:r>
            <a:endParaRPr lang="zh-CN" altLang="en-US" sz="2400" b="1">
              <a:solidFill>
                <a:srgbClr val="FF00FF"/>
              </a:solidFill>
            </a:endParaRPr>
          </a:p>
        </p:txBody>
      </p:sp>
      <p:sp>
        <p:nvSpPr>
          <p:cNvPr id="115717" name="Rectangle 7"/>
          <p:cNvSpPr>
            <a:spLocks noRot="1" noChangeArrowheads="1"/>
          </p:cNvSpPr>
          <p:nvPr/>
        </p:nvSpPr>
        <p:spPr bwMode="auto">
          <a:xfrm>
            <a:off x="8362950" y="0"/>
            <a:ext cx="2305050" cy="333375"/>
          </a:xfrm>
          <a:prstGeom prst="rect">
            <a:avLst/>
          </a:prstGeom>
          <a:solidFill>
            <a:srgbClr val="FFFF00"/>
          </a:solidFill>
          <a:ln w="9525">
            <a:noFill/>
            <a:miter lim="800000"/>
          </a:ln>
        </p:spPr>
        <p:txBody>
          <a:bodyPr anchor="ctr"/>
          <a:lstStyle/>
          <a:p>
            <a:pPr algn="ctr"/>
            <a:r>
              <a:rPr lang="zh-CN" altLang="en-US" sz="2000" b="1">
                <a:solidFill>
                  <a:srgbClr val="000000"/>
                </a:solidFill>
              </a:rPr>
              <a:t>一、市场混淆行为</a:t>
            </a:r>
            <a:endParaRPr lang="zh-CN" altLang="en-US" sz="2000" b="1">
              <a:solidFill>
                <a:srgbClr val="000000"/>
              </a:solidFill>
            </a:endParaRPr>
          </a:p>
        </p:txBody>
      </p:sp>
      <p:sp>
        <p:nvSpPr>
          <p:cNvPr id="115718" name="Rectangle 8"/>
          <p:cNvSpPr>
            <a:spLocks noChangeArrowheads="1"/>
          </p:cNvSpPr>
          <p:nvPr/>
        </p:nvSpPr>
        <p:spPr bwMode="auto">
          <a:xfrm>
            <a:off x="2063750" y="1989138"/>
            <a:ext cx="7127875" cy="579120"/>
          </a:xfrm>
          <a:prstGeom prst="rect">
            <a:avLst/>
          </a:prstGeom>
          <a:noFill/>
          <a:ln w="76200" cmpd="tri">
            <a:solidFill>
              <a:srgbClr val="009900"/>
            </a:solidFill>
            <a:miter lim="800000"/>
          </a:ln>
        </p:spPr>
        <p:txBody>
          <a:bodyPr>
            <a:spAutoFit/>
          </a:bodyPr>
          <a:lstStyle/>
          <a:p>
            <a:r>
              <a:rPr lang="zh-CN" altLang="en-US" sz="3200" b="1">
                <a:solidFill>
                  <a:srgbClr val="FF3300"/>
                </a:solidFill>
              </a:rPr>
              <a:t>第二、关于“使用”的界定</a:t>
            </a:r>
            <a:endParaRPr lang="zh-CN" altLang="en-US" sz="3200" b="1">
              <a:solidFill>
                <a:srgbClr val="FF33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6"/>
          <p:cNvSpPr>
            <a:spLocks noChangeArrowheads="1"/>
          </p:cNvSpPr>
          <p:nvPr/>
        </p:nvSpPr>
        <p:spPr bwMode="auto">
          <a:xfrm>
            <a:off x="1500505" y="336550"/>
            <a:ext cx="9165590" cy="1066800"/>
          </a:xfrm>
          <a:prstGeom prst="rect">
            <a:avLst/>
          </a:prstGeom>
          <a:noFill/>
          <a:ln w="9525">
            <a:noFill/>
            <a:miter lim="800000"/>
          </a:ln>
        </p:spPr>
        <p:txBody>
          <a:bodyPr wrap="none" anchor="ctr">
            <a:spAutoFit/>
          </a:bodyPr>
          <a:lstStyle/>
          <a:p>
            <a:pPr algn="ctr"/>
            <a:r>
              <a:rPr lang="zh-CN" altLang="en-US" sz="3200" b="1">
                <a:solidFill>
                  <a:schemeClr val="tx2"/>
                </a:solidFill>
              </a:rPr>
              <a:t>英国“苏富比”拍卖行诉四川苏富比拍卖有限公司</a:t>
            </a:r>
            <a:br>
              <a:rPr lang="zh-CN" altLang="en-US" sz="3200" b="1">
                <a:solidFill>
                  <a:schemeClr val="tx2"/>
                </a:solidFill>
              </a:rPr>
            </a:br>
            <a:r>
              <a:rPr lang="zh-CN" altLang="en-US" sz="3200" b="1">
                <a:solidFill>
                  <a:schemeClr val="tx2"/>
                </a:solidFill>
              </a:rPr>
              <a:t>不正当竞争案</a:t>
            </a:r>
            <a:r>
              <a:rPr lang="zh-CN" altLang="en-US" sz="3200">
                <a:solidFill>
                  <a:schemeClr val="tx2"/>
                </a:solidFill>
              </a:rPr>
              <a:t> </a:t>
            </a:r>
            <a:endParaRPr lang="zh-CN" altLang="en-US" sz="3200">
              <a:solidFill>
                <a:schemeClr val="tx2"/>
              </a:solidFill>
            </a:endParaRPr>
          </a:p>
        </p:txBody>
      </p:sp>
      <p:pic>
        <p:nvPicPr>
          <p:cNvPr id="116739" name="Picture 8" descr="20100406102353734"/>
          <p:cNvPicPr>
            <a:picLocks noChangeAspect="1" noChangeArrowheads="1"/>
          </p:cNvPicPr>
          <p:nvPr/>
        </p:nvPicPr>
        <p:blipFill>
          <a:blip r:embed="rId1" cstate="print"/>
          <a:srcRect/>
          <a:stretch>
            <a:fillRect/>
          </a:stretch>
        </p:blipFill>
        <p:spPr bwMode="auto">
          <a:xfrm>
            <a:off x="5905500" y="1700213"/>
            <a:ext cx="4762500" cy="3571875"/>
          </a:xfrm>
          <a:prstGeom prst="rect">
            <a:avLst/>
          </a:prstGeom>
          <a:noFill/>
          <a:ln w="9525">
            <a:noFill/>
            <a:miter lim="800000"/>
            <a:headEnd/>
            <a:tailEnd/>
          </a:ln>
        </p:spPr>
      </p:pic>
      <p:pic>
        <p:nvPicPr>
          <p:cNvPr id="116740" name="Picture 11" descr="633246696715000000"/>
          <p:cNvPicPr>
            <a:picLocks noChangeAspect="1" noChangeArrowheads="1"/>
          </p:cNvPicPr>
          <p:nvPr/>
        </p:nvPicPr>
        <p:blipFill>
          <a:blip r:embed="rId2" cstate="print"/>
          <a:srcRect/>
          <a:stretch>
            <a:fillRect/>
          </a:stretch>
        </p:blipFill>
        <p:spPr bwMode="auto">
          <a:xfrm>
            <a:off x="1847850" y="1700213"/>
            <a:ext cx="3581400" cy="4762500"/>
          </a:xfrm>
          <a:prstGeom prst="rect">
            <a:avLst/>
          </a:prstGeom>
          <a:noFill/>
          <a:ln w="9525">
            <a:noFill/>
            <a:miter lim="800000"/>
            <a:headEnd/>
            <a:tailEnd/>
          </a:ln>
        </p:spPr>
      </p:pic>
      <p:sp>
        <p:nvSpPr>
          <p:cNvPr id="116741" name="AutoShape 12"/>
          <p:cNvSpPr>
            <a:spLocks noChangeArrowheads="1"/>
          </p:cNvSpPr>
          <p:nvPr/>
        </p:nvSpPr>
        <p:spPr bwMode="auto">
          <a:xfrm>
            <a:off x="7608888" y="5229225"/>
            <a:ext cx="1439862" cy="1295400"/>
          </a:xfrm>
          <a:prstGeom prst="cloudCallout">
            <a:avLst>
              <a:gd name="adj1" fmla="val -45481"/>
              <a:gd name="adj2" fmla="val -79903"/>
            </a:avLst>
          </a:prstGeom>
          <a:solidFill>
            <a:srgbClr val="009900"/>
          </a:solidFill>
          <a:ln w="9525">
            <a:solidFill>
              <a:srgbClr val="FFFF00"/>
            </a:solidFill>
            <a:round/>
          </a:ln>
        </p:spPr>
        <p:txBody>
          <a:bodyPr/>
          <a:lstStyle/>
          <a:p>
            <a:pPr algn="ctr"/>
            <a:r>
              <a:rPr lang="zh-CN" altLang="en-US" sz="2400" b="1">
                <a:solidFill>
                  <a:schemeClr val="bg1"/>
                </a:solidFill>
              </a:rPr>
              <a:t>英国总部</a:t>
            </a:r>
            <a:endParaRPr lang="zh-CN" altLang="en-US" sz="2400" b="1">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Rot="1" noChangeArrowheads="1"/>
          </p:cNvSpPr>
          <p:nvPr>
            <p:ph type="body" idx="1"/>
          </p:nvPr>
        </p:nvSpPr>
        <p:spPr>
          <a:xfrm>
            <a:off x="1847850" y="1700213"/>
            <a:ext cx="8540750" cy="3886200"/>
          </a:xfrm>
          <a:noFill/>
        </p:spPr>
        <p:txBody>
          <a:bodyPr/>
          <a:lstStyle/>
          <a:p>
            <a:pPr eaLnBrk="1" hangingPunct="1">
              <a:lnSpc>
                <a:spcPct val="90000"/>
              </a:lnSpc>
            </a:pPr>
            <a:r>
              <a:rPr lang="zh-CN" altLang="en-US" sz="2800" b="1" smtClean="0"/>
              <a:t>第一，“苏富比”的字号属于英国苏富比拍卖行 ，且使用在先。</a:t>
            </a:r>
            <a:endParaRPr lang="zh-CN" altLang="en-US" sz="2800" b="1" smtClean="0"/>
          </a:p>
          <a:p>
            <a:pPr eaLnBrk="1" hangingPunct="1">
              <a:lnSpc>
                <a:spcPct val="90000"/>
              </a:lnSpc>
            </a:pPr>
            <a:r>
              <a:rPr lang="zh-CN" altLang="en-US" sz="2800" b="1" smtClean="0"/>
              <a:t>第二，进行商业使用。</a:t>
            </a:r>
            <a:endParaRPr lang="zh-CN" altLang="en-US" sz="2800" b="1" smtClean="0"/>
          </a:p>
          <a:p>
            <a:pPr eaLnBrk="1" hangingPunct="1">
              <a:lnSpc>
                <a:spcPct val="90000"/>
              </a:lnSpc>
            </a:pPr>
            <a:r>
              <a:rPr lang="zh-CN" altLang="en-US" sz="2800" b="1" smtClean="0"/>
              <a:t>第三，“苏富比”有一定知名度、且为相关公众所知悉。</a:t>
            </a:r>
            <a:endParaRPr lang="zh-CN" altLang="en-US" sz="2800" b="1" smtClean="0"/>
          </a:p>
          <a:p>
            <a:pPr eaLnBrk="1" hangingPunct="1">
              <a:lnSpc>
                <a:spcPct val="90000"/>
              </a:lnSpc>
            </a:pPr>
            <a:r>
              <a:rPr lang="zh-CN" altLang="en-US" sz="2800" b="1" smtClean="0"/>
              <a:t>第四，对方为同业竞争者，且主观方面是故意。</a:t>
            </a:r>
            <a:endParaRPr lang="zh-CN" altLang="en-US" sz="2800" b="1" smtClean="0"/>
          </a:p>
          <a:p>
            <a:pPr eaLnBrk="1" hangingPunct="1">
              <a:lnSpc>
                <a:spcPct val="90000"/>
              </a:lnSpc>
            </a:pPr>
            <a:r>
              <a:rPr lang="zh-CN" altLang="en-US" sz="2800" b="1" smtClean="0"/>
              <a:t>第五，混淆和误认。</a:t>
            </a:r>
            <a:endParaRPr lang="zh-CN" altLang="en-US" sz="2800" b="1" smtClean="0"/>
          </a:p>
          <a:p>
            <a:pPr eaLnBrk="1" hangingPunct="1">
              <a:lnSpc>
                <a:spcPct val="90000"/>
              </a:lnSpc>
            </a:pPr>
            <a:r>
              <a:rPr lang="zh-CN" altLang="en-US" sz="2800" b="1" smtClean="0"/>
              <a:t>第六，英国为巴黎公约的签署国。</a:t>
            </a:r>
            <a:endParaRPr lang="zh-CN" altLang="en-US" sz="2800" b="1" smtClean="0"/>
          </a:p>
          <a:p>
            <a:pPr eaLnBrk="1" hangingPunct="1">
              <a:lnSpc>
                <a:spcPct val="90000"/>
              </a:lnSpc>
            </a:pPr>
            <a:endParaRPr lang="en-US" altLang="zh-CN" sz="28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Rot="1" noChangeArrowheads="1"/>
          </p:cNvSpPr>
          <p:nvPr>
            <p:ph type="body" idx="1"/>
          </p:nvPr>
        </p:nvSpPr>
        <p:spPr>
          <a:xfrm>
            <a:off x="1847850" y="1341438"/>
            <a:ext cx="8540750" cy="1735137"/>
          </a:xfrm>
          <a:ln w="38100">
            <a:solidFill>
              <a:schemeClr val="bg1"/>
            </a:solidFill>
          </a:ln>
        </p:spPr>
        <p:txBody>
          <a:bodyPr/>
          <a:lstStyle/>
          <a:p>
            <a:pPr eaLnBrk="1" hangingPunct="1"/>
            <a:r>
              <a:rPr lang="en-US" altLang="zh-CN" smtClean="0"/>
              <a:t>4</a:t>
            </a:r>
            <a:r>
              <a:rPr lang="zh-CN" altLang="en-US" smtClean="0"/>
              <a:t>、</a:t>
            </a:r>
            <a:r>
              <a:rPr lang="zh-CN" altLang="en-US" b="1" smtClean="0"/>
              <a:t>在商品上伪造或者冒用认证标志、名优标志等质量标志，伪造产地，对商品质量作引人误解的虚假表示。</a:t>
            </a:r>
            <a:endParaRPr lang="zh-CN" altLang="en-US" b="1" smtClean="0"/>
          </a:p>
        </p:txBody>
      </p:sp>
      <p:sp>
        <p:nvSpPr>
          <p:cNvPr id="118787" name="Rectangle 4"/>
          <p:cNvSpPr>
            <a:spLocks noRot="1" noChangeArrowheads="1"/>
          </p:cNvSpPr>
          <p:nvPr/>
        </p:nvSpPr>
        <p:spPr bwMode="auto">
          <a:xfrm>
            <a:off x="1847850" y="0"/>
            <a:ext cx="8540750" cy="1143000"/>
          </a:xfrm>
          <a:prstGeom prst="rect">
            <a:avLst/>
          </a:prstGeom>
          <a:noFill/>
          <a:ln w="9525">
            <a:noFill/>
            <a:miter lim="800000"/>
          </a:ln>
        </p:spPr>
        <p:txBody>
          <a:bodyPr anchor="ctr"/>
          <a:lstStyle/>
          <a:p>
            <a:pPr algn="ctr"/>
            <a:r>
              <a:rPr lang="zh-CN" altLang="en-US" sz="4400" b="1">
                <a:solidFill>
                  <a:schemeClr val="tx2"/>
                </a:solidFill>
              </a:rPr>
              <a:t>一、市场混淆行为</a:t>
            </a:r>
            <a:endParaRPr lang="zh-CN" altLang="en-US" sz="4400" b="1">
              <a:solidFill>
                <a:schemeClr val="tx2"/>
              </a:solidFill>
            </a:endParaRPr>
          </a:p>
        </p:txBody>
      </p:sp>
      <p:sp>
        <p:nvSpPr>
          <p:cNvPr id="118788" name="Rectangle 5"/>
          <p:cNvSpPr>
            <a:spLocks noChangeArrowheads="1"/>
          </p:cNvSpPr>
          <p:nvPr/>
        </p:nvSpPr>
        <p:spPr bwMode="auto">
          <a:xfrm>
            <a:off x="2747487" y="4043363"/>
            <a:ext cx="7124065" cy="1066800"/>
          </a:xfrm>
          <a:prstGeom prst="rect">
            <a:avLst/>
          </a:prstGeom>
          <a:solidFill>
            <a:schemeClr val="accent1"/>
          </a:solidFill>
          <a:ln w="76200" cmpd="tri">
            <a:solidFill>
              <a:srgbClr val="FFFF00"/>
            </a:solidFill>
            <a:miter lim="800000"/>
          </a:ln>
        </p:spPr>
        <p:txBody>
          <a:bodyPr wrap="none" anchor="ctr">
            <a:spAutoFit/>
          </a:bodyPr>
          <a:lstStyle/>
          <a:p>
            <a:pPr algn="ctr"/>
            <a:r>
              <a:rPr lang="zh-CN" altLang="en-US" sz="3200" b="1">
                <a:solidFill>
                  <a:srgbClr val="000000"/>
                </a:solidFill>
              </a:rPr>
              <a:t>一是在商品上伪造或者冒用认证标志、</a:t>
            </a:r>
            <a:endParaRPr lang="zh-CN" altLang="en-US" sz="3200" b="1">
              <a:solidFill>
                <a:srgbClr val="000000"/>
              </a:solidFill>
            </a:endParaRPr>
          </a:p>
          <a:p>
            <a:pPr algn="ctr"/>
            <a:r>
              <a:rPr lang="zh-CN" altLang="en-US" sz="3200" b="1">
                <a:solidFill>
                  <a:srgbClr val="000000"/>
                </a:solidFill>
              </a:rPr>
              <a:t>名优标志等质量标志，伪造产地</a:t>
            </a:r>
            <a:r>
              <a:rPr lang="en-US" altLang="zh-CN" sz="3200" b="1">
                <a:solidFill>
                  <a:srgbClr val="000000"/>
                </a:solidFill>
              </a:rPr>
              <a:t>.</a:t>
            </a:r>
            <a:endParaRPr lang="en-US" altLang="zh-CN" sz="3200" b="1">
              <a:solidFill>
                <a:srgbClr val="000000"/>
              </a:solidFill>
            </a:endParaRPr>
          </a:p>
        </p:txBody>
      </p:sp>
      <p:sp>
        <p:nvSpPr>
          <p:cNvPr id="118789" name="Rectangle 6"/>
          <p:cNvSpPr>
            <a:spLocks noChangeArrowheads="1"/>
          </p:cNvSpPr>
          <p:nvPr/>
        </p:nvSpPr>
        <p:spPr bwMode="auto">
          <a:xfrm>
            <a:off x="1992313" y="2924175"/>
            <a:ext cx="2592387" cy="521970"/>
          </a:xfrm>
          <a:prstGeom prst="rect">
            <a:avLst/>
          </a:prstGeom>
          <a:solidFill>
            <a:schemeClr val="bg1"/>
          </a:solidFill>
          <a:ln w="9525">
            <a:solidFill>
              <a:schemeClr val="bg1"/>
            </a:solidFill>
            <a:miter lim="800000"/>
          </a:ln>
        </p:spPr>
        <p:txBody>
          <a:bodyPr>
            <a:spAutoFit/>
          </a:bodyPr>
          <a:lstStyle/>
          <a:p>
            <a:r>
              <a:rPr lang="zh-CN" altLang="en-US" sz="2800" b="1">
                <a:solidFill>
                  <a:srgbClr val="FF00FF"/>
                </a:solidFill>
              </a:rPr>
              <a:t>（</a:t>
            </a:r>
            <a:r>
              <a:rPr lang="en-US" altLang="zh-CN" sz="2800" b="1">
                <a:solidFill>
                  <a:srgbClr val="FF00FF"/>
                </a:solidFill>
              </a:rPr>
              <a:t>1</a:t>
            </a:r>
            <a:r>
              <a:rPr lang="zh-CN" altLang="en-US" sz="2800" b="1">
                <a:solidFill>
                  <a:srgbClr val="FF00FF"/>
                </a:solidFill>
              </a:rPr>
              <a:t>）构成</a:t>
            </a:r>
            <a:endParaRPr lang="zh-CN" altLang="en-US" sz="2800" b="1">
              <a:solidFill>
                <a:srgbClr val="FF00FF"/>
              </a:solidFill>
            </a:endParaRPr>
          </a:p>
        </p:txBody>
      </p:sp>
      <p:sp>
        <p:nvSpPr>
          <p:cNvPr id="118790" name="Rectangle 7"/>
          <p:cNvSpPr>
            <a:spLocks noChangeArrowheads="1"/>
          </p:cNvSpPr>
          <p:nvPr/>
        </p:nvSpPr>
        <p:spPr bwMode="auto">
          <a:xfrm>
            <a:off x="2711450" y="5445125"/>
            <a:ext cx="3041015" cy="579120"/>
          </a:xfrm>
          <a:prstGeom prst="rect">
            <a:avLst/>
          </a:prstGeom>
          <a:solidFill>
            <a:schemeClr val="accent1"/>
          </a:solidFill>
          <a:ln w="57150" cmpd="thickThin">
            <a:solidFill>
              <a:srgbClr val="FFFF00"/>
            </a:solidFill>
            <a:miter lim="800000"/>
          </a:ln>
        </p:spPr>
        <p:txBody>
          <a:bodyPr wrap="none">
            <a:spAutoFit/>
          </a:bodyPr>
          <a:lstStyle/>
          <a:p>
            <a:r>
              <a:rPr lang="zh-CN" altLang="en-US" sz="3200" b="1">
                <a:solidFill>
                  <a:srgbClr val="000000"/>
                </a:solidFill>
              </a:rPr>
              <a:t>二是引人误解。</a:t>
            </a:r>
            <a:endParaRPr lang="zh-CN" altLang="en-US" sz="3200" b="1">
              <a:solidFill>
                <a:srgbClr val="0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Rot="1" noChangeArrowheads="1"/>
          </p:cNvSpPr>
          <p:nvPr>
            <p:ph type="body" idx="1"/>
          </p:nvPr>
        </p:nvSpPr>
        <p:spPr>
          <a:xfrm>
            <a:off x="1919288" y="2492375"/>
            <a:ext cx="8540750" cy="4032250"/>
          </a:xfrm>
          <a:ln w="57150" cmpd="thinThick">
            <a:solidFill>
              <a:srgbClr val="009900"/>
            </a:solidFill>
          </a:ln>
        </p:spPr>
        <p:txBody>
          <a:bodyPr/>
          <a:lstStyle/>
          <a:p>
            <a:pPr eaLnBrk="1" hangingPunct="1">
              <a:lnSpc>
                <a:spcPct val="90000"/>
              </a:lnSpc>
            </a:pPr>
            <a:r>
              <a:rPr lang="zh-CN" altLang="en-US" sz="2800" b="1" smtClean="0"/>
              <a:t>第一，</a:t>
            </a:r>
            <a:r>
              <a:rPr lang="zh-CN" altLang="en-US" sz="2800" b="1" smtClean="0">
                <a:solidFill>
                  <a:srgbClr val="FF0000"/>
                </a:solidFill>
              </a:rPr>
              <a:t>质量标志</a:t>
            </a:r>
            <a:r>
              <a:rPr lang="zh-CN" altLang="en-US" sz="2800" b="1" smtClean="0"/>
              <a:t>包括我国政府有关部门批准或认可的产品质量认证标志、企业质量体系认证标志、名优标志、国外的认证标志、原产地域产品专用标志、免检标志等。</a:t>
            </a:r>
            <a:endParaRPr lang="zh-CN" altLang="en-US" sz="2800" b="1" smtClean="0"/>
          </a:p>
          <a:p>
            <a:pPr eaLnBrk="1" hangingPunct="1">
              <a:lnSpc>
                <a:spcPct val="90000"/>
              </a:lnSpc>
            </a:pPr>
            <a:r>
              <a:rPr lang="zh-CN" altLang="en-US" sz="2800" b="1" smtClean="0"/>
              <a:t>第二，</a:t>
            </a:r>
            <a:r>
              <a:rPr lang="zh-CN" altLang="en-US" sz="2800" b="1" smtClean="0">
                <a:solidFill>
                  <a:srgbClr val="FF0000"/>
                </a:solidFill>
              </a:rPr>
              <a:t>伪造或者冒用认证标志等质量标志的行为。</a:t>
            </a:r>
            <a:r>
              <a:rPr lang="zh-CN" altLang="en-US" sz="2800" b="1" smtClean="0"/>
              <a:t>指在产品、标签、包装上，用文字、符号、图案等方式非法制作、编造、捏造或非法标注质量标志以及擅自使用未获批准的质量标志的行为。</a:t>
            </a:r>
            <a:endParaRPr lang="zh-CN" altLang="en-US" sz="2800" b="1" smtClean="0"/>
          </a:p>
          <a:p>
            <a:pPr eaLnBrk="1" hangingPunct="1">
              <a:lnSpc>
                <a:spcPct val="90000"/>
              </a:lnSpc>
            </a:pPr>
            <a:r>
              <a:rPr lang="zh-CN" altLang="en-US" sz="2800" b="1" smtClean="0"/>
              <a:t>第三，</a:t>
            </a:r>
            <a:r>
              <a:rPr lang="zh-CN" altLang="en-US" sz="2800" b="1" smtClean="0">
                <a:solidFill>
                  <a:srgbClr val="FF0000"/>
                </a:solidFill>
              </a:rPr>
              <a:t>伪造产地必须明确标识</a:t>
            </a:r>
            <a:r>
              <a:rPr lang="zh-CN" altLang="en-US" sz="2800" smtClean="0">
                <a:solidFill>
                  <a:srgbClr val="FF0000"/>
                </a:solidFill>
              </a:rPr>
              <a:t> </a:t>
            </a:r>
            <a:r>
              <a:rPr lang="zh-CN" altLang="en-US" sz="2800" b="1" smtClean="0">
                <a:solidFill>
                  <a:srgbClr val="FF0000"/>
                </a:solidFill>
              </a:rPr>
              <a:t>。</a:t>
            </a:r>
            <a:r>
              <a:rPr lang="zh-CN" altLang="en-US" sz="2800" b="1" smtClean="0"/>
              <a:t> </a:t>
            </a:r>
            <a:endParaRPr lang="zh-CN" altLang="en-US" sz="2800" b="1" smtClean="0"/>
          </a:p>
        </p:txBody>
      </p:sp>
      <p:sp>
        <p:nvSpPr>
          <p:cNvPr id="119811" name="Rectangle 4"/>
          <p:cNvSpPr>
            <a:spLocks noRot="1" noChangeArrowheads="1"/>
          </p:cNvSpPr>
          <p:nvPr/>
        </p:nvSpPr>
        <p:spPr bwMode="auto">
          <a:xfrm>
            <a:off x="8362950" y="0"/>
            <a:ext cx="2305050" cy="333375"/>
          </a:xfrm>
          <a:prstGeom prst="rect">
            <a:avLst/>
          </a:prstGeom>
          <a:solidFill>
            <a:srgbClr val="FFFF00"/>
          </a:solidFill>
          <a:ln w="9525">
            <a:noFill/>
            <a:miter lim="800000"/>
          </a:ln>
        </p:spPr>
        <p:txBody>
          <a:bodyPr anchor="ctr"/>
          <a:lstStyle/>
          <a:p>
            <a:pPr algn="ctr"/>
            <a:r>
              <a:rPr lang="zh-CN" altLang="en-US" sz="2000" b="1">
                <a:solidFill>
                  <a:srgbClr val="000000"/>
                </a:solidFill>
              </a:rPr>
              <a:t>一、市场混淆行为</a:t>
            </a:r>
            <a:endParaRPr lang="zh-CN" altLang="en-US" sz="2000" b="1">
              <a:solidFill>
                <a:srgbClr val="000000"/>
              </a:solidFill>
            </a:endParaRPr>
          </a:p>
        </p:txBody>
      </p:sp>
      <p:sp>
        <p:nvSpPr>
          <p:cNvPr id="119812" name="Rectangle 5"/>
          <p:cNvSpPr>
            <a:spLocks noChangeArrowheads="1"/>
          </p:cNvSpPr>
          <p:nvPr/>
        </p:nvSpPr>
        <p:spPr bwMode="auto">
          <a:xfrm>
            <a:off x="2279650" y="839311"/>
            <a:ext cx="3384550" cy="583565"/>
          </a:xfrm>
          <a:prstGeom prst="rect">
            <a:avLst/>
          </a:prstGeom>
          <a:solidFill>
            <a:schemeClr val="bg1"/>
          </a:solidFill>
          <a:ln w="9525">
            <a:solidFill>
              <a:schemeClr val="bg1"/>
            </a:solidFill>
            <a:miter lim="800000"/>
          </a:ln>
        </p:spPr>
        <p:txBody>
          <a:bodyPr anchor="ctr">
            <a:spAutoFit/>
          </a:bodyPr>
          <a:lstStyle/>
          <a:p>
            <a:r>
              <a:rPr lang="zh-CN" altLang="en-US" sz="3200" b="1">
                <a:solidFill>
                  <a:srgbClr val="FF00FF"/>
                </a:solidFill>
              </a:rPr>
              <a:t>（</a:t>
            </a:r>
            <a:r>
              <a:rPr lang="en-US" altLang="zh-CN" sz="3200" b="1">
                <a:solidFill>
                  <a:srgbClr val="FF00FF"/>
                </a:solidFill>
              </a:rPr>
              <a:t>2</a:t>
            </a:r>
            <a:r>
              <a:rPr lang="zh-CN" altLang="en-US" sz="3200" b="1">
                <a:solidFill>
                  <a:srgbClr val="FF00FF"/>
                </a:solidFill>
              </a:rPr>
              <a:t>）认定</a:t>
            </a:r>
            <a:endParaRPr lang="zh-CN" altLang="en-US" sz="3200" b="1">
              <a:solidFill>
                <a:srgbClr val="FF00FF"/>
              </a:solidFill>
            </a:endParaRPr>
          </a:p>
        </p:txBody>
      </p:sp>
      <p:sp>
        <p:nvSpPr>
          <p:cNvPr id="119813" name="Rectangle 8"/>
          <p:cNvSpPr>
            <a:spLocks noChangeArrowheads="1"/>
          </p:cNvSpPr>
          <p:nvPr/>
        </p:nvSpPr>
        <p:spPr bwMode="auto">
          <a:xfrm>
            <a:off x="1847850" y="1628775"/>
            <a:ext cx="8446770" cy="822960"/>
          </a:xfrm>
          <a:prstGeom prst="rect">
            <a:avLst/>
          </a:prstGeom>
          <a:noFill/>
          <a:ln w="9525">
            <a:noFill/>
            <a:miter lim="800000"/>
          </a:ln>
        </p:spPr>
        <p:txBody>
          <a:bodyPr wrap="none">
            <a:spAutoFit/>
          </a:bodyPr>
          <a:lstStyle/>
          <a:p>
            <a:r>
              <a:rPr lang="zh-CN" altLang="en-US" sz="2400" b="1"/>
              <a:t>国家质量技术监督局关于实施</a:t>
            </a:r>
            <a:r>
              <a:rPr lang="en-US" altLang="zh-CN" sz="2400" b="1"/>
              <a:t>《</a:t>
            </a:r>
            <a:r>
              <a:rPr lang="zh-CN" altLang="en-US" sz="2400" b="1"/>
              <a:t>中华人民共和国产品质量法</a:t>
            </a:r>
            <a:r>
              <a:rPr lang="en-US" altLang="zh-CN" sz="2400" b="1"/>
              <a:t>》</a:t>
            </a:r>
            <a:endParaRPr lang="en-US" altLang="zh-CN" sz="2400" b="1"/>
          </a:p>
          <a:p>
            <a:r>
              <a:rPr lang="zh-CN" altLang="en-US" sz="2400" b="1"/>
              <a:t>若干问题的意见</a:t>
            </a:r>
            <a:endParaRPr lang="zh-CN" altLang="en-US" sz="2400"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浪漫香榭丽吴君如形象代言_标清">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1152525" y="1059180"/>
            <a:ext cx="8413115" cy="501586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5"/>
                </p:tgtEl>
              </p:cMediaNode>
            </p:video>
            <p:seq concurrent="1" nextAc="seek">
              <p:cTn id="3" restart="whenNotActive" fill="hold" evtFilter="cancelBubble" nodeType="interactiveSeq">
                <p:stCondLst>
                  <p:cond evt="onClick" delay="0">
                    <p:tgtEl>
                      <p:spTgt spid="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p:txBody>
          <a:bodyPr/>
          <a:lstStyle/>
          <a:p>
            <a:pPr eaLnBrk="1" hangingPunct="1"/>
            <a:endParaRPr lang="zh-CN" altLang="zh-CN" smtClean="0"/>
          </a:p>
        </p:txBody>
      </p:sp>
      <p:sp>
        <p:nvSpPr>
          <p:cNvPr id="120835" name="Rectangle 3"/>
          <p:cNvSpPr>
            <a:spLocks noGrp="1" noRot="1" noChangeArrowheads="1"/>
          </p:cNvSpPr>
          <p:nvPr>
            <p:ph type="body" idx="1"/>
          </p:nvPr>
        </p:nvSpPr>
        <p:spPr/>
        <p:txBody>
          <a:bodyPr/>
          <a:lstStyle/>
          <a:p>
            <a:pPr eaLnBrk="1" hangingPunct="1"/>
            <a:endParaRPr lang="zh-CN" altLang="zh-CN" smtClean="0"/>
          </a:p>
        </p:txBody>
      </p:sp>
      <p:pic>
        <p:nvPicPr>
          <p:cNvPr id="120836" name="Picture 4" descr="20089190251698_2[1]"/>
          <p:cNvPicPr>
            <a:picLocks noChangeAspect="1" noChangeArrowheads="1"/>
          </p:cNvPicPr>
          <p:nvPr/>
        </p:nvPicPr>
        <p:blipFill>
          <a:blip r:embed="rId1" cstate="print"/>
          <a:srcRect/>
          <a:stretch>
            <a:fillRect/>
          </a:stretch>
        </p:blipFill>
        <p:spPr bwMode="auto">
          <a:xfrm>
            <a:off x="1247775"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AutoShape 12"/>
          <p:cNvSpPr>
            <a:spLocks noChangeArrowheads="1"/>
          </p:cNvSpPr>
          <p:nvPr/>
        </p:nvSpPr>
        <p:spPr bwMode="auto">
          <a:xfrm>
            <a:off x="7824788" y="620713"/>
            <a:ext cx="2843212" cy="1582737"/>
          </a:xfrm>
          <a:prstGeom prst="wedgeRoundRectCallout">
            <a:avLst>
              <a:gd name="adj1" fmla="val -17671"/>
              <a:gd name="adj2" fmla="val 94736"/>
              <a:gd name="adj3" fmla="val 16667"/>
            </a:avLst>
          </a:prstGeom>
          <a:solidFill>
            <a:srgbClr val="00FFFF"/>
          </a:solidFill>
          <a:ln w="9525">
            <a:solidFill>
              <a:schemeClr val="tx1"/>
            </a:solidFill>
            <a:miter lim="800000"/>
          </a:ln>
        </p:spPr>
        <p:txBody>
          <a:bodyPr/>
          <a:lstStyle/>
          <a:p>
            <a:pPr algn="ctr"/>
            <a:r>
              <a:rPr lang="en-US" altLang="zh-CN" b="1">
                <a:solidFill>
                  <a:srgbClr val="000000"/>
                </a:solidFill>
              </a:rPr>
              <a:t>《</a:t>
            </a:r>
            <a:r>
              <a:rPr lang="zh-CN" altLang="en-US" b="1">
                <a:solidFill>
                  <a:srgbClr val="000000"/>
                </a:solidFill>
              </a:rPr>
              <a:t>关于实施</a:t>
            </a:r>
            <a:r>
              <a:rPr lang="en-US" altLang="zh-CN" b="1">
                <a:solidFill>
                  <a:srgbClr val="000000"/>
                </a:solidFill>
              </a:rPr>
              <a:t>〈</a:t>
            </a:r>
            <a:r>
              <a:rPr lang="zh-CN" altLang="en-US" b="1">
                <a:solidFill>
                  <a:srgbClr val="000000"/>
                </a:solidFill>
              </a:rPr>
              <a:t>中华人民共和国产品质量法</a:t>
            </a:r>
            <a:r>
              <a:rPr lang="en-US" altLang="zh-CN" b="1">
                <a:solidFill>
                  <a:srgbClr val="000000"/>
                </a:solidFill>
              </a:rPr>
              <a:t>〉</a:t>
            </a:r>
            <a:r>
              <a:rPr lang="zh-CN" altLang="en-US" b="1">
                <a:solidFill>
                  <a:srgbClr val="000000"/>
                </a:solidFill>
              </a:rPr>
              <a:t>若干问题的意见</a:t>
            </a:r>
            <a:r>
              <a:rPr lang="en-US" altLang="zh-CN" b="1">
                <a:solidFill>
                  <a:srgbClr val="000000"/>
                </a:solidFill>
              </a:rPr>
              <a:t>》</a:t>
            </a:r>
            <a:endParaRPr lang="en-US" altLang="zh-CN" b="1">
              <a:solidFill>
                <a:srgbClr val="000000"/>
              </a:solidFill>
            </a:endParaRPr>
          </a:p>
          <a:p>
            <a:pPr algn="ctr"/>
            <a:r>
              <a:rPr lang="en-US" altLang="zh-CN" b="1">
                <a:solidFill>
                  <a:srgbClr val="000000"/>
                </a:solidFill>
              </a:rPr>
              <a:t>《</a:t>
            </a:r>
            <a:r>
              <a:rPr lang="zh-CN" altLang="en-US" b="1">
                <a:solidFill>
                  <a:srgbClr val="000000"/>
                </a:solidFill>
              </a:rPr>
              <a:t>产品标识标注规定</a:t>
            </a:r>
            <a:r>
              <a:rPr lang="en-US" altLang="zh-CN" b="1">
                <a:solidFill>
                  <a:srgbClr val="000000"/>
                </a:solidFill>
              </a:rPr>
              <a:t>》  </a:t>
            </a:r>
            <a:endParaRPr lang="en-US" altLang="zh-CN" b="1">
              <a:solidFill>
                <a:srgbClr val="000000"/>
              </a:solidFill>
            </a:endParaRPr>
          </a:p>
        </p:txBody>
      </p:sp>
      <p:sp>
        <p:nvSpPr>
          <p:cNvPr id="121859" name="Rectangle 3"/>
          <p:cNvSpPr>
            <a:spLocks noGrp="1" noRot="1" noChangeArrowheads="1"/>
          </p:cNvSpPr>
          <p:nvPr>
            <p:ph type="body" idx="1"/>
          </p:nvPr>
        </p:nvSpPr>
        <p:spPr>
          <a:xfrm>
            <a:off x="1828800" y="1981200"/>
            <a:ext cx="8540750" cy="655638"/>
          </a:xfrm>
        </p:spPr>
        <p:txBody>
          <a:bodyPr/>
          <a:lstStyle/>
          <a:p>
            <a:pPr eaLnBrk="1" hangingPunct="1"/>
            <a:r>
              <a:rPr lang="en-US" altLang="zh-CN" b="1" smtClean="0"/>
              <a:t>“</a:t>
            </a:r>
            <a:r>
              <a:rPr lang="zh-CN" altLang="en-US" b="1" smtClean="0"/>
              <a:t>伪造产地”与“伪造原产地”的区别</a:t>
            </a:r>
            <a:endParaRPr lang="zh-CN" altLang="en-US" b="1" smtClean="0"/>
          </a:p>
          <a:p>
            <a:pPr eaLnBrk="1" hangingPunct="1"/>
            <a:endParaRPr lang="en-US" altLang="zh-CN" smtClean="0"/>
          </a:p>
        </p:txBody>
      </p:sp>
      <p:sp>
        <p:nvSpPr>
          <p:cNvPr id="121860" name="Rectangle 4"/>
          <p:cNvSpPr>
            <a:spLocks noChangeArrowheads="1"/>
          </p:cNvSpPr>
          <p:nvPr/>
        </p:nvSpPr>
        <p:spPr bwMode="auto">
          <a:xfrm>
            <a:off x="2279650" y="1088549"/>
            <a:ext cx="2952750" cy="583565"/>
          </a:xfrm>
          <a:prstGeom prst="rect">
            <a:avLst/>
          </a:prstGeom>
          <a:solidFill>
            <a:srgbClr val="CCECFF"/>
          </a:solidFill>
          <a:ln w="9525">
            <a:solidFill>
              <a:schemeClr val="tx1"/>
            </a:solidFill>
            <a:miter lim="800000"/>
          </a:ln>
        </p:spPr>
        <p:txBody>
          <a:bodyPr anchor="ctr">
            <a:spAutoFit/>
          </a:bodyPr>
          <a:lstStyle/>
          <a:p>
            <a:r>
              <a:rPr lang="zh-CN" altLang="en-US" sz="3200" b="1">
                <a:solidFill>
                  <a:srgbClr val="FF00FF"/>
                </a:solidFill>
              </a:rPr>
              <a:t>（</a:t>
            </a:r>
            <a:r>
              <a:rPr lang="en-US" altLang="zh-CN" sz="3200" b="1">
                <a:solidFill>
                  <a:srgbClr val="FF00FF"/>
                </a:solidFill>
              </a:rPr>
              <a:t>2</a:t>
            </a:r>
            <a:r>
              <a:rPr lang="zh-CN" altLang="en-US" sz="3200" b="1">
                <a:solidFill>
                  <a:srgbClr val="FF00FF"/>
                </a:solidFill>
              </a:rPr>
              <a:t>）认定</a:t>
            </a:r>
            <a:endParaRPr lang="zh-CN" altLang="en-US" sz="3200" b="1">
              <a:solidFill>
                <a:srgbClr val="FF00FF"/>
              </a:solidFill>
            </a:endParaRPr>
          </a:p>
        </p:txBody>
      </p:sp>
      <p:sp>
        <p:nvSpPr>
          <p:cNvPr id="121861" name="Rectangle 5"/>
          <p:cNvSpPr>
            <a:spLocks noRot="1" noChangeArrowheads="1"/>
          </p:cNvSpPr>
          <p:nvPr/>
        </p:nvSpPr>
        <p:spPr bwMode="auto">
          <a:xfrm>
            <a:off x="8362950" y="0"/>
            <a:ext cx="2305050" cy="333375"/>
          </a:xfrm>
          <a:prstGeom prst="rect">
            <a:avLst/>
          </a:prstGeom>
          <a:solidFill>
            <a:srgbClr val="FFFF00"/>
          </a:solidFill>
          <a:ln w="9525">
            <a:noFill/>
            <a:miter lim="800000"/>
          </a:ln>
        </p:spPr>
        <p:txBody>
          <a:bodyPr anchor="ctr"/>
          <a:lstStyle/>
          <a:p>
            <a:pPr algn="ctr"/>
            <a:r>
              <a:rPr lang="zh-CN" altLang="en-US" sz="2000" b="1">
                <a:solidFill>
                  <a:srgbClr val="000000"/>
                </a:solidFill>
              </a:rPr>
              <a:t>一、市场混淆行为</a:t>
            </a:r>
            <a:endParaRPr lang="zh-CN" altLang="en-US" sz="2000" b="1">
              <a:solidFill>
                <a:srgbClr val="000000"/>
              </a:solidFill>
            </a:endParaRPr>
          </a:p>
        </p:txBody>
      </p:sp>
      <p:sp>
        <p:nvSpPr>
          <p:cNvPr id="121862" name="Rectangle 6"/>
          <p:cNvSpPr>
            <a:spLocks noChangeArrowheads="1"/>
          </p:cNvSpPr>
          <p:nvPr/>
        </p:nvSpPr>
        <p:spPr bwMode="auto">
          <a:xfrm>
            <a:off x="2566988" y="3140552"/>
            <a:ext cx="1682115" cy="518160"/>
          </a:xfrm>
          <a:prstGeom prst="rect">
            <a:avLst/>
          </a:prstGeom>
          <a:noFill/>
          <a:ln w="57150">
            <a:solidFill>
              <a:srgbClr val="009900"/>
            </a:solidFill>
            <a:miter lim="800000"/>
          </a:ln>
        </p:spPr>
        <p:txBody>
          <a:bodyPr wrap="none" anchor="ctr">
            <a:spAutoFit/>
          </a:bodyPr>
          <a:lstStyle/>
          <a:p>
            <a:r>
              <a:rPr lang="zh-CN" altLang="en-US" sz="2800" b="1"/>
              <a:t>伪造产地</a:t>
            </a:r>
            <a:r>
              <a:rPr lang="zh-CN" altLang="en-US" sz="2400" b="1"/>
              <a:t> </a:t>
            </a:r>
            <a:endParaRPr lang="zh-CN" altLang="en-US" sz="2400" b="1"/>
          </a:p>
        </p:txBody>
      </p:sp>
      <p:sp>
        <p:nvSpPr>
          <p:cNvPr id="121863" name="Rectangle 7"/>
          <p:cNvSpPr>
            <a:spLocks noChangeArrowheads="1"/>
          </p:cNvSpPr>
          <p:nvPr/>
        </p:nvSpPr>
        <p:spPr bwMode="auto">
          <a:xfrm>
            <a:off x="5808663" y="3077052"/>
            <a:ext cx="3469640" cy="518160"/>
          </a:xfrm>
          <a:prstGeom prst="rect">
            <a:avLst/>
          </a:prstGeom>
          <a:noFill/>
          <a:ln w="76200" cmpd="tri">
            <a:solidFill>
              <a:srgbClr val="FF00FF"/>
            </a:solidFill>
            <a:miter lim="800000"/>
          </a:ln>
        </p:spPr>
        <p:txBody>
          <a:bodyPr wrap="none" anchor="ctr">
            <a:spAutoFit/>
          </a:bodyPr>
          <a:lstStyle/>
          <a:p>
            <a:r>
              <a:rPr lang="zh-CN" altLang="en-US" sz="2800" b="1"/>
              <a:t>行政区划的地域概念</a:t>
            </a:r>
            <a:r>
              <a:rPr lang="zh-CN" altLang="en-US" sz="2400" b="1"/>
              <a:t> </a:t>
            </a:r>
            <a:endParaRPr lang="zh-CN" altLang="en-US" sz="2400" b="1"/>
          </a:p>
        </p:txBody>
      </p:sp>
      <p:sp>
        <p:nvSpPr>
          <p:cNvPr id="121864" name="Rectangle 8"/>
          <p:cNvSpPr>
            <a:spLocks noChangeArrowheads="1"/>
          </p:cNvSpPr>
          <p:nvPr/>
        </p:nvSpPr>
        <p:spPr bwMode="auto">
          <a:xfrm>
            <a:off x="2566988" y="4723289"/>
            <a:ext cx="2039620" cy="518160"/>
          </a:xfrm>
          <a:prstGeom prst="rect">
            <a:avLst/>
          </a:prstGeom>
          <a:noFill/>
          <a:ln w="57150">
            <a:solidFill>
              <a:srgbClr val="009900"/>
            </a:solidFill>
            <a:miter lim="800000"/>
          </a:ln>
        </p:spPr>
        <p:txBody>
          <a:bodyPr wrap="none" anchor="ctr">
            <a:spAutoFit/>
          </a:bodyPr>
          <a:lstStyle/>
          <a:p>
            <a:r>
              <a:rPr lang="zh-CN" altLang="en-US" sz="2800" b="1"/>
              <a:t>伪造原产地</a:t>
            </a:r>
            <a:r>
              <a:rPr lang="zh-CN" altLang="en-US" sz="2400" b="1"/>
              <a:t> </a:t>
            </a:r>
            <a:endParaRPr lang="zh-CN" altLang="en-US" sz="2400" b="1"/>
          </a:p>
        </p:txBody>
      </p:sp>
      <p:sp>
        <p:nvSpPr>
          <p:cNvPr id="121865" name="Rectangle 9"/>
          <p:cNvSpPr>
            <a:spLocks noChangeArrowheads="1"/>
          </p:cNvSpPr>
          <p:nvPr/>
        </p:nvSpPr>
        <p:spPr bwMode="auto">
          <a:xfrm>
            <a:off x="6096000" y="4721384"/>
            <a:ext cx="2051050" cy="521970"/>
          </a:xfrm>
          <a:prstGeom prst="rect">
            <a:avLst/>
          </a:prstGeom>
          <a:noFill/>
          <a:ln w="76200" cmpd="tri">
            <a:solidFill>
              <a:srgbClr val="FF00FF"/>
            </a:solidFill>
            <a:miter lim="800000"/>
          </a:ln>
        </p:spPr>
        <p:txBody>
          <a:bodyPr wrap="none" anchor="ctr">
            <a:spAutoFit/>
          </a:bodyPr>
          <a:lstStyle/>
          <a:p>
            <a:r>
              <a:rPr lang="zh-CN" altLang="en-US" sz="2800" b="1"/>
              <a:t>产品的国别 </a:t>
            </a:r>
            <a:endParaRPr lang="zh-CN" altLang="en-US" sz="2800" b="1"/>
          </a:p>
        </p:txBody>
      </p:sp>
      <p:sp>
        <p:nvSpPr>
          <p:cNvPr id="121866" name="AutoShape 10"/>
          <p:cNvSpPr>
            <a:spLocks noChangeArrowheads="1"/>
          </p:cNvSpPr>
          <p:nvPr/>
        </p:nvSpPr>
        <p:spPr bwMode="auto">
          <a:xfrm>
            <a:off x="4440238" y="3213100"/>
            <a:ext cx="1150937" cy="287338"/>
          </a:xfrm>
          <a:prstGeom prst="leftRightArrow">
            <a:avLst>
              <a:gd name="adj1" fmla="val 50000"/>
              <a:gd name="adj2" fmla="val 80110"/>
            </a:avLst>
          </a:prstGeom>
          <a:solidFill>
            <a:srgbClr val="FFFF00"/>
          </a:solidFill>
          <a:ln w="9525">
            <a:solidFill>
              <a:srgbClr val="000000"/>
            </a:solidFill>
            <a:miter lim="800000"/>
          </a:ln>
        </p:spPr>
        <p:txBody>
          <a:bodyPr wrap="none" anchor="ctr"/>
          <a:lstStyle/>
          <a:p>
            <a:endParaRPr lang="zh-CN" altLang="en-US"/>
          </a:p>
        </p:txBody>
      </p:sp>
      <p:sp>
        <p:nvSpPr>
          <p:cNvPr id="121867" name="AutoShape 11"/>
          <p:cNvSpPr>
            <a:spLocks noChangeArrowheads="1"/>
          </p:cNvSpPr>
          <p:nvPr/>
        </p:nvSpPr>
        <p:spPr bwMode="auto">
          <a:xfrm>
            <a:off x="4800600" y="4797425"/>
            <a:ext cx="1150938" cy="287338"/>
          </a:xfrm>
          <a:prstGeom prst="leftRightArrow">
            <a:avLst>
              <a:gd name="adj1" fmla="val 50000"/>
              <a:gd name="adj2" fmla="val 80110"/>
            </a:avLst>
          </a:prstGeom>
          <a:solidFill>
            <a:srgbClr val="FFFF00"/>
          </a:solidFill>
          <a:ln w="9525">
            <a:solidFill>
              <a:srgbClr val="000000"/>
            </a:solidFill>
            <a:miter lim="800000"/>
          </a:ln>
        </p:spPr>
        <p:txBody>
          <a:bodyPr wrap="none" anchor="ctr"/>
          <a:lstStyle/>
          <a:p>
            <a:endParaRPr lang="zh-CN" altLang="en-US"/>
          </a:p>
        </p:txBody>
      </p:sp>
      <p:sp>
        <p:nvSpPr>
          <p:cNvPr id="121868" name="AutoShape 13"/>
          <p:cNvSpPr>
            <a:spLocks noChangeArrowheads="1"/>
          </p:cNvSpPr>
          <p:nvPr/>
        </p:nvSpPr>
        <p:spPr bwMode="auto">
          <a:xfrm>
            <a:off x="7896225" y="5157788"/>
            <a:ext cx="2376488" cy="1441450"/>
          </a:xfrm>
          <a:prstGeom prst="cloudCallout">
            <a:avLst>
              <a:gd name="adj1" fmla="val -71375"/>
              <a:gd name="adj2" fmla="val -42731"/>
            </a:avLst>
          </a:prstGeom>
          <a:solidFill>
            <a:srgbClr val="FFFFCC"/>
          </a:solidFill>
          <a:ln w="9525">
            <a:solidFill>
              <a:schemeClr val="tx1"/>
            </a:solidFill>
            <a:round/>
          </a:ln>
        </p:spPr>
        <p:txBody>
          <a:bodyPr/>
          <a:lstStyle/>
          <a:p>
            <a:pPr algn="ctr"/>
            <a:r>
              <a:rPr lang="en-US" altLang="zh-CN" b="1">
                <a:solidFill>
                  <a:srgbClr val="000000"/>
                </a:solidFill>
              </a:rPr>
              <a:t>《</a:t>
            </a:r>
            <a:r>
              <a:rPr lang="zh-CN" altLang="en-US" b="1">
                <a:solidFill>
                  <a:srgbClr val="000000"/>
                </a:solidFill>
              </a:rPr>
              <a:t>中华人民共和国进出口货物原产地条例</a:t>
            </a:r>
            <a:r>
              <a:rPr lang="en-US" altLang="zh-CN" b="1">
                <a:solidFill>
                  <a:srgbClr val="000000"/>
                </a:solidFill>
              </a:rPr>
              <a:t>》 </a:t>
            </a:r>
            <a:endParaRPr lang="en-US" altLang="zh-CN" b="1">
              <a:solidFill>
                <a:srgbClr val="00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pPr eaLnBrk="1" hangingPunct="1"/>
            <a:r>
              <a:rPr lang="zh-CN" altLang="en-US" smtClean="0"/>
              <a:t>案例 ：苏州某日资公司 </a:t>
            </a:r>
            <a:endParaRPr lang="zh-CN" altLang="en-US" smtClean="0"/>
          </a:p>
        </p:txBody>
      </p:sp>
      <p:sp>
        <p:nvSpPr>
          <p:cNvPr id="122883" name="Rectangle 4"/>
          <p:cNvSpPr>
            <a:spLocks noChangeArrowheads="1"/>
          </p:cNvSpPr>
          <p:nvPr/>
        </p:nvSpPr>
        <p:spPr bwMode="auto">
          <a:xfrm>
            <a:off x="1847850" y="2133600"/>
            <a:ext cx="2224405" cy="579120"/>
          </a:xfrm>
          <a:prstGeom prst="rect">
            <a:avLst/>
          </a:prstGeom>
          <a:noFill/>
          <a:ln w="9525">
            <a:noFill/>
            <a:miter lim="800000"/>
          </a:ln>
        </p:spPr>
        <p:txBody>
          <a:bodyPr wrap="none">
            <a:spAutoFit/>
          </a:bodyPr>
          <a:lstStyle/>
          <a:p>
            <a:r>
              <a:rPr lang="zh-CN" altLang="en-US" sz="3200" b="1"/>
              <a:t>厂名厂址：</a:t>
            </a:r>
            <a:endParaRPr lang="zh-CN" altLang="en-US" sz="3200" b="1"/>
          </a:p>
        </p:txBody>
      </p:sp>
      <p:sp>
        <p:nvSpPr>
          <p:cNvPr id="122885" name="Rectangle 5"/>
          <p:cNvSpPr>
            <a:spLocks noChangeArrowheads="1"/>
          </p:cNvSpPr>
          <p:nvPr/>
        </p:nvSpPr>
        <p:spPr bwMode="auto">
          <a:xfrm>
            <a:off x="4079875" y="2133600"/>
            <a:ext cx="2224405" cy="579120"/>
          </a:xfrm>
          <a:prstGeom prst="rect">
            <a:avLst/>
          </a:prstGeom>
          <a:gradFill rotWithShape="1">
            <a:gsLst>
              <a:gs pos="0">
                <a:srgbClr val="FF99FF"/>
              </a:gs>
              <a:gs pos="50000">
                <a:schemeClr val="bg1"/>
              </a:gs>
              <a:gs pos="100000">
                <a:srgbClr val="FF99FF"/>
              </a:gs>
            </a:gsLst>
            <a:lin ang="5400000" scaled="1"/>
          </a:gradFill>
          <a:ln w="9525">
            <a:solidFill>
              <a:srgbClr val="FF3300"/>
            </a:solidFill>
            <a:miter lim="800000"/>
          </a:ln>
          <a:effectLst/>
        </p:spPr>
        <p:txBody>
          <a:bodyPr wrap="none">
            <a:spAutoFit/>
          </a:bodyPr>
          <a:lstStyle/>
          <a:p>
            <a:pPr>
              <a:defRPr/>
            </a:pPr>
            <a:r>
              <a:rPr lang="zh-CN" altLang="en-US" sz="3200" b="1">
                <a:solidFill>
                  <a:srgbClr val="000000"/>
                </a:solidFill>
              </a:rPr>
              <a:t>日本母公司</a:t>
            </a:r>
            <a:endParaRPr lang="zh-CN" altLang="en-US" sz="3200" b="1">
              <a:solidFill>
                <a:srgbClr val="000000"/>
              </a:solidFill>
            </a:endParaRPr>
          </a:p>
        </p:txBody>
      </p:sp>
      <p:sp>
        <p:nvSpPr>
          <p:cNvPr id="122886" name="Rectangle 6"/>
          <p:cNvSpPr>
            <a:spLocks noChangeArrowheads="1"/>
          </p:cNvSpPr>
          <p:nvPr/>
        </p:nvSpPr>
        <p:spPr bwMode="auto">
          <a:xfrm>
            <a:off x="7175500" y="2133600"/>
            <a:ext cx="3041015" cy="579120"/>
          </a:xfrm>
          <a:prstGeom prst="rect">
            <a:avLst/>
          </a:prstGeom>
          <a:gradFill rotWithShape="1">
            <a:gsLst>
              <a:gs pos="0">
                <a:schemeClr val="accent1"/>
              </a:gs>
              <a:gs pos="50000">
                <a:schemeClr val="bg1"/>
              </a:gs>
              <a:gs pos="100000">
                <a:schemeClr val="accent1"/>
              </a:gs>
            </a:gsLst>
            <a:lin ang="5400000" scaled="1"/>
          </a:gradFill>
          <a:ln w="9525">
            <a:solidFill>
              <a:srgbClr val="00FFFF"/>
            </a:solidFill>
            <a:miter lim="800000"/>
          </a:ln>
          <a:effectLst/>
        </p:spPr>
        <p:txBody>
          <a:bodyPr wrap="none">
            <a:spAutoFit/>
          </a:bodyPr>
          <a:lstStyle/>
          <a:p>
            <a:pPr>
              <a:defRPr/>
            </a:pPr>
            <a:r>
              <a:rPr lang="zh-CN" altLang="en-US" sz="3200" b="1">
                <a:solidFill>
                  <a:srgbClr val="000000"/>
                </a:solidFill>
              </a:rPr>
              <a:t>中国境内子公司</a:t>
            </a:r>
            <a:endParaRPr lang="zh-CN" altLang="en-US" sz="3200" b="1">
              <a:solidFill>
                <a:srgbClr val="000000"/>
              </a:solidFill>
            </a:endParaRPr>
          </a:p>
        </p:txBody>
      </p:sp>
      <p:sp>
        <p:nvSpPr>
          <p:cNvPr id="2" name="Rectangle 7"/>
          <p:cNvSpPr>
            <a:spLocks noChangeArrowheads="1"/>
          </p:cNvSpPr>
          <p:nvPr/>
        </p:nvSpPr>
        <p:spPr bwMode="auto">
          <a:xfrm>
            <a:off x="1774825" y="3284538"/>
            <a:ext cx="1657350" cy="579120"/>
          </a:xfrm>
          <a:prstGeom prst="rect">
            <a:avLst/>
          </a:prstGeom>
          <a:noFill/>
          <a:ln w="9525">
            <a:noFill/>
            <a:miter lim="800000"/>
          </a:ln>
        </p:spPr>
        <p:txBody>
          <a:bodyPr>
            <a:spAutoFit/>
          </a:bodyPr>
          <a:lstStyle/>
          <a:p>
            <a:pPr algn="ctr"/>
            <a:r>
              <a:rPr lang="zh-CN" altLang="en-US" sz="3200" b="1"/>
              <a:t>产地：</a:t>
            </a:r>
            <a:endParaRPr lang="zh-CN" altLang="en-US" sz="3200" b="1"/>
          </a:p>
        </p:txBody>
      </p:sp>
      <p:sp>
        <p:nvSpPr>
          <p:cNvPr id="122888" name="Rectangle 8"/>
          <p:cNvSpPr>
            <a:spLocks noChangeArrowheads="1"/>
          </p:cNvSpPr>
          <p:nvPr/>
        </p:nvSpPr>
        <p:spPr bwMode="auto">
          <a:xfrm>
            <a:off x="4151313" y="3357563"/>
            <a:ext cx="2160587" cy="583565"/>
          </a:xfrm>
          <a:prstGeom prst="rect">
            <a:avLst/>
          </a:prstGeom>
          <a:gradFill rotWithShape="1">
            <a:gsLst>
              <a:gs pos="0">
                <a:srgbClr val="FF99FF"/>
              </a:gs>
              <a:gs pos="50000">
                <a:schemeClr val="bg1"/>
              </a:gs>
              <a:gs pos="100000">
                <a:srgbClr val="FF99FF"/>
              </a:gs>
            </a:gsLst>
            <a:lin ang="5400000" scaled="1"/>
          </a:gradFill>
          <a:ln w="9525">
            <a:solidFill>
              <a:srgbClr val="FF3300"/>
            </a:solidFill>
            <a:miter lim="800000"/>
          </a:ln>
          <a:effectLst/>
        </p:spPr>
        <p:txBody>
          <a:bodyPr>
            <a:spAutoFit/>
          </a:bodyPr>
          <a:lstStyle/>
          <a:p>
            <a:pPr>
              <a:defRPr/>
            </a:pPr>
            <a:r>
              <a:rPr lang="en-US" altLang="zh-CN" sz="3200" b="1"/>
              <a:t> </a:t>
            </a:r>
            <a:r>
              <a:rPr lang="zh-CN" altLang="en-US" sz="3200" b="1">
                <a:solidFill>
                  <a:srgbClr val="000000"/>
                </a:solidFill>
              </a:rPr>
              <a:t>日本制造</a:t>
            </a:r>
            <a:endParaRPr lang="zh-CN" altLang="en-US" sz="3200" b="1">
              <a:solidFill>
                <a:srgbClr val="000000"/>
              </a:solidFill>
            </a:endParaRPr>
          </a:p>
        </p:txBody>
      </p:sp>
      <p:sp>
        <p:nvSpPr>
          <p:cNvPr id="122889" name="Rectangle 9"/>
          <p:cNvSpPr>
            <a:spLocks noChangeArrowheads="1"/>
          </p:cNvSpPr>
          <p:nvPr/>
        </p:nvSpPr>
        <p:spPr bwMode="auto">
          <a:xfrm>
            <a:off x="7248525" y="3357563"/>
            <a:ext cx="1825625" cy="579120"/>
          </a:xfrm>
          <a:prstGeom prst="rect">
            <a:avLst/>
          </a:prstGeom>
          <a:gradFill rotWithShape="1">
            <a:gsLst>
              <a:gs pos="0">
                <a:schemeClr val="accent1"/>
              </a:gs>
              <a:gs pos="50000">
                <a:schemeClr val="bg1"/>
              </a:gs>
              <a:gs pos="100000">
                <a:schemeClr val="accent1"/>
              </a:gs>
            </a:gsLst>
            <a:lin ang="5400000" scaled="1"/>
          </a:gradFill>
          <a:ln w="9525">
            <a:solidFill>
              <a:srgbClr val="00FFFF"/>
            </a:solidFill>
            <a:miter lim="800000"/>
          </a:ln>
          <a:effectLst/>
        </p:spPr>
        <p:txBody>
          <a:bodyPr>
            <a:spAutoFit/>
          </a:bodyPr>
          <a:lstStyle/>
          <a:p>
            <a:pPr>
              <a:defRPr/>
            </a:pPr>
            <a:r>
              <a:rPr lang="zh-CN" altLang="en-US" sz="3200" b="1">
                <a:solidFill>
                  <a:srgbClr val="000000"/>
                </a:solidFill>
              </a:rPr>
              <a:t>中国制造</a:t>
            </a:r>
            <a:endParaRPr lang="zh-CN" altLang="en-US" sz="3200" b="1">
              <a:solidFill>
                <a:srgbClr val="000000"/>
              </a:solidFill>
            </a:endParaRPr>
          </a:p>
        </p:txBody>
      </p:sp>
      <p:sp>
        <p:nvSpPr>
          <p:cNvPr id="3" name="AutoShape 11"/>
          <p:cNvSpPr>
            <a:spLocks noChangeArrowheads="1"/>
          </p:cNvSpPr>
          <p:nvPr/>
        </p:nvSpPr>
        <p:spPr bwMode="auto">
          <a:xfrm>
            <a:off x="6527800" y="2133600"/>
            <a:ext cx="431800" cy="503238"/>
          </a:xfrm>
          <a:prstGeom prst="rightArrow">
            <a:avLst>
              <a:gd name="adj1" fmla="val 50000"/>
              <a:gd name="adj2" fmla="val 25000"/>
            </a:avLst>
          </a:prstGeom>
          <a:solidFill>
            <a:srgbClr val="FFFF00"/>
          </a:solidFill>
          <a:ln w="38100">
            <a:solidFill>
              <a:srgbClr val="009900"/>
            </a:solidFill>
            <a:miter lim="800000"/>
          </a:ln>
        </p:spPr>
        <p:txBody>
          <a:bodyPr wrap="none" anchor="ctr"/>
          <a:lstStyle/>
          <a:p>
            <a:endParaRPr lang="zh-CN" altLang="en-US"/>
          </a:p>
        </p:txBody>
      </p:sp>
      <p:sp>
        <p:nvSpPr>
          <p:cNvPr id="122890" name="AutoShape 12"/>
          <p:cNvSpPr>
            <a:spLocks noChangeArrowheads="1"/>
          </p:cNvSpPr>
          <p:nvPr/>
        </p:nvSpPr>
        <p:spPr bwMode="auto">
          <a:xfrm>
            <a:off x="6527800" y="3357563"/>
            <a:ext cx="431800" cy="503237"/>
          </a:xfrm>
          <a:prstGeom prst="rightArrow">
            <a:avLst>
              <a:gd name="adj1" fmla="val 50000"/>
              <a:gd name="adj2" fmla="val 25000"/>
            </a:avLst>
          </a:prstGeom>
          <a:solidFill>
            <a:srgbClr val="FFFF00"/>
          </a:solidFill>
          <a:ln w="38100">
            <a:solidFill>
              <a:srgbClr val="009900"/>
            </a:solidFill>
            <a:miter lim="800000"/>
          </a:ln>
        </p:spPr>
        <p:txBody>
          <a:bodyPr wrap="none" anchor="ctr"/>
          <a:lstStyle/>
          <a:p>
            <a:endParaRPr lang="zh-CN" altLang="en-US"/>
          </a:p>
        </p:txBody>
      </p:sp>
      <p:sp>
        <p:nvSpPr>
          <p:cNvPr id="122891" name="AutoShape 13"/>
          <p:cNvSpPr>
            <a:spLocks noChangeArrowheads="1"/>
          </p:cNvSpPr>
          <p:nvPr/>
        </p:nvSpPr>
        <p:spPr bwMode="auto">
          <a:xfrm>
            <a:off x="4440238" y="4437063"/>
            <a:ext cx="3240087" cy="1800225"/>
          </a:xfrm>
          <a:prstGeom prst="wedgeRectCallout">
            <a:avLst>
              <a:gd name="adj1" fmla="val -78222"/>
              <a:gd name="adj2" fmla="val -57407"/>
            </a:avLst>
          </a:prstGeom>
          <a:solidFill>
            <a:schemeClr val="accent1"/>
          </a:solidFill>
          <a:ln w="9525">
            <a:solidFill>
              <a:schemeClr val="tx1"/>
            </a:solidFill>
            <a:miter lim="800000"/>
          </a:ln>
        </p:spPr>
        <p:txBody>
          <a:bodyPr/>
          <a:lstStyle/>
          <a:p>
            <a:pPr algn="ctr"/>
            <a:r>
              <a:rPr lang="zh-CN" altLang="en-US" sz="4000" b="1">
                <a:solidFill>
                  <a:srgbClr val="000000"/>
                </a:solidFill>
              </a:rPr>
              <a:t>行为？</a:t>
            </a:r>
            <a:endParaRPr lang="zh-CN" altLang="en-US" sz="4000" b="1">
              <a:solidFill>
                <a:srgbClr val="000000"/>
              </a:solidFill>
            </a:endParaRPr>
          </a:p>
          <a:p>
            <a:pPr algn="ctr"/>
            <a:r>
              <a:rPr lang="zh-CN" altLang="en-US" sz="4000" b="1">
                <a:solidFill>
                  <a:srgbClr val="000000"/>
                </a:solidFill>
              </a:rPr>
              <a:t>法律适用？</a:t>
            </a:r>
            <a:endParaRPr lang="zh-CN" altLang="en-US" sz="4000" b="1">
              <a:solidFill>
                <a:srgbClr val="00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Rot="1" noChangeArrowheads="1"/>
          </p:cNvSpPr>
          <p:nvPr>
            <p:ph type="body" idx="1"/>
          </p:nvPr>
        </p:nvSpPr>
        <p:spPr>
          <a:xfrm>
            <a:off x="1847850" y="1844675"/>
            <a:ext cx="8540750" cy="1303338"/>
          </a:xfrm>
        </p:spPr>
        <p:txBody>
          <a:bodyPr/>
          <a:lstStyle/>
          <a:p>
            <a:pPr eaLnBrk="1" hangingPunct="1"/>
            <a:r>
              <a:rPr lang="en-US" altLang="zh-CN" smtClean="0"/>
              <a:t>“</a:t>
            </a:r>
            <a:r>
              <a:rPr lang="zh-CN" altLang="en-US" smtClean="0"/>
              <a:t>伪造产地” </a:t>
            </a:r>
            <a:r>
              <a:rPr lang="zh-CN" altLang="en-US" b="1" smtClean="0"/>
              <a:t>“伪造原产地”</a:t>
            </a:r>
            <a:r>
              <a:rPr lang="zh-CN" altLang="en-US" smtClean="0"/>
              <a:t>和</a:t>
            </a:r>
            <a:r>
              <a:rPr lang="zh-CN" altLang="en-US" b="1" smtClean="0"/>
              <a:t> </a:t>
            </a:r>
            <a:r>
              <a:rPr lang="zh-CN" altLang="en-US" smtClean="0"/>
              <a:t>“伪造地理标志”的区别 </a:t>
            </a:r>
            <a:endParaRPr lang="zh-CN" altLang="en-US" smtClean="0"/>
          </a:p>
        </p:txBody>
      </p:sp>
      <p:sp>
        <p:nvSpPr>
          <p:cNvPr id="123907" name="Rectangle 4"/>
          <p:cNvSpPr>
            <a:spLocks noRot="1" noChangeArrowheads="1"/>
          </p:cNvSpPr>
          <p:nvPr/>
        </p:nvSpPr>
        <p:spPr bwMode="auto">
          <a:xfrm>
            <a:off x="8362950" y="0"/>
            <a:ext cx="2305050" cy="333375"/>
          </a:xfrm>
          <a:prstGeom prst="rect">
            <a:avLst/>
          </a:prstGeom>
          <a:solidFill>
            <a:srgbClr val="FFFF00"/>
          </a:solidFill>
          <a:ln w="9525">
            <a:noFill/>
            <a:miter lim="800000"/>
          </a:ln>
        </p:spPr>
        <p:txBody>
          <a:bodyPr anchor="ctr"/>
          <a:lstStyle/>
          <a:p>
            <a:pPr algn="ctr"/>
            <a:r>
              <a:rPr lang="zh-CN" altLang="en-US" sz="2000" b="1">
                <a:solidFill>
                  <a:srgbClr val="000000"/>
                </a:solidFill>
              </a:rPr>
              <a:t>一、市场混淆行为</a:t>
            </a:r>
            <a:endParaRPr lang="zh-CN" altLang="en-US" sz="2000" b="1">
              <a:solidFill>
                <a:srgbClr val="000000"/>
              </a:solidFill>
            </a:endParaRPr>
          </a:p>
        </p:txBody>
      </p:sp>
      <p:sp>
        <p:nvSpPr>
          <p:cNvPr id="123908" name="Rectangle 5"/>
          <p:cNvSpPr>
            <a:spLocks noChangeArrowheads="1"/>
          </p:cNvSpPr>
          <p:nvPr/>
        </p:nvSpPr>
        <p:spPr bwMode="auto">
          <a:xfrm>
            <a:off x="2208213" y="767874"/>
            <a:ext cx="2735262" cy="583565"/>
          </a:xfrm>
          <a:prstGeom prst="rect">
            <a:avLst/>
          </a:prstGeom>
          <a:solidFill>
            <a:srgbClr val="CCECFF"/>
          </a:solidFill>
          <a:ln w="9525">
            <a:solidFill>
              <a:schemeClr val="tx1"/>
            </a:solidFill>
            <a:miter lim="800000"/>
          </a:ln>
        </p:spPr>
        <p:txBody>
          <a:bodyPr anchor="ctr">
            <a:spAutoFit/>
          </a:bodyPr>
          <a:lstStyle/>
          <a:p>
            <a:r>
              <a:rPr lang="zh-CN" altLang="en-US" sz="3200" b="1">
                <a:solidFill>
                  <a:srgbClr val="FF00FF"/>
                </a:solidFill>
              </a:rPr>
              <a:t>（</a:t>
            </a:r>
            <a:r>
              <a:rPr lang="en-US" altLang="zh-CN" sz="3200" b="1">
                <a:solidFill>
                  <a:srgbClr val="FF00FF"/>
                </a:solidFill>
              </a:rPr>
              <a:t>2</a:t>
            </a:r>
            <a:r>
              <a:rPr lang="zh-CN" altLang="en-US" sz="3200" b="1">
                <a:solidFill>
                  <a:srgbClr val="FF00FF"/>
                </a:solidFill>
              </a:rPr>
              <a:t>）认定</a:t>
            </a:r>
            <a:endParaRPr lang="zh-CN" altLang="en-US" sz="3200" b="1">
              <a:solidFill>
                <a:srgbClr val="FF00FF"/>
              </a:solidFill>
            </a:endParaRPr>
          </a:p>
        </p:txBody>
      </p:sp>
      <p:sp>
        <p:nvSpPr>
          <p:cNvPr id="123909" name="Rectangle 6"/>
          <p:cNvSpPr>
            <a:spLocks noChangeArrowheads="1"/>
          </p:cNvSpPr>
          <p:nvPr/>
        </p:nvSpPr>
        <p:spPr bwMode="auto">
          <a:xfrm>
            <a:off x="1919288" y="3429000"/>
            <a:ext cx="1808480" cy="579120"/>
          </a:xfrm>
          <a:prstGeom prst="rect">
            <a:avLst/>
          </a:prstGeom>
          <a:noFill/>
          <a:ln w="57150">
            <a:solidFill>
              <a:srgbClr val="009900"/>
            </a:solidFill>
            <a:miter lim="800000"/>
          </a:ln>
        </p:spPr>
        <p:txBody>
          <a:bodyPr wrap="none">
            <a:spAutoFit/>
          </a:bodyPr>
          <a:lstStyle/>
          <a:p>
            <a:r>
              <a:rPr lang="zh-CN" altLang="en-US" sz="3200"/>
              <a:t>地理标志</a:t>
            </a:r>
            <a:endParaRPr lang="zh-CN" altLang="en-US" sz="3200"/>
          </a:p>
        </p:txBody>
      </p:sp>
      <p:sp>
        <p:nvSpPr>
          <p:cNvPr id="123910" name="Rectangle 7"/>
          <p:cNvSpPr>
            <a:spLocks noChangeArrowheads="1"/>
          </p:cNvSpPr>
          <p:nvPr/>
        </p:nvSpPr>
        <p:spPr bwMode="auto">
          <a:xfrm>
            <a:off x="5087938" y="3357563"/>
            <a:ext cx="5133975" cy="579120"/>
          </a:xfrm>
          <a:prstGeom prst="rect">
            <a:avLst/>
          </a:prstGeom>
          <a:noFill/>
          <a:ln w="76200" cmpd="tri">
            <a:solidFill>
              <a:srgbClr val="FF00FF"/>
            </a:solidFill>
            <a:miter lim="800000"/>
          </a:ln>
        </p:spPr>
        <p:txBody>
          <a:bodyPr wrap="none">
            <a:spAutoFit/>
          </a:bodyPr>
          <a:lstStyle/>
          <a:p>
            <a:pPr>
              <a:spcBef>
                <a:spcPct val="20000"/>
              </a:spcBef>
              <a:buClr>
                <a:schemeClr val="hlink"/>
              </a:buClr>
              <a:buSzPct val="70000"/>
              <a:buFont typeface="Wingdings" panose="05000000000000000000" pitchFamily="2" charset="2"/>
              <a:buNone/>
            </a:pPr>
            <a:r>
              <a:rPr lang="zh-CN" altLang="en-US" sz="3200" b="1"/>
              <a:t>地理名称加农产品（食品）</a:t>
            </a:r>
            <a:r>
              <a:rPr lang="zh-CN" altLang="en-US"/>
              <a:t> </a:t>
            </a:r>
            <a:endParaRPr lang="zh-CN" altLang="en-US"/>
          </a:p>
        </p:txBody>
      </p:sp>
      <p:sp>
        <p:nvSpPr>
          <p:cNvPr id="123911" name="AutoShape 8"/>
          <p:cNvSpPr>
            <a:spLocks noChangeArrowheads="1"/>
          </p:cNvSpPr>
          <p:nvPr/>
        </p:nvSpPr>
        <p:spPr bwMode="auto">
          <a:xfrm>
            <a:off x="3863975" y="3644900"/>
            <a:ext cx="1150938" cy="287338"/>
          </a:xfrm>
          <a:prstGeom prst="leftRightArrow">
            <a:avLst>
              <a:gd name="adj1" fmla="val 50000"/>
              <a:gd name="adj2" fmla="val 80110"/>
            </a:avLst>
          </a:prstGeom>
          <a:solidFill>
            <a:srgbClr val="FFFF00"/>
          </a:solidFill>
          <a:ln w="9525">
            <a:solidFill>
              <a:srgbClr val="000000"/>
            </a:solidFill>
            <a:miter lim="800000"/>
          </a:ln>
        </p:spPr>
        <p:txBody>
          <a:bodyPr wrap="none" anchor="ctr"/>
          <a:lstStyle/>
          <a:p>
            <a:endParaRPr lang="zh-CN" altLang="en-US"/>
          </a:p>
        </p:txBody>
      </p:sp>
      <p:sp>
        <p:nvSpPr>
          <p:cNvPr id="123912" name="AutoShape 9"/>
          <p:cNvSpPr>
            <a:spLocks noChangeArrowheads="1"/>
          </p:cNvSpPr>
          <p:nvPr/>
        </p:nvSpPr>
        <p:spPr bwMode="auto">
          <a:xfrm>
            <a:off x="2208213" y="4941888"/>
            <a:ext cx="1728787" cy="1657350"/>
          </a:xfrm>
          <a:prstGeom prst="cloudCallout">
            <a:avLst>
              <a:gd name="adj1" fmla="val 43296"/>
              <a:gd name="adj2" fmla="val -98370"/>
            </a:avLst>
          </a:prstGeom>
          <a:solidFill>
            <a:srgbClr val="009900"/>
          </a:solidFill>
          <a:ln w="9525">
            <a:solidFill>
              <a:schemeClr val="tx1"/>
            </a:solidFill>
            <a:round/>
          </a:ln>
        </p:spPr>
        <p:txBody>
          <a:bodyPr/>
          <a:lstStyle/>
          <a:p>
            <a:pPr algn="ctr"/>
            <a:r>
              <a:rPr lang="zh-CN" altLang="en-US" sz="3200" b="1">
                <a:solidFill>
                  <a:schemeClr val="bg1"/>
                </a:solidFill>
                <a:ea typeface="楷体_GB2312" pitchFamily="49" charset="-122"/>
              </a:rPr>
              <a:t>集体商标</a:t>
            </a:r>
            <a:endParaRPr lang="zh-CN" altLang="en-US" sz="3200" b="1">
              <a:solidFill>
                <a:schemeClr val="bg1"/>
              </a:solidFill>
              <a:ea typeface="楷体_GB2312" pitchFamily="49" charset="-122"/>
            </a:endParaRPr>
          </a:p>
        </p:txBody>
      </p:sp>
      <p:sp>
        <p:nvSpPr>
          <p:cNvPr id="123913" name="AutoShape 13" descr="u=3659050478,2186913973&amp;fm=0&amp;gp=0">
            <a:hlinkClick r:id="rId1"/>
          </p:cNvPr>
          <p:cNvSpPr>
            <a:spLocks noChangeAspect="1" noChangeArrowheads="1"/>
          </p:cNvSpPr>
          <p:nvPr/>
        </p:nvSpPr>
        <p:spPr bwMode="auto">
          <a:xfrm>
            <a:off x="5943600" y="3276600"/>
            <a:ext cx="304800" cy="304800"/>
          </a:xfrm>
          <a:prstGeom prst="rect">
            <a:avLst/>
          </a:prstGeom>
          <a:noFill/>
          <a:ln w="9525">
            <a:noFill/>
            <a:miter lim="800000"/>
          </a:ln>
        </p:spPr>
        <p:txBody>
          <a:bodyPr/>
          <a:lstStyle/>
          <a:p>
            <a:endParaRPr lang="zh-CN" altLang="en-US"/>
          </a:p>
        </p:txBody>
      </p:sp>
      <p:sp>
        <p:nvSpPr>
          <p:cNvPr id="123914" name="AutoShape 15" descr="u=3659050478,2186913973&amp;fm=0&amp;gp=0">
            <a:hlinkClick r:id="rId1"/>
          </p:cNvPr>
          <p:cNvSpPr>
            <a:spLocks noChangeAspect="1" noChangeArrowheads="1"/>
          </p:cNvSpPr>
          <p:nvPr/>
        </p:nvSpPr>
        <p:spPr bwMode="auto">
          <a:xfrm>
            <a:off x="5943600" y="3276600"/>
            <a:ext cx="304800" cy="304800"/>
          </a:xfrm>
          <a:prstGeom prst="rect">
            <a:avLst/>
          </a:prstGeom>
          <a:noFill/>
          <a:ln w="9525">
            <a:noFill/>
            <a:miter lim="800000"/>
          </a:ln>
        </p:spPr>
        <p:txBody>
          <a:bodyPr/>
          <a:lstStyle/>
          <a:p>
            <a:endParaRPr lang="zh-CN" altLang="en-US"/>
          </a:p>
        </p:txBody>
      </p:sp>
      <p:pic>
        <p:nvPicPr>
          <p:cNvPr id="123915" name="Picture 17" descr="1435522381225820571"/>
          <p:cNvPicPr>
            <a:picLocks noChangeAspect="1" noChangeArrowheads="1"/>
          </p:cNvPicPr>
          <p:nvPr/>
        </p:nvPicPr>
        <p:blipFill>
          <a:blip r:embed="rId2" cstate="print"/>
          <a:srcRect/>
          <a:stretch>
            <a:fillRect/>
          </a:stretch>
        </p:blipFill>
        <p:spPr bwMode="auto">
          <a:xfrm>
            <a:off x="7967663" y="4033838"/>
            <a:ext cx="2700337" cy="2824162"/>
          </a:xfrm>
          <a:prstGeom prst="rect">
            <a:avLst/>
          </a:prstGeom>
          <a:noFill/>
          <a:ln w="9525">
            <a:noFill/>
            <a:miter lim="800000"/>
            <a:headEnd/>
            <a:tailEnd/>
          </a:ln>
        </p:spPr>
      </p:pic>
      <p:pic>
        <p:nvPicPr>
          <p:cNvPr id="123916" name="Picture 20" descr="20101515434366575"/>
          <p:cNvPicPr>
            <a:picLocks noChangeAspect="1" noChangeArrowheads="1"/>
          </p:cNvPicPr>
          <p:nvPr/>
        </p:nvPicPr>
        <p:blipFill>
          <a:blip r:embed="rId3" cstate="print"/>
          <a:srcRect/>
          <a:stretch>
            <a:fillRect/>
          </a:stretch>
        </p:blipFill>
        <p:spPr bwMode="auto">
          <a:xfrm>
            <a:off x="4511675" y="4292600"/>
            <a:ext cx="3384550"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r>
              <a:rPr lang="zh-CN" altLang="en-US" b="1" smtClean="0"/>
              <a:t>二、商业贿赂行为</a:t>
            </a:r>
            <a:endParaRPr lang="zh-CN" altLang="en-US" b="1" smtClean="0"/>
          </a:p>
        </p:txBody>
      </p:sp>
      <p:sp>
        <p:nvSpPr>
          <p:cNvPr id="124931" name="Rectangle 3"/>
          <p:cNvSpPr>
            <a:spLocks noGrp="1" noRot="1" noChangeArrowheads="1"/>
          </p:cNvSpPr>
          <p:nvPr>
            <p:ph type="body" idx="1"/>
          </p:nvPr>
        </p:nvSpPr>
        <p:spPr>
          <a:xfrm>
            <a:off x="1828800" y="1981200"/>
            <a:ext cx="8540750" cy="4400550"/>
          </a:xfrm>
        </p:spPr>
        <p:txBody>
          <a:bodyPr/>
          <a:lstStyle/>
          <a:p>
            <a:pPr eaLnBrk="1" hangingPunct="1"/>
            <a:r>
              <a:rPr lang="zh-CN" altLang="en-US" sz="2800" b="1" smtClean="0"/>
              <a:t>第八条 经营者不得采用财物或者其他手段进行贿赂以销售或者购买商品。在帐外暗中给予对方单位或者个人回扣的，以行贿论处；对方单位或者个人在帐外暗中收受回扣的，以受贿论处。</a:t>
            </a:r>
            <a:endParaRPr lang="zh-CN" altLang="en-US" sz="2800" b="1" smtClean="0"/>
          </a:p>
          <a:p>
            <a:pPr eaLnBrk="1" hangingPunct="1"/>
            <a:r>
              <a:rPr lang="zh-CN" altLang="en-US" sz="2800" b="1" smtClean="0"/>
              <a:t>　　经营者销售或者购买商品，可以以明示方式给对方折扣，可以给中间人佣金。经营者给对方折扣、给中间人佣金的，必须如实入帐。接受折扣、佣金的经营者必须如实入帐。 </a:t>
            </a:r>
            <a:endParaRPr lang="zh-CN" altLang="en-US" sz="2800" b="1"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Rot="1" noChangeArrowheads="1"/>
          </p:cNvSpPr>
          <p:nvPr>
            <p:ph type="body" idx="1"/>
          </p:nvPr>
        </p:nvSpPr>
        <p:spPr/>
        <p:txBody>
          <a:bodyPr/>
          <a:lstStyle/>
          <a:p>
            <a:pPr eaLnBrk="1" hangingPunct="1"/>
            <a:endParaRPr lang="en-US" altLang="zh-CN" b="1" smtClean="0"/>
          </a:p>
          <a:p>
            <a:pPr eaLnBrk="1" hangingPunct="1"/>
            <a:r>
              <a:rPr lang="zh-CN" altLang="en-US" sz="3600" b="1" smtClean="0"/>
              <a:t>本规定所称商业贿赂，是指经营者为销售或者购买商品而采用财物或者其他手段贿赂对方单位或者个人的行为。 </a:t>
            </a:r>
            <a:endParaRPr lang="zh-CN" altLang="en-US" sz="3600" b="1" smtClean="0"/>
          </a:p>
          <a:p>
            <a:pPr eaLnBrk="1" hangingPunct="1">
              <a:buFont typeface="Wingdings" panose="05000000000000000000" pitchFamily="2" charset="2"/>
              <a:buNone/>
            </a:pPr>
            <a:endParaRPr lang="en-US" altLang="zh-CN" sz="3600" b="1" smtClean="0"/>
          </a:p>
        </p:txBody>
      </p:sp>
      <p:sp>
        <p:nvSpPr>
          <p:cNvPr id="125955" name="Rectangle 4"/>
          <p:cNvSpPr>
            <a:spLocks noGrp="1" noRot="1" noChangeArrowheads="1"/>
          </p:cNvSpPr>
          <p:nvPr>
            <p:ph type="title"/>
          </p:nvPr>
        </p:nvSpPr>
        <p:spPr>
          <a:noFill/>
        </p:spPr>
        <p:txBody>
          <a:bodyPr/>
          <a:lstStyle/>
          <a:p>
            <a:pPr eaLnBrk="1" hangingPunct="1"/>
            <a:r>
              <a:rPr lang="en-US" altLang="zh-CN" sz="4000" smtClean="0"/>
              <a:t>《</a:t>
            </a:r>
            <a:r>
              <a:rPr lang="zh-CN" altLang="en-US" sz="4000" smtClean="0"/>
              <a:t>关于禁止商业贿赂行为的暂行规定</a:t>
            </a:r>
            <a:r>
              <a:rPr lang="en-US" altLang="zh-CN" sz="4000" smtClean="0"/>
              <a:t>》</a:t>
            </a:r>
            <a:endParaRPr lang="en-US" altLang="zh-CN" sz="4000" smtClean="0"/>
          </a:p>
        </p:txBody>
      </p:sp>
      <p:sp>
        <p:nvSpPr>
          <p:cNvPr id="125956" name="AutoShape 5"/>
          <p:cNvSpPr>
            <a:spLocks noChangeArrowheads="1"/>
          </p:cNvSpPr>
          <p:nvPr/>
        </p:nvSpPr>
        <p:spPr bwMode="auto">
          <a:xfrm>
            <a:off x="4583113" y="4581525"/>
            <a:ext cx="4752975" cy="1368425"/>
          </a:xfrm>
          <a:prstGeom prst="cloudCallout">
            <a:avLst>
              <a:gd name="adj1" fmla="val -75185"/>
              <a:gd name="adj2" fmla="val -72157"/>
            </a:avLst>
          </a:prstGeom>
          <a:solidFill>
            <a:schemeClr val="bg2"/>
          </a:solidFill>
          <a:ln w="9525">
            <a:solidFill>
              <a:schemeClr val="tx1"/>
            </a:solidFill>
            <a:round/>
          </a:ln>
        </p:spPr>
        <p:txBody>
          <a:bodyPr/>
          <a:lstStyle/>
          <a:p>
            <a:pPr algn="ctr"/>
            <a:r>
              <a:rPr lang="zh-CN" altLang="en-US" sz="2400" b="1">
                <a:solidFill>
                  <a:srgbClr val="FF3300"/>
                </a:solidFill>
                <a:ea typeface="楷体_GB2312" pitchFamily="49" charset="-122"/>
              </a:rPr>
              <a:t>国家工商总局</a:t>
            </a:r>
            <a:endParaRPr lang="zh-CN" altLang="en-US" sz="2400" b="1">
              <a:solidFill>
                <a:srgbClr val="FF3300"/>
              </a:solidFill>
              <a:ea typeface="楷体_GB2312" pitchFamily="49"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Rot="1" noChangeArrowheads="1"/>
          </p:cNvSpPr>
          <p:nvPr>
            <p:ph type="body" idx="1"/>
          </p:nvPr>
        </p:nvSpPr>
        <p:spPr>
          <a:xfrm>
            <a:off x="1774825" y="692150"/>
            <a:ext cx="8893175" cy="5761038"/>
          </a:xfrm>
        </p:spPr>
        <p:txBody>
          <a:bodyPr/>
          <a:lstStyle/>
          <a:p>
            <a:pPr eaLnBrk="1" hangingPunct="1"/>
            <a:r>
              <a:rPr lang="en-US" altLang="zh-CN" sz="4000" b="1" smtClean="0">
                <a:solidFill>
                  <a:srgbClr val="FF3300"/>
                </a:solidFill>
              </a:rPr>
              <a:t>(</a:t>
            </a:r>
            <a:r>
              <a:rPr lang="zh-CN" altLang="en-US" sz="4000" b="1" smtClean="0">
                <a:solidFill>
                  <a:srgbClr val="FF3300"/>
                </a:solidFill>
              </a:rPr>
              <a:t>一</a:t>
            </a:r>
            <a:r>
              <a:rPr lang="en-US" altLang="zh-CN" sz="4000" b="1" smtClean="0">
                <a:solidFill>
                  <a:srgbClr val="FF3300"/>
                </a:solidFill>
              </a:rPr>
              <a:t>)</a:t>
            </a:r>
            <a:r>
              <a:rPr lang="zh-CN" altLang="en-US" sz="4000" b="1" smtClean="0">
                <a:solidFill>
                  <a:srgbClr val="FF3300"/>
                </a:solidFill>
              </a:rPr>
              <a:t>关于商业贿赂的构成</a:t>
            </a:r>
            <a:endParaRPr lang="zh-CN" altLang="en-US" sz="4000" b="1" smtClean="0">
              <a:solidFill>
                <a:srgbClr val="FF3300"/>
              </a:solidFill>
            </a:endParaRPr>
          </a:p>
          <a:p>
            <a:pPr eaLnBrk="1" hangingPunct="1"/>
            <a:r>
              <a:rPr lang="en-US" altLang="zh-CN" b="1" smtClean="0"/>
              <a:t>1</a:t>
            </a:r>
            <a:r>
              <a:rPr lang="zh-CN" altLang="en-US" b="1" smtClean="0"/>
              <a:t>、主体：经营者</a:t>
            </a:r>
            <a:r>
              <a:rPr lang="en-US" altLang="zh-CN" b="1" smtClean="0"/>
              <a:t>(</a:t>
            </a:r>
            <a:r>
              <a:rPr lang="zh-CN" altLang="en-US" b="1" smtClean="0"/>
              <a:t>卖方或买方</a:t>
            </a:r>
            <a:r>
              <a:rPr lang="en-US" altLang="zh-CN" b="1" smtClean="0"/>
              <a:t>)</a:t>
            </a:r>
            <a:r>
              <a:rPr lang="zh-CN" altLang="en-US" b="1" smtClean="0"/>
              <a:t>。</a:t>
            </a:r>
            <a:endParaRPr lang="zh-CN" altLang="en-US" b="1" smtClean="0"/>
          </a:p>
          <a:p>
            <a:pPr eaLnBrk="1" hangingPunct="1"/>
            <a:r>
              <a:rPr lang="en-US" altLang="zh-CN" b="1" smtClean="0"/>
              <a:t>2</a:t>
            </a:r>
            <a:r>
              <a:rPr lang="zh-CN" altLang="en-US" b="1" smtClean="0"/>
              <a:t>、主观方面：故意和自愿。</a:t>
            </a:r>
            <a:endParaRPr lang="zh-CN" altLang="en-US" b="1" smtClean="0"/>
          </a:p>
          <a:p>
            <a:pPr eaLnBrk="1" hangingPunct="1"/>
            <a:r>
              <a:rPr lang="en-US" altLang="zh-CN" b="1" smtClean="0"/>
              <a:t>3</a:t>
            </a:r>
            <a:r>
              <a:rPr lang="zh-CN" altLang="en-US" b="1" smtClean="0"/>
              <a:t>、客观方面：采用财物或者其他手段进行贿赂以销售或者购买商品。</a:t>
            </a:r>
            <a:endParaRPr lang="zh-CN" altLang="en-US" b="1" smtClean="0"/>
          </a:p>
          <a:p>
            <a:pPr eaLnBrk="1" hangingPunct="1"/>
            <a:r>
              <a:rPr lang="en-US" altLang="zh-CN" b="1" smtClean="0"/>
              <a:t>4</a:t>
            </a:r>
            <a:r>
              <a:rPr lang="zh-CN" altLang="en-US" b="1" smtClean="0"/>
              <a:t>、客体：扰乱了国家有关财经秩序、损害竞争对手及消费者的利益。</a:t>
            </a:r>
            <a:endParaRPr lang="zh-CN" altLang="en-US" b="1" smtClean="0"/>
          </a:p>
        </p:txBody>
      </p:sp>
      <p:sp>
        <p:nvSpPr>
          <p:cNvPr id="126979" name="Rectangle 5"/>
          <p:cNvSpPr>
            <a:spLocks noGrp="1" noRot="1" noChangeArrowheads="1"/>
          </p:cNvSpPr>
          <p:nvPr>
            <p:ph type="title"/>
          </p:nvPr>
        </p:nvSpPr>
        <p:spPr>
          <a:xfrm>
            <a:off x="7621588" y="0"/>
            <a:ext cx="3046412" cy="439738"/>
          </a:xfrm>
          <a:solidFill>
            <a:srgbClr val="FFFF00"/>
          </a:solidFill>
        </p:spPr>
        <p:txBody>
          <a:bodyPr/>
          <a:lstStyle/>
          <a:p>
            <a:pPr eaLnBrk="1" hangingPunct="1"/>
            <a:r>
              <a:rPr lang="zh-CN" altLang="en-US" sz="2400" b="1" smtClean="0">
                <a:solidFill>
                  <a:srgbClr val="000000"/>
                </a:solidFill>
              </a:rPr>
              <a:t>二、商业贿赂行为</a:t>
            </a:r>
            <a:endParaRPr lang="zh-CN" altLang="en-US" sz="2400" b="1" smtClean="0">
              <a:solidFill>
                <a:srgbClr val="00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Rot="1" noChangeArrowheads="1"/>
          </p:cNvSpPr>
          <p:nvPr>
            <p:ph type="body" idx="1"/>
          </p:nvPr>
        </p:nvSpPr>
        <p:spPr>
          <a:xfrm>
            <a:off x="1828800" y="549275"/>
            <a:ext cx="8540750" cy="5903913"/>
          </a:xfrm>
        </p:spPr>
        <p:txBody>
          <a:bodyPr/>
          <a:lstStyle/>
          <a:p>
            <a:pPr eaLnBrk="1" hangingPunct="1"/>
            <a:r>
              <a:rPr lang="en-US" altLang="zh-CN" sz="4000" b="1" smtClean="0">
                <a:solidFill>
                  <a:srgbClr val="FF3300"/>
                </a:solidFill>
              </a:rPr>
              <a:t>(</a:t>
            </a:r>
            <a:r>
              <a:rPr lang="zh-CN" altLang="en-US" sz="4000" b="1" smtClean="0">
                <a:solidFill>
                  <a:srgbClr val="FF3300"/>
                </a:solidFill>
              </a:rPr>
              <a:t>二</a:t>
            </a:r>
            <a:r>
              <a:rPr lang="en-US" altLang="zh-CN" sz="4000" b="1" smtClean="0">
                <a:solidFill>
                  <a:srgbClr val="FF3300"/>
                </a:solidFill>
              </a:rPr>
              <a:t>)</a:t>
            </a:r>
            <a:r>
              <a:rPr lang="zh-CN" altLang="en-US" sz="4000" b="1" smtClean="0">
                <a:solidFill>
                  <a:srgbClr val="FF3300"/>
                </a:solidFill>
              </a:rPr>
              <a:t>关于商业贿赂行为的认定</a:t>
            </a:r>
            <a:endParaRPr lang="zh-CN" altLang="en-US" sz="4000" b="1" smtClean="0">
              <a:solidFill>
                <a:srgbClr val="FF3300"/>
              </a:solidFill>
            </a:endParaRPr>
          </a:p>
          <a:p>
            <a:pPr eaLnBrk="1" hangingPunct="1"/>
            <a:r>
              <a:rPr lang="en-US" altLang="zh-CN" b="1" smtClean="0"/>
              <a:t>1</a:t>
            </a:r>
            <a:r>
              <a:rPr lang="zh-CN" altLang="en-US" b="1" smtClean="0"/>
              <a:t>、</a:t>
            </a:r>
            <a:r>
              <a:rPr lang="zh-CN" altLang="en-US" b="1" smtClean="0">
                <a:solidFill>
                  <a:schemeClr val="hlink"/>
                </a:solidFill>
              </a:rPr>
              <a:t>主体。</a:t>
            </a:r>
            <a:endParaRPr lang="zh-CN" altLang="en-US" b="1" smtClean="0">
              <a:solidFill>
                <a:schemeClr val="hlink"/>
              </a:solidFill>
            </a:endParaRPr>
          </a:p>
          <a:p>
            <a:pPr eaLnBrk="1" hangingPunct="1"/>
            <a:r>
              <a:rPr lang="zh-CN" altLang="en-US" b="1" smtClean="0"/>
              <a:t>行贿主体</a:t>
            </a:r>
            <a:r>
              <a:rPr lang="zh-CN" altLang="en-US" b="1" smtClean="0">
                <a:solidFill>
                  <a:srgbClr val="000000"/>
                </a:solidFill>
              </a:rPr>
              <a:t>是经营者。经营者的职工实施的相应行为应当认定为经营者的行为。</a:t>
            </a:r>
            <a:endParaRPr lang="zh-CN" altLang="en-US" b="1" smtClean="0">
              <a:solidFill>
                <a:srgbClr val="000000"/>
              </a:solidFill>
            </a:endParaRPr>
          </a:p>
          <a:p>
            <a:pPr eaLnBrk="1" hangingPunct="1"/>
            <a:r>
              <a:rPr lang="zh-CN" altLang="en-US" b="1" smtClean="0"/>
              <a:t>受贿主体</a:t>
            </a:r>
            <a:r>
              <a:rPr lang="zh-CN" altLang="en-US" b="1" smtClean="0">
                <a:solidFill>
                  <a:srgbClr val="000000"/>
                </a:solidFill>
              </a:rPr>
              <a:t>是对其交易项目的成交具有决定性影响的单位或个人，包括经营者和经营者的职工或可以影响经营者决策的人、国家工作人员。</a:t>
            </a:r>
            <a:endParaRPr lang="zh-CN" altLang="en-US" b="1" smtClean="0">
              <a:solidFill>
                <a:srgbClr val="000000"/>
              </a:solidFill>
            </a:endParaRPr>
          </a:p>
          <a:p>
            <a:pPr eaLnBrk="1" hangingPunct="1"/>
            <a:endParaRPr lang="zh-CN" altLang="en-US" b="1" smtClean="0">
              <a:solidFill>
                <a:schemeClr val="hlink"/>
              </a:solidFill>
            </a:endParaRPr>
          </a:p>
          <a:p>
            <a:pPr eaLnBrk="1" hangingPunct="1"/>
            <a:endParaRPr lang="en-US" altLang="zh-CN" b="1" smtClean="0"/>
          </a:p>
        </p:txBody>
      </p:sp>
      <p:sp>
        <p:nvSpPr>
          <p:cNvPr id="128003" name="Rectangle 5"/>
          <p:cNvSpPr>
            <a:spLocks noChangeArrowheads="1"/>
          </p:cNvSpPr>
          <p:nvPr/>
        </p:nvSpPr>
        <p:spPr bwMode="auto">
          <a:xfrm>
            <a:off x="8642350" y="0"/>
            <a:ext cx="2021840" cy="365760"/>
          </a:xfrm>
          <a:prstGeom prst="rect">
            <a:avLst/>
          </a:prstGeom>
          <a:solidFill>
            <a:srgbClr val="FFFF00"/>
          </a:solidFill>
          <a:ln w="9525">
            <a:noFill/>
            <a:miter lim="800000"/>
          </a:ln>
        </p:spPr>
        <p:txBody>
          <a:bodyPr wrap="none">
            <a:spAutoFit/>
          </a:bodyPr>
          <a:lstStyle/>
          <a:p>
            <a:r>
              <a:rPr lang="zh-CN" altLang="en-US" b="1">
                <a:solidFill>
                  <a:srgbClr val="000000"/>
                </a:solidFill>
              </a:rPr>
              <a:t>二、商业贿赂行为</a:t>
            </a:r>
            <a:endParaRPr lang="zh-CN" altLang="en-US" b="1">
              <a:solidFill>
                <a:srgbClr val="00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p:txBody>
          <a:bodyPr/>
          <a:lstStyle/>
          <a:p>
            <a:pPr eaLnBrk="1" hangingPunct="1"/>
            <a:r>
              <a:rPr lang="en-US" altLang="zh-CN" sz="4800" b="1" smtClean="0">
                <a:solidFill>
                  <a:srgbClr val="FF3300"/>
                </a:solidFill>
              </a:rPr>
              <a:t>(</a:t>
            </a:r>
            <a:r>
              <a:rPr lang="zh-CN" altLang="en-US" sz="4800" b="1" smtClean="0">
                <a:solidFill>
                  <a:srgbClr val="FF3300"/>
                </a:solidFill>
              </a:rPr>
              <a:t>二</a:t>
            </a:r>
            <a:r>
              <a:rPr lang="en-US" altLang="zh-CN" sz="4800" b="1" smtClean="0">
                <a:solidFill>
                  <a:srgbClr val="FF3300"/>
                </a:solidFill>
              </a:rPr>
              <a:t>)</a:t>
            </a:r>
            <a:r>
              <a:rPr lang="zh-CN" altLang="en-US" sz="4800" b="1" smtClean="0">
                <a:solidFill>
                  <a:srgbClr val="FF3300"/>
                </a:solidFill>
              </a:rPr>
              <a:t>关于商业贿赂行为的认定</a:t>
            </a:r>
            <a:endParaRPr lang="zh-CN" altLang="en-US" sz="4800" b="1" smtClean="0">
              <a:solidFill>
                <a:srgbClr val="FF3300"/>
              </a:solidFill>
            </a:endParaRPr>
          </a:p>
        </p:txBody>
      </p:sp>
      <p:sp>
        <p:nvSpPr>
          <p:cNvPr id="129027" name="Rectangle 3"/>
          <p:cNvSpPr>
            <a:spLocks noGrp="1" noRot="1" noChangeArrowheads="1"/>
          </p:cNvSpPr>
          <p:nvPr>
            <p:ph type="body" idx="1"/>
          </p:nvPr>
        </p:nvSpPr>
        <p:spPr>
          <a:xfrm>
            <a:off x="1828800" y="1981200"/>
            <a:ext cx="8540750" cy="4327525"/>
          </a:xfrm>
        </p:spPr>
        <p:txBody>
          <a:bodyPr/>
          <a:lstStyle/>
          <a:p>
            <a:pPr eaLnBrk="1" hangingPunct="1">
              <a:lnSpc>
                <a:spcPct val="90000"/>
              </a:lnSpc>
            </a:pPr>
            <a:r>
              <a:rPr lang="en-US" altLang="zh-CN" b="1" smtClean="0"/>
              <a:t>2</a:t>
            </a:r>
            <a:r>
              <a:rPr lang="zh-CN" altLang="en-US" b="1" smtClean="0"/>
              <a:t>、</a:t>
            </a:r>
            <a:r>
              <a:rPr lang="zh-CN" altLang="en-US" b="1" smtClean="0">
                <a:solidFill>
                  <a:schemeClr val="hlink"/>
                </a:solidFill>
              </a:rPr>
              <a:t>行为。</a:t>
            </a:r>
            <a:endParaRPr lang="zh-CN" altLang="en-US" b="1" smtClean="0">
              <a:solidFill>
                <a:schemeClr val="hlink"/>
              </a:solidFill>
            </a:endParaRPr>
          </a:p>
          <a:p>
            <a:pPr eaLnBrk="1" hangingPunct="1">
              <a:lnSpc>
                <a:spcPct val="90000"/>
              </a:lnSpc>
            </a:pPr>
            <a:r>
              <a:rPr lang="zh-CN" altLang="en-US" b="1" smtClean="0"/>
              <a:t>形式多样。</a:t>
            </a:r>
            <a:r>
              <a:rPr lang="zh-CN" altLang="en-US" b="1" smtClean="0">
                <a:solidFill>
                  <a:srgbClr val="000000"/>
                </a:solidFill>
              </a:rPr>
              <a:t>除了金钱回扣之外，还有提供免费度假、国内外旅游、房屋装修、高档宴席、色情服务、赠送昂贵物品，以及解决子女或亲属入学、就业等许多方式。</a:t>
            </a:r>
            <a:endParaRPr lang="zh-CN" altLang="en-US" b="1" smtClean="0">
              <a:solidFill>
                <a:srgbClr val="000000"/>
              </a:solidFill>
            </a:endParaRPr>
          </a:p>
          <a:p>
            <a:pPr eaLnBrk="1" hangingPunct="1">
              <a:lnSpc>
                <a:spcPct val="90000"/>
              </a:lnSpc>
            </a:pPr>
            <a:r>
              <a:rPr lang="en-US" altLang="zh-CN" b="1" smtClean="0"/>
              <a:t>3</a:t>
            </a:r>
            <a:r>
              <a:rPr lang="zh-CN" altLang="en-US" b="1" smtClean="0"/>
              <a:t>、</a:t>
            </a:r>
            <a:r>
              <a:rPr lang="zh-CN" altLang="en-US" b="1" smtClean="0">
                <a:solidFill>
                  <a:schemeClr val="hlink"/>
                </a:solidFill>
              </a:rPr>
              <a:t>目的。</a:t>
            </a:r>
            <a:endParaRPr lang="zh-CN" altLang="en-US" b="1" smtClean="0">
              <a:solidFill>
                <a:schemeClr val="hlink"/>
              </a:solidFill>
            </a:endParaRPr>
          </a:p>
          <a:p>
            <a:pPr eaLnBrk="1" hangingPunct="1">
              <a:lnSpc>
                <a:spcPct val="90000"/>
              </a:lnSpc>
            </a:pPr>
            <a:r>
              <a:rPr lang="zh-CN" altLang="en-US" b="1" smtClean="0">
                <a:solidFill>
                  <a:srgbClr val="000000"/>
                </a:solidFill>
              </a:rPr>
              <a:t>是通过对交易行为施加不正当影响，以便促成交易或使其在交易行为中挤掉同业竞争对手，取得优势。</a:t>
            </a:r>
            <a:r>
              <a:rPr lang="zh-CN" altLang="en-US" smtClean="0"/>
              <a:t>  </a:t>
            </a:r>
            <a:endParaRPr lang="zh-CN" altLang="en-US" b="1" smtClean="0"/>
          </a:p>
          <a:p>
            <a:pPr eaLnBrk="1" hangingPunct="1">
              <a:lnSpc>
                <a:spcPct val="90000"/>
              </a:lnSpc>
            </a:pPr>
            <a:endParaRPr lang="en-US" altLang="zh-CN"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Rot="1" noChangeArrowheads="1"/>
          </p:cNvSpPr>
          <p:nvPr>
            <p:ph type="body" idx="1"/>
          </p:nvPr>
        </p:nvSpPr>
        <p:spPr>
          <a:xfrm>
            <a:off x="1703388" y="549275"/>
            <a:ext cx="8540750" cy="5102225"/>
          </a:xfrm>
        </p:spPr>
        <p:txBody>
          <a:bodyPr/>
          <a:lstStyle/>
          <a:p>
            <a:pPr eaLnBrk="1" hangingPunct="1"/>
            <a:r>
              <a:rPr lang="en-US" altLang="zh-CN" sz="4000" b="1" smtClean="0">
                <a:solidFill>
                  <a:srgbClr val="FF3300"/>
                </a:solidFill>
              </a:rPr>
              <a:t>(</a:t>
            </a:r>
            <a:r>
              <a:rPr lang="zh-CN" altLang="en-US" sz="4000" b="1" smtClean="0">
                <a:solidFill>
                  <a:srgbClr val="FF3300"/>
                </a:solidFill>
              </a:rPr>
              <a:t>二</a:t>
            </a:r>
            <a:r>
              <a:rPr lang="en-US" altLang="zh-CN" sz="4000" b="1" smtClean="0">
                <a:solidFill>
                  <a:srgbClr val="FF3300"/>
                </a:solidFill>
              </a:rPr>
              <a:t>)</a:t>
            </a:r>
            <a:r>
              <a:rPr lang="zh-CN" altLang="en-US" sz="4000" b="1" smtClean="0">
                <a:solidFill>
                  <a:srgbClr val="FF3300"/>
                </a:solidFill>
              </a:rPr>
              <a:t>关于商业贿赂的认定</a:t>
            </a:r>
            <a:endParaRPr lang="zh-CN" altLang="en-US" sz="4000" b="1" smtClean="0">
              <a:solidFill>
                <a:srgbClr val="FF3300"/>
              </a:solidFill>
            </a:endParaRPr>
          </a:p>
          <a:p>
            <a:pPr eaLnBrk="1" hangingPunct="1"/>
            <a:r>
              <a:rPr lang="en-US" altLang="zh-CN" b="1" smtClean="0"/>
              <a:t>4</a:t>
            </a:r>
            <a:r>
              <a:rPr lang="zh-CN" altLang="en-US" b="1" smtClean="0"/>
              <a:t>、不属于商业贿赂行为</a:t>
            </a:r>
            <a:r>
              <a:rPr lang="zh-CN" altLang="en-US" smtClean="0"/>
              <a:t>：</a:t>
            </a:r>
            <a:endParaRPr lang="zh-CN" altLang="en-US" sz="4000" b="1" smtClean="0">
              <a:solidFill>
                <a:srgbClr val="FF3300"/>
              </a:solidFill>
            </a:endParaRPr>
          </a:p>
          <a:p>
            <a:pPr eaLnBrk="1" hangingPunct="1"/>
            <a:r>
              <a:rPr lang="zh-CN" altLang="en-US" b="1" smtClean="0"/>
              <a:t>不违反国家法律、法规规定，在商业活动中按照一般惯例提供的优惠，如赠送小件礼品或者一般接待性开支等。</a:t>
            </a:r>
            <a:endParaRPr lang="zh-CN" altLang="en-US" b="1" smtClean="0"/>
          </a:p>
        </p:txBody>
      </p:sp>
      <p:pic>
        <p:nvPicPr>
          <p:cNvPr id="130051" name="Picture 6" descr="xinsrc_47207031114146401978027"/>
          <p:cNvPicPr>
            <a:picLocks noChangeAspect="1" noChangeArrowheads="1"/>
          </p:cNvPicPr>
          <p:nvPr/>
        </p:nvPicPr>
        <p:blipFill>
          <a:blip r:embed="rId1" cstate="print"/>
          <a:srcRect/>
          <a:stretch>
            <a:fillRect/>
          </a:stretch>
        </p:blipFill>
        <p:spPr bwMode="auto">
          <a:xfrm>
            <a:off x="6527800" y="3860800"/>
            <a:ext cx="4140200" cy="2997200"/>
          </a:xfrm>
          <a:prstGeom prst="rect">
            <a:avLst/>
          </a:prstGeom>
          <a:noFill/>
          <a:ln w="9525">
            <a:noFill/>
            <a:miter lim="800000"/>
            <a:headEnd/>
            <a:tailEnd/>
          </a:ln>
        </p:spPr>
      </p:pic>
      <p:sp>
        <p:nvSpPr>
          <p:cNvPr id="130052" name="Rectangle 7"/>
          <p:cNvSpPr>
            <a:spLocks noChangeArrowheads="1"/>
          </p:cNvSpPr>
          <p:nvPr/>
        </p:nvSpPr>
        <p:spPr bwMode="auto">
          <a:xfrm>
            <a:off x="8642350" y="0"/>
            <a:ext cx="2021840" cy="365760"/>
          </a:xfrm>
          <a:prstGeom prst="rect">
            <a:avLst/>
          </a:prstGeom>
          <a:solidFill>
            <a:srgbClr val="FFFF00"/>
          </a:solidFill>
          <a:ln w="9525">
            <a:noFill/>
            <a:miter lim="800000"/>
          </a:ln>
        </p:spPr>
        <p:txBody>
          <a:bodyPr wrap="none">
            <a:spAutoFit/>
          </a:bodyPr>
          <a:lstStyle/>
          <a:p>
            <a:r>
              <a:rPr lang="zh-CN" altLang="en-US" b="1">
                <a:solidFill>
                  <a:srgbClr val="000000"/>
                </a:solidFill>
              </a:rPr>
              <a:t>二、商业贿赂行为</a:t>
            </a:r>
            <a:endParaRPr lang="zh-CN" altLang="en-US" b="1">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碧桂园森林城市央视新四岛_标清">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1757045" y="1181100"/>
            <a:ext cx="8204200" cy="458660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5"/>
                </p:tgtEl>
              </p:cMediaNode>
            </p:video>
            <p:seq concurrent="1" nextAc="seek">
              <p:cTn id="3" restart="whenNotActive" fill="hold" evtFilter="cancelBubble" nodeType="interactiveSeq">
                <p:stCondLst>
                  <p:cond evt="onClick" delay="0">
                    <p:tgtEl>
                      <p:spTgt spid="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Rot="1" noChangeArrowheads="1"/>
          </p:cNvSpPr>
          <p:nvPr>
            <p:ph type="body" idx="1"/>
          </p:nvPr>
        </p:nvSpPr>
        <p:spPr>
          <a:xfrm>
            <a:off x="1524000" y="476250"/>
            <a:ext cx="8540750" cy="1800225"/>
          </a:xfrm>
        </p:spPr>
        <p:txBody>
          <a:bodyPr/>
          <a:lstStyle/>
          <a:p>
            <a:pPr eaLnBrk="1" hangingPunct="1"/>
            <a:r>
              <a:rPr lang="zh-CN" altLang="en-US" sz="3600" b="1" smtClean="0">
                <a:solidFill>
                  <a:srgbClr val="FF3300"/>
                </a:solidFill>
              </a:rPr>
              <a:t>（三）关于回扣 </a:t>
            </a:r>
            <a:endParaRPr lang="zh-CN" altLang="en-US" sz="3600" b="1" smtClean="0">
              <a:solidFill>
                <a:srgbClr val="FF3300"/>
              </a:solidFill>
            </a:endParaRPr>
          </a:p>
          <a:p>
            <a:pPr eaLnBrk="1" hangingPunct="1"/>
            <a:endParaRPr lang="en-US" altLang="zh-CN" sz="3600" b="1" smtClean="0">
              <a:solidFill>
                <a:srgbClr val="FF3300"/>
              </a:solidFill>
            </a:endParaRPr>
          </a:p>
        </p:txBody>
      </p:sp>
      <p:pic>
        <p:nvPicPr>
          <p:cNvPr id="131075" name="Picture 11" descr="W020080124564126006207"/>
          <p:cNvPicPr>
            <a:picLocks noChangeAspect="1" noChangeArrowheads="1"/>
          </p:cNvPicPr>
          <p:nvPr/>
        </p:nvPicPr>
        <p:blipFill>
          <a:blip r:embed="rId1" cstate="print"/>
          <a:srcRect/>
          <a:stretch>
            <a:fillRect/>
          </a:stretch>
        </p:blipFill>
        <p:spPr bwMode="auto">
          <a:xfrm>
            <a:off x="6888163" y="4338638"/>
            <a:ext cx="3455987" cy="2519362"/>
          </a:xfrm>
          <a:prstGeom prst="rect">
            <a:avLst/>
          </a:prstGeom>
          <a:noFill/>
          <a:ln w="9525">
            <a:noFill/>
            <a:miter lim="800000"/>
            <a:headEnd/>
            <a:tailEnd/>
          </a:ln>
        </p:spPr>
      </p:pic>
      <p:pic>
        <p:nvPicPr>
          <p:cNvPr id="131076" name="Picture 13" descr="8aea95025f15e2e5fe541f64004a6765"/>
          <p:cNvPicPr>
            <a:picLocks noChangeAspect="1" noChangeArrowheads="1"/>
          </p:cNvPicPr>
          <p:nvPr/>
        </p:nvPicPr>
        <p:blipFill>
          <a:blip r:embed="rId2" cstate="print"/>
          <a:srcRect/>
          <a:stretch>
            <a:fillRect/>
          </a:stretch>
        </p:blipFill>
        <p:spPr bwMode="auto">
          <a:xfrm>
            <a:off x="7029450" y="0"/>
            <a:ext cx="3638550" cy="3638550"/>
          </a:xfrm>
          <a:prstGeom prst="rect">
            <a:avLst/>
          </a:prstGeom>
          <a:noFill/>
          <a:ln w="9525">
            <a:noFill/>
            <a:miter lim="800000"/>
            <a:headEnd/>
            <a:tailEnd/>
          </a:ln>
        </p:spPr>
      </p:pic>
      <p:sp>
        <p:nvSpPr>
          <p:cNvPr id="131077" name="Rectangle 16"/>
          <p:cNvSpPr>
            <a:spLocks noChangeArrowheads="1"/>
          </p:cNvSpPr>
          <p:nvPr/>
        </p:nvSpPr>
        <p:spPr bwMode="auto">
          <a:xfrm>
            <a:off x="8642350" y="0"/>
            <a:ext cx="2021840" cy="365760"/>
          </a:xfrm>
          <a:prstGeom prst="rect">
            <a:avLst/>
          </a:prstGeom>
          <a:solidFill>
            <a:srgbClr val="FFFF00"/>
          </a:solidFill>
          <a:ln w="9525">
            <a:noFill/>
            <a:miter lim="800000"/>
          </a:ln>
        </p:spPr>
        <p:txBody>
          <a:bodyPr wrap="none">
            <a:spAutoFit/>
          </a:bodyPr>
          <a:lstStyle/>
          <a:p>
            <a:r>
              <a:rPr lang="zh-CN" altLang="en-US" b="1">
                <a:solidFill>
                  <a:srgbClr val="000000"/>
                </a:solidFill>
              </a:rPr>
              <a:t>二、商业贿赂行为</a:t>
            </a:r>
            <a:endParaRPr lang="zh-CN" altLang="en-US" b="1">
              <a:solidFill>
                <a:srgbClr val="000000"/>
              </a:solidFill>
            </a:endParaRPr>
          </a:p>
        </p:txBody>
      </p:sp>
      <p:sp>
        <p:nvSpPr>
          <p:cNvPr id="131078" name="Freeform 17"/>
          <p:cNvSpPr/>
          <p:nvPr/>
        </p:nvSpPr>
        <p:spPr bwMode="auto">
          <a:xfrm>
            <a:off x="5159375" y="188913"/>
            <a:ext cx="3276600" cy="619125"/>
          </a:xfrm>
          <a:custGeom>
            <a:avLst/>
            <a:gdLst>
              <a:gd name="T0" fmla="*/ 0 w 2064"/>
              <a:gd name="T1" fmla="*/ 390 h 390"/>
              <a:gd name="T2" fmla="*/ 2064 w 2064"/>
              <a:gd name="T3" fmla="*/ 0 h 390"/>
              <a:gd name="T4" fmla="*/ 0 60000 65536"/>
              <a:gd name="T5" fmla="*/ 0 60000 65536"/>
              <a:gd name="T6" fmla="*/ 0 w 2064"/>
              <a:gd name="T7" fmla="*/ 0 h 390"/>
              <a:gd name="T8" fmla="*/ 2064 w 2064"/>
              <a:gd name="T9" fmla="*/ 390 h 390"/>
            </a:gdLst>
            <a:ahLst/>
            <a:cxnLst>
              <a:cxn ang="T4">
                <a:pos x="T0" y="T1"/>
              </a:cxn>
              <a:cxn ang="T5">
                <a:pos x="T2" y="T3"/>
              </a:cxn>
            </a:cxnLst>
            <a:rect l="T6" t="T7" r="T8" b="T9"/>
            <a:pathLst>
              <a:path w="2064" h="390">
                <a:moveTo>
                  <a:pt x="0" y="390"/>
                </a:moveTo>
                <a:lnTo>
                  <a:pt x="2064" y="0"/>
                </a:lnTo>
              </a:path>
            </a:pathLst>
          </a:custGeom>
          <a:noFill/>
          <a:ln w="38100">
            <a:solidFill>
              <a:schemeClr val="tx1"/>
            </a:solidFill>
            <a:round/>
            <a:tailEnd type="triangle" w="med" len="med"/>
          </a:ln>
        </p:spPr>
        <p:txBody>
          <a:bodyPr/>
          <a:lstStyle/>
          <a:p>
            <a:endParaRPr lang="zh-CN" altLang="en-US"/>
          </a:p>
        </p:txBody>
      </p:sp>
      <p:sp>
        <p:nvSpPr>
          <p:cNvPr id="131079" name="Text Box 18"/>
          <p:cNvSpPr txBox="1">
            <a:spLocks noChangeArrowheads="1"/>
          </p:cNvSpPr>
          <p:nvPr/>
        </p:nvSpPr>
        <p:spPr bwMode="auto">
          <a:xfrm rot="-605976">
            <a:off x="4727575" y="836613"/>
            <a:ext cx="2913063" cy="457200"/>
          </a:xfrm>
          <a:prstGeom prst="rect">
            <a:avLst/>
          </a:prstGeom>
          <a:noFill/>
          <a:ln w="9525">
            <a:solidFill>
              <a:srgbClr val="009900"/>
            </a:solidFill>
            <a:miter lim="800000"/>
          </a:ln>
        </p:spPr>
        <p:txBody>
          <a:bodyPr>
            <a:spAutoFit/>
          </a:bodyPr>
          <a:lstStyle/>
          <a:p>
            <a:pPr algn="ctr">
              <a:spcBef>
                <a:spcPct val="50000"/>
              </a:spcBef>
            </a:pPr>
            <a:r>
              <a:rPr lang="zh-CN" altLang="en-US" sz="2400" b="1">
                <a:solidFill>
                  <a:srgbClr val="000000"/>
                </a:solidFill>
              </a:rPr>
              <a:t>典型、常见和主要</a:t>
            </a:r>
            <a:endParaRPr lang="zh-CN" altLang="en-US" sz="2400" b="1">
              <a:solidFill>
                <a:srgbClr val="000000"/>
              </a:solidFill>
            </a:endParaRPr>
          </a:p>
        </p:txBody>
      </p:sp>
      <p:sp>
        <p:nvSpPr>
          <p:cNvPr id="131080" name="Rectangle 19"/>
          <p:cNvSpPr>
            <a:spLocks noChangeArrowheads="1"/>
          </p:cNvSpPr>
          <p:nvPr/>
        </p:nvSpPr>
        <p:spPr bwMode="auto">
          <a:xfrm>
            <a:off x="1847850" y="1628775"/>
            <a:ext cx="5086350" cy="2534285"/>
          </a:xfrm>
          <a:prstGeom prst="rect">
            <a:avLst/>
          </a:prstGeom>
          <a:noFill/>
          <a:ln w="76200" cmpd="tri">
            <a:solidFill>
              <a:srgbClr val="009900"/>
            </a:solidFill>
            <a:miter lim="800000"/>
          </a:ln>
        </p:spPr>
        <p:txBody>
          <a:bodyPr>
            <a:spAutoFit/>
          </a:bodyPr>
          <a:lstStyle/>
          <a:p>
            <a:r>
              <a:rPr lang="zh-CN" altLang="en-US" sz="3200" b="1"/>
              <a:t>本规定所称回扣</a:t>
            </a:r>
            <a:r>
              <a:rPr lang="en-US" altLang="zh-CN" sz="3200" b="1"/>
              <a:t>,</a:t>
            </a:r>
            <a:r>
              <a:rPr lang="zh-CN" altLang="en-US" sz="3200" b="1"/>
              <a:t>是指经营者销售商品时在账外暗中以现金、实物或者其他方式退给对方单位或者个人的一定比例的商品价款。</a:t>
            </a:r>
            <a:endParaRPr lang="zh-CN" altLang="en-US" sz="3200" b="1"/>
          </a:p>
        </p:txBody>
      </p:sp>
      <p:sp>
        <p:nvSpPr>
          <p:cNvPr id="131081" name="Rectangle 20"/>
          <p:cNvSpPr>
            <a:spLocks noChangeArrowheads="1"/>
          </p:cNvSpPr>
          <p:nvPr/>
        </p:nvSpPr>
        <p:spPr bwMode="auto">
          <a:xfrm>
            <a:off x="1919288" y="4392613"/>
            <a:ext cx="5113337" cy="2286000"/>
          </a:xfrm>
          <a:prstGeom prst="rect">
            <a:avLst/>
          </a:prstGeom>
          <a:noFill/>
          <a:ln w="57150">
            <a:solidFill>
              <a:srgbClr val="FF00FF"/>
            </a:solidFill>
            <a:miter lim="800000"/>
          </a:ln>
        </p:spPr>
        <p:txBody>
          <a:bodyPr anchor="ctr">
            <a:spAutoFit/>
          </a:bodyPr>
          <a:lstStyle/>
          <a:p>
            <a:r>
              <a:rPr lang="zh-CN" altLang="en-US" sz="2400" b="1"/>
              <a:t>本规定所称帐外暗中，是指未在依法设立的反映其生产经营活动或者行政事业经费收支的财务帐上按照财务会计制度规定明确如实记载，包括不记入财务帐、转入其他财务帐或者做假帐等。 </a:t>
            </a:r>
            <a:endParaRPr lang="zh-CN" altLang="en-US" sz="2400" b="1"/>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a:xfrm>
            <a:off x="1847850" y="404813"/>
            <a:ext cx="8540750" cy="1143000"/>
          </a:xfrm>
        </p:spPr>
        <p:txBody>
          <a:bodyPr/>
          <a:lstStyle/>
          <a:p>
            <a:pPr eaLnBrk="1" hangingPunct="1"/>
            <a:r>
              <a:rPr lang="zh-CN" altLang="en-US" smtClean="0"/>
              <a:t>商业贿赂和回扣的区别</a:t>
            </a:r>
            <a:endParaRPr lang="zh-CN" altLang="en-US" smtClean="0"/>
          </a:p>
        </p:txBody>
      </p:sp>
      <p:sp>
        <p:nvSpPr>
          <p:cNvPr id="132099" name="Rectangle 3"/>
          <p:cNvSpPr>
            <a:spLocks noGrp="1" noRot="1" noChangeArrowheads="1"/>
          </p:cNvSpPr>
          <p:nvPr>
            <p:ph type="body" idx="1"/>
          </p:nvPr>
        </p:nvSpPr>
        <p:spPr>
          <a:ln w="38100" cmpd="dbl">
            <a:solidFill>
              <a:srgbClr val="009900"/>
            </a:solidFill>
          </a:ln>
        </p:spPr>
        <p:txBody>
          <a:bodyPr/>
          <a:lstStyle/>
          <a:p>
            <a:pPr eaLnBrk="1" hangingPunct="1">
              <a:lnSpc>
                <a:spcPct val="90000"/>
              </a:lnSpc>
            </a:pPr>
            <a:r>
              <a:rPr lang="zh-CN" altLang="en-US" b="1" smtClean="0">
                <a:solidFill>
                  <a:srgbClr val="FF3300"/>
                </a:solidFill>
              </a:rPr>
              <a:t>第一，主体不同。</a:t>
            </a:r>
            <a:endParaRPr lang="zh-CN" altLang="en-US" b="1" smtClean="0">
              <a:solidFill>
                <a:srgbClr val="FF3300"/>
              </a:solidFill>
            </a:endParaRPr>
          </a:p>
          <a:p>
            <a:pPr eaLnBrk="1" hangingPunct="1">
              <a:lnSpc>
                <a:spcPct val="90000"/>
              </a:lnSpc>
            </a:pPr>
            <a:r>
              <a:rPr lang="zh-CN" altLang="en-US" b="1" smtClean="0"/>
              <a:t>商业贿赂的主体可以是出卖人，也可以是买受人；商业贿赂不仅包括出卖人给予买受人的财物或其他利益，而且包括买受人给予出卖人的财物或其他利益。而回扣的主体中，给予者只能是出卖人，收受者只能是买受人；回扣只能由出卖人给予买受人，不能由买受人给予出卖人。</a:t>
            </a:r>
            <a:endParaRPr lang="zh-CN" altLang="en-US" b="1"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Rot="1" noChangeArrowheads="1"/>
          </p:cNvSpPr>
          <p:nvPr>
            <p:ph type="body" idx="1"/>
          </p:nvPr>
        </p:nvSpPr>
        <p:spPr>
          <a:xfrm>
            <a:off x="1919288" y="1700213"/>
            <a:ext cx="8540750" cy="4327525"/>
          </a:xfrm>
          <a:ln w="38100" cmpd="dbl">
            <a:solidFill>
              <a:srgbClr val="009900"/>
            </a:solidFill>
          </a:ln>
        </p:spPr>
        <p:txBody>
          <a:bodyPr/>
          <a:lstStyle/>
          <a:p>
            <a:pPr eaLnBrk="1" hangingPunct="1"/>
            <a:r>
              <a:rPr lang="zh-CN" altLang="en-US" b="1" smtClean="0">
                <a:solidFill>
                  <a:srgbClr val="FF3300"/>
                </a:solidFill>
              </a:rPr>
              <a:t>第二，支付款物的来源不同。</a:t>
            </a:r>
            <a:endParaRPr lang="zh-CN" altLang="en-US" b="1" smtClean="0">
              <a:solidFill>
                <a:srgbClr val="FF3300"/>
              </a:solidFill>
            </a:endParaRPr>
          </a:p>
          <a:p>
            <a:pPr eaLnBrk="1" hangingPunct="1"/>
            <a:r>
              <a:rPr lang="zh-CN" altLang="en-US" b="1" smtClean="0"/>
              <a:t>用以支付商业贿赂的款物，不一定是所售商品价款的一部分，也可能是商品价款以外的其他款物。而用以给予回扣的款物，必须是一定比例的商品价款。</a:t>
            </a:r>
            <a:endParaRPr lang="zh-CN" altLang="en-US" b="1" smtClean="0"/>
          </a:p>
          <a:p>
            <a:pPr eaLnBrk="1" hangingPunct="1"/>
            <a:r>
              <a:rPr lang="zh-CN" altLang="en-US" b="1" smtClean="0">
                <a:solidFill>
                  <a:srgbClr val="FF3300"/>
                </a:solidFill>
              </a:rPr>
              <a:t>第三，对账外暗中的要求不同。</a:t>
            </a:r>
            <a:endParaRPr lang="zh-CN" altLang="en-US" b="1" smtClean="0">
              <a:solidFill>
                <a:srgbClr val="FF3300"/>
              </a:solidFill>
            </a:endParaRPr>
          </a:p>
          <a:p>
            <a:pPr eaLnBrk="1" hangingPunct="1"/>
            <a:r>
              <a:rPr lang="zh-CN" altLang="en-US" b="1" smtClean="0"/>
              <a:t>商业贿赂不以账外暗中为必要，而回扣必须发生在账外暗中。</a:t>
            </a:r>
            <a:endParaRPr lang="zh-CN" altLang="en-US" b="1" smtClean="0"/>
          </a:p>
        </p:txBody>
      </p:sp>
      <p:sp>
        <p:nvSpPr>
          <p:cNvPr id="133123" name="Rectangle 4"/>
          <p:cNvSpPr>
            <a:spLocks noGrp="1" noRot="1" noChangeArrowheads="1"/>
          </p:cNvSpPr>
          <p:nvPr>
            <p:ph type="title"/>
          </p:nvPr>
        </p:nvSpPr>
        <p:spPr>
          <a:xfrm>
            <a:off x="1847850" y="476250"/>
            <a:ext cx="8540750" cy="1143000"/>
          </a:xfrm>
          <a:noFill/>
        </p:spPr>
        <p:txBody>
          <a:bodyPr/>
          <a:lstStyle/>
          <a:p>
            <a:pPr eaLnBrk="1" hangingPunct="1"/>
            <a:r>
              <a:rPr lang="zh-CN" altLang="en-US" smtClean="0"/>
              <a:t>商业贿赂和回扣的区别</a:t>
            </a:r>
            <a:endParaRPr lang="zh-CN" alt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a:xfrm>
            <a:off x="1825625" y="685800"/>
            <a:ext cx="4486275" cy="1143000"/>
          </a:xfrm>
        </p:spPr>
        <p:txBody>
          <a:bodyPr>
            <a:normAutofit fontScale="90000"/>
          </a:bodyPr>
          <a:lstStyle/>
          <a:p>
            <a:pPr eaLnBrk="1" hangingPunct="1"/>
            <a:r>
              <a:rPr lang="zh-CN" altLang="en-US" sz="4000" b="1" smtClean="0"/>
              <a:t>医院、金融、税收系统</a:t>
            </a:r>
            <a:endParaRPr lang="zh-CN" altLang="en-US" sz="4000" b="1" smtClean="0"/>
          </a:p>
        </p:txBody>
      </p:sp>
      <p:pic>
        <p:nvPicPr>
          <p:cNvPr id="134147" name="Picture 7" descr="P200605251113291817654543"/>
          <p:cNvPicPr>
            <a:picLocks noChangeAspect="1" noChangeArrowheads="1"/>
          </p:cNvPicPr>
          <p:nvPr/>
        </p:nvPicPr>
        <p:blipFill>
          <a:blip r:embed="rId1" cstate="print"/>
          <a:srcRect/>
          <a:stretch>
            <a:fillRect/>
          </a:stretch>
        </p:blipFill>
        <p:spPr bwMode="auto">
          <a:xfrm>
            <a:off x="6024563" y="3328988"/>
            <a:ext cx="4241800" cy="3529012"/>
          </a:xfrm>
          <a:prstGeom prst="rect">
            <a:avLst/>
          </a:prstGeom>
          <a:noFill/>
          <a:ln w="9525">
            <a:noFill/>
            <a:miter lim="800000"/>
            <a:headEnd/>
            <a:tailEnd/>
          </a:ln>
        </p:spPr>
      </p:pic>
      <p:pic>
        <p:nvPicPr>
          <p:cNvPr id="134148" name="Picture 9" descr="2008116131341334"/>
          <p:cNvPicPr>
            <a:picLocks noChangeAspect="1" noChangeArrowheads="1"/>
          </p:cNvPicPr>
          <p:nvPr/>
        </p:nvPicPr>
        <p:blipFill>
          <a:blip r:embed="rId2" cstate="print"/>
          <a:srcRect/>
          <a:stretch>
            <a:fillRect/>
          </a:stretch>
        </p:blipFill>
        <p:spPr bwMode="auto">
          <a:xfrm>
            <a:off x="6038850" y="0"/>
            <a:ext cx="4629150" cy="3238500"/>
          </a:xfrm>
          <a:prstGeom prst="rect">
            <a:avLst/>
          </a:prstGeom>
          <a:noFill/>
          <a:ln w="9525">
            <a:noFill/>
            <a:miter lim="800000"/>
            <a:headEnd/>
            <a:tailEnd/>
          </a:ln>
        </p:spPr>
      </p:pic>
      <p:sp>
        <p:nvSpPr>
          <p:cNvPr id="134149" name="Rectangle 12"/>
          <p:cNvSpPr>
            <a:spLocks noChangeArrowheads="1"/>
          </p:cNvSpPr>
          <p:nvPr/>
        </p:nvSpPr>
        <p:spPr bwMode="auto">
          <a:xfrm>
            <a:off x="8642350" y="0"/>
            <a:ext cx="2021840" cy="365760"/>
          </a:xfrm>
          <a:prstGeom prst="rect">
            <a:avLst/>
          </a:prstGeom>
          <a:solidFill>
            <a:srgbClr val="FFFF00"/>
          </a:solidFill>
          <a:ln w="9525">
            <a:noFill/>
            <a:miter lim="800000"/>
          </a:ln>
        </p:spPr>
        <p:txBody>
          <a:bodyPr wrap="none">
            <a:spAutoFit/>
          </a:bodyPr>
          <a:lstStyle/>
          <a:p>
            <a:r>
              <a:rPr lang="zh-CN" altLang="en-US" b="1">
                <a:solidFill>
                  <a:srgbClr val="000000"/>
                </a:solidFill>
              </a:rPr>
              <a:t>二、商业贿赂行为</a:t>
            </a:r>
            <a:endParaRPr lang="zh-CN" altLang="en-US" b="1">
              <a:solidFill>
                <a:srgbClr val="000000"/>
              </a:solidFill>
            </a:endParaRPr>
          </a:p>
        </p:txBody>
      </p:sp>
      <p:pic>
        <p:nvPicPr>
          <p:cNvPr id="134150" name="Picture 13" descr="44231242630449488"/>
          <p:cNvPicPr>
            <a:picLocks noChangeAspect="1" noChangeArrowheads="1"/>
          </p:cNvPicPr>
          <p:nvPr/>
        </p:nvPicPr>
        <p:blipFill>
          <a:blip r:embed="rId3" cstate="print"/>
          <a:srcRect/>
          <a:stretch>
            <a:fillRect/>
          </a:stretch>
        </p:blipFill>
        <p:spPr bwMode="auto">
          <a:xfrm>
            <a:off x="1524000" y="3141663"/>
            <a:ext cx="428625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lstStyle/>
          <a:p>
            <a:pPr eaLnBrk="1" hangingPunct="1"/>
            <a:r>
              <a:rPr lang="zh-CN" altLang="en-US" smtClean="0"/>
              <a:t>商业贿赂和回扣的关系</a:t>
            </a:r>
            <a:endParaRPr lang="zh-CN" altLang="en-US" smtClean="0"/>
          </a:p>
        </p:txBody>
      </p:sp>
      <p:sp>
        <p:nvSpPr>
          <p:cNvPr id="177156" name="AutoShape 4"/>
          <p:cNvSpPr>
            <a:spLocks noChangeArrowheads="1"/>
          </p:cNvSpPr>
          <p:nvPr/>
        </p:nvSpPr>
        <p:spPr bwMode="auto">
          <a:xfrm>
            <a:off x="3000375" y="2349500"/>
            <a:ext cx="7056438" cy="3311525"/>
          </a:xfrm>
          <a:prstGeom prst="bevel">
            <a:avLst>
              <a:gd name="adj" fmla="val 12500"/>
            </a:avLst>
          </a:prstGeom>
          <a:solidFill>
            <a:srgbClr val="FFFF00"/>
          </a:solidFill>
          <a:ln w="9525">
            <a:solidFill>
              <a:srgbClr val="009900"/>
            </a:solidFill>
            <a:miter lim="800000"/>
          </a:ln>
        </p:spPr>
        <p:txBody>
          <a:bodyPr wrap="none" anchor="ctr"/>
          <a:lstStyle/>
          <a:p>
            <a:pPr algn="ctr"/>
            <a:r>
              <a:rPr lang="zh-CN" altLang="en-US" sz="3600" b="1">
                <a:solidFill>
                  <a:srgbClr val="FF0000"/>
                </a:solidFill>
              </a:rPr>
              <a:t>商业贿赂包括回扣</a:t>
            </a:r>
            <a:endParaRPr lang="zh-CN" altLang="en-US" sz="3600" b="1">
              <a:solidFill>
                <a:srgbClr val="FF0000"/>
              </a:solidFill>
            </a:endParaRPr>
          </a:p>
          <a:p>
            <a:pPr algn="ctr"/>
            <a:r>
              <a:rPr lang="zh-CN" altLang="en-US" sz="3600" b="1">
                <a:solidFill>
                  <a:srgbClr val="FF0000"/>
                </a:solidFill>
              </a:rPr>
              <a:t>都可能构成犯罪</a:t>
            </a:r>
            <a:endParaRPr lang="zh-CN" altLang="en-US" sz="36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diamond(in)">
                                      <p:cBhvr>
                                        <p:cTn id="7" dur="2000"/>
                                        <p:tgtEl>
                                          <p:spTgt spid="17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p:txBody>
          <a:bodyPr/>
          <a:lstStyle/>
          <a:p>
            <a:pPr eaLnBrk="1" hangingPunct="1"/>
            <a:r>
              <a:rPr lang="en-US" altLang="zh-CN" sz="4800" b="1" smtClean="0">
                <a:solidFill>
                  <a:srgbClr val="FF3300"/>
                </a:solidFill>
              </a:rPr>
              <a:t>(</a:t>
            </a:r>
            <a:r>
              <a:rPr lang="zh-CN" altLang="en-US" sz="4800" b="1" smtClean="0">
                <a:solidFill>
                  <a:srgbClr val="FF3300"/>
                </a:solidFill>
              </a:rPr>
              <a:t>四</a:t>
            </a:r>
            <a:r>
              <a:rPr lang="en-US" altLang="zh-CN" sz="4800" b="1" smtClean="0">
                <a:solidFill>
                  <a:srgbClr val="FF3300"/>
                </a:solidFill>
              </a:rPr>
              <a:t>)</a:t>
            </a:r>
            <a:r>
              <a:rPr lang="zh-CN" altLang="en-US" sz="4800" b="1" smtClean="0">
                <a:solidFill>
                  <a:srgbClr val="FF3300"/>
                </a:solidFill>
              </a:rPr>
              <a:t>关于折扣</a:t>
            </a:r>
            <a:endParaRPr lang="zh-CN" altLang="en-US" sz="4800" b="1" smtClean="0">
              <a:solidFill>
                <a:srgbClr val="FF3300"/>
              </a:solidFill>
            </a:endParaRPr>
          </a:p>
        </p:txBody>
      </p:sp>
      <p:sp>
        <p:nvSpPr>
          <p:cNvPr id="136195" name="Rectangle 3"/>
          <p:cNvSpPr>
            <a:spLocks noGrp="1" noRot="1" noChangeArrowheads="1"/>
          </p:cNvSpPr>
          <p:nvPr>
            <p:ph type="body" idx="1"/>
          </p:nvPr>
        </p:nvSpPr>
        <p:spPr>
          <a:xfrm>
            <a:off x="1828800" y="1981200"/>
            <a:ext cx="8540750" cy="4616450"/>
          </a:xfrm>
          <a:ln w="76200" cmpd="tri">
            <a:solidFill>
              <a:srgbClr val="009900"/>
            </a:solidFill>
          </a:ln>
        </p:spPr>
        <p:txBody>
          <a:bodyPr/>
          <a:lstStyle/>
          <a:p>
            <a:pPr eaLnBrk="1" hangingPunct="1">
              <a:lnSpc>
                <a:spcPct val="90000"/>
              </a:lnSpc>
            </a:pPr>
            <a:r>
              <a:rPr lang="zh-CN" altLang="en-US" sz="2800" b="1" smtClean="0"/>
              <a:t>本规定所称折扣，即商品购销中的让利，是指经营者在销售商品时，以明示并如实入帐的方式给予对方的价格优惠，包括支付价款时对价款总额按一定比例即时予以扣除和支付价款总额后再按一定比例予以退还两种形式。</a:t>
            </a:r>
            <a:endParaRPr lang="zh-CN" altLang="en-US" sz="2800" b="1" smtClean="0"/>
          </a:p>
          <a:p>
            <a:pPr eaLnBrk="1" hangingPunct="1">
              <a:lnSpc>
                <a:spcPct val="90000"/>
              </a:lnSpc>
            </a:pPr>
            <a:r>
              <a:rPr lang="zh-CN" altLang="en-US" sz="2800" b="1" smtClean="0"/>
              <a:t>　　本规定所称明示和入帐，是指根据合同约定的金额和支付方式，在依法设立的反映其生产经营活动或者行政事业经费收支的财务帐上按照财务会计制度规定明确如实记载。</a:t>
            </a:r>
            <a:endParaRPr lang="zh-CN" altLang="en-US" sz="2800" b="1" smtClean="0"/>
          </a:p>
          <a:p>
            <a:pPr eaLnBrk="1" hangingPunct="1">
              <a:lnSpc>
                <a:spcPct val="90000"/>
              </a:lnSpc>
            </a:pPr>
            <a:r>
              <a:rPr lang="zh-CN" altLang="en-US" sz="2800" b="1" smtClean="0"/>
              <a:t> </a:t>
            </a:r>
            <a:r>
              <a:rPr lang="en-US" altLang="zh-CN" sz="2800" b="1" smtClean="0">
                <a:solidFill>
                  <a:srgbClr val="FF00FF"/>
                </a:solidFill>
              </a:rPr>
              <a:t>------ 《</a:t>
            </a:r>
            <a:r>
              <a:rPr lang="zh-CN" altLang="en-US" sz="2800" b="1" smtClean="0">
                <a:solidFill>
                  <a:srgbClr val="FF00FF"/>
                </a:solidFill>
              </a:rPr>
              <a:t>关于禁止商业贿赂行为的暂行规定</a:t>
            </a:r>
            <a:r>
              <a:rPr lang="en-US" altLang="zh-CN" sz="2800" b="1" smtClean="0">
                <a:solidFill>
                  <a:srgbClr val="FF00FF"/>
                </a:solidFill>
              </a:rPr>
              <a:t>》</a:t>
            </a:r>
            <a:r>
              <a:rPr lang="zh-CN" altLang="en-US" sz="2800" b="1" smtClean="0">
                <a:solidFill>
                  <a:srgbClr val="FF00FF"/>
                </a:solidFill>
              </a:rPr>
              <a:t>第</a:t>
            </a:r>
            <a:r>
              <a:rPr lang="en-US" altLang="zh-CN" sz="2800" b="1" smtClean="0">
                <a:solidFill>
                  <a:srgbClr val="FF00FF"/>
                </a:solidFill>
              </a:rPr>
              <a:t>6</a:t>
            </a:r>
            <a:r>
              <a:rPr lang="zh-CN" altLang="en-US" sz="2800" b="1" smtClean="0">
                <a:solidFill>
                  <a:srgbClr val="FF00FF"/>
                </a:solidFill>
              </a:rPr>
              <a:t>条第</a:t>
            </a:r>
            <a:r>
              <a:rPr lang="en-US" altLang="zh-CN" sz="2800" b="1" smtClean="0">
                <a:solidFill>
                  <a:srgbClr val="FF00FF"/>
                </a:solidFill>
              </a:rPr>
              <a:t>2</a:t>
            </a:r>
            <a:r>
              <a:rPr lang="zh-CN" altLang="en-US" sz="2800" b="1" smtClean="0">
                <a:solidFill>
                  <a:srgbClr val="FF00FF"/>
                </a:solidFill>
              </a:rPr>
              <a:t>、</a:t>
            </a:r>
            <a:r>
              <a:rPr lang="en-US" altLang="zh-CN" sz="2800" b="1" smtClean="0">
                <a:solidFill>
                  <a:srgbClr val="FF00FF"/>
                </a:solidFill>
              </a:rPr>
              <a:t>3</a:t>
            </a:r>
            <a:r>
              <a:rPr lang="zh-CN" altLang="en-US" sz="2800" b="1" smtClean="0">
                <a:solidFill>
                  <a:srgbClr val="FF00FF"/>
                </a:solidFill>
              </a:rPr>
              <a:t>款</a:t>
            </a:r>
            <a:endParaRPr lang="zh-CN" altLang="en-US" sz="2800" b="1" smtClean="0">
              <a:solidFill>
                <a:srgbClr val="FF00FF"/>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pPr eaLnBrk="1" hangingPunct="1"/>
            <a:r>
              <a:rPr lang="zh-CN" altLang="en-US" smtClean="0"/>
              <a:t>折扣和回扣的比较</a:t>
            </a:r>
            <a:endParaRPr lang="zh-CN" altLang="en-US" smtClean="0"/>
          </a:p>
        </p:txBody>
      </p:sp>
      <p:sp>
        <p:nvSpPr>
          <p:cNvPr id="137219" name="Rectangle 3"/>
          <p:cNvSpPr>
            <a:spLocks noGrp="1" noRot="1" noChangeArrowheads="1"/>
          </p:cNvSpPr>
          <p:nvPr>
            <p:ph type="body" idx="1"/>
          </p:nvPr>
        </p:nvSpPr>
        <p:spPr>
          <a:ln w="57150" cmpd="thinThick">
            <a:solidFill>
              <a:srgbClr val="009900"/>
            </a:solidFill>
          </a:ln>
        </p:spPr>
        <p:txBody>
          <a:bodyPr/>
          <a:lstStyle/>
          <a:p>
            <a:pPr eaLnBrk="1" hangingPunct="1"/>
            <a:r>
              <a:rPr lang="zh-CN" altLang="en-US" b="1" smtClean="0">
                <a:solidFill>
                  <a:srgbClr val="FF0000"/>
                </a:solidFill>
              </a:rPr>
              <a:t>相同点：</a:t>
            </a:r>
            <a:endParaRPr lang="zh-CN" altLang="en-US" b="1" smtClean="0">
              <a:solidFill>
                <a:srgbClr val="FF0000"/>
              </a:solidFill>
            </a:endParaRPr>
          </a:p>
          <a:p>
            <a:pPr eaLnBrk="1" hangingPunct="1"/>
            <a:r>
              <a:rPr lang="en-US" altLang="zh-CN" b="1" smtClean="0"/>
              <a:t>1</a:t>
            </a:r>
            <a:r>
              <a:rPr lang="zh-CN" altLang="en-US" b="1" smtClean="0"/>
              <a:t>、主体相同，其给予者都限于销售商品的经营者，收受者都限于购买人；</a:t>
            </a:r>
            <a:endParaRPr lang="zh-CN" altLang="en-US" b="1" smtClean="0"/>
          </a:p>
          <a:p>
            <a:pPr eaLnBrk="1" hangingPunct="1"/>
            <a:r>
              <a:rPr lang="en-US" altLang="zh-CN" b="1" smtClean="0"/>
              <a:t>2</a:t>
            </a:r>
            <a:r>
              <a:rPr lang="zh-CN" altLang="en-US" b="1" smtClean="0"/>
              <a:t>、流向相同，即折扣与回扣都是由销售商品的经营者付给购买者的；</a:t>
            </a:r>
            <a:endParaRPr lang="zh-CN" altLang="en-US" b="1" smtClean="0"/>
          </a:p>
          <a:p>
            <a:pPr eaLnBrk="1" hangingPunct="1"/>
            <a:r>
              <a:rPr lang="en-US" altLang="zh-CN" b="1" smtClean="0"/>
              <a:t>3</a:t>
            </a:r>
            <a:r>
              <a:rPr lang="zh-CN" altLang="en-US" b="1" smtClean="0"/>
              <a:t>、性质相似，实际上都体现了销售者给予购买者的价格优惠或让利。</a:t>
            </a:r>
            <a:endParaRPr lang="zh-CN" altLang="en-US" b="1"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Rot="1" noChangeArrowheads="1"/>
          </p:cNvSpPr>
          <p:nvPr>
            <p:ph type="body" idx="1"/>
          </p:nvPr>
        </p:nvSpPr>
        <p:spPr>
          <a:xfrm>
            <a:off x="1847850" y="1557338"/>
            <a:ext cx="8540750" cy="4895850"/>
          </a:xfrm>
          <a:ln w="57150" cmpd="thickThin">
            <a:solidFill>
              <a:srgbClr val="009900"/>
            </a:solidFill>
          </a:ln>
        </p:spPr>
        <p:txBody>
          <a:bodyPr/>
          <a:lstStyle/>
          <a:p>
            <a:pPr eaLnBrk="1" hangingPunct="1">
              <a:lnSpc>
                <a:spcPct val="90000"/>
              </a:lnSpc>
            </a:pPr>
            <a:r>
              <a:rPr lang="zh-CN" altLang="en-US" sz="2800" b="1" smtClean="0">
                <a:solidFill>
                  <a:srgbClr val="FF3300"/>
                </a:solidFill>
              </a:rPr>
              <a:t>不同点：</a:t>
            </a:r>
            <a:endParaRPr lang="zh-CN" altLang="en-US" sz="2800" b="1" smtClean="0">
              <a:solidFill>
                <a:srgbClr val="FF3300"/>
              </a:solidFill>
            </a:endParaRPr>
          </a:p>
          <a:p>
            <a:pPr eaLnBrk="1" hangingPunct="1">
              <a:lnSpc>
                <a:spcPct val="90000"/>
              </a:lnSpc>
            </a:pPr>
            <a:r>
              <a:rPr lang="en-US" altLang="zh-CN" sz="2800" b="1" smtClean="0"/>
              <a:t>1</a:t>
            </a:r>
            <a:r>
              <a:rPr lang="zh-CN" altLang="en-US" sz="2800" b="1" smtClean="0"/>
              <a:t>、入账形式不同：折扣是明示和如实入账的，而回扣是发生在账外暗中的。</a:t>
            </a:r>
            <a:endParaRPr lang="zh-CN" altLang="en-US" sz="2800" b="1" smtClean="0"/>
          </a:p>
          <a:p>
            <a:pPr eaLnBrk="1" hangingPunct="1">
              <a:lnSpc>
                <a:spcPct val="90000"/>
              </a:lnSpc>
            </a:pPr>
            <a:r>
              <a:rPr lang="en-US" altLang="zh-CN" sz="2800" b="1" smtClean="0"/>
              <a:t>2</a:t>
            </a:r>
            <a:r>
              <a:rPr lang="zh-CN" altLang="en-US" sz="2800" b="1" smtClean="0"/>
              <a:t>、获利主体不同：折扣发生在购销当事人之间，只能给交易对方当事人，而不能给其经办人员；而回扣既可能给交易对方当事人，落入单位“小金库”，也可能给对方单位的主管人员或者经办人员，落入其个人腰包。</a:t>
            </a:r>
            <a:endParaRPr lang="zh-CN" altLang="en-US" sz="2800" b="1" smtClean="0"/>
          </a:p>
          <a:p>
            <a:pPr eaLnBrk="1" hangingPunct="1">
              <a:lnSpc>
                <a:spcPct val="90000"/>
              </a:lnSpc>
            </a:pPr>
            <a:r>
              <a:rPr lang="en-US" altLang="zh-CN" sz="2800" b="1" smtClean="0"/>
              <a:t>3</a:t>
            </a:r>
            <a:r>
              <a:rPr lang="zh-CN" altLang="en-US" sz="2800" b="1" smtClean="0"/>
              <a:t>、法律地位不同：折扣是合法的，与不正当竞争无关；而回扣在任何情况下都构成不正当竞争，有时甚至可能构成犯罪。</a:t>
            </a:r>
            <a:endParaRPr lang="zh-CN" altLang="en-US" sz="2800" b="1" smtClean="0"/>
          </a:p>
        </p:txBody>
      </p:sp>
      <p:sp>
        <p:nvSpPr>
          <p:cNvPr id="138243" name="Rectangle 4"/>
          <p:cNvSpPr>
            <a:spLocks noGrp="1" noRot="1" noChangeArrowheads="1"/>
          </p:cNvSpPr>
          <p:nvPr>
            <p:ph type="title"/>
          </p:nvPr>
        </p:nvSpPr>
        <p:spPr>
          <a:xfrm>
            <a:off x="1847850" y="333375"/>
            <a:ext cx="5543550" cy="1143000"/>
          </a:xfrm>
          <a:noFill/>
        </p:spPr>
        <p:txBody>
          <a:bodyPr/>
          <a:lstStyle/>
          <a:p>
            <a:pPr eaLnBrk="1" hangingPunct="1"/>
            <a:r>
              <a:rPr lang="zh-CN" altLang="en-US" smtClean="0"/>
              <a:t>折扣和回扣的比较</a:t>
            </a:r>
            <a:endParaRPr lang="zh-CN" altLang="en-US" smtClean="0"/>
          </a:p>
        </p:txBody>
      </p:sp>
      <p:pic>
        <p:nvPicPr>
          <p:cNvPr id="138244" name="Picture 5" descr="82131204597450305"/>
          <p:cNvPicPr>
            <a:picLocks noChangeAspect="1" noChangeArrowheads="1"/>
          </p:cNvPicPr>
          <p:nvPr/>
        </p:nvPicPr>
        <p:blipFill>
          <a:blip r:embed="rId1" cstate="print"/>
          <a:srcRect/>
          <a:stretch>
            <a:fillRect/>
          </a:stretch>
        </p:blipFill>
        <p:spPr bwMode="auto">
          <a:xfrm>
            <a:off x="7535863" y="115888"/>
            <a:ext cx="285750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Rot="1" noChangeArrowheads="1"/>
          </p:cNvSpPr>
          <p:nvPr>
            <p:ph type="body" idx="1"/>
          </p:nvPr>
        </p:nvSpPr>
        <p:spPr>
          <a:xfrm>
            <a:off x="1847850" y="1125538"/>
            <a:ext cx="8280400" cy="4679950"/>
          </a:xfrm>
        </p:spPr>
        <p:txBody>
          <a:bodyPr/>
          <a:lstStyle/>
          <a:p>
            <a:pPr eaLnBrk="1" hangingPunct="1"/>
            <a:r>
              <a:rPr lang="en-US" altLang="zh-CN" sz="3600" b="1" smtClean="0">
                <a:solidFill>
                  <a:srgbClr val="FF3300"/>
                </a:solidFill>
              </a:rPr>
              <a:t>(</a:t>
            </a:r>
            <a:r>
              <a:rPr lang="zh-CN" altLang="en-US" sz="3600" b="1" smtClean="0">
                <a:solidFill>
                  <a:srgbClr val="FF3300"/>
                </a:solidFill>
              </a:rPr>
              <a:t>五</a:t>
            </a:r>
            <a:r>
              <a:rPr lang="en-US" altLang="zh-CN" sz="3600" b="1" smtClean="0">
                <a:solidFill>
                  <a:srgbClr val="FF3300"/>
                </a:solidFill>
              </a:rPr>
              <a:t>)</a:t>
            </a:r>
            <a:r>
              <a:rPr lang="zh-CN" altLang="en-US" sz="3600" b="1" smtClean="0">
                <a:solidFill>
                  <a:srgbClr val="FF3300"/>
                </a:solidFill>
              </a:rPr>
              <a:t>关于佣金 </a:t>
            </a:r>
            <a:endParaRPr lang="zh-CN" altLang="en-US" sz="3600" b="1" smtClean="0">
              <a:solidFill>
                <a:srgbClr val="FF3300"/>
              </a:solidFill>
            </a:endParaRPr>
          </a:p>
          <a:p>
            <a:pPr eaLnBrk="1" hangingPunct="1"/>
            <a:r>
              <a:rPr lang="zh-CN" altLang="en-US" b="1" smtClean="0"/>
              <a:t>       佣金是指经营者在市场交易中给予为其提供服务的具有合法经营资格的中间人的劳务报酬。</a:t>
            </a:r>
            <a:endParaRPr lang="zh-CN" altLang="en-US" b="1" smtClean="0"/>
          </a:p>
          <a:p>
            <a:pPr eaLnBrk="1" hangingPunct="1"/>
            <a:r>
              <a:rPr lang="zh-CN" altLang="en-US" b="1" smtClean="0"/>
              <a:t>     </a:t>
            </a:r>
            <a:r>
              <a:rPr lang="en-US" altLang="zh-CN" b="1" smtClean="0">
                <a:solidFill>
                  <a:srgbClr val="FF00FF"/>
                </a:solidFill>
              </a:rPr>
              <a:t>------ 《</a:t>
            </a:r>
            <a:r>
              <a:rPr lang="zh-CN" altLang="en-US" b="1" smtClean="0">
                <a:solidFill>
                  <a:srgbClr val="FF00FF"/>
                </a:solidFill>
              </a:rPr>
              <a:t>关于禁止商业贿赂行为的暂行规定</a:t>
            </a:r>
            <a:r>
              <a:rPr lang="en-US" altLang="zh-CN" b="1" smtClean="0">
                <a:solidFill>
                  <a:srgbClr val="FF00FF"/>
                </a:solidFill>
              </a:rPr>
              <a:t>》</a:t>
            </a:r>
            <a:r>
              <a:rPr lang="zh-CN" altLang="en-US" b="1" smtClean="0">
                <a:solidFill>
                  <a:srgbClr val="FF00FF"/>
                </a:solidFill>
              </a:rPr>
              <a:t>第</a:t>
            </a:r>
            <a:r>
              <a:rPr lang="en-US" altLang="zh-CN" b="1" smtClean="0">
                <a:solidFill>
                  <a:srgbClr val="FF00FF"/>
                </a:solidFill>
              </a:rPr>
              <a:t>7</a:t>
            </a:r>
            <a:r>
              <a:rPr lang="zh-CN" altLang="en-US" b="1" smtClean="0">
                <a:solidFill>
                  <a:srgbClr val="FF00FF"/>
                </a:solidFill>
              </a:rPr>
              <a:t>条第</a:t>
            </a:r>
            <a:r>
              <a:rPr lang="en-US" altLang="zh-CN" b="1" smtClean="0">
                <a:solidFill>
                  <a:srgbClr val="FF00FF"/>
                </a:solidFill>
              </a:rPr>
              <a:t>1</a:t>
            </a:r>
            <a:r>
              <a:rPr lang="zh-CN" altLang="en-US" b="1" smtClean="0">
                <a:solidFill>
                  <a:srgbClr val="FF00FF"/>
                </a:solidFill>
              </a:rPr>
              <a:t>款</a:t>
            </a:r>
            <a:endParaRPr lang="zh-CN" altLang="en-US" b="1" smtClean="0">
              <a:solidFill>
                <a:srgbClr val="FF00FF"/>
              </a:solidFill>
            </a:endParaRPr>
          </a:p>
          <a:p>
            <a:pPr eaLnBrk="1" hangingPunct="1"/>
            <a:endParaRPr lang="zh-CN" altLang="en-US" b="1" smtClean="0"/>
          </a:p>
          <a:p>
            <a:pPr eaLnBrk="1" hangingPunct="1"/>
            <a:endParaRPr lang="en-US" altLang="zh-CN" smtClean="0"/>
          </a:p>
        </p:txBody>
      </p:sp>
      <p:pic>
        <p:nvPicPr>
          <p:cNvPr id="139267" name="Picture 5" descr="1160656952_GuSZ7"/>
          <p:cNvPicPr>
            <a:picLocks noChangeAspect="1" noChangeArrowheads="1"/>
          </p:cNvPicPr>
          <p:nvPr/>
        </p:nvPicPr>
        <p:blipFill>
          <a:blip r:embed="rId1" cstate="print"/>
          <a:srcRect/>
          <a:stretch>
            <a:fillRect/>
          </a:stretch>
        </p:blipFill>
        <p:spPr bwMode="auto">
          <a:xfrm>
            <a:off x="3719513" y="4365625"/>
            <a:ext cx="5040312" cy="2349500"/>
          </a:xfrm>
          <a:prstGeom prst="rect">
            <a:avLst/>
          </a:prstGeom>
          <a:noFill/>
          <a:ln w="9525">
            <a:noFill/>
            <a:miter lim="800000"/>
            <a:headEnd/>
            <a:tailEnd/>
          </a:ln>
        </p:spPr>
      </p:pic>
      <p:sp>
        <p:nvSpPr>
          <p:cNvPr id="139268" name="Rectangle 6"/>
          <p:cNvSpPr>
            <a:spLocks noChangeArrowheads="1"/>
          </p:cNvSpPr>
          <p:nvPr/>
        </p:nvSpPr>
        <p:spPr bwMode="auto">
          <a:xfrm>
            <a:off x="8642350" y="0"/>
            <a:ext cx="2021840" cy="365760"/>
          </a:xfrm>
          <a:prstGeom prst="rect">
            <a:avLst/>
          </a:prstGeom>
          <a:solidFill>
            <a:srgbClr val="FFFF00"/>
          </a:solidFill>
          <a:ln w="9525">
            <a:noFill/>
            <a:miter lim="800000"/>
          </a:ln>
        </p:spPr>
        <p:txBody>
          <a:bodyPr wrap="none">
            <a:spAutoFit/>
          </a:bodyPr>
          <a:lstStyle/>
          <a:p>
            <a:r>
              <a:rPr lang="zh-CN" altLang="en-US" b="1">
                <a:solidFill>
                  <a:srgbClr val="000000"/>
                </a:solidFill>
              </a:rPr>
              <a:t>二、商业贿赂行为</a:t>
            </a:r>
            <a:endParaRPr lang="zh-CN" altLang="en-US" b="1">
              <a:solidFill>
                <a:srgbClr val="00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p:txBody>
          <a:bodyPr/>
          <a:lstStyle/>
          <a:p>
            <a:pPr eaLnBrk="1" hangingPunct="1"/>
            <a:r>
              <a:rPr lang="zh-CN" altLang="en-US" sz="4800" b="1" smtClean="0">
                <a:solidFill>
                  <a:srgbClr val="FF3300"/>
                </a:solidFill>
              </a:rPr>
              <a:t>佣金的法律特征</a:t>
            </a:r>
            <a:endParaRPr lang="zh-CN" altLang="en-US" sz="4800" b="1" smtClean="0">
              <a:solidFill>
                <a:srgbClr val="FF3300"/>
              </a:solidFill>
            </a:endParaRPr>
          </a:p>
        </p:txBody>
      </p:sp>
      <p:sp>
        <p:nvSpPr>
          <p:cNvPr id="140291" name="Rectangle 3"/>
          <p:cNvSpPr>
            <a:spLocks noGrp="1" noRot="1" noChangeArrowheads="1"/>
          </p:cNvSpPr>
          <p:nvPr>
            <p:ph type="body" idx="1"/>
          </p:nvPr>
        </p:nvSpPr>
        <p:spPr>
          <a:ln w="38100" cmpd="dbl">
            <a:solidFill>
              <a:srgbClr val="009900"/>
            </a:solidFill>
          </a:ln>
        </p:spPr>
        <p:txBody>
          <a:bodyPr/>
          <a:lstStyle/>
          <a:p>
            <a:pPr eaLnBrk="1" hangingPunct="1"/>
            <a:r>
              <a:rPr lang="zh-CN" altLang="en-US" b="1" smtClean="0"/>
              <a:t>第一，佣金是商业活动中的劳务报酬。</a:t>
            </a:r>
            <a:endParaRPr lang="zh-CN" altLang="en-US" b="1" smtClean="0"/>
          </a:p>
          <a:p>
            <a:pPr eaLnBrk="1" hangingPunct="1"/>
            <a:r>
              <a:rPr lang="zh-CN" altLang="en-US" b="1" smtClean="0"/>
              <a:t>第二，佣金的收受者即所谓的“中间人”必须是具有独立经营资格的经营者。</a:t>
            </a:r>
            <a:endParaRPr lang="zh-CN" altLang="en-US" b="1" smtClean="0"/>
          </a:p>
          <a:p>
            <a:pPr eaLnBrk="1" hangingPunct="1"/>
            <a:r>
              <a:rPr lang="zh-CN" altLang="en-US" b="1" smtClean="0"/>
              <a:t>第三，经营者给付佣金、中间人收受佣金都必须以明示方式如实入账。</a:t>
            </a:r>
            <a:endParaRPr lang="zh-CN" altLang="en-US" b="1" smtClean="0"/>
          </a:p>
        </p:txBody>
      </p:sp>
      <p:sp>
        <p:nvSpPr>
          <p:cNvPr id="140292" name="AutoShape 4"/>
          <p:cNvSpPr>
            <a:spLocks noChangeArrowheads="1"/>
          </p:cNvSpPr>
          <p:nvPr/>
        </p:nvSpPr>
        <p:spPr bwMode="auto">
          <a:xfrm>
            <a:off x="6527800" y="5013325"/>
            <a:ext cx="3095625" cy="1511300"/>
          </a:xfrm>
          <a:prstGeom prst="cloudCallout">
            <a:avLst>
              <a:gd name="adj1" fmla="val -7028"/>
              <a:gd name="adj2" fmla="val -160398"/>
            </a:avLst>
          </a:prstGeom>
          <a:solidFill>
            <a:srgbClr val="009900"/>
          </a:solidFill>
          <a:ln w="9525">
            <a:solidFill>
              <a:schemeClr val="tx1"/>
            </a:solidFill>
            <a:round/>
          </a:ln>
        </p:spPr>
        <p:txBody>
          <a:bodyPr/>
          <a:lstStyle/>
          <a:p>
            <a:pPr algn="ctr"/>
            <a:r>
              <a:rPr lang="zh-CN" altLang="en-US" sz="2400" b="1">
                <a:solidFill>
                  <a:schemeClr val="bg1"/>
                </a:solidFill>
              </a:rPr>
              <a:t>和回扣、折扣最重要的区别</a:t>
            </a:r>
            <a:endParaRPr lang="zh-CN" altLang="en-US" sz="2400" b="1">
              <a:solidFill>
                <a:schemeClr val="bg1"/>
              </a:solidFill>
            </a:endParaRPr>
          </a:p>
        </p:txBody>
      </p:sp>
      <p:sp>
        <p:nvSpPr>
          <p:cNvPr id="140293" name="AutoShape 5"/>
          <p:cNvSpPr>
            <a:spLocks noChangeArrowheads="1"/>
          </p:cNvSpPr>
          <p:nvPr/>
        </p:nvSpPr>
        <p:spPr bwMode="auto">
          <a:xfrm>
            <a:off x="1847850" y="5300663"/>
            <a:ext cx="3816350" cy="1296987"/>
          </a:xfrm>
          <a:prstGeom prst="cloudCallout">
            <a:avLst>
              <a:gd name="adj1" fmla="val 43551"/>
              <a:gd name="adj2" fmla="val -97981"/>
            </a:avLst>
          </a:prstGeom>
          <a:solidFill>
            <a:srgbClr val="FF99FF"/>
          </a:solidFill>
          <a:ln w="9525">
            <a:solidFill>
              <a:schemeClr val="tx1"/>
            </a:solidFill>
            <a:round/>
          </a:ln>
        </p:spPr>
        <p:txBody>
          <a:bodyPr/>
          <a:lstStyle/>
          <a:p>
            <a:pPr algn="ctr"/>
            <a:r>
              <a:rPr lang="en-US" altLang="zh-CN" sz="2400" b="1">
                <a:solidFill>
                  <a:srgbClr val="000000"/>
                </a:solidFill>
              </a:rPr>
              <a:t>《</a:t>
            </a:r>
            <a:r>
              <a:rPr lang="zh-CN" altLang="en-US" sz="2400" b="1">
                <a:solidFill>
                  <a:srgbClr val="000000"/>
                </a:solidFill>
              </a:rPr>
              <a:t>企业财务通则</a:t>
            </a:r>
            <a:r>
              <a:rPr lang="en-US" altLang="zh-CN" sz="2400" b="1">
                <a:solidFill>
                  <a:srgbClr val="000000"/>
                </a:solidFill>
              </a:rPr>
              <a:t>》《</a:t>
            </a:r>
            <a:r>
              <a:rPr lang="zh-CN" altLang="en-US" sz="2400" b="1">
                <a:solidFill>
                  <a:srgbClr val="000000"/>
                </a:solidFill>
              </a:rPr>
              <a:t>企业会计准则</a:t>
            </a:r>
            <a:r>
              <a:rPr lang="en-US" altLang="zh-CN" sz="2400" b="1">
                <a:solidFill>
                  <a:srgbClr val="000000"/>
                </a:solidFill>
              </a:rPr>
              <a:t>》</a:t>
            </a:r>
            <a:r>
              <a:rPr lang="en-US" altLang="zh-CN">
                <a:solidFill>
                  <a:srgbClr val="000000"/>
                </a:solidFill>
              </a:rPr>
              <a:t>  </a:t>
            </a:r>
            <a:endParaRPr lang="en-US" altLang="zh-CN">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3818255" y="-41275"/>
            <a:ext cx="3914140" cy="6948805"/>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1919288" y="188913"/>
            <a:ext cx="8540750" cy="1143000"/>
          </a:xfrm>
        </p:spPr>
        <p:txBody>
          <a:bodyPr/>
          <a:lstStyle/>
          <a:p>
            <a:pPr eaLnBrk="1" hangingPunct="1"/>
            <a:r>
              <a:rPr lang="zh-CN" altLang="en-US" b="1" smtClean="0"/>
              <a:t>珍味楼酒店收受商业贿赂案</a:t>
            </a:r>
            <a:endParaRPr lang="zh-CN" altLang="en-US" b="1" smtClean="0"/>
          </a:p>
        </p:txBody>
      </p:sp>
      <p:sp>
        <p:nvSpPr>
          <p:cNvPr id="141315" name="Rectangle 3"/>
          <p:cNvSpPr>
            <a:spLocks noGrp="1" noRot="1" noChangeArrowheads="1"/>
          </p:cNvSpPr>
          <p:nvPr>
            <p:ph type="body" idx="1"/>
          </p:nvPr>
        </p:nvSpPr>
        <p:spPr>
          <a:xfrm>
            <a:off x="1774825" y="1412875"/>
            <a:ext cx="8540750" cy="4687888"/>
          </a:xfrm>
          <a:ln>
            <a:solidFill>
              <a:srgbClr val="009900"/>
            </a:solidFill>
          </a:ln>
        </p:spPr>
        <p:txBody>
          <a:bodyPr/>
          <a:lstStyle/>
          <a:p>
            <a:pPr eaLnBrk="1" hangingPunct="1"/>
            <a:r>
              <a:rPr lang="en-US" altLang="zh-CN" sz="2800" b="1" smtClean="0"/>
              <a:t>       2015</a:t>
            </a:r>
            <a:r>
              <a:rPr lang="zh-CN" altLang="en-US" sz="2800" b="1" smtClean="0"/>
              <a:t>年</a:t>
            </a:r>
            <a:r>
              <a:rPr lang="en-US" altLang="zh-CN" sz="2800" b="1" smtClean="0"/>
              <a:t>10</a:t>
            </a:r>
            <a:r>
              <a:rPr lang="zh-CN" altLang="en-US" sz="2800" b="1" smtClean="0"/>
              <a:t>月</a:t>
            </a:r>
            <a:r>
              <a:rPr lang="en-US" altLang="zh-CN" sz="2800" b="1" smtClean="0"/>
              <a:t>11</a:t>
            </a:r>
            <a:r>
              <a:rPr lang="zh-CN" altLang="en-US" sz="2800" b="1" smtClean="0"/>
              <a:t>日，瑞安市工商局经济检查大队接到群众举报，称该市珍味楼酒店在购销商品过程中收受他人贿赂。工商局调查发现，自</a:t>
            </a:r>
            <a:r>
              <a:rPr lang="en-US" altLang="zh-CN" sz="2800" b="1" smtClean="0"/>
              <a:t>2014</a:t>
            </a:r>
            <a:r>
              <a:rPr lang="zh-CN" altLang="en-US" sz="2800" b="1" smtClean="0"/>
              <a:t>年</a:t>
            </a:r>
            <a:r>
              <a:rPr lang="en-US" altLang="zh-CN" sz="2800" b="1" smtClean="0"/>
              <a:t>12</a:t>
            </a:r>
            <a:r>
              <a:rPr lang="zh-CN" altLang="en-US" sz="2800" b="1" smtClean="0"/>
              <a:t>月至</a:t>
            </a:r>
            <a:r>
              <a:rPr lang="en-US" altLang="zh-CN" sz="2800" b="1" smtClean="0"/>
              <a:t>2015</a:t>
            </a:r>
            <a:r>
              <a:rPr lang="zh-CN" altLang="en-US" sz="2800" b="1" smtClean="0"/>
              <a:t>年</a:t>
            </a:r>
            <a:r>
              <a:rPr lang="en-US" altLang="zh-CN" sz="2800" b="1" smtClean="0"/>
              <a:t>3</a:t>
            </a:r>
            <a:r>
              <a:rPr lang="zh-CN" altLang="en-US" sz="2800" b="1" smtClean="0"/>
              <a:t>月，瑞安市一家副食品有限公司为了推销某品牌啤酒，先后以“进场费”和“专场费”给珍味楼酒店现金</a:t>
            </a:r>
            <a:r>
              <a:rPr lang="en-US" altLang="zh-CN" sz="2800" b="1" smtClean="0"/>
              <a:t>5.8</a:t>
            </a:r>
            <a:r>
              <a:rPr lang="zh-CN" altLang="en-US" sz="2800" b="1" smtClean="0"/>
              <a:t>万元。</a:t>
            </a:r>
            <a:r>
              <a:rPr lang="en-US" altLang="zh-CN" sz="2800" b="1" smtClean="0"/>
              <a:t>2016</a:t>
            </a:r>
            <a:r>
              <a:rPr lang="zh-CN" altLang="en-US" sz="2800" b="1" smtClean="0"/>
              <a:t>年</a:t>
            </a:r>
            <a:r>
              <a:rPr lang="en-US" altLang="zh-CN" sz="2800" b="1" smtClean="0"/>
              <a:t>4</a:t>
            </a:r>
            <a:r>
              <a:rPr lang="zh-CN" altLang="en-US" sz="2800" b="1" smtClean="0"/>
              <a:t>月，工商局认定珍味楼酒店在商品购销过程中收受副食品公司的贿赂，对其作出没收违法所得</a:t>
            </a:r>
            <a:r>
              <a:rPr lang="en-US" altLang="zh-CN" sz="2800" b="1" smtClean="0"/>
              <a:t>5.8</a:t>
            </a:r>
            <a:r>
              <a:rPr lang="zh-CN" altLang="en-US" sz="2800" b="1" smtClean="0"/>
              <a:t>万元，并罚款</a:t>
            </a:r>
            <a:r>
              <a:rPr lang="en-US" altLang="zh-CN" sz="2800" b="1" smtClean="0"/>
              <a:t>1.7</a:t>
            </a:r>
            <a:r>
              <a:rPr lang="zh-CN" altLang="en-US" sz="2800" b="1" smtClean="0"/>
              <a:t>万元的行政处罚决定，该副食品公司被另案处理。</a:t>
            </a:r>
            <a:br>
              <a:rPr lang="zh-CN" altLang="en-US" sz="2800" b="1" smtClean="0"/>
            </a:br>
            <a:r>
              <a:rPr lang="zh-CN" altLang="en-US" sz="2800" b="1" smtClean="0"/>
              <a:t> </a:t>
            </a:r>
            <a:endParaRPr lang="zh-CN" altLang="en-US" sz="2800" b="1"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Rot="1" noChangeArrowheads="1"/>
          </p:cNvSpPr>
          <p:nvPr>
            <p:ph type="body" idx="1"/>
          </p:nvPr>
        </p:nvSpPr>
        <p:spPr>
          <a:xfrm>
            <a:off x="1847850" y="765175"/>
            <a:ext cx="8540750" cy="5400675"/>
          </a:xfrm>
          <a:ln>
            <a:solidFill>
              <a:srgbClr val="009900"/>
            </a:solidFill>
          </a:ln>
        </p:spPr>
        <p:txBody>
          <a:bodyPr/>
          <a:lstStyle/>
          <a:p>
            <a:pPr eaLnBrk="1" hangingPunct="1">
              <a:lnSpc>
                <a:spcPct val="90000"/>
              </a:lnSpc>
            </a:pPr>
            <a:r>
              <a:rPr lang="en-US" altLang="zh-CN" sz="2800" b="1" smtClean="0"/>
              <a:t>2016</a:t>
            </a:r>
            <a:r>
              <a:rPr lang="zh-CN" altLang="en-US" sz="2800" b="1" smtClean="0"/>
              <a:t>年</a:t>
            </a:r>
            <a:r>
              <a:rPr lang="en-US" altLang="zh-CN" sz="2800" b="1" smtClean="0"/>
              <a:t>9</a:t>
            </a:r>
            <a:r>
              <a:rPr lang="zh-CN" altLang="en-US" sz="2800" b="1" smtClean="0"/>
              <a:t>月</a:t>
            </a:r>
            <a:r>
              <a:rPr lang="en-US" altLang="zh-CN" sz="2800" b="1" smtClean="0"/>
              <a:t>18</a:t>
            </a:r>
            <a:r>
              <a:rPr lang="zh-CN" altLang="en-US" sz="2800" b="1" smtClean="0"/>
              <a:t>日，珍味楼酒店向瑞安市法院提起诉讼，要求判令工商局撤销对其所作出的行政处罚决定。</a:t>
            </a:r>
            <a:endParaRPr lang="zh-CN" altLang="en-US" sz="2800" b="1" smtClean="0"/>
          </a:p>
          <a:p>
            <a:pPr eaLnBrk="1" hangingPunct="1">
              <a:lnSpc>
                <a:spcPct val="90000"/>
              </a:lnSpc>
            </a:pPr>
            <a:r>
              <a:rPr lang="zh-CN" altLang="en-US" sz="2800" b="1" smtClean="0"/>
              <a:t>珍味楼酒店认为收取副食品公司</a:t>
            </a:r>
            <a:r>
              <a:rPr lang="en-US" altLang="zh-CN" sz="2800" b="1" smtClean="0"/>
              <a:t>5.8</a:t>
            </a:r>
            <a:r>
              <a:rPr lang="zh-CN" altLang="en-US" sz="2800" b="1" smtClean="0"/>
              <a:t>万元是在啤酒经销中公开进行的，已给对方打了收条，不符合商业贿赂秘密的特征。</a:t>
            </a:r>
            <a:endParaRPr lang="zh-CN" altLang="en-US" sz="2800" b="1" smtClean="0"/>
          </a:p>
          <a:p>
            <a:pPr eaLnBrk="1" hangingPunct="1">
              <a:lnSpc>
                <a:spcPct val="90000"/>
              </a:lnSpc>
            </a:pPr>
            <a:r>
              <a:rPr lang="zh-CN" altLang="en-US" sz="2800" b="1" smtClean="0"/>
              <a:t>其次，珍味楼酒店给副食品公司提供了广告牌位、仓库还有有关人员的吃住投入也有</a:t>
            </a:r>
            <a:r>
              <a:rPr lang="en-US" altLang="zh-CN" sz="2800" b="1" smtClean="0"/>
              <a:t>5.8</a:t>
            </a:r>
            <a:r>
              <a:rPr lang="zh-CN" altLang="en-US" sz="2800" b="1" smtClean="0"/>
              <a:t>万元，因此收取这笔费用合情合理。</a:t>
            </a:r>
            <a:endParaRPr lang="zh-CN" altLang="en-US" sz="2800" b="1" smtClean="0"/>
          </a:p>
          <a:p>
            <a:pPr eaLnBrk="1" hangingPunct="1">
              <a:lnSpc>
                <a:spcPct val="90000"/>
              </a:lnSpc>
            </a:pPr>
            <a:r>
              <a:rPr lang="zh-CN" altLang="en-US" sz="2800" b="1" smtClean="0"/>
              <a:t>第三，国内相关案例也说明酒店因经营投入而向销售商收取一定费用，在法律没有明确规定为违法前，不宜简单认定为商业贿赂。</a:t>
            </a:r>
            <a:endParaRPr lang="zh-CN" altLang="en-US" sz="2800" b="1"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Rot="1" noChangeArrowheads="1"/>
          </p:cNvSpPr>
          <p:nvPr>
            <p:ph type="body" idx="1"/>
          </p:nvPr>
        </p:nvSpPr>
        <p:spPr>
          <a:xfrm>
            <a:off x="1847850" y="765175"/>
            <a:ext cx="8540750" cy="5472113"/>
          </a:xfrm>
        </p:spPr>
        <p:txBody>
          <a:bodyPr/>
          <a:lstStyle/>
          <a:p>
            <a:pPr eaLnBrk="1" hangingPunct="1">
              <a:lnSpc>
                <a:spcPct val="90000"/>
              </a:lnSpc>
            </a:pPr>
            <a:r>
              <a:rPr lang="en-US" altLang="zh-CN" sz="2800" b="1" smtClean="0"/>
              <a:t>       </a:t>
            </a:r>
            <a:r>
              <a:rPr lang="zh-CN" altLang="en-US" sz="2800" b="1" smtClean="0"/>
              <a:t>瑞安市工商局则认为，在整个行政处罚过程中，酒店未提供过广告牌出租、仓库使用、促销人员吃住等事实的证据。酒店收取“进场费”和“专场费”都是在</a:t>
            </a:r>
            <a:r>
              <a:rPr lang="zh-CN" altLang="en-US" sz="2800" b="1" smtClean="0">
                <a:solidFill>
                  <a:srgbClr val="FF0000"/>
                </a:solidFill>
              </a:rPr>
              <a:t>账外</a:t>
            </a:r>
            <a:r>
              <a:rPr lang="zh-CN" altLang="en-US" sz="2800" b="1" smtClean="0"/>
              <a:t>进行的，完全符合商业贿赂的法律特征。</a:t>
            </a:r>
            <a:br>
              <a:rPr lang="zh-CN" altLang="en-US" sz="2800" b="1" smtClean="0"/>
            </a:br>
            <a:r>
              <a:rPr lang="zh-CN" altLang="en-US" sz="2800" b="1" smtClean="0"/>
              <a:t>      </a:t>
            </a:r>
            <a:r>
              <a:rPr lang="en-US" altLang="zh-CN" sz="2800" b="1" smtClean="0"/>
              <a:t>2016</a:t>
            </a:r>
            <a:r>
              <a:rPr lang="zh-CN" altLang="en-US" sz="2800" b="1" smtClean="0"/>
              <a:t>年</a:t>
            </a:r>
            <a:r>
              <a:rPr lang="en-US" altLang="zh-CN" sz="2800" b="1" smtClean="0"/>
              <a:t>11</a:t>
            </a:r>
            <a:r>
              <a:rPr lang="zh-CN" altLang="en-US" sz="2800" b="1" smtClean="0"/>
              <a:t>月，瑞安市法院作出一审判决，认定珍味楼酒店收受商业贿赂事实清楚，证据充分，瑞安市工商局的行政处罚决定适用法律正确，程序合法，遂维持行政处罚决定。</a:t>
            </a:r>
            <a:br>
              <a:rPr lang="zh-CN" altLang="en-US" sz="2800" b="1" smtClean="0"/>
            </a:br>
            <a:r>
              <a:rPr lang="zh-CN" altLang="en-US" sz="2800" b="1" smtClean="0"/>
              <a:t>       随后，珍味楼酒店向温州市中级法院提起上诉。温州市中级法院审理认为，涉案啤酒经销商向珍味楼酒店支付正常价款以外的款项，符合</a:t>
            </a:r>
            <a:r>
              <a:rPr lang="en-US" altLang="zh-CN" sz="2800" b="1" smtClean="0"/>
              <a:t>《</a:t>
            </a:r>
            <a:r>
              <a:rPr lang="zh-CN" altLang="en-US" sz="2800" b="1" smtClean="0"/>
              <a:t>反不正当竞争法</a:t>
            </a:r>
            <a:r>
              <a:rPr lang="en-US" altLang="zh-CN" sz="2800" b="1" smtClean="0"/>
              <a:t>》</a:t>
            </a:r>
            <a:r>
              <a:rPr lang="zh-CN" altLang="en-US" sz="2800" b="1" smtClean="0"/>
              <a:t>和</a:t>
            </a:r>
            <a:r>
              <a:rPr lang="en-US" altLang="zh-CN" sz="2800" b="1" smtClean="0"/>
              <a:t>《</a:t>
            </a:r>
            <a:r>
              <a:rPr lang="zh-CN" altLang="en-US" sz="2800" b="1" smtClean="0"/>
              <a:t>关于禁止商业贿赂行为的暂行规定</a:t>
            </a:r>
            <a:r>
              <a:rPr lang="en-US" altLang="zh-CN" sz="2800" b="1" smtClean="0"/>
              <a:t>》</a:t>
            </a:r>
            <a:r>
              <a:rPr lang="zh-CN" altLang="en-US" sz="2800" b="1" smtClean="0"/>
              <a:t>中规定的商业贿赂构成要件。</a:t>
            </a:r>
            <a:endParaRPr lang="zh-CN" altLang="en-US" sz="2800" b="1"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Rot="1" noChangeArrowheads="1"/>
          </p:cNvSpPr>
          <p:nvPr>
            <p:ph type="body" idx="1"/>
          </p:nvPr>
        </p:nvSpPr>
        <p:spPr/>
        <p:txBody>
          <a:bodyPr/>
          <a:lstStyle/>
          <a:p>
            <a:pPr eaLnBrk="1" hangingPunct="1"/>
            <a:endParaRPr lang="zh-CN" altLang="zh-CN" smtClean="0"/>
          </a:p>
        </p:txBody>
      </p:sp>
      <p:pic>
        <p:nvPicPr>
          <p:cNvPr id="144387" name="Picture 5" descr="Img248354207"/>
          <p:cNvPicPr>
            <a:picLocks noChangeAspect="1" noChangeArrowheads="1"/>
          </p:cNvPicPr>
          <p:nvPr/>
        </p:nvPicPr>
        <p:blipFill>
          <a:blip r:embed="rId1" cstate="print"/>
          <a:srcRect/>
          <a:stretch>
            <a:fillRect/>
          </a:stretch>
        </p:blipFill>
        <p:spPr bwMode="auto">
          <a:xfrm>
            <a:off x="1847850" y="2133600"/>
            <a:ext cx="4176713" cy="2057400"/>
          </a:xfrm>
          <a:prstGeom prst="rect">
            <a:avLst/>
          </a:prstGeom>
          <a:noFill/>
          <a:ln w="9525">
            <a:noFill/>
            <a:miter lim="800000"/>
            <a:headEnd/>
            <a:tailEnd/>
          </a:ln>
        </p:spPr>
      </p:pic>
      <p:pic>
        <p:nvPicPr>
          <p:cNvPr id="144388" name="Picture 7" descr="xin_38030401141271874543"/>
          <p:cNvPicPr>
            <a:picLocks noChangeAspect="1" noChangeArrowheads="1"/>
          </p:cNvPicPr>
          <p:nvPr/>
        </p:nvPicPr>
        <p:blipFill>
          <a:blip r:embed="rId2" cstate="print"/>
          <a:srcRect/>
          <a:stretch>
            <a:fillRect/>
          </a:stretch>
        </p:blipFill>
        <p:spPr bwMode="auto">
          <a:xfrm>
            <a:off x="3071813" y="4221163"/>
            <a:ext cx="7334250" cy="1905000"/>
          </a:xfrm>
          <a:prstGeom prst="rect">
            <a:avLst/>
          </a:prstGeom>
          <a:noFill/>
          <a:ln w="9525">
            <a:noFill/>
            <a:miter lim="800000"/>
            <a:headEnd/>
            <a:tailEnd/>
          </a:ln>
        </p:spPr>
      </p:pic>
      <p:sp>
        <p:nvSpPr>
          <p:cNvPr id="186376" name="AutoShape 8"/>
          <p:cNvSpPr>
            <a:spLocks noGrp="1" noChangeArrowheads="1"/>
          </p:cNvSpPr>
          <p:nvPr>
            <p:ph type="title"/>
          </p:nvPr>
        </p:nvSpPr>
        <p:spPr>
          <a:xfrm>
            <a:off x="1825625" y="333375"/>
            <a:ext cx="8540750" cy="1495425"/>
          </a:xfrm>
          <a:prstGeom prst="wedgeRoundRectCallout">
            <a:avLst>
              <a:gd name="adj1" fmla="val -764"/>
              <a:gd name="adj2" fmla="val 47769"/>
              <a:gd name="adj3" fmla="val 16667"/>
            </a:avLst>
          </a:prstGeom>
          <a:gradFill rotWithShape="1">
            <a:gsLst>
              <a:gs pos="0">
                <a:srgbClr val="009900"/>
              </a:gs>
              <a:gs pos="50000">
                <a:schemeClr val="bg1"/>
              </a:gs>
              <a:gs pos="100000">
                <a:srgbClr val="009900"/>
              </a:gs>
            </a:gsLst>
            <a:lin ang="5400000" scaled="1"/>
          </a:gradFill>
          <a:ln>
            <a:solidFill>
              <a:schemeClr val="tx1"/>
            </a:solidFill>
          </a:ln>
        </p:spPr>
        <p:txBody>
          <a:bodyPr/>
          <a:lstStyle/>
          <a:p>
            <a:pPr eaLnBrk="1" hangingPunct="1">
              <a:defRPr/>
            </a:pPr>
            <a:r>
              <a:rPr lang="en-US" altLang="zh-CN" sz="4000" b="1" smtClean="0">
                <a:solidFill>
                  <a:srgbClr val="000000"/>
                </a:solidFill>
              </a:rPr>
              <a:t>“</a:t>
            </a:r>
            <a:r>
              <a:rPr lang="zh-CN" altLang="en-US" sz="4000" b="1" smtClean="0">
                <a:solidFill>
                  <a:srgbClr val="000000"/>
                </a:solidFill>
              </a:rPr>
              <a:t>进场费”和“专场费”是否属于</a:t>
            </a:r>
            <a:br>
              <a:rPr lang="zh-CN" altLang="en-US" sz="4000" b="1" smtClean="0">
                <a:solidFill>
                  <a:srgbClr val="000000"/>
                </a:solidFill>
              </a:rPr>
            </a:br>
            <a:r>
              <a:rPr lang="zh-CN" altLang="en-US" sz="4000" b="1" smtClean="0">
                <a:solidFill>
                  <a:srgbClr val="000000"/>
                </a:solidFill>
              </a:rPr>
              <a:t>商业贿赂？</a:t>
            </a:r>
            <a:endParaRPr lang="zh-CN" altLang="en-US" sz="4000" b="1" smtClean="0">
              <a:solidFill>
                <a:srgbClr val="00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p:txBody>
          <a:bodyPr/>
          <a:lstStyle/>
          <a:p>
            <a:pPr eaLnBrk="1" hangingPunct="1"/>
            <a:r>
              <a:rPr lang="zh-CN" altLang="en-US" smtClean="0"/>
              <a:t>三、虚假宣传行为</a:t>
            </a:r>
            <a:endParaRPr lang="zh-CN" altLang="en-US" smtClean="0"/>
          </a:p>
        </p:txBody>
      </p:sp>
      <p:sp>
        <p:nvSpPr>
          <p:cNvPr id="145411" name="Rectangle 3"/>
          <p:cNvSpPr>
            <a:spLocks noGrp="1" noRot="1" noChangeArrowheads="1"/>
          </p:cNvSpPr>
          <p:nvPr>
            <p:ph type="body" idx="1"/>
          </p:nvPr>
        </p:nvSpPr>
        <p:spPr/>
        <p:txBody>
          <a:bodyPr/>
          <a:lstStyle/>
          <a:p>
            <a:pPr eaLnBrk="1" hangingPunct="1"/>
            <a:r>
              <a:rPr lang="zh-CN" altLang="en-US" smtClean="0"/>
              <a:t>　</a:t>
            </a:r>
            <a:r>
              <a:rPr lang="zh-CN" altLang="en-US" b="1" smtClean="0"/>
              <a:t>第九条 经营者不得利用广告或者其他方法，对商品的质量、制作成分、性能、用途、生产者、有效期限、产地等作</a:t>
            </a:r>
            <a:r>
              <a:rPr lang="zh-CN" altLang="en-US" b="1" smtClean="0">
                <a:solidFill>
                  <a:srgbClr val="FF3300"/>
                </a:solidFill>
              </a:rPr>
              <a:t>引人误解的虚假宣传。</a:t>
            </a:r>
            <a:endParaRPr lang="zh-CN" altLang="en-US" b="1" smtClean="0">
              <a:solidFill>
                <a:srgbClr val="FF3300"/>
              </a:solidFill>
            </a:endParaRPr>
          </a:p>
          <a:p>
            <a:pPr eaLnBrk="1" hangingPunct="1"/>
            <a:r>
              <a:rPr lang="zh-CN" altLang="en-US" b="1" smtClean="0"/>
              <a:t>　　广告的经营者不得在明知或者应知的情况下，代理、设计、制作、发布虚假广告。</a:t>
            </a:r>
            <a:endParaRPr lang="zh-CN" altLang="en-US" b="1"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Rot="1" noChangeArrowheads="1"/>
          </p:cNvSpPr>
          <p:nvPr>
            <p:ph type="body" idx="1"/>
          </p:nvPr>
        </p:nvSpPr>
        <p:spPr>
          <a:xfrm>
            <a:off x="1828800" y="1196975"/>
            <a:ext cx="8540750" cy="4670425"/>
          </a:xfrm>
        </p:spPr>
        <p:txBody>
          <a:bodyPr/>
          <a:lstStyle/>
          <a:p>
            <a:pPr eaLnBrk="1" hangingPunct="1"/>
            <a:r>
              <a:rPr lang="zh-CN" altLang="en-US" b="1" smtClean="0">
                <a:solidFill>
                  <a:srgbClr val="FF3300"/>
                </a:solidFill>
              </a:rPr>
              <a:t>（一）构成</a:t>
            </a:r>
            <a:endParaRPr lang="zh-CN" altLang="en-US" b="1" smtClean="0">
              <a:solidFill>
                <a:srgbClr val="FF3300"/>
              </a:solidFill>
            </a:endParaRPr>
          </a:p>
          <a:p>
            <a:pPr eaLnBrk="1" hangingPunct="1"/>
            <a:r>
              <a:rPr lang="en-US" altLang="zh-CN" b="1" smtClean="0"/>
              <a:t>1</a:t>
            </a:r>
            <a:r>
              <a:rPr lang="zh-CN" altLang="en-US" b="1" smtClean="0"/>
              <a:t>、主体：</a:t>
            </a:r>
            <a:r>
              <a:rPr lang="zh-CN" altLang="en-US" b="1" smtClean="0">
                <a:solidFill>
                  <a:srgbClr val="FF3300"/>
                </a:solidFill>
              </a:rPr>
              <a:t>经营者，广告的经营者</a:t>
            </a:r>
            <a:endParaRPr lang="zh-CN" altLang="en-US" b="1" smtClean="0">
              <a:solidFill>
                <a:srgbClr val="FF3300"/>
              </a:solidFill>
            </a:endParaRPr>
          </a:p>
          <a:p>
            <a:pPr eaLnBrk="1" hangingPunct="1"/>
            <a:r>
              <a:rPr lang="en-US" altLang="zh-CN" b="1" smtClean="0"/>
              <a:t>2</a:t>
            </a:r>
            <a:r>
              <a:rPr lang="zh-CN" altLang="en-US" b="1" smtClean="0"/>
              <a:t>、主观方面：故意</a:t>
            </a:r>
            <a:endParaRPr lang="zh-CN" altLang="en-US" b="1" smtClean="0"/>
          </a:p>
          <a:p>
            <a:pPr eaLnBrk="1" hangingPunct="1"/>
            <a:r>
              <a:rPr lang="en-US" altLang="zh-CN" b="1" smtClean="0"/>
              <a:t>3</a:t>
            </a:r>
            <a:r>
              <a:rPr lang="zh-CN" altLang="en-US" b="1" smtClean="0"/>
              <a:t>、客观方面：</a:t>
            </a:r>
            <a:r>
              <a:rPr lang="zh-CN" altLang="en-US" b="1" smtClean="0">
                <a:solidFill>
                  <a:srgbClr val="FF0000"/>
                </a:solidFill>
              </a:rPr>
              <a:t>做引人误解的虚假宣传</a:t>
            </a:r>
            <a:endParaRPr lang="zh-CN" altLang="en-US" b="1" smtClean="0">
              <a:solidFill>
                <a:srgbClr val="FF0000"/>
              </a:solidFill>
            </a:endParaRPr>
          </a:p>
          <a:p>
            <a:pPr eaLnBrk="1" hangingPunct="1"/>
            <a:r>
              <a:rPr lang="en-US" altLang="zh-CN" b="1" smtClean="0"/>
              <a:t>4</a:t>
            </a:r>
            <a:r>
              <a:rPr lang="zh-CN" altLang="en-US" b="1" smtClean="0"/>
              <a:t>、客体：消费者、其它经营者和利益及正常的竞争秩序</a:t>
            </a:r>
            <a:endParaRPr lang="zh-CN" altLang="en-US" b="1" smtClean="0"/>
          </a:p>
          <a:p>
            <a:pPr eaLnBrk="1" hangingPunct="1"/>
            <a:endParaRPr lang="en-US" altLang="zh-CN" b="1" smtClean="0">
              <a:solidFill>
                <a:srgbClr val="FF3300"/>
              </a:solidFill>
            </a:endParaRPr>
          </a:p>
        </p:txBody>
      </p:sp>
      <p:sp>
        <p:nvSpPr>
          <p:cNvPr id="146435" name="Rectangle 4"/>
          <p:cNvSpPr>
            <a:spLocks noChangeArrowheads="1"/>
          </p:cNvSpPr>
          <p:nvPr/>
        </p:nvSpPr>
        <p:spPr bwMode="auto">
          <a:xfrm>
            <a:off x="8655050" y="0"/>
            <a:ext cx="2021840" cy="365760"/>
          </a:xfrm>
          <a:prstGeom prst="rect">
            <a:avLst/>
          </a:prstGeom>
          <a:solidFill>
            <a:srgbClr val="FFFF00"/>
          </a:solidFill>
          <a:ln w="9525">
            <a:noFill/>
            <a:miter lim="800000"/>
          </a:ln>
        </p:spPr>
        <p:txBody>
          <a:bodyPr wrap="none">
            <a:spAutoFit/>
          </a:bodyPr>
          <a:lstStyle/>
          <a:p>
            <a:r>
              <a:rPr lang="zh-CN" altLang="en-US" b="1">
                <a:solidFill>
                  <a:srgbClr val="000000"/>
                </a:solidFill>
              </a:rPr>
              <a:t>三、虚假宣传行为</a:t>
            </a:r>
            <a:endParaRPr lang="zh-CN" altLang="en-US" b="1">
              <a:solidFill>
                <a:srgbClr val="00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Rot="1" noChangeArrowheads="1"/>
          </p:cNvSpPr>
          <p:nvPr>
            <p:ph type="body" idx="1"/>
          </p:nvPr>
        </p:nvSpPr>
        <p:spPr>
          <a:xfrm>
            <a:off x="1828800" y="1125538"/>
            <a:ext cx="8540750" cy="2808287"/>
          </a:xfrm>
        </p:spPr>
        <p:txBody>
          <a:bodyPr/>
          <a:lstStyle/>
          <a:p>
            <a:pPr eaLnBrk="1" hangingPunct="1"/>
            <a:r>
              <a:rPr lang="zh-CN" altLang="en-US" sz="3600" b="1" smtClean="0">
                <a:solidFill>
                  <a:srgbClr val="FF3300"/>
                </a:solidFill>
              </a:rPr>
              <a:t>（二）认定</a:t>
            </a:r>
            <a:endParaRPr lang="zh-CN" altLang="en-US" sz="3600" b="1" smtClean="0">
              <a:solidFill>
                <a:srgbClr val="FF3300"/>
              </a:solidFill>
            </a:endParaRPr>
          </a:p>
          <a:p>
            <a:pPr eaLnBrk="1" hangingPunct="1"/>
            <a:r>
              <a:rPr lang="en-US" altLang="zh-CN" sz="3600" b="1" smtClean="0"/>
              <a:t>1</a:t>
            </a:r>
            <a:r>
              <a:rPr lang="zh-CN" altLang="en-US" sz="3600" b="1" smtClean="0"/>
              <a:t>、虚假就是不真实。</a:t>
            </a:r>
            <a:endParaRPr lang="zh-CN" altLang="en-US" sz="3600" b="1" smtClean="0"/>
          </a:p>
          <a:p>
            <a:pPr eaLnBrk="1" hangingPunct="1"/>
            <a:r>
              <a:rPr lang="en-US" altLang="zh-CN" sz="3600" b="1" smtClean="0"/>
              <a:t>2</a:t>
            </a:r>
            <a:r>
              <a:rPr lang="zh-CN" altLang="en-US" sz="3600" b="1" smtClean="0"/>
              <a:t>、引人误解是足以引人误解。</a:t>
            </a:r>
            <a:endParaRPr lang="zh-CN" altLang="en-US" sz="3600" b="1" smtClean="0"/>
          </a:p>
          <a:p>
            <a:pPr eaLnBrk="1" hangingPunct="1"/>
            <a:endParaRPr lang="zh-CN" altLang="en-US" smtClean="0"/>
          </a:p>
          <a:p>
            <a:pPr eaLnBrk="1" hangingPunct="1"/>
            <a:endParaRPr lang="zh-CN" altLang="en-US" b="1" smtClean="0"/>
          </a:p>
          <a:p>
            <a:pPr eaLnBrk="1" hangingPunct="1">
              <a:buFont typeface="Wingdings" panose="05000000000000000000" pitchFamily="2" charset="2"/>
              <a:buNone/>
            </a:pPr>
            <a:endParaRPr lang="en-US" altLang="zh-CN" smtClean="0"/>
          </a:p>
        </p:txBody>
      </p:sp>
      <p:sp>
        <p:nvSpPr>
          <p:cNvPr id="147459" name="Rectangle 4"/>
          <p:cNvSpPr>
            <a:spLocks noChangeArrowheads="1"/>
          </p:cNvSpPr>
          <p:nvPr/>
        </p:nvSpPr>
        <p:spPr bwMode="auto">
          <a:xfrm>
            <a:off x="8655050" y="0"/>
            <a:ext cx="2021840" cy="365760"/>
          </a:xfrm>
          <a:prstGeom prst="rect">
            <a:avLst/>
          </a:prstGeom>
          <a:solidFill>
            <a:srgbClr val="FFFF00"/>
          </a:solidFill>
          <a:ln w="9525">
            <a:noFill/>
            <a:miter lim="800000"/>
          </a:ln>
        </p:spPr>
        <p:txBody>
          <a:bodyPr wrap="none">
            <a:spAutoFit/>
          </a:bodyPr>
          <a:lstStyle/>
          <a:p>
            <a:r>
              <a:rPr lang="zh-CN" altLang="en-US" b="1">
                <a:solidFill>
                  <a:srgbClr val="000000"/>
                </a:solidFill>
              </a:rPr>
              <a:t>三、虚假宣传行为</a:t>
            </a:r>
            <a:endParaRPr lang="zh-CN" altLang="en-US" b="1">
              <a:solidFill>
                <a:srgbClr val="000000"/>
              </a:solidFill>
            </a:endParaRPr>
          </a:p>
        </p:txBody>
      </p:sp>
      <p:pic>
        <p:nvPicPr>
          <p:cNvPr id="147460" name="Picture 6" descr="20071130091121688"/>
          <p:cNvPicPr>
            <a:picLocks noChangeAspect="1" noChangeArrowheads="1"/>
          </p:cNvPicPr>
          <p:nvPr/>
        </p:nvPicPr>
        <p:blipFill>
          <a:blip r:embed="rId1" cstate="print"/>
          <a:srcRect/>
          <a:stretch>
            <a:fillRect/>
          </a:stretch>
        </p:blipFill>
        <p:spPr bwMode="auto">
          <a:xfrm>
            <a:off x="7319963" y="3716338"/>
            <a:ext cx="3024187" cy="2736850"/>
          </a:xfrm>
          <a:prstGeom prst="rect">
            <a:avLst/>
          </a:prstGeom>
          <a:noFill/>
          <a:ln w="9525">
            <a:noFill/>
            <a:miter lim="800000"/>
            <a:headEnd/>
            <a:tailEnd/>
          </a:ln>
        </p:spPr>
      </p:pic>
      <p:sp>
        <p:nvSpPr>
          <p:cNvPr id="134152" name="AutoShape 8"/>
          <p:cNvSpPr>
            <a:spLocks noChangeArrowheads="1"/>
          </p:cNvSpPr>
          <p:nvPr/>
        </p:nvSpPr>
        <p:spPr bwMode="auto">
          <a:xfrm>
            <a:off x="3143250" y="4076700"/>
            <a:ext cx="3744913" cy="2160588"/>
          </a:xfrm>
          <a:prstGeom prst="foldedCorner">
            <a:avLst>
              <a:gd name="adj" fmla="val 12500"/>
            </a:avLst>
          </a:prstGeom>
          <a:gradFill rotWithShape="1">
            <a:gsLst>
              <a:gs pos="0">
                <a:srgbClr val="009900"/>
              </a:gs>
              <a:gs pos="50000">
                <a:schemeClr val="bg1"/>
              </a:gs>
              <a:gs pos="100000">
                <a:srgbClr val="009900"/>
              </a:gs>
            </a:gsLst>
            <a:lin ang="5400000" scaled="1"/>
          </a:gradFill>
          <a:ln w="9525">
            <a:solidFill>
              <a:schemeClr val="tx1"/>
            </a:solidFill>
            <a:round/>
          </a:ln>
          <a:effectLst/>
        </p:spPr>
        <p:txBody>
          <a:bodyPr wrap="none" anchor="ctr"/>
          <a:lstStyle/>
          <a:p>
            <a:pPr algn="ctr">
              <a:defRPr/>
            </a:pPr>
            <a:endParaRPr lang="zh-CN" altLang="en-US" sz="2800" b="1">
              <a:solidFill>
                <a:srgbClr val="FF00FF"/>
              </a:solidFill>
            </a:endParaRPr>
          </a:p>
          <a:p>
            <a:pPr algn="ctr">
              <a:defRPr/>
            </a:pPr>
            <a:r>
              <a:rPr lang="zh-CN" altLang="en-US" sz="2800" b="1">
                <a:solidFill>
                  <a:srgbClr val="FF00FF"/>
                </a:solidFill>
              </a:rPr>
              <a:t>“买一赠一”</a:t>
            </a:r>
            <a:endParaRPr lang="zh-CN" altLang="en-US" sz="2800" b="1">
              <a:solidFill>
                <a:srgbClr val="FF00FF"/>
              </a:solidFill>
            </a:endParaRPr>
          </a:p>
          <a:p>
            <a:pPr algn="ctr">
              <a:defRPr/>
            </a:pPr>
            <a:endParaRPr lang="en-US" altLang="zh-CN" sz="2800">
              <a:solidFill>
                <a:srgbClr val="FF00FF"/>
              </a:solidFill>
            </a:endParaRPr>
          </a:p>
        </p:txBody>
      </p:sp>
      <p:sp>
        <p:nvSpPr>
          <p:cNvPr id="147462" name="AutoShape 10"/>
          <p:cNvSpPr>
            <a:spLocks noChangeArrowheads="1"/>
          </p:cNvSpPr>
          <p:nvPr/>
        </p:nvSpPr>
        <p:spPr bwMode="auto">
          <a:xfrm>
            <a:off x="3575050" y="5445125"/>
            <a:ext cx="792163" cy="576263"/>
          </a:xfrm>
          <a:prstGeom prst="smileyFace">
            <a:avLst>
              <a:gd name="adj" fmla="val 4653"/>
            </a:avLst>
          </a:prstGeom>
          <a:solidFill>
            <a:srgbClr val="FF3300"/>
          </a:solidFill>
          <a:ln w="9525">
            <a:solidFill>
              <a:srgbClr val="FFFF00"/>
            </a:solidFill>
            <a:rou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52"/>
                                        </p:tgtEl>
                                        <p:attrNameLst>
                                          <p:attrName>style.visibility</p:attrName>
                                        </p:attrNameLst>
                                      </p:cBhvr>
                                      <p:to>
                                        <p:strVal val="visible"/>
                                      </p:to>
                                    </p:set>
                                    <p:anim calcmode="lin" valueType="num">
                                      <p:cBhvr additive="base">
                                        <p:cTn id="7" dur="500" fill="hold"/>
                                        <p:tgtEl>
                                          <p:spTgt spid="134152"/>
                                        </p:tgtEl>
                                        <p:attrNameLst>
                                          <p:attrName>ppt_x</p:attrName>
                                        </p:attrNameLst>
                                      </p:cBhvr>
                                      <p:tavLst>
                                        <p:tav tm="0">
                                          <p:val>
                                            <p:strVal val="#ppt_x"/>
                                          </p:val>
                                        </p:tav>
                                        <p:tav tm="100000">
                                          <p:val>
                                            <p:strVal val="#ppt_x"/>
                                          </p:val>
                                        </p:tav>
                                      </p:tavLst>
                                    </p:anim>
                                    <p:anim calcmode="lin" valueType="num">
                                      <p:cBhvr additive="base">
                                        <p:cTn id="8" dur="500" fill="hold"/>
                                        <p:tgtEl>
                                          <p:spTgt spid="134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285365" y="1858010"/>
            <a:ext cx="7620000" cy="428625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5" name="内容占位符 4"/>
          <p:cNvSpPr/>
          <p:nvPr>
            <p:ph idx="1"/>
          </p:nvPr>
        </p:nvSpPr>
        <p:spPr/>
        <p:txBody>
          <a:bodyPr/>
          <a:p>
            <a:r>
              <a:rPr lang="zh-CN" altLang="en-US"/>
              <a:t>据北京青年报，有专家明确指出，想要靠药物逆转白内障的症状，可能性微乎其微。“莎普爱思”产品说明书显示，其适应症为“早期老年性白内障”，属于非处方药。也就是说，莎普爱思并不具备治愈白内障的功用。</a:t>
            </a:r>
            <a:endParaRPr lang="zh-CN" altLang="en-US"/>
          </a:p>
          <a:p>
            <a:endParaRPr lang="zh-CN" altLang="en-US"/>
          </a:p>
          <a:p>
            <a:r>
              <a:rPr lang="zh-CN" altLang="en-US"/>
              <a:t>针对莎普爱思能治眼模糊、重影、黑影等的说法，同济大学附属东方医院眼科主任崔红平表示：“这无形中把该药的治疗范围从白内障扩大到了很多眼病，因为模糊、重影、黑影可以是上百种眼科疾病的症状，明显偷换概念，有误导性。”</a:t>
            </a:r>
            <a:endParaRPr lang="zh-CN"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168525" y="364490"/>
            <a:ext cx="7650480" cy="58127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86788" name="图片 886787" descr="PicOnline_20081028161931_7d3b882b-351e-459d-b88f-e981b6dbe960"/>
          <p:cNvPicPr>
            <a:picLocks noChangeAspect="1"/>
          </p:cNvPicPr>
          <p:nvPr/>
        </p:nvPicPr>
        <p:blipFill>
          <a:blip r:embed="rId1"/>
          <a:stretch>
            <a:fillRect/>
          </a:stretch>
        </p:blipFill>
        <p:spPr>
          <a:xfrm>
            <a:off x="3935413" y="188913"/>
            <a:ext cx="4341812" cy="6408737"/>
          </a:xfrm>
          <a:prstGeom prst="rect">
            <a:avLst/>
          </a:prstGeom>
          <a:noFill/>
          <a:ln w="9525">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574290" y="1191895"/>
            <a:ext cx="5993130" cy="4780915"/>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鸿茅药酒不是酒，也不是保健品，而是一款批准文号为国药准字Z15020795的药品。在法律法规日益完善、整治力度不断加强的10年间，鸿茅药酒发布违法广告不完全统计达2630次，被全国25个省市食药监部门99次列入违法广告公告移送工商行政部门查处，被10省市18次采取暂停销售的行政强制措施。</a:t>
            </a:r>
            <a:endParaRPr lang="zh-CN"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p:txBody>
          <a:bodyPr/>
          <a:lstStyle/>
          <a:p>
            <a:pPr eaLnBrk="1" hangingPunct="1"/>
            <a:r>
              <a:rPr lang="zh-CN" altLang="en-US" b="1" smtClean="0"/>
              <a:t>四、侵犯商业秘密行为</a:t>
            </a:r>
            <a:endParaRPr lang="zh-CN" altLang="en-US" b="1" smtClean="0"/>
          </a:p>
        </p:txBody>
      </p:sp>
      <p:sp>
        <p:nvSpPr>
          <p:cNvPr id="149507" name="Rectangle 3"/>
          <p:cNvSpPr>
            <a:spLocks noGrp="1" noRot="1" noChangeArrowheads="1"/>
          </p:cNvSpPr>
          <p:nvPr>
            <p:ph type="body" idx="1"/>
          </p:nvPr>
        </p:nvSpPr>
        <p:spPr>
          <a:xfrm>
            <a:off x="1828800" y="1981200"/>
            <a:ext cx="8540750" cy="4687888"/>
          </a:xfrm>
        </p:spPr>
        <p:txBody>
          <a:bodyPr>
            <a:normAutofit lnSpcReduction="10000"/>
          </a:bodyPr>
          <a:lstStyle/>
          <a:p>
            <a:pPr eaLnBrk="1" hangingPunct="1">
              <a:lnSpc>
                <a:spcPct val="90000"/>
              </a:lnSpc>
            </a:pPr>
            <a:r>
              <a:rPr lang="zh-CN" altLang="en-US" sz="2400" b="1" smtClean="0"/>
              <a:t>第十条 经营者不得采用下列手段侵犯商业秘密：</a:t>
            </a:r>
            <a:endParaRPr lang="zh-CN" altLang="en-US" sz="2400" b="1" smtClean="0"/>
          </a:p>
          <a:p>
            <a:pPr eaLnBrk="1" hangingPunct="1">
              <a:lnSpc>
                <a:spcPct val="90000"/>
              </a:lnSpc>
            </a:pPr>
            <a:r>
              <a:rPr lang="zh-CN" altLang="en-US" sz="2400" b="1" smtClean="0"/>
              <a:t>　　</a:t>
            </a:r>
            <a:r>
              <a:rPr lang="en-US" altLang="zh-CN" sz="2400" b="1" smtClean="0"/>
              <a:t>(</a:t>
            </a:r>
            <a:r>
              <a:rPr lang="zh-CN" altLang="en-US" sz="2400" b="1" smtClean="0"/>
              <a:t>一</a:t>
            </a:r>
            <a:r>
              <a:rPr lang="en-US" altLang="zh-CN" sz="2400" b="1" smtClean="0"/>
              <a:t>)</a:t>
            </a:r>
            <a:r>
              <a:rPr lang="zh-CN" altLang="en-US" sz="2400" b="1" smtClean="0"/>
              <a:t>以盗窃、利诱、胁迫或者其他不正当手段获取权利人的商业秘密；</a:t>
            </a:r>
            <a:endParaRPr lang="zh-CN" altLang="en-US" sz="2400" b="1" smtClean="0"/>
          </a:p>
          <a:p>
            <a:pPr eaLnBrk="1" hangingPunct="1">
              <a:lnSpc>
                <a:spcPct val="90000"/>
              </a:lnSpc>
            </a:pPr>
            <a:r>
              <a:rPr lang="zh-CN" altLang="en-US" sz="2400" b="1" smtClean="0"/>
              <a:t>　　</a:t>
            </a:r>
            <a:r>
              <a:rPr lang="en-US" altLang="zh-CN" sz="2400" b="1" smtClean="0"/>
              <a:t>(</a:t>
            </a:r>
            <a:r>
              <a:rPr lang="zh-CN" altLang="en-US" sz="2400" b="1" smtClean="0"/>
              <a:t>二</a:t>
            </a:r>
            <a:r>
              <a:rPr lang="en-US" altLang="zh-CN" sz="2400" b="1" smtClean="0"/>
              <a:t>)</a:t>
            </a:r>
            <a:r>
              <a:rPr lang="zh-CN" altLang="en-US" sz="2400" b="1" smtClean="0"/>
              <a:t>披露、使用或者允许他人使用以前项手段获取的权利人的商业秘密；</a:t>
            </a:r>
            <a:endParaRPr lang="zh-CN" altLang="en-US" sz="2400" b="1" smtClean="0"/>
          </a:p>
          <a:p>
            <a:pPr eaLnBrk="1" hangingPunct="1">
              <a:lnSpc>
                <a:spcPct val="90000"/>
              </a:lnSpc>
            </a:pPr>
            <a:r>
              <a:rPr lang="zh-CN" altLang="en-US" sz="2400" b="1" smtClean="0"/>
              <a:t>　　</a:t>
            </a:r>
            <a:r>
              <a:rPr lang="en-US" altLang="zh-CN" sz="2400" b="1" smtClean="0"/>
              <a:t>(</a:t>
            </a:r>
            <a:r>
              <a:rPr lang="zh-CN" altLang="en-US" sz="2400" b="1" smtClean="0"/>
              <a:t>三</a:t>
            </a:r>
            <a:r>
              <a:rPr lang="en-US" altLang="zh-CN" sz="2400" b="1" smtClean="0"/>
              <a:t>)</a:t>
            </a:r>
            <a:r>
              <a:rPr lang="zh-CN" altLang="en-US" sz="2400" b="1" smtClean="0"/>
              <a:t>违反约定或者违反权利人有关保守商业秘密的要求，披露、使用或者允许他人使用其所掌握的商业秘密。</a:t>
            </a:r>
            <a:endParaRPr lang="zh-CN" altLang="en-US" sz="2400" b="1" smtClean="0"/>
          </a:p>
          <a:p>
            <a:pPr eaLnBrk="1" hangingPunct="1">
              <a:lnSpc>
                <a:spcPct val="90000"/>
              </a:lnSpc>
            </a:pPr>
            <a:r>
              <a:rPr lang="zh-CN" altLang="en-US" sz="2400" b="1" smtClean="0"/>
              <a:t>　　第三人明知或者应知前款所列违法行为，获取、使用或者披露他人的商业秘密，视为侵犯商业秘密。</a:t>
            </a:r>
            <a:endParaRPr lang="zh-CN" altLang="en-US" sz="2400" b="1" smtClean="0"/>
          </a:p>
          <a:p>
            <a:pPr eaLnBrk="1" hangingPunct="1">
              <a:lnSpc>
                <a:spcPct val="90000"/>
              </a:lnSpc>
            </a:pPr>
            <a:r>
              <a:rPr lang="zh-CN" altLang="en-US" sz="2400" b="1" smtClean="0"/>
              <a:t>　　本条所称商业秘密，是指不为公众所知悉、能为权利人带来经济利益、具有实用性并经权利人采取保密措施的技术信息和经营信息。</a:t>
            </a:r>
            <a:endParaRPr lang="zh-CN" altLang="en-US" sz="2400" b="1"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Rot="1" noChangeArrowheads="1"/>
          </p:cNvSpPr>
          <p:nvPr>
            <p:ph type="body" idx="1"/>
          </p:nvPr>
        </p:nvSpPr>
        <p:spPr>
          <a:xfrm>
            <a:off x="1828800" y="692150"/>
            <a:ext cx="8540750" cy="792163"/>
          </a:xfrm>
        </p:spPr>
        <p:txBody>
          <a:bodyPr/>
          <a:lstStyle/>
          <a:p>
            <a:pPr eaLnBrk="1" hangingPunct="1"/>
            <a:r>
              <a:rPr lang="en-US" altLang="zh-CN" smtClean="0"/>
              <a:t>(</a:t>
            </a:r>
            <a:r>
              <a:rPr lang="zh-CN" altLang="en-US" smtClean="0"/>
              <a:t>一</a:t>
            </a:r>
            <a:r>
              <a:rPr lang="en-US" altLang="zh-CN" smtClean="0"/>
              <a:t>)</a:t>
            </a:r>
            <a:r>
              <a:rPr lang="zh-CN" altLang="en-US" smtClean="0"/>
              <a:t>商业秘密的构成要件</a:t>
            </a:r>
            <a:endParaRPr lang="zh-CN" altLang="en-US" smtClean="0"/>
          </a:p>
          <a:p>
            <a:pPr eaLnBrk="1" hangingPunct="1"/>
            <a:endParaRPr lang="en-US" altLang="zh-CN" smtClean="0"/>
          </a:p>
        </p:txBody>
      </p:sp>
      <p:sp>
        <p:nvSpPr>
          <p:cNvPr id="150531" name="AutoShape 4"/>
          <p:cNvSpPr/>
          <p:nvPr/>
        </p:nvSpPr>
        <p:spPr bwMode="auto">
          <a:xfrm>
            <a:off x="2711450" y="2060575"/>
            <a:ext cx="504825" cy="3384550"/>
          </a:xfrm>
          <a:prstGeom prst="leftBrace">
            <a:avLst>
              <a:gd name="adj1" fmla="val 55870"/>
              <a:gd name="adj2" fmla="val 50000"/>
            </a:avLst>
          </a:prstGeom>
          <a:solidFill>
            <a:srgbClr val="009900"/>
          </a:solidFill>
          <a:ln w="38100">
            <a:solidFill>
              <a:srgbClr val="FFFF00"/>
            </a:solidFill>
            <a:round/>
          </a:ln>
        </p:spPr>
        <p:txBody>
          <a:bodyPr wrap="none" anchor="ctr"/>
          <a:lstStyle/>
          <a:p>
            <a:endParaRPr lang="zh-CN" altLang="en-US"/>
          </a:p>
        </p:txBody>
      </p:sp>
      <p:sp>
        <p:nvSpPr>
          <p:cNvPr id="150532" name="Text Box 5"/>
          <p:cNvSpPr txBox="1">
            <a:spLocks noChangeArrowheads="1"/>
          </p:cNvSpPr>
          <p:nvPr/>
        </p:nvSpPr>
        <p:spPr bwMode="auto">
          <a:xfrm>
            <a:off x="4367213" y="2060575"/>
            <a:ext cx="2449512" cy="579120"/>
          </a:xfrm>
          <a:prstGeom prst="rect">
            <a:avLst/>
          </a:prstGeom>
          <a:solidFill>
            <a:srgbClr val="FF99FF"/>
          </a:solidFill>
          <a:ln w="9525">
            <a:solidFill>
              <a:srgbClr val="FFFF00"/>
            </a:solidFill>
            <a:miter lim="800000"/>
          </a:ln>
        </p:spPr>
        <p:txBody>
          <a:bodyPr>
            <a:spAutoFit/>
          </a:bodyPr>
          <a:lstStyle/>
          <a:p>
            <a:pPr algn="ctr">
              <a:spcBef>
                <a:spcPct val="50000"/>
              </a:spcBef>
            </a:pPr>
            <a:r>
              <a:rPr lang="zh-CN" altLang="en-US" sz="3200" b="1">
                <a:solidFill>
                  <a:srgbClr val="000000"/>
                </a:solidFill>
              </a:rPr>
              <a:t>秘密性</a:t>
            </a:r>
            <a:endParaRPr lang="zh-CN" altLang="en-US" sz="3200" b="1">
              <a:solidFill>
                <a:srgbClr val="000000"/>
              </a:solidFill>
            </a:endParaRPr>
          </a:p>
        </p:txBody>
      </p:sp>
      <p:sp>
        <p:nvSpPr>
          <p:cNvPr id="150533" name="Text Box 6"/>
          <p:cNvSpPr txBox="1">
            <a:spLocks noChangeArrowheads="1"/>
          </p:cNvSpPr>
          <p:nvPr/>
        </p:nvSpPr>
        <p:spPr bwMode="auto">
          <a:xfrm>
            <a:off x="4367213" y="3284538"/>
            <a:ext cx="2449512" cy="579120"/>
          </a:xfrm>
          <a:prstGeom prst="rect">
            <a:avLst/>
          </a:prstGeom>
          <a:solidFill>
            <a:srgbClr val="FF99FF"/>
          </a:solidFill>
          <a:ln w="9525">
            <a:solidFill>
              <a:srgbClr val="FFFF00"/>
            </a:solidFill>
            <a:miter lim="800000"/>
          </a:ln>
        </p:spPr>
        <p:txBody>
          <a:bodyPr>
            <a:spAutoFit/>
          </a:bodyPr>
          <a:lstStyle/>
          <a:p>
            <a:pPr algn="ctr">
              <a:spcBef>
                <a:spcPct val="50000"/>
              </a:spcBef>
            </a:pPr>
            <a:r>
              <a:rPr lang="zh-CN" altLang="en-US" sz="3200" b="1">
                <a:solidFill>
                  <a:srgbClr val="000000"/>
                </a:solidFill>
              </a:rPr>
              <a:t>商业价值性</a:t>
            </a:r>
            <a:endParaRPr lang="zh-CN" altLang="en-US" sz="3200" b="1">
              <a:solidFill>
                <a:srgbClr val="000000"/>
              </a:solidFill>
            </a:endParaRPr>
          </a:p>
        </p:txBody>
      </p:sp>
      <p:sp>
        <p:nvSpPr>
          <p:cNvPr id="150534" name="Text Box 7"/>
          <p:cNvSpPr txBox="1">
            <a:spLocks noChangeArrowheads="1"/>
          </p:cNvSpPr>
          <p:nvPr/>
        </p:nvSpPr>
        <p:spPr bwMode="auto">
          <a:xfrm>
            <a:off x="4367213" y="4581525"/>
            <a:ext cx="2449512" cy="579120"/>
          </a:xfrm>
          <a:prstGeom prst="rect">
            <a:avLst/>
          </a:prstGeom>
          <a:solidFill>
            <a:srgbClr val="FF99FF"/>
          </a:solidFill>
          <a:ln w="9525">
            <a:solidFill>
              <a:srgbClr val="FFFF00"/>
            </a:solidFill>
            <a:miter lim="800000"/>
          </a:ln>
        </p:spPr>
        <p:txBody>
          <a:bodyPr>
            <a:spAutoFit/>
          </a:bodyPr>
          <a:lstStyle/>
          <a:p>
            <a:pPr algn="ctr">
              <a:spcBef>
                <a:spcPct val="50000"/>
              </a:spcBef>
            </a:pPr>
            <a:r>
              <a:rPr lang="zh-CN" altLang="en-US" sz="3200" b="1">
                <a:solidFill>
                  <a:srgbClr val="000000"/>
                </a:solidFill>
              </a:rPr>
              <a:t>保密性</a:t>
            </a:r>
            <a:endParaRPr lang="zh-CN" altLang="en-US" sz="3200" b="1">
              <a:solidFill>
                <a:srgbClr val="000000"/>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Rot="1" noChangeArrowheads="1"/>
          </p:cNvSpPr>
          <p:nvPr/>
        </p:nvSpPr>
        <p:spPr bwMode="auto">
          <a:xfrm>
            <a:off x="1828800" y="692150"/>
            <a:ext cx="8540750" cy="792163"/>
          </a:xfrm>
          <a:prstGeom prst="rect">
            <a:avLst/>
          </a:prstGeom>
          <a:noFill/>
          <a:ln w="9525">
            <a:noFill/>
            <a:miter lim="800000"/>
          </a:ln>
        </p:spPr>
        <p:txBody>
          <a:bodyPr/>
          <a:lstStyle/>
          <a:p>
            <a:pPr marL="342900" indent="-342900">
              <a:spcBef>
                <a:spcPct val="20000"/>
              </a:spcBef>
              <a:buClr>
                <a:schemeClr val="hlink"/>
              </a:buClr>
              <a:buSzPct val="70000"/>
              <a:buFont typeface="Wingdings" panose="05000000000000000000" pitchFamily="2" charset="2"/>
              <a:buChar char="v"/>
            </a:pPr>
            <a:r>
              <a:rPr lang="en-US" altLang="zh-CN" sz="3200"/>
              <a:t>(</a:t>
            </a:r>
            <a:r>
              <a:rPr lang="zh-CN" altLang="en-US" sz="3200"/>
              <a:t>二</a:t>
            </a:r>
            <a:r>
              <a:rPr lang="en-US" altLang="zh-CN" sz="3200"/>
              <a:t>)</a:t>
            </a:r>
            <a:r>
              <a:rPr lang="zh-CN" altLang="en-US" sz="3200"/>
              <a:t>商业秘密的内容</a:t>
            </a:r>
            <a:endParaRPr lang="zh-CN" altLang="en-US" sz="3200"/>
          </a:p>
          <a:p>
            <a:pPr marL="342900" indent="-342900">
              <a:spcBef>
                <a:spcPct val="20000"/>
              </a:spcBef>
              <a:buClr>
                <a:schemeClr val="hlink"/>
              </a:buClr>
              <a:buSzPct val="70000"/>
              <a:buFont typeface="Wingdings" panose="05000000000000000000" pitchFamily="2" charset="2"/>
              <a:buChar char="v"/>
            </a:pPr>
            <a:endParaRPr lang="en-US" altLang="zh-CN" sz="3200"/>
          </a:p>
        </p:txBody>
      </p:sp>
      <p:sp>
        <p:nvSpPr>
          <p:cNvPr id="151555" name="AutoShape 5"/>
          <p:cNvSpPr/>
          <p:nvPr/>
        </p:nvSpPr>
        <p:spPr bwMode="auto">
          <a:xfrm>
            <a:off x="3000375" y="1989138"/>
            <a:ext cx="504825" cy="3384550"/>
          </a:xfrm>
          <a:prstGeom prst="leftBrace">
            <a:avLst>
              <a:gd name="adj1" fmla="val 55870"/>
              <a:gd name="adj2" fmla="val 50000"/>
            </a:avLst>
          </a:prstGeom>
          <a:solidFill>
            <a:srgbClr val="009900"/>
          </a:solidFill>
          <a:ln w="38100">
            <a:solidFill>
              <a:srgbClr val="FFFF00"/>
            </a:solidFill>
            <a:round/>
          </a:ln>
        </p:spPr>
        <p:txBody>
          <a:bodyPr wrap="none" anchor="ctr"/>
          <a:lstStyle/>
          <a:p>
            <a:endParaRPr lang="zh-CN" altLang="en-US"/>
          </a:p>
        </p:txBody>
      </p:sp>
      <p:sp>
        <p:nvSpPr>
          <p:cNvPr id="151556" name="Text Box 6"/>
          <p:cNvSpPr txBox="1">
            <a:spLocks noChangeArrowheads="1"/>
          </p:cNvSpPr>
          <p:nvPr/>
        </p:nvSpPr>
        <p:spPr bwMode="auto">
          <a:xfrm>
            <a:off x="4367213" y="4581525"/>
            <a:ext cx="2449512" cy="579120"/>
          </a:xfrm>
          <a:prstGeom prst="rect">
            <a:avLst/>
          </a:prstGeom>
          <a:solidFill>
            <a:srgbClr val="FF99FF"/>
          </a:solidFill>
          <a:ln w="9525">
            <a:solidFill>
              <a:srgbClr val="FFFF00"/>
            </a:solidFill>
            <a:miter lim="800000"/>
          </a:ln>
        </p:spPr>
        <p:txBody>
          <a:bodyPr>
            <a:spAutoFit/>
          </a:bodyPr>
          <a:lstStyle/>
          <a:p>
            <a:pPr algn="ctr">
              <a:spcBef>
                <a:spcPct val="50000"/>
              </a:spcBef>
            </a:pPr>
            <a:r>
              <a:rPr lang="zh-CN" altLang="en-US" sz="3200" b="1">
                <a:solidFill>
                  <a:srgbClr val="000000"/>
                </a:solidFill>
              </a:rPr>
              <a:t>经营信息</a:t>
            </a:r>
            <a:endParaRPr lang="zh-CN" altLang="en-US" sz="3200" b="1">
              <a:solidFill>
                <a:srgbClr val="000000"/>
              </a:solidFill>
            </a:endParaRPr>
          </a:p>
        </p:txBody>
      </p:sp>
      <p:sp>
        <p:nvSpPr>
          <p:cNvPr id="151557" name="Text Box 7"/>
          <p:cNvSpPr txBox="1">
            <a:spLocks noChangeArrowheads="1"/>
          </p:cNvSpPr>
          <p:nvPr/>
        </p:nvSpPr>
        <p:spPr bwMode="auto">
          <a:xfrm>
            <a:off x="4367213" y="2060575"/>
            <a:ext cx="2449512" cy="579120"/>
          </a:xfrm>
          <a:prstGeom prst="rect">
            <a:avLst/>
          </a:prstGeom>
          <a:solidFill>
            <a:srgbClr val="FF99FF"/>
          </a:solidFill>
          <a:ln w="9525">
            <a:solidFill>
              <a:srgbClr val="FFFF00"/>
            </a:solidFill>
            <a:miter lim="800000"/>
          </a:ln>
        </p:spPr>
        <p:txBody>
          <a:bodyPr>
            <a:spAutoFit/>
          </a:bodyPr>
          <a:lstStyle/>
          <a:p>
            <a:pPr algn="ctr">
              <a:spcBef>
                <a:spcPct val="50000"/>
              </a:spcBef>
            </a:pPr>
            <a:r>
              <a:rPr lang="zh-CN" altLang="en-US" sz="3200" b="1">
                <a:solidFill>
                  <a:srgbClr val="000000"/>
                </a:solidFill>
              </a:rPr>
              <a:t>技术信息</a:t>
            </a:r>
            <a:endParaRPr lang="zh-CN" altLang="en-US" sz="3200" b="1">
              <a:solidFill>
                <a:srgbClr val="0000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Rot="1" noChangeArrowheads="1"/>
          </p:cNvSpPr>
          <p:nvPr/>
        </p:nvSpPr>
        <p:spPr bwMode="auto">
          <a:xfrm>
            <a:off x="1919288" y="404813"/>
            <a:ext cx="8540750" cy="792162"/>
          </a:xfrm>
          <a:prstGeom prst="rect">
            <a:avLst/>
          </a:prstGeom>
          <a:noFill/>
          <a:ln w="9525">
            <a:noFill/>
            <a:miter lim="800000"/>
          </a:ln>
        </p:spPr>
        <p:txBody>
          <a:bodyPr/>
          <a:lstStyle/>
          <a:p>
            <a:pPr marL="342900" indent="-342900">
              <a:spcBef>
                <a:spcPct val="20000"/>
              </a:spcBef>
              <a:buClr>
                <a:schemeClr val="hlink"/>
              </a:buClr>
              <a:buSzPct val="70000"/>
              <a:buFont typeface="Wingdings" panose="05000000000000000000" pitchFamily="2" charset="2"/>
              <a:buChar char="v"/>
            </a:pPr>
            <a:r>
              <a:rPr lang="en-US" altLang="zh-CN" sz="3200"/>
              <a:t>(</a:t>
            </a:r>
            <a:r>
              <a:rPr lang="zh-CN" altLang="en-US" sz="3200"/>
              <a:t>三</a:t>
            </a:r>
            <a:r>
              <a:rPr lang="en-US" altLang="zh-CN" sz="3200"/>
              <a:t>)</a:t>
            </a:r>
            <a:r>
              <a:rPr lang="zh-CN" altLang="en-US" sz="3200"/>
              <a:t>侵犯商业秘密行为的表现形式</a:t>
            </a:r>
            <a:endParaRPr lang="zh-CN" altLang="en-US" sz="3200"/>
          </a:p>
          <a:p>
            <a:pPr marL="342900" indent="-342900">
              <a:spcBef>
                <a:spcPct val="20000"/>
              </a:spcBef>
              <a:buClr>
                <a:schemeClr val="hlink"/>
              </a:buClr>
              <a:buSzPct val="70000"/>
              <a:buFont typeface="Wingdings" panose="05000000000000000000" pitchFamily="2" charset="2"/>
              <a:buChar char="v"/>
            </a:pPr>
            <a:endParaRPr lang="en-US" altLang="zh-CN" sz="3200"/>
          </a:p>
        </p:txBody>
      </p:sp>
      <p:sp>
        <p:nvSpPr>
          <p:cNvPr id="152579" name="Rectangle 11"/>
          <p:cNvSpPr>
            <a:spLocks noChangeArrowheads="1"/>
          </p:cNvSpPr>
          <p:nvPr/>
        </p:nvSpPr>
        <p:spPr bwMode="auto">
          <a:xfrm>
            <a:off x="1919288" y="1268413"/>
            <a:ext cx="8353425" cy="4915535"/>
          </a:xfrm>
          <a:prstGeom prst="rect">
            <a:avLst/>
          </a:prstGeom>
          <a:gradFill rotWithShape="1">
            <a:gsLst>
              <a:gs pos="0">
                <a:schemeClr val="bg1"/>
              </a:gs>
              <a:gs pos="100000">
                <a:schemeClr val="accent1"/>
              </a:gs>
            </a:gsLst>
            <a:lin ang="5400000" scaled="1"/>
          </a:gradFill>
          <a:ln w="9525">
            <a:noFill/>
            <a:miter lim="800000"/>
          </a:ln>
        </p:spPr>
        <p:txBody>
          <a:bodyPr>
            <a:spAutoFit/>
          </a:bodyPr>
          <a:lstStyle/>
          <a:p>
            <a:pPr>
              <a:lnSpc>
                <a:spcPct val="90000"/>
              </a:lnSpc>
              <a:spcBef>
                <a:spcPct val="20000"/>
              </a:spcBef>
              <a:buClr>
                <a:schemeClr val="hlink"/>
              </a:buClr>
              <a:buSzPct val="70000"/>
              <a:buFont typeface="Wingdings" panose="05000000000000000000" pitchFamily="2" charset="2"/>
              <a:buNone/>
            </a:pPr>
            <a:r>
              <a:rPr lang="en-US" altLang="zh-CN" sz="3200" b="1"/>
              <a:t>1</a:t>
            </a:r>
            <a:r>
              <a:rPr lang="zh-CN" altLang="en-US" sz="3200" b="1"/>
              <a:t>、以盗窃、利诱、胁迫或者其他不正当手段</a:t>
            </a:r>
            <a:r>
              <a:rPr lang="zh-CN" altLang="en-US" sz="3200" b="1">
                <a:solidFill>
                  <a:srgbClr val="FF3300"/>
                </a:solidFill>
              </a:rPr>
              <a:t>获取</a:t>
            </a:r>
            <a:r>
              <a:rPr lang="zh-CN" altLang="en-US" sz="3200" b="1"/>
              <a:t>权利人的商业秘密；</a:t>
            </a:r>
            <a:endParaRPr lang="zh-CN" altLang="en-US" sz="3200" b="1"/>
          </a:p>
          <a:p>
            <a:r>
              <a:rPr lang="en-US" altLang="zh-CN" sz="3200" b="1"/>
              <a:t>2</a:t>
            </a:r>
            <a:r>
              <a:rPr lang="zh-CN" altLang="en-US" sz="3200" b="1"/>
              <a:t>、</a:t>
            </a:r>
            <a:r>
              <a:rPr lang="zh-CN" altLang="en-US" sz="3200" b="1">
                <a:solidFill>
                  <a:srgbClr val="FF3300"/>
                </a:solidFill>
              </a:rPr>
              <a:t>披露、使用或者允许他人使用</a:t>
            </a:r>
            <a:r>
              <a:rPr lang="zh-CN" altLang="en-US" sz="3200" b="1"/>
              <a:t>以前项手段获取的权利人的商业秘密；</a:t>
            </a:r>
            <a:endParaRPr lang="zh-CN" altLang="en-US" sz="3200" b="1"/>
          </a:p>
          <a:p>
            <a:r>
              <a:rPr lang="en-US" altLang="zh-CN" sz="3200" b="1"/>
              <a:t>3</a:t>
            </a:r>
            <a:r>
              <a:rPr lang="zh-CN" altLang="en-US" sz="3200" b="1"/>
              <a:t>、违反约定或者违反权利人有关保守商业秘密的要求，披露、使用或者允许他人使用其所掌握的商业秘密。</a:t>
            </a:r>
            <a:endParaRPr lang="zh-CN" altLang="en-US" sz="3200" b="1"/>
          </a:p>
          <a:p>
            <a:r>
              <a:rPr lang="en-US" altLang="zh-CN" sz="3200" b="1"/>
              <a:t>4</a:t>
            </a:r>
            <a:r>
              <a:rPr lang="zh-CN" altLang="en-US" sz="3200" b="1"/>
              <a:t>、第三人</a:t>
            </a:r>
            <a:r>
              <a:rPr lang="zh-CN" altLang="en-US" sz="3200" b="1">
                <a:solidFill>
                  <a:srgbClr val="FF3300"/>
                </a:solidFill>
              </a:rPr>
              <a:t>明知或者应知前款所列违法行为</a:t>
            </a:r>
            <a:r>
              <a:rPr lang="zh-CN" altLang="en-US" sz="3200" b="1"/>
              <a:t>，获取、使用或者披露他人的商业秘密，视为侵犯商业秘密。</a:t>
            </a:r>
            <a:endParaRPr lang="zh-CN" altLang="en-US" sz="3200" b="1"/>
          </a:p>
        </p:txBody>
      </p:sp>
      <p:sp>
        <p:nvSpPr>
          <p:cNvPr id="152580" name="AutoShape 12"/>
          <p:cNvSpPr>
            <a:spLocks noChangeArrowheads="1"/>
          </p:cNvSpPr>
          <p:nvPr/>
        </p:nvSpPr>
        <p:spPr bwMode="auto">
          <a:xfrm>
            <a:off x="6024563" y="4149725"/>
            <a:ext cx="1871662" cy="431800"/>
          </a:xfrm>
          <a:prstGeom prst="cloudCallout">
            <a:avLst>
              <a:gd name="adj1" fmla="val -103264"/>
              <a:gd name="adj2" fmla="val -8454"/>
            </a:avLst>
          </a:prstGeom>
          <a:solidFill>
            <a:srgbClr val="009900"/>
          </a:solidFill>
          <a:ln w="9525">
            <a:solidFill>
              <a:schemeClr val="tx1"/>
            </a:solidFill>
            <a:round/>
          </a:ln>
        </p:spPr>
        <p:txBody>
          <a:bodyPr/>
          <a:lstStyle/>
          <a:p>
            <a:pPr algn="ctr"/>
            <a:r>
              <a:rPr lang="zh-CN" altLang="en-US" b="1">
                <a:solidFill>
                  <a:srgbClr val="FFFF00"/>
                </a:solidFill>
              </a:rPr>
              <a:t>合法掌握</a:t>
            </a:r>
            <a:endParaRPr lang="zh-CN" altLang="en-US" b="1">
              <a:solidFill>
                <a:srgbClr val="FFFF00"/>
              </a:solidFill>
            </a:endParaRPr>
          </a:p>
        </p:txBody>
      </p:sp>
      <p:sp>
        <p:nvSpPr>
          <p:cNvPr id="152581" name="AutoShape 13"/>
          <p:cNvSpPr>
            <a:spLocks noChangeArrowheads="1"/>
          </p:cNvSpPr>
          <p:nvPr/>
        </p:nvSpPr>
        <p:spPr bwMode="auto">
          <a:xfrm>
            <a:off x="4583113" y="5922963"/>
            <a:ext cx="2736850" cy="935037"/>
          </a:xfrm>
          <a:prstGeom prst="cloudCallout">
            <a:avLst>
              <a:gd name="adj1" fmla="val -61773"/>
              <a:gd name="adj2" fmla="val -38796"/>
            </a:avLst>
          </a:prstGeom>
          <a:solidFill>
            <a:schemeClr val="bg1"/>
          </a:solidFill>
          <a:ln w="9525">
            <a:solidFill>
              <a:srgbClr val="FF00FF"/>
            </a:solidFill>
            <a:round/>
          </a:ln>
        </p:spPr>
        <p:txBody>
          <a:bodyPr/>
          <a:lstStyle/>
          <a:p>
            <a:pPr algn="ctr"/>
            <a:r>
              <a:rPr lang="zh-CN" altLang="en-US" sz="2400" b="1">
                <a:solidFill>
                  <a:srgbClr val="009900"/>
                </a:solidFill>
              </a:rPr>
              <a:t>来源违法</a:t>
            </a:r>
            <a:endParaRPr lang="zh-CN" altLang="en-US" sz="2400" b="1">
              <a:solidFill>
                <a:srgbClr val="00990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a:xfrm>
            <a:off x="1847850" y="333375"/>
            <a:ext cx="3960813" cy="863600"/>
          </a:xfrm>
        </p:spPr>
        <p:txBody>
          <a:bodyPr/>
          <a:lstStyle/>
          <a:p>
            <a:pPr eaLnBrk="1" hangingPunct="1"/>
            <a:r>
              <a:rPr lang="zh-CN" altLang="en-US" smtClean="0"/>
              <a:t>案    例</a:t>
            </a:r>
            <a:endParaRPr lang="zh-CN" altLang="en-US" smtClean="0"/>
          </a:p>
        </p:txBody>
      </p:sp>
      <p:sp>
        <p:nvSpPr>
          <p:cNvPr id="166915" name="Rectangle 3"/>
          <p:cNvSpPr>
            <a:spLocks noGrp="1" noRot="1" noChangeArrowheads="1"/>
          </p:cNvSpPr>
          <p:nvPr>
            <p:ph type="body" idx="1"/>
          </p:nvPr>
        </p:nvSpPr>
        <p:spPr>
          <a:xfrm>
            <a:off x="1828800" y="1268413"/>
            <a:ext cx="8540750" cy="5113337"/>
          </a:xfrm>
          <a:gradFill rotWithShape="1">
            <a:gsLst>
              <a:gs pos="0">
                <a:srgbClr val="FF99FF"/>
              </a:gs>
              <a:gs pos="50000">
                <a:schemeClr val="bg1"/>
              </a:gs>
              <a:gs pos="100000">
                <a:srgbClr val="FF99FF"/>
              </a:gs>
            </a:gsLst>
            <a:lin ang="5400000" scaled="1"/>
          </a:gradFill>
        </p:spPr>
        <p:txBody>
          <a:bodyPr/>
          <a:lstStyle/>
          <a:p>
            <a:pPr eaLnBrk="1" hangingPunct="1">
              <a:defRPr/>
            </a:pPr>
            <a:r>
              <a:rPr lang="en-US" altLang="zh-CN" b="1" smtClean="0">
                <a:latin typeface="楷体_GB2312" pitchFamily="49" charset="-122"/>
                <a:ea typeface="楷体_GB2312" pitchFamily="49" charset="-122"/>
              </a:rPr>
              <a:t>    2015</a:t>
            </a:r>
            <a:r>
              <a:rPr lang="zh-CN" altLang="en-US" b="1" smtClean="0">
                <a:latin typeface="楷体_GB2312" pitchFamily="49" charset="-122"/>
                <a:ea typeface="楷体_GB2312" pitchFamily="49" charset="-122"/>
              </a:rPr>
              <a:t>年</a:t>
            </a:r>
            <a:r>
              <a:rPr lang="en-US" altLang="zh-CN" b="1" smtClean="0">
                <a:latin typeface="楷体_GB2312" pitchFamily="49" charset="-122"/>
                <a:ea typeface="楷体_GB2312" pitchFamily="49" charset="-122"/>
              </a:rPr>
              <a:t>9</a:t>
            </a:r>
            <a:r>
              <a:rPr lang="zh-CN" altLang="en-US" b="1" smtClean="0">
                <a:latin typeface="楷体_GB2312" pitchFamily="49" charset="-122"/>
                <a:ea typeface="楷体_GB2312" pitchFamily="49" charset="-122"/>
              </a:rPr>
              <a:t>月，原告山东省特艺进出口公司人造花部副经理胡某、业务员何某、孙某等在公司书面通知对他们提出的集体辞职不予批准的情况下擅自离职，并带着商业秘密，利用公司的经营渠道、经营信息，与被告青岛澳青工艺品有限公司恶意串通，盗用原告名义或利用原告客户资料为澳青公司对外签订出口合同，对内下达订货单，严重影响了原告的经营业务和信誉。原告为此遭受重大经济损失。</a:t>
            </a:r>
            <a:endParaRPr lang="zh-CN" altLang="en-US" b="1" smtClean="0">
              <a:latin typeface="楷体_GB2312" pitchFamily="49" charset="-122"/>
              <a:ea typeface="楷体_GB2312" pitchFamily="49" charset="-122"/>
            </a:endParaRPr>
          </a:p>
        </p:txBody>
      </p:sp>
      <p:sp>
        <p:nvSpPr>
          <p:cNvPr id="153604" name="AutoShape 4"/>
          <p:cNvSpPr>
            <a:spLocks noChangeArrowheads="1"/>
          </p:cNvSpPr>
          <p:nvPr/>
        </p:nvSpPr>
        <p:spPr bwMode="auto">
          <a:xfrm>
            <a:off x="6024563" y="188913"/>
            <a:ext cx="4500562" cy="836612"/>
          </a:xfrm>
          <a:prstGeom prst="wedgeRoundRectCallout">
            <a:avLst>
              <a:gd name="adj1" fmla="val -28694"/>
              <a:gd name="adj2" fmla="val 90796"/>
              <a:gd name="adj3" fmla="val 16667"/>
            </a:avLst>
          </a:prstGeom>
          <a:solidFill>
            <a:srgbClr val="FFFF00"/>
          </a:solidFill>
          <a:ln w="9525">
            <a:solidFill>
              <a:schemeClr val="tx1"/>
            </a:solidFill>
            <a:miter lim="800000"/>
          </a:ln>
        </p:spPr>
        <p:txBody>
          <a:bodyPr/>
          <a:lstStyle/>
          <a:p>
            <a:pPr algn="ctr"/>
            <a:r>
              <a:rPr lang="zh-CN" altLang="en-US" sz="2000" b="1">
                <a:solidFill>
                  <a:srgbClr val="000000"/>
                </a:solidFill>
              </a:rPr>
              <a:t>问题：</a:t>
            </a:r>
            <a:r>
              <a:rPr lang="en-US" altLang="zh-CN" sz="2000" b="1">
                <a:solidFill>
                  <a:srgbClr val="000000"/>
                </a:solidFill>
              </a:rPr>
              <a:t>1</a:t>
            </a:r>
            <a:r>
              <a:rPr lang="zh-CN" altLang="en-US" sz="2000" b="1">
                <a:solidFill>
                  <a:srgbClr val="000000"/>
                </a:solidFill>
              </a:rPr>
              <a:t>、经营信息是否商业秘密？</a:t>
            </a:r>
            <a:endParaRPr lang="zh-CN" altLang="en-US" sz="2000" b="1">
              <a:solidFill>
                <a:srgbClr val="000000"/>
              </a:solidFill>
            </a:endParaRPr>
          </a:p>
          <a:p>
            <a:pPr algn="ctr"/>
            <a:r>
              <a:rPr lang="en-US" altLang="zh-CN" sz="2000" b="1">
                <a:solidFill>
                  <a:srgbClr val="000000"/>
                </a:solidFill>
              </a:rPr>
              <a:t>2</a:t>
            </a:r>
            <a:r>
              <a:rPr lang="zh-CN" altLang="en-US" sz="2000" b="1">
                <a:solidFill>
                  <a:srgbClr val="000000"/>
                </a:solidFill>
              </a:rPr>
              <a:t>、澳青公司 要不要承担责任？</a:t>
            </a:r>
            <a:endParaRPr lang="zh-CN" altLang="en-US" sz="2000" b="1">
              <a:solidFill>
                <a:srgbClr val="00000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a:xfrm>
            <a:off x="1847850" y="188913"/>
            <a:ext cx="8540750" cy="1143000"/>
          </a:xfrm>
        </p:spPr>
        <p:txBody>
          <a:bodyPr/>
          <a:lstStyle/>
          <a:p>
            <a:pPr eaLnBrk="1" hangingPunct="1"/>
            <a:r>
              <a:rPr lang="zh-CN" altLang="en-US" b="1" smtClean="0"/>
              <a:t>法院判决</a:t>
            </a:r>
            <a:endParaRPr lang="zh-CN" altLang="en-US" b="1" smtClean="0"/>
          </a:p>
        </p:txBody>
      </p:sp>
      <p:sp>
        <p:nvSpPr>
          <p:cNvPr id="167939" name="Rectangle 3"/>
          <p:cNvSpPr>
            <a:spLocks noGrp="1" noRot="1" noChangeArrowheads="1"/>
          </p:cNvSpPr>
          <p:nvPr>
            <p:ph type="body" idx="1"/>
          </p:nvPr>
        </p:nvSpPr>
        <p:spPr>
          <a:xfrm>
            <a:off x="1919288" y="1341438"/>
            <a:ext cx="8540750" cy="5040312"/>
          </a:xfrm>
          <a:gradFill rotWithShape="1">
            <a:gsLst>
              <a:gs pos="0">
                <a:srgbClr val="FFFF00"/>
              </a:gs>
              <a:gs pos="50000">
                <a:schemeClr val="accent1"/>
              </a:gs>
              <a:gs pos="100000">
                <a:srgbClr val="FFFF00"/>
              </a:gs>
            </a:gsLst>
            <a:lin ang="5400000" scaled="1"/>
          </a:gradFill>
          <a:ln>
            <a:solidFill>
              <a:schemeClr val="tx2"/>
            </a:solidFill>
          </a:ln>
        </p:spPr>
        <p:txBody>
          <a:bodyPr/>
          <a:lstStyle/>
          <a:p>
            <a:pPr eaLnBrk="1" hangingPunct="1">
              <a:lnSpc>
                <a:spcPct val="90000"/>
              </a:lnSpc>
              <a:defRPr/>
            </a:pPr>
            <a:r>
              <a:rPr lang="zh-CN" altLang="en-US" b="1" smtClean="0">
                <a:solidFill>
                  <a:srgbClr val="000000"/>
                </a:solidFill>
                <a:latin typeface="楷体_GB2312" pitchFamily="49" charset="-122"/>
                <a:ea typeface="楷体_GB2312" pitchFamily="49" charset="-122"/>
              </a:rPr>
              <a:t>法院认为，诸被告的侵权有着共同故意，侵犯了原告的商业秘密，属于法律禁止的一种不正当竞争行为，为此判决：诸被告立即停止对原告的侵权；诸被告业务员自离职之日起</a:t>
            </a:r>
            <a:r>
              <a:rPr lang="en-US" altLang="zh-CN" b="1" smtClean="0">
                <a:solidFill>
                  <a:srgbClr val="000000"/>
                </a:solidFill>
                <a:latin typeface="楷体_GB2312" pitchFamily="49" charset="-122"/>
                <a:ea typeface="楷体_GB2312" pitchFamily="49" charset="-122"/>
              </a:rPr>
              <a:t>3</a:t>
            </a:r>
            <a:r>
              <a:rPr lang="zh-CN" altLang="en-US" b="1" smtClean="0">
                <a:solidFill>
                  <a:srgbClr val="000000"/>
                </a:solidFill>
                <a:latin typeface="楷体_GB2312" pitchFamily="49" charset="-122"/>
                <a:ea typeface="楷体_GB2312" pitchFamily="49" charset="-122"/>
              </a:rPr>
              <a:t>年内不得利用原告的经营渠道和经营信息经营人造花业务，并不得使用或允许他人使用其在原告处所掌握的商业秘密；诸被告因侵权行为给原告造成的经济损失共计人民币</a:t>
            </a:r>
            <a:r>
              <a:rPr lang="en-US" altLang="zh-CN" b="1" smtClean="0">
                <a:solidFill>
                  <a:srgbClr val="000000"/>
                </a:solidFill>
                <a:latin typeface="楷体_GB2312" pitchFamily="49" charset="-122"/>
                <a:ea typeface="楷体_GB2312" pitchFamily="49" charset="-122"/>
              </a:rPr>
              <a:t>44.6833</a:t>
            </a:r>
            <a:r>
              <a:rPr lang="zh-CN" altLang="en-US" b="1" smtClean="0">
                <a:solidFill>
                  <a:srgbClr val="000000"/>
                </a:solidFill>
                <a:latin typeface="楷体_GB2312" pitchFamily="49" charset="-122"/>
                <a:ea typeface="楷体_GB2312" pitchFamily="49" charset="-122"/>
              </a:rPr>
              <a:t>万元，其中实行业务员各赔偿</a:t>
            </a:r>
            <a:r>
              <a:rPr lang="en-US" altLang="zh-CN" b="1" smtClean="0">
                <a:solidFill>
                  <a:srgbClr val="000000"/>
                </a:solidFill>
                <a:latin typeface="楷体_GB2312" pitchFamily="49" charset="-122"/>
                <a:ea typeface="楷体_GB2312" pitchFamily="49" charset="-122"/>
              </a:rPr>
              <a:t>2.8</a:t>
            </a:r>
            <a:r>
              <a:rPr lang="zh-CN" altLang="en-US" b="1" smtClean="0">
                <a:solidFill>
                  <a:srgbClr val="000000"/>
                </a:solidFill>
                <a:latin typeface="楷体_GB2312" pitchFamily="49" charset="-122"/>
                <a:ea typeface="楷体_GB2312" pitchFamily="49" charset="-122"/>
              </a:rPr>
              <a:t>万元，澳青公司赔偿</a:t>
            </a:r>
            <a:r>
              <a:rPr lang="en-US" altLang="zh-CN" b="1" smtClean="0">
                <a:solidFill>
                  <a:srgbClr val="000000"/>
                </a:solidFill>
                <a:latin typeface="楷体_GB2312" pitchFamily="49" charset="-122"/>
                <a:ea typeface="楷体_GB2312" pitchFamily="49" charset="-122"/>
              </a:rPr>
              <a:t>33.4833</a:t>
            </a:r>
            <a:r>
              <a:rPr lang="zh-CN" altLang="en-US" b="1" smtClean="0">
                <a:solidFill>
                  <a:srgbClr val="000000"/>
                </a:solidFill>
                <a:latin typeface="楷体_GB2312" pitchFamily="49" charset="-122"/>
                <a:ea typeface="楷体_GB2312" pitchFamily="49" charset="-122"/>
              </a:rPr>
              <a:t>万元。诸被告对上述赔偿款互负连带责任。</a:t>
            </a:r>
            <a:endParaRPr lang="zh-CN" altLang="en-US" b="1" smtClean="0">
              <a:solidFill>
                <a:srgbClr val="000000"/>
              </a:solidFill>
              <a:latin typeface="楷体_GB2312" pitchFamily="49" charset="-122"/>
              <a:ea typeface="楷体_GB2312" pitchFamily="49"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Rot="1" noChangeArrowheads="1"/>
          </p:cNvSpPr>
          <p:nvPr>
            <p:ph type="body" idx="1"/>
          </p:nvPr>
        </p:nvSpPr>
        <p:spPr>
          <a:xfrm>
            <a:off x="2351088" y="1989138"/>
            <a:ext cx="3168650" cy="4176712"/>
          </a:xfrm>
          <a:solidFill>
            <a:srgbClr val="00FFFF"/>
          </a:solidFill>
        </p:spPr>
        <p:txBody>
          <a:bodyPr/>
          <a:lstStyle/>
          <a:p>
            <a:pPr eaLnBrk="1" hangingPunct="1">
              <a:lnSpc>
                <a:spcPct val="80000"/>
              </a:lnSpc>
            </a:pPr>
            <a:r>
              <a:rPr lang="zh-CN" altLang="en-US" sz="2800" b="1" smtClean="0">
                <a:solidFill>
                  <a:srgbClr val="FF3300"/>
                </a:solidFill>
              </a:rPr>
              <a:t>原告：</a:t>
            </a:r>
            <a:endParaRPr lang="zh-CN" altLang="en-US" sz="2800" b="1" smtClean="0">
              <a:solidFill>
                <a:srgbClr val="FF3300"/>
              </a:solidFill>
            </a:endParaRPr>
          </a:p>
          <a:p>
            <a:pPr eaLnBrk="1" hangingPunct="1">
              <a:lnSpc>
                <a:spcPct val="80000"/>
              </a:lnSpc>
            </a:pPr>
            <a:r>
              <a:rPr lang="zh-CN" altLang="en-US" sz="2800" b="1" smtClean="0">
                <a:solidFill>
                  <a:srgbClr val="000000"/>
                </a:solidFill>
              </a:rPr>
              <a:t>商业秘密符合法定条件；</a:t>
            </a:r>
            <a:endParaRPr lang="zh-CN" altLang="en-US" sz="2800" b="1" smtClean="0">
              <a:solidFill>
                <a:srgbClr val="000000"/>
              </a:solidFill>
            </a:endParaRPr>
          </a:p>
          <a:p>
            <a:pPr eaLnBrk="1" hangingPunct="1">
              <a:lnSpc>
                <a:spcPct val="80000"/>
              </a:lnSpc>
            </a:pPr>
            <a:r>
              <a:rPr lang="zh-CN" altLang="en-US" sz="2800" b="1" smtClean="0">
                <a:solidFill>
                  <a:srgbClr val="000000"/>
                </a:solidFill>
              </a:rPr>
              <a:t>对方的信息与其商业秘密相同或实质相同；</a:t>
            </a:r>
            <a:endParaRPr lang="zh-CN" altLang="en-US" sz="2800" b="1" smtClean="0">
              <a:solidFill>
                <a:srgbClr val="000000"/>
              </a:solidFill>
            </a:endParaRPr>
          </a:p>
          <a:p>
            <a:pPr eaLnBrk="1" hangingPunct="1">
              <a:lnSpc>
                <a:spcPct val="80000"/>
              </a:lnSpc>
            </a:pPr>
            <a:r>
              <a:rPr lang="zh-CN" altLang="en-US" sz="2800" b="1" smtClean="0">
                <a:solidFill>
                  <a:srgbClr val="000000"/>
                </a:solidFill>
              </a:rPr>
              <a:t>对方当事人采取不正当手段或有获取其商业秘密的条件。</a:t>
            </a:r>
            <a:endParaRPr lang="zh-CN" altLang="en-US" sz="2800" b="1" smtClean="0">
              <a:solidFill>
                <a:srgbClr val="000000"/>
              </a:solidFill>
            </a:endParaRPr>
          </a:p>
        </p:txBody>
      </p:sp>
      <p:sp>
        <p:nvSpPr>
          <p:cNvPr id="155651" name="Rectangle 4"/>
          <p:cNvSpPr>
            <a:spLocks noRot="1" noChangeArrowheads="1"/>
          </p:cNvSpPr>
          <p:nvPr/>
        </p:nvSpPr>
        <p:spPr bwMode="auto">
          <a:xfrm>
            <a:off x="1919288" y="404813"/>
            <a:ext cx="8540750" cy="792162"/>
          </a:xfrm>
          <a:prstGeom prst="rect">
            <a:avLst/>
          </a:prstGeom>
          <a:noFill/>
          <a:ln w="9525">
            <a:noFill/>
            <a:miter lim="800000"/>
          </a:ln>
        </p:spPr>
        <p:txBody>
          <a:bodyPr/>
          <a:lstStyle/>
          <a:p>
            <a:pPr marL="342900" indent="-342900">
              <a:spcBef>
                <a:spcPct val="20000"/>
              </a:spcBef>
              <a:buClr>
                <a:schemeClr val="hlink"/>
              </a:buClr>
              <a:buSzPct val="70000"/>
              <a:buFont typeface="Wingdings" panose="05000000000000000000" pitchFamily="2" charset="2"/>
              <a:buChar char="v"/>
            </a:pPr>
            <a:r>
              <a:rPr lang="en-US" altLang="zh-CN" sz="3200"/>
              <a:t>(</a:t>
            </a:r>
            <a:r>
              <a:rPr lang="zh-CN" altLang="en-US" sz="3200"/>
              <a:t>四</a:t>
            </a:r>
            <a:r>
              <a:rPr lang="en-US" altLang="zh-CN" sz="3200"/>
              <a:t>)</a:t>
            </a:r>
            <a:r>
              <a:rPr lang="zh-CN" altLang="en-US" sz="3200"/>
              <a:t>侵犯商业秘密行为的举证</a:t>
            </a:r>
            <a:endParaRPr lang="zh-CN" altLang="en-US" sz="3200"/>
          </a:p>
          <a:p>
            <a:pPr marL="342900" indent="-342900">
              <a:spcBef>
                <a:spcPct val="20000"/>
              </a:spcBef>
              <a:buClr>
                <a:schemeClr val="hlink"/>
              </a:buClr>
              <a:buSzPct val="70000"/>
              <a:buFont typeface="Wingdings" panose="05000000000000000000" pitchFamily="2" charset="2"/>
              <a:buChar char="v"/>
            </a:pPr>
            <a:endParaRPr lang="en-US" altLang="zh-CN" sz="3200"/>
          </a:p>
        </p:txBody>
      </p:sp>
      <p:sp>
        <p:nvSpPr>
          <p:cNvPr id="155652" name="Rectangle 5"/>
          <p:cNvSpPr>
            <a:spLocks noRot="1" noChangeArrowheads="1"/>
          </p:cNvSpPr>
          <p:nvPr/>
        </p:nvSpPr>
        <p:spPr bwMode="auto">
          <a:xfrm>
            <a:off x="6600825" y="1989138"/>
            <a:ext cx="3168650" cy="3886200"/>
          </a:xfrm>
          <a:prstGeom prst="rect">
            <a:avLst/>
          </a:prstGeom>
          <a:solidFill>
            <a:srgbClr val="FFFFCC"/>
          </a:solidFill>
          <a:ln w="9525">
            <a:noFill/>
            <a:miter lim="800000"/>
          </a:ln>
        </p:spPr>
        <p:txBody>
          <a:bodyPr/>
          <a:lstStyle/>
          <a:p>
            <a:pPr marL="342900" indent="-342900">
              <a:spcBef>
                <a:spcPct val="20000"/>
              </a:spcBef>
              <a:buClr>
                <a:schemeClr val="hlink"/>
              </a:buClr>
              <a:buSzPct val="70000"/>
              <a:buFont typeface="Wingdings" panose="05000000000000000000" pitchFamily="2" charset="2"/>
              <a:buChar char="v"/>
            </a:pPr>
            <a:r>
              <a:rPr lang="zh-CN" altLang="en-US" sz="2800" b="1">
                <a:solidFill>
                  <a:srgbClr val="FF3300"/>
                </a:solidFill>
              </a:rPr>
              <a:t>被告：</a:t>
            </a:r>
            <a:endParaRPr lang="zh-CN" altLang="en-US" sz="2800" b="1">
              <a:solidFill>
                <a:srgbClr val="FF3300"/>
              </a:solidFill>
            </a:endParaRPr>
          </a:p>
          <a:p>
            <a:pPr marL="342900" indent="-342900">
              <a:spcBef>
                <a:spcPct val="20000"/>
              </a:spcBef>
              <a:buClr>
                <a:schemeClr val="hlink"/>
              </a:buClr>
              <a:buSzPct val="70000"/>
              <a:buFont typeface="Wingdings" panose="05000000000000000000" pitchFamily="2" charset="2"/>
              <a:buChar char="v"/>
            </a:pPr>
            <a:r>
              <a:rPr lang="zh-CN" altLang="en-US" sz="2800" b="1">
                <a:solidFill>
                  <a:srgbClr val="000000"/>
                </a:solidFill>
              </a:rPr>
              <a:t>商业秘密不符合法定条件；</a:t>
            </a:r>
            <a:endParaRPr lang="zh-CN" altLang="en-US" sz="2800" b="1">
              <a:solidFill>
                <a:srgbClr val="000000"/>
              </a:solidFill>
            </a:endParaRPr>
          </a:p>
          <a:p>
            <a:pPr marL="342900" indent="-342900">
              <a:spcBef>
                <a:spcPct val="20000"/>
              </a:spcBef>
              <a:buClr>
                <a:schemeClr val="hlink"/>
              </a:buClr>
              <a:buSzPct val="70000"/>
              <a:buFont typeface="Wingdings" panose="05000000000000000000" pitchFamily="2" charset="2"/>
              <a:buChar char="v"/>
            </a:pPr>
            <a:r>
              <a:rPr lang="zh-CN" altLang="en-US" sz="2800" b="1">
                <a:solidFill>
                  <a:srgbClr val="000000"/>
                </a:solidFill>
              </a:rPr>
              <a:t>合法获得。</a:t>
            </a:r>
            <a:endParaRPr lang="zh-CN" altLang="en-US" sz="2800" b="1">
              <a:solidFill>
                <a:srgbClr val="000000"/>
              </a:solidFill>
            </a:endParaRPr>
          </a:p>
          <a:p>
            <a:pPr marL="342900" indent="-342900">
              <a:spcBef>
                <a:spcPct val="20000"/>
              </a:spcBef>
              <a:buClr>
                <a:schemeClr val="hlink"/>
              </a:buClr>
              <a:buSzPct val="70000"/>
              <a:buFont typeface="Wingdings" panose="05000000000000000000" pitchFamily="2" charset="2"/>
              <a:buChar char="v"/>
            </a:pPr>
            <a:r>
              <a:rPr lang="zh-CN" altLang="en-US" sz="2800" b="1">
                <a:solidFill>
                  <a:srgbClr val="FF3300"/>
                </a:solidFill>
              </a:rPr>
              <a:t>抗辩理由：</a:t>
            </a:r>
            <a:endParaRPr lang="zh-CN" altLang="en-US" sz="2800" b="1">
              <a:solidFill>
                <a:srgbClr val="FF3300"/>
              </a:solidFill>
            </a:endParaRPr>
          </a:p>
          <a:p>
            <a:pPr marL="342900" indent="-342900">
              <a:spcBef>
                <a:spcPct val="20000"/>
              </a:spcBef>
              <a:buClr>
                <a:schemeClr val="hlink"/>
              </a:buClr>
              <a:buSzPct val="70000"/>
              <a:buFont typeface="Wingdings" panose="05000000000000000000" pitchFamily="2" charset="2"/>
              <a:buChar char="v"/>
            </a:pPr>
            <a:r>
              <a:rPr lang="zh-CN" altLang="en-US" sz="2800" b="1">
                <a:solidFill>
                  <a:srgbClr val="000000"/>
                </a:solidFill>
              </a:rPr>
              <a:t>客户自愿交易；</a:t>
            </a:r>
            <a:endParaRPr lang="zh-CN" altLang="en-US" sz="2800" b="1">
              <a:solidFill>
                <a:srgbClr val="000000"/>
              </a:solidFill>
            </a:endParaRPr>
          </a:p>
          <a:p>
            <a:pPr marL="342900" indent="-342900">
              <a:spcBef>
                <a:spcPct val="20000"/>
              </a:spcBef>
              <a:buClr>
                <a:schemeClr val="hlink"/>
              </a:buClr>
              <a:buSzPct val="70000"/>
              <a:buFont typeface="Wingdings" panose="05000000000000000000" pitchFamily="2" charset="2"/>
              <a:buChar char="v"/>
            </a:pPr>
            <a:r>
              <a:rPr lang="zh-CN" altLang="en-US" sz="2800" b="1">
                <a:solidFill>
                  <a:srgbClr val="000000"/>
                </a:solidFill>
              </a:rPr>
              <a:t>反向工程。</a:t>
            </a:r>
            <a:endParaRPr lang="zh-CN" altLang="en-US" sz="2800" b="1">
              <a:solidFill>
                <a:srgbClr val="000000"/>
              </a:solidFill>
            </a:endParaRPr>
          </a:p>
        </p:txBody>
      </p:sp>
      <p:sp>
        <p:nvSpPr>
          <p:cNvPr id="155653" name="AutoShape 6"/>
          <p:cNvSpPr>
            <a:spLocks noChangeArrowheads="1"/>
          </p:cNvSpPr>
          <p:nvPr/>
        </p:nvSpPr>
        <p:spPr bwMode="auto">
          <a:xfrm>
            <a:off x="7608888" y="5373688"/>
            <a:ext cx="2663825" cy="1484312"/>
          </a:xfrm>
          <a:prstGeom prst="cloudCallout">
            <a:avLst>
              <a:gd name="adj1" fmla="val -6375"/>
              <a:gd name="adj2" fmla="val -59731"/>
            </a:avLst>
          </a:prstGeom>
          <a:solidFill>
            <a:schemeClr val="accent1"/>
          </a:solidFill>
          <a:ln w="9525">
            <a:solidFill>
              <a:schemeClr val="tx1"/>
            </a:solidFill>
            <a:round/>
          </a:ln>
        </p:spPr>
        <p:txBody>
          <a:bodyPr/>
          <a:lstStyle/>
          <a:p>
            <a:pPr algn="ctr"/>
            <a:r>
              <a:rPr lang="zh-CN" altLang="en-US" sz="2400" b="1">
                <a:solidFill>
                  <a:srgbClr val="000000"/>
                </a:solidFill>
              </a:rPr>
              <a:t>技术保护方式的选择？</a:t>
            </a:r>
            <a:endParaRPr lang="zh-CN" altLang="en-US" sz="2400" b="1">
              <a:solidFill>
                <a:srgbClr val="000000"/>
              </a:solidFill>
            </a:endParaRPr>
          </a:p>
        </p:txBody>
      </p:sp>
      <p:sp>
        <p:nvSpPr>
          <p:cNvPr id="155654" name="AutoShape 7"/>
          <p:cNvSpPr>
            <a:spLocks noChangeArrowheads="1"/>
          </p:cNvSpPr>
          <p:nvPr/>
        </p:nvSpPr>
        <p:spPr bwMode="auto">
          <a:xfrm>
            <a:off x="4511675" y="5661025"/>
            <a:ext cx="2016125" cy="792163"/>
          </a:xfrm>
          <a:prstGeom prst="cloudCallout">
            <a:avLst>
              <a:gd name="adj1" fmla="val -72282"/>
              <a:gd name="adj2" fmla="val -59019"/>
            </a:avLst>
          </a:prstGeom>
          <a:solidFill>
            <a:srgbClr val="009900"/>
          </a:solidFill>
          <a:ln w="9525">
            <a:solidFill>
              <a:schemeClr val="tx1"/>
            </a:solidFill>
            <a:round/>
          </a:ln>
        </p:spPr>
        <p:txBody>
          <a:bodyPr/>
          <a:lstStyle/>
          <a:p>
            <a:pPr algn="ctr"/>
            <a:r>
              <a:rPr lang="zh-CN" altLang="en-US" b="1">
                <a:solidFill>
                  <a:schemeClr val="bg1"/>
                </a:solidFill>
              </a:rPr>
              <a:t>许可合同的被许可人</a:t>
            </a:r>
            <a:endParaRPr lang="zh-CN" altLang="en-US" b="1">
              <a:solidFill>
                <a:schemeClr val="bg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pPr eaLnBrk="1" hangingPunct="1"/>
            <a:r>
              <a:rPr lang="zh-CN" altLang="en-US" b="1" smtClean="0"/>
              <a:t>五、不当有奖销售行为</a:t>
            </a:r>
            <a:endParaRPr lang="zh-CN" altLang="en-US" b="1" smtClean="0"/>
          </a:p>
        </p:txBody>
      </p:sp>
      <p:sp>
        <p:nvSpPr>
          <p:cNvPr id="156675" name="Rectangle 3"/>
          <p:cNvSpPr>
            <a:spLocks noGrp="1" noRot="1" noChangeArrowheads="1"/>
          </p:cNvSpPr>
          <p:nvPr>
            <p:ph type="body" idx="1"/>
          </p:nvPr>
        </p:nvSpPr>
        <p:spPr>
          <a:xfrm>
            <a:off x="1828800" y="1981200"/>
            <a:ext cx="8659813" cy="3886200"/>
          </a:xfrm>
        </p:spPr>
        <p:txBody>
          <a:bodyPr/>
          <a:lstStyle/>
          <a:p>
            <a:pPr eaLnBrk="1" hangingPunct="1"/>
            <a:r>
              <a:rPr lang="zh-CN" altLang="en-US" b="1" smtClean="0"/>
              <a:t>第十三条 经营者不得从事下列有奖销售：</a:t>
            </a:r>
            <a:endParaRPr lang="zh-CN" altLang="en-US" b="1" smtClean="0"/>
          </a:p>
          <a:p>
            <a:pPr eaLnBrk="1" hangingPunct="1"/>
            <a:r>
              <a:rPr lang="zh-CN" altLang="en-US" b="1" smtClean="0"/>
              <a:t>　　</a:t>
            </a:r>
            <a:r>
              <a:rPr lang="en-US" altLang="zh-CN" b="1" smtClean="0"/>
              <a:t>(</a:t>
            </a:r>
            <a:r>
              <a:rPr lang="zh-CN" altLang="en-US" b="1" smtClean="0"/>
              <a:t>一</a:t>
            </a:r>
            <a:r>
              <a:rPr lang="en-US" altLang="zh-CN" b="1" smtClean="0"/>
              <a:t>)</a:t>
            </a:r>
            <a:r>
              <a:rPr lang="zh-CN" altLang="en-US" b="1" smtClean="0"/>
              <a:t>采用谎称有奖或者故意让内定人员中奖的欺骗方式进行有奖销售；</a:t>
            </a:r>
            <a:endParaRPr lang="zh-CN" altLang="en-US" b="1" smtClean="0"/>
          </a:p>
          <a:p>
            <a:pPr eaLnBrk="1" hangingPunct="1"/>
            <a:r>
              <a:rPr lang="zh-CN" altLang="en-US" b="1" smtClean="0"/>
              <a:t>　　</a:t>
            </a:r>
            <a:r>
              <a:rPr lang="en-US" altLang="zh-CN" b="1" smtClean="0"/>
              <a:t>(</a:t>
            </a:r>
            <a:r>
              <a:rPr lang="zh-CN" altLang="en-US" b="1" smtClean="0"/>
              <a:t>二</a:t>
            </a:r>
            <a:r>
              <a:rPr lang="en-US" altLang="zh-CN" b="1" smtClean="0"/>
              <a:t>)</a:t>
            </a:r>
            <a:r>
              <a:rPr lang="zh-CN" altLang="en-US" b="1" smtClean="0"/>
              <a:t>利用有奖销售的手段推销质次价高的商品；</a:t>
            </a:r>
            <a:endParaRPr lang="zh-CN" altLang="en-US" b="1" smtClean="0"/>
          </a:p>
          <a:p>
            <a:pPr eaLnBrk="1" hangingPunct="1"/>
            <a:r>
              <a:rPr lang="zh-CN" altLang="en-US" b="1" smtClean="0"/>
              <a:t>　　</a:t>
            </a:r>
            <a:r>
              <a:rPr lang="en-US" altLang="zh-CN" b="1" smtClean="0"/>
              <a:t>(</a:t>
            </a:r>
            <a:r>
              <a:rPr lang="zh-CN" altLang="en-US" b="1" smtClean="0"/>
              <a:t>三</a:t>
            </a:r>
            <a:r>
              <a:rPr lang="en-US" altLang="zh-CN" b="1" smtClean="0"/>
              <a:t>)</a:t>
            </a:r>
            <a:r>
              <a:rPr lang="zh-CN" altLang="en-US" b="1" smtClean="0"/>
              <a:t>抽奖式的有奖销售，最高奖的金额超过</a:t>
            </a:r>
            <a:r>
              <a:rPr lang="en-US" altLang="zh-CN" b="1" smtClean="0"/>
              <a:t>5000</a:t>
            </a:r>
            <a:r>
              <a:rPr lang="zh-CN" altLang="en-US" b="1" smtClean="0"/>
              <a:t>元。</a:t>
            </a:r>
            <a:endParaRPr lang="zh-CN" altLang="en-US" b="1" smtClean="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11463</Words>
  <Application>WPS 演示</Application>
  <PresentationFormat>宽屏</PresentationFormat>
  <Paragraphs>810</Paragraphs>
  <Slides>113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113</vt:i4>
      </vt:variant>
    </vt:vector>
  </HeadingPairs>
  <TitlesOfParts>
    <vt:vector size="129" baseType="lpstr">
      <vt:lpstr>Arial</vt:lpstr>
      <vt:lpstr>宋体</vt:lpstr>
      <vt:lpstr>Wingdings</vt:lpstr>
      <vt:lpstr>Calibri</vt:lpstr>
      <vt:lpstr>微软雅黑</vt:lpstr>
      <vt:lpstr>黑体</vt:lpstr>
      <vt:lpstr>楷体_GB2312</vt:lpstr>
      <vt:lpstr>Arial</vt:lpstr>
      <vt:lpstr>Arial Unicode MS</vt:lpstr>
      <vt:lpstr>Calibri Light</vt:lpstr>
      <vt:lpstr>Georgia</vt:lpstr>
      <vt:lpstr>方正舒体</vt:lpstr>
      <vt:lpstr>华文新魏</vt:lpstr>
      <vt:lpstr>隶书</vt:lpstr>
      <vt:lpstr>新宋体</vt:lpstr>
      <vt:lpstr>Office 主题</vt:lpstr>
      <vt:lpstr>PowerPoint 演示文稿</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一、反不正当竞争法的产生及发展 </vt:lpstr>
      <vt:lpstr>PowerPoint 演示文稿</vt:lpstr>
      <vt:lpstr>一、反不正当竞争法的产生及发展 </vt:lpstr>
      <vt:lpstr>一、反不正当竞争法的产生及发展 </vt:lpstr>
      <vt:lpstr>PowerPoint 演示文稿</vt:lpstr>
      <vt:lpstr>一、反不正当竞争法的产生及发展 </vt:lpstr>
      <vt:lpstr>一、反不正当竞争法的产生及发展</vt:lpstr>
      <vt:lpstr>PowerPoint 演示文稿</vt:lpstr>
      <vt:lpstr>PowerPoint 演示文稿</vt:lpstr>
      <vt:lpstr>PowerPoint 演示文稿</vt:lpstr>
      <vt:lpstr>二、不正当竞争的概念及一般条款 </vt:lpstr>
      <vt:lpstr>二、不正当竞争的概念及一般条款 </vt:lpstr>
      <vt:lpstr>二、不正当竞争的概念及一般条款</vt:lpstr>
      <vt:lpstr>PowerPoint 演示文稿</vt:lpstr>
      <vt:lpstr>三、我国反不正当竞争法适用主体 </vt:lpstr>
      <vt:lpstr>不正当竞争行为的法定主体</vt:lpstr>
      <vt:lpstr> 　典型不正当竞争行为的确认 </vt:lpstr>
      <vt:lpstr>七、限购排挤行为 八、行政垄断行为 九、低价倾销行为 十、通谋投标行为 十一、搭售行为</vt:lpstr>
      <vt:lpstr>一、市场混淆行为</vt:lpstr>
      <vt:lpstr>一、市场混淆行为</vt:lpstr>
      <vt:lpstr>1、假冒他人的注册商标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农夫山泉最终仍删除了部分设计，可口可乐亦未走法律程序。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案例 ：苏州某日资公司 </vt:lpstr>
      <vt:lpstr>PowerPoint 演示文稿</vt:lpstr>
      <vt:lpstr>二、商业贿赂行为</vt:lpstr>
      <vt:lpstr>《关于禁止商业贿赂行为的暂行规定》</vt:lpstr>
      <vt:lpstr>二、商业贿赂行为</vt:lpstr>
      <vt:lpstr>PowerPoint 演示文稿</vt:lpstr>
      <vt:lpstr>(二)关于商业贿赂行为的认定</vt:lpstr>
      <vt:lpstr>PowerPoint 演示文稿</vt:lpstr>
      <vt:lpstr>PowerPoint 演示文稿</vt:lpstr>
      <vt:lpstr>商业贿赂和回扣的区别</vt:lpstr>
      <vt:lpstr>商业贿赂和回扣的区别</vt:lpstr>
      <vt:lpstr>医院、金融、税收系统</vt:lpstr>
      <vt:lpstr>商业贿赂和回扣的关系</vt:lpstr>
      <vt:lpstr>(四)关于折扣</vt:lpstr>
      <vt:lpstr>折扣和回扣的比较</vt:lpstr>
      <vt:lpstr>折扣和回扣的比较</vt:lpstr>
      <vt:lpstr>PowerPoint 演示文稿</vt:lpstr>
      <vt:lpstr>佣金的法律特征</vt:lpstr>
      <vt:lpstr>珍味楼酒店收受商业贿赂案</vt:lpstr>
      <vt:lpstr>PowerPoint 演示文稿</vt:lpstr>
      <vt:lpstr>PowerPoint 演示文稿</vt:lpstr>
      <vt:lpstr>“进场费”和“专场费”是否属于 商业贿赂？</vt:lpstr>
      <vt:lpstr>三、虚假宣传行为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四、侵犯商业秘密行为</vt:lpstr>
      <vt:lpstr>PowerPoint 演示文稿</vt:lpstr>
      <vt:lpstr>PowerPoint 演示文稿</vt:lpstr>
      <vt:lpstr>PowerPoint 演示文稿</vt:lpstr>
      <vt:lpstr>案    例</vt:lpstr>
      <vt:lpstr>法院判决</vt:lpstr>
      <vt:lpstr>PowerPoint 演示文稿</vt:lpstr>
      <vt:lpstr>五、不当有奖销售行为</vt:lpstr>
      <vt:lpstr>柳城工商局取缔一不法有奖销售摊点 </vt:lpstr>
      <vt:lpstr>六、商业诋毁行为</vt:lpstr>
      <vt:lpstr>PowerPoint 演示文稿</vt:lpstr>
      <vt:lpstr>（二）案例</vt:lpstr>
      <vt:lpstr>PowerPoint 演示文稿</vt:lpstr>
      <vt:lpstr>PowerPoint 演示文稿</vt:lpstr>
      <vt:lpstr>四、法律责任</vt:lpstr>
      <vt:lpstr>（二）法律责任</vt:lpstr>
      <vt:lpstr>小知识：</vt:lpstr>
      <vt:lpstr>PowerPoint 演示文稿</vt:lpstr>
      <vt:lpstr>PowerPoint 演示文稿</vt:lpstr>
      <vt:lpstr>PowerPoint 演示文稿</vt:lpstr>
      <vt:lpstr>思考</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186</cp:revision>
  <dcterms:created xsi:type="dcterms:W3CDTF">2015-05-05T08:02:00Z</dcterms:created>
  <dcterms:modified xsi:type="dcterms:W3CDTF">2018-06-03T13:18:00Z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