
<file path=[Content_Types].xml><?xml version="1.0" encoding="utf-8"?>
<Types xmlns="http://schemas.openxmlformats.org/package/2006/content-types">
  <Default Extension="jpeg" ContentType="image/jpeg"/>
  <Default Extension="png" ContentType="image/png"/>
  <Default Extension="gif" ContentType="image/gi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7" r:id="rId3"/>
    <p:sldId id="258" r:id="rId4"/>
    <p:sldId id="259"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41" r:id="rId22"/>
    <p:sldId id="342" r:id="rId23"/>
    <p:sldId id="343" r:id="rId24"/>
    <p:sldId id="344" r:id="rId25"/>
    <p:sldId id="345" r:id="rId26"/>
    <p:sldId id="346" r:id="rId27"/>
    <p:sldId id="347" r:id="rId28"/>
    <p:sldId id="348" r:id="rId29"/>
    <p:sldId id="349" r:id="rId30"/>
    <p:sldId id="350" r:id="rId31"/>
    <p:sldId id="351" r:id="rId32"/>
    <p:sldId id="352" r:id="rId33"/>
    <p:sldId id="382" r:id="rId34"/>
    <p:sldId id="383" r:id="rId35"/>
    <p:sldId id="384" r:id="rId36"/>
    <p:sldId id="385" r:id="rId37"/>
    <p:sldId id="353" r:id="rId38"/>
    <p:sldId id="354" r:id="rId39"/>
    <p:sldId id="355" r:id="rId40"/>
    <p:sldId id="356" r:id="rId41"/>
    <p:sldId id="357" r:id="rId42"/>
    <p:sldId id="358" r:id="rId43"/>
    <p:sldId id="359" r:id="rId44"/>
    <p:sldId id="360" r:id="rId45"/>
    <p:sldId id="361" r:id="rId46"/>
    <p:sldId id="362" r:id="rId47"/>
    <p:sldId id="363" r:id="rId48"/>
    <p:sldId id="364" r:id="rId49"/>
    <p:sldId id="365" r:id="rId50"/>
    <p:sldId id="366" r:id="rId51"/>
    <p:sldId id="367" r:id="rId52"/>
    <p:sldId id="368" r:id="rId53"/>
    <p:sldId id="369" r:id="rId54"/>
    <p:sldId id="370" r:id="rId55"/>
    <p:sldId id="371" r:id="rId56"/>
    <p:sldId id="372" r:id="rId57"/>
    <p:sldId id="373" r:id="rId58"/>
    <p:sldId id="374" r:id="rId59"/>
    <p:sldId id="375" r:id="rId60"/>
    <p:sldId id="376" r:id="rId61"/>
    <p:sldId id="377" r:id="rId62"/>
    <p:sldId id="378" r:id="rId63"/>
    <p:sldId id="379" r:id="rId64"/>
    <p:sldId id="380" r:id="rId65"/>
    <p:sldId id="381" r:id="rId6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1" Type="http://schemas.openxmlformats.org/officeDocument/2006/relationships/commentAuthors" Target="commentAuthors.xml"/><Relationship Id="rId70" Type="http://schemas.openxmlformats.org/officeDocument/2006/relationships/tableStyles" Target="tableStyles.xml"/><Relationship Id="rId7" Type="http://schemas.openxmlformats.org/officeDocument/2006/relationships/slide" Target="slides/slide5.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notesMaster" Target="notesMasters/notesMaster1.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325438"/>
            <a:ext cx="10972800" cy="58007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hemeOverride" Target="../theme/themeOverride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GIF"/><Relationship Id="rId1" Type="http://schemas.openxmlformats.org/officeDocument/2006/relationships/image" Target="../media/image3.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wmf"/></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GIF"/></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GIF"/></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文本框 1"/>
          <p:cNvSpPr/>
          <p:nvPr/>
        </p:nvSpPr>
        <p:spPr>
          <a:xfrm>
            <a:off x="1006475" y="516573"/>
            <a:ext cx="7800975" cy="1985010"/>
          </a:xfrm>
          <a:prstGeom prst="rect">
            <a:avLst/>
          </a:prstGeom>
          <a:noFill/>
          <a:ln w="9525">
            <a:noFill/>
          </a:ln>
        </p:spPr>
        <p:txBody>
          <a:bodyPr wrap="none" anchor="t">
            <a:spAutoFit/>
          </a:bodyPr>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5.市场管理法律制度----</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a:p>
            <a:pPr lvl="0" algn="l"/>
            <a:r>
              <a:rPr lang="zh-CN" altLang="en-US" sz="6000" b="1" dirty="0">
                <a:solidFill>
                  <a:srgbClr val="2E2E2E"/>
                </a:solidFill>
                <a:latin typeface="Calibri" panose="020F0502020204030204" charset="0"/>
                <a:ea typeface="微软雅黑" panose="020B0503020204020204" charset="-122"/>
                <a:sym typeface="Calibri" panose="020F0502020204030204" charset="0"/>
              </a:rPr>
              <a:t>遇害不慌，依法维权</a:t>
            </a:r>
            <a:endParaRPr lang="zh-CN" altLang="en-US" sz="60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5" name="文本框 2"/>
          <p:cNvSpPr/>
          <p:nvPr/>
        </p:nvSpPr>
        <p:spPr>
          <a:xfrm>
            <a:off x="3139440" y="2760980"/>
            <a:ext cx="7020560" cy="1605915"/>
          </a:xfrm>
          <a:prstGeom prst="rect">
            <a:avLst/>
          </a:prstGeom>
          <a:noFill/>
          <a:ln w="9525">
            <a:noFill/>
          </a:ln>
        </p:spPr>
        <p:txBody>
          <a:bodyPr wrap="square" anchor="t">
            <a:spAutoFit/>
          </a:bodyPr>
          <a:p>
            <a:pPr lvl="0"/>
            <a:r>
              <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rPr>
              <a:t>5-1-2 识别消费者的权益与经营者的义务</a:t>
            </a:r>
            <a:endParaRPr lang="zh-CN" altLang="en-US" sz="4800" b="1" dirty="0">
              <a:ln w="22225">
                <a:solidFill>
                  <a:schemeClr val="accent2"/>
                </a:solidFill>
                <a:prstDash val="solid"/>
              </a:ln>
              <a:solidFill>
                <a:schemeClr val="accent2">
                  <a:lumMod val="40000"/>
                  <a:lumOff val="60000"/>
                </a:schemeClr>
              </a:solidFill>
              <a:effectLst/>
              <a:latin typeface="微软雅黑" panose="020B0503020204020204" charset="-122"/>
              <a:ea typeface="宋体" panose="02010600030101010101" pitchFamily="2" charset="-122"/>
              <a:sym typeface="微软雅黑" panose="020B0503020204020204" charset="-122"/>
            </a:endParaRPr>
          </a:p>
        </p:txBody>
      </p:sp>
      <p:sp>
        <p:nvSpPr>
          <p:cNvPr id="2" name="文本框 3"/>
          <p:cNvSpPr/>
          <p:nvPr/>
        </p:nvSpPr>
        <p:spPr>
          <a:xfrm>
            <a:off x="5664200" y="4437063"/>
            <a:ext cx="2246313" cy="613410"/>
          </a:xfrm>
          <a:prstGeom prst="rect">
            <a:avLst/>
          </a:prstGeom>
          <a:noFill/>
          <a:ln w="9525">
            <a:noFill/>
          </a:ln>
        </p:spPr>
        <p:txBody>
          <a:bodyPr wrap="square" anchor="t">
            <a:spAutoFit/>
          </a:bodyPr>
          <a:p>
            <a:pPr lvl="0"/>
            <a:r>
              <a:rPr lang="zh-CN" altLang="en-US" sz="3200" b="1" dirty="0">
                <a:solidFill>
                  <a:srgbClr val="2E2E2E"/>
                </a:solidFill>
                <a:latin typeface="Calibri" panose="020F0502020204030204" charset="0"/>
                <a:ea typeface="微软雅黑" panose="020B0503020204020204" charset="-122"/>
                <a:sym typeface="Calibri" panose="020F0502020204030204" charset="0"/>
              </a:rPr>
              <a:t>高扬</a:t>
            </a:r>
            <a:endParaRPr lang="zh-CN" altLang="en-US" sz="3200" b="1" dirty="0">
              <a:solidFill>
                <a:srgbClr val="2E2E2E"/>
              </a:solidFill>
              <a:latin typeface="Calibri" panose="020F0502020204030204" charset="0"/>
              <a:ea typeface="微软雅黑" panose="020B0503020204020204" charset="-122"/>
              <a:sym typeface="Calibri" panose="020F0502020204030204" charset="0"/>
            </a:endParaRPr>
          </a:p>
        </p:txBody>
      </p:sp>
      <p:sp>
        <p:nvSpPr>
          <p:cNvPr id="3076" name="直接连接符 8"/>
          <p:cNvSpPr/>
          <p:nvPr/>
        </p:nvSpPr>
        <p:spPr>
          <a:xfrm>
            <a:off x="4292600" y="5084763"/>
            <a:ext cx="3806825" cy="1587"/>
          </a:xfrm>
          <a:prstGeom prst="line">
            <a:avLst/>
          </a:prstGeom>
          <a:ln w="9525" cap="flat" cmpd="sng">
            <a:solidFill>
              <a:srgbClr val="2E2E2E"/>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3077" name="文本框 12"/>
          <p:cNvSpPr/>
          <p:nvPr/>
        </p:nvSpPr>
        <p:spPr>
          <a:xfrm>
            <a:off x="4249738" y="5157788"/>
            <a:ext cx="3849687" cy="429895"/>
          </a:xfrm>
          <a:prstGeom prst="rect">
            <a:avLst/>
          </a:prstGeom>
          <a:noFill/>
          <a:ln w="9525">
            <a:noFill/>
          </a:ln>
        </p:spPr>
        <p:txBody>
          <a:bodyPr wrap="square" anchor="t">
            <a:spAutoFit/>
          </a:bodyPr>
          <a:p>
            <a:pPr lvl="0" algn="ctr"/>
            <a:endParaRPr lang="zh-CN" altLang="en-US" sz="2200" dirty="0">
              <a:solidFill>
                <a:srgbClr val="2E2E2E"/>
              </a:solidFill>
              <a:latin typeface="Calibri" panose="020F0502020204030204" charset="0"/>
              <a:ea typeface="微软雅黑" panose="020B0503020204020204" charset="-122"/>
              <a:sym typeface="Calibri" panose="020F0502020204030204" charset="0"/>
            </a:endParaRPr>
          </a:p>
        </p:txBody>
      </p:sp>
      <p:pic>
        <p:nvPicPr>
          <p:cNvPr id="3078" name="图片 3078" descr="MomentCam_20150922_211017"/>
          <p:cNvPicPr>
            <a:picLocks noChangeAspect="1"/>
          </p:cNvPicPr>
          <p:nvPr/>
        </p:nvPicPr>
        <p:blipFill>
          <a:blip r:embed="rId1"/>
          <a:stretch>
            <a:fillRect/>
          </a:stretch>
        </p:blipFill>
        <p:spPr>
          <a:xfrm>
            <a:off x="379730" y="3751580"/>
            <a:ext cx="2949575" cy="3779838"/>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charRg st="0" end="3"/>
                                            </p:txEl>
                                          </p:spTgt>
                                        </p:tgtEl>
                                        <p:attrNameLst>
                                          <p:attrName>style.visibility</p:attrName>
                                        </p:attrNameLst>
                                      </p:cBhvr>
                                      <p:to>
                                        <p:strVal val="visible"/>
                                      </p:to>
                                    </p:set>
                                    <p:anim calcmode="lin" valueType="num">
                                      <p:cBhvr additive="base">
                                        <p:cTn id="7" dur="500" fill="hold"/>
                                        <p:tgtEl>
                                          <p:spTgt spid="3075">
                                            <p:txEl>
                                              <p:charRg st="0"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charRg st="0"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标题 1"/>
          <p:cNvSpPr>
            <a:spLocks noGrp="1" noRot="1"/>
          </p:cNvSpPr>
          <p:nvPr>
            <p:ph type="title"/>
          </p:nvPr>
        </p:nvSpPr>
        <p:spPr/>
        <p:txBody>
          <a:bodyPr wrap="square" lIns="91440" tIns="45720" rIns="91440" bIns="45720" anchor="ctr"/>
          <a:p>
            <a:endParaRPr lang="zh-CN" altLang="en-US" dirty="0"/>
          </a:p>
        </p:txBody>
      </p:sp>
      <p:sp>
        <p:nvSpPr>
          <p:cNvPr id="44034" name="内容占位符 2"/>
          <p:cNvSpPr>
            <a:spLocks noGrp="1" noRot="1"/>
          </p:cNvSpPr>
          <p:nvPr>
            <p:ph idx="1"/>
          </p:nvPr>
        </p:nvSpPr>
        <p:spPr/>
        <p:txBody>
          <a:bodyPr wrap="square" lIns="91440" tIns="45720" rIns="91440" bIns="45720" anchor="t"/>
          <a:p>
            <a:r>
              <a:rPr lang="zh-CN" altLang="zh-CN" dirty="0"/>
              <a:t>第四十九条 经营者提供商品或者服务，造成消费者或者其他受害人人身伤害的，应当赔偿医疗费、护理费、交通费等为治疗和康复支出的合理费用，以及因误工减少的收入。造成残疾的，还应当赔偿残疾生活辅助具费和残疾赔偿金。造成死亡的，还应当赔偿丧葬费和死亡赔偿金</a:t>
            </a:r>
            <a:endParaRPr lang="zh-CN"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日期占位符 4"/>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A75F63BC-2743-4AEF-BF7A-8C13B1AE8F3F}"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7" name="灯片编号占位符 6"/>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C31BB93E-16B2-48BA-A101-CCB372BE488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5059" name="Rectangle 2"/>
          <p:cNvSpPr>
            <a:spLocks noGrp="1" noRot="1"/>
          </p:cNvSpPr>
          <p:nvPr>
            <p:ph type="title"/>
          </p:nvPr>
        </p:nvSpPr>
        <p:spPr>
          <a:gradFill rotWithShape="0">
            <a:gsLst>
              <a:gs pos="0">
                <a:srgbClr val="FEE7F2">
                  <a:alpha val="100000"/>
                </a:srgbClr>
              </a:gs>
              <a:gs pos="17999">
                <a:srgbClr val="FBD49C">
                  <a:alpha val="100000"/>
                </a:srgbClr>
              </a:gs>
              <a:gs pos="39000">
                <a:srgbClr val="FBA97D">
                  <a:alpha val="100000"/>
                </a:srgbClr>
              </a:gs>
              <a:gs pos="64000">
                <a:srgbClr val="FAC77D">
                  <a:alpha val="100000"/>
                </a:srgbClr>
              </a:gs>
              <a:gs pos="82001">
                <a:srgbClr val="FEE7F2">
                  <a:alpha val="100000"/>
                </a:srgbClr>
              </a:gs>
              <a:gs pos="100000">
                <a:srgbClr val="FBEAC7">
                  <a:alpha val="100000"/>
                </a:srgbClr>
              </a:gs>
            </a:gsLst>
            <a:lin ang="18900000" scaled="1"/>
            <a:tileRect/>
          </a:gradFill>
          <a:effectLst>
            <a:outerShdw dist="107763" dir="18900000" algn="ctr" rotWithShape="0">
              <a:schemeClr val="bg2"/>
            </a:outerShdw>
          </a:effectLst>
        </p:spPr>
        <p:txBody>
          <a:bodyPr wrap="square" lIns="91440" tIns="45720" rIns="91440" bIns="45720" anchor="ctr"/>
          <a:p>
            <a:r>
              <a:rPr lang="en-US" altLang="zh-CN" b="1" dirty="0"/>
              <a:t>A</a:t>
            </a:r>
            <a:r>
              <a:rPr lang="zh-CN" altLang="en-US" b="1" dirty="0"/>
              <a:t>安全权的概念和特点</a:t>
            </a:r>
            <a:endParaRPr lang="zh-CN" altLang="en-US" b="1" dirty="0"/>
          </a:p>
        </p:txBody>
      </p:sp>
      <p:sp>
        <p:nvSpPr>
          <p:cNvPr id="31747" name="Rectangle 3" descr="白色大理石"/>
          <p:cNvSpPr>
            <a:spLocks noGrp="1" noRot="1"/>
          </p:cNvSpPr>
          <p:nvPr>
            <p:ph sz="half" idx="2"/>
          </p:nvPr>
        </p:nvSpPr>
        <p:spPr/>
        <p:txBody>
          <a:bodyPr wrap="square" lIns="91440" tIns="45720" rIns="91440" bIns="45720" anchor="t"/>
          <a:p>
            <a:pPr>
              <a:lnSpc>
                <a:spcPct val="90000"/>
              </a:lnSpc>
            </a:pPr>
            <a:r>
              <a:rPr lang="zh-CN" altLang="en-US" kern="1200" dirty="0"/>
              <a:t>《消》法中所称的安全权，有其                  特定含义：</a:t>
            </a:r>
            <a:endParaRPr lang="zh-CN" altLang="en-US" kern="1200" dirty="0"/>
          </a:p>
          <a:p>
            <a:pPr>
              <a:lnSpc>
                <a:spcPct val="90000"/>
              </a:lnSpc>
              <a:buNone/>
            </a:pPr>
            <a:r>
              <a:rPr lang="zh-CN" altLang="en-US" kern="1200" dirty="0"/>
              <a:t>        </a:t>
            </a:r>
            <a:r>
              <a:rPr lang="zh-CN" altLang="en-US" kern="1200" dirty="0">
                <a:ea typeface="楷体_GB2312" pitchFamily="1" charset="-122"/>
              </a:rPr>
              <a:t>是指消费者在购买、使用、和接受服务时所享有的人身财产安全不受损害的权利。</a:t>
            </a:r>
            <a:endParaRPr lang="zh-CN" altLang="en-US" kern="1200" dirty="0">
              <a:ea typeface="楷体_GB2312" pitchFamily="1" charset="-122"/>
            </a:endParaRPr>
          </a:p>
          <a:p>
            <a:pPr algn="just">
              <a:lnSpc>
                <a:spcPct val="90000"/>
              </a:lnSpc>
              <a:buNone/>
            </a:pPr>
            <a:r>
              <a:rPr lang="zh-CN" altLang="en-US" sz="2400" kern="1200" dirty="0"/>
              <a:t>                        </a:t>
            </a:r>
            <a:endParaRPr lang="zh-CN" altLang="en-US" sz="2400" kern="1200" dirty="0">
              <a:ea typeface="黑体" panose="02010609060101010101" pitchFamily="2" charset="-122"/>
            </a:endParaRPr>
          </a:p>
        </p:txBody>
      </p:sp>
      <p:sp>
        <p:nvSpPr>
          <p:cNvPr id="31748" name="Text Box 4"/>
          <p:cNvSpPr>
            <a:spLocks noGrp="1" noRot="1"/>
          </p:cNvSpPr>
          <p:nvPr>
            <p:ph sz="half" idx="1"/>
          </p:nvPr>
        </p:nvSpPr>
        <p:spPr>
          <a:xfrm>
            <a:off x="2133600" y="1905000"/>
            <a:ext cx="3505200" cy="4114800"/>
          </a:xfrm>
          <a:gradFill rotWithShape="0">
            <a:gsLst>
              <a:gs pos="0">
                <a:srgbClr val="3399FF">
                  <a:alpha val="100000"/>
                </a:srgbClr>
              </a:gs>
              <a:gs pos="16000">
                <a:srgbClr val="00CCCC">
                  <a:alpha val="100000"/>
                </a:srgbClr>
              </a:gs>
              <a:gs pos="47000">
                <a:srgbClr val="9999FF">
                  <a:alpha val="100000"/>
                </a:srgbClr>
              </a:gs>
              <a:gs pos="60001">
                <a:srgbClr val="2E6792">
                  <a:alpha val="100000"/>
                </a:srgbClr>
              </a:gs>
              <a:gs pos="71001">
                <a:srgbClr val="3333CC">
                  <a:alpha val="100000"/>
                </a:srgbClr>
              </a:gs>
              <a:gs pos="81000">
                <a:srgbClr val="1170FF">
                  <a:alpha val="100000"/>
                </a:srgbClr>
              </a:gs>
              <a:gs pos="100000">
                <a:srgbClr val="006699">
                  <a:alpha val="100000"/>
                </a:srgbClr>
              </a:gs>
            </a:gsLst>
            <a:lin ang="2700000" scaled="1"/>
            <a:tileRect/>
          </a:gradFill>
          <a:ln>
            <a:solidFill>
              <a:srgbClr val="000000"/>
            </a:solidFill>
            <a:miter/>
          </a:ln>
        </p:spPr>
        <p:txBody>
          <a:bodyPr wrap="square" lIns="91440" tIns="45720" rIns="91440" bIns="45720" anchor="t"/>
          <a:p>
            <a:pPr algn="just">
              <a:spcBef>
                <a:spcPct val="0"/>
              </a:spcBef>
              <a:buNone/>
            </a:pPr>
            <a:r>
              <a:rPr lang="zh-CN" altLang="en-US" sz="3600" kern="1200" dirty="0">
                <a:solidFill>
                  <a:schemeClr val="bg1"/>
                </a:solidFill>
                <a:ea typeface="隶书" panose="02010509060101010101" pitchFamily="49" charset="-122"/>
              </a:rPr>
              <a:t>自我实现需要</a:t>
            </a:r>
            <a:endParaRPr lang="zh-CN" altLang="en-US" sz="3600" kern="1200" dirty="0">
              <a:solidFill>
                <a:schemeClr val="bg1"/>
              </a:solidFill>
              <a:ea typeface="隶书" panose="02010509060101010101" pitchFamily="49" charset="-122"/>
            </a:endParaRPr>
          </a:p>
          <a:p>
            <a:pPr algn="just">
              <a:spcBef>
                <a:spcPct val="0"/>
              </a:spcBef>
              <a:buNone/>
            </a:pPr>
            <a:r>
              <a:rPr lang="zh-CN" altLang="en-US" sz="3600" kern="1200" dirty="0">
                <a:solidFill>
                  <a:schemeClr val="bg1"/>
                </a:solidFill>
                <a:ea typeface="隶书" panose="02010509060101010101" pitchFamily="49" charset="-122"/>
              </a:rPr>
              <a:t>　尊重需要</a:t>
            </a:r>
            <a:endParaRPr lang="zh-CN" altLang="en-US" sz="3600" kern="1200" dirty="0">
              <a:solidFill>
                <a:schemeClr val="bg1"/>
              </a:solidFill>
              <a:ea typeface="隶书" panose="02010509060101010101" pitchFamily="49" charset="-122"/>
            </a:endParaRPr>
          </a:p>
          <a:p>
            <a:pPr algn="just">
              <a:spcBef>
                <a:spcPct val="0"/>
              </a:spcBef>
              <a:buNone/>
            </a:pPr>
            <a:r>
              <a:rPr lang="zh-CN" altLang="en-US" sz="3600" kern="1200" dirty="0">
                <a:solidFill>
                  <a:schemeClr val="bg1"/>
                </a:solidFill>
                <a:ea typeface="隶书" panose="02010509060101010101" pitchFamily="49" charset="-122"/>
              </a:rPr>
              <a:t>　友爱需要</a:t>
            </a:r>
            <a:endParaRPr lang="zh-CN" altLang="en-US" sz="3600" kern="1200" dirty="0">
              <a:solidFill>
                <a:schemeClr val="bg1"/>
              </a:solidFill>
              <a:ea typeface="隶书" panose="02010509060101010101" pitchFamily="49" charset="-122"/>
            </a:endParaRPr>
          </a:p>
          <a:p>
            <a:pPr algn="just">
              <a:spcBef>
                <a:spcPct val="0"/>
              </a:spcBef>
              <a:buNone/>
            </a:pPr>
            <a:r>
              <a:rPr lang="zh-CN" altLang="en-US" sz="3600" kern="1200" dirty="0">
                <a:solidFill>
                  <a:schemeClr val="bg1"/>
                </a:solidFill>
                <a:ea typeface="隶书" panose="02010509060101010101" pitchFamily="49" charset="-122"/>
              </a:rPr>
              <a:t>　安全需要</a:t>
            </a:r>
            <a:endParaRPr lang="zh-CN" altLang="en-US" sz="3600" kern="1200" dirty="0">
              <a:solidFill>
                <a:schemeClr val="bg1"/>
              </a:solidFill>
              <a:ea typeface="隶书" panose="02010509060101010101" pitchFamily="49" charset="-122"/>
            </a:endParaRPr>
          </a:p>
          <a:p>
            <a:pPr algn="just">
              <a:spcBef>
                <a:spcPct val="0"/>
              </a:spcBef>
              <a:buNone/>
            </a:pPr>
            <a:r>
              <a:rPr lang="zh-CN" altLang="en-US" sz="3600" kern="1200" dirty="0">
                <a:solidFill>
                  <a:schemeClr val="bg1"/>
                </a:solidFill>
                <a:ea typeface="隶书" panose="02010509060101010101" pitchFamily="49" charset="-122"/>
              </a:rPr>
              <a:t>　生理需要</a:t>
            </a:r>
            <a:endParaRPr lang="zh-CN" altLang="en-US" sz="3600" kern="1200" dirty="0">
              <a:solidFill>
                <a:schemeClr val="bg1"/>
              </a:solidFill>
              <a:ea typeface="隶书" panose="02010509060101010101" pitchFamily="49" charset="-122"/>
            </a:endParaRPr>
          </a:p>
          <a:p>
            <a:pPr algn="just">
              <a:spcBef>
                <a:spcPct val="0"/>
              </a:spcBef>
              <a:buNone/>
            </a:pPr>
            <a:r>
              <a:rPr lang="zh-CN" altLang="en-US" sz="2800" kern="1200" dirty="0">
                <a:solidFill>
                  <a:srgbClr val="FFCCCC"/>
                </a:solidFill>
                <a:ea typeface="隶书" panose="02010509060101010101" pitchFamily="49" charset="-122"/>
              </a:rPr>
              <a:t>马斯洛的需要层次</a:t>
            </a:r>
            <a:endParaRPr lang="zh-CN" altLang="en-US" sz="2800" kern="1200" dirty="0">
              <a:solidFill>
                <a:srgbClr val="FFCCCC"/>
              </a:solidFill>
              <a:ea typeface="隶书" panose="02010509060101010101" pitchFamily="49" charset="-122"/>
            </a:endParaRPr>
          </a:p>
          <a:p>
            <a:pPr algn="just">
              <a:spcBef>
                <a:spcPct val="0"/>
              </a:spcBef>
              <a:buNone/>
            </a:pPr>
            <a:endParaRPr lang="zh-CN" altLang="en-US" sz="3600" kern="1200" dirty="0">
              <a:solidFill>
                <a:srgbClr val="9966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748">
                                            <p:txEl>
                                              <p:charRg st="4294967295" end="4294967295"/>
                                            </p:txEl>
                                          </p:spTgt>
                                        </p:tgtEl>
                                        <p:attrNameLst>
                                          <p:attrName>style.visibility</p:attrName>
                                        </p:attrNameLst>
                                      </p:cBhvr>
                                      <p:to>
                                        <p:strVal val="visible"/>
                                      </p:to>
                                    </p:set>
                                    <p:animEffect transition="in" filter="wipe(left)">
                                      <p:cBhvr>
                                        <p:cTn id="7" dur="500"/>
                                        <p:tgtEl>
                                          <p:spTgt spid="31748">
                                            <p:txEl>
                                              <p:charRg st="4294967295" end="429496729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748">
                                            <p:txEl>
                                              <p:charRg st="31" end="40"/>
                                            </p:txEl>
                                          </p:spTgt>
                                        </p:tgtEl>
                                        <p:attrNameLst>
                                          <p:attrName>style.visibility</p:attrName>
                                        </p:attrNameLst>
                                      </p:cBhvr>
                                      <p:to>
                                        <p:strVal val="visible"/>
                                      </p:to>
                                    </p:set>
                                    <p:animEffect transition="in" filter="wipe(left)">
                                      <p:cBhvr>
                                        <p:cTn id="12" dur="500"/>
                                        <p:tgtEl>
                                          <p:spTgt spid="31748">
                                            <p:txEl>
                                              <p:charRg st="31" end="4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1748">
                                            <p:txEl>
                                              <p:charRg st="25" end="31"/>
                                            </p:txEl>
                                          </p:spTgt>
                                        </p:tgtEl>
                                        <p:attrNameLst>
                                          <p:attrName>style.visibility</p:attrName>
                                        </p:attrNameLst>
                                      </p:cBhvr>
                                      <p:to>
                                        <p:strVal val="visible"/>
                                      </p:to>
                                    </p:set>
                                    <p:animEffect transition="in" filter="wipe(left)">
                                      <p:cBhvr>
                                        <p:cTn id="17" dur="500"/>
                                        <p:tgtEl>
                                          <p:spTgt spid="31748">
                                            <p:txEl>
                                              <p:charRg st="25" end="3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1748">
                                            <p:txEl>
                                              <p:charRg st="19" end="25"/>
                                            </p:txEl>
                                          </p:spTgt>
                                        </p:tgtEl>
                                        <p:attrNameLst>
                                          <p:attrName>style.visibility</p:attrName>
                                        </p:attrNameLst>
                                      </p:cBhvr>
                                      <p:to>
                                        <p:strVal val="visible"/>
                                      </p:to>
                                    </p:set>
                                    <p:animEffect transition="in" filter="wipe(left)">
                                      <p:cBhvr>
                                        <p:cTn id="22" dur="500"/>
                                        <p:tgtEl>
                                          <p:spTgt spid="31748">
                                            <p:txEl>
                                              <p:charRg st="19" end="2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1748">
                                            <p:txEl>
                                              <p:charRg st="13" end="19"/>
                                            </p:txEl>
                                          </p:spTgt>
                                        </p:tgtEl>
                                        <p:attrNameLst>
                                          <p:attrName>style.visibility</p:attrName>
                                        </p:attrNameLst>
                                      </p:cBhvr>
                                      <p:to>
                                        <p:strVal val="visible"/>
                                      </p:to>
                                    </p:set>
                                    <p:animEffect transition="in" filter="wipe(left)">
                                      <p:cBhvr>
                                        <p:cTn id="27" dur="500"/>
                                        <p:tgtEl>
                                          <p:spTgt spid="31748">
                                            <p:txEl>
                                              <p:charRg st="13" end="1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1748">
                                            <p:txEl>
                                              <p:charRg st="7" end="13"/>
                                            </p:txEl>
                                          </p:spTgt>
                                        </p:tgtEl>
                                        <p:attrNameLst>
                                          <p:attrName>style.visibility</p:attrName>
                                        </p:attrNameLst>
                                      </p:cBhvr>
                                      <p:to>
                                        <p:strVal val="visible"/>
                                      </p:to>
                                    </p:set>
                                    <p:animEffect transition="in" filter="wipe(left)">
                                      <p:cBhvr>
                                        <p:cTn id="32" dur="500"/>
                                        <p:tgtEl>
                                          <p:spTgt spid="31748">
                                            <p:txEl>
                                              <p:charRg st="7" end="1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48">
                                            <p:txEl>
                                              <p:charRg st="0" end="7"/>
                                            </p:txEl>
                                          </p:spTgt>
                                        </p:tgtEl>
                                        <p:attrNameLst>
                                          <p:attrName>style.visibility</p:attrName>
                                        </p:attrNameLst>
                                      </p:cBhvr>
                                      <p:to>
                                        <p:strVal val="visible"/>
                                      </p:to>
                                    </p:set>
                                    <p:animEffect transition="in" filter="wipe(left)">
                                      <p:cBhvr>
                                        <p:cTn id="37" dur="500"/>
                                        <p:tgtEl>
                                          <p:spTgt spid="31748">
                                            <p:txEl>
                                              <p:charRg st="0"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31747">
                                            <p:txEl>
                                              <p:charRg st="0" end="38"/>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499"/>
                                          </p:stCondLst>
                                        </p:cTn>
                                        <p:tgtEl>
                                          <p:spTgt spid="31747">
                                            <p:txEl>
                                              <p:charRg st="38" end="83"/>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499"/>
                                          </p:stCondLst>
                                        </p:cTn>
                                        <p:tgtEl>
                                          <p:spTgt spid="31747">
                                            <p:txEl>
                                              <p:charRg st="83" end="10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8" grpId="0" bldLvl="3" rev="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1B1FF537-61B2-4F60-8CEC-AD0045479EC7}"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B9B4551E-5F9D-45B6-B06A-5702B75314C7}"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6083" name="Rectangle 2"/>
          <p:cNvSpPr>
            <a:spLocks noGrp="1" noRot="1"/>
          </p:cNvSpPr>
          <p:nvPr>
            <p:ph type="title"/>
          </p:nvPr>
        </p:nvSpPr>
        <p:spPr>
          <a:solidFill>
            <a:schemeClr val="hlink"/>
          </a:solidFill>
          <a:effectLst>
            <a:prstShdw prst="shdw13" dist="53882" dir="13499999">
              <a:srgbClr val="808080"/>
            </a:prstShdw>
          </a:effectLst>
        </p:spPr>
        <p:txBody>
          <a:bodyPr wrap="square" lIns="91440" tIns="45720" rIns="91440" bIns="45720" anchor="ctr"/>
          <a:p>
            <a:r>
              <a:rPr lang="zh-CN" altLang="en-US" dirty="0"/>
              <a:t> 特 点：</a:t>
            </a:r>
            <a:endParaRPr lang="zh-CN" altLang="en-US" dirty="0"/>
          </a:p>
        </p:txBody>
      </p:sp>
      <p:sp>
        <p:nvSpPr>
          <p:cNvPr id="32771" name="Rectangle 3"/>
          <p:cNvSpPr>
            <a:spLocks noGrp="1" noRot="1"/>
          </p:cNvSpPr>
          <p:nvPr>
            <p:ph idx="1"/>
          </p:nvPr>
        </p:nvSpPr>
        <p:spPr/>
        <p:txBody>
          <a:bodyPr wrap="square" lIns="91440" tIns="45720" rIns="91440" bIns="45720" anchor="t"/>
          <a:p>
            <a:pPr algn="just"/>
            <a:r>
              <a:rPr lang="zh-CN" altLang="en-US" sz="3600" dirty="0"/>
              <a:t>（1</a:t>
            </a:r>
            <a:r>
              <a:rPr lang="zh-CN" altLang="en-US" sz="3600" dirty="0">
                <a:ea typeface="仿宋_GB2312" pitchFamily="49" charset="-122"/>
              </a:rPr>
              <a:t>）相对于经营者而言,即对于经营者来说是法定义务</a:t>
            </a:r>
            <a:endParaRPr lang="zh-CN" altLang="en-US" sz="3600" dirty="0"/>
          </a:p>
          <a:p>
            <a:pPr algn="just"/>
            <a:r>
              <a:rPr lang="zh-CN" altLang="en-US" sz="3600" dirty="0">
                <a:ea typeface="仿宋_GB2312" pitchFamily="49" charset="-122"/>
              </a:rPr>
              <a:t> （2）不只是被动行使，可以主动要求(《消》法第七条一款)</a:t>
            </a:r>
            <a:endParaRPr lang="zh-CN" altLang="en-US" sz="3600" dirty="0"/>
          </a:p>
          <a:p>
            <a:endParaRPr lang="zh-CN"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32771">
                                            <p:txEl>
                                              <p:charRg st="0" end="26"/>
                                            </p:txEl>
                                          </p:spTgt>
                                        </p:tgtEl>
                                        <p:attrNameLst>
                                          <p:attrName>style.visibility</p:attrName>
                                        </p:attrNameLst>
                                      </p:cBhvr>
                                      <p:to>
                                        <p:strVal val="visible"/>
                                      </p:to>
                                    </p:set>
                                    <p:animEffect transition="in" filter="blinds(vertical)">
                                      <p:cBhvr>
                                        <p:cTn id="7" dur="500"/>
                                        <p:tgtEl>
                                          <p:spTgt spid="32771">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2771">
                                            <p:txEl>
                                              <p:charRg st="26" end="56"/>
                                            </p:txEl>
                                          </p:spTgt>
                                        </p:tgtEl>
                                        <p:attrNameLst>
                                          <p:attrName>style.visibility</p:attrName>
                                        </p:attrNameLst>
                                      </p:cBhvr>
                                      <p:to>
                                        <p:strVal val="visible"/>
                                      </p:to>
                                    </p:set>
                                    <p:animEffect transition="in" filter="blinds(vertical)">
                                      <p:cBhvr>
                                        <p:cTn id="12" dur="500"/>
                                        <p:tgtEl>
                                          <p:spTgt spid="32771">
                                            <p:txEl>
                                              <p:charRg st="26" end="5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753B5274-70BF-46E5-B3A7-9D4746E331BB}"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BFC4BF29-2431-4A25-92EC-F34B6A16AE32}"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7107" name="Rectangle 2"/>
          <p:cNvSpPr>
            <a:spLocks noGrp="1" noRot="1"/>
          </p:cNvSpPr>
          <p:nvPr>
            <p:ph type="title"/>
          </p:nvPr>
        </p:nvSpPr>
        <p:spPr>
          <a:gradFill rotWithShape="0">
            <a:gsLst>
              <a:gs pos="0">
                <a:srgbClr val="FEE7F2">
                  <a:alpha val="100000"/>
                </a:srgbClr>
              </a:gs>
              <a:gs pos="17999">
                <a:srgbClr val="FBD49C">
                  <a:alpha val="100000"/>
                </a:srgbClr>
              </a:gs>
              <a:gs pos="39000">
                <a:srgbClr val="FBA97D">
                  <a:alpha val="100000"/>
                </a:srgbClr>
              </a:gs>
              <a:gs pos="64000">
                <a:srgbClr val="FAC77D">
                  <a:alpha val="100000"/>
                </a:srgbClr>
              </a:gs>
              <a:gs pos="82001">
                <a:srgbClr val="FEE7F2">
                  <a:alpha val="100000"/>
                </a:srgbClr>
              </a:gs>
              <a:gs pos="100000">
                <a:srgbClr val="FBEAC7">
                  <a:alpha val="100000"/>
                </a:srgbClr>
              </a:gs>
            </a:gsLst>
            <a:lin ang="18900000" scaled="1"/>
            <a:tileRect/>
          </a:gradFill>
          <a:effectLst>
            <a:outerShdw dist="107763" dir="18900000" algn="ctr" rotWithShape="0">
              <a:schemeClr val="bg2"/>
            </a:outerShdw>
          </a:effectLst>
        </p:spPr>
        <p:txBody>
          <a:bodyPr wrap="square" lIns="91440" tIns="45720" rIns="91440" bIns="45720" anchor="ctr"/>
          <a:p>
            <a:r>
              <a:rPr lang="en-US" altLang="zh-CN" b="1" dirty="0"/>
              <a:t>B</a:t>
            </a:r>
            <a:r>
              <a:rPr lang="zh-CN" altLang="en-US" b="1" dirty="0"/>
              <a:t>安全权的实现 </a:t>
            </a:r>
            <a:endParaRPr lang="zh-CN" altLang="en-US" b="1" dirty="0"/>
          </a:p>
        </p:txBody>
      </p:sp>
      <p:sp>
        <p:nvSpPr>
          <p:cNvPr id="33795" name="Rectangle 3"/>
          <p:cNvSpPr>
            <a:spLocks noGrp="1" noRot="1"/>
          </p:cNvSpPr>
          <p:nvPr>
            <p:ph idx="1"/>
          </p:nvPr>
        </p:nvSpPr>
        <p:spPr/>
        <p:txBody>
          <a:bodyPr wrap="square" lIns="91440" tIns="45720" rIns="91440" bIns="45720" anchor="t"/>
          <a:p>
            <a:pPr algn="just">
              <a:lnSpc>
                <a:spcPct val="90000"/>
              </a:lnSpc>
            </a:pPr>
            <a:r>
              <a:rPr lang="zh-CN" altLang="en-US" sz="2800" dirty="0">
                <a:solidFill>
                  <a:srgbClr val="009900"/>
                </a:solidFill>
              </a:rPr>
              <a:t>范围：</a:t>
            </a:r>
            <a:endParaRPr lang="zh-CN" altLang="en-US" sz="2800" dirty="0">
              <a:solidFill>
                <a:srgbClr val="009900"/>
              </a:solidFill>
            </a:endParaRPr>
          </a:p>
          <a:p>
            <a:pPr algn="just">
              <a:lnSpc>
                <a:spcPct val="90000"/>
              </a:lnSpc>
            </a:pPr>
            <a:r>
              <a:rPr lang="zh-CN" altLang="en-US" sz="2800" dirty="0">
                <a:solidFill>
                  <a:srgbClr val="996633"/>
                </a:solidFill>
              </a:rPr>
              <a:t>人身安全权：</a:t>
            </a:r>
            <a:r>
              <a:rPr lang="zh-CN" altLang="en-US" sz="2800" dirty="0"/>
              <a:t>指与权利主体的人身不可分离而无直接财产内容的民事权利。包括生命健康权、姓名权、肖像权、荣誉权、名誉权、婚姻自主权等。</a:t>
            </a:r>
            <a:endParaRPr lang="zh-CN" altLang="en-US" sz="2800" dirty="0"/>
          </a:p>
          <a:p>
            <a:pPr algn="just">
              <a:lnSpc>
                <a:spcPct val="90000"/>
              </a:lnSpc>
            </a:pPr>
            <a:r>
              <a:rPr lang="zh-CN" altLang="en-US" sz="2800" dirty="0">
                <a:solidFill>
                  <a:srgbClr val="996633"/>
                </a:solidFill>
              </a:rPr>
              <a:t>财产安全权：</a:t>
            </a:r>
            <a:r>
              <a:rPr lang="zh-CN" altLang="en-US" sz="2800" dirty="0"/>
              <a:t>指有直接财产内容的民事权利。包括所有权、经营权、继承权等。</a:t>
            </a:r>
            <a:endParaRPr lang="zh-CN" altLang="en-US" sz="2800" dirty="0"/>
          </a:p>
          <a:p>
            <a:pPr algn="just">
              <a:lnSpc>
                <a:spcPct val="90000"/>
              </a:lnSpc>
            </a:pPr>
            <a:r>
              <a:rPr lang="zh-CN" altLang="en-US" sz="2800" dirty="0"/>
              <a:t>在生活消费领域，直接受到威胁的主要是生命健康权和财产所有权。</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795">
                                            <p:txEl>
                                              <p:charRg st="0" end="4"/>
                                            </p:txEl>
                                          </p:spTgt>
                                        </p:tgtEl>
                                        <p:attrNameLst>
                                          <p:attrName>style.visibility</p:attrName>
                                        </p:attrNameLst>
                                      </p:cBhvr>
                                      <p:to>
                                        <p:strVal val="visible"/>
                                      </p:to>
                                    </p:set>
                                    <p:animEffect transition="in" filter="barn(inVertical)">
                                      <p:cBhvr>
                                        <p:cTn id="7" dur="500"/>
                                        <p:tgtEl>
                                          <p:spTgt spid="33795">
                                            <p:txEl>
                                              <p:charRg st="0"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795">
                                            <p:txEl>
                                              <p:charRg st="4" end="69"/>
                                            </p:txEl>
                                          </p:spTgt>
                                        </p:tgtEl>
                                        <p:attrNameLst>
                                          <p:attrName>style.visibility</p:attrName>
                                        </p:attrNameLst>
                                      </p:cBhvr>
                                      <p:to>
                                        <p:strVal val="visible"/>
                                      </p:to>
                                    </p:set>
                                    <p:animEffect transition="in" filter="barn(inVertical)">
                                      <p:cBhvr>
                                        <p:cTn id="12" dur="500"/>
                                        <p:tgtEl>
                                          <p:spTgt spid="33795">
                                            <p:txEl>
                                              <p:charRg st="4" end="6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3795">
                                            <p:txEl>
                                              <p:charRg st="69" end="105"/>
                                            </p:txEl>
                                          </p:spTgt>
                                        </p:tgtEl>
                                        <p:attrNameLst>
                                          <p:attrName>style.visibility</p:attrName>
                                        </p:attrNameLst>
                                      </p:cBhvr>
                                      <p:to>
                                        <p:strVal val="visible"/>
                                      </p:to>
                                    </p:set>
                                    <p:animEffect transition="in" filter="barn(inVertical)">
                                      <p:cBhvr>
                                        <p:cTn id="17" dur="500"/>
                                        <p:tgtEl>
                                          <p:spTgt spid="33795">
                                            <p:txEl>
                                              <p:charRg st="69" end="10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3795">
                                            <p:txEl>
                                              <p:charRg st="105" end="136"/>
                                            </p:txEl>
                                          </p:spTgt>
                                        </p:tgtEl>
                                        <p:attrNameLst>
                                          <p:attrName>style.visibility</p:attrName>
                                        </p:attrNameLst>
                                      </p:cBhvr>
                                      <p:to>
                                        <p:strVal val="visible"/>
                                      </p:to>
                                    </p:set>
                                    <p:animEffect transition="in" filter="barn(inVertical)">
                                      <p:cBhvr>
                                        <p:cTn id="22" dur="500"/>
                                        <p:tgtEl>
                                          <p:spTgt spid="33795">
                                            <p:txEl>
                                              <p:charRg st="105" end="1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D802105E-EC44-4632-949B-4AE6F6FBE513}"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D02A02E2-AD11-446C-A138-A4314501AAB5}"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8131" name="Rectangle 2"/>
          <p:cNvSpPr>
            <a:spLocks noGrp="1" noRot="1"/>
          </p:cNvSpPr>
          <p:nvPr>
            <p:ph type="title"/>
          </p:nvPr>
        </p:nvSpPr>
        <p:spPr>
          <a:solidFill>
            <a:schemeClr val="hlink"/>
          </a:solidFill>
          <a:effectLst>
            <a:prstShdw prst="shdw13" dist="53882" dir="13499999">
              <a:srgbClr val="808080"/>
            </a:prstShdw>
          </a:effectLst>
        </p:spPr>
        <p:txBody>
          <a:bodyPr wrap="square" lIns="91440" tIns="45720" rIns="91440" bIns="45720" anchor="ctr"/>
          <a:p>
            <a:r>
              <a:rPr lang="zh-CN" altLang="en-US" dirty="0"/>
              <a:t>要  点</a:t>
            </a:r>
            <a:endParaRPr lang="zh-CN" altLang="en-US" dirty="0"/>
          </a:p>
        </p:txBody>
      </p:sp>
      <p:sp>
        <p:nvSpPr>
          <p:cNvPr id="34819" name="Rectangle 3"/>
          <p:cNvSpPr>
            <a:spLocks noGrp="1" noRot="1"/>
          </p:cNvSpPr>
          <p:nvPr>
            <p:ph idx="1"/>
          </p:nvPr>
        </p:nvSpPr>
        <p:spPr/>
        <p:txBody>
          <a:bodyPr wrap="square" lIns="91440" tIns="45720" rIns="91440" bIns="45720" anchor="t"/>
          <a:p>
            <a:pPr algn="just">
              <a:lnSpc>
                <a:spcPct val="90000"/>
              </a:lnSpc>
            </a:pPr>
            <a:r>
              <a:rPr lang="zh-CN" altLang="en-US" sz="3000" dirty="0">
                <a:ea typeface="仿宋_GB2312" pitchFamily="49" charset="-122"/>
              </a:rPr>
              <a:t>1．消费者在购买使用日用消费品时，有权要求产品具有安全性或安全保障措施，不存在不合理的缺陷或安全隐患。</a:t>
            </a:r>
            <a:endParaRPr lang="zh-CN" altLang="en-US" sz="3000" dirty="0"/>
          </a:p>
          <a:p>
            <a:pPr algn="just">
              <a:lnSpc>
                <a:spcPct val="90000"/>
              </a:lnSpc>
            </a:pPr>
            <a:r>
              <a:rPr lang="zh-CN" altLang="en-US" sz="3000" dirty="0">
                <a:ea typeface="仿宋_GB2312" pitchFamily="49" charset="-122"/>
              </a:rPr>
              <a:t>2．消费者在购买使用食品、药品、化妆品时，有权要求产品符合国家安全卫生标准。</a:t>
            </a:r>
            <a:endParaRPr lang="zh-CN" altLang="en-US" sz="3000" dirty="0"/>
          </a:p>
          <a:p>
            <a:pPr>
              <a:lnSpc>
                <a:spcPct val="90000"/>
              </a:lnSpc>
              <a:buNone/>
            </a:pPr>
            <a:r>
              <a:rPr lang="zh-CN" altLang="en-US" sz="3000" dirty="0">
                <a:ea typeface="仿宋_GB2312" pitchFamily="49" charset="-122"/>
              </a:rPr>
              <a:t>    3.   消费者在接受服务时，有权要求服务设施、用具、环境及其提供的商品符合安全卫生要求，不存在不合理的缺陷或安全隐患。</a:t>
            </a:r>
            <a:r>
              <a:rPr lang="zh-CN" altLang="en-US" sz="3000" dirty="0"/>
              <a:t> </a:t>
            </a:r>
            <a:endParaRPr lang="zh-CN" alt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4819">
                                            <p:txEl>
                                              <p:charRg st="0" end="52"/>
                                            </p:txEl>
                                          </p:spTgt>
                                        </p:tgtEl>
                                        <p:attrNameLst>
                                          <p:attrName>style.visibility</p:attrName>
                                        </p:attrNameLst>
                                      </p:cBhvr>
                                      <p:to>
                                        <p:strVal val="visible"/>
                                      </p:to>
                                    </p:set>
                                    <p:animEffect transition="in" filter="strips(downLeft)">
                                      <p:cBhvr>
                                        <p:cTn id="7" dur="500"/>
                                        <p:tgtEl>
                                          <p:spTgt spid="34819">
                                            <p:txEl>
                                              <p:charRg st="0" end="5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4819">
                                            <p:txEl>
                                              <p:charRg st="52" end="91"/>
                                            </p:txEl>
                                          </p:spTgt>
                                        </p:tgtEl>
                                        <p:attrNameLst>
                                          <p:attrName>style.visibility</p:attrName>
                                        </p:attrNameLst>
                                      </p:cBhvr>
                                      <p:to>
                                        <p:strVal val="visible"/>
                                      </p:to>
                                    </p:set>
                                    <p:animEffect transition="in" filter="strips(downLeft)">
                                      <p:cBhvr>
                                        <p:cTn id="12" dur="500"/>
                                        <p:tgtEl>
                                          <p:spTgt spid="34819">
                                            <p:txEl>
                                              <p:charRg st="52" end="9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34819">
                                            <p:txEl>
                                              <p:charRg st="91" end="157"/>
                                            </p:txEl>
                                          </p:spTgt>
                                        </p:tgtEl>
                                        <p:attrNameLst>
                                          <p:attrName>style.visibility</p:attrName>
                                        </p:attrNameLst>
                                      </p:cBhvr>
                                      <p:to>
                                        <p:strVal val="visible"/>
                                      </p:to>
                                    </p:set>
                                    <p:animEffect transition="in" filter="strips(downLeft)">
                                      <p:cBhvr>
                                        <p:cTn id="17" dur="500"/>
                                        <p:tgtEl>
                                          <p:spTgt spid="34819">
                                            <p:txEl>
                                              <p:charRg st="91" end="1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Rectangle 2"/>
          <p:cNvSpPr>
            <a:spLocks noGrp="1" noRot="1"/>
          </p:cNvSpPr>
          <p:nvPr>
            <p:ph type="title"/>
          </p:nvPr>
        </p:nvSpPr>
        <p:spPr>
          <a:xfrm>
            <a:off x="1600200" y="260350"/>
            <a:ext cx="9067800" cy="609600"/>
          </a:xfrm>
        </p:spPr>
        <p:txBody>
          <a:bodyPr wrap="square" lIns="91440" tIns="45720" rIns="91440" bIns="45720" anchor="ctr">
            <a:normAutofit fontScale="90000"/>
          </a:bodyPr>
          <a:p>
            <a:r>
              <a:rPr lang="en-US" altLang="zh-CN" b="1" i="1" dirty="0"/>
              <a:t> 2.</a:t>
            </a:r>
            <a:r>
              <a:rPr lang="zh-CN" altLang="en-US" b="1" i="1" dirty="0"/>
              <a:t>消费者权利</a:t>
            </a:r>
            <a:r>
              <a:rPr lang="en-US" altLang="zh-CN" sz="3600" dirty="0">
                <a:latin typeface="Times New Roman" panose="02020603050405020304" pitchFamily="2" charset="0"/>
              </a:rPr>
              <a:t>——</a:t>
            </a:r>
            <a:r>
              <a:rPr lang="zh-CN" altLang="en-US" b="1" i="1" dirty="0"/>
              <a:t>知悉真情权</a:t>
            </a:r>
            <a:r>
              <a:rPr lang="zh-CN" altLang="en-US" dirty="0"/>
              <a:t> </a:t>
            </a:r>
            <a:endParaRPr lang="zh-CN" altLang="en-US" dirty="0"/>
          </a:p>
        </p:txBody>
      </p:sp>
      <p:sp>
        <p:nvSpPr>
          <p:cNvPr id="49154" name="Rectangle 3"/>
          <p:cNvSpPr>
            <a:spLocks noGrp="1" noRot="1"/>
          </p:cNvSpPr>
          <p:nvPr>
            <p:ph idx="1"/>
          </p:nvPr>
        </p:nvSpPr>
        <p:spPr>
          <a:xfrm>
            <a:off x="1524000" y="1484313"/>
            <a:ext cx="9144000" cy="4992687"/>
          </a:xfrm>
        </p:spPr>
        <p:txBody>
          <a:bodyPr wrap="square" lIns="91440" tIns="45720" rIns="91440" bIns="45720" anchor="t"/>
          <a:p>
            <a:pPr>
              <a:buNone/>
            </a:pPr>
            <a:r>
              <a:rPr lang="zh-CN" altLang="en-US" dirty="0"/>
              <a:t>          </a:t>
            </a:r>
            <a:r>
              <a:rPr lang="zh-CN" altLang="en-US" sz="2400" b="1" dirty="0"/>
              <a:t>知情权，是指消费者在购买、使用和接受服务时依法享有知悉其购买、使用的商品或者接受的服务的真实情况的权利。知情权是消费者进行消费的起点，也是经营者首先应履行的义务。</a:t>
            </a:r>
            <a:endParaRPr lang="zh-CN" altLang="en-US" sz="2400" b="1" dirty="0"/>
          </a:p>
          <a:p>
            <a:pPr>
              <a:buNone/>
            </a:pPr>
            <a:r>
              <a:rPr lang="zh-CN" altLang="en-US" sz="2400" b="1" dirty="0"/>
              <a:t>     </a:t>
            </a:r>
            <a:r>
              <a:rPr lang="zh-CN" altLang="en-US" sz="2400" dirty="0"/>
              <a:t>消费者知情权包括以下内容：</a:t>
            </a:r>
            <a:endParaRPr lang="zh-CN" altLang="en-US" sz="2400" dirty="0"/>
          </a:p>
          <a:p>
            <a:pPr>
              <a:buNone/>
            </a:pPr>
            <a:r>
              <a:rPr lang="en-US" altLang="zh-CN" sz="2400" dirty="0"/>
              <a:t>      1</a:t>
            </a:r>
            <a:r>
              <a:rPr lang="zh-CN" altLang="en-US" sz="2400" dirty="0"/>
              <a:t>、 有权了解商品或服务的基本情况，即名称、商标、产地、生产者、生产日期、服务内容等。</a:t>
            </a:r>
            <a:br>
              <a:rPr lang="zh-CN" altLang="en-US" sz="2400" dirty="0"/>
            </a:br>
            <a:r>
              <a:rPr lang="zh-CN" altLang="en-US" sz="2400" dirty="0"/>
              <a:t>  </a:t>
            </a:r>
            <a:r>
              <a:rPr lang="en-US" altLang="zh-CN" sz="2400" dirty="0"/>
              <a:t>2</a:t>
            </a:r>
            <a:r>
              <a:rPr lang="zh-CN" altLang="en-US" sz="2400" dirty="0"/>
              <a:t>、 有权了解商品或服务的技术状况，即用途、性能、规格、等级、主要成分、检验合格证、使用说明书、有效期限等。</a:t>
            </a:r>
            <a:br>
              <a:rPr lang="zh-CN" altLang="en-US" sz="2400" dirty="0"/>
            </a:br>
            <a:r>
              <a:rPr lang="zh-CN" altLang="en-US" sz="2400" dirty="0"/>
              <a:t>  </a:t>
            </a:r>
            <a:r>
              <a:rPr lang="en-US" altLang="zh-CN" sz="2400" dirty="0"/>
              <a:t>3</a:t>
            </a:r>
            <a:r>
              <a:rPr lang="zh-CN" altLang="en-US" sz="2400" dirty="0"/>
              <a:t>、 有权了解商品或服务的销售状况，即价格、售后服务、购物凭证、服务单据等。 </a:t>
            </a:r>
            <a:endParaRPr lang="zh-CN" altLang="en-US" sz="2400" dirty="0"/>
          </a:p>
          <a:p>
            <a:pPr>
              <a:buNone/>
            </a:pPr>
            <a:endParaRPr lang="zh-CN" altLang="en-US" sz="2400" dirty="0"/>
          </a:p>
          <a:p>
            <a:pPr>
              <a:buNone/>
            </a:pPr>
            <a:r>
              <a:rPr lang="zh-CN" altLang="en-US" sz="2000" b="1" i="1" dirty="0">
                <a:solidFill>
                  <a:schemeClr val="accent2"/>
                </a:solidFill>
              </a:rPr>
              <a:t>    案例：</a:t>
            </a:r>
            <a:r>
              <a:rPr lang="en-US" altLang="zh-CN" sz="2000" b="1" i="1" dirty="0">
                <a:solidFill>
                  <a:schemeClr val="accent2"/>
                </a:solidFill>
              </a:rPr>
              <a:t>18K</a:t>
            </a:r>
            <a:r>
              <a:rPr lang="zh-CN" altLang="en-US" sz="2000" b="1" i="1" dirty="0">
                <a:solidFill>
                  <a:schemeClr val="accent2"/>
                </a:solidFill>
              </a:rPr>
              <a:t>金项链</a:t>
            </a:r>
            <a:endParaRPr lang="zh-CN" altLang="en-US" sz="2000" b="1" i="1" dirty="0">
              <a:solidFill>
                <a:schemeClr val="accent2"/>
              </a:solidFill>
            </a:endParaRPr>
          </a:p>
        </p:txBody>
      </p:sp>
      <p:pic>
        <p:nvPicPr>
          <p:cNvPr id="49155" name="Picture 33" descr="Z:\newtek\_backgrounds_1.02\Tim\powerpoint templates\81-100\goofy_bear\elements\bear_trying_to_get_food_out_of_tree_hg_clr.gif"/>
          <p:cNvPicPr>
            <a:picLocks noChangeAspect="1"/>
          </p:cNvPicPr>
          <p:nvPr/>
        </p:nvPicPr>
        <p:blipFill>
          <a:blip r:embed="rId1"/>
          <a:stretch>
            <a:fillRect/>
          </a:stretch>
        </p:blipFill>
        <p:spPr>
          <a:xfrm>
            <a:off x="7715250" y="5143500"/>
            <a:ext cx="2952750" cy="1714500"/>
          </a:xfrm>
          <a:prstGeom prst="rect">
            <a:avLst/>
          </a:prstGeom>
          <a:noFill/>
          <a:ln w="9525">
            <a:noFill/>
          </a:ln>
        </p:spPr>
      </p:pic>
      <p:pic>
        <p:nvPicPr>
          <p:cNvPr id="49156" name="Picture 6" descr="2009_8_13_14_30_14_7158"/>
          <p:cNvPicPr>
            <a:picLocks noChangeAspect="1"/>
          </p:cNvPicPr>
          <p:nvPr/>
        </p:nvPicPr>
        <p:blipFill>
          <a:blip r:embed="rId2"/>
          <a:stretch>
            <a:fillRect/>
          </a:stretch>
        </p:blipFill>
        <p:spPr>
          <a:xfrm>
            <a:off x="4872038" y="5157788"/>
            <a:ext cx="2552700" cy="1549400"/>
          </a:xfrm>
          <a:prstGeom prst="rect">
            <a:avLst/>
          </a:prstGeom>
          <a:noFill/>
          <a:ln w="9525">
            <a:noFill/>
          </a:ln>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Rectangle 2"/>
          <p:cNvSpPr>
            <a:spLocks noGrp="1" noRot="1"/>
          </p:cNvSpPr>
          <p:nvPr>
            <p:ph idx="4294967295"/>
          </p:nvPr>
        </p:nvSpPr>
        <p:spPr>
          <a:xfrm>
            <a:off x="1703388" y="188913"/>
            <a:ext cx="8736012" cy="6211887"/>
          </a:xfrm>
        </p:spPr>
        <p:txBody>
          <a:bodyPr wrap="square" lIns="91440" tIns="45720" rIns="91440" bIns="45720" anchor="t"/>
          <a:p>
            <a:pPr lvl="0" eaLnBrk="1" hangingPunct="1">
              <a:buNone/>
            </a:pPr>
            <a:r>
              <a:rPr lang="zh-CN" altLang="en-US" sz="2800" b="1" dirty="0">
                <a:solidFill>
                  <a:schemeClr val="folHlink"/>
                </a:solidFill>
                <a:latin typeface="黑体" panose="02010609060101010101" pitchFamily="2" charset="-122"/>
                <a:ea typeface="黑体" panose="02010609060101010101" pitchFamily="2" charset="-122"/>
              </a:rPr>
              <a:t>知情权 （最重要的一项权利）</a:t>
            </a:r>
            <a:endParaRPr lang="zh-CN" altLang="en-US" sz="2800" b="1" dirty="0">
              <a:solidFill>
                <a:schemeClr val="folHlink"/>
              </a:solidFill>
              <a:latin typeface="黑体" panose="02010609060101010101" pitchFamily="2" charset="-122"/>
              <a:ea typeface="黑体" panose="02010609060101010101" pitchFamily="2" charset="-122"/>
            </a:endParaRPr>
          </a:p>
          <a:p>
            <a:pPr lvl="0" eaLnBrk="1" hangingPunct="1">
              <a:buNone/>
            </a:pPr>
            <a:r>
              <a:rPr lang="zh-CN" altLang="en-US" sz="2400" b="1" dirty="0"/>
              <a:t>      </a:t>
            </a:r>
            <a:endParaRPr lang="zh-CN" altLang="en-US" sz="2400" b="1" dirty="0"/>
          </a:p>
          <a:p>
            <a:pPr lvl="0" eaLnBrk="1" hangingPunct="1">
              <a:buNone/>
            </a:pPr>
            <a:endParaRPr lang="zh-CN" altLang="en-US" sz="2400" b="1" dirty="0"/>
          </a:p>
          <a:p>
            <a:pPr lvl="0"/>
            <a:r>
              <a:rPr lang="zh-CN" altLang="zh-CN" sz="2400" dirty="0"/>
              <a:t>第八条 消费者享有知悉其购买、使用的商品或者接受的服务的真实情况的权利。</a:t>
            </a:r>
            <a:endParaRPr lang="zh-CN" altLang="zh-CN" sz="2400" dirty="0"/>
          </a:p>
          <a:p>
            <a:pPr lvl="0"/>
            <a:r>
              <a:rPr lang="en-US" altLang="zh-CN" sz="2400" dirty="0"/>
              <a:t>    </a:t>
            </a:r>
            <a:r>
              <a:rPr lang="zh-CN" altLang="zh-CN" sz="2400" dirty="0"/>
              <a:t>消费者有权根据商品或者服务的不同情况，要求经营者提供商品的价格、产地、生产者、用途、性能、规格、等级、主要成份、生产日期、有效期限、检验合格证明、使用方法说明书、售后服务，或者服务的内容、规格、费用等有关情况。</a:t>
            </a:r>
            <a:endParaRPr lang="zh-CN" altLang="en-US" sz="2800" b="1" dirty="0">
              <a:solidFill>
                <a:schemeClr val="folHlink"/>
              </a:solidFill>
              <a:latin typeface="黑体" panose="02010609060101010101" pitchFamily="2" charset="-122"/>
              <a:ea typeface="黑体" panose="02010609060101010101" pitchFamily="2" charset="-122"/>
            </a:endParaRPr>
          </a:p>
          <a:p>
            <a:pPr lvl="0" eaLnBrk="1" hangingPunct="1">
              <a:buNone/>
            </a:pPr>
            <a:r>
              <a:rPr lang="zh-CN" altLang="en-US" sz="2800" b="1" dirty="0">
                <a:solidFill>
                  <a:schemeClr val="tx2"/>
                </a:solidFill>
                <a:latin typeface="宋体" panose="02010600030101010101" pitchFamily="2" charset="-122"/>
              </a:rPr>
              <a:t> </a:t>
            </a:r>
            <a:endParaRPr lang="zh-CN" altLang="en-US" sz="2800" b="1" dirty="0">
              <a:solidFill>
                <a:schemeClr val="folHlink"/>
              </a:solidFill>
              <a:latin typeface="黑体" panose="02010609060101010101" pitchFamily="2" charset="-122"/>
              <a:ea typeface="黑体" panose="02010609060101010101" pitchFamily="2" charset="-122"/>
            </a:endParaRPr>
          </a:p>
          <a:p>
            <a:pPr lvl="0" eaLnBrk="1" hangingPunct="1">
              <a:buNone/>
            </a:pPr>
            <a:endParaRPr lang="en-US" altLang="zh-CN" sz="2800" b="1" dirty="0"/>
          </a:p>
        </p:txBody>
      </p:sp>
      <p:pic>
        <p:nvPicPr>
          <p:cNvPr id="204803" name="Picture 3" descr="MP00640_"/>
          <p:cNvPicPr>
            <a:picLocks noChangeAspect="1"/>
          </p:cNvPicPr>
          <p:nvPr/>
        </p:nvPicPr>
        <p:blipFill>
          <a:blip r:embed="rId1"/>
          <a:stretch>
            <a:fillRect/>
          </a:stretch>
        </p:blipFill>
        <p:spPr>
          <a:xfrm>
            <a:off x="9677400" y="6230938"/>
            <a:ext cx="369888" cy="34925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02">
                                            <p:txEl>
                                              <p:charRg st="0" end="15"/>
                                            </p:txEl>
                                          </p:spTgt>
                                        </p:tgtEl>
                                        <p:attrNameLst>
                                          <p:attrName>style.visibility</p:attrName>
                                        </p:attrNameLst>
                                      </p:cBhvr>
                                      <p:to>
                                        <p:strVal val="visible"/>
                                      </p:to>
                                    </p:set>
                                    <p:animEffect transition="in" filter="blinds(horizontal)">
                                      <p:cBhvr>
                                        <p:cTn id="7" dur="500"/>
                                        <p:tgtEl>
                                          <p:spTgt spid="204802">
                                            <p:txEl>
                                              <p:charRg st="0"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02">
                                            <p:txEl>
                                              <p:charRg st="15" end="22"/>
                                            </p:txEl>
                                          </p:spTgt>
                                        </p:tgtEl>
                                        <p:attrNameLst>
                                          <p:attrName>style.visibility</p:attrName>
                                        </p:attrNameLst>
                                      </p:cBhvr>
                                      <p:to>
                                        <p:strVal val="visible"/>
                                      </p:to>
                                    </p:set>
                                    <p:animEffect transition="in" filter="blinds(horizontal)">
                                      <p:cBhvr>
                                        <p:cTn id="12" dur="500"/>
                                        <p:tgtEl>
                                          <p:spTgt spid="204802">
                                            <p:txEl>
                                              <p:charRg st="15" end="2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4802">
                                            <p:txEl>
                                              <p:charRg st="170" end="172"/>
                                            </p:txEl>
                                          </p:spTgt>
                                        </p:tgtEl>
                                        <p:attrNameLst>
                                          <p:attrName>style.visibility</p:attrName>
                                        </p:attrNameLst>
                                      </p:cBhvr>
                                      <p:to>
                                        <p:strVal val="visible"/>
                                      </p:to>
                                    </p:set>
                                    <p:animEffect transition="in" filter="blinds(horizontal)">
                                      <p:cBhvr>
                                        <p:cTn id="17" dur="500"/>
                                        <p:tgtEl>
                                          <p:spTgt spid="204802">
                                            <p:txEl>
                                              <p:charRg st="170" end="1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04803"/>
                                        </p:tgtEl>
                                        <p:attrNameLst>
                                          <p:attrName>style.visibility</p:attrName>
                                        </p:attrNameLst>
                                      </p:cBhvr>
                                      <p:to>
                                        <p:strVal val="visible"/>
                                      </p:to>
                                    </p:set>
                                    <p:animEffect transition="in" filter="blinds(horizontal)">
                                      <p:cBhvr>
                                        <p:cTn id="22" dur="500"/>
                                        <p:tgtEl>
                                          <p:spTgt spid="20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内容占位符 1"/>
          <p:cNvSpPr>
            <a:spLocks noGrp="1" noRot="1"/>
          </p:cNvSpPr>
          <p:nvPr>
            <p:ph idx="4294967295"/>
          </p:nvPr>
        </p:nvSpPr>
        <p:spPr>
          <a:xfrm>
            <a:off x="1825625" y="685800"/>
            <a:ext cx="8543925" cy="5181600"/>
          </a:xfrm>
        </p:spPr>
        <p:txBody>
          <a:bodyPr wrap="square" lIns="91440" tIns="45720" rIns="91440" bIns="45720" anchor="t"/>
          <a:p>
            <a:pPr lvl="0"/>
            <a:r>
              <a:rPr lang="zh-CN" altLang="en-US" dirty="0"/>
              <a:t>化妆品套装促销，不适合自己怎么办？</a:t>
            </a:r>
            <a:endParaRPr lang="en-US" altLang="zh-CN" dirty="0"/>
          </a:p>
          <a:p>
            <a:pPr lvl="0"/>
            <a:r>
              <a:rPr lang="zh-CN" altLang="en-US" dirty="0"/>
              <a:t>一次商场促销活动中，李小姐看中一款“美丽时尚袋”的化妆品套装。该化妆品销售人员告诉她套装不能拆开看实物，买了后不合适也不能退货。李小姐购买后，发现里面的化妆品不适合自己的干性皮肤，于是要求退货，但遭到了专柜工作人员的拒绝。该化妆品专柜工作人员的做法对吗？</a:t>
            </a:r>
            <a:endParaRPr lang="zh-CN"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Rectangle 2"/>
          <p:cNvSpPr>
            <a:spLocks noGrp="1" noRot="1"/>
          </p:cNvSpPr>
          <p:nvPr>
            <p:ph type="title"/>
          </p:nvPr>
        </p:nvSpPr>
        <p:spPr>
          <a:xfrm>
            <a:off x="1524000" y="549275"/>
            <a:ext cx="9144000" cy="320675"/>
          </a:xfrm>
        </p:spPr>
        <p:txBody>
          <a:bodyPr wrap="square" lIns="91440" tIns="45720" rIns="91440" bIns="45720" anchor="ctr">
            <a:normAutofit fontScale="90000"/>
          </a:bodyPr>
          <a:p>
            <a:r>
              <a:rPr lang="en-US" altLang="zh-CN" b="1" i="1" dirty="0"/>
              <a:t>3. </a:t>
            </a:r>
            <a:r>
              <a:rPr lang="zh-CN" altLang="en-US" b="1" i="1" dirty="0"/>
              <a:t>消费者权利</a:t>
            </a:r>
            <a:r>
              <a:rPr lang="en-US" altLang="zh-CN" sz="3600" dirty="0">
                <a:latin typeface="Times New Roman" panose="02020603050405020304" pitchFamily="2" charset="0"/>
              </a:rPr>
              <a:t>——</a:t>
            </a:r>
            <a:r>
              <a:rPr lang="zh-CN" altLang="en-US" b="1" i="1" dirty="0"/>
              <a:t>自主选择权</a:t>
            </a:r>
            <a:endParaRPr lang="zh-CN" altLang="en-US" b="1" i="1" dirty="0"/>
          </a:p>
        </p:txBody>
      </p:sp>
      <p:sp>
        <p:nvSpPr>
          <p:cNvPr id="52226" name="Rectangle 3"/>
          <p:cNvSpPr>
            <a:spLocks noGrp="1" noRot="1"/>
          </p:cNvSpPr>
          <p:nvPr>
            <p:ph idx="1"/>
          </p:nvPr>
        </p:nvSpPr>
        <p:spPr>
          <a:xfrm>
            <a:off x="1524000" y="1484313"/>
            <a:ext cx="9144000" cy="4992687"/>
          </a:xfrm>
        </p:spPr>
        <p:txBody>
          <a:bodyPr wrap="square" lIns="91440" tIns="45720" rIns="91440" bIns="45720" anchor="t"/>
          <a:p>
            <a:pPr>
              <a:lnSpc>
                <a:spcPct val="80000"/>
              </a:lnSpc>
              <a:buNone/>
            </a:pPr>
            <a:r>
              <a:rPr lang="zh-CN" altLang="en-US" sz="2400" dirty="0"/>
              <a:t>          </a:t>
            </a:r>
            <a:r>
              <a:rPr lang="zh-CN" altLang="en-US" sz="2400" b="1" dirty="0"/>
              <a:t>选择权，是指消费者享有根据自己的意愿，不受任何人意志的约束自主选择商品和服务的权利。</a:t>
            </a:r>
            <a:endParaRPr lang="zh-CN" altLang="en-US" sz="2400" b="1" dirty="0"/>
          </a:p>
          <a:p>
            <a:pPr>
              <a:lnSpc>
                <a:spcPct val="80000"/>
              </a:lnSpc>
              <a:buNone/>
            </a:pPr>
            <a:r>
              <a:rPr lang="zh-CN" altLang="en-US" sz="2400" dirty="0"/>
              <a:t>     选择权的主要内容是：</a:t>
            </a:r>
            <a:br>
              <a:rPr lang="zh-CN" altLang="en-US" sz="2400" dirty="0"/>
            </a:br>
            <a:r>
              <a:rPr lang="zh-CN" altLang="en-US" sz="2400" dirty="0"/>
              <a:t>　　</a:t>
            </a:r>
            <a:r>
              <a:rPr lang="en-US" altLang="zh-CN" sz="2400" dirty="0"/>
              <a:t>1</a:t>
            </a:r>
            <a:r>
              <a:rPr lang="zh-CN" altLang="en-US" sz="2400" dirty="0"/>
              <a:t>、 有权自主选择提供商品或服务的经营者。任何企业或行政部门不得限定消费者购买其指定的经营者的商品。</a:t>
            </a:r>
            <a:br>
              <a:rPr lang="zh-CN" altLang="en-US" sz="2400" dirty="0"/>
            </a:br>
            <a:r>
              <a:rPr lang="zh-CN" altLang="en-US" sz="2400" dirty="0"/>
              <a:t>　　</a:t>
            </a:r>
            <a:r>
              <a:rPr lang="en-US" altLang="zh-CN" sz="2400" dirty="0"/>
              <a:t>2</a:t>
            </a:r>
            <a:r>
              <a:rPr lang="zh-CN" altLang="en-US" sz="2400" dirty="0"/>
              <a:t>、 有权根据自己的兴趣、爱好、经济能力自由选择欲购买的商品品种和接受服务的方式。</a:t>
            </a:r>
            <a:br>
              <a:rPr lang="zh-CN" altLang="en-US" sz="2400" dirty="0"/>
            </a:br>
            <a:r>
              <a:rPr lang="zh-CN" altLang="en-US" sz="2400" dirty="0"/>
              <a:t>　　</a:t>
            </a:r>
            <a:r>
              <a:rPr lang="en-US" altLang="zh-CN" sz="2400" dirty="0"/>
              <a:t>3</a:t>
            </a:r>
            <a:r>
              <a:rPr lang="zh-CN" altLang="en-US" sz="2400" dirty="0"/>
              <a:t>、 有权决定是否购买任何一种商品和接受任何一种服务，经营者不得进行进干涉和阻挠。</a:t>
            </a:r>
            <a:br>
              <a:rPr lang="zh-CN" altLang="en-US" sz="2400" dirty="0"/>
            </a:br>
            <a:r>
              <a:rPr lang="zh-CN" altLang="en-US" sz="2400" dirty="0"/>
              <a:t>　　</a:t>
            </a:r>
            <a:r>
              <a:rPr lang="en-US" altLang="zh-CN" sz="2400" dirty="0"/>
              <a:t>4</a:t>
            </a:r>
            <a:r>
              <a:rPr lang="zh-CN" altLang="en-US" sz="2400" dirty="0"/>
              <a:t>、 有权在选择商品或服务时对其质量、规格、样式、价格进行同类比较、鉴别，有权对同类商品进行反复挑选。经营者不得横加阻拦，乱设名目，强行收取“试衣费”、“咨询费”等。</a:t>
            </a:r>
            <a:br>
              <a:rPr lang="zh-CN" altLang="en-US" sz="2400" dirty="0"/>
            </a:br>
            <a:endParaRPr lang="zh-CN" altLang="en-US" sz="2400" dirty="0"/>
          </a:p>
          <a:p>
            <a:pPr>
              <a:lnSpc>
                <a:spcPct val="80000"/>
              </a:lnSpc>
              <a:buNone/>
            </a:pPr>
            <a:endParaRPr lang="zh-CN" altLang="en-US" sz="1800" b="1" i="1" dirty="0">
              <a:solidFill>
                <a:srgbClr val="800080"/>
              </a:solidFill>
              <a:latin typeface="Comic Sans MS" panose="030F0702030302020204" pitchFamily="66" charset="0"/>
            </a:endParaRPr>
          </a:p>
          <a:p>
            <a:pPr>
              <a:lnSpc>
                <a:spcPct val="80000"/>
              </a:lnSpc>
              <a:buNone/>
            </a:pPr>
            <a:endParaRPr lang="en-US" altLang="zh-CN" sz="1800" b="1" i="1" dirty="0">
              <a:solidFill>
                <a:srgbClr val="800080"/>
              </a:solidFill>
              <a:latin typeface="Comic Sans MS" panose="030F0702030302020204" pitchFamily="66" charset="0"/>
            </a:endParaRPr>
          </a:p>
          <a:p>
            <a:pPr>
              <a:lnSpc>
                <a:spcPct val="80000"/>
              </a:lnSpc>
              <a:buNone/>
            </a:pPr>
            <a:endParaRPr lang="en-US" altLang="zh-CN" sz="1800" dirty="0">
              <a:solidFill>
                <a:srgbClr val="800080"/>
              </a:solidFill>
            </a:endParaRPr>
          </a:p>
        </p:txBody>
      </p:sp>
      <p:pic>
        <p:nvPicPr>
          <p:cNvPr id="52227" name="Picture 33" descr="Z:\newtek\_backgrounds_1.02\Tim\powerpoint templates\81-100\goofy_bear\elements\bear_trying_to_get_food_out_of_tree_hg_clr.gif"/>
          <p:cNvPicPr>
            <a:picLocks noChangeAspect="1"/>
          </p:cNvPicPr>
          <p:nvPr/>
        </p:nvPicPr>
        <p:blipFill>
          <a:blip r:embed="rId1"/>
          <a:stretch>
            <a:fillRect/>
          </a:stretch>
        </p:blipFill>
        <p:spPr>
          <a:xfrm>
            <a:off x="7715250" y="5143500"/>
            <a:ext cx="2952750" cy="1714500"/>
          </a:xfrm>
          <a:prstGeom prst="rect">
            <a:avLst/>
          </a:prstGeom>
          <a:noFill/>
          <a:ln w="9525">
            <a:noFill/>
          </a:ln>
        </p:spPr>
      </p:pic>
      <p:pic>
        <p:nvPicPr>
          <p:cNvPr id="52228" name="Picture 34" descr="Z:\newtek\_backgrounds_1.02\Tim\powerpoint templates\81-100\goofy_bear\elements\bear_with_bees_flying_around_head_hg_clr.gif"/>
          <p:cNvPicPr>
            <a:picLocks noChangeAspect="1"/>
          </p:cNvPicPr>
          <p:nvPr/>
        </p:nvPicPr>
        <p:blipFill>
          <a:blip r:embed="rId2"/>
          <a:stretch>
            <a:fillRect/>
          </a:stretch>
        </p:blipFill>
        <p:spPr>
          <a:xfrm>
            <a:off x="4727575" y="5143500"/>
            <a:ext cx="1712913" cy="1714500"/>
          </a:xfrm>
          <a:prstGeom prst="rect">
            <a:avLst/>
          </a:prstGeom>
          <a:noFill/>
          <a:ln w="9525">
            <a:noFill/>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Rectangle 2"/>
          <p:cNvSpPr>
            <a:spLocks noGrp="1" noRot="1"/>
          </p:cNvSpPr>
          <p:nvPr>
            <p:ph idx="1"/>
          </p:nvPr>
        </p:nvSpPr>
        <p:spPr>
          <a:xfrm>
            <a:off x="2135188" y="836613"/>
            <a:ext cx="7847012" cy="5259387"/>
          </a:xfrm>
        </p:spPr>
        <p:txBody>
          <a:bodyPr wrap="square" lIns="91440" tIns="45720" rIns="91440" bIns="45720" anchor="t"/>
          <a:p>
            <a:r>
              <a:rPr lang="en-US" altLang="zh-CN" sz="2800" dirty="0"/>
              <a:t> </a:t>
            </a:r>
            <a:r>
              <a:rPr lang="zh-CN" altLang="zh-CN" sz="2800" dirty="0"/>
              <a:t>第九条 消费者享有自主选择商品或者服务的权利。</a:t>
            </a:r>
            <a:endParaRPr lang="zh-CN" altLang="zh-CN" sz="2800" dirty="0"/>
          </a:p>
          <a:p>
            <a:r>
              <a:rPr lang="en-US" altLang="zh-CN" sz="2800" dirty="0"/>
              <a:t>    </a:t>
            </a:r>
            <a:r>
              <a:rPr lang="zh-CN" altLang="zh-CN" sz="2800" dirty="0"/>
              <a:t>消费者有权自主选择提供商品或者服务的经营者，自主选择商品品种或者服务方式，自主决定购买或者不购买任何一种商品、接受或者不接受任何一项服务。</a:t>
            </a:r>
            <a:endParaRPr lang="zh-CN" altLang="zh-CN" sz="2800" dirty="0"/>
          </a:p>
          <a:p>
            <a:r>
              <a:rPr lang="en-US" altLang="zh-CN" sz="2800" dirty="0"/>
              <a:t>    </a:t>
            </a:r>
            <a:r>
              <a:rPr lang="zh-CN" altLang="zh-CN" sz="2800" dirty="0"/>
              <a:t>消费者在自主选择商品或者服务时，有权进行比较、鉴别和挑选。</a:t>
            </a:r>
            <a:endParaRPr lang="zh-CN" altLang="zh-CN" sz="2800" dirty="0"/>
          </a:p>
          <a:p>
            <a:pPr eaLnBrk="1" hangingPunct="1"/>
            <a:endParaRPr lang="zh-CN" altLang="en-US" sz="2800" dirty="0">
              <a:ea typeface="黑体" panose="02010609060101010101" pitchFamily="2" charset="-122"/>
            </a:endParaRPr>
          </a:p>
          <a:p>
            <a:pPr eaLnBrk="1" hangingPunct="1"/>
            <a:endParaRPr lang="en-US" altLang="zh-CN" sz="2800" dirty="0">
              <a:ea typeface="黑体" panose="0201060906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标题 4097"/>
          <p:cNvSpPr>
            <a:spLocks noGrp="1"/>
          </p:cNvSpPr>
          <p:nvPr>
            <p:ph type="title"/>
          </p:nvPr>
        </p:nvSpPr>
        <p:spPr>
          <a:xfrm>
            <a:off x="2136775" y="581025"/>
            <a:ext cx="7920038" cy="647700"/>
          </a:xfrm>
        </p:spPr>
        <p:txBody>
          <a:bodyPr anchor="ctr"/>
          <a:p>
            <a:r>
              <a:rPr lang="zh-CN" altLang="en-US" sz="3600" b="1">
                <a:solidFill>
                  <a:srgbClr val="FFD03B"/>
                </a:solidFill>
                <a:latin typeface="微软雅黑" panose="020B0503020204020204" charset="-122"/>
                <a:ea typeface="宋体" panose="02010600030101010101" pitchFamily="2" charset="-122"/>
                <a:sym typeface="微软雅黑" panose="020B0503020204020204" charset="-122"/>
              </a:rPr>
              <a:t>学习目标</a:t>
            </a:r>
            <a:endParaRPr lang="zh-CN" altLang="en-US" sz="3600" b="1">
              <a:solidFill>
                <a:srgbClr val="FFD03B"/>
              </a:solidFill>
              <a:latin typeface="微软雅黑" panose="020B0503020204020204" charset="-122"/>
              <a:ea typeface="宋体" panose="02010600030101010101" pitchFamily="2" charset="-122"/>
              <a:sym typeface="微软雅黑" panose="020B0503020204020204" charset="-122"/>
            </a:endParaRPr>
          </a:p>
        </p:txBody>
      </p:sp>
      <p:sp>
        <p:nvSpPr>
          <p:cNvPr id="4098" name="圆角矩形 4098"/>
          <p:cNvSpPr/>
          <p:nvPr/>
        </p:nvSpPr>
        <p:spPr>
          <a:xfrm>
            <a:off x="2438400" y="3092450"/>
            <a:ext cx="2356485" cy="3358515"/>
          </a:xfrm>
          <a:prstGeom prst="roundRect">
            <a:avLst>
              <a:gd name="adj" fmla="val 4690"/>
            </a:avLst>
          </a:prstGeom>
          <a:noFill/>
          <a:ln w="57150" cap="flat" cmpd="sng">
            <a:solidFill>
              <a:srgbClr val="88CE58"/>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099" name="圆角矩形 4099"/>
          <p:cNvSpPr/>
          <p:nvPr/>
        </p:nvSpPr>
        <p:spPr>
          <a:xfrm>
            <a:off x="2654300" y="2949575"/>
            <a:ext cx="1863725" cy="287338"/>
          </a:xfrm>
          <a:prstGeom prst="roundRect">
            <a:avLst>
              <a:gd name="adj" fmla="val 50000"/>
            </a:avLst>
          </a:prstGeom>
          <a:gradFill rotWithShape="1">
            <a:gsLst>
              <a:gs pos="0">
                <a:srgbClr val="66B828"/>
              </a:gs>
              <a:gs pos="100000">
                <a:srgbClr val="2F611D"/>
              </a:gs>
            </a:gsLst>
            <a:lin ang="5400000" scaled="1"/>
            <a:tileRect/>
          </a:gradFill>
          <a:ln w="9525">
            <a:noFill/>
          </a:ln>
        </p:spPr>
        <p:txBody>
          <a:bodyPr anchor="t"/>
          <a:p>
            <a:pPr lvl="0"/>
            <a:endParaRPr lang="zh-CN" altLang="en-US">
              <a:ea typeface="宋体" panose="02010600030101010101" pitchFamily="2" charset="-122"/>
            </a:endParaRPr>
          </a:p>
        </p:txBody>
      </p:sp>
      <p:sp>
        <p:nvSpPr>
          <p:cNvPr id="4100" name="圆角矩形 4100"/>
          <p:cNvSpPr/>
          <p:nvPr/>
        </p:nvSpPr>
        <p:spPr>
          <a:xfrm>
            <a:off x="4948238" y="2662238"/>
            <a:ext cx="2295525" cy="3155950"/>
          </a:xfrm>
          <a:prstGeom prst="roundRect">
            <a:avLst>
              <a:gd name="adj" fmla="val 4690"/>
            </a:avLst>
          </a:prstGeom>
          <a:noFill/>
          <a:ln w="57150" cap="flat" cmpd="sng">
            <a:solidFill>
              <a:srgbClr val="D79133"/>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1" name="圆角矩形 4101"/>
          <p:cNvSpPr/>
          <p:nvPr/>
        </p:nvSpPr>
        <p:spPr>
          <a:xfrm>
            <a:off x="5164138" y="2519363"/>
            <a:ext cx="1863725" cy="287337"/>
          </a:xfrm>
          <a:prstGeom prst="roundRect">
            <a:avLst>
              <a:gd name="adj" fmla="val 50000"/>
            </a:avLst>
          </a:prstGeom>
          <a:gradFill rotWithShape="1">
            <a:gsLst>
              <a:gs pos="0">
                <a:srgbClr val="D79133"/>
              </a:gs>
              <a:gs pos="100000">
                <a:srgbClr val="634318"/>
              </a:gs>
            </a:gsLst>
            <a:lin ang="5400000" scaled="1"/>
            <a:tileRect/>
          </a:gradFill>
          <a:ln w="9525">
            <a:noFill/>
          </a:ln>
        </p:spPr>
        <p:txBody>
          <a:bodyPr anchor="t"/>
          <a:p>
            <a:pPr lvl="0"/>
            <a:endParaRPr lang="zh-CN" altLang="en-US">
              <a:ea typeface="宋体" panose="02010600030101010101" pitchFamily="2" charset="-122"/>
            </a:endParaRPr>
          </a:p>
        </p:txBody>
      </p:sp>
      <p:sp>
        <p:nvSpPr>
          <p:cNvPr id="4102" name="圆角矩形 4102"/>
          <p:cNvSpPr/>
          <p:nvPr/>
        </p:nvSpPr>
        <p:spPr>
          <a:xfrm>
            <a:off x="7458075" y="2160905"/>
            <a:ext cx="2295525" cy="3442970"/>
          </a:xfrm>
          <a:prstGeom prst="roundRect">
            <a:avLst>
              <a:gd name="adj" fmla="val 4690"/>
            </a:avLst>
          </a:prstGeom>
          <a:noFill/>
          <a:ln w="57150" cap="flat" cmpd="sng">
            <a:solidFill>
              <a:srgbClr val="4B71DD"/>
            </a:solidFill>
            <a:prstDash val="solid"/>
            <a:round/>
            <a:headEnd type="none" w="med" len="med"/>
            <a:tailEnd type="none" w="med" len="med"/>
          </a:ln>
        </p:spPr>
        <p:txBody>
          <a:bodyPr anchor="t"/>
          <a:p>
            <a:pPr lvl="0"/>
            <a:endParaRPr lang="zh-CN" altLang="en-US">
              <a:ea typeface="宋体" panose="02010600030101010101" pitchFamily="2" charset="-122"/>
            </a:endParaRPr>
          </a:p>
        </p:txBody>
      </p:sp>
      <p:sp>
        <p:nvSpPr>
          <p:cNvPr id="4103" name="圆角矩形 4103"/>
          <p:cNvSpPr/>
          <p:nvPr/>
        </p:nvSpPr>
        <p:spPr>
          <a:xfrm>
            <a:off x="7673975" y="2017713"/>
            <a:ext cx="1863725" cy="287337"/>
          </a:xfrm>
          <a:prstGeom prst="roundRect">
            <a:avLst>
              <a:gd name="adj" fmla="val 50000"/>
            </a:avLst>
          </a:prstGeom>
          <a:gradFill rotWithShape="1">
            <a:gsLst>
              <a:gs pos="0">
                <a:srgbClr val="6D8CE5"/>
              </a:gs>
              <a:gs pos="100000">
                <a:srgbClr val="32416A"/>
              </a:gs>
            </a:gsLst>
            <a:lin ang="5400000" scaled="1"/>
            <a:tileRect/>
          </a:gradFill>
          <a:ln w="9525">
            <a:noFill/>
          </a:ln>
        </p:spPr>
        <p:txBody>
          <a:bodyPr anchor="t"/>
          <a:p>
            <a:pPr lvl="0"/>
            <a:endParaRPr lang="zh-CN" altLang="en-US">
              <a:ea typeface="宋体" panose="02010600030101010101" pitchFamily="2" charset="-122"/>
            </a:endParaRPr>
          </a:p>
        </p:txBody>
      </p:sp>
      <p:sp>
        <p:nvSpPr>
          <p:cNvPr id="4104" name="任意多边形 4104"/>
          <p:cNvSpPr/>
          <p:nvPr/>
        </p:nvSpPr>
        <p:spPr>
          <a:xfrm>
            <a:off x="4016375" y="1730375"/>
            <a:ext cx="1466850" cy="1157288"/>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93D267">
                  <a:alpha val="31999"/>
                </a:srgbClr>
              </a:gs>
              <a:gs pos="100000">
                <a:srgbClr val="88CE58"/>
              </a:gs>
            </a:gsLst>
            <a:lin ang="0" scaled="1"/>
            <a:tileRect/>
          </a:gradFill>
          <a:ln w="9525">
            <a:noFill/>
          </a:ln>
        </p:spPr>
        <p:txBody>
          <a:bodyPr/>
          <a:p>
            <a:endParaRPr lang="zh-CN" altLang="en-US"/>
          </a:p>
        </p:txBody>
      </p:sp>
      <p:sp>
        <p:nvSpPr>
          <p:cNvPr id="4105" name="任意多边形 4105"/>
          <p:cNvSpPr/>
          <p:nvPr/>
        </p:nvSpPr>
        <p:spPr>
          <a:xfrm>
            <a:off x="6597650" y="1228725"/>
            <a:ext cx="1466850" cy="1155700"/>
          </a:xfrm>
          <a:custGeom>
            <a:avLst/>
            <a:gdLst/>
            <a:ahLst/>
            <a:cxnLst/>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rgbClr val="B48EED">
                  <a:alpha val="31999"/>
                </a:srgbClr>
              </a:gs>
              <a:gs pos="100000">
                <a:srgbClr val="AD83EB"/>
              </a:gs>
            </a:gsLst>
            <a:lin ang="0" scaled="1"/>
            <a:tileRect/>
          </a:gradFill>
          <a:ln w="9525">
            <a:noFill/>
          </a:ln>
        </p:spPr>
        <p:txBody>
          <a:bodyPr/>
          <a:p>
            <a:endParaRPr lang="zh-CN" altLang="en-US"/>
          </a:p>
        </p:txBody>
      </p:sp>
      <p:sp>
        <p:nvSpPr>
          <p:cNvPr id="4106" name="文本框 4106"/>
          <p:cNvSpPr txBox="1"/>
          <p:nvPr/>
        </p:nvSpPr>
        <p:spPr>
          <a:xfrm>
            <a:off x="2912745" y="2908300"/>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知识目标</a:t>
            </a:r>
            <a:endParaRPr lang="zh-CN" altLang="en-US" sz="1400" b="1">
              <a:solidFill>
                <a:srgbClr val="FFFFFF"/>
              </a:solidFill>
              <a:ea typeface="宋体" panose="02010600030101010101" pitchFamily="2" charset="-122"/>
            </a:endParaRPr>
          </a:p>
        </p:txBody>
      </p:sp>
      <p:sp>
        <p:nvSpPr>
          <p:cNvPr id="4107" name="文本框 4107"/>
          <p:cNvSpPr txBox="1"/>
          <p:nvPr/>
        </p:nvSpPr>
        <p:spPr>
          <a:xfrm>
            <a:off x="5541645" y="247808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能力目标</a:t>
            </a:r>
            <a:endParaRPr lang="zh-CN" altLang="en-US" b="1">
              <a:ea typeface="宋体" panose="02010600030101010101" pitchFamily="2" charset="-122"/>
            </a:endParaRPr>
          </a:p>
        </p:txBody>
      </p:sp>
      <p:sp>
        <p:nvSpPr>
          <p:cNvPr id="4108" name="文本框 4108"/>
          <p:cNvSpPr txBox="1"/>
          <p:nvPr/>
        </p:nvSpPr>
        <p:spPr>
          <a:xfrm>
            <a:off x="8056245" y="1976438"/>
            <a:ext cx="1102360" cy="365760"/>
          </a:xfrm>
          <a:prstGeom prst="rect">
            <a:avLst/>
          </a:prstGeom>
          <a:noFill/>
          <a:ln w="9525">
            <a:noFill/>
          </a:ln>
        </p:spPr>
        <p:txBody>
          <a:bodyPr wrap="none" anchor="t">
            <a:spAutoFit/>
          </a:bodyPr>
          <a:p>
            <a:pPr lvl="0" algn="ctr" eaLnBrk="0" hangingPunct="0"/>
            <a:r>
              <a:rPr lang="zh-CN" altLang="en-US" b="1">
                <a:ea typeface="宋体" panose="02010600030101010101" pitchFamily="2" charset="-122"/>
              </a:rPr>
              <a:t>素质目标</a:t>
            </a:r>
            <a:endParaRPr lang="zh-CN" altLang="en-US" b="1">
              <a:ea typeface="宋体" panose="02010600030101010101" pitchFamily="2" charset="-122"/>
            </a:endParaRPr>
          </a:p>
        </p:txBody>
      </p:sp>
      <p:sp>
        <p:nvSpPr>
          <p:cNvPr id="4109" name="矩形 4109"/>
          <p:cNvSpPr/>
          <p:nvPr/>
        </p:nvSpPr>
        <p:spPr>
          <a:xfrm>
            <a:off x="2438400" y="3429000"/>
            <a:ext cx="2079625" cy="1558925"/>
          </a:xfrm>
          <a:prstGeom prst="rect">
            <a:avLst/>
          </a:prstGeom>
          <a:noFill/>
          <a:ln w="9525">
            <a:noFill/>
          </a:ln>
        </p:spPr>
        <p:txBody>
          <a:bodyPr lIns="90000" tIns="46800" rIns="90000" bIns="46800" anchor="t">
            <a:spAutoFit/>
          </a:bodyPr>
          <a:p>
            <a:pPr lvl="0"/>
            <a:r>
              <a:rPr lang="zh-CN" altLang="en-US" sz="2400" b="1" dirty="0"/>
              <a:t>1.掌握消费者的九大权利；2.了解经营者的义务</a:t>
            </a:r>
            <a:endParaRPr lang="zh-CN" altLang="en-US" sz="2400" b="1" dirty="0"/>
          </a:p>
        </p:txBody>
      </p:sp>
      <p:sp>
        <p:nvSpPr>
          <p:cNvPr id="4110" name="矩形 4110"/>
          <p:cNvSpPr/>
          <p:nvPr/>
        </p:nvSpPr>
        <p:spPr>
          <a:xfrm>
            <a:off x="5087938" y="2781300"/>
            <a:ext cx="2079625" cy="2653030"/>
          </a:xfrm>
          <a:prstGeom prst="rect">
            <a:avLst/>
          </a:prstGeom>
          <a:noFill/>
          <a:ln w="9525">
            <a:noFill/>
          </a:ln>
        </p:spPr>
        <p:txBody>
          <a:bodyPr wrap="square" lIns="90000" tIns="46800" rIns="90000" bIns="46800" anchor="t">
            <a:spAutoFit/>
          </a:bodyPr>
          <a:p>
            <a:pPr lvl="0" eaLnBrk="0" hangingPunct="0"/>
            <a:r>
              <a:rPr sz="2800" b="1"/>
              <a:t>能根据消费者权益保护的知识，在现实生活中保护自身权益</a:t>
            </a:r>
            <a:endParaRPr sz="2800" b="1"/>
          </a:p>
        </p:txBody>
      </p:sp>
      <p:sp>
        <p:nvSpPr>
          <p:cNvPr id="4111" name="矩形 4111"/>
          <p:cNvSpPr/>
          <p:nvPr/>
        </p:nvSpPr>
        <p:spPr>
          <a:xfrm>
            <a:off x="7673975" y="2520315"/>
            <a:ext cx="2079625" cy="3079750"/>
          </a:xfrm>
          <a:prstGeom prst="rect">
            <a:avLst/>
          </a:prstGeom>
          <a:noFill/>
          <a:ln w="9525">
            <a:noFill/>
          </a:ln>
        </p:spPr>
        <p:txBody>
          <a:bodyPr wrap="square" lIns="90000" tIns="46800" rIns="90000" bIns="46800" anchor="t">
            <a:spAutoFit/>
          </a:bodyPr>
          <a:p>
            <a:pPr lvl="0" algn="l" eaLnBrk="0" hangingPunct="0"/>
            <a:r>
              <a:rPr lang="zh-CN" altLang="en-US" sz="2400" b="1" dirty="0">
                <a:solidFill>
                  <a:srgbClr val="FFFF00"/>
                </a:solidFill>
                <a:ea typeface="黑体" panose="02010609060101010101" pitchFamily="2" charset="-122"/>
              </a:rPr>
              <a:t>   </a:t>
            </a:r>
            <a:r>
              <a:rPr sz="2800" b="1">
                <a:sym typeface="微软雅黑" panose="020B0503020204020204" charset="-122"/>
              </a:rPr>
              <a:t>具有较强的系统分析问题、解决问题能力及逻辑思维能力</a:t>
            </a:r>
            <a:endParaRPr sz="2800" b="1">
              <a:sym typeface="微软雅黑" panose="020B0503020204020204" charset="-122"/>
            </a:endParaRPr>
          </a:p>
          <a:p>
            <a:pPr lvl="0" algn="l" eaLnBrk="0" hangingPunct="0"/>
            <a:endParaRPr sz="2800" b="1">
              <a:sym typeface="微软雅黑" panose="020B0503020204020204" charset="-122"/>
            </a:endParaRPr>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519F14D9-6943-4356-B8A6-CE3629AD45AF}"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1D36DB0F-0E3A-49AF-9DBA-BDD0B8DD5471}"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8371" name="Rectangle 2"/>
          <p:cNvSpPr>
            <a:spLocks noGrp="1" noRot="1"/>
          </p:cNvSpPr>
          <p:nvPr>
            <p:ph type="title"/>
          </p:nvPr>
        </p:nvSpPr>
        <p:spPr>
          <a:gradFill rotWithShape="0">
            <a:gsLst>
              <a:gs pos="0">
                <a:srgbClr val="DDEBCF">
                  <a:alpha val="100000"/>
                </a:srgbClr>
              </a:gs>
              <a:gs pos="50000">
                <a:srgbClr val="9CB86E">
                  <a:alpha val="100000"/>
                </a:srgbClr>
              </a:gs>
              <a:gs pos="100000">
                <a:srgbClr val="156B13">
                  <a:alpha val="100000"/>
                </a:srgbClr>
              </a:gs>
            </a:gsLst>
            <a:lin ang="2700000" scaled="1"/>
            <a:tileRect/>
          </a:gradFill>
          <a:effectLst>
            <a:prstShdw prst="shdw13" dist="53882" dir="13499999">
              <a:schemeClr val="bg2"/>
            </a:prstShdw>
          </a:effectLst>
        </p:spPr>
        <p:txBody>
          <a:bodyPr wrap="square" lIns="91440" tIns="45720" rIns="91440" bIns="45720" anchor="ctr"/>
          <a:p>
            <a:r>
              <a:rPr lang="zh-CN" altLang="en-US" b="1" dirty="0"/>
              <a:t>4．消费者的公平交易权 </a:t>
            </a:r>
            <a:endParaRPr lang="zh-CN" altLang="en-US" b="1" dirty="0"/>
          </a:p>
        </p:txBody>
      </p:sp>
      <p:sp>
        <p:nvSpPr>
          <p:cNvPr id="58372" name="Rectangle 3"/>
          <p:cNvSpPr>
            <a:spLocks noGrp="1" noRot="1"/>
          </p:cNvSpPr>
          <p:nvPr>
            <p:ph idx="1"/>
          </p:nvPr>
        </p:nvSpPr>
        <p:spPr/>
        <p:txBody>
          <a:bodyPr wrap="square" lIns="91440" tIns="45720" rIns="91440" bIns="45720" anchor="t"/>
          <a:p>
            <a:pPr algn="just"/>
            <a:r>
              <a:rPr lang="zh-CN" altLang="en-US" sz="2800" i="1" dirty="0">
                <a:ea typeface="仿宋_GB2312" pitchFamily="49" charset="-122"/>
              </a:rPr>
              <a:t>例：空心银筷案：</a:t>
            </a:r>
            <a:endParaRPr lang="zh-CN" altLang="en-US" sz="2800" dirty="0"/>
          </a:p>
          <a:p>
            <a:r>
              <a:rPr lang="zh-CN" altLang="en-US" sz="2800" i="1" dirty="0">
                <a:ea typeface="仿宋_GB2312" pitchFamily="49" charset="-122"/>
              </a:rPr>
              <a:t>　　宝鸡市党某在一商场购得一双银筷，售价216元，售货员声称是“实心纯银”，并在发票上作了注明。时隔几日，党某在另一家商场发现了同一厂家的纯银筷，但标明是“空心纯银”，售价116元。党某即将自己买的银筷拿去比较，发现从外包装到重量均无二致，遂到自己购筷的商场要求解释，商场坚持说是实心的。党某遂交付鉴定，结论为空心。</a:t>
            </a:r>
            <a:r>
              <a:rPr lang="zh-CN" altLang="en-US" sz="2800" dirty="0"/>
              <a:t> </a:t>
            </a:r>
            <a:endParaRPr lang="zh-CN" alt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2"/>
          <p:cNvSpPr>
            <a:spLocks noGrp="1" noRot="1"/>
          </p:cNvSpPr>
          <p:nvPr>
            <p:ph idx="4294967295"/>
          </p:nvPr>
        </p:nvSpPr>
        <p:spPr>
          <a:xfrm>
            <a:off x="2208213" y="609600"/>
            <a:ext cx="8135937" cy="3971925"/>
          </a:xfrm>
        </p:spPr>
        <p:txBody>
          <a:bodyPr wrap="square" lIns="91440" tIns="45720" rIns="91440" bIns="45720" anchor="t"/>
          <a:p>
            <a:pPr lvl="0" eaLnBrk="1" hangingPunct="1">
              <a:buNone/>
            </a:pPr>
            <a:r>
              <a:rPr lang="zh-CN" altLang="en-US" b="1" dirty="0">
                <a:solidFill>
                  <a:schemeClr val="folHlink"/>
                </a:solidFill>
                <a:ea typeface="黑体" panose="02010609060101010101" pitchFamily="2" charset="-122"/>
              </a:rPr>
              <a:t>公平交易权</a:t>
            </a:r>
            <a:endParaRPr lang="zh-CN" altLang="en-US" b="1" dirty="0">
              <a:solidFill>
                <a:schemeClr val="folHlink"/>
              </a:solidFill>
              <a:ea typeface="黑体" panose="02010609060101010101" pitchFamily="2" charset="-122"/>
            </a:endParaRPr>
          </a:p>
          <a:p>
            <a:pPr lvl="0" eaLnBrk="1" hangingPunct="1">
              <a:buNone/>
            </a:pPr>
            <a:r>
              <a:rPr lang="en-US" altLang="zh-CN" b="1" dirty="0"/>
              <a:t>1</a:t>
            </a:r>
            <a:r>
              <a:rPr lang="zh-CN" altLang="en-US" b="1" dirty="0"/>
              <a:t>、质量保障</a:t>
            </a:r>
            <a:endParaRPr lang="zh-CN" altLang="en-US" b="1" dirty="0"/>
          </a:p>
          <a:p>
            <a:pPr lvl="0" eaLnBrk="1" hangingPunct="1">
              <a:buNone/>
            </a:pPr>
            <a:r>
              <a:rPr lang="en-US" altLang="zh-CN" b="1" dirty="0"/>
              <a:t>2</a:t>
            </a:r>
            <a:r>
              <a:rPr lang="zh-CN" altLang="en-US" b="1" dirty="0"/>
              <a:t>、价格合理</a:t>
            </a:r>
            <a:r>
              <a:rPr lang="en-US" altLang="zh-CN" b="1" dirty="0"/>
              <a:t>——</a:t>
            </a:r>
            <a:r>
              <a:rPr lang="zh-CN" altLang="en-US" b="1" dirty="0"/>
              <a:t>反价格“暴利”</a:t>
            </a:r>
            <a:endParaRPr lang="zh-CN" altLang="en-US" b="1" dirty="0"/>
          </a:p>
          <a:p>
            <a:pPr lvl="0" eaLnBrk="1" hangingPunct="1">
              <a:buNone/>
            </a:pPr>
            <a:r>
              <a:rPr lang="en-US" altLang="zh-CN" b="1" dirty="0"/>
              <a:t>3</a:t>
            </a:r>
            <a:r>
              <a:rPr lang="zh-CN" altLang="en-US" b="1" dirty="0"/>
              <a:t>、计量正确</a:t>
            </a:r>
            <a:endParaRPr lang="zh-CN" altLang="en-US" b="1" dirty="0"/>
          </a:p>
          <a:p>
            <a:pPr lvl="0" eaLnBrk="1" hangingPunct="1">
              <a:buNone/>
            </a:pPr>
            <a:r>
              <a:rPr lang="en-US" altLang="zh-CN" b="1" dirty="0"/>
              <a:t>4</a:t>
            </a:r>
            <a:r>
              <a:rPr lang="zh-CN" altLang="en-US" b="1" dirty="0"/>
              <a:t>、拒绝强制交易</a:t>
            </a:r>
            <a:endParaRPr lang="zh-CN" altLang="en-US" b="1" dirty="0"/>
          </a:p>
          <a:p>
            <a:pPr lvl="0" eaLnBrk="1" hangingPunct="1">
              <a:buNone/>
            </a:pPr>
            <a:r>
              <a:rPr lang="zh-CN" altLang="en-US" dirty="0">
                <a:solidFill>
                  <a:schemeClr val="folHlink"/>
                </a:solidFill>
                <a:ea typeface="黑体" panose="02010609060101010101" pitchFamily="2" charset="-122"/>
              </a:rPr>
              <a:t>“青岛天价大虾”</a:t>
            </a:r>
            <a:endParaRPr lang="zh-CN" altLang="en-US" dirty="0">
              <a:solidFill>
                <a:schemeClr val="folHlink"/>
              </a:solidFill>
              <a:ea typeface="黑体" panose="02010609060101010101" pitchFamily="2" charset="-122"/>
            </a:endParaRPr>
          </a:p>
          <a:p>
            <a:pPr lvl="0" eaLnBrk="1" hangingPunct="1">
              <a:buNone/>
            </a:pPr>
            <a:endParaRPr lang="en-US" altLang="zh-CN" b="1" dirty="0"/>
          </a:p>
        </p:txBody>
      </p:sp>
      <p:pic>
        <p:nvPicPr>
          <p:cNvPr id="207875" name="Picture 3" descr="MP00640_"/>
          <p:cNvPicPr>
            <a:picLocks noChangeAspect="1"/>
          </p:cNvPicPr>
          <p:nvPr/>
        </p:nvPicPr>
        <p:blipFill>
          <a:blip r:embed="rId1"/>
          <a:stretch>
            <a:fillRect/>
          </a:stretch>
        </p:blipFill>
        <p:spPr>
          <a:xfrm>
            <a:off x="9296400" y="5935663"/>
            <a:ext cx="522288" cy="492125"/>
          </a:xfrm>
          <a:prstGeom prst="rect">
            <a:avLst/>
          </a:prstGeom>
          <a:noFill/>
          <a:ln w="9525">
            <a:noFill/>
          </a:ln>
        </p:spPr>
      </p:pic>
      <p:sp>
        <p:nvSpPr>
          <p:cNvPr id="59395" name="AutoShape 4"/>
          <p:cNvSpPr/>
          <p:nvPr/>
        </p:nvSpPr>
        <p:spPr>
          <a:xfrm>
            <a:off x="8382000" y="2057400"/>
            <a:ext cx="76200" cy="152400"/>
          </a:xfrm>
          <a:prstGeom prst="actionButtonHelp">
            <a:avLst/>
          </a:prstGeom>
          <a:solidFill>
            <a:schemeClr val="accent1"/>
          </a:solidFill>
          <a:ln w="12700" cap="sq" cmpd="sng">
            <a:solidFill>
              <a:schemeClr val="tx1"/>
            </a:solidFill>
            <a:prstDash val="solid"/>
            <a:miter/>
            <a:headEnd type="none" w="sm" len="sm"/>
            <a:tailEnd type="none" w="sm" len="sm"/>
          </a:ln>
        </p:spPr>
        <p:txBody>
          <a:bodyPr wrap="none" anchor="ctr"/>
          <a:p>
            <a:pPr lvl="0" algn="ctr">
              <a:buClr>
                <a:srgbClr val="000000"/>
              </a:buClr>
              <a:buFont typeface="Wingdings" panose="05000000000000000000" pitchFamily="2" charset="2"/>
              <a:buNone/>
            </a:pPr>
            <a:endParaRPr lang="zh-CN" altLang="en-US" dirty="0">
              <a:latin typeface="Arial" panose="020B0604020202020204" pitchFamily="34" charset="0"/>
              <a:ea typeface="隶书" panose="02010509060101010101" pitchFamily="49" charset="-122"/>
            </a:endParaRPr>
          </a:p>
        </p:txBody>
      </p:sp>
      <p:sp>
        <p:nvSpPr>
          <p:cNvPr id="59396" name="AutoShape 5"/>
          <p:cNvSpPr/>
          <p:nvPr/>
        </p:nvSpPr>
        <p:spPr>
          <a:xfrm>
            <a:off x="8991600" y="6248400"/>
            <a:ext cx="152400" cy="76200"/>
          </a:xfrm>
          <a:prstGeom prst="actionButtonHelp">
            <a:avLst/>
          </a:prstGeom>
          <a:solidFill>
            <a:schemeClr val="accent1"/>
          </a:solidFill>
          <a:ln w="12700" cap="sq" cmpd="sng">
            <a:solidFill>
              <a:schemeClr val="tx1"/>
            </a:solidFill>
            <a:prstDash val="solid"/>
            <a:miter/>
            <a:headEnd type="none" w="sm" len="sm"/>
            <a:tailEnd type="none" w="sm" len="sm"/>
          </a:ln>
        </p:spPr>
        <p:txBody>
          <a:bodyPr wrap="none" anchor="ctr"/>
          <a:p>
            <a:pPr lvl="0" algn="ctr">
              <a:buClr>
                <a:srgbClr val="000000"/>
              </a:buClr>
              <a:buFont typeface="Wingdings" panose="05000000000000000000" pitchFamily="2" charset="2"/>
              <a:buNone/>
            </a:pPr>
            <a:endParaRPr lang="zh-CN" altLang="en-US" dirty="0">
              <a:latin typeface="Arial" panose="020B0604020202020204" pitchFamily="34" charset="0"/>
              <a:ea typeface="隶书" panose="02010509060101010101" pitchFamily="49" charset="-122"/>
            </a:endParaRPr>
          </a:p>
        </p:txBody>
      </p:sp>
      <p:sp>
        <p:nvSpPr>
          <p:cNvPr id="59397" name="Text Box 6"/>
          <p:cNvSpPr txBox="1"/>
          <p:nvPr/>
        </p:nvSpPr>
        <p:spPr>
          <a:xfrm>
            <a:off x="1703388" y="4724400"/>
            <a:ext cx="8066087" cy="1188720"/>
          </a:xfrm>
          <a:prstGeom prst="rect">
            <a:avLst/>
          </a:prstGeom>
          <a:noFill/>
          <a:ln w="12700">
            <a:noFill/>
          </a:ln>
        </p:spPr>
        <p:txBody>
          <a:bodyPr anchor="t">
            <a:spAutoFit/>
          </a:bodyPr>
          <a:p>
            <a:pPr lvl="0">
              <a:buClr>
                <a:srgbClr val="000000"/>
              </a:buClr>
              <a:buFont typeface="Wingdings" panose="05000000000000000000" pitchFamily="2" charset="2"/>
              <a:buNone/>
            </a:pPr>
            <a:r>
              <a:rPr lang="zh-CN" altLang="en-US" sz="2400" b="1" dirty="0">
                <a:solidFill>
                  <a:schemeClr val="tx1"/>
                </a:solidFill>
                <a:latin typeface="Times New Roman" panose="02020603050405020304" pitchFamily="2" charset="0"/>
                <a:ea typeface="宋体" panose="02010600030101010101" pitchFamily="2" charset="-122"/>
              </a:rPr>
              <a:t>第十条    消费者享有公平交易的权利。消费者在购买商品或者接受服务时，有权获得质量保障、价格合理、计量正确等公平交易条件，有权拒绝经营者的强制交易行为。</a:t>
            </a:r>
            <a:endParaRPr lang="zh-CN" altLang="en-US" sz="2400" b="1" dirty="0">
              <a:solidFill>
                <a:schemeClr val="tx1"/>
              </a:solidFill>
              <a:latin typeface="Times New Roman" panose="02020603050405020304" pitchFamily="2" charset="0"/>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7874">
                                            <p:txEl>
                                              <p:charRg st="0" end="6"/>
                                            </p:txEl>
                                          </p:spTgt>
                                        </p:tgtEl>
                                        <p:attrNameLst>
                                          <p:attrName>style.visibility</p:attrName>
                                        </p:attrNameLst>
                                      </p:cBhvr>
                                      <p:to>
                                        <p:strVal val="visible"/>
                                      </p:to>
                                    </p:set>
                                    <p:animEffect transition="in" filter="dissolve">
                                      <p:cBhvr>
                                        <p:cTn id="7" dur="500"/>
                                        <p:tgtEl>
                                          <p:spTgt spid="207874">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7874">
                                            <p:txEl>
                                              <p:charRg st="6" end="13"/>
                                            </p:txEl>
                                          </p:spTgt>
                                        </p:tgtEl>
                                        <p:attrNameLst>
                                          <p:attrName>style.visibility</p:attrName>
                                        </p:attrNameLst>
                                      </p:cBhvr>
                                      <p:to>
                                        <p:strVal val="visible"/>
                                      </p:to>
                                    </p:set>
                                    <p:animEffect transition="in" filter="dissolve">
                                      <p:cBhvr>
                                        <p:cTn id="12" dur="500"/>
                                        <p:tgtEl>
                                          <p:spTgt spid="207874">
                                            <p:txEl>
                                              <p:charRg st="6" end="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7874">
                                            <p:txEl>
                                              <p:charRg st="13" end="29"/>
                                            </p:txEl>
                                          </p:spTgt>
                                        </p:tgtEl>
                                        <p:attrNameLst>
                                          <p:attrName>style.visibility</p:attrName>
                                        </p:attrNameLst>
                                      </p:cBhvr>
                                      <p:to>
                                        <p:strVal val="visible"/>
                                      </p:to>
                                    </p:set>
                                    <p:animEffect transition="in" filter="dissolve">
                                      <p:cBhvr>
                                        <p:cTn id="17" dur="500"/>
                                        <p:tgtEl>
                                          <p:spTgt spid="207874">
                                            <p:txEl>
                                              <p:charRg st="13" end="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7874">
                                            <p:txEl>
                                              <p:charRg st="29" end="36"/>
                                            </p:txEl>
                                          </p:spTgt>
                                        </p:tgtEl>
                                        <p:attrNameLst>
                                          <p:attrName>style.visibility</p:attrName>
                                        </p:attrNameLst>
                                      </p:cBhvr>
                                      <p:to>
                                        <p:strVal val="visible"/>
                                      </p:to>
                                    </p:set>
                                    <p:animEffect transition="in" filter="dissolve">
                                      <p:cBhvr>
                                        <p:cTn id="22" dur="500"/>
                                        <p:tgtEl>
                                          <p:spTgt spid="207874">
                                            <p:txEl>
                                              <p:charRg st="29" end="3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07874">
                                            <p:txEl>
                                              <p:charRg st="36" end="45"/>
                                            </p:txEl>
                                          </p:spTgt>
                                        </p:tgtEl>
                                        <p:attrNameLst>
                                          <p:attrName>style.visibility</p:attrName>
                                        </p:attrNameLst>
                                      </p:cBhvr>
                                      <p:to>
                                        <p:strVal val="visible"/>
                                      </p:to>
                                    </p:set>
                                    <p:animEffect transition="in" filter="dissolve">
                                      <p:cBhvr>
                                        <p:cTn id="27" dur="500"/>
                                        <p:tgtEl>
                                          <p:spTgt spid="207874">
                                            <p:txEl>
                                              <p:charRg st="36" end="4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7874">
                                            <p:txEl>
                                              <p:charRg st="45" end="54"/>
                                            </p:txEl>
                                          </p:spTgt>
                                        </p:tgtEl>
                                        <p:attrNameLst>
                                          <p:attrName>style.visibility</p:attrName>
                                        </p:attrNameLst>
                                      </p:cBhvr>
                                      <p:to>
                                        <p:strVal val="visible"/>
                                      </p:to>
                                    </p:set>
                                    <p:animEffect transition="in" filter="dissolve">
                                      <p:cBhvr>
                                        <p:cTn id="32" dur="500"/>
                                        <p:tgtEl>
                                          <p:spTgt spid="207874">
                                            <p:txEl>
                                              <p:charRg st="45" end="5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07875"/>
                                        </p:tgtEl>
                                        <p:attrNameLst>
                                          <p:attrName>style.visibility</p:attrName>
                                        </p:attrNameLst>
                                      </p:cBhvr>
                                      <p:to>
                                        <p:strVal val="visible"/>
                                      </p:to>
                                    </p:set>
                                    <p:anim calcmode="lin" valueType="num">
                                      <p:cBhvr additive="base">
                                        <p:cTn id="37" dur="500" fill="hold"/>
                                        <p:tgtEl>
                                          <p:spTgt spid="207875"/>
                                        </p:tgtEl>
                                        <p:attrNameLst>
                                          <p:attrName>ppt_x</p:attrName>
                                        </p:attrNameLst>
                                      </p:cBhvr>
                                      <p:tavLst>
                                        <p:tav tm="0">
                                          <p:val>
                                            <p:strVal val="0-#ppt_w/2"/>
                                          </p:val>
                                        </p:tav>
                                        <p:tav tm="100000">
                                          <p:val>
                                            <p:strVal val="#ppt_x"/>
                                          </p:val>
                                        </p:tav>
                                      </p:tavLst>
                                    </p:anim>
                                    <p:anim calcmode="lin" valueType="num">
                                      <p:cBhvr additive="base">
                                        <p:cTn id="38" dur="500" fill="hold"/>
                                        <p:tgtEl>
                                          <p:spTgt spid="2078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Rectangle 2"/>
          <p:cNvSpPr>
            <a:spLocks noGrp="1" noRot="1"/>
          </p:cNvSpPr>
          <p:nvPr>
            <p:ph type="title"/>
          </p:nvPr>
        </p:nvSpPr>
        <p:spPr>
          <a:xfrm>
            <a:off x="1524000" y="549275"/>
            <a:ext cx="9144000" cy="320675"/>
          </a:xfrm>
        </p:spPr>
        <p:txBody>
          <a:bodyPr wrap="square" lIns="91440" tIns="45720" rIns="91440" bIns="45720" anchor="ctr">
            <a:normAutofit fontScale="90000"/>
          </a:bodyPr>
          <a:p>
            <a:r>
              <a:rPr lang="en-US" altLang="zh-CN" b="1" i="1" dirty="0"/>
              <a:t>5.</a:t>
            </a:r>
            <a:r>
              <a:rPr lang="zh-CN" altLang="en-US" b="1" i="1" dirty="0"/>
              <a:t>消费者权利</a:t>
            </a:r>
            <a:r>
              <a:rPr lang="en-US" altLang="zh-CN" sz="3600" dirty="0">
                <a:latin typeface="Times New Roman" panose="02020603050405020304" pitchFamily="2" charset="0"/>
              </a:rPr>
              <a:t>——</a:t>
            </a:r>
            <a:r>
              <a:rPr lang="zh-CN" altLang="en-US" b="1" i="1" dirty="0"/>
              <a:t>依法求偿权</a:t>
            </a:r>
            <a:endParaRPr lang="zh-CN" altLang="en-US" b="1" i="1" dirty="0"/>
          </a:p>
        </p:txBody>
      </p:sp>
      <p:sp>
        <p:nvSpPr>
          <p:cNvPr id="60418" name="Rectangle 3"/>
          <p:cNvSpPr>
            <a:spLocks noGrp="1" noRot="1"/>
          </p:cNvSpPr>
          <p:nvPr>
            <p:ph idx="1"/>
          </p:nvPr>
        </p:nvSpPr>
        <p:spPr>
          <a:xfrm>
            <a:off x="1524000" y="1484313"/>
            <a:ext cx="9144000" cy="4992687"/>
          </a:xfrm>
        </p:spPr>
        <p:txBody>
          <a:bodyPr wrap="square" lIns="91440" tIns="45720" rIns="91440" bIns="45720" anchor="t"/>
          <a:p>
            <a:pPr>
              <a:buNone/>
            </a:pPr>
            <a:endParaRPr lang="en-US" altLang="zh-CN" dirty="0">
              <a:solidFill>
                <a:schemeClr val="accent2"/>
              </a:solidFill>
            </a:endParaRPr>
          </a:p>
          <a:p>
            <a:pPr>
              <a:buChar char="•"/>
            </a:pPr>
            <a:r>
              <a:rPr lang="zh-CN" altLang="en-US" sz="2000" b="1" dirty="0"/>
              <a:t>      求偿权，是指消费者在购买、使用商品或者接受服务时受到人身、财产损害时，有请求并依法获得赔偿的权利。</a:t>
            </a:r>
            <a:endParaRPr lang="zh-CN" altLang="en-US" sz="2000" b="1" dirty="0"/>
          </a:p>
          <a:p>
            <a:pPr>
              <a:buChar char="•"/>
            </a:pPr>
            <a:r>
              <a:rPr lang="zh-CN" altLang="en-US" sz="2000" i="1" dirty="0"/>
              <a:t>消费者享有求偿权的</a:t>
            </a:r>
            <a:r>
              <a:rPr lang="zh-CN" altLang="en-US" sz="2000" b="1" i="1" dirty="0"/>
              <a:t>条件</a:t>
            </a:r>
            <a:r>
              <a:rPr lang="zh-CN" altLang="en-US" sz="2000" i="1" dirty="0"/>
              <a:t>是：</a:t>
            </a:r>
            <a:br>
              <a:rPr lang="zh-CN" altLang="en-US" sz="2000" i="1" dirty="0"/>
            </a:br>
            <a:r>
              <a:rPr lang="en-US" altLang="zh-CN" sz="2000" i="1" dirty="0"/>
              <a:t>1</a:t>
            </a:r>
            <a:r>
              <a:rPr lang="zh-CN" altLang="en-US" sz="2000" i="1" dirty="0"/>
              <a:t>、 自己购买自己使用商品或接受服务的人。</a:t>
            </a:r>
            <a:br>
              <a:rPr lang="zh-CN" altLang="en-US" sz="2000" i="1" dirty="0"/>
            </a:br>
            <a:r>
              <a:rPr lang="en-US" altLang="zh-CN" sz="2000" i="1" dirty="0"/>
              <a:t>2</a:t>
            </a:r>
            <a:r>
              <a:rPr lang="zh-CN" altLang="en-US" sz="2000" i="1" dirty="0"/>
              <a:t>、 他人购买自己合法使用商品或接受服务的人。如借用商品、使用他人馈赠商品者，他人付钱接受服务者。</a:t>
            </a:r>
            <a:endParaRPr lang="zh-CN" altLang="en-US" sz="2000" i="1" dirty="0"/>
          </a:p>
          <a:p>
            <a:pPr>
              <a:buChar char="•"/>
            </a:pPr>
            <a:r>
              <a:rPr lang="zh-CN" altLang="en-US" sz="2000" i="1" dirty="0"/>
              <a:t>消费者接受赔偿损失的</a:t>
            </a:r>
            <a:r>
              <a:rPr lang="zh-CN" altLang="en-US" sz="2000" b="1" i="1" dirty="0"/>
              <a:t>范围</a:t>
            </a:r>
            <a:r>
              <a:rPr lang="zh-CN" altLang="en-US" sz="2000" i="1" dirty="0"/>
              <a:t>是：</a:t>
            </a:r>
            <a:endParaRPr lang="zh-CN" altLang="en-US" sz="2000" i="1" dirty="0"/>
          </a:p>
          <a:p>
            <a:pPr>
              <a:buChar char="•"/>
            </a:pPr>
            <a:r>
              <a:rPr lang="en-US" altLang="zh-CN" sz="2000" i="1" dirty="0"/>
              <a:t>1</a:t>
            </a:r>
            <a:r>
              <a:rPr lang="zh-CN" altLang="en-US" sz="2000" i="1" dirty="0"/>
              <a:t>、 财产损失赔偿。包括直接财产损失和因消费者身体受损而引起的支出，如医疗费、护理费、误工费、残疾赔偿费和生活自助用具费，残疾赔偿费和生活自助用具费，残疾前抚养人的生活费以及丧葬费、遗属抚恤费等。</a:t>
            </a:r>
            <a:br>
              <a:rPr lang="zh-CN" altLang="en-US" sz="2000" i="1" dirty="0"/>
            </a:br>
            <a:r>
              <a:rPr lang="en-US" altLang="zh-CN" sz="2000" i="1" dirty="0"/>
              <a:t>2</a:t>
            </a:r>
            <a:r>
              <a:rPr lang="zh-CN" altLang="en-US" sz="2000" i="1" dirty="0"/>
              <a:t>、 精神损失赔偿。即消费者的人格方面的权利如姓名权、名誉权、荣誉权等受损害，可要求赔偿。</a:t>
            </a:r>
            <a:br>
              <a:rPr lang="zh-CN" altLang="en-US" sz="2000" i="1" dirty="0"/>
            </a:br>
            <a:br>
              <a:rPr lang="zh-CN" altLang="en-US" sz="2000" i="1" dirty="0"/>
            </a:br>
            <a:endParaRPr lang="en-US" altLang="zh-CN" sz="2000" i="1" dirty="0"/>
          </a:p>
        </p:txBody>
      </p:sp>
      <p:pic>
        <p:nvPicPr>
          <p:cNvPr id="60419" name="Picture 33" descr="Z:\newtek\_backgrounds_1.02\Tim\powerpoint templates\81-100\goofy_bear\elements\bear_trying_to_get_food_out_of_tree_hg_clr.gif"/>
          <p:cNvPicPr>
            <a:picLocks noChangeAspect="1"/>
          </p:cNvPicPr>
          <p:nvPr/>
        </p:nvPicPr>
        <p:blipFill>
          <a:blip r:embed="rId1"/>
          <a:stretch>
            <a:fillRect/>
          </a:stretch>
        </p:blipFill>
        <p:spPr>
          <a:xfrm>
            <a:off x="7715250" y="5143500"/>
            <a:ext cx="2952750" cy="1714500"/>
          </a:xfrm>
          <a:prstGeom prst="rect">
            <a:avLst/>
          </a:prstGeom>
          <a:noFill/>
          <a:ln w="9525">
            <a:noFill/>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2"/>
          <p:cNvSpPr>
            <a:spLocks noGrp="1" noRot="1"/>
          </p:cNvSpPr>
          <p:nvPr>
            <p:ph idx="4294967295"/>
          </p:nvPr>
        </p:nvSpPr>
        <p:spPr>
          <a:xfrm>
            <a:off x="1703388" y="333375"/>
            <a:ext cx="8534400" cy="5791200"/>
          </a:xfrm>
        </p:spPr>
        <p:txBody>
          <a:bodyPr wrap="square" lIns="91440" tIns="45720" rIns="91440" bIns="45720" anchor="t"/>
          <a:p>
            <a:pPr lvl="0" eaLnBrk="1" hangingPunct="1">
              <a:buNone/>
            </a:pPr>
            <a:r>
              <a:rPr lang="zh-CN" altLang="en-US" sz="3600" b="1" dirty="0">
                <a:solidFill>
                  <a:schemeClr val="tx2"/>
                </a:solidFill>
                <a:latin typeface="黑体" panose="02010609060101010101" pitchFamily="2" charset="-122"/>
                <a:ea typeface="黑体" panose="02010609060101010101" pitchFamily="2" charset="-122"/>
              </a:rPr>
              <a:t>依法求偿权</a:t>
            </a:r>
            <a:endParaRPr lang="zh-CN" altLang="en-US" sz="3600" b="1" dirty="0">
              <a:solidFill>
                <a:schemeClr val="tx2"/>
              </a:solidFill>
              <a:latin typeface="黑体" panose="02010609060101010101" pitchFamily="2" charset="-122"/>
              <a:ea typeface="黑体" panose="02010609060101010101" pitchFamily="2" charset="-122"/>
            </a:endParaRPr>
          </a:p>
          <a:p>
            <a:pPr lvl="0" eaLnBrk="1" hangingPunct="1">
              <a:buNone/>
            </a:pPr>
            <a:r>
              <a:rPr lang="en-US" altLang="zh-CN" b="1" dirty="0"/>
              <a:t>《</a:t>
            </a:r>
            <a:r>
              <a:rPr lang="zh-CN" altLang="en-US" b="1" dirty="0"/>
              <a:t>消</a:t>
            </a:r>
            <a:r>
              <a:rPr lang="en-US" altLang="zh-CN" b="1" dirty="0"/>
              <a:t>》</a:t>
            </a:r>
            <a:r>
              <a:rPr lang="zh-CN" altLang="en-US" b="1" dirty="0"/>
              <a:t>第</a:t>
            </a:r>
            <a:r>
              <a:rPr lang="en-US" altLang="zh-CN" b="1" dirty="0"/>
              <a:t>11</a:t>
            </a:r>
            <a:r>
              <a:rPr lang="zh-CN" altLang="en-US" b="1" dirty="0"/>
              <a:t>条：消费者因购买、使用商品或者接受服务受到人身、财产损害的，享有依法获得赔偿的权利。 </a:t>
            </a:r>
            <a:endParaRPr lang="zh-CN" altLang="en-US" b="1" dirty="0"/>
          </a:p>
          <a:p>
            <a:pPr lvl="0" eaLnBrk="1" hangingPunct="1">
              <a:buNone/>
            </a:pPr>
            <a:r>
              <a:rPr lang="zh-CN" altLang="en-US" b="1" dirty="0">
                <a:solidFill>
                  <a:schemeClr val="folHlink"/>
                </a:solidFill>
              </a:rPr>
              <a:t>（一）填补性赔偿原则</a:t>
            </a:r>
            <a:endParaRPr lang="zh-CN" altLang="en-US" b="1" dirty="0"/>
          </a:p>
          <a:p>
            <a:pPr lvl="0" eaLnBrk="1" hangingPunct="1">
              <a:buNone/>
            </a:pPr>
            <a:r>
              <a:rPr lang="zh-CN" altLang="en-US" b="1" dirty="0">
                <a:solidFill>
                  <a:schemeClr val="folHlink"/>
                </a:solidFill>
              </a:rPr>
              <a:t>（二）惩罚性赔偿原则</a:t>
            </a:r>
            <a:endParaRPr lang="zh-CN" altLang="en-US" b="1" dirty="0">
              <a:solidFill>
                <a:schemeClr val="folHlink"/>
              </a:solidFill>
            </a:endParaRPr>
          </a:p>
          <a:p>
            <a:pPr lvl="0" eaLnBrk="1" hangingPunct="1">
              <a:buNone/>
            </a:pPr>
            <a:r>
              <a:rPr lang="en-US" altLang="zh-CN" b="1" dirty="0"/>
              <a:t>《</a:t>
            </a:r>
            <a:r>
              <a:rPr lang="zh-CN" altLang="en-US" b="1" u="sng" dirty="0"/>
              <a:t>消</a:t>
            </a:r>
            <a:r>
              <a:rPr lang="en-US" altLang="zh-CN" b="1" u="sng" dirty="0"/>
              <a:t>》</a:t>
            </a:r>
            <a:r>
              <a:rPr lang="zh-CN" altLang="en-US" b="1" u="sng" dirty="0"/>
              <a:t>第</a:t>
            </a:r>
            <a:r>
              <a:rPr lang="en-US" altLang="zh-CN" b="1" u="sng" dirty="0"/>
              <a:t>49</a:t>
            </a:r>
            <a:r>
              <a:rPr lang="zh-CN" altLang="en-US" b="1" u="sng" dirty="0"/>
              <a:t>条：经营者提供商品或者服务</a:t>
            </a:r>
            <a:r>
              <a:rPr lang="zh-CN" altLang="en-US" b="1" u="sng" dirty="0">
                <a:solidFill>
                  <a:schemeClr val="tx2"/>
                </a:solidFill>
              </a:rPr>
              <a:t>有欺诈行为</a:t>
            </a:r>
            <a:r>
              <a:rPr lang="zh-CN" altLang="en-US" b="1" u="sng" dirty="0"/>
              <a:t>的，应当按照消费者的要求增加赔偿其受到的损失，增加赔偿的金额为消费者购买商品的价款或者接受服务的费用的一倍。（修改前）</a:t>
            </a:r>
            <a:endParaRPr lang="zh-CN" altLang="en-US" b="1" u="sng" dirty="0"/>
          </a:p>
        </p:txBody>
      </p:sp>
      <p:pic>
        <p:nvPicPr>
          <p:cNvPr id="208899" name="Picture 3" descr="MP00640_"/>
          <p:cNvPicPr>
            <a:picLocks noChangeAspect="1"/>
          </p:cNvPicPr>
          <p:nvPr/>
        </p:nvPicPr>
        <p:blipFill>
          <a:blip r:embed="rId1"/>
          <a:stretch>
            <a:fillRect/>
          </a:stretch>
        </p:blipFill>
        <p:spPr>
          <a:xfrm>
            <a:off x="9601200" y="6096000"/>
            <a:ext cx="522288" cy="49212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8898">
                                            <p:txEl>
                                              <p:charRg st="0" end="6"/>
                                            </p:txEl>
                                          </p:spTgt>
                                        </p:tgtEl>
                                        <p:attrNameLst>
                                          <p:attrName>style.visibility</p:attrName>
                                        </p:attrNameLst>
                                      </p:cBhvr>
                                      <p:to>
                                        <p:strVal val="visible"/>
                                      </p:to>
                                    </p:set>
                                    <p:animEffect transition="in" filter="blinds(horizontal)">
                                      <p:cBhvr>
                                        <p:cTn id="7" dur="500"/>
                                        <p:tgtEl>
                                          <p:spTgt spid="208898">
                                            <p:txEl>
                                              <p:charRg st="0"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8898">
                                            <p:txEl>
                                              <p:charRg st="6" end="56"/>
                                            </p:txEl>
                                          </p:spTgt>
                                        </p:tgtEl>
                                        <p:attrNameLst>
                                          <p:attrName>style.visibility</p:attrName>
                                        </p:attrNameLst>
                                      </p:cBhvr>
                                      <p:to>
                                        <p:strVal val="visible"/>
                                      </p:to>
                                    </p:set>
                                    <p:animEffect transition="in" filter="blinds(horizontal)">
                                      <p:cBhvr>
                                        <p:cTn id="12" dur="500"/>
                                        <p:tgtEl>
                                          <p:spTgt spid="208898">
                                            <p:txEl>
                                              <p:charRg st="6" end="5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8898">
                                            <p:txEl>
                                              <p:charRg st="56" end="67"/>
                                            </p:txEl>
                                          </p:spTgt>
                                        </p:tgtEl>
                                        <p:attrNameLst>
                                          <p:attrName>style.visibility</p:attrName>
                                        </p:attrNameLst>
                                      </p:cBhvr>
                                      <p:to>
                                        <p:strVal val="visible"/>
                                      </p:to>
                                    </p:set>
                                    <p:animEffect transition="in" filter="blinds(horizontal)">
                                      <p:cBhvr>
                                        <p:cTn id="17" dur="500"/>
                                        <p:tgtEl>
                                          <p:spTgt spid="208898">
                                            <p:txEl>
                                              <p:charRg st="56" end="6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8898">
                                            <p:txEl>
                                              <p:charRg st="67" end="78"/>
                                            </p:txEl>
                                          </p:spTgt>
                                        </p:tgtEl>
                                        <p:attrNameLst>
                                          <p:attrName>style.visibility</p:attrName>
                                        </p:attrNameLst>
                                      </p:cBhvr>
                                      <p:to>
                                        <p:strVal val="visible"/>
                                      </p:to>
                                    </p:set>
                                    <p:animEffect transition="in" filter="blinds(horizontal)">
                                      <p:cBhvr>
                                        <p:cTn id="22" dur="500"/>
                                        <p:tgtEl>
                                          <p:spTgt spid="208898">
                                            <p:txEl>
                                              <p:charRg st="67" end="7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8898">
                                            <p:txEl>
                                              <p:charRg st="78" end="162"/>
                                            </p:txEl>
                                          </p:spTgt>
                                        </p:tgtEl>
                                        <p:attrNameLst>
                                          <p:attrName>style.visibility</p:attrName>
                                        </p:attrNameLst>
                                      </p:cBhvr>
                                      <p:to>
                                        <p:strVal val="visible"/>
                                      </p:to>
                                    </p:set>
                                    <p:animEffect transition="in" filter="blinds(horizontal)">
                                      <p:cBhvr>
                                        <p:cTn id="27" dur="500"/>
                                        <p:tgtEl>
                                          <p:spTgt spid="208898">
                                            <p:txEl>
                                              <p:charRg st="78" end="16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nodeType="clickEffect">
                                  <p:stCondLst>
                                    <p:cond delay="0"/>
                                  </p:stCondLst>
                                  <p:childTnLst>
                                    <p:set>
                                      <p:cBhvr>
                                        <p:cTn id="31" dur="1" fill="hold">
                                          <p:stCondLst>
                                            <p:cond delay="0"/>
                                          </p:stCondLst>
                                        </p:cTn>
                                        <p:tgtEl>
                                          <p:spTgt spid="208899"/>
                                        </p:tgtEl>
                                        <p:attrNameLst>
                                          <p:attrName>style.visibility</p:attrName>
                                        </p:attrNameLst>
                                      </p:cBhvr>
                                      <p:to>
                                        <p:strVal val="visible"/>
                                      </p:to>
                                    </p:set>
                                    <p:anim calcmode="lin" valueType="num">
                                      <p:cBhvr additive="base">
                                        <p:cTn id="32" dur="500" fill="hold"/>
                                        <p:tgtEl>
                                          <p:spTgt spid="208899"/>
                                        </p:tgtEl>
                                        <p:attrNameLst>
                                          <p:attrName>ppt_x</p:attrName>
                                        </p:attrNameLst>
                                      </p:cBhvr>
                                      <p:tavLst>
                                        <p:tav tm="0">
                                          <p:val>
                                            <p:strVal val="0-#ppt_w/2"/>
                                          </p:val>
                                        </p:tav>
                                        <p:tav tm="100000">
                                          <p:val>
                                            <p:strVal val="#ppt_x"/>
                                          </p:val>
                                        </p:tav>
                                      </p:tavLst>
                                    </p:anim>
                                    <p:anim calcmode="lin" valueType="num">
                                      <p:cBhvr additive="base">
                                        <p:cTn id="33" dur="500" fill="hold"/>
                                        <p:tgtEl>
                                          <p:spTgt spid="20889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内容占位符 1"/>
          <p:cNvSpPr>
            <a:spLocks noGrp="1" noRot="1"/>
          </p:cNvSpPr>
          <p:nvPr>
            <p:ph idx="4294967295"/>
          </p:nvPr>
        </p:nvSpPr>
        <p:spPr>
          <a:xfrm>
            <a:off x="1825625" y="685800"/>
            <a:ext cx="8543925" cy="5181600"/>
          </a:xfrm>
        </p:spPr>
        <p:txBody>
          <a:bodyPr wrap="square" lIns="91440" tIns="45720" rIns="91440" bIns="45720" anchor="t"/>
          <a:p>
            <a:pPr lvl="0"/>
            <a:r>
              <a:rPr lang="en-US" altLang="zh-CN" dirty="0"/>
              <a:t> </a:t>
            </a:r>
            <a:r>
              <a:rPr lang="zh-CN" altLang="en-US" dirty="0"/>
              <a:t>新消法：</a:t>
            </a:r>
            <a:r>
              <a:rPr lang="zh-CN" altLang="zh-CN" dirty="0"/>
              <a:t>第五十五条 经营者提供商品或者服务有欺诈行为的，应当按照消费者的要求增加赔偿其受到的损失，增加赔偿的金额为消费者购买商品的价款或者接受服务的费用的三倍；增加赔偿的金额不足五百元的，为五百元。法律另有规定的，依照其规定。</a:t>
            </a:r>
            <a:endParaRPr lang="zh-CN" altLang="zh-CN" dirty="0"/>
          </a:p>
          <a:p>
            <a:pPr lvl="0"/>
            <a:r>
              <a:rPr lang="en-US" altLang="zh-CN" dirty="0"/>
              <a:t>    </a:t>
            </a:r>
            <a:r>
              <a:rPr lang="zh-CN" altLang="zh-CN" dirty="0"/>
              <a:t>经营者明知商品或者服务存在缺陷，仍然向消费者提供，造成消费者或者其他受害人死亡或者健康严重损害的，受害人有权要求经营者依照本法第四十九条、第五十一条等法律规定赔偿损失，并有权要求所受损失二倍以下的惩罚性赔偿。</a:t>
            </a:r>
            <a:endParaRPr lang="zh-CN" alt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内容占位符 1"/>
          <p:cNvSpPr>
            <a:spLocks noGrp="1" noRot="1"/>
          </p:cNvSpPr>
          <p:nvPr>
            <p:ph idx="4294967295"/>
          </p:nvPr>
        </p:nvSpPr>
        <p:spPr>
          <a:xfrm>
            <a:off x="1825625" y="685800"/>
            <a:ext cx="8543925" cy="5181600"/>
          </a:xfrm>
        </p:spPr>
        <p:txBody>
          <a:bodyPr wrap="square" lIns="91440" tIns="45720" rIns="91440" bIns="45720" anchor="t"/>
          <a:p>
            <a:pPr lvl="0"/>
            <a:r>
              <a:rPr lang="en-US" altLang="zh-CN" dirty="0"/>
              <a:t>2014</a:t>
            </a:r>
            <a:r>
              <a:rPr lang="zh-CN" altLang="en-US" dirty="0"/>
              <a:t>年</a:t>
            </a:r>
            <a:r>
              <a:rPr lang="en-US" altLang="zh-CN" dirty="0"/>
              <a:t>3</a:t>
            </a:r>
            <a:r>
              <a:rPr lang="zh-CN" altLang="en-US" dirty="0"/>
              <a:t>月</a:t>
            </a:r>
            <a:r>
              <a:rPr lang="en-US" altLang="zh-CN" dirty="0"/>
              <a:t>16</a:t>
            </a:r>
            <a:r>
              <a:rPr lang="zh-CN" altLang="en-US" dirty="0"/>
              <a:t>日，薛先生在一家超市花</a:t>
            </a:r>
            <a:r>
              <a:rPr lang="en-US" altLang="zh-CN" dirty="0"/>
              <a:t>4</a:t>
            </a:r>
            <a:r>
              <a:rPr lang="zh-CN" altLang="en-US" dirty="0"/>
              <a:t>元钱购买了一瓶某公司生产的运动饮料。饮用时，发现瓶中有白色絮状物和绿色沉淀物，顿时感到不适，于是找超市理论，超市承认可能由于存放不当导致饮料出现质量问题，但就赔偿问题因分歧较大，双方协商未果。于是向工商部门投诉。经工商部门核实，饮料确实因为存放原因出现质量问题。</a:t>
            </a:r>
            <a:endParaRPr lang="zh-CN" alt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内容占位符 1"/>
          <p:cNvSpPr>
            <a:spLocks noGrp="1" noRot="1"/>
          </p:cNvSpPr>
          <p:nvPr>
            <p:ph idx="4294967295"/>
          </p:nvPr>
        </p:nvSpPr>
        <p:spPr>
          <a:xfrm>
            <a:off x="1825625" y="685800"/>
            <a:ext cx="8543925" cy="5181600"/>
          </a:xfrm>
        </p:spPr>
        <p:txBody>
          <a:bodyPr wrap="square" lIns="91440" tIns="45720" rIns="91440" bIns="45720" anchor="t"/>
          <a:p>
            <a:pPr lvl="0"/>
            <a:r>
              <a:rPr lang="zh-CN" altLang="en-US" dirty="0"/>
              <a:t>按原消法应该是退一赔一。</a:t>
            </a:r>
            <a:endParaRPr lang="en-US" altLang="zh-CN" dirty="0"/>
          </a:p>
          <a:p>
            <a:pPr lvl="0"/>
            <a:r>
              <a:rPr lang="zh-CN" altLang="en-US" dirty="0"/>
              <a:t>而按新消法规定，</a:t>
            </a:r>
            <a:r>
              <a:rPr lang="zh-CN" altLang="zh-CN" dirty="0"/>
              <a:t>经营者提供商品或者服务有欺诈行为的，应当按照消费者的要求增加赔偿其受到的损失，增加赔偿的金额为消费者购买商品的价款或者接受服务的费用的三倍；增加赔偿的金额不足五百元的，为五百元。</a:t>
            </a:r>
            <a:r>
              <a:rPr lang="zh-CN" altLang="en-US" dirty="0"/>
              <a:t>同时由于薛先生饮用了该饮料后导致身体不适，且给精神造成了一定的损害应给予赔偿。最终在工商部门的调解之下，超市给予薛先生</a:t>
            </a:r>
            <a:r>
              <a:rPr lang="en-US" altLang="zh-CN" dirty="0"/>
              <a:t>2000</a:t>
            </a:r>
            <a:r>
              <a:rPr lang="zh-CN" altLang="en-US" dirty="0"/>
              <a:t>元赔偿，并向薛先生赔礼道歉。</a:t>
            </a:r>
            <a:endParaRPr lang="zh-CN"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内容占位符 1"/>
          <p:cNvSpPr>
            <a:spLocks noGrp="1" noRot="1"/>
          </p:cNvSpPr>
          <p:nvPr>
            <p:ph idx="4294967295"/>
          </p:nvPr>
        </p:nvSpPr>
        <p:spPr>
          <a:xfrm>
            <a:off x="1825625" y="685800"/>
            <a:ext cx="8543925" cy="5181600"/>
          </a:xfrm>
        </p:spPr>
        <p:txBody>
          <a:bodyPr wrap="square" lIns="91440" tIns="45720" rIns="91440" bIns="45720" anchor="t"/>
          <a:p>
            <a:pPr lvl="0"/>
            <a:r>
              <a:rPr lang="zh-CN" altLang="en-US" dirty="0"/>
              <a:t>免费酒水造成的伤害，该由谁买单？</a:t>
            </a:r>
            <a:endParaRPr lang="en-US" altLang="zh-CN" dirty="0"/>
          </a:p>
          <a:p>
            <a:pPr lvl="0"/>
            <a:r>
              <a:rPr lang="zh-CN" altLang="en-US" dirty="0"/>
              <a:t>某酒店为招揽顾客，推出了吃火锅免费喝啤酒的优惠活动。程某和朋友一同去吃火锅。当程某喝进一瓶啤酒，喉咙被一硬物卡住。</a:t>
            </a:r>
            <a:endParaRPr lang="en-US" altLang="zh-CN" dirty="0"/>
          </a:p>
          <a:p>
            <a:pPr lvl="0"/>
            <a:r>
              <a:rPr lang="zh-CN" altLang="en-US" dirty="0"/>
              <a:t>程某要求酒店赔偿损失，酒店以酒水免费为由拒绝赔偿。那么，酒店该赔偿程某的损失吗？</a:t>
            </a:r>
            <a:endParaRPr lang="zh-CN" alt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noRot="1"/>
          </p:cNvSpPr>
          <p:nvPr>
            <p:ph type="title"/>
          </p:nvPr>
        </p:nvSpPr>
        <p:spPr>
          <a:xfrm>
            <a:off x="1524000" y="549275"/>
            <a:ext cx="9144000" cy="320675"/>
          </a:xfrm>
        </p:spPr>
        <p:txBody>
          <a:bodyPr wrap="square" lIns="91440" tIns="45720" rIns="91440" bIns="45720" anchor="ctr">
            <a:normAutofit fontScale="90000"/>
          </a:bodyPr>
          <a:p>
            <a:r>
              <a:rPr lang="en-US" altLang="zh-CN" b="1" i="1" dirty="0"/>
              <a:t>6.</a:t>
            </a:r>
            <a:r>
              <a:rPr lang="zh-CN" altLang="en-US" b="1" i="1" dirty="0"/>
              <a:t>消费者权利</a:t>
            </a:r>
            <a:r>
              <a:rPr lang="en-US" altLang="zh-CN" sz="3600" dirty="0">
                <a:latin typeface="Times New Roman" panose="02020603050405020304" pitchFamily="2" charset="0"/>
              </a:rPr>
              <a:t>——</a:t>
            </a:r>
            <a:r>
              <a:rPr lang="zh-CN" altLang="en-US" b="1" i="1" dirty="0"/>
              <a:t>依法结社权</a:t>
            </a:r>
            <a:endParaRPr lang="zh-CN" altLang="en-US" b="1" i="1" dirty="0"/>
          </a:p>
        </p:txBody>
      </p:sp>
      <p:sp>
        <p:nvSpPr>
          <p:cNvPr id="66562" name="Rectangle 3"/>
          <p:cNvSpPr>
            <a:spLocks noGrp="1" noRot="1"/>
          </p:cNvSpPr>
          <p:nvPr>
            <p:ph idx="1"/>
          </p:nvPr>
        </p:nvSpPr>
        <p:spPr>
          <a:xfrm>
            <a:off x="1524000" y="1484313"/>
            <a:ext cx="9144000" cy="4992687"/>
          </a:xfrm>
        </p:spPr>
        <p:txBody>
          <a:bodyPr wrap="square" lIns="91440" tIns="45720" rIns="91440" bIns="45720" anchor="t"/>
          <a:p>
            <a:pPr>
              <a:buNone/>
            </a:pPr>
            <a:endParaRPr lang="en-US" altLang="zh-CN" dirty="0">
              <a:solidFill>
                <a:schemeClr val="accent2"/>
              </a:solidFill>
            </a:endParaRPr>
          </a:p>
          <a:p>
            <a:pPr>
              <a:buChar char="•"/>
            </a:pPr>
            <a:r>
              <a:rPr lang="zh-CN" altLang="en-US" dirty="0"/>
              <a:t>结社权，是指消费才为了维护自身的合法权益而依法组织社会团体的权利。</a:t>
            </a:r>
            <a:endParaRPr lang="zh-CN" altLang="en-US" dirty="0"/>
          </a:p>
          <a:p>
            <a:pPr>
              <a:buChar char="•"/>
            </a:pPr>
            <a:r>
              <a:rPr lang="zh-CN" altLang="en-US" dirty="0"/>
              <a:t>消费者协会和其他消费者组织是依法成立的对商品和服务进行监督消费者合法权益的社会团体。 </a:t>
            </a:r>
            <a:endParaRPr lang="zh-CN" altLang="en-US" dirty="0"/>
          </a:p>
          <a:p>
            <a:pPr>
              <a:buChar char="•"/>
            </a:pPr>
            <a:endParaRPr lang="zh-CN" altLang="en-US" dirty="0"/>
          </a:p>
          <a:p>
            <a:pPr>
              <a:buChar char="•"/>
            </a:pPr>
            <a:endParaRPr lang="zh-CN" altLang="en-US" dirty="0"/>
          </a:p>
          <a:p>
            <a:pPr>
              <a:buChar char="•"/>
            </a:pPr>
            <a:endParaRPr lang="zh-CN" altLang="en-US" dirty="0"/>
          </a:p>
          <a:p>
            <a:pPr>
              <a:buChar char="•"/>
            </a:pPr>
            <a:endParaRPr lang="zh-CN" altLang="en-US" dirty="0"/>
          </a:p>
          <a:p>
            <a:pPr>
              <a:buChar char="•"/>
            </a:pPr>
            <a:r>
              <a:rPr lang="zh-CN" altLang="en-US" sz="2000" b="1" i="1" dirty="0"/>
              <a:t>补充知识：消协相关内容</a:t>
            </a:r>
            <a:endParaRPr lang="zh-CN" altLang="en-US" sz="2000" b="1" i="1" dirty="0"/>
          </a:p>
          <a:p>
            <a:pPr>
              <a:buNone/>
            </a:pPr>
            <a:endParaRPr lang="en-US" altLang="zh-CN" sz="2000" b="1" i="1" dirty="0"/>
          </a:p>
        </p:txBody>
      </p:sp>
      <p:pic>
        <p:nvPicPr>
          <p:cNvPr id="66563" name="Picture 33" descr="Z:\newtek\_backgrounds_1.02\Tim\powerpoint templates\81-100\goofy_bear\elements\bear_trying_to_get_food_out_of_tree_hg_clr.gif"/>
          <p:cNvPicPr>
            <a:picLocks noChangeAspect="1"/>
          </p:cNvPicPr>
          <p:nvPr/>
        </p:nvPicPr>
        <p:blipFill>
          <a:blip r:embed="rId1"/>
          <a:stretch>
            <a:fillRect/>
          </a:stretch>
        </p:blipFill>
        <p:spPr>
          <a:xfrm>
            <a:off x="7715250" y="5143500"/>
            <a:ext cx="2952750" cy="1714500"/>
          </a:xfrm>
          <a:prstGeom prst="rect">
            <a:avLst/>
          </a:prstGeom>
          <a:noFill/>
          <a:ln w="9525">
            <a:noFill/>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1026"/>
          <p:cNvSpPr>
            <a:spLocks noGrp="1" noRot="1"/>
          </p:cNvSpPr>
          <p:nvPr>
            <p:ph type="title"/>
          </p:nvPr>
        </p:nvSpPr>
        <p:spPr/>
        <p:txBody>
          <a:bodyPr wrap="square" lIns="91440" tIns="45720" rIns="91440" bIns="45720" anchor="ctr"/>
          <a:p>
            <a:pPr lvl="0" eaLnBrk="1" hangingPunct="1"/>
            <a:r>
              <a:rPr lang="en-US" altLang="zh-CN" b="1" i="1" dirty="0"/>
              <a:t>7.</a:t>
            </a:r>
            <a:r>
              <a:rPr lang="zh-CN" altLang="en-US" b="1" i="1" dirty="0"/>
              <a:t>消费者权利</a:t>
            </a:r>
            <a:r>
              <a:rPr lang="en-US" altLang="zh-CN" sz="3600" dirty="0">
                <a:latin typeface="Times New Roman" panose="02020603050405020304" pitchFamily="2" charset="0"/>
              </a:rPr>
              <a:t>——</a:t>
            </a:r>
            <a:r>
              <a:rPr lang="zh-CN" altLang="en-US" b="1" i="1" dirty="0"/>
              <a:t>知识获取权</a:t>
            </a:r>
            <a:endParaRPr lang="da-DK" altLang="zh-CN" b="1" i="1" dirty="0"/>
          </a:p>
        </p:txBody>
      </p:sp>
      <p:sp>
        <p:nvSpPr>
          <p:cNvPr id="67586" name="Rectangle 8"/>
          <p:cNvSpPr/>
          <p:nvPr/>
        </p:nvSpPr>
        <p:spPr>
          <a:xfrm>
            <a:off x="1992313" y="2773521"/>
            <a:ext cx="7704137" cy="1341120"/>
          </a:xfrm>
          <a:prstGeom prst="rect">
            <a:avLst/>
          </a:prstGeom>
          <a:noFill/>
          <a:ln w="9525">
            <a:noFill/>
          </a:ln>
        </p:spPr>
        <p:txBody>
          <a:bodyPr anchor="ctr">
            <a:spAutoFit/>
          </a:bodyPr>
          <a:p>
            <a:pPr lvl="0" eaLnBrk="0" hangingPunct="0">
              <a:buClr>
                <a:srgbClr val="000000"/>
              </a:buClr>
              <a:buFont typeface="Wingdings" panose="05000000000000000000" pitchFamily="2" charset="2"/>
              <a:buNone/>
            </a:pPr>
            <a:r>
              <a:rPr lang="zh-CN" altLang="en-US" sz="3200" dirty="0">
                <a:solidFill>
                  <a:schemeClr val="accent1"/>
                </a:solidFill>
                <a:latin typeface="Arial" panose="020B0604020202020204" pitchFamily="34" charset="0"/>
                <a:ea typeface="宋体" panose="02010600030101010101" pitchFamily="2" charset="-122"/>
              </a:rPr>
              <a:t>      </a:t>
            </a:r>
            <a:r>
              <a:rPr lang="zh-CN" altLang="en-US" sz="3200" dirty="0">
                <a:solidFill>
                  <a:srgbClr val="996633"/>
                </a:solidFill>
                <a:latin typeface="Arial" panose="020B0604020202020204" pitchFamily="34" charset="0"/>
                <a:ea typeface="宋体" panose="02010600030101010101" pitchFamily="2" charset="-122"/>
              </a:rPr>
              <a:t>获知权，消费者享有获得有关消费和消费者权益保护方面的知识的权利。</a:t>
            </a:r>
            <a:br>
              <a:rPr lang="zh-CN" altLang="en-US" dirty="0">
                <a:solidFill>
                  <a:srgbClr val="996633"/>
                </a:solidFill>
                <a:latin typeface="Arial" panose="020B0604020202020204" pitchFamily="34" charset="0"/>
                <a:ea typeface="宋体" panose="02010600030101010101" pitchFamily="2" charset="-122"/>
              </a:rPr>
            </a:br>
            <a:endParaRPr lang="zh-CN" altLang="en-US" dirty="0">
              <a:solidFill>
                <a:srgbClr val="996633"/>
              </a:solidFill>
              <a:latin typeface="Arial" panose="020B0604020202020204" pitchFamily="34" charset="0"/>
              <a:ea typeface="宋体" panose="02010600030101010101" pitchFamily="2" charset="-122"/>
            </a:endParaRPr>
          </a:p>
        </p:txBody>
      </p:sp>
      <p:pic>
        <p:nvPicPr>
          <p:cNvPr id="67587" name="Picture 29" descr="Z:\newtek\_backgrounds_1.02\Tim\powerpoint templates\81-100\goofy_bear\elements\bear_eating_berries_hg_clr.gif"/>
          <p:cNvPicPr>
            <a:picLocks noChangeAspect="1"/>
          </p:cNvPicPr>
          <p:nvPr/>
        </p:nvPicPr>
        <p:blipFill>
          <a:blip r:embed="rId1"/>
          <a:stretch>
            <a:fillRect/>
          </a:stretch>
        </p:blipFill>
        <p:spPr>
          <a:xfrm rot="565216">
            <a:off x="7824788" y="3933825"/>
            <a:ext cx="2592387" cy="2373313"/>
          </a:xfrm>
          <a:prstGeom prst="rect">
            <a:avLst/>
          </a:prstGeom>
          <a:noFill/>
          <a:ln w="9525">
            <a:noFill/>
          </a:ln>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3"/>
          <p:cNvSpPr/>
          <p:nvPr/>
        </p:nvSpPr>
        <p:spPr>
          <a:xfrm>
            <a:off x="1524000" y="0"/>
            <a:ext cx="9144000" cy="620713"/>
          </a:xfrm>
          <a:prstGeom prst="rect">
            <a:avLst/>
          </a:prstGeom>
          <a:solidFill>
            <a:srgbClr val="2E2E2E"/>
          </a:solidFill>
          <a:ln w="9525">
            <a:noFill/>
          </a:ln>
        </p:spPr>
        <p:txBody>
          <a:bodyPr anchor="ctr"/>
          <a:p>
            <a:pPr lvl="0" algn="ctr"/>
            <a:endParaRPr>
              <a:solidFill>
                <a:srgbClr val="FFFFFF"/>
              </a:solidFill>
              <a:ea typeface="宋体" panose="02010600030101010101" pitchFamily="2" charset="-122"/>
            </a:endParaRPr>
          </a:p>
        </p:txBody>
      </p:sp>
      <p:sp>
        <p:nvSpPr>
          <p:cNvPr id="5129" name="五边形 17"/>
          <p:cNvSpPr/>
          <p:nvPr/>
        </p:nvSpPr>
        <p:spPr>
          <a:xfrm>
            <a:off x="1524000" y="260350"/>
            <a:ext cx="3095625" cy="720725"/>
          </a:xfrm>
          <a:prstGeom prst="homePlate">
            <a:avLst>
              <a:gd name="adj" fmla="val 107319"/>
            </a:avLst>
          </a:prstGeom>
          <a:solidFill>
            <a:srgbClr val="FFD03B"/>
          </a:solidFill>
          <a:ln w="9525">
            <a:noFill/>
          </a:ln>
        </p:spPr>
        <p:txBody>
          <a:bodyPr anchor="ctr"/>
          <a:p>
            <a:pPr lvl="0" algn="ctr"/>
            <a:r>
              <a:rPr lang="zh-CN" altLang="en-US" sz="2800" b="1" dirty="0">
                <a:solidFill>
                  <a:srgbClr val="2E2E2E"/>
                </a:solidFill>
                <a:latin typeface="Calibri" panose="020F0502020204030204" charset="0"/>
                <a:ea typeface="微软雅黑" panose="020B0503020204020204" charset="-122"/>
                <a:sym typeface="Calibri" panose="020F0502020204030204" charset="0"/>
              </a:rPr>
              <a:t>情境导入</a:t>
            </a:r>
            <a:endParaRPr lang="zh-CN" altLang="en-US" sz="2800" b="1" dirty="0">
              <a:solidFill>
                <a:srgbClr val="2E2E2E"/>
              </a:solidFill>
              <a:ea typeface="宋体" panose="02010600030101010101" pitchFamily="2" charset="-122"/>
            </a:endParaRPr>
          </a:p>
        </p:txBody>
      </p:sp>
      <p:sp>
        <p:nvSpPr>
          <p:cNvPr id="2" name="文本框 1"/>
          <p:cNvSpPr txBox="1"/>
          <p:nvPr/>
        </p:nvSpPr>
        <p:spPr>
          <a:xfrm>
            <a:off x="739775" y="1252220"/>
            <a:ext cx="6770370" cy="3969385"/>
          </a:xfrm>
          <a:prstGeom prst="rect">
            <a:avLst/>
          </a:prstGeom>
          <a:noFill/>
        </p:spPr>
        <p:txBody>
          <a:bodyPr wrap="square" rtlCol="0" anchor="t">
            <a:spAutoFit/>
          </a:bodyPr>
          <a:p>
            <a:r>
              <a:rPr lang="zh-CN" altLang="en-US" sz="3600" dirty="0">
                <a:sym typeface="+mn-ea"/>
              </a:rPr>
              <a:t>小明在某个商店内欲购买一台小台灯，他要求营业员让他详细看一下该灯的样子、颜色等，但是营业员告诉他只能看着包装盒选购，除非已经付钱购买，否则不拆盒。小明认为自己有权利看清楚货物才购买。</a:t>
            </a:r>
            <a:endParaRPr lang="zh-CN" altLang="en-US" sz="3600"/>
          </a:p>
        </p:txBody>
      </p:sp>
      <p:sp>
        <p:nvSpPr>
          <p:cNvPr id="3" name="文本框 2"/>
          <p:cNvSpPr txBox="1"/>
          <p:nvPr/>
        </p:nvSpPr>
        <p:spPr>
          <a:xfrm>
            <a:off x="1724025" y="5597525"/>
            <a:ext cx="4866005" cy="645160"/>
          </a:xfrm>
          <a:prstGeom prst="rect">
            <a:avLst/>
          </a:prstGeom>
          <a:noFill/>
        </p:spPr>
        <p:txBody>
          <a:bodyPr wrap="square" rtlCol="0" anchor="t">
            <a:spAutoFit/>
          </a:bodyPr>
          <a:p>
            <a:r>
              <a:rPr lang="zh-CN" altLang="en-US" sz="3600" dirty="0">
                <a:ln w="22225">
                  <a:solidFill>
                    <a:schemeClr val="accent2"/>
                  </a:solidFill>
                  <a:prstDash val="solid"/>
                </a:ln>
                <a:solidFill>
                  <a:schemeClr val="accent2">
                    <a:lumMod val="40000"/>
                    <a:lumOff val="60000"/>
                  </a:schemeClr>
                </a:solidFill>
                <a:effectLst/>
                <a:sym typeface="+mn-ea"/>
              </a:rPr>
              <a:t>消费者有哪些权利？</a:t>
            </a:r>
            <a:endParaRPr lang="zh-CN" altLang="en-US" sz="3600" dirty="0">
              <a:ln w="22225">
                <a:solidFill>
                  <a:schemeClr val="accent2"/>
                </a:solidFill>
                <a:prstDash val="solid"/>
              </a:ln>
              <a:solidFill>
                <a:schemeClr val="accent2">
                  <a:lumMod val="40000"/>
                  <a:lumOff val="60000"/>
                </a:schemeClr>
              </a:solidFill>
              <a:effectLst/>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a:spLocks noGrp="1" noRot="1"/>
          </p:cNvSpPr>
          <p:nvPr>
            <p:ph type="title"/>
          </p:nvPr>
        </p:nvSpPr>
        <p:spPr>
          <a:xfrm>
            <a:off x="1524000" y="549275"/>
            <a:ext cx="9144000" cy="320675"/>
          </a:xfrm>
        </p:spPr>
        <p:txBody>
          <a:bodyPr wrap="square" lIns="91440" tIns="45720" rIns="91440" bIns="45720" anchor="ctr">
            <a:normAutofit fontScale="90000"/>
          </a:bodyPr>
          <a:p>
            <a:r>
              <a:rPr lang="en-US" altLang="zh-CN" b="1" i="1" dirty="0"/>
              <a:t>8.</a:t>
            </a:r>
            <a:r>
              <a:rPr lang="zh-CN" altLang="en-US" b="1" i="1" dirty="0"/>
              <a:t>消费者权利</a:t>
            </a:r>
            <a:r>
              <a:rPr lang="en-US" altLang="zh-CN" sz="3600" dirty="0">
                <a:latin typeface="Times New Roman" panose="02020603050405020304" pitchFamily="2" charset="0"/>
              </a:rPr>
              <a:t>——</a:t>
            </a:r>
            <a:r>
              <a:rPr lang="zh-CN" altLang="en-US" b="1" i="1" dirty="0"/>
              <a:t>维护尊严权</a:t>
            </a:r>
            <a:endParaRPr lang="zh-CN" altLang="en-US" b="1" i="1" dirty="0"/>
          </a:p>
        </p:txBody>
      </p:sp>
      <p:sp>
        <p:nvSpPr>
          <p:cNvPr id="68610" name="Rectangle 3"/>
          <p:cNvSpPr>
            <a:spLocks noGrp="1" noRot="1"/>
          </p:cNvSpPr>
          <p:nvPr>
            <p:ph idx="1"/>
          </p:nvPr>
        </p:nvSpPr>
        <p:spPr>
          <a:xfrm>
            <a:off x="1524000" y="1484313"/>
            <a:ext cx="9144000" cy="4992687"/>
          </a:xfrm>
        </p:spPr>
        <p:txBody>
          <a:bodyPr wrap="square" lIns="91440" tIns="45720" rIns="91440" bIns="45720" anchor="t"/>
          <a:p>
            <a:pPr>
              <a:buNone/>
            </a:pPr>
            <a:r>
              <a:rPr lang="en-US" altLang="zh-CN" sz="3600" dirty="0">
                <a:solidFill>
                  <a:schemeClr val="accent2"/>
                </a:solidFill>
              </a:rPr>
              <a:t> </a:t>
            </a:r>
            <a:r>
              <a:rPr lang="zh-CN" altLang="en-US" sz="3600" dirty="0"/>
              <a:t>　     </a:t>
            </a:r>
            <a:r>
              <a:rPr lang="zh-CN" altLang="en-US" sz="3600" b="1" dirty="0"/>
              <a:t>受尊重权，又称维护尊严权，是指消费者在购买、使用商品和接受服务时，享有其人格尊严、民族风俗习惯得到尊重的权利。</a:t>
            </a:r>
            <a:br>
              <a:rPr lang="zh-CN" altLang="en-US" sz="3600" dirty="0"/>
            </a:br>
            <a:r>
              <a:rPr lang="zh-CN" altLang="en-US" sz="3600" dirty="0"/>
              <a:t>　</a:t>
            </a:r>
            <a:endParaRPr lang="zh-CN" altLang="en-US" dirty="0">
              <a:solidFill>
                <a:srgbClr val="800080"/>
              </a:solidFill>
            </a:endParaRPr>
          </a:p>
          <a:p>
            <a:pPr>
              <a:buNone/>
            </a:pPr>
            <a:endParaRPr lang="en-US" altLang="zh-CN" dirty="0">
              <a:solidFill>
                <a:srgbClr val="800080"/>
              </a:solidFill>
            </a:endParaRPr>
          </a:p>
          <a:p>
            <a:pPr>
              <a:buNone/>
            </a:pPr>
            <a:endParaRPr lang="en-US" altLang="zh-CN" dirty="0">
              <a:solidFill>
                <a:srgbClr val="800080"/>
              </a:solidFill>
            </a:endParaRPr>
          </a:p>
          <a:p>
            <a:pPr>
              <a:buNone/>
            </a:pPr>
            <a:endParaRPr lang="en-US" altLang="zh-CN" b="1" dirty="0">
              <a:solidFill>
                <a:srgbClr val="800080"/>
              </a:solidFill>
            </a:endParaRPr>
          </a:p>
        </p:txBody>
      </p:sp>
      <p:pic>
        <p:nvPicPr>
          <p:cNvPr id="68611" name="Picture 33" descr="Z:\newtek\_backgrounds_1.02\Tim\powerpoint templates\81-100\goofy_bear\elements\bear_trying_to_get_food_out_of_tree_hg_clr.gif"/>
          <p:cNvPicPr>
            <a:picLocks noChangeAspect="1"/>
          </p:cNvPicPr>
          <p:nvPr/>
        </p:nvPicPr>
        <p:blipFill>
          <a:blip r:embed="rId1"/>
          <a:stretch>
            <a:fillRect/>
          </a:stretch>
        </p:blipFill>
        <p:spPr>
          <a:xfrm>
            <a:off x="7715250" y="5143500"/>
            <a:ext cx="2952750" cy="1714500"/>
          </a:xfrm>
          <a:prstGeom prst="rect">
            <a:avLst/>
          </a:prstGeom>
          <a:noFill/>
          <a:ln w="9525">
            <a:noFill/>
          </a:ln>
        </p:spPr>
      </p:pic>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2"/>
          <p:cNvSpPr>
            <a:spLocks noGrp="1" noRot="1"/>
          </p:cNvSpPr>
          <p:nvPr>
            <p:ph idx="4294967295"/>
          </p:nvPr>
        </p:nvSpPr>
        <p:spPr>
          <a:xfrm>
            <a:off x="1828800" y="228600"/>
            <a:ext cx="8458200" cy="6324600"/>
          </a:xfrm>
        </p:spPr>
        <p:txBody>
          <a:bodyPr wrap="square" lIns="91440" tIns="45720" rIns="91440" bIns="45720" anchor="t"/>
          <a:p>
            <a:pPr lvl="0" eaLnBrk="1" hangingPunct="1">
              <a:buNone/>
            </a:pPr>
            <a:r>
              <a:rPr lang="zh-CN" altLang="en-US" b="1" dirty="0">
                <a:solidFill>
                  <a:schemeClr val="tx2"/>
                </a:solidFill>
                <a:latin typeface="黑体" panose="02010609060101010101" pitchFamily="2" charset="-122"/>
                <a:ea typeface="黑体" panose="02010609060101010101" pitchFamily="2" charset="-122"/>
              </a:rPr>
              <a:t>获得尊重权</a:t>
            </a:r>
            <a:r>
              <a:rPr lang="en-US" altLang="zh-CN" b="1" dirty="0">
                <a:solidFill>
                  <a:schemeClr val="tx2"/>
                </a:solidFill>
                <a:ea typeface="黑体" panose="02010609060101010101" pitchFamily="2" charset="-122"/>
              </a:rPr>
              <a:t>——</a:t>
            </a:r>
            <a:r>
              <a:rPr lang="zh-CN" altLang="en-US" b="1" dirty="0">
                <a:solidFill>
                  <a:schemeClr val="tx2"/>
                </a:solidFill>
                <a:latin typeface="黑体" panose="02010609060101010101" pitchFamily="2" charset="-122"/>
                <a:ea typeface="黑体" panose="02010609060101010101" pitchFamily="2" charset="-122"/>
              </a:rPr>
              <a:t>尊重消费者人格的义务</a:t>
            </a:r>
            <a:r>
              <a:rPr lang="zh-CN" altLang="en-US" b="1" dirty="0">
                <a:solidFill>
                  <a:schemeClr val="folHlink"/>
                </a:solidFill>
                <a:ea typeface="黑体" panose="02010609060101010101" pitchFamily="2" charset="-122"/>
              </a:rPr>
              <a:t>   </a:t>
            </a:r>
            <a:endParaRPr lang="zh-CN" altLang="en-US" b="1" dirty="0">
              <a:solidFill>
                <a:schemeClr val="folHlink"/>
              </a:solidFill>
              <a:ea typeface="黑体" panose="02010609060101010101" pitchFamily="2" charset="-122"/>
            </a:endParaRPr>
          </a:p>
          <a:p>
            <a:pPr lvl="0" eaLnBrk="1" hangingPunct="1">
              <a:buNone/>
            </a:pPr>
            <a:r>
              <a:rPr lang="en-US" altLang="zh-CN" b="1" dirty="0">
                <a:solidFill>
                  <a:schemeClr val="folHlink"/>
                </a:solidFill>
                <a:ea typeface="黑体" panose="02010609060101010101" pitchFamily="2" charset="-122"/>
              </a:rPr>
              <a:t>1</a:t>
            </a:r>
            <a:r>
              <a:rPr lang="zh-CN" altLang="en-US" b="1" dirty="0">
                <a:solidFill>
                  <a:schemeClr val="folHlink"/>
                </a:solidFill>
                <a:ea typeface="黑体" panose="02010609060101010101" pitchFamily="2" charset="-122"/>
              </a:rPr>
              <a:t>、享受尊重权</a:t>
            </a:r>
            <a:endParaRPr lang="zh-CN" altLang="en-US" b="1" dirty="0">
              <a:solidFill>
                <a:schemeClr val="folHlink"/>
              </a:solidFill>
              <a:ea typeface="黑体" panose="02010609060101010101" pitchFamily="2" charset="-122"/>
            </a:endParaRPr>
          </a:p>
          <a:p>
            <a:pPr lvl="0" eaLnBrk="1" hangingPunct="1">
              <a:buNone/>
            </a:pPr>
            <a:r>
              <a:rPr lang="zh-CN" altLang="en-US" sz="2800" b="1" dirty="0">
                <a:latin typeface="宋体" panose="02010600030101010101" pitchFamily="2" charset="-122"/>
              </a:rPr>
              <a:t>     侵犯消费者人格及尊严的行为主要有：</a:t>
            </a:r>
            <a:endParaRPr lang="zh-CN" altLang="en-US" sz="2800" b="1" dirty="0">
              <a:latin typeface="宋体" panose="02010600030101010101" pitchFamily="2" charset="-122"/>
            </a:endParaRPr>
          </a:p>
          <a:p>
            <a:pPr lvl="0" eaLnBrk="1" hangingPunct="1">
              <a:buNone/>
            </a:pPr>
            <a:r>
              <a:rPr lang="en-US" altLang="zh-CN" sz="2800" b="1" dirty="0">
                <a:latin typeface="宋体" panose="02010600030101010101" pitchFamily="2" charset="-122"/>
              </a:rPr>
              <a:t>1</a:t>
            </a:r>
            <a:r>
              <a:rPr lang="zh-CN" altLang="en-US" sz="2800" b="1" dirty="0">
                <a:latin typeface="宋体" panose="02010600030101010101" pitchFamily="2" charset="-122"/>
              </a:rPr>
              <a:t>、贬低消费者人格，轻视消费者消费能力；</a:t>
            </a:r>
            <a:endParaRPr lang="zh-CN" altLang="en-US" sz="2800" b="1" dirty="0">
              <a:latin typeface="宋体" panose="02010600030101010101" pitchFamily="2" charset="-122"/>
            </a:endParaRPr>
          </a:p>
          <a:p>
            <a:pPr lvl="0" eaLnBrk="1" hangingPunct="1">
              <a:buNone/>
            </a:pPr>
            <a:r>
              <a:rPr lang="en-US" altLang="zh-CN" sz="2800" b="1" dirty="0">
                <a:latin typeface="宋体" panose="02010600030101010101" pitchFamily="2" charset="-122"/>
              </a:rPr>
              <a:t>2</a:t>
            </a:r>
            <a:r>
              <a:rPr lang="zh-CN" altLang="en-US" sz="2800" b="1" dirty="0">
                <a:latin typeface="宋体" panose="02010600030101010101" pitchFamily="2" charset="-122"/>
              </a:rPr>
              <a:t>、无端猜疑，强行检查或者搜身</a:t>
            </a:r>
            <a:endParaRPr lang="zh-CN" altLang="en-US" sz="2800" b="1" dirty="0">
              <a:latin typeface="宋体" panose="02010600030101010101" pitchFamily="2" charset="-122"/>
            </a:endParaRPr>
          </a:p>
          <a:p>
            <a:pPr lvl="0" eaLnBrk="1" hangingPunct="1">
              <a:buNone/>
            </a:pPr>
            <a:r>
              <a:rPr lang="en-US" altLang="zh-CN" sz="2800" b="1" dirty="0">
                <a:latin typeface="宋体" panose="02010600030101010101" pitchFamily="2" charset="-122"/>
              </a:rPr>
              <a:t>3</a:t>
            </a:r>
            <a:r>
              <a:rPr lang="zh-CN" altLang="en-US" sz="2800" b="1" dirty="0">
                <a:latin typeface="宋体" panose="02010600030101010101" pitchFamily="2" charset="-122"/>
              </a:rPr>
              <a:t>、侵犯消费者隐私</a:t>
            </a:r>
            <a:endParaRPr lang="zh-CN" altLang="en-US" sz="2800" b="1" dirty="0">
              <a:latin typeface="宋体" panose="02010600030101010101" pitchFamily="2" charset="-122"/>
            </a:endParaRPr>
          </a:p>
          <a:p>
            <a:pPr lvl="0" eaLnBrk="1" hangingPunct="1">
              <a:buNone/>
            </a:pPr>
            <a:r>
              <a:rPr lang="en-US" altLang="zh-CN" sz="2800" b="1" dirty="0">
                <a:latin typeface="宋体" panose="02010600030101010101" pitchFamily="2" charset="-122"/>
              </a:rPr>
              <a:t>4</a:t>
            </a:r>
            <a:r>
              <a:rPr lang="zh-CN" altLang="en-US" sz="2800" b="1" dirty="0">
                <a:latin typeface="宋体" panose="02010600030101010101" pitchFamily="2" charset="-122"/>
              </a:rPr>
              <a:t>、不尊重少数民族风俗习惯。</a:t>
            </a:r>
            <a:endParaRPr lang="zh-CN" altLang="en-US" sz="2800" b="1" dirty="0">
              <a:latin typeface="宋体" panose="02010600030101010101" pitchFamily="2" charset="-122"/>
            </a:endParaRPr>
          </a:p>
          <a:p>
            <a:pPr lvl="0" eaLnBrk="1" hangingPunct="1">
              <a:buNone/>
            </a:pPr>
            <a:r>
              <a:rPr lang="en-US" altLang="zh-CN" b="1" dirty="0">
                <a:solidFill>
                  <a:schemeClr val="folHlink"/>
                </a:solidFill>
                <a:ea typeface="黑体" panose="02010609060101010101" pitchFamily="2" charset="-122"/>
              </a:rPr>
              <a:t>2</a:t>
            </a:r>
            <a:r>
              <a:rPr lang="zh-CN" altLang="en-US" b="1" dirty="0">
                <a:solidFill>
                  <a:schemeClr val="folHlink"/>
                </a:solidFill>
                <a:ea typeface="黑体" panose="02010609060101010101" pitchFamily="2" charset="-122"/>
              </a:rPr>
              <a:t>、经营者尊重消费者人格的义务</a:t>
            </a:r>
            <a:endParaRPr lang="zh-CN" altLang="en-US" b="1" dirty="0">
              <a:solidFill>
                <a:schemeClr val="folHlink"/>
              </a:solidFill>
              <a:ea typeface="黑体" panose="02010609060101010101" pitchFamily="2" charset="-122"/>
            </a:endParaRPr>
          </a:p>
          <a:p>
            <a:pPr lvl="0" eaLnBrk="1" hangingPunct="1">
              <a:buNone/>
            </a:pPr>
            <a:r>
              <a:rPr lang="zh-CN" altLang="en-US" sz="2800" b="1" i="1" dirty="0">
                <a:solidFill>
                  <a:schemeClr val="tx2"/>
                </a:solidFill>
                <a:latin typeface="宋体" panose="02010600030101010101" pitchFamily="2" charset="-122"/>
              </a:rPr>
              <a:t>注意：</a:t>
            </a:r>
            <a:r>
              <a:rPr lang="en-US" altLang="zh-CN" sz="2800" b="1" i="1" dirty="0">
                <a:solidFill>
                  <a:schemeClr val="tx2"/>
                </a:solidFill>
                <a:latin typeface="宋体" panose="02010600030101010101" pitchFamily="2" charset="-122"/>
              </a:rPr>
              <a:t>《</a:t>
            </a:r>
            <a:r>
              <a:rPr lang="zh-CN" altLang="en-US" sz="2800" b="1" i="1" dirty="0">
                <a:solidFill>
                  <a:schemeClr val="tx2"/>
                </a:solidFill>
                <a:latin typeface="宋体" panose="02010600030101010101" pitchFamily="2" charset="-122"/>
              </a:rPr>
              <a:t>消</a:t>
            </a:r>
            <a:r>
              <a:rPr lang="en-US" altLang="zh-CN" sz="2800" b="1" i="1" dirty="0">
                <a:solidFill>
                  <a:schemeClr val="tx2"/>
                </a:solidFill>
                <a:latin typeface="宋体" panose="02010600030101010101" pitchFamily="2" charset="-122"/>
              </a:rPr>
              <a:t>》</a:t>
            </a:r>
            <a:r>
              <a:rPr lang="zh-CN" altLang="en-US" sz="2800" b="1" i="1" dirty="0">
                <a:solidFill>
                  <a:schemeClr val="tx2"/>
                </a:solidFill>
                <a:latin typeface="宋体" panose="02010600030101010101" pitchFamily="2" charset="-122"/>
              </a:rPr>
              <a:t>提出了对一般人格权的保护！</a:t>
            </a:r>
            <a:endParaRPr lang="en-US" altLang="zh-CN" sz="2800" b="1" i="1" dirty="0">
              <a:solidFill>
                <a:schemeClr val="tx2"/>
              </a:solidFill>
              <a:latin typeface="宋体" panose="02010600030101010101" pitchFamily="2" charset="-122"/>
            </a:endParaRPr>
          </a:p>
          <a:p>
            <a:pPr lvl="0" eaLnBrk="1" hangingPunct="1">
              <a:buNone/>
            </a:pPr>
            <a:r>
              <a:rPr lang="zh-CN" altLang="en-US" sz="2800" b="1" i="1" dirty="0">
                <a:solidFill>
                  <a:schemeClr val="tx2"/>
                </a:solidFill>
                <a:latin typeface="宋体" panose="02010600030101010101" pitchFamily="2" charset="-122"/>
              </a:rPr>
              <a:t>案例：商场可以对消费者搜身吗？</a:t>
            </a:r>
            <a:endParaRPr lang="zh-CN" altLang="en-US" sz="2800" b="1" i="1" dirty="0">
              <a:solidFill>
                <a:schemeClr val="tx2"/>
              </a:solidFill>
              <a:latin typeface="宋体" panose="02010600030101010101" pitchFamily="2" charset="-122"/>
            </a:endParaRPr>
          </a:p>
        </p:txBody>
      </p:sp>
      <p:pic>
        <p:nvPicPr>
          <p:cNvPr id="209923" name="Picture 3" descr="MP00640_"/>
          <p:cNvPicPr>
            <a:picLocks noChangeAspect="1"/>
          </p:cNvPicPr>
          <p:nvPr/>
        </p:nvPicPr>
        <p:blipFill>
          <a:blip r:embed="rId1"/>
          <a:stretch>
            <a:fillRect/>
          </a:stretch>
        </p:blipFill>
        <p:spPr>
          <a:xfrm>
            <a:off x="9829800" y="6096000"/>
            <a:ext cx="446088" cy="420688"/>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2">
                                            <p:txEl>
                                              <p:charRg st="0" end="21"/>
                                            </p:txEl>
                                          </p:spTgt>
                                        </p:tgtEl>
                                        <p:attrNameLst>
                                          <p:attrName>style.visibility</p:attrName>
                                        </p:attrNameLst>
                                      </p:cBhvr>
                                      <p:to>
                                        <p:strVal val="visible"/>
                                      </p:to>
                                    </p:set>
                                    <p:animEffect transition="in" filter="blinds(horizontal)">
                                      <p:cBhvr>
                                        <p:cTn id="7" dur="500"/>
                                        <p:tgtEl>
                                          <p:spTgt spid="209922">
                                            <p:txEl>
                                              <p:charRg st="0" end="2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9922">
                                            <p:txEl>
                                              <p:charRg st="21" end="29"/>
                                            </p:txEl>
                                          </p:spTgt>
                                        </p:tgtEl>
                                        <p:attrNameLst>
                                          <p:attrName>style.visibility</p:attrName>
                                        </p:attrNameLst>
                                      </p:cBhvr>
                                      <p:to>
                                        <p:strVal val="visible"/>
                                      </p:to>
                                    </p:set>
                                    <p:animEffect transition="in" filter="blinds(horizontal)">
                                      <p:cBhvr>
                                        <p:cTn id="12" dur="500"/>
                                        <p:tgtEl>
                                          <p:spTgt spid="209922">
                                            <p:txEl>
                                              <p:charRg st="21" end="2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9922">
                                            <p:txEl>
                                              <p:charRg st="29" end="52"/>
                                            </p:txEl>
                                          </p:spTgt>
                                        </p:tgtEl>
                                        <p:attrNameLst>
                                          <p:attrName>style.visibility</p:attrName>
                                        </p:attrNameLst>
                                      </p:cBhvr>
                                      <p:to>
                                        <p:strVal val="visible"/>
                                      </p:to>
                                    </p:set>
                                    <p:animEffect transition="in" filter="blinds(horizontal)">
                                      <p:cBhvr>
                                        <p:cTn id="17" dur="500"/>
                                        <p:tgtEl>
                                          <p:spTgt spid="209922">
                                            <p:txEl>
                                              <p:charRg st="29" end="5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09922">
                                            <p:txEl>
                                              <p:charRg st="52" end="73"/>
                                            </p:txEl>
                                          </p:spTgt>
                                        </p:tgtEl>
                                        <p:attrNameLst>
                                          <p:attrName>style.visibility</p:attrName>
                                        </p:attrNameLst>
                                      </p:cBhvr>
                                      <p:to>
                                        <p:strVal val="visible"/>
                                      </p:to>
                                    </p:set>
                                    <p:animEffect transition="in" filter="blinds(horizontal)">
                                      <p:cBhvr>
                                        <p:cTn id="22" dur="500"/>
                                        <p:tgtEl>
                                          <p:spTgt spid="209922">
                                            <p:txEl>
                                              <p:charRg st="52" end="7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09922">
                                            <p:txEl>
                                              <p:charRg st="73" end="89"/>
                                            </p:txEl>
                                          </p:spTgt>
                                        </p:tgtEl>
                                        <p:attrNameLst>
                                          <p:attrName>style.visibility</p:attrName>
                                        </p:attrNameLst>
                                      </p:cBhvr>
                                      <p:to>
                                        <p:strVal val="visible"/>
                                      </p:to>
                                    </p:set>
                                    <p:animEffect transition="in" filter="blinds(horizontal)">
                                      <p:cBhvr>
                                        <p:cTn id="27" dur="500"/>
                                        <p:tgtEl>
                                          <p:spTgt spid="209922">
                                            <p:txEl>
                                              <p:charRg st="73" end="8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09922">
                                            <p:txEl>
                                              <p:charRg st="89" end="99"/>
                                            </p:txEl>
                                          </p:spTgt>
                                        </p:tgtEl>
                                        <p:attrNameLst>
                                          <p:attrName>style.visibility</p:attrName>
                                        </p:attrNameLst>
                                      </p:cBhvr>
                                      <p:to>
                                        <p:strVal val="visible"/>
                                      </p:to>
                                    </p:set>
                                    <p:animEffect transition="in" filter="blinds(horizontal)">
                                      <p:cBhvr>
                                        <p:cTn id="32" dur="500"/>
                                        <p:tgtEl>
                                          <p:spTgt spid="209922">
                                            <p:txEl>
                                              <p:charRg st="89" end="9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09922">
                                            <p:txEl>
                                              <p:charRg st="99" end="114"/>
                                            </p:txEl>
                                          </p:spTgt>
                                        </p:tgtEl>
                                        <p:attrNameLst>
                                          <p:attrName>style.visibility</p:attrName>
                                        </p:attrNameLst>
                                      </p:cBhvr>
                                      <p:to>
                                        <p:strVal val="visible"/>
                                      </p:to>
                                    </p:set>
                                    <p:animEffect transition="in" filter="blinds(horizontal)">
                                      <p:cBhvr>
                                        <p:cTn id="37" dur="500"/>
                                        <p:tgtEl>
                                          <p:spTgt spid="209922">
                                            <p:txEl>
                                              <p:charRg st="99" end="11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9922">
                                            <p:txEl>
                                              <p:charRg st="114" end="130"/>
                                            </p:txEl>
                                          </p:spTgt>
                                        </p:tgtEl>
                                        <p:attrNameLst>
                                          <p:attrName>style.visibility</p:attrName>
                                        </p:attrNameLst>
                                      </p:cBhvr>
                                      <p:to>
                                        <p:strVal val="visible"/>
                                      </p:to>
                                    </p:set>
                                    <p:animEffect transition="in" filter="blinds(horizontal)">
                                      <p:cBhvr>
                                        <p:cTn id="42" dur="500"/>
                                        <p:tgtEl>
                                          <p:spTgt spid="209922">
                                            <p:txEl>
                                              <p:charRg st="114" end="13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09922">
                                            <p:txEl>
                                              <p:charRg st="130" end="150"/>
                                            </p:txEl>
                                          </p:spTgt>
                                        </p:tgtEl>
                                        <p:attrNameLst>
                                          <p:attrName>style.visibility</p:attrName>
                                        </p:attrNameLst>
                                      </p:cBhvr>
                                      <p:to>
                                        <p:strVal val="visible"/>
                                      </p:to>
                                    </p:set>
                                    <p:animEffect transition="in" filter="blinds(horizontal)">
                                      <p:cBhvr>
                                        <p:cTn id="47" dur="500"/>
                                        <p:tgtEl>
                                          <p:spTgt spid="209922">
                                            <p:txEl>
                                              <p:charRg st="130" end="15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09922">
                                            <p:txEl>
                                              <p:charRg st="150" end="166"/>
                                            </p:txEl>
                                          </p:spTgt>
                                        </p:tgtEl>
                                        <p:attrNameLst>
                                          <p:attrName>style.visibility</p:attrName>
                                        </p:attrNameLst>
                                      </p:cBhvr>
                                      <p:to>
                                        <p:strVal val="visible"/>
                                      </p:to>
                                    </p:set>
                                    <p:animEffect transition="in" filter="blinds(horizontal)">
                                      <p:cBhvr>
                                        <p:cTn id="52" dur="500"/>
                                        <p:tgtEl>
                                          <p:spTgt spid="209922">
                                            <p:txEl>
                                              <p:charRg st="150" end="166"/>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09923"/>
                                        </p:tgtEl>
                                        <p:attrNameLst>
                                          <p:attrName>style.visibility</p:attrName>
                                        </p:attrNameLst>
                                      </p:cBhvr>
                                      <p:to>
                                        <p:strVal val="visible"/>
                                      </p:to>
                                    </p:set>
                                    <p:animEffect transition="in" filter="blinds(horizontal)">
                                      <p:cBhvr>
                                        <p:cTn id="57" dur="500"/>
                                        <p:tgtEl>
                                          <p:spTgt spid="209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标题 1"/>
          <p:cNvSpPr>
            <a:spLocks noGrp="1" noRot="1"/>
          </p:cNvSpPr>
          <p:nvPr>
            <p:ph type="title"/>
          </p:nvPr>
        </p:nvSpPr>
        <p:spPr/>
        <p:txBody>
          <a:bodyPr wrap="square" lIns="91440" tIns="45720" rIns="91440" bIns="45720" anchor="ctr"/>
          <a:p>
            <a:endParaRPr lang="zh-CN" altLang="en-US" dirty="0"/>
          </a:p>
        </p:txBody>
      </p:sp>
      <p:sp>
        <p:nvSpPr>
          <p:cNvPr id="54274" name="内容占位符 2"/>
          <p:cNvSpPr>
            <a:spLocks noGrp="1" noRot="1"/>
          </p:cNvSpPr>
          <p:nvPr>
            <p:ph idx="1"/>
          </p:nvPr>
        </p:nvSpPr>
        <p:spPr>
          <a:xfrm>
            <a:off x="1825625" y="1600200"/>
            <a:ext cx="8543925" cy="4267200"/>
          </a:xfrm>
        </p:spPr>
        <p:txBody>
          <a:bodyPr wrap="square" lIns="91440" tIns="45720" rIns="91440" bIns="45720" anchor="t"/>
          <a:p>
            <a:r>
              <a:rPr lang="zh-CN" altLang="en-US" dirty="0"/>
              <a:t>２４岁的高彬曾经是一家网络公司的编辑，少年时的一次意外事故使她的面部被烧伤，口、眼变形，成了人们眼中的“丑女”。去年４月的一个周末，高彬和朋友来到位于朝阳区工体东路的“ＴＨＥＤＥＮ”酒吧，没想到被保安拒之于门外，原因是高彬的“外形不好”。高彬感到自尊心受到了莫大的伤害，于是起诉至法院要求开办酒吧的敦煌公司赔礼道歉，并赔偿精神损失费５万元及交通费、查询费等相关经济损失。</a:t>
            </a:r>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标题 1"/>
          <p:cNvSpPr>
            <a:spLocks noGrp="1" noRot="1"/>
          </p:cNvSpPr>
          <p:nvPr>
            <p:ph type="title"/>
          </p:nvPr>
        </p:nvSpPr>
        <p:spPr/>
        <p:txBody>
          <a:bodyPr wrap="square" lIns="91440" tIns="45720" rIns="91440" bIns="45720" anchor="ctr"/>
          <a:p>
            <a:endParaRPr lang="zh-CN" altLang="en-US" dirty="0"/>
          </a:p>
        </p:txBody>
      </p:sp>
      <p:sp>
        <p:nvSpPr>
          <p:cNvPr id="55298" name="内容占位符 2"/>
          <p:cNvSpPr>
            <a:spLocks noGrp="1" noRot="1"/>
          </p:cNvSpPr>
          <p:nvPr>
            <p:ph idx="1"/>
          </p:nvPr>
        </p:nvSpPr>
        <p:spPr/>
        <p:txBody>
          <a:bodyPr wrap="square" lIns="91440" tIns="45720" rIns="91440" bIns="45720" anchor="t"/>
          <a:p>
            <a:r>
              <a:rPr lang="zh-CN" altLang="en-US" dirty="0"/>
              <a:t>法院一审认为敦煌公司侵害了高彬自主选择服务的权利和人格尊严，判决敦煌公司赔礼道歉，并赔偿高彬精神损失４０００元及其他经济损失。敦煌公司不服判决，上诉至北京市第二中级人民法院。</a:t>
            </a:r>
            <a:endParaRPr lang="zh-CN" altLang="en-US" dirty="0"/>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noRot="1"/>
          </p:cNvSpPr>
          <p:nvPr>
            <p:ph type="title"/>
          </p:nvPr>
        </p:nvSpPr>
        <p:spPr/>
        <p:txBody>
          <a:bodyPr wrap="square" lIns="91440" tIns="45720" rIns="91440" bIns="45720" anchor="ctr"/>
          <a:p>
            <a:endParaRPr lang="zh-CN" altLang="en-US" dirty="0"/>
          </a:p>
        </p:txBody>
      </p:sp>
      <p:sp>
        <p:nvSpPr>
          <p:cNvPr id="56322" name="内容占位符 2"/>
          <p:cNvSpPr>
            <a:spLocks noGrp="1" noRot="1"/>
          </p:cNvSpPr>
          <p:nvPr>
            <p:ph idx="1"/>
          </p:nvPr>
        </p:nvSpPr>
        <p:spPr/>
        <p:txBody>
          <a:bodyPr wrap="square" lIns="91440" tIns="45720" rIns="91440" bIns="45720" anchor="t"/>
          <a:p>
            <a:r>
              <a:rPr lang="zh-CN" altLang="en-US" dirty="0"/>
              <a:t>二中院审理后认为，敦煌公司的保安在拒绝高彬进入酒吧时具有容貌歧视的主观意识，构成了对高彬人格权的侵害。事发后高彬再次去酒吧，又被拒之于门外，使高彬自主选择服务经营者的权利受到侵害。但是敦煌公司的侵权行为情节轻微，赔礼道歉并负担高彬的合理支出已经足以抚慰其精神损害，所以撤消了一审中判赔的精神损失费。</a:t>
            </a:r>
            <a:endParaRPr lang="zh-CN"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noRot="1"/>
          </p:cNvSpPr>
          <p:nvPr>
            <p:ph type="title"/>
          </p:nvPr>
        </p:nvSpPr>
        <p:spPr/>
        <p:txBody>
          <a:bodyPr wrap="square" lIns="91440" tIns="45720" rIns="91440" bIns="45720" anchor="ctr"/>
          <a:p>
            <a:endParaRPr lang="zh-CN" altLang="en-US" dirty="0"/>
          </a:p>
        </p:txBody>
      </p:sp>
      <p:sp>
        <p:nvSpPr>
          <p:cNvPr id="57346" name="内容占位符 2"/>
          <p:cNvSpPr>
            <a:spLocks noGrp="1" noRot="1"/>
          </p:cNvSpPr>
          <p:nvPr>
            <p:ph idx="1"/>
          </p:nvPr>
        </p:nvSpPr>
        <p:spPr/>
        <p:txBody>
          <a:bodyPr wrap="square" lIns="91440" tIns="45720" rIns="91440" bIns="45720" anchor="t"/>
          <a:p>
            <a:r>
              <a:rPr lang="zh-CN" altLang="zh-CN" dirty="0"/>
              <a:t>第五十条 经营者侵害消费者的人格尊严、侵犯消费者人身自由或者侵害消费者个人信息依法得到保护的权利的，应当停止侵害、恢复名誉、消除影响、赔礼道歉，并赔偿损失。</a:t>
            </a:r>
            <a:endParaRPr lang="zh-CN" altLang="zh-CN" dirty="0"/>
          </a:p>
          <a:p>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7" name="Rectangle 2"/>
          <p:cNvSpPr>
            <a:spLocks noGrp="1" noRot="1"/>
          </p:cNvSpPr>
          <p:nvPr>
            <p:ph type="title"/>
          </p:nvPr>
        </p:nvSpPr>
        <p:spPr>
          <a:xfrm>
            <a:off x="1743075" y="152400"/>
            <a:ext cx="8540750" cy="1143000"/>
          </a:xfrm>
        </p:spPr>
        <p:txBody>
          <a:bodyPr wrap="square" lIns="91440" tIns="45720" rIns="91440" bIns="45720" anchor="ctr"/>
          <a:p>
            <a:r>
              <a:rPr lang="en-US" altLang="zh-CN" b="1" i="1" dirty="0"/>
              <a:t>9. </a:t>
            </a:r>
            <a:r>
              <a:rPr lang="zh-CN" altLang="en-US" b="1" i="1" dirty="0"/>
              <a:t>消费者权利</a:t>
            </a:r>
            <a:r>
              <a:rPr lang="en-US" altLang="zh-CN" sz="3600" dirty="0">
                <a:latin typeface="Times New Roman" panose="02020603050405020304" pitchFamily="2" charset="0"/>
              </a:rPr>
              <a:t>——</a:t>
            </a:r>
            <a:r>
              <a:rPr lang="zh-CN" altLang="en-US" b="1" i="1" dirty="0"/>
              <a:t>监督批评权</a:t>
            </a:r>
            <a:endParaRPr lang="zh-CN" altLang="en-US" b="1" i="1" dirty="0"/>
          </a:p>
        </p:txBody>
      </p:sp>
      <p:sp>
        <p:nvSpPr>
          <p:cNvPr id="70658" name="Rectangle 5"/>
          <p:cNvSpPr/>
          <p:nvPr/>
        </p:nvSpPr>
        <p:spPr>
          <a:xfrm>
            <a:off x="1871663" y="1624807"/>
            <a:ext cx="8497887" cy="4419600"/>
          </a:xfrm>
          <a:prstGeom prst="rect">
            <a:avLst/>
          </a:prstGeom>
          <a:noFill/>
          <a:ln w="9525">
            <a:noFill/>
          </a:ln>
        </p:spPr>
        <p:txBody>
          <a:bodyPr anchor="ctr">
            <a:spAutoFit/>
          </a:bodyPr>
          <a:p>
            <a:pPr lvl="0" eaLnBrk="0" hangingPunct="0">
              <a:buClr>
                <a:srgbClr val="000000"/>
              </a:buClr>
              <a:buFont typeface="Wingdings" panose="05000000000000000000" pitchFamily="2" charset="2"/>
              <a:buNone/>
            </a:pPr>
            <a:r>
              <a:rPr lang="zh-CN" altLang="en-US" sz="2400" dirty="0">
                <a:solidFill>
                  <a:srgbClr val="996633"/>
                </a:solidFill>
                <a:latin typeface="Arial" panose="020B0604020202020204" pitchFamily="34" charset="0"/>
                <a:ea typeface="宋体" panose="02010600030101010101" pitchFamily="2" charset="-122"/>
              </a:rPr>
              <a:t>监督权，是指消费者享有对商品和服务以及保护消费者权益工作进行监督的权利。</a:t>
            </a:r>
            <a:br>
              <a:rPr lang="zh-CN" altLang="en-US" sz="2400" dirty="0">
                <a:solidFill>
                  <a:srgbClr val="996633"/>
                </a:solidFill>
                <a:latin typeface="Arial" panose="020B0604020202020204" pitchFamily="34" charset="0"/>
                <a:ea typeface="宋体" panose="02010600030101010101" pitchFamily="2" charset="-122"/>
              </a:rPr>
            </a:br>
            <a:r>
              <a:rPr lang="zh-CN" altLang="en-US" sz="2400" dirty="0">
                <a:solidFill>
                  <a:srgbClr val="996633"/>
                </a:solidFill>
                <a:latin typeface="Arial" panose="020B0604020202020204" pitchFamily="34" charset="0"/>
                <a:ea typeface="宋体" panose="02010600030101010101" pitchFamily="2" charset="-122"/>
              </a:rPr>
              <a:t>　    监督的内容是：包括商品和服务的价格、质量、品种、产地、性能、规格、等级、有效期限、合格证明、服务态度、售后服务等等。</a:t>
            </a:r>
            <a:br>
              <a:rPr lang="zh-CN" altLang="en-US" sz="2400" dirty="0">
                <a:solidFill>
                  <a:srgbClr val="996633"/>
                </a:solidFill>
                <a:latin typeface="Arial" panose="020B0604020202020204" pitchFamily="34" charset="0"/>
                <a:ea typeface="宋体" panose="02010600030101010101" pitchFamily="2" charset="-122"/>
              </a:rPr>
            </a:br>
            <a:r>
              <a:rPr lang="zh-CN" altLang="en-US" sz="2400" dirty="0">
                <a:solidFill>
                  <a:srgbClr val="996633"/>
                </a:solidFill>
                <a:latin typeface="Arial" panose="020B0604020202020204" pitchFamily="34" charset="0"/>
                <a:ea typeface="宋体" panose="02010600030101010101" pitchFamily="2" charset="-122"/>
              </a:rPr>
              <a:t>　   监督的对象是：包括生产者、经营者、消费组织工作人员、执法人员；其中经营者是其主要监督对象。</a:t>
            </a:r>
            <a:br>
              <a:rPr lang="zh-CN" altLang="en-US" sz="2400" dirty="0">
                <a:solidFill>
                  <a:srgbClr val="996633"/>
                </a:solidFill>
                <a:latin typeface="Arial" panose="020B0604020202020204" pitchFamily="34" charset="0"/>
                <a:ea typeface="宋体" panose="02010600030101010101" pitchFamily="2" charset="-122"/>
              </a:rPr>
            </a:br>
            <a:r>
              <a:rPr lang="zh-CN" altLang="en-US" sz="2400" dirty="0">
                <a:solidFill>
                  <a:srgbClr val="996633"/>
                </a:solidFill>
                <a:latin typeface="Arial" panose="020B0604020202020204" pitchFamily="34" charset="0"/>
                <a:ea typeface="宋体" panose="02010600030101010101" pitchFamily="2" charset="-122"/>
              </a:rPr>
              <a:t>　监督的方法是：通过检举、控告、批评、建议实施其监督权。</a:t>
            </a:r>
            <a:br>
              <a:rPr lang="zh-CN" altLang="en-US" sz="2400" dirty="0">
                <a:solidFill>
                  <a:srgbClr val="996633"/>
                </a:solidFill>
                <a:latin typeface="Arial" panose="020B0604020202020204" pitchFamily="34" charset="0"/>
                <a:ea typeface="宋体" panose="02010600030101010101" pitchFamily="2" charset="-122"/>
              </a:rPr>
            </a:br>
            <a:r>
              <a:rPr lang="zh-CN" altLang="en-US" sz="2400" dirty="0">
                <a:solidFill>
                  <a:srgbClr val="996633"/>
                </a:solidFill>
                <a:latin typeface="Arial" panose="020B0604020202020204" pitchFamily="34" charset="0"/>
                <a:ea typeface="宋体" panose="02010600030101010101" pitchFamily="2" charset="-122"/>
              </a:rPr>
              <a:t>　　行使监督权的消费者，可以是购买商品接受服务的人，也可以是没有交易行为的人</a:t>
            </a:r>
            <a:r>
              <a:rPr lang="zh-CN" altLang="en-US" sz="2000" dirty="0">
                <a:solidFill>
                  <a:srgbClr val="996633"/>
                </a:solidFill>
                <a:latin typeface="Arial" panose="020B0604020202020204" pitchFamily="34" charset="0"/>
                <a:ea typeface="宋体" panose="02010600030101010101" pitchFamily="2" charset="-122"/>
              </a:rPr>
              <a:t>。</a:t>
            </a:r>
            <a:endParaRPr lang="zh-CN" altLang="en-US" sz="2000" dirty="0">
              <a:solidFill>
                <a:srgbClr val="996633"/>
              </a:solidFill>
              <a:latin typeface="Arial" panose="020B0604020202020204" pitchFamily="34" charset="0"/>
              <a:ea typeface="宋体" panose="02010600030101010101" pitchFamily="2" charset="-122"/>
            </a:endParaRPr>
          </a:p>
          <a:p>
            <a:pPr lvl="0" eaLnBrk="0" hangingPunct="0">
              <a:buClr>
                <a:srgbClr val="000000"/>
              </a:buClr>
              <a:buFont typeface="Wingdings" panose="05000000000000000000" pitchFamily="2" charset="2"/>
              <a:buNone/>
            </a:pPr>
            <a:endParaRPr lang="zh-CN" altLang="en-US" sz="2000" dirty="0">
              <a:solidFill>
                <a:srgbClr val="996633"/>
              </a:solidFill>
              <a:latin typeface="Arial" panose="020B0604020202020204" pitchFamily="34" charset="0"/>
              <a:ea typeface="宋体" panose="02010600030101010101" pitchFamily="2" charset="-122"/>
            </a:endParaRPr>
          </a:p>
        </p:txBody>
      </p:sp>
      <p:sp>
        <p:nvSpPr>
          <p:cNvPr id="70659" name="内容占位符 1"/>
          <p:cNvSpPr>
            <a:spLocks noGrp="1" noRot="1"/>
          </p:cNvSpPr>
          <p:nvPr>
            <p:ph idx="1"/>
          </p:nvPr>
        </p:nvSpPr>
        <p:spPr/>
        <p:txBody>
          <a:bodyPr wrap="square" lIns="91440" tIns="45720" rIns="91440" bIns="45720" anchor="t"/>
          <a:p>
            <a:endParaRPr lang="zh-CN" altLang="en-US" dirty="0"/>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a:spLocks noGrp="1" noRot="1"/>
          </p:cNvSpPr>
          <p:nvPr>
            <p:ph type="title"/>
          </p:nvPr>
        </p:nvSpPr>
        <p:spPr/>
        <p:txBody>
          <a:bodyPr wrap="square" lIns="91440" tIns="45720" rIns="91440" bIns="45720" anchor="ctr"/>
          <a:p>
            <a:pPr eaLnBrk="1" hangingPunct="1"/>
            <a:r>
              <a:rPr lang="zh-CN" altLang="en-US" sz="4000" dirty="0">
                <a:latin typeface="隶书" panose="02010509060101010101" pitchFamily="49" charset="-122"/>
                <a:ea typeface="隶书" panose="02010509060101010101" pitchFamily="49" charset="-122"/>
              </a:rPr>
              <a:t>任务三 了解经营者的义务 </a:t>
            </a:r>
            <a:br>
              <a:rPr lang="zh-CN" altLang="en-US" sz="4000" dirty="0">
                <a:solidFill>
                  <a:schemeClr val="tx1"/>
                </a:solidFill>
              </a:rPr>
            </a:br>
            <a:endParaRPr lang="zh-CN" altLang="en-US" sz="4000" dirty="0">
              <a:solidFill>
                <a:schemeClr val="tx1"/>
              </a:solidFill>
            </a:endParaRPr>
          </a:p>
        </p:txBody>
      </p:sp>
      <p:sp>
        <p:nvSpPr>
          <p:cNvPr id="71682" name="Rectangle 3"/>
          <p:cNvSpPr>
            <a:spLocks noGrp="1" noRot="1"/>
          </p:cNvSpPr>
          <p:nvPr>
            <p:ph idx="1"/>
          </p:nvPr>
        </p:nvSpPr>
        <p:spPr>
          <a:xfrm>
            <a:off x="1752600" y="1524000"/>
            <a:ext cx="5334000" cy="4343400"/>
          </a:xfrm>
          <a:gradFill rotWithShape="1">
            <a:gsLst>
              <a:gs pos="0">
                <a:srgbClr val="687303"/>
              </a:gs>
              <a:gs pos="100000">
                <a:schemeClr val="bg1"/>
              </a:gs>
            </a:gsLst>
            <a:lin ang="5400000" scaled="1"/>
            <a:tileRect/>
          </a:gradFill>
        </p:spPr>
        <p:txBody>
          <a:bodyPr wrap="square" lIns="91440" tIns="45720" rIns="91440" bIns="45720" anchor="t"/>
          <a:p>
            <a:pPr eaLnBrk="1" hangingPunct="1">
              <a:lnSpc>
                <a:spcPct val="80000"/>
              </a:lnSpc>
            </a:pPr>
            <a:r>
              <a:rPr lang="zh-CN" altLang="en-US" sz="2400" dirty="0">
                <a:ea typeface="隶书" panose="02010509060101010101" pitchFamily="49" charset="-122"/>
              </a:rPr>
              <a:t>一、依法定或约定履行义务</a:t>
            </a:r>
            <a:endParaRPr lang="zh-CN" altLang="en-US"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二、听取意见和接受监督</a:t>
            </a:r>
            <a:endParaRPr lang="zh-CN" altLang="en-US"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三、保障人身和财产安全</a:t>
            </a:r>
            <a:endParaRPr lang="zh-CN" altLang="en-US"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四、不作虚假宣传</a:t>
            </a:r>
            <a:endParaRPr lang="en-US" altLang="zh-CN"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五、如实标记的义务</a:t>
            </a:r>
            <a:endParaRPr lang="zh-CN" altLang="en-US"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六、出具购货凭证或服务单据的义务</a:t>
            </a:r>
            <a:endParaRPr lang="zh-CN" altLang="en-US"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七、质量担保义务</a:t>
            </a:r>
            <a:endParaRPr lang="en-US" altLang="zh-CN"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八、“三包”及其他责任义务</a:t>
            </a:r>
            <a:endParaRPr lang="en-US" altLang="zh-CN"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九、不得从事不公平、不合理交易</a:t>
            </a:r>
            <a:endParaRPr lang="zh-CN" altLang="en-US" sz="2400" dirty="0">
              <a:ea typeface="隶书" panose="02010509060101010101" pitchFamily="49" charset="-122"/>
            </a:endParaRPr>
          </a:p>
          <a:p>
            <a:pPr eaLnBrk="1" hangingPunct="1">
              <a:lnSpc>
                <a:spcPct val="80000"/>
              </a:lnSpc>
            </a:pPr>
            <a:r>
              <a:rPr lang="zh-CN" altLang="en-US" sz="2400" dirty="0">
                <a:ea typeface="隶书" panose="02010509060101010101" pitchFamily="49" charset="-122"/>
              </a:rPr>
              <a:t>十、不得侵犯消费者的人身权</a:t>
            </a:r>
            <a:endParaRPr lang="zh-CN" altLang="en-US" sz="2400" dirty="0">
              <a:ea typeface="隶书" panose="02010509060101010101" pitchFamily="49" charset="-122"/>
            </a:endParaRPr>
          </a:p>
        </p:txBody>
      </p:sp>
      <p:pic>
        <p:nvPicPr>
          <p:cNvPr id="71683" name="Picture 6" descr="sanjinyaoye"/>
          <p:cNvPicPr>
            <a:picLocks noChangeAspect="1"/>
          </p:cNvPicPr>
          <p:nvPr/>
        </p:nvPicPr>
        <p:blipFill>
          <a:blip r:embed="rId1"/>
          <a:stretch>
            <a:fillRect/>
          </a:stretch>
        </p:blipFill>
        <p:spPr>
          <a:xfrm>
            <a:off x="6972300" y="2811463"/>
            <a:ext cx="2774950" cy="2073275"/>
          </a:xfrm>
          <a:prstGeom prst="rect">
            <a:avLst/>
          </a:prstGeom>
          <a:noFill/>
          <a:ln w="9525">
            <a:noFill/>
          </a:ln>
        </p:spPr>
      </p:pic>
      <p:sp>
        <p:nvSpPr>
          <p:cNvPr id="71684" name="Rectangle 7"/>
          <p:cNvSpPr/>
          <p:nvPr/>
        </p:nvSpPr>
        <p:spPr>
          <a:xfrm>
            <a:off x="3276600" y="5867877"/>
            <a:ext cx="6774180" cy="365760"/>
          </a:xfrm>
          <a:prstGeom prst="rect">
            <a:avLst/>
          </a:prstGeom>
          <a:noFill/>
          <a:ln w="9525">
            <a:noFill/>
          </a:ln>
        </p:spPr>
        <p:txBody>
          <a:bodyPr wrap="none" anchor="ctr">
            <a:spAutoFit/>
          </a:bodyPr>
          <a:p>
            <a:pPr lvl="0">
              <a:buClr>
                <a:srgbClr val="000000"/>
              </a:buClr>
              <a:buFont typeface="Wingdings" panose="05000000000000000000" pitchFamily="2" charset="2"/>
              <a:buNone/>
            </a:pPr>
            <a:r>
              <a:rPr lang="zh-CN" altLang="en-US" sz="1800" dirty="0">
                <a:latin typeface="Arial" panose="020B0604020202020204" pitchFamily="34" charset="0"/>
                <a:ea typeface="隶书" panose="02010509060101010101" pitchFamily="49" charset="-122"/>
              </a:rPr>
              <a:t>湖北药监抽查  三金集团湖南三金制药“牛黄解毒片”检查不合格 </a:t>
            </a:r>
            <a:endParaRPr lang="zh-CN" altLang="en-US" sz="1800" dirty="0">
              <a:latin typeface="Arial" panose="020B0604020202020204" pitchFamily="34" charset="0"/>
              <a:ea typeface="隶书" panose="02010509060101010101" pitchFamily="49"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5" name="标题 1"/>
          <p:cNvSpPr>
            <a:spLocks noGrp="1" noRot="1"/>
          </p:cNvSpPr>
          <p:nvPr>
            <p:ph type="title"/>
          </p:nvPr>
        </p:nvSpPr>
        <p:spPr>
          <a:xfrm>
            <a:off x="1828800" y="381000"/>
            <a:ext cx="8540750" cy="1143000"/>
          </a:xfrm>
        </p:spPr>
        <p:txBody>
          <a:bodyPr wrap="square" lIns="91440" tIns="45720" rIns="91440" bIns="45720" anchor="ctr">
            <a:normAutofit fontScale="90000"/>
          </a:bodyPr>
          <a:p>
            <a:r>
              <a:rPr lang="zh-CN" altLang="en-US" dirty="0"/>
              <a:t>一 依法或依约提供商品或者服务的义务</a:t>
            </a:r>
            <a:endParaRPr lang="zh-CN" altLang="en-US" dirty="0"/>
          </a:p>
        </p:txBody>
      </p:sp>
      <p:sp>
        <p:nvSpPr>
          <p:cNvPr id="72706" name="内容占位符 2"/>
          <p:cNvSpPr>
            <a:spLocks noGrp="1" noRot="1"/>
          </p:cNvSpPr>
          <p:nvPr>
            <p:ph idx="1"/>
          </p:nvPr>
        </p:nvSpPr>
        <p:spPr>
          <a:xfrm>
            <a:off x="1825625" y="1524000"/>
            <a:ext cx="8543925" cy="4343400"/>
          </a:xfrm>
        </p:spPr>
        <p:txBody>
          <a:bodyPr wrap="square" lIns="91440" tIns="45720" rIns="91440" bIns="45720" anchor="t"/>
          <a:p>
            <a:r>
              <a:rPr lang="en-US" altLang="zh-CN" dirty="0"/>
              <a:t> </a:t>
            </a:r>
            <a:r>
              <a:rPr lang="zh-CN" altLang="zh-CN" dirty="0"/>
              <a:t>第十六条 经营者向消费者提供商品或者服务，应当依照本法和其他有关法律、法规的规定履行义务。</a:t>
            </a:r>
            <a:endParaRPr lang="zh-CN" altLang="zh-CN" dirty="0"/>
          </a:p>
          <a:p>
            <a:r>
              <a:rPr lang="en-US" altLang="zh-CN" dirty="0"/>
              <a:t>    </a:t>
            </a:r>
            <a:r>
              <a:rPr lang="zh-CN" altLang="zh-CN" dirty="0"/>
              <a:t>经营者和消费者有约定的，应当按照约定履行义务，但双方的约定不得违背法律、法规的规定。</a:t>
            </a:r>
            <a:endParaRPr lang="zh-CN" altLang="zh-CN" dirty="0"/>
          </a:p>
          <a:p>
            <a:r>
              <a:rPr lang="en-US" altLang="zh-CN" dirty="0"/>
              <a:t>    </a:t>
            </a:r>
            <a:r>
              <a:rPr lang="zh-CN" altLang="zh-CN" dirty="0"/>
              <a:t>经营者向消费者提供商品或者服务，应当恪守社会公德，诚信经营，保障消费者的合法权益；不得设定不公平、不合理的交易条件，不得强制交易。</a:t>
            </a:r>
            <a:endParaRPr lang="zh-CN" altLang="zh-CN" dirty="0"/>
          </a:p>
          <a:p>
            <a:endParaRPr lang="zh-CN"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29" name="内容占位符 2"/>
          <p:cNvSpPr>
            <a:spLocks noGrp="1" noRot="1"/>
          </p:cNvSpPr>
          <p:nvPr>
            <p:ph idx="1"/>
          </p:nvPr>
        </p:nvSpPr>
        <p:spPr>
          <a:xfrm>
            <a:off x="1752600" y="1371600"/>
            <a:ext cx="8616950" cy="4495800"/>
          </a:xfrm>
        </p:spPr>
        <p:txBody>
          <a:bodyPr wrap="square" lIns="91440" tIns="45720" rIns="91440" bIns="45720" anchor="t"/>
          <a:p>
            <a:r>
              <a:rPr lang="zh-CN" altLang="zh-CN" dirty="0"/>
              <a:t>第十七条 经营者应当听取消费者对其提供的商品或者服务的意见，接受消费者的监督。</a:t>
            </a:r>
            <a:endParaRPr lang="zh-CN" altLang="zh-CN" dirty="0"/>
          </a:p>
          <a:p>
            <a:r>
              <a:rPr lang="en-US" altLang="zh-CN" dirty="0"/>
              <a:t>    </a:t>
            </a:r>
            <a:endParaRPr lang="zh-CN" altLang="en-US" dirty="0"/>
          </a:p>
        </p:txBody>
      </p:sp>
      <p:sp>
        <p:nvSpPr>
          <p:cNvPr id="73730" name="标题 1"/>
          <p:cNvSpPr>
            <a:spLocks noGrp="1" noRot="1"/>
          </p:cNvSpPr>
          <p:nvPr>
            <p:ph type="title"/>
          </p:nvPr>
        </p:nvSpPr>
        <p:spPr>
          <a:xfrm>
            <a:off x="1828800" y="381000"/>
            <a:ext cx="8540750" cy="1143000"/>
          </a:xfrm>
        </p:spPr>
        <p:txBody>
          <a:bodyPr wrap="square" lIns="91440" tIns="45720" rIns="91440" bIns="45720" anchor="ctr"/>
          <a:p>
            <a:r>
              <a:rPr lang="zh-CN" altLang="en-US" dirty="0"/>
              <a:t>二 听取意见和接受监督的义务</a:t>
            </a: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B708EFF1-30CF-439E-BBB3-8E8D8B9B5816}"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5"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E18E9899-D18C-4F94-99FD-1FB9DE9D3961}"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243" name="Rectangle 3"/>
          <p:cNvSpPr>
            <a:spLocks noGrp="1" noRot="1"/>
          </p:cNvSpPr>
          <p:nvPr>
            <p:ph idx="1"/>
          </p:nvPr>
        </p:nvSpPr>
        <p:spPr>
          <a:xfrm>
            <a:off x="2209800" y="304800"/>
            <a:ext cx="7772400" cy="5791200"/>
          </a:xfrm>
        </p:spPr>
        <p:txBody>
          <a:bodyPr wrap="square" lIns="91440" tIns="45720" rIns="91440" bIns="45720" anchor="t"/>
          <a:p>
            <a:pPr algn="just"/>
            <a:r>
              <a:rPr lang="zh-CN" altLang="en-US" dirty="0">
                <a:latin typeface="Times New Roman" panose="02020603050405020304" pitchFamily="2" charset="0"/>
              </a:rPr>
              <a:t>1962年3月15日，美国总统肯尼迪在其国情咨文中正式采用了“消费者权利”一词。并表述为：</a:t>
            </a:r>
            <a:r>
              <a:rPr lang="zh-CN" altLang="en-US" dirty="0">
                <a:latin typeface="宋体" panose="02010600030101010101" pitchFamily="2" charset="-122"/>
              </a:rPr>
              <a:t>①安全的权利　②了解的权利　③选择的权利　④意见被尊重的权利　后又补充了</a:t>
            </a:r>
            <a:r>
              <a:rPr lang="zh-CN" altLang="en-US" dirty="0">
                <a:latin typeface="Times New Roman" panose="02020603050405020304" pitchFamily="2" charset="0"/>
              </a:rPr>
              <a:t>“</a:t>
            </a:r>
            <a:r>
              <a:rPr lang="zh-CN" altLang="en-US" dirty="0">
                <a:latin typeface="宋体" panose="02010600030101010101" pitchFamily="2" charset="-122"/>
              </a:rPr>
              <a:t>获得救济的权利</a:t>
            </a:r>
            <a:r>
              <a:rPr lang="zh-CN" altLang="en-US" dirty="0">
                <a:latin typeface="Times New Roman" panose="02020603050405020304" pitchFamily="2" charset="0"/>
              </a:rPr>
              <a:t>”</a:t>
            </a:r>
            <a:r>
              <a:rPr lang="zh-CN" altLang="en-US" dirty="0">
                <a:latin typeface="宋体" panose="02010600030101010101" pitchFamily="2" charset="-122"/>
              </a:rPr>
              <a:t>。由此，国际消费者联盟组织于1963年正式确定3月15日为</a:t>
            </a:r>
            <a:r>
              <a:rPr lang="zh-CN" altLang="en-US" dirty="0">
                <a:latin typeface="Times New Roman" panose="02020603050405020304" pitchFamily="2" charset="0"/>
              </a:rPr>
              <a:t>“</a:t>
            </a:r>
            <a:r>
              <a:rPr lang="zh-CN" altLang="en-US" dirty="0">
                <a:latin typeface="宋体" panose="02010600030101010101" pitchFamily="2" charset="-122"/>
              </a:rPr>
              <a:t>国际消费者权益日</a:t>
            </a:r>
            <a:r>
              <a:rPr lang="zh-CN" altLang="en-US" dirty="0">
                <a:latin typeface="Times New Roman" panose="02020603050405020304" pitchFamily="2" charset="0"/>
              </a:rPr>
              <a:t>”</a:t>
            </a:r>
            <a:r>
              <a:rPr lang="zh-CN" altLang="en-US" dirty="0">
                <a:latin typeface="宋体" panose="02010600030101010101" pitchFamily="2" charset="-122"/>
              </a:rPr>
              <a:t>。</a:t>
            </a:r>
            <a:endParaRPr lang="zh-CN" altLang="en-US" dirty="0">
              <a:latin typeface="宋体" panose="02010600030101010101" pitchFamily="2" charset="-122"/>
            </a:endParaRPr>
          </a:p>
          <a:p>
            <a:pPr algn="just">
              <a:buNone/>
            </a:pPr>
            <a:endParaRPr lang="zh-CN" altLang="en-US" dirty="0">
              <a:latin typeface="宋体" panose="02010600030101010101" pitchFamily="2" charset="-122"/>
            </a:endParaRPr>
          </a:p>
          <a:p>
            <a:pPr algn="just"/>
            <a:r>
              <a:rPr lang="zh-CN" altLang="en-US" dirty="0">
                <a:latin typeface="宋体" panose="02010600030101010101" pitchFamily="2" charset="-122"/>
              </a:rPr>
              <a:t>1985年4月9日，联合国通过了《保护消费者准则》，1993年10月31日，我国通过了《消费者权益保护法》。</a:t>
            </a:r>
            <a:endParaRPr lang="zh-CN" altLang="en-US"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243">
                                            <p:txEl>
                                              <p:charRg st="0" end="131"/>
                                            </p:txEl>
                                          </p:spTgt>
                                        </p:tgtEl>
                                        <p:attrNameLst>
                                          <p:attrName>style.visibility</p:attrName>
                                        </p:attrNameLst>
                                      </p:cBhvr>
                                      <p:to>
                                        <p:strVal val="visible"/>
                                      </p:to>
                                    </p:set>
                                    <p:animEffect transition="in" filter="strips(downLeft)">
                                      <p:cBhvr>
                                        <p:cTn id="7" dur="500"/>
                                        <p:tgtEl>
                                          <p:spTgt spid="10243">
                                            <p:txEl>
                                              <p:charRg st="0" end="1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243">
                                            <p:txEl>
                                              <p:charRg st="132" end="187"/>
                                            </p:txEl>
                                          </p:spTgt>
                                        </p:tgtEl>
                                        <p:attrNameLst>
                                          <p:attrName>style.visibility</p:attrName>
                                        </p:attrNameLst>
                                      </p:cBhvr>
                                      <p:to>
                                        <p:strVal val="visible"/>
                                      </p:to>
                                    </p:set>
                                    <p:animEffect transition="in" filter="strips(downLeft)">
                                      <p:cBhvr>
                                        <p:cTn id="12" dur="500"/>
                                        <p:tgtEl>
                                          <p:spTgt spid="10243">
                                            <p:txEl>
                                              <p:charRg st="132" end="18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3" name="标题 1"/>
          <p:cNvSpPr>
            <a:spLocks noGrp="1" noRot="1"/>
          </p:cNvSpPr>
          <p:nvPr>
            <p:ph type="title"/>
          </p:nvPr>
        </p:nvSpPr>
        <p:spPr/>
        <p:txBody>
          <a:bodyPr wrap="square" lIns="91440" tIns="45720" rIns="91440" bIns="45720" anchor="ctr"/>
          <a:p>
            <a:r>
              <a:rPr lang="zh-CN" altLang="en-US" dirty="0"/>
              <a:t>三 保障人身和财产安全的义务</a:t>
            </a:r>
            <a:endParaRPr lang="zh-CN" altLang="en-US" dirty="0"/>
          </a:p>
        </p:txBody>
      </p:sp>
      <p:sp>
        <p:nvSpPr>
          <p:cNvPr id="74754" name="内容占位符 2"/>
          <p:cNvSpPr>
            <a:spLocks noGrp="1" noRot="1"/>
          </p:cNvSpPr>
          <p:nvPr>
            <p:ph idx="1"/>
          </p:nvPr>
        </p:nvSpPr>
        <p:spPr/>
        <p:txBody>
          <a:bodyPr wrap="square" lIns="91440" tIns="45720" rIns="91440" bIns="45720" anchor="t"/>
          <a:p>
            <a:r>
              <a:rPr lang="zh-CN" altLang="zh-CN" dirty="0"/>
              <a:t>第十八条 经营者应当保证其提供的商品或者服务符合保障人身、财产安全的要求。对可能危及人身、财产安全的商品和服务，应当向消费者作出真实的说明和明确的警示，并说明和标明正确使用商品或者接受服务的方法以及防止危害发生的方法。</a:t>
            </a:r>
            <a:endParaRPr lang="zh-CN" altLang="zh-CN" dirty="0"/>
          </a:p>
          <a:p>
            <a:r>
              <a:rPr lang="en-US" altLang="zh-CN" dirty="0"/>
              <a:t>    </a:t>
            </a:r>
            <a:r>
              <a:rPr lang="zh-CN" altLang="zh-CN" dirty="0"/>
              <a:t>宾馆、商场、餐馆、银行、机场、车站、港口、影剧院等经营场所的经营者，应当对消费者尽到安全保障义务。</a:t>
            </a:r>
            <a:endParaRPr lang="zh-CN" altLang="zh-CN" dirty="0"/>
          </a:p>
          <a:p>
            <a:endParaRPr lang="zh-CN"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标题 1"/>
          <p:cNvSpPr>
            <a:spLocks noGrp="1" noRot="1"/>
          </p:cNvSpPr>
          <p:nvPr>
            <p:ph type="title"/>
          </p:nvPr>
        </p:nvSpPr>
        <p:spPr/>
        <p:txBody>
          <a:bodyPr wrap="square" lIns="91440" tIns="45720" rIns="91440" bIns="45720" anchor="ctr"/>
          <a:p>
            <a:endParaRPr lang="zh-CN" altLang="en-US" dirty="0"/>
          </a:p>
        </p:txBody>
      </p:sp>
      <p:sp>
        <p:nvSpPr>
          <p:cNvPr id="75778" name="内容占位符 2"/>
          <p:cNvSpPr>
            <a:spLocks noGrp="1" noRot="1"/>
          </p:cNvSpPr>
          <p:nvPr>
            <p:ph idx="1"/>
          </p:nvPr>
        </p:nvSpPr>
        <p:spPr/>
        <p:txBody>
          <a:bodyPr wrap="square" lIns="91440" tIns="45720" rIns="91440" bIns="45720" anchor="t"/>
          <a:p>
            <a:r>
              <a:rPr lang="zh-CN" altLang="en-US" dirty="0"/>
              <a:t>案例：超市免费存包，丢失要赔偿吗？</a:t>
            </a:r>
            <a:endParaRPr lang="en-US" altLang="zh-CN" dirty="0"/>
          </a:p>
          <a:p>
            <a:r>
              <a:rPr lang="zh-CN" altLang="en-US" dirty="0"/>
              <a:t>陈女士去超市购物存包丢失，向超市索赔，超市认为自己无重大过失行为，并且为顾客存包为无偿服务，不应承担赔偿责任。超市是否要为陈女士做出赔偿呢？</a:t>
            </a:r>
            <a:endParaRPr lang="zh-CN" alt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1" name="标题 1"/>
          <p:cNvSpPr>
            <a:spLocks noGrp="1" noRot="1"/>
          </p:cNvSpPr>
          <p:nvPr>
            <p:ph type="title"/>
          </p:nvPr>
        </p:nvSpPr>
        <p:spPr/>
        <p:txBody>
          <a:bodyPr wrap="square" lIns="91440" tIns="45720" rIns="91440" bIns="45720" anchor="ctr"/>
          <a:p>
            <a:r>
              <a:rPr lang="zh-CN" altLang="en-US" dirty="0"/>
              <a:t>四 提供真实信息的义务</a:t>
            </a:r>
            <a:endParaRPr lang="zh-CN" altLang="en-US" dirty="0"/>
          </a:p>
        </p:txBody>
      </p:sp>
      <p:sp>
        <p:nvSpPr>
          <p:cNvPr id="76802" name="内容占位符 2"/>
          <p:cNvSpPr>
            <a:spLocks noGrp="1" noRot="1"/>
          </p:cNvSpPr>
          <p:nvPr>
            <p:ph idx="1"/>
          </p:nvPr>
        </p:nvSpPr>
        <p:spPr/>
        <p:txBody>
          <a:bodyPr wrap="square" lIns="91440" tIns="45720" rIns="91440" bIns="45720" anchor="t"/>
          <a:p>
            <a:r>
              <a:rPr lang="zh-CN" altLang="zh-CN" dirty="0"/>
              <a:t>第二十条 经营者向消费者提供有关商品或者服务的质量、性能、用途、有效期限等信息，应当真实、全面，不得作虚假或者引人误解的宣传。</a:t>
            </a:r>
            <a:endParaRPr lang="zh-CN" altLang="zh-CN" dirty="0"/>
          </a:p>
          <a:p>
            <a:r>
              <a:rPr lang="en-US" altLang="zh-CN" dirty="0"/>
              <a:t>    </a:t>
            </a:r>
            <a:r>
              <a:rPr lang="zh-CN" altLang="zh-CN" dirty="0"/>
              <a:t>经营者对消费者就其提供的商品或者服务的质量和使用方法等问题提出的询问，应当作出真实、明确的答复。</a:t>
            </a:r>
            <a:endParaRPr lang="zh-CN" altLang="zh-CN" dirty="0"/>
          </a:p>
          <a:p>
            <a:r>
              <a:rPr lang="en-US" altLang="zh-CN" dirty="0"/>
              <a:t>    </a:t>
            </a:r>
            <a:r>
              <a:rPr lang="zh-CN" altLang="zh-CN" dirty="0"/>
              <a:t>经营者提供商品或者服务应当明码标价。</a:t>
            </a:r>
            <a:endParaRPr lang="zh-CN" altLang="zh-CN" dirty="0"/>
          </a:p>
          <a:p>
            <a:r>
              <a:rPr lang="en-US" altLang="zh-CN" dirty="0"/>
              <a:t>    </a:t>
            </a:r>
            <a:endParaRPr lang="zh-CN" alt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5" name="标题 1"/>
          <p:cNvSpPr>
            <a:spLocks noGrp="1" noRot="1"/>
          </p:cNvSpPr>
          <p:nvPr>
            <p:ph type="title"/>
          </p:nvPr>
        </p:nvSpPr>
        <p:spPr/>
        <p:txBody>
          <a:bodyPr wrap="square" lIns="91440" tIns="45720" rIns="91440" bIns="45720" anchor="ctr"/>
          <a:p>
            <a:r>
              <a:rPr lang="zh-CN" altLang="en-US" dirty="0"/>
              <a:t>五 如实标记的义务</a:t>
            </a:r>
            <a:endParaRPr lang="zh-CN" altLang="en-US" dirty="0"/>
          </a:p>
        </p:txBody>
      </p:sp>
      <p:sp>
        <p:nvSpPr>
          <p:cNvPr id="77826" name="内容占位符 2"/>
          <p:cNvSpPr>
            <a:spLocks noGrp="1" noRot="1"/>
          </p:cNvSpPr>
          <p:nvPr>
            <p:ph idx="1"/>
          </p:nvPr>
        </p:nvSpPr>
        <p:spPr/>
        <p:txBody>
          <a:bodyPr wrap="square" lIns="91440" tIns="45720" rIns="91440" bIns="45720" anchor="t"/>
          <a:p>
            <a:r>
              <a:rPr lang="zh-CN" altLang="zh-CN" dirty="0"/>
              <a:t>第二十一条 经营者应当标明其真实名称和标记。</a:t>
            </a:r>
            <a:endParaRPr lang="zh-CN" altLang="zh-CN" dirty="0"/>
          </a:p>
          <a:p>
            <a:r>
              <a:rPr lang="en-US" altLang="zh-CN" dirty="0"/>
              <a:t>    </a:t>
            </a:r>
            <a:r>
              <a:rPr lang="zh-CN" altLang="zh-CN" dirty="0"/>
              <a:t>租赁他人柜台或者场地的经营者，应当标明其真实名称和标记。</a:t>
            </a:r>
            <a:endParaRPr lang="zh-CN" altLang="zh-CN" dirty="0"/>
          </a:p>
          <a:p>
            <a:endParaRPr lang="zh-CN"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49" name="标题 1"/>
          <p:cNvSpPr>
            <a:spLocks noGrp="1" noRot="1"/>
          </p:cNvSpPr>
          <p:nvPr>
            <p:ph type="title"/>
          </p:nvPr>
        </p:nvSpPr>
        <p:spPr/>
        <p:txBody>
          <a:bodyPr wrap="square" lIns="91440" tIns="45720" rIns="91440" bIns="45720" anchor="ctr"/>
          <a:p>
            <a:r>
              <a:rPr lang="zh-CN" altLang="en-US" dirty="0"/>
              <a:t>六 出具购货凭证或服务单据的义务</a:t>
            </a:r>
            <a:endParaRPr lang="zh-CN" altLang="en-US" dirty="0"/>
          </a:p>
        </p:txBody>
      </p:sp>
      <p:sp>
        <p:nvSpPr>
          <p:cNvPr id="78850" name="内容占位符 2"/>
          <p:cNvSpPr>
            <a:spLocks noGrp="1" noRot="1"/>
          </p:cNvSpPr>
          <p:nvPr>
            <p:ph idx="1"/>
          </p:nvPr>
        </p:nvSpPr>
        <p:spPr/>
        <p:txBody>
          <a:bodyPr wrap="square" lIns="91440" tIns="45720" rIns="91440" bIns="45720" anchor="t"/>
          <a:p>
            <a:r>
              <a:rPr lang="zh-CN" altLang="zh-CN" dirty="0"/>
              <a:t>第二十二条 经营者提供商品或者服务，应当按照国家有关规定或者商业惯例向消费者出具发票等购货凭证或者服务单据；消费者索要发票等购货凭证或者服务单据的，经营者必须出具。</a:t>
            </a:r>
            <a:endParaRPr lang="zh-CN" altLang="zh-CN" dirty="0"/>
          </a:p>
          <a:p>
            <a:endParaRPr lang="zh-CN"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标题 1"/>
          <p:cNvSpPr>
            <a:spLocks noGrp="1" noRot="1"/>
          </p:cNvSpPr>
          <p:nvPr>
            <p:ph type="title"/>
          </p:nvPr>
        </p:nvSpPr>
        <p:spPr/>
        <p:txBody>
          <a:bodyPr wrap="square" lIns="91440" tIns="45720" rIns="91440" bIns="45720" anchor="ctr"/>
          <a:p>
            <a:endParaRPr lang="zh-CN" altLang="en-US" dirty="0"/>
          </a:p>
        </p:txBody>
      </p:sp>
      <p:pic>
        <p:nvPicPr>
          <p:cNvPr id="79874" name="Picture 3"/>
          <p:cNvPicPr>
            <a:picLocks noGrp="1" noRot="1" noChangeAspect="1"/>
          </p:cNvPicPr>
          <p:nvPr>
            <p:ph idx="1"/>
          </p:nvPr>
        </p:nvPicPr>
        <p:blipFill>
          <a:blip r:embed="rId1"/>
          <a:stretch>
            <a:fillRect/>
          </a:stretch>
        </p:blipFill>
        <p:spPr>
          <a:xfrm>
            <a:off x="4027488" y="990600"/>
            <a:ext cx="5199062" cy="48768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7" name="标题 1"/>
          <p:cNvSpPr>
            <a:spLocks noGrp="1" noRot="1"/>
          </p:cNvSpPr>
          <p:nvPr>
            <p:ph type="title"/>
          </p:nvPr>
        </p:nvSpPr>
        <p:spPr/>
        <p:txBody>
          <a:bodyPr wrap="square" lIns="91440" tIns="45720" rIns="91440" bIns="45720" anchor="ctr"/>
          <a:p>
            <a:r>
              <a:rPr lang="zh-CN" altLang="en-US" dirty="0"/>
              <a:t>“要发票就不打折”合法吗？</a:t>
            </a:r>
            <a:endParaRPr lang="zh-CN" altLang="en-US" dirty="0"/>
          </a:p>
        </p:txBody>
      </p:sp>
      <p:sp>
        <p:nvSpPr>
          <p:cNvPr id="80898" name="内容占位符 2"/>
          <p:cNvSpPr>
            <a:spLocks noGrp="1" noRot="1"/>
          </p:cNvSpPr>
          <p:nvPr>
            <p:ph idx="1"/>
          </p:nvPr>
        </p:nvSpPr>
        <p:spPr/>
        <p:txBody>
          <a:bodyPr wrap="square" lIns="91440" tIns="45720" rIns="91440" bIns="45720" anchor="t"/>
          <a:p>
            <a:r>
              <a:rPr lang="zh-CN" altLang="en-US" dirty="0"/>
              <a:t>某商场推出“周年庆典”活动，在广告中宣称，在</a:t>
            </a:r>
            <a:r>
              <a:rPr lang="en-US" altLang="zh-CN" dirty="0"/>
              <a:t>10</a:t>
            </a:r>
            <a:r>
              <a:rPr lang="zh-CN" altLang="en-US" dirty="0"/>
              <a:t>月</a:t>
            </a:r>
            <a:r>
              <a:rPr lang="en-US" altLang="zh-CN" dirty="0"/>
              <a:t>1</a:t>
            </a:r>
            <a:r>
              <a:rPr lang="zh-CN" altLang="en-US" dirty="0"/>
              <a:t>日至</a:t>
            </a:r>
            <a:r>
              <a:rPr lang="en-US" altLang="zh-CN" dirty="0"/>
              <a:t>10</a:t>
            </a:r>
            <a:r>
              <a:rPr lang="zh-CN" altLang="en-US" dirty="0"/>
              <a:t>月</a:t>
            </a:r>
            <a:r>
              <a:rPr lang="en-US" altLang="zh-CN" dirty="0"/>
              <a:t>7</a:t>
            </a:r>
            <a:r>
              <a:rPr lang="zh-CN" altLang="en-US" dirty="0"/>
              <a:t>日去该商场消费，可获</a:t>
            </a:r>
            <a:r>
              <a:rPr lang="en-US" altLang="zh-CN" dirty="0"/>
              <a:t>8</a:t>
            </a:r>
            <a:r>
              <a:rPr lang="zh-CN" altLang="en-US" dirty="0"/>
              <a:t>折优惠。王先生期间购买一件羊毛衫，结账时王先生索要发票。商场称如果要开发票，就不能享受打折优惠。商场的做法合法吗？</a:t>
            </a:r>
            <a:endParaRPr lang="zh-CN"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1" name="标题 1"/>
          <p:cNvSpPr>
            <a:spLocks noGrp="1" noRot="1"/>
          </p:cNvSpPr>
          <p:nvPr>
            <p:ph type="title"/>
          </p:nvPr>
        </p:nvSpPr>
        <p:spPr/>
        <p:txBody>
          <a:bodyPr wrap="square" lIns="91440" tIns="45720" rIns="91440" bIns="45720" anchor="ctr"/>
          <a:p>
            <a:r>
              <a:rPr lang="zh-CN" altLang="en-US" dirty="0"/>
              <a:t>七 质量担保义务</a:t>
            </a:r>
            <a:endParaRPr lang="zh-CN" altLang="en-US" dirty="0"/>
          </a:p>
        </p:txBody>
      </p:sp>
      <p:sp>
        <p:nvSpPr>
          <p:cNvPr id="81922" name="内容占位符 2"/>
          <p:cNvSpPr>
            <a:spLocks noGrp="1" noRot="1"/>
          </p:cNvSpPr>
          <p:nvPr>
            <p:ph idx="1"/>
          </p:nvPr>
        </p:nvSpPr>
        <p:spPr/>
        <p:txBody>
          <a:bodyPr wrap="square" lIns="91440" tIns="45720" rIns="91440" bIns="45720" anchor="t"/>
          <a:p>
            <a:r>
              <a:rPr lang="zh-CN" altLang="zh-CN" dirty="0"/>
              <a:t>第二十三条 经营者应当保证在正常使用商品或者接受服务的情况下其提供的商品或者服务应当具有的质量、性能、用途和有效期限；但消费者在购买该商品或者接受该服务前已经知道其存在瑕疵，且存在该瑕疵不违反法律强制性规定的除外。</a:t>
            </a:r>
            <a:endParaRPr lang="zh-CN" altLang="zh-CN" dirty="0"/>
          </a:p>
          <a:p>
            <a:r>
              <a:rPr lang="en-US" altLang="zh-CN" dirty="0"/>
              <a:t>   </a:t>
            </a:r>
            <a:endParaRPr lang="zh-CN"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5" name="标题 1"/>
          <p:cNvSpPr>
            <a:spLocks noGrp="1" noRot="1"/>
          </p:cNvSpPr>
          <p:nvPr>
            <p:ph type="title"/>
          </p:nvPr>
        </p:nvSpPr>
        <p:spPr/>
        <p:txBody>
          <a:bodyPr wrap="square" lIns="91440" tIns="45720" rIns="91440" bIns="45720" anchor="ctr"/>
          <a:p>
            <a:endParaRPr lang="zh-CN" altLang="en-US" dirty="0"/>
          </a:p>
        </p:txBody>
      </p:sp>
      <p:sp>
        <p:nvSpPr>
          <p:cNvPr id="82946" name="内容占位符 2"/>
          <p:cNvSpPr>
            <a:spLocks noGrp="1" noRot="1"/>
          </p:cNvSpPr>
          <p:nvPr>
            <p:ph idx="1"/>
          </p:nvPr>
        </p:nvSpPr>
        <p:spPr/>
        <p:txBody>
          <a:bodyPr wrap="square" lIns="91440" tIns="45720" rIns="91440" bIns="45720" anchor="t"/>
          <a:p>
            <a:r>
              <a:rPr lang="en-US" altLang="zh-CN" dirty="0"/>
              <a:t> </a:t>
            </a:r>
            <a:r>
              <a:rPr lang="zh-CN" altLang="zh-CN" dirty="0"/>
              <a:t>经营者以广告、产品说明、实物样品或者其他方式表明商品或者服务的质量状况的，应当保证其提供的商品或者服务的实际质量与表明的质量状况相符。</a:t>
            </a:r>
            <a:endParaRPr lang="zh-CN" altLang="zh-CN" dirty="0"/>
          </a:p>
          <a:p>
            <a:r>
              <a:rPr lang="en-US" altLang="zh-CN" dirty="0"/>
              <a:t>    </a:t>
            </a:r>
            <a:r>
              <a:rPr lang="zh-CN" altLang="zh-CN" dirty="0"/>
              <a:t>经营者提供的机动车、计算机、电视机、电冰箱、空调器、洗衣机等耐用商品或者装饰装修等服务，消费者自接受商品或者服务之日起六个月内发现瑕疵，发生争议的，由经营者承担有关瑕疵的举证责任。</a:t>
            </a:r>
            <a:endParaRPr lang="zh-CN" altLang="en-US" dirty="0"/>
          </a:p>
          <a:p>
            <a:endParaRPr lang="zh-CN"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69" name="标题 1"/>
          <p:cNvSpPr>
            <a:spLocks noGrp="1" noRot="1"/>
          </p:cNvSpPr>
          <p:nvPr>
            <p:ph type="title"/>
          </p:nvPr>
        </p:nvSpPr>
        <p:spPr/>
        <p:txBody>
          <a:bodyPr wrap="square" lIns="91440" tIns="45720" rIns="91440" bIns="45720" anchor="ctr"/>
          <a:p>
            <a:r>
              <a:rPr lang="zh-CN" altLang="en-US" dirty="0"/>
              <a:t>经营者需“自证清白”</a:t>
            </a:r>
            <a:endParaRPr lang="zh-CN" altLang="en-US" dirty="0"/>
          </a:p>
        </p:txBody>
      </p:sp>
      <p:sp>
        <p:nvSpPr>
          <p:cNvPr id="83970" name="内容占位符 2"/>
          <p:cNvSpPr>
            <a:spLocks noGrp="1" noRot="1"/>
          </p:cNvSpPr>
          <p:nvPr>
            <p:ph idx="1"/>
          </p:nvPr>
        </p:nvSpPr>
        <p:spPr/>
        <p:txBody>
          <a:bodyPr wrap="square" lIns="91440" tIns="45720" rIns="91440" bIns="45720" anchor="t"/>
          <a:p>
            <a:r>
              <a:rPr lang="zh-CN" altLang="en-US" dirty="0"/>
              <a:t>在消费纠纷中，消费者最容易遇到的难题是举证责任的问题。</a:t>
            </a:r>
            <a:endParaRPr lang="en-US" altLang="zh-CN" dirty="0"/>
          </a:p>
          <a:p>
            <a:r>
              <a:rPr lang="zh-CN" altLang="en-US" dirty="0"/>
              <a:t>在日常消费尤其是在商品房、网购、金融消费等领域面临的最大问题就是维权难，维权陈本高。而举证难是维权难的主要原因之一。</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135DACF0-1B1B-4541-AA7F-8C3357483C13}"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1539C96E-10EF-41CD-8AA0-8F1E7DBF9622}"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8915" name="Rectangle 2"/>
          <p:cNvSpPr>
            <a:spLocks noGrp="1" noRot="1"/>
          </p:cNvSpPr>
          <p:nvPr>
            <p:ph type="title"/>
          </p:nvPr>
        </p:nvSpPr>
        <p:spPr>
          <a:gradFill rotWithShape="0">
            <a:gsLst>
              <a:gs pos="0">
                <a:srgbClr val="F8B049">
                  <a:alpha val="100000"/>
                </a:srgbClr>
              </a:gs>
              <a:gs pos="17999">
                <a:srgbClr val="B43E85">
                  <a:alpha val="100000"/>
                </a:srgbClr>
              </a:gs>
              <a:gs pos="31000">
                <a:srgbClr val="C50849">
                  <a:alpha val="100000"/>
                </a:srgbClr>
              </a:gs>
              <a:gs pos="33000">
                <a:srgbClr val="F952A0">
                  <a:alpha val="100000"/>
                </a:srgbClr>
              </a:gs>
              <a:gs pos="37000">
                <a:srgbClr val="FEE7F2">
                  <a:alpha val="100000"/>
                </a:srgbClr>
              </a:gs>
              <a:gs pos="78999">
                <a:srgbClr val="F8B049">
                  <a:alpha val="100000"/>
                </a:srgbClr>
              </a:gs>
              <a:gs pos="87000">
                <a:srgbClr val="F8B049">
                  <a:alpha val="100000"/>
                </a:srgbClr>
              </a:gs>
              <a:gs pos="100000">
                <a:srgbClr val="FC9FCB">
                  <a:alpha val="100000"/>
                </a:srgbClr>
              </a:gs>
            </a:gsLst>
            <a:lin ang="18900000" scaled="1"/>
            <a:tileRect/>
          </a:gradFill>
          <a:effectLst>
            <a:prstShdw prst="shdw17" dist="17961" dir="2699999">
              <a:srgbClr val="975F7A"/>
            </a:prstShdw>
          </a:effectLst>
        </p:spPr>
        <p:txBody>
          <a:bodyPr wrap="square" lIns="91440" tIns="45720" rIns="91440" bIns="45720" anchor="ctr"/>
          <a:p>
            <a:r>
              <a:rPr lang="zh-CN" altLang="en-US" sz="4800" b="1" dirty="0">
                <a:solidFill>
                  <a:srgbClr val="3366FF"/>
                </a:solidFill>
              </a:rPr>
              <a:t>一．消费者权利的概念</a:t>
            </a:r>
            <a:endParaRPr lang="zh-CN" altLang="en-US" sz="4800" b="1" dirty="0">
              <a:solidFill>
                <a:srgbClr val="3366FF"/>
              </a:solidFill>
            </a:endParaRPr>
          </a:p>
        </p:txBody>
      </p:sp>
      <p:sp>
        <p:nvSpPr>
          <p:cNvPr id="23555" name="Rectangle 3"/>
          <p:cNvSpPr>
            <a:spLocks noGrp="1" noRot="1"/>
          </p:cNvSpPr>
          <p:nvPr>
            <p:ph idx="1"/>
          </p:nvPr>
        </p:nvSpPr>
        <p:spPr/>
        <p:txBody>
          <a:bodyPr wrap="square" lIns="91440" tIns="45720" rIns="91440" bIns="45720" anchor="t"/>
          <a:p>
            <a:pPr algn="just">
              <a:spcBef>
                <a:spcPts val="1300"/>
              </a:spcBef>
              <a:spcAft>
                <a:spcPts val="1300"/>
              </a:spcAft>
            </a:pPr>
            <a:r>
              <a:rPr lang="zh-CN" altLang="en-US" sz="4400" dirty="0">
                <a:ea typeface="仿宋_GB2312" pitchFamily="49" charset="-122"/>
              </a:rPr>
              <a:t>即消费者权益保护法所确认的，在消费领域消费者能够作出或不作出一定行为，以及其要求经营者相应作出或不作出一定行为的许可或保障。</a:t>
            </a:r>
            <a:endParaRPr lang="zh-CN" altLang="en-US" sz="4400" dirty="0">
              <a:ea typeface="仿宋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3555">
                                            <p:txEl>
                                              <p:charRg st="0" end="63"/>
                                            </p:txEl>
                                          </p:spTgt>
                                        </p:tgtEl>
                                        <p:attrNameLst>
                                          <p:attrName>style.visibility</p:attrName>
                                        </p:attrNameLst>
                                      </p:cBhvr>
                                      <p:to>
                                        <p:strVal val="visible"/>
                                      </p:to>
                                    </p:set>
                                    <p:animEffect transition="in" filter="box(in)">
                                      <p:cBhvr>
                                        <p:cTn id="7" dur="500"/>
                                        <p:tgtEl>
                                          <p:spTgt spid="23555">
                                            <p:txEl>
                                              <p:charRg st="0"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3" name="标题 1"/>
          <p:cNvSpPr>
            <a:spLocks noGrp="1" noRot="1"/>
          </p:cNvSpPr>
          <p:nvPr>
            <p:ph type="title"/>
          </p:nvPr>
        </p:nvSpPr>
        <p:spPr/>
        <p:txBody>
          <a:bodyPr wrap="square" lIns="91440" tIns="45720" rIns="91440" bIns="45720" anchor="ctr"/>
          <a:p>
            <a:endParaRPr lang="zh-CN" altLang="en-US" dirty="0"/>
          </a:p>
        </p:txBody>
      </p:sp>
      <p:sp>
        <p:nvSpPr>
          <p:cNvPr id="84994" name="内容占位符 2"/>
          <p:cNvSpPr>
            <a:spLocks noGrp="1" noRot="1"/>
          </p:cNvSpPr>
          <p:nvPr>
            <p:ph idx="1"/>
          </p:nvPr>
        </p:nvSpPr>
        <p:spPr/>
        <p:txBody>
          <a:bodyPr wrap="square" lIns="91440" tIns="45720" rIns="91440" bIns="45720" anchor="t"/>
          <a:p>
            <a:r>
              <a:rPr lang="en-US" altLang="zh-CN" dirty="0"/>
              <a:t>2014</a:t>
            </a:r>
            <a:r>
              <a:rPr lang="zh-CN" altLang="en-US" dirty="0"/>
              <a:t>年</a:t>
            </a:r>
            <a:r>
              <a:rPr lang="en-US" altLang="zh-CN" dirty="0"/>
              <a:t>5</a:t>
            </a:r>
            <a:r>
              <a:rPr lang="zh-CN" altLang="en-US" dirty="0"/>
              <a:t>月浙江王先生购买了一辆某汽车公司生产的轿车，但年</a:t>
            </a:r>
            <a:r>
              <a:rPr lang="en-US" altLang="zh-CN" dirty="0"/>
              <a:t>7</a:t>
            </a:r>
            <a:r>
              <a:rPr lang="zh-CN" altLang="en-US" dirty="0"/>
              <a:t>月该车突然起火，被烧成空壳。消防部门经过调查，排除人为纵火可能，认定为自燃。此后，车主与汽车生产商交涉要求赔偿，但对方称起火原因与质量无关，不愿承担责任。为此，向当地法院起诉，要求生产商和销售商赔偿</a:t>
            </a:r>
            <a:r>
              <a:rPr lang="en-US" altLang="zh-CN" dirty="0"/>
              <a:t>16</a:t>
            </a:r>
            <a:r>
              <a:rPr lang="zh-CN" altLang="en-US" dirty="0"/>
              <a:t>万元，两被告承担连带责任。</a:t>
            </a:r>
            <a:endParaRPr lang="zh-CN" alt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7" name="标题 1"/>
          <p:cNvSpPr>
            <a:spLocks noGrp="1" noRot="1"/>
          </p:cNvSpPr>
          <p:nvPr>
            <p:ph type="title"/>
          </p:nvPr>
        </p:nvSpPr>
        <p:spPr/>
        <p:txBody>
          <a:bodyPr wrap="square" lIns="91440" tIns="45720" rIns="91440" bIns="45720" anchor="ctr"/>
          <a:p>
            <a:endParaRPr lang="zh-CN" altLang="en-US" dirty="0"/>
          </a:p>
        </p:txBody>
      </p:sp>
      <p:sp>
        <p:nvSpPr>
          <p:cNvPr id="86018" name="内容占位符 2"/>
          <p:cNvSpPr>
            <a:spLocks noGrp="1" noRot="1"/>
          </p:cNvSpPr>
          <p:nvPr>
            <p:ph idx="1"/>
          </p:nvPr>
        </p:nvSpPr>
        <p:spPr/>
        <p:txBody>
          <a:bodyPr wrap="square" lIns="91440" tIns="45720" rIns="91440" bIns="45720" anchor="t"/>
          <a:p>
            <a:r>
              <a:rPr lang="zh-CN" altLang="en-US" dirty="0"/>
              <a:t>法院认为该案应由被告承担举证责任。</a:t>
            </a:r>
            <a:endParaRPr lang="en-US" altLang="zh-CN" dirty="0"/>
          </a:p>
          <a:p>
            <a:endParaRPr lang="en-US" altLang="zh-CN" dirty="0"/>
          </a:p>
          <a:p>
            <a:endParaRPr lang="en-US" altLang="zh-CN" dirty="0"/>
          </a:p>
          <a:p>
            <a:r>
              <a:rPr lang="zh-CN" altLang="en-US" dirty="0"/>
              <a:t>最终，经法院调解，原被告达成协议，两被告共同补偿车主</a:t>
            </a:r>
            <a:r>
              <a:rPr lang="en-US" altLang="zh-CN" dirty="0"/>
              <a:t>5.8</a:t>
            </a:r>
            <a:r>
              <a:rPr lang="zh-CN" altLang="en-US" dirty="0"/>
              <a:t>万元。</a:t>
            </a:r>
            <a:endParaRPr lang="zh-CN" alt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1" name="标题 1"/>
          <p:cNvSpPr>
            <a:spLocks noGrp="1" noRot="1"/>
          </p:cNvSpPr>
          <p:nvPr>
            <p:ph type="title"/>
          </p:nvPr>
        </p:nvSpPr>
        <p:spPr/>
        <p:txBody>
          <a:bodyPr wrap="square" lIns="91440" tIns="45720" rIns="91440" bIns="45720" anchor="ctr"/>
          <a:p>
            <a:r>
              <a:rPr lang="zh-CN" altLang="en-US" dirty="0"/>
              <a:t>八 “三包”及其他责任义务</a:t>
            </a:r>
            <a:endParaRPr lang="zh-CN" altLang="en-US" dirty="0"/>
          </a:p>
        </p:txBody>
      </p:sp>
      <p:sp>
        <p:nvSpPr>
          <p:cNvPr id="87042" name="内容占位符 2"/>
          <p:cNvSpPr>
            <a:spLocks noGrp="1" noRot="1"/>
          </p:cNvSpPr>
          <p:nvPr>
            <p:ph idx="1"/>
          </p:nvPr>
        </p:nvSpPr>
        <p:spPr/>
        <p:txBody>
          <a:bodyPr wrap="square" lIns="91440" tIns="45720" rIns="91440" bIns="45720" anchor="t"/>
          <a:p>
            <a:r>
              <a:rPr lang="zh-CN" altLang="en-US" dirty="0"/>
              <a:t>消费者享有</a:t>
            </a:r>
            <a:r>
              <a:rPr lang="en-US" altLang="zh-CN" dirty="0"/>
              <a:t>7</a:t>
            </a:r>
            <a:r>
              <a:rPr lang="zh-CN" altLang="en-US" dirty="0"/>
              <a:t>日“反悔权”（新增内容）</a:t>
            </a:r>
            <a:endParaRPr lang="en-US" altLang="zh-CN" dirty="0"/>
          </a:p>
          <a:p>
            <a:r>
              <a:rPr lang="zh-CN" altLang="en-US" dirty="0"/>
              <a:t>如今，网络购物逐渐成为人们购物的主流方式之一。</a:t>
            </a:r>
            <a:endParaRPr lang="en-US" altLang="zh-CN" dirty="0"/>
          </a:p>
          <a:p>
            <a:r>
              <a:rPr lang="zh-CN" altLang="en-US" dirty="0"/>
              <a:t>为解决消费者和经营者之间的信息不对称问题，新消法在经营者的义务中增加了称之为冷静期或反悔期的制度。</a:t>
            </a:r>
            <a:endParaRPr lang="zh-CN" alt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5" name="内容占位符 2"/>
          <p:cNvSpPr>
            <a:spLocks noGrp="1" noRot="1"/>
          </p:cNvSpPr>
          <p:nvPr>
            <p:ph idx="1"/>
          </p:nvPr>
        </p:nvSpPr>
        <p:spPr>
          <a:xfrm>
            <a:off x="1676400" y="1143000"/>
            <a:ext cx="8693150" cy="4724400"/>
          </a:xfrm>
        </p:spPr>
        <p:txBody>
          <a:bodyPr wrap="square" lIns="91440" tIns="45720" rIns="91440" bIns="45720" anchor="t"/>
          <a:p>
            <a:r>
              <a:rPr lang="zh-CN" altLang="zh-CN" dirty="0"/>
              <a:t>第二十四条 经营者提供的商品或者服务不符合质量要求的，消费者可以依照国家规定、当事人约定退货，或者要求经营者履行更换、修理等义务。没有国家规定和当事人约定的，消费者可以自收到商品之日起七日内退货；七日后符合法定解除合同条件的，消费者可以及时退货，不符合法定解除合同条件的，可以要求经营者履行更换、修理等义务。</a:t>
            </a:r>
            <a:endParaRPr lang="zh-CN" altLang="zh-CN" dirty="0"/>
          </a:p>
          <a:p>
            <a:r>
              <a:rPr lang="en-US" altLang="zh-CN" dirty="0"/>
              <a:t>    </a:t>
            </a:r>
            <a:r>
              <a:rPr lang="zh-CN" altLang="zh-CN" dirty="0"/>
              <a:t>依照前款规定进行退货、更换、修理的，经营者应当承担运输等必要费用。</a:t>
            </a:r>
            <a:endParaRPr lang="zh-CN" alt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89" name="标题 1"/>
          <p:cNvSpPr>
            <a:spLocks noGrp="1" noRot="1"/>
          </p:cNvSpPr>
          <p:nvPr>
            <p:ph type="title"/>
          </p:nvPr>
        </p:nvSpPr>
        <p:spPr/>
        <p:txBody>
          <a:bodyPr wrap="square" lIns="91440" tIns="45720" rIns="91440" bIns="45720" anchor="ctr"/>
          <a:p>
            <a:endParaRPr lang="zh-CN" altLang="en-US" dirty="0"/>
          </a:p>
        </p:txBody>
      </p:sp>
      <p:sp>
        <p:nvSpPr>
          <p:cNvPr id="89090" name="内容占位符 2"/>
          <p:cNvSpPr>
            <a:spLocks noGrp="1" noRot="1"/>
          </p:cNvSpPr>
          <p:nvPr>
            <p:ph idx="1"/>
          </p:nvPr>
        </p:nvSpPr>
        <p:spPr/>
        <p:txBody>
          <a:bodyPr wrap="square" lIns="91440" tIns="45720" rIns="91440" bIns="45720" anchor="t"/>
          <a:p>
            <a:r>
              <a:rPr lang="zh-CN" altLang="zh-CN" dirty="0"/>
              <a:t>第二十五条 经营者采用网络、电视、电话、邮购等方式销售商品，消费者有权自收到商品之日起七日内退货，且无需说明理由，但下列商品除外：</a:t>
            </a:r>
            <a:endParaRPr lang="zh-CN" altLang="zh-CN" dirty="0"/>
          </a:p>
          <a:p>
            <a:r>
              <a:rPr lang="en-US" altLang="zh-CN" dirty="0"/>
              <a:t>    </a:t>
            </a:r>
            <a:r>
              <a:rPr lang="zh-CN" altLang="zh-CN" dirty="0"/>
              <a:t>（一）消费者定作的；</a:t>
            </a:r>
            <a:endParaRPr lang="zh-CN" altLang="zh-CN" dirty="0"/>
          </a:p>
          <a:p>
            <a:r>
              <a:rPr lang="en-US" altLang="zh-CN" dirty="0"/>
              <a:t>    </a:t>
            </a:r>
            <a:r>
              <a:rPr lang="zh-CN" altLang="zh-CN" dirty="0"/>
              <a:t>（二）鲜活易腐的；</a:t>
            </a:r>
            <a:endParaRPr lang="zh-CN" altLang="zh-CN" dirty="0"/>
          </a:p>
          <a:p>
            <a:r>
              <a:rPr lang="en-US" altLang="zh-CN" dirty="0"/>
              <a:t>    </a:t>
            </a:r>
            <a:r>
              <a:rPr lang="zh-CN" altLang="zh-CN" dirty="0"/>
              <a:t>（三）在线下载或者消费者拆封的音像制品、计算机软件等数字化商品；</a:t>
            </a:r>
            <a:endParaRPr lang="zh-CN" altLang="zh-CN" dirty="0"/>
          </a:p>
          <a:p>
            <a:r>
              <a:rPr lang="en-US" altLang="zh-CN" dirty="0"/>
              <a:t>    </a:t>
            </a:r>
            <a:r>
              <a:rPr lang="zh-CN" altLang="zh-CN" dirty="0"/>
              <a:t>（四）交付的报纸、期刊。</a:t>
            </a:r>
            <a:endParaRPr lang="zh-CN" altLang="zh-CN" dirty="0"/>
          </a:p>
          <a:p>
            <a:r>
              <a:rPr lang="en-US" altLang="zh-CN" dirty="0"/>
              <a:t>    </a:t>
            </a:r>
            <a:endParaRPr lang="zh-CN" alt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标题 1"/>
          <p:cNvSpPr>
            <a:spLocks noGrp="1" noRot="1"/>
          </p:cNvSpPr>
          <p:nvPr>
            <p:ph type="title"/>
          </p:nvPr>
        </p:nvSpPr>
        <p:spPr/>
        <p:txBody>
          <a:bodyPr wrap="square" lIns="91440" tIns="45720" rIns="91440" bIns="45720" anchor="ctr"/>
          <a:p>
            <a:endParaRPr lang="zh-CN" altLang="en-US" dirty="0"/>
          </a:p>
        </p:txBody>
      </p:sp>
      <p:sp>
        <p:nvSpPr>
          <p:cNvPr id="90114" name="内容占位符 2"/>
          <p:cNvSpPr>
            <a:spLocks noGrp="1" noRot="1"/>
          </p:cNvSpPr>
          <p:nvPr>
            <p:ph idx="1"/>
          </p:nvPr>
        </p:nvSpPr>
        <p:spPr/>
        <p:txBody>
          <a:bodyPr wrap="square" lIns="91440" tIns="45720" rIns="91440" bIns="45720" anchor="t"/>
          <a:p>
            <a:r>
              <a:rPr lang="zh-CN" altLang="zh-CN" dirty="0"/>
              <a:t>除前款所列商品外，其他根据商品性质并经消费者在购买时确认不宜退货的商品，不适用无理由退货。</a:t>
            </a:r>
            <a:endParaRPr lang="zh-CN" altLang="zh-CN" dirty="0"/>
          </a:p>
          <a:p>
            <a:r>
              <a:rPr lang="en-US" altLang="zh-CN" dirty="0"/>
              <a:t>    </a:t>
            </a:r>
            <a:r>
              <a:rPr lang="zh-CN" altLang="zh-CN" dirty="0"/>
              <a:t>消费者退货的商品应当完好。经营者应当自收到退回商品之日起七日内返还消费者支付的商品价款。退回商品的运费由消费者承担；经营者和消费者另有约定的，按照约定。</a:t>
            </a:r>
            <a:endParaRPr lang="zh-CN" altLang="zh-CN" dirty="0"/>
          </a:p>
          <a:p>
            <a:endParaRPr lang="zh-CN" alt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7" name="标题 1"/>
          <p:cNvSpPr>
            <a:spLocks noGrp="1" noRot="1"/>
          </p:cNvSpPr>
          <p:nvPr>
            <p:ph type="title"/>
          </p:nvPr>
        </p:nvSpPr>
        <p:spPr/>
        <p:txBody>
          <a:bodyPr wrap="square" lIns="91440" tIns="45720" rIns="91440" bIns="45720" anchor="ctr"/>
          <a:p>
            <a:endParaRPr lang="zh-CN" altLang="en-US" dirty="0"/>
          </a:p>
        </p:txBody>
      </p:sp>
      <p:pic>
        <p:nvPicPr>
          <p:cNvPr id="91138" name="内容占位符 3"/>
          <p:cNvPicPr>
            <a:picLocks noGrp="1" noRot="1" noChangeAspect="1"/>
          </p:cNvPicPr>
          <p:nvPr>
            <p:ph idx="1"/>
          </p:nvPr>
        </p:nvPicPr>
        <p:blipFill>
          <a:blip r:embed="rId1"/>
          <a:stretch>
            <a:fillRect/>
          </a:stretch>
        </p:blipFill>
        <p:spPr>
          <a:xfrm>
            <a:off x="1620838" y="2514600"/>
            <a:ext cx="8748712" cy="275431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1" name="标题 1"/>
          <p:cNvSpPr>
            <a:spLocks noGrp="1" noRot="1"/>
          </p:cNvSpPr>
          <p:nvPr>
            <p:ph type="title"/>
          </p:nvPr>
        </p:nvSpPr>
        <p:spPr/>
        <p:txBody>
          <a:bodyPr wrap="square" lIns="91440" tIns="45720" rIns="91440" bIns="45720" anchor="ctr"/>
          <a:p>
            <a:r>
              <a:rPr lang="zh-CN" altLang="en-US" dirty="0"/>
              <a:t>案例</a:t>
            </a:r>
            <a:endParaRPr lang="zh-CN" altLang="en-US" dirty="0"/>
          </a:p>
        </p:txBody>
      </p:sp>
      <p:sp>
        <p:nvSpPr>
          <p:cNvPr id="92162" name="内容占位符 2"/>
          <p:cNvSpPr>
            <a:spLocks noGrp="1" noRot="1"/>
          </p:cNvSpPr>
          <p:nvPr>
            <p:ph idx="1"/>
          </p:nvPr>
        </p:nvSpPr>
        <p:spPr/>
        <p:txBody>
          <a:bodyPr wrap="square" lIns="91440" tIns="45720" rIns="91440" bIns="45720" anchor="t"/>
          <a:p>
            <a:r>
              <a:rPr lang="zh-CN" altLang="en-US" dirty="0"/>
              <a:t>一位消费者在某网站上购买了乳胶枕头，打开包装在通风处晾了几天仍散发怪味。消费者担心使用该枕头会影响健康，向网站要求退货，但网站客服称其已打开包装，影响二次销售，仅愿意为消费者换货。</a:t>
            </a:r>
            <a:endParaRPr lang="zh-CN"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5" name="标题 1"/>
          <p:cNvSpPr>
            <a:spLocks noGrp="1" noRot="1"/>
          </p:cNvSpPr>
          <p:nvPr>
            <p:ph type="title"/>
          </p:nvPr>
        </p:nvSpPr>
        <p:spPr/>
        <p:txBody>
          <a:bodyPr wrap="square" lIns="91440" tIns="45720" rIns="91440" bIns="45720" anchor="ctr"/>
          <a:p>
            <a:r>
              <a:rPr lang="zh-CN" altLang="en-US" dirty="0"/>
              <a:t>九 不得从事不公平、不合理交易的义务</a:t>
            </a:r>
            <a:endParaRPr lang="zh-CN" altLang="en-US" dirty="0"/>
          </a:p>
        </p:txBody>
      </p:sp>
      <p:sp>
        <p:nvSpPr>
          <p:cNvPr id="93186" name="内容占位符 2"/>
          <p:cNvSpPr>
            <a:spLocks noGrp="1" noRot="1"/>
          </p:cNvSpPr>
          <p:nvPr>
            <p:ph idx="1"/>
          </p:nvPr>
        </p:nvSpPr>
        <p:spPr/>
        <p:txBody>
          <a:bodyPr wrap="square" lIns="91440" tIns="45720" rIns="91440" bIns="45720" anchor="t"/>
          <a:p>
            <a:r>
              <a:rPr lang="zh-CN" altLang="zh-CN" dirty="0"/>
              <a:t>第二十六条 经营者在经营活动中使用格式条款的，应当以显著方式提请消费者注意商品或者服务的数量和质量、价款或者费用、履行期限和方式、安全注意事项和风险警示、售后服务、民事责任等与消费者有重大利害关系的内容，并按照消费者的要求予以说明。</a:t>
            </a:r>
            <a:endParaRPr lang="zh-CN" altLang="zh-CN" dirty="0"/>
          </a:p>
          <a:p>
            <a:r>
              <a:rPr lang="en-US" altLang="zh-CN" dirty="0"/>
              <a:t>    </a:t>
            </a:r>
            <a:endParaRPr lang="zh-CN" altLang="zh-CN"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09" name="标题 1"/>
          <p:cNvSpPr>
            <a:spLocks noGrp="1" noRot="1"/>
          </p:cNvSpPr>
          <p:nvPr>
            <p:ph type="title"/>
          </p:nvPr>
        </p:nvSpPr>
        <p:spPr/>
        <p:txBody>
          <a:bodyPr wrap="square" lIns="91440" tIns="45720" rIns="91440" bIns="45720" anchor="ctr"/>
          <a:p>
            <a:endParaRPr lang="zh-CN" altLang="en-US" dirty="0"/>
          </a:p>
        </p:txBody>
      </p:sp>
      <p:sp>
        <p:nvSpPr>
          <p:cNvPr id="94210" name="内容占位符 2"/>
          <p:cNvSpPr>
            <a:spLocks noGrp="1" noRot="1"/>
          </p:cNvSpPr>
          <p:nvPr>
            <p:ph idx="1"/>
          </p:nvPr>
        </p:nvSpPr>
        <p:spPr/>
        <p:txBody>
          <a:bodyPr wrap="square" lIns="91440" tIns="45720" rIns="91440" bIns="45720" anchor="t"/>
          <a:p>
            <a:r>
              <a:rPr lang="zh-CN" altLang="zh-CN" dirty="0"/>
              <a:t>经营者不得以格式条款、通知、声明、店堂告示等方式，作出排除或者限制消费者权利、减轻或者免除经营者责任、加重消费者责任等对消费者不公平、不合理的规定，不得利用格式条款并借助技术手段强制交易。</a:t>
            </a:r>
            <a:endParaRPr lang="zh-CN" altLang="zh-CN" dirty="0"/>
          </a:p>
          <a:p>
            <a:r>
              <a:rPr lang="en-US" altLang="zh-CN" dirty="0"/>
              <a:t>    </a:t>
            </a:r>
            <a:r>
              <a:rPr lang="zh-CN" altLang="zh-CN" dirty="0"/>
              <a:t>格式条款、通知、声明、店堂告示等含有前款所列内容的，其内容无效。</a:t>
            </a:r>
            <a:endParaRPr lang="zh-CN" altLang="zh-CN" dirty="0"/>
          </a:p>
          <a:p>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1C191F27-1DCD-4073-93EA-FF33B2DE4792}"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700BD758-6A27-4BFB-8B19-B0579DEA9CD8}"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9939" name="Rectangle 2"/>
          <p:cNvSpPr>
            <a:spLocks noGrp="1" noRot="1"/>
          </p:cNvSpPr>
          <p:nvPr>
            <p:ph type="title"/>
          </p:nvPr>
        </p:nvSpPr>
        <p:spPr>
          <a:xfrm>
            <a:off x="1828800" y="762000"/>
            <a:ext cx="8507413" cy="838200"/>
          </a:xfrm>
          <a:solidFill>
            <a:schemeClr val="hlink"/>
          </a:solidFill>
        </p:spPr>
        <p:txBody>
          <a:bodyPr wrap="square" lIns="91440" tIns="45720" rIns="91440" bIns="45720" anchor="b"/>
          <a:p>
            <a:r>
              <a:rPr lang="zh-CN" altLang="en-US" sz="4800" b="1" dirty="0">
                <a:ea typeface="仿宋_GB2312" pitchFamily="49" charset="-122"/>
              </a:rPr>
              <a:t>这一概念包含三层意思：</a:t>
            </a:r>
            <a:endParaRPr lang="zh-CN" altLang="en-US" sz="4800" b="1" dirty="0">
              <a:ea typeface="仿宋_GB2312" pitchFamily="49" charset="-122"/>
            </a:endParaRPr>
          </a:p>
        </p:txBody>
      </p:sp>
      <p:sp>
        <p:nvSpPr>
          <p:cNvPr id="24579" name="Rectangle 3"/>
          <p:cNvSpPr>
            <a:spLocks noGrp="1" noRot="1"/>
          </p:cNvSpPr>
          <p:nvPr>
            <p:ph idx="1"/>
          </p:nvPr>
        </p:nvSpPr>
        <p:spPr>
          <a:xfrm>
            <a:off x="2193925" y="1752600"/>
            <a:ext cx="7712075" cy="4238625"/>
          </a:xfrm>
        </p:spPr>
        <p:txBody>
          <a:bodyPr wrap="square" lIns="91440" tIns="45720" rIns="91440" bIns="45720" anchor="t"/>
          <a:p>
            <a:pPr>
              <a:buNone/>
            </a:pPr>
            <a:r>
              <a:rPr lang="zh-CN" altLang="en-US" sz="3500" dirty="0">
                <a:ea typeface="仿宋_GB2312" pitchFamily="49" charset="-122"/>
              </a:rPr>
              <a:t>（1）消费者在法定范围内有权作出或不作出一定行为，</a:t>
            </a:r>
            <a:endParaRPr lang="zh-CN" altLang="en-US" sz="3500" dirty="0">
              <a:ea typeface="仿宋_GB2312" pitchFamily="49" charset="-122"/>
            </a:endParaRPr>
          </a:p>
          <a:p>
            <a:pPr>
              <a:buNone/>
            </a:pPr>
            <a:r>
              <a:rPr lang="zh-CN" altLang="en-US" sz="3500" dirty="0"/>
              <a:t>（2）</a:t>
            </a:r>
            <a:r>
              <a:rPr lang="zh-CN" altLang="en-US" sz="3500" dirty="0">
                <a:ea typeface="仿宋_GB2312" pitchFamily="49" charset="-122"/>
              </a:rPr>
              <a:t>消费者在法定或约定范围内，有权要求经营者实施或不实施一定行为，</a:t>
            </a:r>
            <a:endParaRPr lang="zh-CN" altLang="en-US" sz="3500" dirty="0">
              <a:ea typeface="仿宋_GB2312" pitchFamily="49" charset="-122"/>
            </a:endParaRPr>
          </a:p>
          <a:p>
            <a:pPr>
              <a:buNone/>
            </a:pPr>
            <a:r>
              <a:rPr lang="zh-CN" altLang="en-US" sz="3500" dirty="0"/>
              <a:t>（3）</a:t>
            </a:r>
            <a:r>
              <a:rPr lang="zh-CN" altLang="en-US" sz="3500" dirty="0">
                <a:ea typeface="仿宋_GB2312" pitchFamily="49" charset="-122"/>
              </a:rPr>
              <a:t>消费者在合法权益受到损害时，有权运用法律手段自我保护或请求国家机关保护。</a:t>
            </a:r>
            <a:endParaRPr lang="zh-CN" altLang="en-US" sz="3500" dirty="0">
              <a:ea typeface="仿宋_GB2312" pitchFamily="49" charset="-122"/>
            </a:endParaRPr>
          </a:p>
          <a:p>
            <a:pPr algn="just"/>
            <a:endParaRPr lang="zh-CN" altLang="en-US" sz="3500" dirty="0">
              <a:ea typeface="仿宋_GB2312" pitchFamily="49" charset="-122"/>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4579">
                                            <p:txEl>
                                              <p:charRg st="0" end="26"/>
                                            </p:txEl>
                                          </p:spTgt>
                                        </p:tgtEl>
                                        <p:attrNameLst>
                                          <p:attrName>style.visibility</p:attrName>
                                        </p:attrNameLst>
                                      </p:cBhvr>
                                      <p:to>
                                        <p:strVal val="visible"/>
                                      </p:to>
                                    </p:set>
                                    <p:anim calcmode="lin" valueType="num">
                                      <p:cBhvr>
                                        <p:cTn id="7" dur="1" fill="hold"/>
                                        <p:tgtEl>
                                          <p:spTgt spid="24579">
                                            <p:txEl>
                                              <p:charRg st="0" end="26"/>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4579">
                                            <p:txEl>
                                              <p:charRg st="26" end="61"/>
                                            </p:txEl>
                                          </p:spTgt>
                                        </p:tgtEl>
                                        <p:attrNameLst>
                                          <p:attrName>style.visibility</p:attrName>
                                        </p:attrNameLst>
                                      </p:cBhvr>
                                      <p:to>
                                        <p:strVal val="visible"/>
                                      </p:to>
                                    </p:set>
                                    <p:anim calcmode="lin" valueType="num">
                                      <p:cBhvr>
                                        <p:cTn id="12" dur="1" fill="hold"/>
                                        <p:tgtEl>
                                          <p:spTgt spid="24579">
                                            <p:txEl>
                                              <p:charRg st="26" end="61"/>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4579">
                                            <p:txEl>
                                              <p:charRg st="61" end="101"/>
                                            </p:txEl>
                                          </p:spTgt>
                                        </p:tgtEl>
                                        <p:attrNameLst>
                                          <p:attrName>style.visibility</p:attrName>
                                        </p:attrNameLst>
                                      </p:cBhvr>
                                      <p:to>
                                        <p:strVal val="visible"/>
                                      </p:to>
                                    </p:set>
                                    <p:anim calcmode="lin" valueType="num">
                                      <p:cBhvr>
                                        <p:cTn id="17" dur="1" fill="hold"/>
                                        <p:tgtEl>
                                          <p:spTgt spid="24579">
                                            <p:txEl>
                                              <p:charRg st="61" end="101"/>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3" name="标题 1"/>
          <p:cNvSpPr>
            <a:spLocks noGrp="1" noRot="1"/>
          </p:cNvSpPr>
          <p:nvPr>
            <p:ph type="title"/>
          </p:nvPr>
        </p:nvSpPr>
        <p:spPr/>
        <p:txBody>
          <a:bodyPr wrap="square" lIns="91440" tIns="45720" rIns="91440" bIns="45720" anchor="ctr"/>
          <a:p>
            <a:r>
              <a:rPr lang="zh-CN" altLang="en-US" dirty="0"/>
              <a:t>新消法为“霸王条款”划出高压线</a:t>
            </a:r>
            <a:endParaRPr lang="zh-CN" altLang="en-US" dirty="0"/>
          </a:p>
        </p:txBody>
      </p:sp>
      <p:sp>
        <p:nvSpPr>
          <p:cNvPr id="95234" name="内容占位符 2"/>
          <p:cNvSpPr>
            <a:spLocks noGrp="1" noRot="1"/>
          </p:cNvSpPr>
          <p:nvPr>
            <p:ph idx="1"/>
          </p:nvPr>
        </p:nvSpPr>
        <p:spPr/>
        <p:txBody>
          <a:bodyPr wrap="square" lIns="91440" tIns="45720" rIns="91440" bIns="45720" anchor="t"/>
          <a:p>
            <a:r>
              <a:rPr lang="zh-CN" altLang="en-US" dirty="0"/>
              <a:t>长期以来，经营者利用其提供的格式合同中的“霸王条款”免除自身责任、加重消费者负担的情况普遍存在，让消费者苦不堪言。</a:t>
            </a:r>
            <a:endParaRPr lang="en-US" altLang="zh-CN" dirty="0"/>
          </a:p>
          <a:p>
            <a:r>
              <a:rPr lang="zh-CN" altLang="en-US" dirty="0"/>
              <a:t>禁止外带酒水</a:t>
            </a:r>
            <a:endParaRPr lang="en-US" altLang="zh-CN" dirty="0"/>
          </a:p>
          <a:p>
            <a:r>
              <a:rPr lang="zh-CN" altLang="en-US" dirty="0"/>
              <a:t>设置包厢最低消费额</a:t>
            </a:r>
            <a:endParaRPr lang="en-US" altLang="zh-CN" dirty="0"/>
          </a:p>
          <a:p>
            <a:r>
              <a:rPr lang="zh-CN" altLang="en-US" dirty="0"/>
              <a:t>月底流量清零</a:t>
            </a:r>
            <a:endParaRPr lang="en-US" altLang="zh-CN" dirty="0"/>
          </a:p>
          <a:p>
            <a:r>
              <a:rPr lang="zh-CN" altLang="en-US" dirty="0"/>
              <a:t>商品无质量问题概不退还</a:t>
            </a:r>
            <a:endParaRPr lang="zh-CN" alt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7" name="标题 1"/>
          <p:cNvSpPr>
            <a:spLocks noGrp="1" noRot="1"/>
          </p:cNvSpPr>
          <p:nvPr>
            <p:ph type="title"/>
          </p:nvPr>
        </p:nvSpPr>
        <p:spPr/>
        <p:txBody>
          <a:bodyPr wrap="square" lIns="91440" tIns="45720" rIns="91440" bIns="45720" anchor="ctr"/>
          <a:p>
            <a:r>
              <a:rPr lang="zh-CN" altLang="en-US" dirty="0"/>
              <a:t>常见的“霸王条款</a:t>
            </a:r>
            <a:r>
              <a:rPr lang="en-US" altLang="zh-CN" dirty="0"/>
              <a:t>’</a:t>
            </a:r>
            <a:endParaRPr lang="zh-CN" altLang="en-US" dirty="0"/>
          </a:p>
        </p:txBody>
      </p:sp>
      <p:sp>
        <p:nvSpPr>
          <p:cNvPr id="96258" name="内容占位符 2"/>
          <p:cNvSpPr>
            <a:spLocks noGrp="1" noRot="1"/>
          </p:cNvSpPr>
          <p:nvPr>
            <p:ph idx="1"/>
          </p:nvPr>
        </p:nvSpPr>
        <p:spPr/>
        <p:txBody>
          <a:bodyPr wrap="square" lIns="91440" tIns="45720" rIns="91440" bIns="45720" anchor="t"/>
          <a:p>
            <a:r>
              <a:rPr lang="en-US" altLang="zh-CN" dirty="0"/>
              <a:t>1.</a:t>
            </a:r>
            <a:r>
              <a:rPr lang="zh-CN" altLang="en-US" dirty="0"/>
              <a:t>请勿在海滨浴场内追逐、打闹，如发生伤亡事故，后果自负。</a:t>
            </a:r>
            <a:endParaRPr lang="en-US" altLang="zh-CN" dirty="0"/>
          </a:p>
          <a:p>
            <a:r>
              <a:rPr lang="en-US" altLang="zh-CN" dirty="0"/>
              <a:t>2.</a:t>
            </a:r>
            <a:r>
              <a:rPr lang="zh-CN" altLang="en-US" dirty="0"/>
              <a:t>所有赔偿要求必须在取衣物时提出，出门恕不负责。</a:t>
            </a:r>
            <a:endParaRPr lang="en-US" altLang="zh-CN" dirty="0"/>
          </a:p>
          <a:p>
            <a:r>
              <a:rPr lang="en-US" altLang="zh-CN" dirty="0"/>
              <a:t>3.</a:t>
            </a:r>
            <a:r>
              <a:rPr lang="zh-CN" altLang="en-US" dirty="0"/>
              <a:t>本店商品售出一概不予退换。</a:t>
            </a:r>
            <a:endParaRPr lang="en-US" altLang="zh-CN" dirty="0"/>
          </a:p>
          <a:p>
            <a:r>
              <a:rPr lang="en-US" altLang="zh-CN" dirty="0"/>
              <a:t>4.</a:t>
            </a:r>
            <a:r>
              <a:rPr lang="zh-CN" altLang="en-US" dirty="0"/>
              <a:t>特价、降价、处理、打折商品，不予退换。</a:t>
            </a:r>
            <a:endParaRPr lang="zh-CN" alt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1" name="标题 1"/>
          <p:cNvSpPr>
            <a:spLocks noGrp="1" noRot="1"/>
          </p:cNvSpPr>
          <p:nvPr>
            <p:ph type="title"/>
          </p:nvPr>
        </p:nvSpPr>
        <p:spPr/>
        <p:txBody>
          <a:bodyPr wrap="square" lIns="91440" tIns="45720" rIns="91440" bIns="45720" anchor="ctr"/>
          <a:p>
            <a:endParaRPr lang="zh-CN" altLang="en-US" dirty="0"/>
          </a:p>
        </p:txBody>
      </p:sp>
      <p:sp>
        <p:nvSpPr>
          <p:cNvPr id="97282" name="内容占位符 2"/>
          <p:cNvSpPr>
            <a:spLocks noGrp="1" noRot="1"/>
          </p:cNvSpPr>
          <p:nvPr>
            <p:ph idx="1"/>
          </p:nvPr>
        </p:nvSpPr>
        <p:spPr/>
        <p:txBody>
          <a:bodyPr wrap="square" lIns="91440" tIns="45720" rIns="91440" bIns="45720" anchor="t"/>
          <a:p>
            <a:r>
              <a:rPr lang="en-US" altLang="zh-CN" dirty="0"/>
              <a:t>5.</a:t>
            </a:r>
            <a:r>
              <a:rPr lang="zh-CN" altLang="en-US" dirty="0"/>
              <a:t>本中心对丢失、被盗物品概不负责。</a:t>
            </a:r>
            <a:endParaRPr lang="en-US" altLang="zh-CN" dirty="0"/>
          </a:p>
          <a:p>
            <a:r>
              <a:rPr lang="en-US" altLang="zh-CN" dirty="0"/>
              <a:t>6.</a:t>
            </a:r>
            <a:r>
              <a:rPr lang="zh-CN" altLang="en-US" dirty="0"/>
              <a:t>禁止自带酒水。</a:t>
            </a:r>
            <a:endParaRPr lang="zh-CN"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5" name="标题 1"/>
          <p:cNvSpPr>
            <a:spLocks noGrp="1" noRot="1"/>
          </p:cNvSpPr>
          <p:nvPr>
            <p:ph type="title"/>
          </p:nvPr>
        </p:nvSpPr>
        <p:spPr/>
        <p:txBody>
          <a:bodyPr wrap="square" lIns="91440" tIns="45720" rIns="91440" bIns="45720" anchor="ctr"/>
          <a:p>
            <a:r>
              <a:rPr lang="zh-CN" altLang="en-US" dirty="0"/>
              <a:t>十 不得侵犯消费者人身权的义务</a:t>
            </a:r>
            <a:endParaRPr lang="zh-CN" altLang="en-US" dirty="0"/>
          </a:p>
        </p:txBody>
      </p:sp>
      <p:sp>
        <p:nvSpPr>
          <p:cNvPr id="98306" name="内容占位符 2"/>
          <p:cNvSpPr>
            <a:spLocks noGrp="1" noRot="1"/>
          </p:cNvSpPr>
          <p:nvPr>
            <p:ph idx="1"/>
          </p:nvPr>
        </p:nvSpPr>
        <p:spPr/>
        <p:txBody>
          <a:bodyPr wrap="square" lIns="91440" tIns="45720" rIns="91440" bIns="45720" anchor="t"/>
          <a:p>
            <a:r>
              <a:rPr lang="zh-CN" altLang="zh-CN" dirty="0"/>
              <a:t>第二十七条 经营者不得对消费者进行侮辱、诽谤，不得搜查消费者的身体及其携带的物品，不得侵犯消费者的人身自由。</a:t>
            </a:r>
            <a:endParaRPr lang="zh-CN" alt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29" name="Rectangle 2"/>
          <p:cNvSpPr>
            <a:spLocks noGrp="1" noRot="1"/>
          </p:cNvSpPr>
          <p:nvPr>
            <p:ph idx="1"/>
          </p:nvPr>
        </p:nvSpPr>
        <p:spPr>
          <a:xfrm>
            <a:off x="1847850" y="549275"/>
            <a:ext cx="7558088" cy="4032250"/>
          </a:xfrm>
        </p:spPr>
        <p:txBody>
          <a:bodyPr wrap="square" lIns="91440" tIns="45720" rIns="91440" bIns="45720" anchor="t"/>
          <a:p>
            <a:pPr eaLnBrk="1" hangingPunct="1"/>
            <a:r>
              <a:rPr lang="zh-CN" altLang="en-US" b="1" dirty="0"/>
              <a:t>下列店堂告示，哪一个没有违反</a:t>
            </a:r>
            <a:r>
              <a:rPr lang="en-US" altLang="zh-CN" b="1" dirty="0"/>
              <a:t>《</a:t>
            </a:r>
            <a:r>
              <a:rPr lang="zh-CN" altLang="en-US" b="1" dirty="0"/>
              <a:t>消费者权益保护法</a:t>
            </a:r>
            <a:r>
              <a:rPr lang="en-US" altLang="zh-CN" b="1" dirty="0"/>
              <a:t>》</a:t>
            </a:r>
            <a:r>
              <a:rPr lang="zh-CN" altLang="en-US" b="1" dirty="0"/>
              <a:t>的规定？</a:t>
            </a:r>
            <a:br>
              <a:rPr lang="zh-CN" altLang="en-US" b="1" dirty="0"/>
            </a:br>
            <a:r>
              <a:rPr lang="en-US" altLang="zh-CN" b="1" dirty="0"/>
              <a:t>A</a:t>
            </a:r>
            <a:r>
              <a:rPr lang="zh-CN" altLang="en-US" b="1" dirty="0"/>
              <a:t>．“本店商品一旦售出概不退换”</a:t>
            </a:r>
            <a:br>
              <a:rPr lang="zh-CN" altLang="en-US" b="1" dirty="0"/>
            </a:br>
            <a:r>
              <a:rPr lang="en-US" altLang="zh-CN" b="1" dirty="0"/>
              <a:t>B</a:t>
            </a:r>
            <a:r>
              <a:rPr lang="zh-CN" altLang="en-US" b="1" dirty="0"/>
              <a:t>．“购买总额在十元以下者，请恕本商场不开发票”</a:t>
            </a:r>
            <a:br>
              <a:rPr lang="zh-CN" altLang="en-US" b="1" dirty="0"/>
            </a:br>
            <a:r>
              <a:rPr lang="en-US" altLang="zh-CN" b="1" dirty="0"/>
              <a:t>C</a:t>
            </a:r>
            <a:r>
              <a:rPr lang="zh-CN" altLang="en-US" b="1" dirty="0"/>
              <a:t>．“钱物请当面点清，否则后果自负”</a:t>
            </a:r>
            <a:br>
              <a:rPr lang="zh-CN" altLang="en-US" b="1" dirty="0"/>
            </a:br>
            <a:r>
              <a:rPr lang="en-US" altLang="zh-CN" b="1" dirty="0"/>
              <a:t>D</a:t>
            </a:r>
            <a:r>
              <a:rPr lang="zh-CN" altLang="en-US" b="1" dirty="0"/>
              <a:t>．“如售假药，包赔顾客两万元”</a:t>
            </a:r>
            <a:endParaRPr lang="zh-CN" altLang="en-US" b="1" dirty="0"/>
          </a:p>
        </p:txBody>
      </p:sp>
      <p:sp>
        <p:nvSpPr>
          <p:cNvPr id="215043" name="Text Box 3"/>
          <p:cNvSpPr txBox="1"/>
          <p:nvPr/>
        </p:nvSpPr>
        <p:spPr>
          <a:xfrm>
            <a:off x="7896225" y="5589588"/>
            <a:ext cx="476250" cy="579120"/>
          </a:xfrm>
          <a:prstGeom prst="rect">
            <a:avLst/>
          </a:prstGeom>
          <a:noFill/>
          <a:ln w="12700">
            <a:noFill/>
          </a:ln>
        </p:spPr>
        <p:txBody>
          <a:bodyPr wrap="none" anchor="t">
            <a:spAutoFit/>
          </a:bodyPr>
          <a:p>
            <a:pPr lvl="0">
              <a:buClr>
                <a:srgbClr val="000000"/>
              </a:buClr>
              <a:buFont typeface="Wingdings" panose="05000000000000000000" pitchFamily="2" charset="2"/>
              <a:buNone/>
            </a:pPr>
            <a:r>
              <a:rPr lang="en-US" altLang="zh-CN" sz="3200" b="1" dirty="0">
                <a:solidFill>
                  <a:schemeClr val="tx1"/>
                </a:solidFill>
                <a:latin typeface="Times New Roman" panose="02020603050405020304" pitchFamily="2" charset="0"/>
                <a:ea typeface="隶书" panose="02010509060101010101" pitchFamily="49" charset="-122"/>
              </a:rPr>
              <a:t>D</a:t>
            </a:r>
            <a:endParaRPr lang="en-US" altLang="zh-CN" sz="3200" b="1" dirty="0">
              <a:solidFill>
                <a:schemeClr val="tx1"/>
              </a:solidFill>
              <a:latin typeface="Times New Roman" panose="02020603050405020304" pitchFamily="2" charset="0"/>
              <a:ea typeface="隶书" panose="020105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43"/>
                                        </p:tgtEl>
                                        <p:attrNameLst>
                                          <p:attrName>style.visibility</p:attrName>
                                        </p:attrNameLst>
                                      </p:cBhvr>
                                      <p:to>
                                        <p:strVal val="visible"/>
                                      </p:to>
                                    </p:set>
                                    <p:animEffect transition="in" filter="blinds(horizontal)">
                                      <p:cBhvr>
                                        <p:cTn id="7" dur="500"/>
                                        <p:tgtEl>
                                          <p:spTgt spid="2150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Line 2"/>
          <p:cNvSpPr/>
          <p:nvPr/>
        </p:nvSpPr>
        <p:spPr>
          <a:xfrm>
            <a:off x="3436938" y="1600200"/>
            <a:ext cx="0" cy="3736975"/>
          </a:xfrm>
          <a:prstGeom prst="line">
            <a:avLst/>
          </a:prstGeom>
          <a:ln w="12700" cap="flat" cmpd="sng">
            <a:solidFill>
              <a:srgbClr val="FEFEFE">
                <a:alpha val="50195"/>
              </a:srgbClr>
            </a:solidFill>
            <a:prstDash val="solid"/>
            <a:round/>
            <a:headEnd type="none" w="med" len="med"/>
            <a:tailEnd type="none" w="med" len="med"/>
          </a:ln>
        </p:spPr>
        <p:txBody>
          <a:bodyPr anchor="t"/>
          <a:p>
            <a:pPr lvl="0" eaLnBrk="0" hangingPunct="0"/>
            <a:endParaRPr lang="zh-CN" altLang="en-US">
              <a:latin typeface="Arial" panose="020B0604020202020204" pitchFamily="34" charset="0"/>
              <a:ea typeface="隶书" panose="02010509060101010101" pitchFamily="49" charset="-122"/>
            </a:endParaRPr>
          </a:p>
        </p:txBody>
      </p:sp>
      <p:sp>
        <p:nvSpPr>
          <p:cNvPr id="40962" name="Line 3"/>
          <p:cNvSpPr/>
          <p:nvPr/>
        </p:nvSpPr>
        <p:spPr>
          <a:xfrm>
            <a:off x="1660525" y="3470275"/>
            <a:ext cx="3552825" cy="0"/>
          </a:xfrm>
          <a:prstGeom prst="line">
            <a:avLst/>
          </a:prstGeom>
          <a:ln w="12700" cap="flat" cmpd="sng">
            <a:solidFill>
              <a:srgbClr val="FEFEFE">
                <a:alpha val="50195"/>
              </a:srgbClr>
            </a:solidFill>
            <a:prstDash val="solid"/>
            <a:round/>
            <a:headEnd type="none" w="med" len="med"/>
            <a:tailEnd type="none" w="med" len="med"/>
          </a:ln>
        </p:spPr>
        <p:txBody>
          <a:bodyPr anchor="t"/>
          <a:p>
            <a:pPr lvl="0" eaLnBrk="0" hangingPunct="0"/>
            <a:endParaRPr lang="zh-CN" altLang="en-US">
              <a:latin typeface="Arial" panose="020B0604020202020204" pitchFamily="34" charset="0"/>
              <a:ea typeface="隶书" panose="02010509060101010101" pitchFamily="49" charset="-122"/>
            </a:endParaRPr>
          </a:p>
        </p:txBody>
      </p:sp>
      <p:sp>
        <p:nvSpPr>
          <p:cNvPr id="40963" name="Rectangle 4"/>
          <p:cNvSpPr>
            <a:spLocks noGrp="1" noRot="1"/>
          </p:cNvSpPr>
          <p:nvPr>
            <p:ph type="title"/>
          </p:nvPr>
        </p:nvSpPr>
        <p:spPr>
          <a:xfrm>
            <a:off x="1746250" y="288925"/>
            <a:ext cx="8540750" cy="1143000"/>
          </a:xfrm>
        </p:spPr>
        <p:txBody>
          <a:bodyPr wrap="square" lIns="91440" tIns="45720" rIns="91440" bIns="45720" anchor="ctr"/>
          <a:p>
            <a:r>
              <a:rPr lang="zh-CN" altLang="en-US" sz="3600" dirty="0">
                <a:latin typeface="Times New Roman" panose="02020603050405020304" pitchFamily="2" charset="0"/>
              </a:rPr>
              <a:t>二 消费者权利体系</a:t>
            </a:r>
            <a:endParaRPr lang="zh-CN" altLang="en-US" sz="3600" b="1" i="1" dirty="0">
              <a:solidFill>
                <a:srgbClr val="0000FF"/>
              </a:solidFill>
              <a:latin typeface="Times New Roman" panose="02020603050405020304" pitchFamily="2" charset="0"/>
            </a:endParaRPr>
          </a:p>
        </p:txBody>
      </p:sp>
      <p:sp>
        <p:nvSpPr>
          <p:cNvPr id="40964" name="Oval 21"/>
          <p:cNvSpPr/>
          <p:nvPr/>
        </p:nvSpPr>
        <p:spPr>
          <a:xfrm>
            <a:off x="2012950" y="2024063"/>
            <a:ext cx="2844800" cy="2867025"/>
          </a:xfrm>
          <a:prstGeom prst="ellipse">
            <a:avLst/>
          </a:prstGeom>
          <a:noFill/>
          <a:ln w="9525" cap="flat" cmpd="sng">
            <a:solidFill>
              <a:srgbClr val="FEFEFE">
                <a:alpha val="50195"/>
              </a:srgbClr>
            </a:solidFill>
            <a:prstDash val="solid"/>
            <a:round/>
            <a:headEnd type="none" w="med" len="med"/>
            <a:tailEnd type="none" w="med" len="med"/>
          </a:ln>
        </p:spPr>
        <p:txBody>
          <a:bodyPr wrap="none" anchor="ctr"/>
          <a:p>
            <a:pPr lvl="0" eaLnBrk="0" hangingPunct="0">
              <a:buClr>
                <a:srgbClr val="000000"/>
              </a:buClr>
              <a:buFont typeface="Wingdings" panose="05000000000000000000" pitchFamily="2" charset="2"/>
              <a:buNone/>
            </a:pPr>
            <a:endParaRPr lang="zh-CN" altLang="en-US" dirty="0">
              <a:latin typeface="Arial" panose="020B0604020202020204" pitchFamily="34" charset="0"/>
              <a:ea typeface="隶书" panose="02010509060101010101" pitchFamily="49" charset="-122"/>
            </a:endParaRPr>
          </a:p>
        </p:txBody>
      </p:sp>
      <p:grpSp>
        <p:nvGrpSpPr>
          <p:cNvPr id="40965" name="Group 22"/>
          <p:cNvGrpSpPr/>
          <p:nvPr/>
        </p:nvGrpSpPr>
        <p:grpSpPr>
          <a:xfrm>
            <a:off x="2239963" y="2273300"/>
            <a:ext cx="2378075" cy="2425700"/>
            <a:chOff x="579" y="1589"/>
            <a:chExt cx="1358" cy="1358"/>
          </a:xfrm>
        </p:grpSpPr>
        <p:sp>
          <p:nvSpPr>
            <p:cNvPr id="34839" name="Oval 23"/>
            <p:cNvSpPr>
              <a:spLocks noChangeArrowheads="1"/>
            </p:cNvSpPr>
            <p:nvPr/>
          </p:nvSpPr>
          <p:spPr bwMode="gray">
            <a:xfrm>
              <a:off x="579" y="1589"/>
              <a:ext cx="1358" cy="1358"/>
            </a:xfrm>
            <a:prstGeom prst="ellipse">
              <a:avLst/>
            </a:prstGeom>
            <a:gradFill rotWithShape="1">
              <a:gsLst>
                <a:gs pos="0">
                  <a:schemeClr val="accent2">
                    <a:gamma/>
                    <a:tint val="10980"/>
                    <a:invGamma/>
                  </a:schemeClr>
                </a:gs>
                <a:gs pos="100000">
                  <a:schemeClr val="accent2"/>
                </a:gs>
              </a:gsLst>
              <a:lin ang="2700000" scaled="1"/>
            </a:gradFill>
            <a:ln w="38100">
              <a:solidFill>
                <a:srgbClr val="F8F8F8"/>
              </a:solidFill>
              <a:round/>
            </a:ln>
            <a:effectLst>
              <a:outerShdw dist="81320" dir="3080412" algn="ctr" rotWithShape="0">
                <a:srgbClr val="5F5F5F">
                  <a:alpha val="50000"/>
                </a:srgbClr>
              </a:outerShdw>
            </a:effectLst>
          </p:spPr>
          <p:txBody>
            <a:bodyPr wrap="none" anchor="ctr"/>
            <a:lstStyle/>
            <a:p>
              <a:pPr marL="0" marR="0" lvl="0" indent="0" algn="l" defTabSz="914400" rtl="0" eaLnBrk="0" fontAlgn="base" latinLnBrk="0" hangingPunct="0">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2"/>
                </a:solidFill>
                <a:effectLst/>
                <a:uLnTx/>
                <a:uFillTx/>
                <a:latin typeface="Arial" panose="020B0604020202020204" pitchFamily="34" charset="0"/>
                <a:ea typeface="隶书" panose="02010509060101010101" pitchFamily="49" charset="-122"/>
                <a:cs typeface="+mn-cs"/>
              </a:endParaRPr>
            </a:p>
          </p:txBody>
        </p:sp>
        <p:sp>
          <p:nvSpPr>
            <p:cNvPr id="34840" name="Oval 24"/>
            <p:cNvSpPr>
              <a:spLocks noChangeArrowheads="1"/>
            </p:cNvSpPr>
            <p:nvPr/>
          </p:nvSpPr>
          <p:spPr bwMode="gray">
            <a:xfrm>
              <a:off x="635" y="1642"/>
              <a:ext cx="1245" cy="1246"/>
            </a:xfrm>
            <a:prstGeom prst="ellipse">
              <a:avLst/>
            </a:prstGeom>
            <a:gradFill rotWithShape="1">
              <a:gsLst>
                <a:gs pos="0">
                  <a:schemeClr val="accent2">
                    <a:gamma/>
                    <a:shade val="74118"/>
                    <a:invGamma/>
                  </a:schemeClr>
                </a:gs>
                <a:gs pos="100000">
                  <a:schemeClr val="accent2"/>
                </a:gs>
              </a:gsLst>
              <a:lin ang="2700000" scaled="1"/>
            </a:gradFill>
            <a:ln>
              <a:noFill/>
            </a:ln>
            <a:effectLst/>
            <a:extLst>
              <a:ext uri="{91240B29-F687-4F45-9708-019B960494DF}">
                <a14:hiddenLine xmlns:a14="http://schemas.microsoft.com/office/drawing/2010/main" w="9525">
                  <a:solidFill>
                    <a:srgbClr val="DDDDDD"/>
                  </a:solidFill>
                  <a:rou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marL="0" marR="0" lvl="0" indent="0" algn="l" defTabSz="914400" rtl="0" eaLnBrk="0" fontAlgn="base" latinLnBrk="0" hangingPunct="0">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2"/>
                </a:solidFill>
                <a:effectLst/>
                <a:uLnTx/>
                <a:uFillTx/>
                <a:latin typeface="Arial" panose="020B0604020202020204" pitchFamily="34" charset="0"/>
                <a:ea typeface="隶书" panose="02010509060101010101" pitchFamily="49" charset="-122"/>
                <a:cs typeface="+mn-cs"/>
              </a:endParaRPr>
            </a:p>
          </p:txBody>
        </p:sp>
        <p:sp>
          <p:nvSpPr>
            <p:cNvPr id="34841" name="Oval 25"/>
            <p:cNvSpPr>
              <a:spLocks noChangeArrowheads="1"/>
            </p:cNvSpPr>
            <p:nvPr/>
          </p:nvSpPr>
          <p:spPr bwMode="gray">
            <a:xfrm>
              <a:off x="865" y="1880"/>
              <a:ext cx="800" cy="798"/>
            </a:xfrm>
            <a:prstGeom prst="ellipse">
              <a:avLst/>
            </a:prstGeom>
            <a:gradFill rotWithShape="1">
              <a:gsLst>
                <a:gs pos="0">
                  <a:schemeClr val="accent2">
                    <a:gamma/>
                    <a:tint val="25490"/>
                    <a:invGamma/>
                  </a:schemeClr>
                </a:gs>
                <a:gs pos="100000">
                  <a:schemeClr val="accent2"/>
                </a:gs>
              </a:gsLst>
              <a:lin ang="5400000" scaled="1"/>
            </a:gradFill>
            <a:ln>
              <a:noFill/>
            </a:ln>
            <a:effectLst/>
            <a:extLst>
              <a:ext uri="{91240B29-F687-4F45-9708-019B960494DF}">
                <a14:hiddenLine xmlns:a14="http://schemas.microsoft.com/office/drawing/2010/main" w="9525">
                  <a:solidFill>
                    <a:srgbClr val="B2B2B2"/>
                  </a:solidFill>
                  <a:round/>
                </a14:hiddenLine>
              </a:ext>
              <a:ext uri="{AF507438-7753-43E0-B8FC-AC1667EBCBE1}">
                <a14:hiddenEffects xmlns:a14="http://schemas.microsoft.com/office/drawing/2010/main">
                  <a:effectLst>
                    <a:outerShdw dist="35921" dir="2700000" algn="ctr" rotWithShape="0">
                      <a:srgbClr val="000000">
                        <a:alpha val="50000"/>
                      </a:srgbClr>
                    </a:outerShdw>
                  </a:effectLst>
                </a14:hiddenEffects>
              </a:ext>
            </a:extLst>
          </p:spPr>
          <p:txBody>
            <a:bodyPr wrap="none" anchor="ctr"/>
            <a:lstStyle/>
            <a:p>
              <a:pPr marL="0" marR="0" lvl="0" indent="0" algn="l" defTabSz="914400" rtl="0" eaLnBrk="0" fontAlgn="base" latinLnBrk="0" hangingPunct="0">
                <a:spcBef>
                  <a:spcPct val="0"/>
                </a:spcBef>
                <a:spcAft>
                  <a:spcPct val="0"/>
                </a:spcAft>
                <a:buClrTx/>
                <a:buSzTx/>
                <a:buFontTx/>
                <a:buNone/>
                <a:defRPr/>
              </a:pPr>
              <a:endParaRPr kumimoji="0" lang="zh-CN" altLang="en-US" sz="2800" b="0" i="0" u="none" strike="noStrike" kern="1200" cap="none" spc="0" normalizeH="0" baseline="0" noProof="0">
                <a:ln>
                  <a:noFill/>
                </a:ln>
                <a:solidFill>
                  <a:schemeClr val="tx2"/>
                </a:solidFill>
                <a:effectLst/>
                <a:uLnTx/>
                <a:uFillTx/>
                <a:latin typeface="Arial" panose="020B0604020202020204" pitchFamily="34" charset="0"/>
                <a:ea typeface="隶书" panose="02010509060101010101" pitchFamily="49" charset="-122"/>
                <a:cs typeface="+mn-cs"/>
              </a:endParaRPr>
            </a:p>
          </p:txBody>
        </p:sp>
      </p:grpSp>
      <p:sp>
        <p:nvSpPr>
          <p:cNvPr id="40969" name="Oval 26"/>
          <p:cNvSpPr/>
          <p:nvPr/>
        </p:nvSpPr>
        <p:spPr>
          <a:xfrm>
            <a:off x="1808163" y="1839913"/>
            <a:ext cx="3244850" cy="3246437"/>
          </a:xfrm>
          <a:prstGeom prst="ellipse">
            <a:avLst/>
          </a:prstGeom>
          <a:noFill/>
          <a:ln w="19050" cap="flat" cmpd="sng">
            <a:solidFill>
              <a:srgbClr val="FEFEFE">
                <a:alpha val="50195"/>
              </a:srgbClr>
            </a:solidFill>
            <a:prstDash val="solid"/>
            <a:round/>
            <a:headEnd type="none" w="med" len="med"/>
            <a:tailEnd type="none" w="med" len="med"/>
          </a:ln>
        </p:spPr>
        <p:txBody>
          <a:bodyPr wrap="none" anchor="ctr"/>
          <a:p>
            <a:pPr lvl="0" algn="ctr" eaLnBrk="0" hangingPunct="0">
              <a:buClr>
                <a:srgbClr val="000000"/>
              </a:buClr>
              <a:buFont typeface="Wingdings" panose="05000000000000000000" pitchFamily="2" charset="2"/>
              <a:buNone/>
            </a:pPr>
            <a:endParaRPr lang="zh-CN" altLang="en-US" sz="1800" b="1" dirty="0">
              <a:latin typeface="Arial" panose="020B0604020202020204" pitchFamily="34" charset="0"/>
              <a:ea typeface="宋体" panose="02010600030101010101" pitchFamily="2" charset="-122"/>
            </a:endParaRPr>
          </a:p>
        </p:txBody>
      </p:sp>
      <p:sp>
        <p:nvSpPr>
          <p:cNvPr id="40970" name="Rectangle 27"/>
          <p:cNvSpPr/>
          <p:nvPr/>
        </p:nvSpPr>
        <p:spPr>
          <a:xfrm>
            <a:off x="5257800" y="3703638"/>
            <a:ext cx="543560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依法结社权（消费者协会 </a:t>
            </a:r>
            <a:r>
              <a:rPr lang="en-US" altLang="zh-CN" sz="1600" b="1" dirty="0">
                <a:solidFill>
                  <a:schemeClr val="accent2"/>
                </a:solidFill>
                <a:latin typeface="Arial" panose="020B0604020202020204" pitchFamily="34" charset="0"/>
                <a:ea typeface="隶书" panose="02010509060101010101" pitchFamily="49" charset="-122"/>
              </a:rPr>
              <a:t>CCA</a:t>
            </a:r>
            <a:r>
              <a:rPr lang="zh-CN" altLang="en-US" sz="1600" b="1" dirty="0">
                <a:solidFill>
                  <a:schemeClr val="accent2"/>
                </a:solidFill>
                <a:latin typeface="Arial" panose="020B0604020202020204" pitchFamily="34" charset="0"/>
                <a:ea typeface="宋体" panose="02010600030101010101" pitchFamily="2" charset="-122"/>
              </a:rPr>
              <a:t>）</a:t>
            </a:r>
            <a:r>
              <a:rPr lang="zh-CN" altLang="en-US" sz="1600" b="1" dirty="0">
                <a:solidFill>
                  <a:srgbClr val="080808"/>
                </a:solidFill>
                <a:latin typeface="Arial" panose="020B0604020202020204" pitchFamily="34" charset="0"/>
                <a:ea typeface="宋体" panose="02010600030101010101" pitchFamily="2" charset="-122"/>
              </a:rPr>
              <a:t> </a:t>
            </a:r>
            <a:endParaRPr lang="en-US" altLang="zh-CN" sz="2000" i="1" dirty="0">
              <a:solidFill>
                <a:srgbClr val="080808"/>
              </a:solidFill>
              <a:latin typeface="Arial" panose="020B0604020202020204" pitchFamily="34" charset="0"/>
              <a:ea typeface="隶书" panose="02010509060101010101" pitchFamily="49" charset="-122"/>
            </a:endParaRPr>
          </a:p>
        </p:txBody>
      </p:sp>
      <p:sp>
        <p:nvSpPr>
          <p:cNvPr id="40971" name="Rectangle 28"/>
          <p:cNvSpPr/>
          <p:nvPr/>
        </p:nvSpPr>
        <p:spPr>
          <a:xfrm>
            <a:off x="5021263" y="2784475"/>
            <a:ext cx="7104062"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公平交易权</a:t>
            </a:r>
            <a:endParaRPr lang="zh-CN" altLang="en-US" sz="2000" i="1" dirty="0">
              <a:solidFill>
                <a:srgbClr val="080808"/>
              </a:solidFill>
              <a:latin typeface="Arial" panose="020B0604020202020204" pitchFamily="34" charset="0"/>
              <a:ea typeface="宋体" panose="02010600030101010101" pitchFamily="2" charset="-122"/>
            </a:endParaRPr>
          </a:p>
        </p:txBody>
      </p:sp>
      <p:sp>
        <p:nvSpPr>
          <p:cNvPr id="40972" name="Rectangle 29"/>
          <p:cNvSpPr/>
          <p:nvPr/>
        </p:nvSpPr>
        <p:spPr>
          <a:xfrm>
            <a:off x="3649663" y="1493838"/>
            <a:ext cx="5616575"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保障安全权</a:t>
            </a:r>
            <a:endParaRPr lang="zh-CN" altLang="en-US" sz="2000" b="1" dirty="0">
              <a:solidFill>
                <a:schemeClr val="accent2"/>
              </a:solidFill>
              <a:latin typeface="Arial" panose="020B0604020202020204" pitchFamily="34" charset="0"/>
              <a:ea typeface="宋体" panose="02010600030101010101" pitchFamily="2" charset="-122"/>
            </a:endParaRPr>
          </a:p>
        </p:txBody>
      </p:sp>
      <p:sp>
        <p:nvSpPr>
          <p:cNvPr id="40973" name="Rectangle 30"/>
          <p:cNvSpPr/>
          <p:nvPr/>
        </p:nvSpPr>
        <p:spPr>
          <a:xfrm>
            <a:off x="4972050" y="4219575"/>
            <a:ext cx="537845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知识获取权</a:t>
            </a:r>
            <a:endParaRPr lang="zh-CN" altLang="en-US" sz="1600" i="1" dirty="0">
              <a:solidFill>
                <a:srgbClr val="080808"/>
              </a:solidFill>
              <a:latin typeface="Arial" panose="020B0604020202020204" pitchFamily="34" charset="0"/>
              <a:ea typeface="宋体" panose="02010600030101010101" pitchFamily="2" charset="-122"/>
            </a:endParaRPr>
          </a:p>
        </p:txBody>
      </p:sp>
      <p:sp>
        <p:nvSpPr>
          <p:cNvPr id="40974" name="Rectangle 31"/>
          <p:cNvSpPr/>
          <p:nvPr/>
        </p:nvSpPr>
        <p:spPr>
          <a:xfrm>
            <a:off x="3971925" y="5199063"/>
            <a:ext cx="635000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监督批评权</a:t>
            </a:r>
            <a:endParaRPr lang="zh-CN" altLang="en-US" sz="2000" b="1" dirty="0">
              <a:solidFill>
                <a:schemeClr val="accent2"/>
              </a:solidFill>
              <a:latin typeface="Arial" panose="020B0604020202020204" pitchFamily="34" charset="0"/>
              <a:ea typeface="宋体" panose="02010600030101010101" pitchFamily="2" charset="-122"/>
            </a:endParaRPr>
          </a:p>
        </p:txBody>
      </p:sp>
      <p:sp>
        <p:nvSpPr>
          <p:cNvPr id="40975" name="Text Box 32"/>
          <p:cNvSpPr txBox="1"/>
          <p:nvPr/>
        </p:nvSpPr>
        <p:spPr>
          <a:xfrm>
            <a:off x="2460625" y="3133725"/>
            <a:ext cx="1987550" cy="396240"/>
          </a:xfrm>
          <a:prstGeom prst="rect">
            <a:avLst/>
          </a:prstGeom>
          <a:noFill/>
          <a:ln w="9525">
            <a:noFill/>
          </a:ln>
          <a:effectLst>
            <a:outerShdw dist="28398" dir="1593903" algn="ctr" rotWithShape="0">
              <a:srgbClr val="1C1C1C"/>
            </a:outerShdw>
          </a:effectLst>
        </p:spPr>
        <p:txBody>
          <a:bodyPr anchor="t">
            <a:spAutoFit/>
          </a:bodyPr>
          <a:p>
            <a:pPr lvl="0" algn="ctr" eaLnBrk="0" hangingPunct="0">
              <a:spcBef>
                <a:spcPct val="50000"/>
              </a:spcBef>
              <a:buClr>
                <a:srgbClr val="000000"/>
              </a:buClr>
              <a:buFont typeface="Wingdings" panose="05000000000000000000" pitchFamily="2" charset="2"/>
              <a:buNone/>
            </a:pPr>
            <a:r>
              <a:rPr lang="zh-CN" altLang="en-US" sz="2000" b="1" dirty="0">
                <a:solidFill>
                  <a:srgbClr val="F8F8F8"/>
                </a:solidFill>
                <a:latin typeface="Arial" panose="020B0604020202020204" pitchFamily="34" charset="0"/>
                <a:ea typeface="宋体" panose="02010600030101010101" pitchFamily="2" charset="-122"/>
              </a:rPr>
              <a:t>九大权利</a:t>
            </a:r>
            <a:endParaRPr lang="zh-CN" altLang="en-US" sz="2000" b="1" dirty="0">
              <a:solidFill>
                <a:srgbClr val="F8F8F8"/>
              </a:solidFill>
              <a:latin typeface="Arial" panose="020B0604020202020204" pitchFamily="34" charset="0"/>
              <a:ea typeface="宋体" panose="02010600030101010101" pitchFamily="2" charset="-122"/>
            </a:endParaRPr>
          </a:p>
        </p:txBody>
      </p:sp>
      <p:sp>
        <p:nvSpPr>
          <p:cNvPr id="40976" name="Rectangle 54"/>
          <p:cNvSpPr/>
          <p:nvPr/>
        </p:nvSpPr>
        <p:spPr>
          <a:xfrm>
            <a:off x="4325938" y="1833563"/>
            <a:ext cx="511175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知悉真情权</a:t>
            </a:r>
            <a:endParaRPr lang="en-US" altLang="zh-CN" sz="1600" b="1" dirty="0">
              <a:solidFill>
                <a:schemeClr val="accent2"/>
              </a:solidFill>
              <a:latin typeface="Arial" panose="020B0604020202020204" pitchFamily="34" charset="0"/>
              <a:ea typeface="隶书" panose="02010509060101010101" pitchFamily="49" charset="-122"/>
            </a:endParaRPr>
          </a:p>
        </p:txBody>
      </p:sp>
      <p:sp>
        <p:nvSpPr>
          <p:cNvPr id="40977" name="Rectangle 55"/>
          <p:cNvSpPr/>
          <p:nvPr/>
        </p:nvSpPr>
        <p:spPr>
          <a:xfrm>
            <a:off x="4860925" y="2341563"/>
            <a:ext cx="532765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自主选择权</a:t>
            </a:r>
            <a:endParaRPr lang="zh-CN" altLang="en-US" sz="1600" i="1" dirty="0">
              <a:solidFill>
                <a:srgbClr val="080808"/>
              </a:solidFill>
              <a:latin typeface="Arial" panose="020B0604020202020204" pitchFamily="34" charset="0"/>
              <a:ea typeface="宋体" panose="02010600030101010101" pitchFamily="2" charset="-122"/>
            </a:endParaRPr>
          </a:p>
        </p:txBody>
      </p:sp>
      <p:pic>
        <p:nvPicPr>
          <p:cNvPr id="40978" name="Picture 31" descr="Z:\newtek\_backgrounds_1.02\Tim\powerpoint templates\81-100\goofy_bear\elements\bear_scared_of_hunting_season_hg_clr.gif"/>
          <p:cNvPicPr>
            <a:picLocks noChangeAspect="1"/>
          </p:cNvPicPr>
          <p:nvPr/>
        </p:nvPicPr>
        <p:blipFill>
          <a:blip r:embed="rId1"/>
          <a:stretch>
            <a:fillRect/>
          </a:stretch>
        </p:blipFill>
        <p:spPr>
          <a:xfrm>
            <a:off x="7608888" y="4941888"/>
            <a:ext cx="2879725" cy="1916112"/>
          </a:xfrm>
          <a:prstGeom prst="rect">
            <a:avLst/>
          </a:prstGeom>
          <a:noFill/>
          <a:ln w="9525">
            <a:noFill/>
          </a:ln>
        </p:spPr>
      </p:pic>
      <p:sp>
        <p:nvSpPr>
          <p:cNvPr id="40979" name="Text Box 57"/>
          <p:cNvSpPr txBox="1"/>
          <p:nvPr/>
        </p:nvSpPr>
        <p:spPr>
          <a:xfrm rot="2182169">
            <a:off x="7907338" y="1449388"/>
            <a:ext cx="2486660" cy="487045"/>
          </a:xfrm>
          <a:prstGeom prst="rect">
            <a:avLst/>
          </a:prstGeom>
          <a:noFill/>
          <a:ln w="9525">
            <a:noFill/>
          </a:ln>
        </p:spPr>
        <p:txBody>
          <a:bodyPr wrap="none" anchor="t">
            <a:spAutoFit/>
          </a:bodyPr>
          <a:p>
            <a:pPr lvl="0" eaLnBrk="0" hangingPunct="0">
              <a:buClr>
                <a:srgbClr val="000000"/>
              </a:buClr>
              <a:buFont typeface="Wingdings" panose="05000000000000000000" pitchFamily="2" charset="2"/>
              <a:buNone/>
            </a:pPr>
            <a:r>
              <a:rPr lang="en-US" altLang="zh-CN" sz="2400" b="1" i="1" dirty="0">
                <a:latin typeface="Comic Sans MS" panose="030F0702030302020204" pitchFamily="66" charset="0"/>
                <a:ea typeface="隶书" panose="02010509060101010101" pitchFamily="49" charset="-122"/>
              </a:rPr>
              <a:t>Types of rights</a:t>
            </a:r>
            <a:endParaRPr lang="en-US" altLang="zh-CN" sz="2400" b="1" i="1" dirty="0">
              <a:latin typeface="Comic Sans MS" panose="030F0702030302020204" pitchFamily="66" charset="0"/>
              <a:ea typeface="隶书" panose="02010509060101010101" pitchFamily="49" charset="-122"/>
            </a:endParaRPr>
          </a:p>
        </p:txBody>
      </p:sp>
      <p:sp>
        <p:nvSpPr>
          <p:cNvPr id="40980" name="Rectangle 27"/>
          <p:cNvSpPr/>
          <p:nvPr/>
        </p:nvSpPr>
        <p:spPr>
          <a:xfrm>
            <a:off x="5360988" y="3300413"/>
            <a:ext cx="543560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依法求偿权）</a:t>
            </a:r>
            <a:r>
              <a:rPr lang="zh-CN" altLang="en-US" sz="1600" b="1" dirty="0">
                <a:solidFill>
                  <a:srgbClr val="080808"/>
                </a:solidFill>
                <a:latin typeface="Arial" panose="020B0604020202020204" pitchFamily="34" charset="0"/>
                <a:ea typeface="宋体" panose="02010600030101010101" pitchFamily="2" charset="-122"/>
              </a:rPr>
              <a:t> </a:t>
            </a:r>
            <a:endParaRPr lang="en-US" altLang="zh-CN" sz="2000" i="1" dirty="0">
              <a:solidFill>
                <a:srgbClr val="080808"/>
              </a:solidFill>
              <a:latin typeface="Arial" panose="020B0604020202020204" pitchFamily="34" charset="0"/>
              <a:ea typeface="隶书" panose="02010509060101010101" pitchFamily="49" charset="-122"/>
            </a:endParaRPr>
          </a:p>
        </p:txBody>
      </p:sp>
      <p:sp>
        <p:nvSpPr>
          <p:cNvPr id="40981" name="Rectangle 31"/>
          <p:cNvSpPr/>
          <p:nvPr/>
        </p:nvSpPr>
        <p:spPr>
          <a:xfrm>
            <a:off x="4251325" y="4737100"/>
            <a:ext cx="6350000" cy="396240"/>
          </a:xfrm>
          <a:prstGeom prst="rect">
            <a:avLst/>
          </a:prstGeom>
          <a:noFill/>
          <a:ln w="9525">
            <a:noFill/>
          </a:ln>
        </p:spPr>
        <p:txBody>
          <a:bodyPr anchor="t">
            <a:spAutoFit/>
          </a:bodyPr>
          <a:p>
            <a:pPr lvl="0" eaLnBrk="0" hangingPunct="0">
              <a:buClr>
                <a:srgbClr val="000000"/>
              </a:buClr>
              <a:buFont typeface="Wingdings" panose="05000000000000000000" pitchFamily="2" charset="2"/>
              <a:buNone/>
            </a:pPr>
            <a:r>
              <a:rPr lang="zh-CN" altLang="en-US" sz="2000" b="1" dirty="0">
                <a:solidFill>
                  <a:srgbClr val="080808"/>
                </a:solidFill>
                <a:latin typeface="Arial" panose="020B0604020202020204" pitchFamily="34" charset="0"/>
                <a:ea typeface="宋体" panose="02010600030101010101" pitchFamily="2" charset="-122"/>
              </a:rPr>
              <a:t> </a:t>
            </a:r>
            <a:r>
              <a:rPr lang="zh-CN" altLang="en-US" sz="1600" b="1" dirty="0">
                <a:solidFill>
                  <a:schemeClr val="accent2"/>
                </a:solidFill>
                <a:latin typeface="Arial" panose="020B0604020202020204" pitchFamily="34" charset="0"/>
                <a:ea typeface="宋体" panose="02010600030101010101" pitchFamily="2" charset="-122"/>
              </a:rPr>
              <a:t>维护尊严权</a:t>
            </a:r>
            <a:endParaRPr lang="zh-CN" altLang="en-US" sz="2000" b="1" dirty="0">
              <a:solidFill>
                <a:schemeClr val="accent2"/>
              </a:solidFill>
              <a:latin typeface="Arial" panose="020B0604020202020204" pitchFamily="34" charset="0"/>
              <a:ea typeface="宋体" panose="02010600030101010101" pitchFamily="2" charset="-122"/>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日期占位符 3"/>
          <p:cNvSpPr txBox="1">
            <a:spLocks noGrp="1"/>
          </p:cNvSpPr>
          <p:nvPr>
            <p:ph type="dt" sz="half" idx="10"/>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spcBef>
                <a:spcPct val="0"/>
              </a:spcBef>
              <a:spcAft>
                <a:spcPct val="0"/>
              </a:spcAft>
              <a:buClrTx/>
              <a:buSzTx/>
              <a:buFontTx/>
              <a:buNone/>
              <a:defRPr/>
            </a:pPr>
            <a:fld id="{75BE73E2-4DCE-4A5B-AB54-239AC3B031B0}" type="datetime1">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6" name="灯片编号占位符 5"/>
          <p:cNvSpPr txBox="1">
            <a:spLocks noGrp="1"/>
          </p:cNvSpPr>
          <p:nvPr>
            <p:ph type="sldNum" sz="quarter" idx="12"/>
          </p:nvPr>
        </p:nvSpPr>
        <p:spPr bwMode="auto">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spcBef>
                <a:spcPct val="0"/>
              </a:spcBef>
              <a:spcAft>
                <a:spcPct val="0"/>
              </a:spcAft>
              <a:buClrTx/>
              <a:buSzTx/>
              <a:buFontTx/>
              <a:buNone/>
              <a:defRPr/>
            </a:pPr>
            <a:fld id="{39E6C667-7DBD-40E6-ABE0-F00C5FA1C992}" type="slidenum">
              <a:rPr kumimoji="0" lang="zh-CN" altLang="en-US"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41987" name="Rectangle 2"/>
          <p:cNvSpPr>
            <a:spLocks noGrp="1" noRot="1"/>
          </p:cNvSpPr>
          <p:nvPr>
            <p:ph type="title"/>
          </p:nvPr>
        </p:nvSpPr>
        <p:spPr>
          <a:xfrm>
            <a:off x="1825625" y="533400"/>
            <a:ext cx="8540750" cy="1143000"/>
          </a:xfrm>
          <a:gradFill rotWithShape="0">
            <a:gsLst>
              <a:gs pos="0">
                <a:srgbClr val="DDEBCF">
                  <a:alpha val="100000"/>
                </a:srgbClr>
              </a:gs>
              <a:gs pos="50000">
                <a:srgbClr val="9CB86E">
                  <a:alpha val="100000"/>
                </a:srgbClr>
              </a:gs>
              <a:gs pos="100000">
                <a:srgbClr val="156B13">
                  <a:alpha val="100000"/>
                </a:srgbClr>
              </a:gs>
            </a:gsLst>
            <a:lin ang="2700000" scaled="1"/>
            <a:tileRect/>
          </a:gradFill>
          <a:effectLst>
            <a:prstShdw prst="shdw13" dist="53882" dir="13499999">
              <a:srgbClr val="808080"/>
            </a:prstShdw>
          </a:effectLst>
        </p:spPr>
        <p:txBody>
          <a:bodyPr wrap="square" lIns="91440" tIns="45720" rIns="91440" bIns="45720" anchor="ctr"/>
          <a:p>
            <a:r>
              <a:rPr lang="en-US" altLang="zh-CN" b="1" i="1" dirty="0"/>
              <a:t> 1.</a:t>
            </a:r>
            <a:r>
              <a:rPr lang="zh-CN" altLang="en-US" b="1" i="1" dirty="0"/>
              <a:t>消费者权利</a:t>
            </a:r>
            <a:r>
              <a:rPr lang="en-US" altLang="zh-CN" sz="3600" dirty="0">
                <a:latin typeface="Times New Roman" panose="02020603050405020304" pitchFamily="2" charset="0"/>
              </a:rPr>
              <a:t>——</a:t>
            </a:r>
            <a:r>
              <a:rPr lang="zh-CN" altLang="en-US" b="1" i="1" dirty="0"/>
              <a:t>保障安全权</a:t>
            </a:r>
            <a:r>
              <a:rPr lang="zh-CN" altLang="en-US" dirty="0"/>
              <a:t> </a:t>
            </a:r>
            <a:endParaRPr lang="zh-CN" altLang="en-US" b="1" dirty="0"/>
          </a:p>
        </p:txBody>
      </p:sp>
      <p:sp>
        <p:nvSpPr>
          <p:cNvPr id="41988" name="Rectangle 3"/>
          <p:cNvSpPr>
            <a:spLocks noGrp="1" noRot="1"/>
          </p:cNvSpPr>
          <p:nvPr>
            <p:ph idx="1"/>
          </p:nvPr>
        </p:nvSpPr>
        <p:spPr>
          <a:xfrm>
            <a:off x="1825625" y="1828800"/>
            <a:ext cx="8543925" cy="4038600"/>
          </a:xfrm>
        </p:spPr>
        <p:txBody>
          <a:bodyPr wrap="square" lIns="91440" tIns="45720" rIns="91440" bIns="45720" anchor="t">
            <a:normAutofit lnSpcReduction="10000"/>
          </a:bodyPr>
          <a:p>
            <a:pPr algn="just"/>
            <a:r>
              <a:rPr lang="zh-CN" altLang="en-US" i="1" dirty="0"/>
              <a:t>例：湖北“电梯吞人”</a:t>
            </a:r>
            <a:endParaRPr lang="en-US" altLang="zh-CN" i="1" dirty="0"/>
          </a:p>
          <a:p>
            <a:pPr algn="just"/>
            <a:r>
              <a:rPr lang="en-US" altLang="zh-CN" dirty="0"/>
              <a:t>7</a:t>
            </a:r>
            <a:r>
              <a:rPr lang="zh-CN" altLang="en-US" dirty="0"/>
              <a:t>月</a:t>
            </a:r>
            <a:r>
              <a:rPr lang="en-US" altLang="zh-CN" dirty="0"/>
              <a:t>26</a:t>
            </a:r>
            <a:r>
              <a:rPr lang="zh-CN" altLang="en-US" dirty="0"/>
              <a:t>日，湖北省荆州市安良百货公司发生一起震惊全国的手扶电梯事故。一则短短的视频和一个年轻的生命，连日来引爆了全国民众对电梯安全的讨论与吐槽。</a:t>
            </a:r>
            <a:r>
              <a:rPr lang="en-US" altLang="zh-CN" dirty="0"/>
              <a:t>7</a:t>
            </a:r>
            <a:r>
              <a:rPr lang="zh-CN" altLang="en-US" dirty="0"/>
              <a:t>月</a:t>
            </a:r>
            <a:r>
              <a:rPr lang="en-US" altLang="zh-CN" dirty="0"/>
              <a:t>29</a:t>
            </a:r>
            <a:r>
              <a:rPr lang="zh-CN" altLang="en-US" dirty="0"/>
              <a:t>日，湖北荆州</a:t>
            </a:r>
            <a:r>
              <a:rPr lang="en-US" altLang="zh-CN" dirty="0"/>
              <a:t>7.26</a:t>
            </a:r>
            <a:r>
              <a:rPr lang="zh-CN" altLang="en-US" dirty="0"/>
              <a:t>电梯事故技术调查组公布了</a:t>
            </a:r>
            <a:r>
              <a:rPr lang="en-US" altLang="zh-CN" dirty="0"/>
              <a:t>《</a:t>
            </a:r>
            <a:r>
              <a:rPr lang="zh-CN" altLang="en-US" dirty="0"/>
              <a:t>湖北安良“</a:t>
            </a:r>
            <a:r>
              <a:rPr lang="en-US" altLang="zh-CN" dirty="0"/>
              <a:t>7.26”</a:t>
            </a:r>
            <a:r>
              <a:rPr lang="zh-CN" altLang="en-US" dirty="0"/>
              <a:t>电梯安全生产一般事故技术调查报告</a:t>
            </a:r>
            <a:r>
              <a:rPr lang="en-US" altLang="zh-CN" dirty="0"/>
              <a:t>》</a:t>
            </a:r>
            <a:r>
              <a:rPr lang="zh-CN" altLang="en-US" dirty="0"/>
              <a:t>，认定电梯生产商申龙电梯和湖北安良百货集团有限公司对此次事故应负主要责任，维保单位湖北德富机电设备有限公司对此次事故负相关次要责任。</a:t>
            </a:r>
            <a:r>
              <a:rPr lang="zh-CN" altLang="en-US" i="1" dirty="0"/>
              <a:t>　</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标题 1"/>
          <p:cNvSpPr>
            <a:spLocks noGrp="1" noRot="1"/>
          </p:cNvSpPr>
          <p:nvPr>
            <p:ph type="title"/>
          </p:nvPr>
        </p:nvSpPr>
        <p:spPr/>
        <p:txBody>
          <a:bodyPr wrap="square" lIns="91440" tIns="45720" rIns="91440" bIns="45720" anchor="ctr"/>
          <a:p>
            <a:endParaRPr lang="zh-CN" altLang="en-US" dirty="0"/>
          </a:p>
        </p:txBody>
      </p:sp>
      <p:sp>
        <p:nvSpPr>
          <p:cNvPr id="43010" name="内容占位符 2"/>
          <p:cNvSpPr>
            <a:spLocks noGrp="1" noRot="1"/>
          </p:cNvSpPr>
          <p:nvPr>
            <p:ph idx="1"/>
          </p:nvPr>
        </p:nvSpPr>
        <p:spPr/>
        <p:txBody>
          <a:bodyPr wrap="square" lIns="91440" tIns="45720" rIns="91440" bIns="45720" anchor="t"/>
          <a:p>
            <a:r>
              <a:rPr lang="zh-CN" altLang="zh-CN" dirty="0"/>
              <a:t>第七条 消费者在购买、使用商品和接受服务时享有人身、财产安全不受损害的权利。</a:t>
            </a:r>
            <a:endParaRPr lang="zh-CN" altLang="zh-CN" dirty="0"/>
          </a:p>
          <a:p>
            <a:r>
              <a:rPr lang="en-US" altLang="zh-CN" dirty="0"/>
              <a:t>    </a:t>
            </a:r>
            <a:r>
              <a:rPr lang="zh-CN" altLang="zh-CN" dirty="0"/>
              <a:t>消费者有权要求经营者提供的商品和服务，符合保障人身、财产安全的要求。</a:t>
            </a:r>
            <a:endParaRPr lang="zh-CN" altLang="en-US" dirty="0"/>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8241</Words>
  <Application>WPS 演示</Application>
  <PresentationFormat>宽屏</PresentationFormat>
  <Paragraphs>405</Paragraphs>
  <Slides>64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64</vt:i4>
      </vt:variant>
    </vt:vector>
  </HeadingPairs>
  <TitlesOfParts>
    <vt:vector size="80" baseType="lpstr">
      <vt:lpstr>Arial</vt:lpstr>
      <vt:lpstr>宋体</vt:lpstr>
      <vt:lpstr>Wingdings</vt:lpstr>
      <vt:lpstr>Calibri</vt:lpstr>
      <vt:lpstr>微软雅黑</vt:lpstr>
      <vt:lpstr>黑体</vt:lpstr>
      <vt:lpstr>Times New Roman</vt:lpstr>
      <vt:lpstr>仿宋_GB2312</vt:lpstr>
      <vt:lpstr>隶书</vt:lpstr>
      <vt:lpstr>Comic Sans MS</vt:lpstr>
      <vt:lpstr>Arial Unicode MS</vt:lpstr>
      <vt:lpstr>Calibri Light</vt:lpstr>
      <vt:lpstr>楷体_GB2312</vt:lpstr>
      <vt:lpstr>仿宋</vt:lpstr>
      <vt:lpstr>新宋体</vt:lpstr>
      <vt:lpstr>Office 主题</vt:lpstr>
      <vt:lpstr>PowerPoint 演示文稿</vt:lpstr>
      <vt:lpstr>学习目标</vt:lpstr>
      <vt:lpstr>PowerPoint 演示文稿</vt:lpstr>
      <vt:lpstr>PowerPoint 演示文稿</vt:lpstr>
      <vt:lpstr>一．消费者权利的概念</vt:lpstr>
      <vt:lpstr>这一概念包含三层意思：</vt:lpstr>
      <vt:lpstr>二 消费者权利体系</vt:lpstr>
      <vt:lpstr> 1.消费者权利——保障安全权 </vt:lpstr>
      <vt:lpstr>PowerPoint 演示文稿</vt:lpstr>
      <vt:lpstr>PowerPoint 演示文稿</vt:lpstr>
      <vt:lpstr>A安全权的概念和特点</vt:lpstr>
      <vt:lpstr> 特 点：</vt:lpstr>
      <vt:lpstr>B安全权的实现 </vt:lpstr>
      <vt:lpstr>要  点</vt:lpstr>
      <vt:lpstr> 2.消费者权利——知悉真情权 </vt:lpstr>
      <vt:lpstr>PowerPoint 演示文稿</vt:lpstr>
      <vt:lpstr>PowerPoint 演示文稿</vt:lpstr>
      <vt:lpstr>3. 消费者权利——自主选择权</vt:lpstr>
      <vt:lpstr>PowerPoint 演示文稿</vt:lpstr>
      <vt:lpstr>4．消费者的公平交易权 </vt:lpstr>
      <vt:lpstr>PowerPoint 演示文稿</vt:lpstr>
      <vt:lpstr>5.消费者权利——依法求偿权</vt:lpstr>
      <vt:lpstr>PowerPoint 演示文稿</vt:lpstr>
      <vt:lpstr>PowerPoint 演示文稿</vt:lpstr>
      <vt:lpstr>PowerPoint 演示文稿</vt:lpstr>
      <vt:lpstr>PowerPoint 演示文稿</vt:lpstr>
      <vt:lpstr>PowerPoint 演示文稿</vt:lpstr>
      <vt:lpstr>6.消费者权利——依法结社权</vt:lpstr>
      <vt:lpstr>7.消费者权利——知识获取权</vt:lpstr>
      <vt:lpstr>8.消费者权利——维护尊严权</vt:lpstr>
      <vt:lpstr>PowerPoint 演示文稿</vt:lpstr>
      <vt:lpstr>PowerPoint 演示文稿</vt:lpstr>
      <vt:lpstr>PowerPoint 演示文稿</vt:lpstr>
      <vt:lpstr>PowerPoint 演示文稿</vt:lpstr>
      <vt:lpstr>PowerPoint 演示文稿</vt:lpstr>
      <vt:lpstr>9. 消费者权利——监督批评权</vt:lpstr>
      <vt:lpstr>任务三 了解经营者的义务  </vt:lpstr>
      <vt:lpstr>一 依法或依约提供商品或者服务的义务</vt:lpstr>
      <vt:lpstr>二 听取意见和接受监督的义务</vt:lpstr>
      <vt:lpstr>三 保障人身和财产安全的义务</vt:lpstr>
      <vt:lpstr>PowerPoint 演示文稿</vt:lpstr>
      <vt:lpstr>四 提供真实信息的义务</vt:lpstr>
      <vt:lpstr>五 如实标记的义务</vt:lpstr>
      <vt:lpstr>六 出具购货凭证或服务单据的义务</vt:lpstr>
      <vt:lpstr>PowerPoint 演示文稿</vt:lpstr>
      <vt:lpstr>“要发票就不打折”合法吗？</vt:lpstr>
      <vt:lpstr>七 质量担保义务</vt:lpstr>
      <vt:lpstr>PowerPoint 演示文稿</vt:lpstr>
      <vt:lpstr>经营者需“自证清白”</vt:lpstr>
      <vt:lpstr>PowerPoint 演示文稿</vt:lpstr>
      <vt:lpstr>PowerPoint 演示文稿</vt:lpstr>
      <vt:lpstr>八 “三包”及其他责任义务</vt:lpstr>
      <vt:lpstr>PowerPoint 演示文稿</vt:lpstr>
      <vt:lpstr>PowerPoint 演示文稿</vt:lpstr>
      <vt:lpstr>PowerPoint 演示文稿</vt:lpstr>
      <vt:lpstr>PowerPoint 演示文稿</vt:lpstr>
      <vt:lpstr>案例</vt:lpstr>
      <vt:lpstr>九 不得从事不公平、不合理交易的义务</vt:lpstr>
      <vt:lpstr>PowerPoint 演示文稿</vt:lpstr>
      <vt:lpstr>新消法为“霸王条款”划出高压线</vt:lpstr>
      <vt:lpstr>常见的“霸王条款’</vt:lpstr>
      <vt:lpstr>PowerPoint 演示文稿</vt:lpstr>
      <vt:lpstr>十 不得侵犯消费者人身权的义务</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115</cp:revision>
  <dcterms:created xsi:type="dcterms:W3CDTF">2015-05-05T08:02:00Z</dcterms:created>
  <dcterms:modified xsi:type="dcterms:W3CDTF">2018-05-30T00:55:08Z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