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3"/>
    <p:sldId id="258" r:id="rId4"/>
    <p:sldId id="259" r:id="rId5"/>
    <p:sldId id="288" r:id="rId6"/>
    <p:sldId id="315" r:id="rId7"/>
    <p:sldId id="285" r:id="rId8"/>
    <p:sldId id="286" r:id="rId9"/>
    <p:sldId id="287" r:id="rId10"/>
    <p:sldId id="289" r:id="rId11"/>
    <p:sldId id="260" r:id="rId12"/>
    <p:sldId id="261" r:id="rId13"/>
    <p:sldId id="262" r:id="rId14"/>
    <p:sldId id="344" r:id="rId15"/>
    <p:sldId id="345" r:id="rId16"/>
    <p:sldId id="263" r:id="rId17"/>
    <p:sldId id="313" r:id="rId18"/>
    <p:sldId id="314" r:id="rId19"/>
    <p:sldId id="316" r:id="rId20"/>
    <p:sldId id="264" r:id="rId21"/>
    <p:sldId id="265" r:id="rId22"/>
    <p:sldId id="266" r:id="rId23"/>
    <p:sldId id="267" r:id="rId24"/>
    <p:sldId id="268" r:id="rId25"/>
    <p:sldId id="269" r:id="rId26"/>
    <p:sldId id="270" r:id="rId27"/>
    <p:sldId id="271" r:id="rId28"/>
    <p:sldId id="272" r:id="rId29"/>
    <p:sldId id="278" r:id="rId30"/>
    <p:sldId id="279" r:id="rId31"/>
    <p:sldId id="280" r:id="rId32"/>
    <p:sldId id="273" r:id="rId33"/>
    <p:sldId id="274" r:id="rId34"/>
    <p:sldId id="275" r:id="rId35"/>
    <p:sldId id="276"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4" name="Rectangle 61"/>
          <p:cNvSpPr>
            <a:spLocks noGrp="1" noChangeArrowheads="1"/>
          </p:cNvSpPr>
          <p:nvPr>
            <p:ph type="dt" sz="half" idx="12"/>
          </p:nvPr>
        </p:nvSpPr>
        <p:spPr bwMode="auto">
          <a:xfrm>
            <a:off x="914400" y="61722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ea typeface="楷体_GB2312" pitchFamily="1" charset="-122"/>
              </a:defRPr>
            </a:lvl1pPr>
          </a:lstStyle>
          <a:p>
            <a:pPr marL="0" marR="0" indent="0" algn="l" defTabSz="914400" rtl="0" fontAlgn="base" latinLnBrk="0">
              <a:lnSpc>
                <a:spcPct val="100000"/>
              </a:lnSpc>
              <a:spcBef>
                <a:spcPct val="0"/>
              </a:spcBef>
              <a:spcAft>
                <a:spcPct val="0"/>
              </a:spcAft>
              <a:buClrTx/>
              <a:buSzTx/>
              <a:buFontTx/>
              <a:buNone/>
              <a:defRPr/>
            </a:pPr>
            <a:endParaRPr kumimoji="0" lang="en-US" b="0" i="0" kern="1200" cap="none" spc="0" normalizeH="0" baseline="0" noProof="0">
              <a:latin typeface="Arial Narrow" panose="020B0606020202030204" pitchFamily="34" charset="0"/>
              <a:ea typeface="楷体_GB2312" pitchFamily="1" charset="-122"/>
              <a:cs typeface="+mn-cs"/>
            </a:endParaRPr>
          </a:p>
        </p:txBody>
      </p:sp>
      <p:sp>
        <p:nvSpPr>
          <p:cNvPr id="65" name="Rectangle 62"/>
          <p:cNvSpPr>
            <a:spLocks noGrp="1" noChangeArrowheads="1"/>
          </p:cNvSpPr>
          <p:nvPr>
            <p:ph type="ftr" sz="quarter" idx="3"/>
          </p:nvPr>
        </p:nvSpPr>
        <p:spPr bwMode="auto">
          <a:xfrm>
            <a:off x="4165600" y="61722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ea typeface="楷体_GB2312" pitchFamily="1" charset="-122"/>
              </a:defRPr>
            </a:lvl1pPr>
          </a:lstStyle>
          <a:p>
            <a:pPr marL="0" marR="0" indent="0" defTabSz="914400" rtl="0" fontAlgn="base" latinLnBrk="0">
              <a:lnSpc>
                <a:spcPct val="100000"/>
              </a:lnSpc>
              <a:spcBef>
                <a:spcPct val="0"/>
              </a:spcBef>
              <a:spcAft>
                <a:spcPct val="0"/>
              </a:spcAft>
              <a:buClrTx/>
              <a:buSzTx/>
              <a:buFontTx/>
              <a:buNone/>
              <a:defRPr/>
            </a:pPr>
            <a:endParaRPr kumimoji="0" lang="en-US" b="0" i="0" kern="1200" cap="none" spc="0" normalizeH="0" baseline="0" noProof="0">
              <a:latin typeface="Arial Narrow" panose="020B0606020202030204" pitchFamily="34" charset="0"/>
              <a:ea typeface="楷体_GB2312" pitchFamily="1" charset="-122"/>
              <a:cs typeface="+mn-cs"/>
            </a:endParaRPr>
          </a:p>
        </p:txBody>
      </p:sp>
      <p:sp>
        <p:nvSpPr>
          <p:cNvPr id="66" name="Rectangle 63"/>
          <p:cNvSpPr>
            <a:spLocks noGrp="1" noChangeArrowheads="1"/>
          </p:cNvSpPr>
          <p:nvPr>
            <p:ph type="sldNum" sz="quarter" idx="4"/>
          </p:nvPr>
        </p:nvSpPr>
        <p:spPr bwMode="auto">
          <a:xfrm>
            <a:off x="8737600" y="61722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a:ea typeface="楷体_GB2312" pitchFamily="1" charset="-122"/>
              </a:defRPr>
            </a:lvl1pPr>
          </a:lstStyle>
          <a:p>
            <a:pPr marL="0" marR="0" indent="0" defTabSz="914400" rtl="0" fontAlgn="base" latinLnBrk="0">
              <a:lnSpc>
                <a:spcPct val="100000"/>
              </a:lnSpc>
              <a:spcBef>
                <a:spcPct val="0"/>
              </a:spcBef>
              <a:spcAft>
                <a:spcPct val="0"/>
              </a:spcAft>
              <a:buClrTx/>
              <a:buSzTx/>
              <a:buFontTx/>
              <a:buNone/>
              <a:defRPr/>
            </a:pPr>
            <a:fld id="{651368DD-92AF-46C8-A029-EE416F4ADDE0}" type="slidenum">
              <a:rPr kumimoji="0" lang="zh-CN" altLang="en-US" b="0" i="0" kern="1200" cap="none" spc="0" normalizeH="0" baseline="0" noProof="0">
                <a:latin typeface="Arial Narrow" panose="020B0606020202030204" pitchFamily="34" charset="0"/>
                <a:ea typeface="楷体_GB2312" pitchFamily="1" charset="-122"/>
                <a:cs typeface="+mn-cs"/>
              </a:rPr>
            </a:fld>
            <a:endParaRPr kumimoji="0" lang="en-US" b="0" i="0" kern="1200" cap="none" spc="0" normalizeH="0" baseline="0" noProof="0">
              <a:latin typeface="Arial Narrow" panose="020B0606020202030204" pitchFamily="34" charset="0"/>
              <a:ea typeface="楷体_GB2312" pitchFamily="1"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4.xml"/><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baike.baidu.com/view/181040.htm" TargetMode="External"/><Relationship Id="rId2" Type="http://schemas.openxmlformats.org/officeDocument/2006/relationships/hyperlink" Target="http://baike.baidu.com/view/26009.htm" TargetMode="External"/><Relationship Id="rId1" Type="http://schemas.openxmlformats.org/officeDocument/2006/relationships/hyperlink" Target="http://baike.baidu.com/view/1551.ht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086975" cy="1985010"/>
          </a:xfrm>
          <a:prstGeom prst="rect">
            <a:avLst/>
          </a:prstGeom>
          <a:noFill/>
          <a:ln w="9525">
            <a:noFill/>
          </a:ln>
        </p:spPr>
        <p:txBody>
          <a:bodyPr wrap="none" anchor="t">
            <a:spAutoFit/>
          </a:bodyPr>
          <a:p>
            <a:pPr lvl="0" algn="l"/>
            <a:r>
              <a:rPr lang="en-US" altLang="zh-CN" sz="6000" b="1" dirty="0">
                <a:solidFill>
                  <a:srgbClr val="2E2E2E"/>
                </a:solidFill>
                <a:latin typeface="Calibri" panose="020F0502020204030204" charset="0"/>
                <a:ea typeface="微软雅黑" panose="020B0503020204020204" charset="-122"/>
                <a:sym typeface="Calibri" panose="020F0502020204030204" charset="0"/>
              </a:rPr>
              <a:t>4.</a:t>
            </a:r>
            <a:r>
              <a:rPr lang="zh-CN" altLang="en-US" sz="6000" b="1" dirty="0">
                <a:solidFill>
                  <a:srgbClr val="2E2E2E"/>
                </a:solidFill>
                <a:latin typeface="Calibri" panose="020F0502020204030204" charset="0"/>
                <a:ea typeface="微软雅黑" panose="020B0503020204020204" charset="-122"/>
                <a:sym typeface="Calibri" panose="020F0502020204030204" charset="0"/>
              </a:rPr>
              <a:t>签订合同----正确把握合同，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科学处理合同事物</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6598920" cy="82994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4-</a:t>
            </a:r>
            <a:r>
              <a:rPr lang="en-US" alt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a:t>
            </a:r>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 处理违约责任</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Text Box 2"/>
          <p:cNvSpPr txBox="1"/>
          <p:nvPr/>
        </p:nvSpPr>
        <p:spPr>
          <a:xfrm>
            <a:off x="1900238" y="4479925"/>
            <a:ext cx="8083550" cy="1807210"/>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342900" lvl="0" indent="-342900" eaLnBrk="1" hangingPunct="1">
              <a:buClr>
                <a:srgbClr val="000000"/>
              </a:buClr>
            </a:pPr>
            <a:r>
              <a:rPr lang="zh-CN" altLang="en-US" b="1" dirty="0">
                <a:latin typeface="Arial" panose="020B0604020202020204" pitchFamily="34" charset="0"/>
                <a:ea typeface="楷体_GB2312" pitchFamily="1" charset="-122"/>
              </a:rPr>
              <a:t>在履行合同过程中，因一些主客观原因</a:t>
            </a:r>
            <a:endParaRPr lang="zh-CN" altLang="en-US" b="1" dirty="0">
              <a:latin typeface="Arial" panose="020B0604020202020204" pitchFamily="34" charset="0"/>
              <a:ea typeface="楷体_GB2312" pitchFamily="1" charset="-122"/>
            </a:endParaRPr>
          </a:p>
          <a:p>
            <a:pPr marL="342900" lvl="0" indent="-342900" eaLnBrk="1" hangingPunct="1">
              <a:buClr>
                <a:srgbClr val="000000"/>
              </a:buClr>
              <a:buNone/>
            </a:pPr>
            <a:r>
              <a:rPr lang="zh-CN" altLang="en-US" b="1" dirty="0">
                <a:latin typeface="Arial" panose="020B0604020202020204" pitchFamily="34" charset="0"/>
                <a:ea typeface="楷体_GB2312" pitchFamily="1" charset="-122"/>
              </a:rPr>
              <a:t>导致当事人一方不履行合同义务，或者</a:t>
            </a:r>
            <a:endParaRPr lang="zh-CN" altLang="en-US" b="1" dirty="0">
              <a:latin typeface="Arial" panose="020B0604020202020204" pitchFamily="34" charset="0"/>
              <a:ea typeface="楷体_GB2312" pitchFamily="1" charset="-122"/>
            </a:endParaRPr>
          </a:p>
          <a:p>
            <a:pPr marL="342900" lvl="0" indent="-342900" eaLnBrk="1" hangingPunct="1">
              <a:buClr>
                <a:srgbClr val="000000"/>
              </a:buClr>
              <a:buNone/>
            </a:pPr>
            <a:r>
              <a:rPr lang="zh-CN" altLang="en-US" b="1" dirty="0">
                <a:latin typeface="Arial" panose="020B0604020202020204" pitchFamily="34" charset="0"/>
                <a:ea typeface="楷体_GB2312" pitchFamily="1" charset="-122"/>
              </a:rPr>
              <a:t>履行合同义务不符合约定，就构成违约。</a:t>
            </a:r>
            <a:endParaRPr lang="zh-CN" altLang="en-US" b="1" dirty="0">
              <a:latin typeface="Arial" panose="020B0604020202020204" pitchFamily="34" charset="0"/>
              <a:ea typeface="楷体_GB2312" pitchFamily="1" charset="-122"/>
            </a:endParaRPr>
          </a:p>
        </p:txBody>
      </p:sp>
      <p:sp>
        <p:nvSpPr>
          <p:cNvPr id="35843" name="Text Box 4"/>
          <p:cNvSpPr txBox="1"/>
          <p:nvPr/>
        </p:nvSpPr>
        <p:spPr>
          <a:xfrm>
            <a:off x="2424113" y="404813"/>
            <a:ext cx="2663825" cy="822960"/>
          </a:xfrm>
          <a:prstGeom prst="rect">
            <a:avLst/>
          </a:prstGeom>
          <a:solidFill>
            <a:schemeClr val="tx1"/>
          </a:solid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algn="ctr" eaLnBrk="1" hangingPunct="1">
              <a:spcBef>
                <a:spcPct val="0"/>
              </a:spcBef>
              <a:buClr>
                <a:srgbClr val="000000"/>
              </a:buClr>
              <a:buNone/>
            </a:pPr>
            <a:r>
              <a:rPr lang="zh-CN" altLang="en-US" sz="2400" b="1" dirty="0">
                <a:solidFill>
                  <a:schemeClr val="bg1"/>
                </a:solidFill>
                <a:ea typeface="楷体_GB2312" pitchFamily="1" charset="-122"/>
              </a:rPr>
              <a:t>案例中双方已经</a:t>
            </a:r>
            <a:endParaRPr lang="zh-CN" altLang="en-US" sz="2400" b="1" dirty="0">
              <a:solidFill>
                <a:schemeClr val="bg1"/>
              </a:solidFill>
              <a:ea typeface="楷体_GB2312" pitchFamily="1" charset="-122"/>
            </a:endParaRPr>
          </a:p>
          <a:p>
            <a:pPr marL="0" lvl="0" indent="0" algn="ctr" eaLnBrk="1" hangingPunct="1">
              <a:spcBef>
                <a:spcPct val="0"/>
              </a:spcBef>
              <a:buClr>
                <a:srgbClr val="000000"/>
              </a:buClr>
              <a:buNone/>
            </a:pPr>
            <a:r>
              <a:rPr lang="zh-CN" altLang="en-US" sz="2400" b="1" dirty="0">
                <a:solidFill>
                  <a:schemeClr val="bg1"/>
                </a:solidFill>
                <a:ea typeface="楷体_GB2312" pitchFamily="1" charset="-122"/>
              </a:rPr>
              <a:t>签订定金合同</a:t>
            </a:r>
            <a:endParaRPr lang="zh-CN" altLang="en-US" sz="2400" b="1" dirty="0">
              <a:solidFill>
                <a:schemeClr val="bg1"/>
              </a:solidFill>
              <a:ea typeface="楷体_GB2312" pitchFamily="1" charset="-122"/>
            </a:endParaRPr>
          </a:p>
        </p:txBody>
      </p:sp>
      <p:sp>
        <p:nvSpPr>
          <p:cNvPr id="130053" name="Rectangle 5"/>
          <p:cNvSpPr/>
          <p:nvPr/>
        </p:nvSpPr>
        <p:spPr>
          <a:xfrm>
            <a:off x="2208213" y="1916113"/>
            <a:ext cx="2952750" cy="822960"/>
          </a:xfrm>
          <a:prstGeom prst="rect">
            <a:avLst/>
          </a:prstGeom>
          <a:solidFill>
            <a:schemeClr val="tx1"/>
          </a:solid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r>
              <a:rPr lang="zh-CN" altLang="en-US" sz="2400" b="1" dirty="0">
                <a:solidFill>
                  <a:schemeClr val="bg1"/>
                </a:solidFill>
                <a:ea typeface="楷体_GB2312" pitchFamily="1" charset="-122"/>
              </a:rPr>
              <a:t>卖主反悔，不愿意以当初合同约定出售</a:t>
            </a:r>
            <a:endParaRPr lang="zh-CN" altLang="en-US" sz="2400" b="1" dirty="0">
              <a:solidFill>
                <a:schemeClr val="bg1"/>
              </a:solidFill>
              <a:ea typeface="楷体_GB2312" pitchFamily="1" charset="-122"/>
            </a:endParaRPr>
          </a:p>
        </p:txBody>
      </p:sp>
      <p:sp>
        <p:nvSpPr>
          <p:cNvPr id="35845" name="Line 6"/>
          <p:cNvSpPr/>
          <p:nvPr/>
        </p:nvSpPr>
        <p:spPr>
          <a:xfrm>
            <a:off x="3648075" y="1196975"/>
            <a:ext cx="0" cy="576263"/>
          </a:xfrm>
          <a:prstGeom prst="line">
            <a:avLst/>
          </a:prstGeom>
          <a:ln w="57150" cap="flat" cmpd="sng">
            <a:solidFill>
              <a:srgbClr val="FF0000"/>
            </a:solidFill>
            <a:prstDash val="solid"/>
            <a:headEnd type="none" w="med" len="med"/>
            <a:tailEnd type="triangle" w="med" len="med"/>
          </a:ln>
        </p:spPr>
      </p:sp>
      <p:grpSp>
        <p:nvGrpSpPr>
          <p:cNvPr id="130055" name="Group 7"/>
          <p:cNvGrpSpPr/>
          <p:nvPr/>
        </p:nvGrpSpPr>
        <p:grpSpPr>
          <a:xfrm>
            <a:off x="5087938" y="404813"/>
            <a:ext cx="3168650" cy="822325"/>
            <a:chOff x="2245" y="255"/>
            <a:chExt cx="1996" cy="518"/>
          </a:xfrm>
        </p:grpSpPr>
        <p:sp>
          <p:nvSpPr>
            <p:cNvPr id="35858" name="Rectangle 8"/>
            <p:cNvSpPr/>
            <p:nvPr/>
          </p:nvSpPr>
          <p:spPr>
            <a:xfrm>
              <a:off x="2744" y="255"/>
              <a:ext cx="1497" cy="518"/>
            </a:xfrm>
            <a:prstGeom prst="rect">
              <a:avLst/>
            </a:prstGeom>
            <a:solidFill>
              <a:schemeClr val="tx1"/>
            </a:solid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algn="ctr" eaLnBrk="1" hangingPunct="1">
                <a:spcBef>
                  <a:spcPct val="0"/>
                </a:spcBef>
                <a:buClr>
                  <a:srgbClr val="000000"/>
                </a:buClr>
                <a:buNone/>
              </a:pPr>
              <a:r>
                <a:rPr lang="zh-CN" altLang="en-US" sz="2400" b="1" dirty="0">
                  <a:solidFill>
                    <a:schemeClr val="bg1"/>
                  </a:solidFill>
                  <a:ea typeface="楷体_GB2312" pitchFamily="1" charset="-122"/>
                </a:rPr>
                <a:t>双方应自觉</a:t>
              </a:r>
              <a:endParaRPr lang="zh-CN" altLang="en-US" sz="2400" b="1" dirty="0">
                <a:solidFill>
                  <a:schemeClr val="bg1"/>
                </a:solidFill>
                <a:ea typeface="楷体_GB2312" pitchFamily="1" charset="-122"/>
              </a:endParaRPr>
            </a:p>
            <a:p>
              <a:pPr marL="0" lvl="0" indent="0" algn="ctr" eaLnBrk="1" hangingPunct="1">
                <a:spcBef>
                  <a:spcPct val="0"/>
                </a:spcBef>
                <a:buClr>
                  <a:srgbClr val="000000"/>
                </a:buClr>
                <a:buNone/>
              </a:pPr>
              <a:r>
                <a:rPr lang="zh-CN" altLang="en-US" sz="2400" b="1" dirty="0">
                  <a:solidFill>
                    <a:schemeClr val="bg1"/>
                  </a:solidFill>
                  <a:ea typeface="楷体_GB2312" pitchFamily="1" charset="-122"/>
                </a:rPr>
                <a:t>履行合同</a:t>
              </a:r>
              <a:endParaRPr lang="zh-CN" altLang="en-US" sz="2400" b="1" dirty="0">
                <a:solidFill>
                  <a:schemeClr val="bg1"/>
                </a:solidFill>
                <a:ea typeface="楷体_GB2312" pitchFamily="1" charset="-122"/>
              </a:endParaRPr>
            </a:p>
          </p:txBody>
        </p:sp>
        <p:sp>
          <p:nvSpPr>
            <p:cNvPr id="35859" name="Line 9"/>
            <p:cNvSpPr/>
            <p:nvPr/>
          </p:nvSpPr>
          <p:spPr>
            <a:xfrm>
              <a:off x="2245" y="527"/>
              <a:ext cx="499" cy="0"/>
            </a:xfrm>
            <a:prstGeom prst="line">
              <a:avLst/>
            </a:prstGeom>
            <a:ln w="57150" cap="flat" cmpd="sng">
              <a:solidFill>
                <a:srgbClr val="FF0000"/>
              </a:solidFill>
              <a:prstDash val="sysDot"/>
              <a:headEnd type="none" w="med" len="med"/>
              <a:tailEnd type="none" w="med" len="med"/>
            </a:ln>
          </p:spPr>
        </p:sp>
      </p:grpSp>
      <p:grpSp>
        <p:nvGrpSpPr>
          <p:cNvPr id="130058" name="Group 10"/>
          <p:cNvGrpSpPr/>
          <p:nvPr/>
        </p:nvGrpSpPr>
        <p:grpSpPr>
          <a:xfrm>
            <a:off x="5029200" y="2101850"/>
            <a:ext cx="3227388" cy="822325"/>
            <a:chOff x="2208" y="1324"/>
            <a:chExt cx="2033" cy="518"/>
          </a:xfrm>
        </p:grpSpPr>
        <p:sp>
          <p:nvSpPr>
            <p:cNvPr id="35856" name="Rectangle 11"/>
            <p:cNvSpPr/>
            <p:nvPr/>
          </p:nvSpPr>
          <p:spPr>
            <a:xfrm>
              <a:off x="2770" y="1324"/>
              <a:ext cx="1471" cy="518"/>
            </a:xfrm>
            <a:prstGeom prst="rect">
              <a:avLst/>
            </a:prstGeom>
            <a:solidFill>
              <a:schemeClr val="tx1"/>
            </a:solid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algn="ctr" eaLnBrk="1" hangingPunct="1">
                <a:spcBef>
                  <a:spcPct val="0"/>
                </a:spcBef>
                <a:buClr>
                  <a:srgbClr val="000000"/>
                </a:buClr>
                <a:buNone/>
              </a:pPr>
              <a:r>
                <a:rPr lang="zh-CN" altLang="en-US" sz="2400" b="1" dirty="0">
                  <a:solidFill>
                    <a:schemeClr val="bg1"/>
                  </a:solidFill>
                  <a:ea typeface="楷体_GB2312" pitchFamily="1" charset="-122"/>
                </a:rPr>
                <a:t>当事人一方</a:t>
              </a:r>
              <a:endParaRPr lang="zh-CN" altLang="en-US" sz="2400" b="1" dirty="0">
                <a:solidFill>
                  <a:schemeClr val="bg1"/>
                </a:solidFill>
                <a:ea typeface="楷体_GB2312" pitchFamily="1" charset="-122"/>
              </a:endParaRPr>
            </a:p>
            <a:p>
              <a:pPr marL="0" lvl="0" indent="0" algn="ctr" eaLnBrk="1" hangingPunct="1">
                <a:spcBef>
                  <a:spcPct val="0"/>
                </a:spcBef>
                <a:buClr>
                  <a:srgbClr val="000000"/>
                </a:buClr>
                <a:buNone/>
              </a:pPr>
              <a:r>
                <a:rPr lang="zh-CN" altLang="en-US" sz="2400" b="1" dirty="0">
                  <a:solidFill>
                    <a:schemeClr val="bg1"/>
                  </a:solidFill>
                  <a:ea typeface="楷体_GB2312" pitchFamily="1" charset="-122"/>
                </a:rPr>
                <a:t>不履行合同义务 </a:t>
              </a:r>
              <a:endParaRPr lang="zh-CN" altLang="en-US" sz="2400" b="1" dirty="0">
                <a:solidFill>
                  <a:schemeClr val="bg1"/>
                </a:solidFill>
                <a:ea typeface="楷体_GB2312" pitchFamily="1" charset="-122"/>
              </a:endParaRPr>
            </a:p>
          </p:txBody>
        </p:sp>
        <p:sp>
          <p:nvSpPr>
            <p:cNvPr id="35857" name="Line 12"/>
            <p:cNvSpPr/>
            <p:nvPr/>
          </p:nvSpPr>
          <p:spPr>
            <a:xfrm>
              <a:off x="2208" y="1616"/>
              <a:ext cx="544" cy="0"/>
            </a:xfrm>
            <a:prstGeom prst="line">
              <a:avLst/>
            </a:prstGeom>
            <a:ln w="57150" cap="flat" cmpd="sng">
              <a:solidFill>
                <a:srgbClr val="FF0000"/>
              </a:solidFill>
              <a:prstDash val="sysDot"/>
              <a:headEnd type="none" w="med" len="med"/>
              <a:tailEnd type="none" w="med" len="med"/>
            </a:ln>
          </p:spPr>
        </p:sp>
      </p:grpSp>
      <p:grpSp>
        <p:nvGrpSpPr>
          <p:cNvPr id="130061" name="Group 13"/>
          <p:cNvGrpSpPr/>
          <p:nvPr/>
        </p:nvGrpSpPr>
        <p:grpSpPr>
          <a:xfrm>
            <a:off x="8256588" y="765175"/>
            <a:ext cx="1511300" cy="3671888"/>
            <a:chOff x="4241" y="482"/>
            <a:chExt cx="952" cy="2313"/>
          </a:xfrm>
        </p:grpSpPr>
        <p:sp>
          <p:nvSpPr>
            <p:cNvPr id="35851" name="Line 14"/>
            <p:cNvSpPr/>
            <p:nvPr/>
          </p:nvSpPr>
          <p:spPr>
            <a:xfrm>
              <a:off x="4740" y="482"/>
              <a:ext cx="0" cy="1088"/>
            </a:xfrm>
            <a:prstGeom prst="line">
              <a:avLst/>
            </a:prstGeom>
            <a:ln w="57150" cap="flat" cmpd="sng">
              <a:solidFill>
                <a:srgbClr val="FF0000"/>
              </a:solidFill>
              <a:prstDash val="solid"/>
              <a:headEnd type="none" w="med" len="med"/>
              <a:tailEnd type="none" w="med" len="med"/>
            </a:ln>
          </p:spPr>
        </p:sp>
        <p:sp>
          <p:nvSpPr>
            <p:cNvPr id="35852" name="Line 15"/>
            <p:cNvSpPr/>
            <p:nvPr/>
          </p:nvSpPr>
          <p:spPr>
            <a:xfrm>
              <a:off x="4241" y="482"/>
              <a:ext cx="499" cy="0"/>
            </a:xfrm>
            <a:prstGeom prst="line">
              <a:avLst/>
            </a:prstGeom>
            <a:ln w="57150" cap="flat" cmpd="sng">
              <a:solidFill>
                <a:srgbClr val="FF0000"/>
              </a:solidFill>
              <a:prstDash val="solid"/>
              <a:headEnd type="none" w="med" len="med"/>
              <a:tailEnd type="none" w="med" len="med"/>
            </a:ln>
          </p:spPr>
        </p:sp>
        <p:sp>
          <p:nvSpPr>
            <p:cNvPr id="35853" name="Line 16"/>
            <p:cNvSpPr/>
            <p:nvPr/>
          </p:nvSpPr>
          <p:spPr>
            <a:xfrm>
              <a:off x="4241" y="1570"/>
              <a:ext cx="499" cy="0"/>
            </a:xfrm>
            <a:prstGeom prst="line">
              <a:avLst/>
            </a:prstGeom>
            <a:ln w="57150" cap="flat" cmpd="sng">
              <a:solidFill>
                <a:srgbClr val="FF0000"/>
              </a:solidFill>
              <a:prstDash val="solid"/>
              <a:headEnd type="none" w="med" len="med"/>
              <a:tailEnd type="none" w="med" len="med"/>
            </a:ln>
          </p:spPr>
        </p:sp>
        <p:sp>
          <p:nvSpPr>
            <p:cNvPr id="35854" name="Line 17"/>
            <p:cNvSpPr/>
            <p:nvPr/>
          </p:nvSpPr>
          <p:spPr>
            <a:xfrm>
              <a:off x="4740" y="981"/>
              <a:ext cx="453" cy="0"/>
            </a:xfrm>
            <a:prstGeom prst="line">
              <a:avLst/>
            </a:prstGeom>
            <a:ln w="57150" cap="flat" cmpd="sng">
              <a:solidFill>
                <a:srgbClr val="FF0000"/>
              </a:solidFill>
              <a:prstDash val="solid"/>
              <a:headEnd type="none" w="med" len="med"/>
              <a:tailEnd type="none" w="med" len="med"/>
            </a:ln>
          </p:spPr>
        </p:sp>
        <p:sp>
          <p:nvSpPr>
            <p:cNvPr id="35855" name="Line 18"/>
            <p:cNvSpPr/>
            <p:nvPr/>
          </p:nvSpPr>
          <p:spPr>
            <a:xfrm>
              <a:off x="5193" y="981"/>
              <a:ext cx="0" cy="1814"/>
            </a:xfrm>
            <a:prstGeom prst="line">
              <a:avLst/>
            </a:prstGeom>
            <a:ln w="57150" cap="flat" cmpd="sng">
              <a:solidFill>
                <a:srgbClr val="FF0000"/>
              </a:solidFill>
              <a:prstDash val="solid"/>
              <a:headEnd type="none" w="med" len="med"/>
              <a:tailEnd type="triangle" w="med" len="med"/>
            </a:ln>
          </p:spPr>
        </p:sp>
      </p:grpSp>
      <p:sp>
        <p:nvSpPr>
          <p:cNvPr id="35849" name="AutoShape 19">
            <a:hlinkClick r:id="rId1" action="ppaction://hlinksldjump"/>
          </p:cNvPr>
          <p:cNvSpPr/>
          <p:nvPr/>
        </p:nvSpPr>
        <p:spPr>
          <a:xfrm>
            <a:off x="10056813" y="6308725"/>
            <a:ext cx="431800" cy="360363"/>
          </a:xfrm>
          <a:prstGeom prst="actionButtonBackPrevious">
            <a:avLst/>
          </a:prstGeom>
          <a:solidFill>
            <a:srgbClr val="CC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
        <p:nvSpPr>
          <p:cNvPr id="130068" name="Text Box 20"/>
          <p:cNvSpPr txBox="1"/>
          <p:nvPr/>
        </p:nvSpPr>
        <p:spPr>
          <a:xfrm>
            <a:off x="2855913" y="3357563"/>
            <a:ext cx="4248150" cy="640080"/>
          </a:xfrm>
          <a:prstGeom prst="rect">
            <a:avLst/>
          </a:prstGeom>
          <a:no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50000"/>
              </a:spcBef>
              <a:buClr>
                <a:srgbClr val="000000"/>
              </a:buClr>
              <a:buNone/>
            </a:pPr>
            <a:r>
              <a:rPr lang="zh-CN" altLang="en-US" sz="3600" dirty="0">
                <a:solidFill>
                  <a:srgbClr val="FF0000"/>
                </a:solidFill>
                <a:latin typeface="隶书" panose="02010509060101010101" pitchFamily="49" charset="-122"/>
                <a:ea typeface="隶书" panose="02010509060101010101" pitchFamily="49" charset="-122"/>
              </a:rPr>
              <a:t>名词点击</a:t>
            </a:r>
            <a:r>
              <a:rPr lang="en-US" altLang="zh-CN" sz="3600" dirty="0">
                <a:solidFill>
                  <a:srgbClr val="FF0000"/>
                </a:solidFill>
                <a:latin typeface="隶书" panose="02010509060101010101" pitchFamily="49" charset="-122"/>
                <a:ea typeface="隶书" panose="02010509060101010101" pitchFamily="49" charset="-122"/>
              </a:rPr>
              <a:t>1</a:t>
            </a:r>
            <a:r>
              <a:rPr lang="zh-CN" altLang="en-US" sz="3600" dirty="0">
                <a:solidFill>
                  <a:srgbClr val="FF0000"/>
                </a:solidFill>
                <a:latin typeface="隶书" panose="02010509060101010101" pitchFamily="49" charset="-122"/>
                <a:ea typeface="隶书" panose="02010509060101010101" pitchFamily="49" charset="-122"/>
              </a:rPr>
              <a:t>：违约</a:t>
            </a:r>
            <a:endParaRPr lang="zh-CN" altLang="en-US" sz="3600" dirty="0">
              <a:solidFill>
                <a:srgbClr val="FF0000"/>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blinds(horizontal)">
                                      <p:cBhvr>
                                        <p:cTn id="7" dur="500"/>
                                        <p:tgtEl>
                                          <p:spTgt spid="1300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blinds(horizontal)">
                                      <p:cBhvr>
                                        <p:cTn id="12" dur="500"/>
                                        <p:tgtEl>
                                          <p:spTgt spid="130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blinds(horizontal)">
                                      <p:cBhvr>
                                        <p:cTn id="17" dur="500"/>
                                        <p:tgtEl>
                                          <p:spTgt spid="1300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0061"/>
                                        </p:tgtEl>
                                        <p:attrNameLst>
                                          <p:attrName>style.visibility</p:attrName>
                                        </p:attrNameLst>
                                      </p:cBhvr>
                                      <p:to>
                                        <p:strVal val="visible"/>
                                      </p:to>
                                    </p:set>
                                    <p:animEffect transition="in" filter="blinds(horizontal)">
                                      <p:cBhvr>
                                        <p:cTn id="22" dur="500"/>
                                        <p:tgtEl>
                                          <p:spTgt spid="1300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0068"/>
                                        </p:tgtEl>
                                        <p:attrNameLst>
                                          <p:attrName>style.visibility</p:attrName>
                                        </p:attrNameLst>
                                      </p:cBhvr>
                                      <p:to>
                                        <p:strVal val="visible"/>
                                      </p:to>
                                    </p:set>
                                    <p:animEffect transition="in" filter="blinds(horizontal)">
                                      <p:cBhvr>
                                        <p:cTn id="27" dur="500"/>
                                        <p:tgtEl>
                                          <p:spTgt spid="13006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0050"/>
                                        </p:tgtEl>
                                        <p:attrNameLst>
                                          <p:attrName>style.visibility</p:attrName>
                                        </p:attrNameLst>
                                      </p:cBhvr>
                                      <p:to>
                                        <p:strVal val="visible"/>
                                      </p:to>
                                    </p:set>
                                    <p:animEffect transition="in" filter="blinds(horizontal)">
                                      <p:cBhvr>
                                        <p:cTn id="3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ldLvl="0" animBg="1"/>
      <p:bldP spid="130053" grpId="0" bldLvl="0" animBg="1"/>
      <p:bldP spid="13006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121" name="Group 49"/>
          <p:cNvGraphicFramePr>
            <a:graphicFrameLocks noGrp="1"/>
          </p:cNvGraphicFramePr>
          <p:nvPr/>
        </p:nvGraphicFramePr>
        <p:xfrm>
          <a:off x="1774825" y="908050"/>
          <a:ext cx="7992745" cy="5794376"/>
        </p:xfrm>
        <a:graphic>
          <a:graphicData uri="http://schemas.openxmlformats.org/drawingml/2006/table">
            <a:tbl>
              <a:tblPr/>
              <a:tblGrid>
                <a:gridCol w="1570355"/>
                <a:gridCol w="4101465"/>
                <a:gridCol w="2320925"/>
              </a:tblGrid>
              <a:tr h="518146">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宋体" panose="02010600030101010101" pitchFamily="2" charset="-122"/>
                        </a:rPr>
                        <a:t>实际违约</a:t>
                      </a:r>
                      <a:endParaRPr kumimoji="0" lang="zh-CN" altLang="en-US" sz="28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宋体" panose="02010600030101010101" pitchFamily="2" charset="-122"/>
                        </a:rPr>
                        <a:t>预期违约</a:t>
                      </a:r>
                      <a:endParaRPr kumimoji="0" lang="zh-CN" altLang="en-US" sz="2800" b="1"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33342">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3017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176033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en-US"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en-US"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r h="852387">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r>
            </a:tbl>
          </a:graphicData>
        </a:graphic>
      </p:graphicFrame>
      <p:sp>
        <p:nvSpPr>
          <p:cNvPr id="36888" name="AutoShape 26">
            <a:hlinkClick r:id="rId1" action="ppaction://hlinksldjump"/>
          </p:cNvPr>
          <p:cNvSpPr/>
          <p:nvPr/>
        </p:nvSpPr>
        <p:spPr>
          <a:xfrm>
            <a:off x="10056813" y="6308725"/>
            <a:ext cx="431800" cy="360363"/>
          </a:xfrm>
          <a:prstGeom prst="actionButtonBackPrevious">
            <a:avLst/>
          </a:prstGeom>
          <a:solidFill>
            <a:srgbClr val="CC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
        <p:nvSpPr>
          <p:cNvPr id="131103" name="Rectangle 31"/>
          <p:cNvSpPr>
            <a:spLocks noChangeArrowheads="1"/>
          </p:cNvSpPr>
          <p:nvPr/>
        </p:nvSpPr>
        <p:spPr bwMode="auto">
          <a:xfrm>
            <a:off x="1703388" y="1484313"/>
            <a:ext cx="16129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不能履行</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04" name="Rectangle 32"/>
          <p:cNvSpPr>
            <a:spLocks noChangeArrowheads="1"/>
          </p:cNvSpPr>
          <p:nvPr/>
        </p:nvSpPr>
        <p:spPr bwMode="auto">
          <a:xfrm>
            <a:off x="1774825" y="2924175"/>
            <a:ext cx="16129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迟延履行</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05" name="Rectangle 33"/>
          <p:cNvSpPr>
            <a:spLocks noChangeArrowheads="1"/>
          </p:cNvSpPr>
          <p:nvPr/>
        </p:nvSpPr>
        <p:spPr bwMode="auto">
          <a:xfrm>
            <a:off x="1847850" y="4365625"/>
            <a:ext cx="1439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不完全</a:t>
            </a:r>
            <a:endPar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履行</a:t>
            </a:r>
            <a:endPar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06" name="Rectangle 34"/>
          <p:cNvSpPr>
            <a:spLocks noChangeArrowheads="1"/>
          </p:cNvSpPr>
          <p:nvPr/>
        </p:nvSpPr>
        <p:spPr bwMode="auto">
          <a:xfrm>
            <a:off x="1774825" y="5949950"/>
            <a:ext cx="16129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拒绝履行</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08" name="Rectangle 36"/>
          <p:cNvSpPr>
            <a:spLocks noChangeArrowheads="1"/>
          </p:cNvSpPr>
          <p:nvPr/>
        </p:nvSpPr>
        <p:spPr bwMode="auto">
          <a:xfrm>
            <a:off x="3287713" y="1484313"/>
            <a:ext cx="4467860" cy="89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债务人在客观上没有履行能力，</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或者法律禁止有关债务的履行</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10" name="Rectangle 38"/>
          <p:cNvSpPr>
            <a:spLocks noChangeArrowheads="1"/>
          </p:cNvSpPr>
          <p:nvPr/>
        </p:nvSpPr>
        <p:spPr bwMode="auto">
          <a:xfrm>
            <a:off x="3648075" y="2708275"/>
            <a:ext cx="3400425" cy="102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履行义务期限届满后</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才履行</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14" name="Rectangle 42"/>
          <p:cNvSpPr>
            <a:spLocks noChangeArrowheads="1"/>
          </p:cNvSpPr>
          <p:nvPr/>
        </p:nvSpPr>
        <p:spPr bwMode="auto">
          <a:xfrm>
            <a:off x="3359150" y="4292600"/>
            <a:ext cx="411543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只履行部分合同约定，或</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者履行义务不完全符合合</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同约定或法律规定</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131115" name="Rectangle 43"/>
          <p:cNvSpPr>
            <a:spLocks noChangeArrowheads="1"/>
          </p:cNvSpPr>
          <p:nvPr/>
        </p:nvSpPr>
        <p:spPr bwMode="auto">
          <a:xfrm>
            <a:off x="3935413" y="6021388"/>
            <a:ext cx="30429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rPr>
              <a:t>通常说的恶意毁约</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ahoma" panose="020B0604030504040204" pitchFamily="34" charset="0"/>
              <a:ea typeface="楷体_GB2312" pitchFamily="1" charset="-122"/>
              <a:cs typeface="+mn-cs"/>
            </a:endParaRPr>
          </a:p>
        </p:txBody>
      </p:sp>
      <p:sp>
        <p:nvSpPr>
          <p:cNvPr id="36897" name="Text Box 51"/>
          <p:cNvSpPr txBox="1"/>
          <p:nvPr/>
        </p:nvSpPr>
        <p:spPr>
          <a:xfrm>
            <a:off x="1919288" y="188913"/>
            <a:ext cx="3671887" cy="640080"/>
          </a:xfrm>
          <a:prstGeom prst="rect">
            <a:avLst/>
          </a:prstGeom>
          <a:no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50000"/>
              </a:spcBef>
              <a:buClr>
                <a:srgbClr val="000000"/>
              </a:buClr>
              <a:buNone/>
            </a:pPr>
            <a:r>
              <a:rPr lang="zh-CN" altLang="en-US" sz="3600" dirty="0">
                <a:solidFill>
                  <a:srgbClr val="FF0000"/>
                </a:solidFill>
                <a:latin typeface="隶书" panose="02010509060101010101" pitchFamily="49" charset="-122"/>
                <a:ea typeface="隶书" panose="02010509060101010101" pitchFamily="49" charset="-122"/>
              </a:rPr>
              <a:t>违约的类型</a:t>
            </a:r>
            <a:endParaRPr lang="zh-CN" altLang="en-US" sz="3600" dirty="0">
              <a:solidFill>
                <a:srgbClr val="FF0000"/>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103"/>
                                        </p:tgtEl>
                                        <p:attrNameLst>
                                          <p:attrName>style.visibility</p:attrName>
                                        </p:attrNameLst>
                                      </p:cBhvr>
                                      <p:to>
                                        <p:strVal val="visible"/>
                                      </p:to>
                                    </p:set>
                                    <p:animEffect transition="in" filter="blinds(horizontal)">
                                      <p:cBhvr>
                                        <p:cTn id="7" dur="500"/>
                                        <p:tgtEl>
                                          <p:spTgt spid="1311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1104"/>
                                        </p:tgtEl>
                                        <p:attrNameLst>
                                          <p:attrName>style.visibility</p:attrName>
                                        </p:attrNameLst>
                                      </p:cBhvr>
                                      <p:to>
                                        <p:strVal val="visible"/>
                                      </p:to>
                                    </p:set>
                                    <p:animEffect transition="in" filter="blinds(horizontal)">
                                      <p:cBhvr>
                                        <p:cTn id="12" dur="500"/>
                                        <p:tgtEl>
                                          <p:spTgt spid="1311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105"/>
                                        </p:tgtEl>
                                        <p:attrNameLst>
                                          <p:attrName>style.visibility</p:attrName>
                                        </p:attrNameLst>
                                      </p:cBhvr>
                                      <p:to>
                                        <p:strVal val="visible"/>
                                      </p:to>
                                    </p:set>
                                    <p:animEffect transition="in" filter="blinds(horizontal)">
                                      <p:cBhvr>
                                        <p:cTn id="17" dur="500"/>
                                        <p:tgtEl>
                                          <p:spTgt spid="1311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1106"/>
                                        </p:tgtEl>
                                        <p:attrNameLst>
                                          <p:attrName>style.visibility</p:attrName>
                                        </p:attrNameLst>
                                      </p:cBhvr>
                                      <p:to>
                                        <p:strVal val="visible"/>
                                      </p:to>
                                    </p:set>
                                    <p:animEffect transition="in" filter="blinds(horizontal)">
                                      <p:cBhvr>
                                        <p:cTn id="22" dur="500"/>
                                        <p:tgtEl>
                                          <p:spTgt spid="1311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1108"/>
                                        </p:tgtEl>
                                        <p:attrNameLst>
                                          <p:attrName>style.visibility</p:attrName>
                                        </p:attrNameLst>
                                      </p:cBhvr>
                                      <p:to>
                                        <p:strVal val="visible"/>
                                      </p:to>
                                    </p:set>
                                    <p:animEffect transition="in" filter="blinds(horizontal)">
                                      <p:cBhvr>
                                        <p:cTn id="27" dur="500"/>
                                        <p:tgtEl>
                                          <p:spTgt spid="13110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1110"/>
                                        </p:tgtEl>
                                        <p:attrNameLst>
                                          <p:attrName>style.visibility</p:attrName>
                                        </p:attrNameLst>
                                      </p:cBhvr>
                                      <p:to>
                                        <p:strVal val="visible"/>
                                      </p:to>
                                    </p:set>
                                    <p:animEffect transition="in" filter="diamond(in)">
                                      <p:cBhvr>
                                        <p:cTn id="32" dur="1000"/>
                                        <p:tgtEl>
                                          <p:spTgt spid="1311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1114"/>
                                        </p:tgtEl>
                                        <p:attrNameLst>
                                          <p:attrName>style.visibility</p:attrName>
                                        </p:attrNameLst>
                                      </p:cBhvr>
                                      <p:to>
                                        <p:strVal val="visible"/>
                                      </p:to>
                                    </p:set>
                                    <p:animEffect transition="in" filter="blinds(horizontal)">
                                      <p:cBhvr>
                                        <p:cTn id="37" dur="500"/>
                                        <p:tgtEl>
                                          <p:spTgt spid="1311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1115"/>
                                        </p:tgtEl>
                                        <p:attrNameLst>
                                          <p:attrName>style.visibility</p:attrName>
                                        </p:attrNameLst>
                                      </p:cBhvr>
                                      <p:to>
                                        <p:strVal val="visible"/>
                                      </p:to>
                                    </p:set>
                                    <p:animEffect transition="in" filter="blinds(horizontal)">
                                      <p:cBhvr>
                                        <p:cTn id="42" dur="500"/>
                                        <p:tgtEl>
                                          <p:spTgt spid="131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3" grpId="0" bldLvl="0" animBg="1"/>
      <p:bldP spid="131104" grpId="0" bldLvl="0" animBg="1"/>
      <p:bldP spid="131105" grpId="0" bldLvl="0" animBg="1"/>
      <p:bldP spid="131106" grpId="0" bldLvl="0" animBg="1"/>
      <p:bldP spid="131108" grpId="0" bldLvl="0" animBg="1"/>
      <p:bldP spid="131110" grpId="0" bldLvl="0" animBg="1"/>
      <p:bldP spid="131114" grpId="0" bldLvl="0" animBg="1"/>
      <p:bldP spid="1311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p:nvPr/>
        </p:nvSpPr>
        <p:spPr>
          <a:xfrm>
            <a:off x="1992313" y="3789363"/>
            <a:ext cx="8208962" cy="2683510"/>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342900" lvl="0" indent="-342900" eaLnBrk="1" hangingPunct="1">
              <a:buClr>
                <a:srgbClr val="000000"/>
              </a:buClr>
            </a:pPr>
            <a:r>
              <a:rPr lang="en-US" altLang="zh-CN"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违约</a:t>
            </a:r>
            <a:r>
              <a:rPr lang="zh-CN" altLang="en-US"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强调的是</a:t>
            </a:r>
            <a:r>
              <a:rPr lang="zh-CN" altLang="en-US"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当事人一方不履行合同义务，或者履行合同义务不符合约定</a:t>
            </a:r>
            <a:r>
              <a:rPr lang="zh-CN" altLang="en-US"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这样一种行为。</a:t>
            </a:r>
            <a:endParaRPr lang="zh-CN" altLang="en-US" b="1" dirty="0">
              <a:latin typeface="楷体_GB2312" pitchFamily="1" charset="-122"/>
              <a:ea typeface="楷体_GB2312" pitchFamily="1" charset="-122"/>
            </a:endParaRPr>
          </a:p>
          <a:p>
            <a:pPr marL="342900" lvl="0" indent="-342900" eaLnBrk="1" hangingPunct="1">
              <a:buClr>
                <a:srgbClr val="000000"/>
              </a:buClr>
            </a:pPr>
            <a:r>
              <a:rPr lang="zh-CN" altLang="en-US" b="1" dirty="0">
                <a:latin typeface="楷体_GB2312" pitchFamily="1" charset="-122"/>
                <a:ea typeface="楷体_GB2312" pitchFamily="1" charset="-122"/>
              </a:rPr>
              <a:t> </a:t>
            </a:r>
            <a:r>
              <a:rPr lang="en-US" altLang="zh-CN"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违约责任</a:t>
            </a:r>
            <a:r>
              <a:rPr lang="zh-CN" altLang="en-US"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则是强调这种行为引起的法律后果。</a:t>
            </a:r>
            <a:endParaRPr lang="zh-CN" altLang="en-US" b="1" dirty="0">
              <a:latin typeface="楷体_GB2312" pitchFamily="1" charset="-122"/>
              <a:ea typeface="楷体_GB2312" pitchFamily="1" charset="-122"/>
            </a:endParaRPr>
          </a:p>
        </p:txBody>
      </p:sp>
      <p:sp>
        <p:nvSpPr>
          <p:cNvPr id="132100" name="Rectangle 4"/>
          <p:cNvSpPr/>
          <p:nvPr/>
        </p:nvSpPr>
        <p:spPr>
          <a:xfrm>
            <a:off x="1703388" y="1773238"/>
            <a:ext cx="8748712" cy="579120"/>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342900" lvl="0" indent="-342900" eaLnBrk="1" hangingPunct="1">
              <a:buClr>
                <a:srgbClr val="000000"/>
              </a:buClr>
              <a:buNone/>
            </a:pPr>
            <a:r>
              <a:rPr lang="en-US" altLang="zh-CN" b="1" dirty="0">
                <a:latin typeface="楷体_GB2312" pitchFamily="1" charset="-122"/>
                <a:ea typeface="楷体_GB2312" pitchFamily="1" charset="-122"/>
              </a:rPr>
              <a:t> </a:t>
            </a:r>
            <a:r>
              <a:rPr lang="zh-CN" altLang="en-US" b="1" dirty="0">
                <a:latin typeface="楷体_GB2312" pitchFamily="1" charset="-122"/>
                <a:ea typeface="楷体_GB2312" pitchFamily="1" charset="-122"/>
              </a:rPr>
              <a:t>违约责任</a:t>
            </a:r>
            <a:r>
              <a:rPr lang="en-US" altLang="zh-CN" b="1" dirty="0">
                <a:latin typeface="Arial" panose="020B0604020202020204" pitchFamily="34" charset="0"/>
                <a:ea typeface="楷体_GB2312" pitchFamily="1" charset="-122"/>
              </a:rPr>
              <a:t>——</a:t>
            </a:r>
            <a:r>
              <a:rPr lang="zh-CN" altLang="en-US" b="1" dirty="0">
                <a:latin typeface="楷体_GB2312" pitchFamily="1" charset="-122"/>
                <a:ea typeface="楷体_GB2312" pitchFamily="1" charset="-122"/>
              </a:rPr>
              <a:t>违约一方应当承担的法律后果。</a:t>
            </a:r>
            <a:endParaRPr lang="zh-CN" altLang="en-US" b="1" dirty="0">
              <a:latin typeface="楷体_GB2312" pitchFamily="1" charset="-122"/>
              <a:ea typeface="楷体_GB2312" pitchFamily="1" charset="-122"/>
            </a:endParaRPr>
          </a:p>
        </p:txBody>
      </p:sp>
      <p:sp>
        <p:nvSpPr>
          <p:cNvPr id="37892" name="Text Box 6"/>
          <p:cNvSpPr txBox="1"/>
          <p:nvPr/>
        </p:nvSpPr>
        <p:spPr>
          <a:xfrm>
            <a:off x="2063750" y="476250"/>
            <a:ext cx="5545138" cy="640080"/>
          </a:xfrm>
          <a:prstGeom prst="rect">
            <a:avLst/>
          </a:prstGeom>
          <a:no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50000"/>
              </a:spcBef>
              <a:buClr>
                <a:srgbClr val="000000"/>
              </a:buClr>
              <a:buNone/>
            </a:pPr>
            <a:r>
              <a:rPr lang="zh-CN" altLang="en-US" sz="3600" dirty="0">
                <a:solidFill>
                  <a:srgbClr val="FF0000"/>
                </a:solidFill>
                <a:latin typeface="隶书" panose="02010509060101010101" pitchFamily="49" charset="-122"/>
                <a:ea typeface="隶书" panose="02010509060101010101" pitchFamily="49" charset="-122"/>
              </a:rPr>
              <a:t>名词点击</a:t>
            </a:r>
            <a:r>
              <a:rPr lang="en-US" altLang="zh-CN" sz="3600" dirty="0">
                <a:solidFill>
                  <a:srgbClr val="FF0000"/>
                </a:solidFill>
                <a:latin typeface="隶书" panose="02010509060101010101" pitchFamily="49" charset="-122"/>
                <a:ea typeface="隶书" panose="02010509060101010101" pitchFamily="49" charset="-122"/>
              </a:rPr>
              <a:t>2</a:t>
            </a:r>
            <a:r>
              <a:rPr lang="zh-CN" altLang="en-US" sz="3600" dirty="0">
                <a:solidFill>
                  <a:srgbClr val="FF0000"/>
                </a:solidFill>
                <a:latin typeface="隶书" panose="02010509060101010101" pitchFamily="49" charset="-122"/>
                <a:ea typeface="隶书" panose="02010509060101010101" pitchFamily="49" charset="-122"/>
              </a:rPr>
              <a:t>：违约责任</a:t>
            </a:r>
            <a:endParaRPr lang="zh-CN" altLang="en-US" sz="3600" dirty="0">
              <a:solidFill>
                <a:srgbClr val="FF0000"/>
              </a:solidFill>
              <a:latin typeface="隶书" panose="02010509060101010101" pitchFamily="49" charset="-122"/>
              <a:ea typeface="隶书" panose="02010509060101010101" pitchFamily="49" charset="-122"/>
            </a:endParaRPr>
          </a:p>
        </p:txBody>
      </p:sp>
      <p:sp>
        <p:nvSpPr>
          <p:cNvPr id="132103" name="Text Box 7"/>
          <p:cNvSpPr txBox="1"/>
          <p:nvPr/>
        </p:nvSpPr>
        <p:spPr>
          <a:xfrm>
            <a:off x="2135188" y="2781300"/>
            <a:ext cx="7812087" cy="1188720"/>
          </a:xfrm>
          <a:prstGeom prst="rect">
            <a:avLst/>
          </a:prstGeom>
          <a:no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50000"/>
              </a:spcBef>
              <a:buClr>
                <a:srgbClr val="000000"/>
              </a:buClr>
              <a:buNone/>
            </a:pPr>
            <a:r>
              <a:rPr lang="zh-CN" altLang="en-US" sz="3600" dirty="0">
                <a:solidFill>
                  <a:srgbClr val="FF0000"/>
                </a:solidFill>
                <a:latin typeface="隶书" panose="02010509060101010101" pitchFamily="49" charset="-122"/>
                <a:ea typeface="隶书" panose="02010509060101010101" pitchFamily="49" charset="-122"/>
              </a:rPr>
              <a:t>名词辨析：</a:t>
            </a:r>
            <a:r>
              <a:rPr lang="zh-CN" altLang="en-US" sz="3600" dirty="0">
                <a:solidFill>
                  <a:srgbClr val="FF0000"/>
                </a:solidFill>
                <a:latin typeface="Arial" panose="020B0604020202020204" pitchFamily="34" charset="0"/>
                <a:ea typeface="隶书" panose="02010509060101010101" pitchFamily="49" charset="-122"/>
              </a:rPr>
              <a:t>“</a:t>
            </a:r>
            <a:r>
              <a:rPr lang="zh-CN" altLang="en-US" sz="3600" dirty="0">
                <a:solidFill>
                  <a:srgbClr val="FF0000"/>
                </a:solidFill>
                <a:latin typeface="隶书" panose="02010509060101010101" pitchFamily="49" charset="-122"/>
                <a:ea typeface="隶书" panose="02010509060101010101" pitchFamily="49" charset="-122"/>
              </a:rPr>
              <a:t>违约</a:t>
            </a:r>
            <a:r>
              <a:rPr lang="zh-CN" altLang="en-US" sz="3600" dirty="0">
                <a:solidFill>
                  <a:srgbClr val="FF0000"/>
                </a:solidFill>
                <a:latin typeface="Arial" panose="020B0604020202020204" pitchFamily="34" charset="0"/>
                <a:ea typeface="隶书" panose="02010509060101010101" pitchFamily="49" charset="-122"/>
              </a:rPr>
              <a:t>”</a:t>
            </a:r>
            <a:r>
              <a:rPr lang="zh-CN" altLang="en-US" sz="3600" dirty="0">
                <a:solidFill>
                  <a:srgbClr val="FF0000"/>
                </a:solidFill>
                <a:latin typeface="隶书" panose="02010509060101010101" pitchFamily="49" charset="-122"/>
                <a:ea typeface="隶书" panose="02010509060101010101" pitchFamily="49" charset="-122"/>
              </a:rPr>
              <a:t>  与  </a:t>
            </a:r>
            <a:r>
              <a:rPr lang="zh-CN" altLang="en-US" sz="3600" dirty="0">
                <a:solidFill>
                  <a:srgbClr val="FF0000"/>
                </a:solidFill>
                <a:latin typeface="Arial" panose="020B0604020202020204" pitchFamily="34" charset="0"/>
                <a:ea typeface="隶书" panose="02010509060101010101" pitchFamily="49" charset="-122"/>
              </a:rPr>
              <a:t>“</a:t>
            </a:r>
            <a:r>
              <a:rPr lang="zh-CN" altLang="en-US" sz="3600" dirty="0">
                <a:solidFill>
                  <a:srgbClr val="FF0000"/>
                </a:solidFill>
                <a:latin typeface="隶书" panose="02010509060101010101" pitchFamily="49" charset="-122"/>
                <a:ea typeface="隶书" panose="02010509060101010101" pitchFamily="49" charset="-122"/>
              </a:rPr>
              <a:t>违约责任</a:t>
            </a:r>
            <a:r>
              <a:rPr lang="zh-CN" altLang="en-US" sz="3600" dirty="0">
                <a:solidFill>
                  <a:srgbClr val="FF0000"/>
                </a:solidFill>
                <a:latin typeface="Arial" panose="020B0604020202020204" pitchFamily="34" charset="0"/>
                <a:ea typeface="隶书" panose="02010509060101010101" pitchFamily="49" charset="-122"/>
              </a:rPr>
              <a:t>”</a:t>
            </a:r>
            <a:endParaRPr lang="zh-CN" altLang="en-US" sz="3600" dirty="0">
              <a:solidFill>
                <a:srgbClr val="FF0000"/>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diamond(in)">
                                      <p:cBhvr>
                                        <p:cTn id="7" dur="2000"/>
                                        <p:tgtEl>
                                          <p:spTgt spid="13209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 calcmode="lin" valueType="num">
                                      <p:cBhvr>
                                        <p:cTn id="12" dur="1000" fill="hold"/>
                                        <p:tgtEl>
                                          <p:spTgt spid="132100"/>
                                        </p:tgtEl>
                                        <p:attrNameLst>
                                          <p:attrName>ppt_x</p:attrName>
                                        </p:attrNameLst>
                                      </p:cBhvr>
                                      <p:tavLst>
                                        <p:tav tm="0">
                                          <p:val>
                                            <p:strVal val="#ppt_x-.2"/>
                                          </p:val>
                                        </p:tav>
                                        <p:tav tm="100000">
                                          <p:val>
                                            <p:strVal val="#ppt_x"/>
                                          </p:val>
                                        </p:tav>
                                      </p:tavLst>
                                    </p:anim>
                                    <p:anim calcmode="lin" valueType="num">
                                      <p:cBhvr>
                                        <p:cTn id="13" dur="1000" fill="hold"/>
                                        <p:tgtEl>
                                          <p:spTgt spid="13210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2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2103"/>
                                        </p:tgtEl>
                                        <p:attrNameLst>
                                          <p:attrName>style.visibility</p:attrName>
                                        </p:attrNameLst>
                                      </p:cBhvr>
                                      <p:to>
                                        <p:strVal val="visible"/>
                                      </p:to>
                                    </p:set>
                                    <p:animEffect transition="in" filter="blinds(horizontal)">
                                      <p:cBhvr>
                                        <p:cTn id="19" dur="500"/>
                                        <p:tgtEl>
                                          <p:spTgt spid="13210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1" nodeType="clickEffect">
                                  <p:stCondLst>
                                    <p:cond delay="0"/>
                                  </p:stCondLst>
                                  <p:childTnLst>
                                    <p:set>
                                      <p:cBhvr>
                                        <p:cTn id="23" dur="1" fill="hold">
                                          <p:stCondLst>
                                            <p:cond delay="0"/>
                                          </p:stCondLst>
                                        </p:cTn>
                                        <p:tgtEl>
                                          <p:spTgt spid="132098"/>
                                        </p:tgtEl>
                                        <p:attrNameLst>
                                          <p:attrName>style.visibility</p:attrName>
                                        </p:attrNameLst>
                                      </p:cBhvr>
                                      <p:to>
                                        <p:strVal val="visible"/>
                                      </p:to>
                                    </p:set>
                                    <p:animEffect transition="in" filter="blinds(horizontal)">
                                      <p:cBhvr>
                                        <p:cTn id="24"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ldLvl="0" animBg="1"/>
      <p:bldP spid="132098" grpId="1" bldLvl="0" animBg="1"/>
      <p:bldP spid="132100" grpId="0" bldLvl="0" animBg="1"/>
      <p:bldP spid="13210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小案例</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3415030"/>
          </a:xfrm>
          <a:prstGeom prst="rect">
            <a:avLst/>
          </a:prstGeom>
          <a:noFill/>
        </p:spPr>
        <p:txBody>
          <a:bodyPr wrap="square" rtlCol="0" anchor="t">
            <a:spAutoFit/>
          </a:bodyPr>
          <a:p>
            <a:r>
              <a:rPr lang="zh-CN" altLang="en-US" sz="3600"/>
              <a:t>张三与东方公司签订房屋买卖合同，将自己名下的一套房产卖给公司。合同约定房屋总值为50万元，公司先支付5万元定金。合同签订后，由于房屋价格上涨，张三拒绝履行该买卖合同。。</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小案例</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4523105"/>
          </a:xfrm>
          <a:prstGeom prst="rect">
            <a:avLst/>
          </a:prstGeom>
          <a:noFill/>
        </p:spPr>
        <p:txBody>
          <a:bodyPr wrap="square" rtlCol="0" anchor="t">
            <a:spAutoFit/>
          </a:bodyPr>
          <a:p>
            <a:r>
              <a:rPr lang="zh-CN" altLang="en-US" sz="3600"/>
              <a:t>张三与公司签订房屋买卖合同，将自己名下的一套房产卖给公司。合同约定房屋总值为50万元，公司先支付5万元定金。合同签订后，由于房屋价格上涨，张三将该套房产以</a:t>
            </a:r>
            <a:r>
              <a:rPr lang="en-US" altLang="zh-CN" sz="3600"/>
              <a:t>7</a:t>
            </a:r>
            <a:r>
              <a:rPr lang="zh-CN" altLang="en-US" sz="3600"/>
              <a:t>5万元的价格卖给了李四，并办理了房屋产权过户手续。</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80" name="Group 60"/>
          <p:cNvGraphicFramePr>
            <a:graphicFrameLocks noGrp="1"/>
          </p:cNvGraphicFramePr>
          <p:nvPr/>
        </p:nvGraphicFramePr>
        <p:xfrm>
          <a:off x="1774825" y="908050"/>
          <a:ext cx="8496300" cy="5503545"/>
        </p:xfrm>
        <a:graphic>
          <a:graphicData uri="http://schemas.openxmlformats.org/drawingml/2006/table">
            <a:tbl>
              <a:tblPr/>
              <a:tblGrid>
                <a:gridCol w="3494405"/>
                <a:gridCol w="5001895"/>
              </a:tblGrid>
              <a:tr h="958850">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rPr>
                        <a:t>继续履行</a:t>
                      </a:r>
                      <a:endPar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4000" b="0"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935355">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rPr>
                        <a:t>赔偿损失</a:t>
                      </a:r>
                      <a:endPar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华文仿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1224915">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rPr>
                        <a:t>采取补救措施</a:t>
                      </a:r>
                      <a:endPar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华文仿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975995">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rPr>
                        <a:t>支付违约金</a:t>
                      </a:r>
                      <a:endPar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华文仿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1408430">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rPr>
                        <a:t>定金</a:t>
                      </a:r>
                      <a:endParaRPr kumimoji="0" lang="zh-CN" altLang="en-US" sz="3200" b="1" i="0" u="none" strike="noStrike" cap="none" normalizeH="0" baseline="0" smtClean="0">
                        <a:ln>
                          <a:noFill/>
                        </a:ln>
                        <a:solidFill>
                          <a:srgbClr val="FFFF00"/>
                        </a:solidFill>
                        <a:effectLst/>
                        <a:latin typeface="Tahoma" panose="020B0604030504040204" pitchFamily="34" charset="0"/>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buClr>
                          <a:schemeClr val="hlink"/>
                        </a:buClr>
                        <a:buSzPct val="120000"/>
                        <a:defRPr sz="28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10199"/>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1" i="0" u="none" strike="noStrike" cap="none" normalizeH="0" baseline="0" smtClean="0">
                        <a:ln>
                          <a:noFill/>
                        </a:ln>
                        <a:solidFill>
                          <a:schemeClr val="tx1"/>
                        </a:solidFill>
                        <a:effectLst>
                          <a:outerShdw blurRad="38100" dist="38100" dir="2700000" algn="tl">
                            <a:srgbClr val="010199"/>
                          </a:outerShdw>
                        </a:effectLst>
                        <a:latin typeface="Tahoma" panose="020B0604030504040204" pitchFamily="34" charset="0"/>
                        <a:ea typeface="华文仿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bl>
          </a:graphicData>
        </a:graphic>
      </p:graphicFrame>
      <p:sp>
        <p:nvSpPr>
          <p:cNvPr id="38934" name="AutoShape 24">
            <a:hlinkClick r:id="rId1" action="ppaction://hlinksldjump"/>
          </p:cNvPr>
          <p:cNvSpPr/>
          <p:nvPr/>
        </p:nvSpPr>
        <p:spPr>
          <a:xfrm>
            <a:off x="10236200" y="6497638"/>
            <a:ext cx="431800" cy="360362"/>
          </a:xfrm>
          <a:prstGeom prst="actionButtonBackPrevious">
            <a:avLst/>
          </a:prstGeom>
          <a:solidFill>
            <a:srgbClr val="CC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
        <p:nvSpPr>
          <p:cNvPr id="38935" name="AutoShape 25">
            <a:hlinkClick r:id="rId2" action="ppaction://hlinksldjump"/>
          </p:cNvPr>
          <p:cNvSpPr/>
          <p:nvPr/>
        </p:nvSpPr>
        <p:spPr>
          <a:xfrm>
            <a:off x="5016500" y="5445125"/>
            <a:ext cx="287338" cy="215900"/>
          </a:xfrm>
          <a:prstGeom prst="actionButtonForwardNext">
            <a:avLst/>
          </a:prstGeom>
          <a:solidFill>
            <a:srgbClr val="FF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
        <p:nvSpPr>
          <p:cNvPr id="38936" name="Text Box 29"/>
          <p:cNvSpPr txBox="1"/>
          <p:nvPr/>
        </p:nvSpPr>
        <p:spPr>
          <a:xfrm>
            <a:off x="1919288" y="188913"/>
            <a:ext cx="5400675" cy="640080"/>
          </a:xfrm>
          <a:prstGeom prst="rect">
            <a:avLst/>
          </a:prstGeom>
          <a:noFill/>
          <a:ln w="952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50000"/>
              </a:spcBef>
              <a:buClr>
                <a:srgbClr val="000000"/>
              </a:buClr>
              <a:buNone/>
            </a:pPr>
            <a:r>
              <a:rPr lang="zh-CN" altLang="en-US" sz="3600" dirty="0">
                <a:solidFill>
                  <a:srgbClr val="FF0000"/>
                </a:solidFill>
                <a:latin typeface="隶书" panose="02010509060101010101" pitchFamily="49" charset="-122"/>
                <a:ea typeface="隶书" panose="02010509060101010101" pitchFamily="49" charset="-122"/>
              </a:rPr>
              <a:t>违约责任的承担方式</a:t>
            </a:r>
            <a:endParaRPr lang="zh-CN" altLang="en-US" sz="3600" dirty="0">
              <a:solidFill>
                <a:srgbClr val="FF0000"/>
              </a:solidFill>
              <a:latin typeface="隶书" panose="02010509060101010101" pitchFamily="49" charset="-122"/>
              <a:ea typeface="隶书" panose="02010509060101010101" pitchFamily="49" charset="-122"/>
            </a:endParaRPr>
          </a:p>
        </p:txBody>
      </p:sp>
      <p:sp>
        <p:nvSpPr>
          <p:cNvPr id="133170" name="Rectangle 50"/>
          <p:cNvSpPr>
            <a:spLocks noChangeArrowheads="1"/>
          </p:cNvSpPr>
          <p:nvPr/>
        </p:nvSpPr>
        <p:spPr bwMode="auto">
          <a:xfrm>
            <a:off x="5519738" y="1844675"/>
            <a:ext cx="3951288"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rPr>
              <a:t>违约方向向守约方支付一定数额赔偿金</a:t>
            </a:r>
            <a:endPar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endParaRPr>
          </a:p>
        </p:txBody>
      </p:sp>
      <p:sp>
        <p:nvSpPr>
          <p:cNvPr id="133171" name="Rectangle 51"/>
          <p:cNvSpPr>
            <a:spLocks noChangeArrowheads="1"/>
          </p:cNvSpPr>
          <p:nvPr/>
        </p:nvSpPr>
        <p:spPr bwMode="auto">
          <a:xfrm>
            <a:off x="5591175" y="2924175"/>
            <a:ext cx="4105275"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rPr>
              <a:t>修理、更换、重作、退货、减少价款或报酬</a:t>
            </a:r>
            <a:endPar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endParaRPr>
          </a:p>
        </p:txBody>
      </p:sp>
      <p:sp>
        <p:nvSpPr>
          <p:cNvPr id="133172" name="Rectangle 52"/>
          <p:cNvSpPr>
            <a:spLocks noChangeArrowheads="1"/>
          </p:cNvSpPr>
          <p:nvPr/>
        </p:nvSpPr>
        <p:spPr bwMode="auto">
          <a:xfrm>
            <a:off x="5375275" y="4005263"/>
            <a:ext cx="4983163"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rPr>
              <a:t>根据合同约定或法律规定向对方支付一定数额的钱</a:t>
            </a:r>
            <a:endPar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endParaRPr>
          </a:p>
        </p:txBody>
      </p:sp>
      <p:sp>
        <p:nvSpPr>
          <p:cNvPr id="133174" name="Rectangle 54"/>
          <p:cNvSpPr>
            <a:spLocks noChangeArrowheads="1"/>
          </p:cNvSpPr>
          <p:nvPr/>
        </p:nvSpPr>
        <p:spPr bwMode="auto">
          <a:xfrm>
            <a:off x="5303838" y="4941888"/>
            <a:ext cx="51038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defRPr/>
            </a:pPr>
            <a:r>
              <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rPr>
              <a:t>交付定金一方违约，无权要求返还定金；接受一方违约，应双倍返还定金</a:t>
            </a:r>
            <a:endParaRPr kumimoji="0" lang="zh-CN" altLang="en-US" sz="2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Tahoma" panose="020B0604030504040204" pitchFamily="34" charset="0"/>
              <a:ea typeface="楷体_GB2312" pitchFamily="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80"/>
                                        </p:tgtEl>
                                        <p:attrNameLst>
                                          <p:attrName>style.visibility</p:attrName>
                                        </p:attrNameLst>
                                      </p:cBhvr>
                                      <p:to>
                                        <p:strVal val="visible"/>
                                      </p:to>
                                    </p:set>
                                    <p:animEffect transition="in" filter="blinds(horizontal)">
                                      <p:cBhvr>
                                        <p:cTn id="7" dur="500"/>
                                        <p:tgtEl>
                                          <p:spTgt spid="1331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70"/>
                                        </p:tgtEl>
                                        <p:attrNameLst>
                                          <p:attrName>style.visibility</p:attrName>
                                        </p:attrNameLst>
                                      </p:cBhvr>
                                      <p:to>
                                        <p:strVal val="visible"/>
                                      </p:to>
                                    </p:set>
                                    <p:animEffect transition="in" filter="blinds(horizontal)">
                                      <p:cBhvr>
                                        <p:cTn id="12" dur="500"/>
                                        <p:tgtEl>
                                          <p:spTgt spid="1331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71"/>
                                        </p:tgtEl>
                                        <p:attrNameLst>
                                          <p:attrName>style.visibility</p:attrName>
                                        </p:attrNameLst>
                                      </p:cBhvr>
                                      <p:to>
                                        <p:strVal val="visible"/>
                                      </p:to>
                                    </p:set>
                                    <p:animEffect transition="in" filter="blinds(horizontal)">
                                      <p:cBhvr>
                                        <p:cTn id="17" dur="500"/>
                                        <p:tgtEl>
                                          <p:spTgt spid="1331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72"/>
                                        </p:tgtEl>
                                        <p:attrNameLst>
                                          <p:attrName>style.visibility</p:attrName>
                                        </p:attrNameLst>
                                      </p:cBhvr>
                                      <p:to>
                                        <p:strVal val="visible"/>
                                      </p:to>
                                    </p:set>
                                    <p:animEffect transition="in" filter="blinds(horizontal)">
                                      <p:cBhvr>
                                        <p:cTn id="22" dur="500"/>
                                        <p:tgtEl>
                                          <p:spTgt spid="1331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74"/>
                                        </p:tgtEl>
                                        <p:attrNameLst>
                                          <p:attrName>style.visibility</p:attrName>
                                        </p:attrNameLst>
                                      </p:cBhvr>
                                      <p:to>
                                        <p:strVal val="visible"/>
                                      </p:to>
                                    </p:set>
                                    <p:animEffect transition="in" filter="blinds(horizontal)">
                                      <p:cBhvr>
                                        <p:cTn id="27" dur="500"/>
                                        <p:tgtEl>
                                          <p:spTgt spid="13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0" grpId="0" bldLvl="0" animBg="1"/>
      <p:bldP spid="133171" grpId="0" bldLvl="0" animBg="1"/>
      <p:bldP spid="133172" grpId="0" bldLvl="0" animBg="1"/>
      <p:bldP spid="13317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41220" y="751840"/>
            <a:ext cx="7710805" cy="4399915"/>
          </a:xfrm>
          <a:prstGeom prst="rect">
            <a:avLst/>
          </a:prstGeom>
          <a:noFill/>
        </p:spPr>
        <p:txBody>
          <a:bodyPr wrap="square" rtlCol="0" anchor="t">
            <a:spAutoFit/>
          </a:bodyPr>
          <a:p>
            <a:r>
              <a:rPr lang="zh-CN" altLang="en-US" sz="2800"/>
              <a:t>定金”是指当事人约定由一方向对方给付的，作为债权担保的一定数额的货币，它属于一种法律上的担保方式，目的在于促使债务人履行债务，保障债权人的债权得以实现。签合同时，对定金必需以书面形式进行约定，同时还应约定定金的数额和交付期限。给付定金一方如果不履行债务，无权要求另一方返还定金；接受定金的一方如果不履行债务，需向另一方双倍返还债务。债务人履行债务后，依照约定，定金应抵作价款或者收回。</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83105" y="1117600"/>
            <a:ext cx="6159500" cy="3415030"/>
          </a:xfrm>
          <a:prstGeom prst="rect">
            <a:avLst/>
          </a:prstGeom>
          <a:noFill/>
        </p:spPr>
        <p:txBody>
          <a:bodyPr wrap="square" rtlCol="0" anchor="t">
            <a:spAutoFit/>
          </a:bodyPr>
          <a:p>
            <a:r>
              <a:rPr lang="zh-CN" altLang="en-US" sz="3600"/>
              <a:t>而“订金”目前我国法律没有明确规定，它不具备定金所具有的担保性质，可视为“预付款”，当合同不能履行时，除不可抗力外，应根据双方当事人的过错承担违约责任。</a:t>
            </a:r>
            <a:endParaRPr lang="zh-CN" altLang="en-US"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7390" y="695960"/>
            <a:ext cx="9871075" cy="6000750"/>
          </a:xfrm>
          <a:prstGeom prst="rect">
            <a:avLst/>
          </a:prstGeom>
          <a:noFill/>
        </p:spPr>
        <p:txBody>
          <a:bodyPr wrap="square" rtlCol="0" anchor="t">
            <a:spAutoFit/>
          </a:bodyPr>
          <a:p>
            <a:r>
              <a:rPr lang="zh-CN" altLang="en-US" sz="3200"/>
              <a:t>二者产生的基础法律关系不同</a:t>
            </a:r>
            <a:endParaRPr lang="zh-CN" altLang="en-US" sz="3200"/>
          </a:p>
          <a:p>
            <a:r>
              <a:rPr lang="zh-CN" altLang="en-US" sz="3200"/>
              <a:t>定金合同相对于主合同而言是从合同，除非当事人有特殊约定，主合同无效则定金合同亦无效，而当事人关于订金的约定是属于主合同的。</a:t>
            </a:r>
            <a:endParaRPr lang="zh-CN" altLang="en-US" sz="3200"/>
          </a:p>
          <a:p>
            <a:r>
              <a:rPr lang="zh-CN" altLang="en-US" sz="3200"/>
              <a:t>二者的功能不同</a:t>
            </a:r>
            <a:endParaRPr lang="zh-CN" altLang="en-US" sz="3200"/>
          </a:p>
          <a:p>
            <a:r>
              <a:rPr lang="zh-CN" altLang="en-US" sz="3200"/>
              <a:t>定金一经给付，就发挥制裁违约方、补偿守约方的功能。而订金给付后，如果发生一方违约，导致需要解除合同时，收受订金的一方必须如数退还订金。</a:t>
            </a:r>
            <a:endParaRPr lang="zh-CN" altLang="en-US" sz="3200"/>
          </a:p>
          <a:p>
            <a:r>
              <a:rPr lang="zh-CN" altLang="en-US" sz="3200"/>
              <a:t>二者的适用范围不同</a:t>
            </a:r>
            <a:endParaRPr lang="zh-CN" altLang="en-US" sz="3200"/>
          </a:p>
          <a:p>
            <a:r>
              <a:rPr lang="zh-CN" altLang="en-US" sz="3200"/>
              <a:t>定金的担保方式可适于各种合同，而订金只适用于金钱的给付为一方履行债务的合同，多见于买卖合同、租赁合同、承揽合同等合同中。</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p:nvPr/>
        </p:nvSpPr>
        <p:spPr>
          <a:xfrm>
            <a:off x="4764088" y="3016"/>
            <a:ext cx="5903912" cy="4145280"/>
          </a:xfrm>
          <a:prstGeom prst="rect">
            <a:avLst/>
          </a:prstGeom>
          <a:solidFill>
            <a:schemeClr val="bg1"/>
          </a:solidFill>
          <a:ln w="9525">
            <a:noFill/>
          </a:ln>
        </p:spPr>
        <p:txBody>
          <a:bodyPr anchor="ct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stStyle>
          <a:p>
            <a:pPr marL="0" lvl="0" indent="0" eaLnBrk="1" hangingPunct="1">
              <a:spcBef>
                <a:spcPct val="0"/>
              </a:spcBef>
              <a:buClr>
                <a:srgbClr val="000000"/>
              </a:buClr>
              <a:buNone/>
            </a:pPr>
            <a:r>
              <a:rPr lang="zh-CN" altLang="en-US" b="1" dirty="0">
                <a:solidFill>
                  <a:srgbClr val="000000"/>
                </a:solidFill>
                <a:latin typeface="楷体_GB2312" pitchFamily="1" charset="-122"/>
                <a:ea typeface="楷体_GB2312" pitchFamily="1" charset="-122"/>
              </a:rPr>
              <a:t>汶川地震</a:t>
            </a:r>
            <a:r>
              <a:rPr lang="zh-CN" altLang="en-US" b="1" dirty="0">
                <a:solidFill>
                  <a:srgbClr val="000000"/>
                </a:solidFill>
                <a:ea typeface="楷体_GB2312" pitchFamily="1" charset="-122"/>
              </a:rPr>
              <a:t>“</a:t>
            </a:r>
            <a:r>
              <a:rPr lang="zh-CN" altLang="en-US" b="1" dirty="0">
                <a:solidFill>
                  <a:srgbClr val="000000"/>
                </a:solidFill>
                <a:latin typeface="楷体_GB2312" pitchFamily="1" charset="-122"/>
                <a:ea typeface="楷体_GB2312" pitchFamily="1" charset="-122"/>
              </a:rPr>
              <a:t>震</a:t>
            </a:r>
            <a:r>
              <a:rPr lang="zh-CN" altLang="en-US" b="1" dirty="0">
                <a:solidFill>
                  <a:srgbClr val="000000"/>
                </a:solidFill>
                <a:ea typeface="楷体_GB2312" pitchFamily="1" charset="-122"/>
              </a:rPr>
              <a:t>”</a:t>
            </a:r>
            <a:r>
              <a:rPr lang="zh-CN" altLang="en-US" b="1" dirty="0">
                <a:solidFill>
                  <a:srgbClr val="000000"/>
                </a:solidFill>
                <a:latin typeface="楷体_GB2312" pitchFamily="1" charset="-122"/>
                <a:ea typeface="楷体_GB2312" pitchFamily="1" charset="-122"/>
              </a:rPr>
              <a:t>出的法律纠纷</a:t>
            </a:r>
            <a:r>
              <a:rPr lang="zh-CN" altLang="en-US" sz="2400" b="1" dirty="0">
                <a:latin typeface="楷体_GB2312" pitchFamily="1" charset="-122"/>
                <a:ea typeface="楷体_GB2312" pitchFamily="1" charset="-122"/>
              </a:rPr>
              <a:t>　　</a:t>
            </a:r>
            <a:br>
              <a:rPr lang="zh-CN" altLang="en-US" sz="2400" b="1" dirty="0">
                <a:latin typeface="楷体_GB2312" pitchFamily="1" charset="-122"/>
                <a:ea typeface="楷体_GB2312" pitchFamily="1" charset="-122"/>
              </a:rPr>
            </a:br>
            <a:r>
              <a:rPr lang="zh-CN" altLang="en-US" sz="2400" b="1" dirty="0">
                <a:latin typeface="楷体_GB2312" pitchFamily="1" charset="-122"/>
                <a:ea typeface="楷体_GB2312" pitchFamily="1" charset="-122"/>
              </a:rPr>
              <a:t>　　</a:t>
            </a:r>
            <a:r>
              <a:rPr lang="zh-CN" altLang="en-US" sz="2600" b="1" dirty="0">
                <a:latin typeface="楷体_GB2312" pitchFamily="1" charset="-122"/>
                <a:ea typeface="楷体_GB2312" pitchFamily="1" charset="-122"/>
              </a:rPr>
              <a:t>王某和丈夫周某做水果批发生意。</a:t>
            </a:r>
            <a:r>
              <a:rPr lang="en-US" altLang="zh-CN" sz="2600" b="1" dirty="0">
                <a:latin typeface="楷体_GB2312" pitchFamily="1" charset="-122"/>
                <a:ea typeface="楷体_GB2312" pitchFamily="1" charset="-122"/>
              </a:rPr>
              <a:t>4</a:t>
            </a:r>
            <a:r>
              <a:rPr lang="zh-CN" altLang="en-US" sz="2600" b="1" dirty="0">
                <a:latin typeface="楷体_GB2312" pitchFamily="1" charset="-122"/>
                <a:ea typeface="楷体_GB2312" pitchFamily="1" charset="-122"/>
              </a:rPr>
              <a:t>月，他们与水果经销商单某签订了一份买卖合同。合同约定，单某在王某处订购</a:t>
            </a:r>
            <a:r>
              <a:rPr lang="en-US" altLang="zh-CN" sz="2600" b="1" dirty="0">
                <a:latin typeface="楷体_GB2312" pitchFamily="1" charset="-122"/>
                <a:ea typeface="楷体_GB2312" pitchFamily="1" charset="-122"/>
              </a:rPr>
              <a:t>1</a:t>
            </a:r>
            <a:r>
              <a:rPr lang="zh-CN" altLang="en-US" sz="2600" b="1" dirty="0">
                <a:latin typeface="楷体_GB2312" pitchFamily="1" charset="-122"/>
                <a:ea typeface="楷体_GB2312" pitchFamily="1" charset="-122"/>
              </a:rPr>
              <a:t>万公斤榴莲，价值</a:t>
            </a:r>
            <a:r>
              <a:rPr lang="en-US" altLang="zh-CN" sz="2600" b="1" dirty="0">
                <a:latin typeface="楷体_GB2312" pitchFamily="1" charset="-122"/>
                <a:ea typeface="楷体_GB2312" pitchFamily="1" charset="-122"/>
              </a:rPr>
              <a:t>14</a:t>
            </a:r>
            <a:r>
              <a:rPr lang="zh-CN" altLang="en-US" sz="2600" b="1" dirty="0">
                <a:latin typeface="楷体_GB2312" pitchFamily="1" charset="-122"/>
                <a:ea typeface="楷体_GB2312" pitchFamily="1" charset="-122"/>
              </a:rPr>
              <a:t>万元，交货时间为</a:t>
            </a:r>
            <a:r>
              <a:rPr lang="en-US" altLang="zh-CN" sz="2600" b="1" dirty="0">
                <a:latin typeface="楷体_GB2312" pitchFamily="1" charset="-122"/>
                <a:ea typeface="楷体_GB2312" pitchFamily="1" charset="-122"/>
              </a:rPr>
              <a:t>2008</a:t>
            </a:r>
            <a:r>
              <a:rPr lang="zh-CN" altLang="en-US" sz="2600" b="1" dirty="0">
                <a:latin typeface="楷体_GB2312" pitchFamily="1" charset="-122"/>
                <a:ea typeface="楷体_GB2312" pitchFamily="1" charset="-122"/>
              </a:rPr>
              <a:t>年</a:t>
            </a:r>
            <a:r>
              <a:rPr lang="en-US" altLang="zh-CN" sz="2600" b="1" dirty="0">
                <a:latin typeface="楷体_GB2312" pitchFamily="1" charset="-122"/>
                <a:ea typeface="楷体_GB2312" pitchFamily="1" charset="-122"/>
              </a:rPr>
              <a:t>5</a:t>
            </a:r>
            <a:r>
              <a:rPr lang="zh-CN" altLang="en-US" sz="2600" b="1" dirty="0">
                <a:latin typeface="楷体_GB2312" pitchFamily="1" charset="-122"/>
                <a:ea typeface="楷体_GB2312" pitchFamily="1" charset="-122"/>
              </a:rPr>
              <a:t>月</a:t>
            </a:r>
            <a:r>
              <a:rPr lang="en-US" altLang="zh-CN" sz="2600" b="1" dirty="0">
                <a:latin typeface="楷体_GB2312" pitchFamily="1" charset="-122"/>
                <a:ea typeface="楷体_GB2312" pitchFamily="1" charset="-122"/>
              </a:rPr>
              <a:t>31</a:t>
            </a:r>
            <a:r>
              <a:rPr lang="zh-CN" altLang="en-US" sz="2600" b="1" dirty="0">
                <a:latin typeface="楷体_GB2312" pitchFamily="1" charset="-122"/>
                <a:ea typeface="楷体_GB2312" pitchFamily="1" charset="-122"/>
              </a:rPr>
              <a:t>日。并向王某支付了</a:t>
            </a:r>
            <a:r>
              <a:rPr lang="en-US" altLang="zh-CN" sz="2600" b="1" dirty="0">
                <a:latin typeface="楷体_GB2312" pitchFamily="1" charset="-122"/>
                <a:ea typeface="楷体_GB2312" pitchFamily="1" charset="-122"/>
              </a:rPr>
              <a:t>7000</a:t>
            </a:r>
            <a:r>
              <a:rPr lang="zh-CN" altLang="en-US" sz="2600" b="1" dirty="0">
                <a:latin typeface="楷体_GB2312" pitchFamily="1" charset="-122"/>
                <a:ea typeface="楷体_GB2312" pitchFamily="1" charset="-122"/>
              </a:rPr>
              <a:t>元的定金，双方约定违约金为</a:t>
            </a:r>
            <a:r>
              <a:rPr lang="en-US" altLang="zh-CN" sz="2600" b="1" dirty="0">
                <a:latin typeface="楷体_GB2312" pitchFamily="1" charset="-122"/>
                <a:ea typeface="楷体_GB2312" pitchFamily="1" charset="-122"/>
              </a:rPr>
              <a:t>2</a:t>
            </a:r>
            <a:r>
              <a:rPr lang="zh-CN" altLang="en-US" sz="2600" b="1" dirty="0">
                <a:latin typeface="楷体_GB2312" pitchFamily="1" charset="-122"/>
                <a:ea typeface="楷体_GB2312" pitchFamily="1" charset="-122"/>
              </a:rPr>
              <a:t>万元，合同中并没有载明免责事由。王某收到定金后，周某就立即赶往南方办货。</a:t>
            </a:r>
            <a:endParaRPr lang="zh-CN" altLang="en-US" sz="2600" b="1" dirty="0">
              <a:latin typeface="楷体_GB2312" pitchFamily="1" charset="-122"/>
              <a:ea typeface="楷体_GB2312" pitchFamily="1" charset="-122"/>
            </a:endParaRPr>
          </a:p>
        </p:txBody>
      </p:sp>
      <p:sp>
        <p:nvSpPr>
          <p:cNvPr id="134148" name="Rectangle 4"/>
          <p:cNvSpPr/>
          <p:nvPr/>
        </p:nvSpPr>
        <p:spPr>
          <a:xfrm>
            <a:off x="1597025" y="4170363"/>
            <a:ext cx="9070975" cy="265176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stStyle>
          <a:p>
            <a:pPr marL="342900" lvl="0" indent="-342900" eaLnBrk="1" hangingPunct="1">
              <a:spcBef>
                <a:spcPct val="0"/>
              </a:spcBef>
              <a:buClr>
                <a:srgbClr val="000000"/>
              </a:buClr>
              <a:buNone/>
            </a:pPr>
            <a:r>
              <a:rPr lang="en-US" altLang="zh-CN" sz="2400" b="1" dirty="0">
                <a:latin typeface="楷体_GB2312" pitchFamily="1" charset="-122"/>
                <a:ea typeface="楷体_GB2312" pitchFamily="1" charset="-122"/>
              </a:rPr>
              <a:t>     </a:t>
            </a:r>
            <a:r>
              <a:rPr lang="en-US" altLang="zh-CN" sz="2800" b="1" dirty="0">
                <a:latin typeface="楷体_GB2312" pitchFamily="1" charset="-122"/>
                <a:ea typeface="楷体_GB2312" pitchFamily="1" charset="-122"/>
              </a:rPr>
              <a:t>5</a:t>
            </a:r>
            <a:r>
              <a:rPr lang="zh-CN" altLang="en-US" sz="2800" b="1" dirty="0">
                <a:latin typeface="楷体_GB2312" pitchFamily="1" charset="-122"/>
                <a:ea typeface="楷体_GB2312" pitchFamily="1" charset="-122"/>
              </a:rPr>
              <a:t>月</a:t>
            </a:r>
            <a:r>
              <a:rPr lang="en-US" altLang="zh-CN" sz="2800" b="1" dirty="0">
                <a:latin typeface="楷体_GB2312" pitchFamily="1" charset="-122"/>
                <a:ea typeface="楷体_GB2312" pitchFamily="1" charset="-122"/>
              </a:rPr>
              <a:t>12</a:t>
            </a:r>
            <a:r>
              <a:rPr lang="zh-CN" altLang="en-US" sz="2800" b="1" dirty="0">
                <a:latin typeface="楷体_GB2312" pitchFamily="1" charset="-122"/>
                <a:ea typeface="楷体_GB2312" pitchFamily="1" charset="-122"/>
              </a:rPr>
              <a:t>日，周某的货车途经四川时遭遇大地震，周某获救，但</a:t>
            </a:r>
            <a:r>
              <a:rPr lang="en-US" altLang="zh-CN" sz="2800" b="1" dirty="0">
                <a:latin typeface="楷体_GB2312" pitchFamily="1" charset="-122"/>
                <a:ea typeface="楷体_GB2312" pitchFamily="1" charset="-122"/>
              </a:rPr>
              <a:t>14</a:t>
            </a:r>
            <a:r>
              <a:rPr lang="zh-CN" altLang="en-US" sz="2800" b="1" dirty="0">
                <a:latin typeface="楷体_GB2312" pitchFamily="1" charset="-122"/>
                <a:ea typeface="楷体_GB2312" pitchFamily="1" charset="-122"/>
              </a:rPr>
              <a:t>万元的货物都毁了。现在周某在医院中治疗，而他们与单某的合同也无法如期履行。单某提出对方违约，要求其支付违约金。王某想延期履行，但是单某不同意。这让王某着了急，地震谁也预料不到，怎么能让他们承担责任呢？</a:t>
            </a:r>
            <a:endParaRPr lang="zh-CN" altLang="en-US" sz="2400" b="1" dirty="0">
              <a:solidFill>
                <a:srgbClr val="FF0000"/>
              </a:solidFill>
              <a:latin typeface="楷体_GB2312" pitchFamily="1" charset="-122"/>
              <a:ea typeface="楷体_GB2312" pitchFamily="1" charset="-122"/>
            </a:endParaRPr>
          </a:p>
        </p:txBody>
      </p:sp>
      <p:pic>
        <p:nvPicPr>
          <p:cNvPr id="39940" name="Picture 8" descr="1b0c0c1dbd8135af86d6b61b"/>
          <p:cNvPicPr>
            <a:picLocks noChangeAspect="1"/>
          </p:cNvPicPr>
          <p:nvPr/>
        </p:nvPicPr>
        <p:blipFill>
          <a:blip r:embed="rId1"/>
          <a:stretch>
            <a:fillRect/>
          </a:stretch>
        </p:blipFill>
        <p:spPr>
          <a:xfrm>
            <a:off x="1703388" y="188913"/>
            <a:ext cx="3097212" cy="3933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diamond(in)">
                                      <p:cBhvr>
                                        <p:cTn id="7" dur="20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2290445"/>
          </a:xfrm>
          <a:prstGeom prst="rect">
            <a:avLst/>
          </a:prstGeom>
          <a:noFill/>
          <a:ln w="9525">
            <a:noFill/>
          </a:ln>
        </p:spPr>
        <p:txBody>
          <a:bodyPr lIns="90000" tIns="46800" rIns="90000" bIns="46800" anchor="t">
            <a:spAutoFit/>
          </a:bodyPr>
          <a:p>
            <a:pPr lvl="0"/>
            <a:r>
              <a:rPr lang="zh-CN" altLang="en-US" sz="2400" b="1" dirty="0"/>
              <a:t>1.掌握承担违约责任的形式；2.掌握违约责任的免除情形；3.掌握典型合同的纠纷处理</a:t>
            </a:r>
            <a:endParaRPr lang="zh-CN" altLang="en-US" sz="2400" b="1" dirty="0"/>
          </a:p>
        </p:txBody>
      </p:sp>
      <p:sp>
        <p:nvSpPr>
          <p:cNvPr id="4110" name="矩形 4110"/>
          <p:cNvSpPr/>
          <p:nvPr/>
        </p:nvSpPr>
        <p:spPr>
          <a:xfrm>
            <a:off x="5087938" y="2781300"/>
            <a:ext cx="2079625" cy="1372870"/>
          </a:xfrm>
          <a:prstGeom prst="rect">
            <a:avLst/>
          </a:prstGeom>
          <a:noFill/>
          <a:ln w="9525">
            <a:noFill/>
          </a:ln>
        </p:spPr>
        <p:txBody>
          <a:bodyPr wrap="square" lIns="90000" tIns="46800" rIns="90000" bIns="46800" anchor="t">
            <a:spAutoFit/>
          </a:bodyPr>
          <a:p>
            <a:pPr lvl="0" eaLnBrk="0" hangingPunct="0"/>
            <a:r>
              <a:rPr sz="2800" b="1"/>
              <a:t>能正确根据合同处理违约行为</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p:nvPr/>
        </p:nvSpPr>
        <p:spPr>
          <a:xfrm>
            <a:off x="1595438" y="616744"/>
            <a:ext cx="8964612" cy="5638800"/>
          </a:xfrm>
          <a:prstGeom prst="rect">
            <a:avLst/>
          </a:prstGeom>
          <a:solidFill>
            <a:schemeClr val="bg1"/>
          </a:solidFill>
          <a:ln w="9525">
            <a:noFill/>
          </a:ln>
        </p:spPr>
        <p:txBody>
          <a:bodyPr anchor="ct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r>
              <a:rPr lang="zh-CN" altLang="en-US" sz="2800" b="1" dirty="0">
                <a:latin typeface="仿宋_GB2312" pitchFamily="49" charset="-122"/>
                <a:ea typeface="仿宋_GB2312" pitchFamily="49" charset="-122"/>
              </a:rPr>
              <a:t>律师分析：</a:t>
            </a:r>
            <a:endParaRPr lang="zh-CN" altLang="en-US" sz="2800" b="1" dirty="0">
              <a:latin typeface="仿宋_GB2312" pitchFamily="49" charset="-122"/>
              <a:ea typeface="仿宋_GB2312" pitchFamily="49" charset="-122"/>
            </a:endParaRPr>
          </a:p>
          <a:p>
            <a:pPr marL="0" lvl="0" indent="0" eaLnBrk="1" hangingPunct="1">
              <a:spcBef>
                <a:spcPct val="0"/>
              </a:spcBef>
              <a:buClr>
                <a:srgbClr val="000000"/>
              </a:buClr>
              <a:buNone/>
            </a:pPr>
            <a:r>
              <a:rPr lang="zh-CN" altLang="en-US" sz="2800" b="1" dirty="0">
                <a:latin typeface="仿宋_GB2312" pitchFamily="49" charset="-122"/>
                <a:ea typeface="仿宋_GB2312" pitchFamily="49" charset="-122"/>
              </a:rPr>
              <a:t>    本案是地震发生后导致的一系列合同纠纷问题，其中引进了一个法律名词，即不可抗力。</a:t>
            </a:r>
            <a:r>
              <a:rPr lang="zh-CN" altLang="en-US" sz="2800" b="1" dirty="0">
                <a:solidFill>
                  <a:srgbClr val="FFFF00"/>
                </a:solidFill>
                <a:latin typeface="仿宋_GB2312" pitchFamily="49" charset="-122"/>
                <a:ea typeface="仿宋_GB2312" pitchFamily="49" charset="-122"/>
              </a:rPr>
              <a:t>所谓不可抗力，是指不能预见、不能避免并不能克服的客观情况</a:t>
            </a:r>
            <a:r>
              <a:rPr lang="zh-CN" altLang="en-US" sz="2800" b="1" dirty="0">
                <a:solidFill>
                  <a:srgbClr val="FFFF66"/>
                </a:solidFill>
                <a:latin typeface="仿宋_GB2312" pitchFamily="49" charset="-122"/>
                <a:ea typeface="仿宋_GB2312" pitchFamily="49" charset="-122"/>
              </a:rPr>
              <a:t>。</a:t>
            </a:r>
            <a:r>
              <a:rPr lang="zh-CN" altLang="en-US" sz="2800" b="1" dirty="0">
                <a:latin typeface="仿宋_GB2312" pitchFamily="49" charset="-122"/>
                <a:ea typeface="仿宋_GB2312" pitchFamily="49" charset="-122"/>
              </a:rPr>
              <a:t>根据</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民法通则</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第</a:t>
            </a:r>
            <a:r>
              <a:rPr lang="en-US" altLang="zh-CN" sz="2800" b="1" dirty="0">
                <a:latin typeface="仿宋_GB2312" pitchFamily="49" charset="-122"/>
                <a:ea typeface="仿宋_GB2312" pitchFamily="49" charset="-122"/>
              </a:rPr>
              <a:t>107</a:t>
            </a:r>
            <a:r>
              <a:rPr lang="zh-CN" altLang="en-US" sz="2800" b="1" dirty="0">
                <a:latin typeface="仿宋_GB2312" pitchFamily="49" charset="-122"/>
                <a:ea typeface="仿宋_GB2312" pitchFamily="49" charset="-122"/>
              </a:rPr>
              <a:t>条的规定：</a:t>
            </a:r>
            <a:r>
              <a:rPr lang="zh-CN" altLang="en-US" sz="2800" b="1" dirty="0">
                <a:latin typeface="Arial" panose="020B0604020202020204" pitchFamily="34" charset="0"/>
                <a:ea typeface="仿宋_GB2312" pitchFamily="49" charset="-122"/>
              </a:rPr>
              <a:t>“</a:t>
            </a:r>
            <a:r>
              <a:rPr lang="zh-CN" altLang="en-US" sz="2800" b="1" dirty="0">
                <a:latin typeface="仿宋_GB2312" pitchFamily="49" charset="-122"/>
                <a:ea typeface="仿宋_GB2312" pitchFamily="49" charset="-122"/>
              </a:rPr>
              <a:t>因不可抗力不能履行合同或者造成他人损害的，不承担民事责任，法律另有规定的除外。</a:t>
            </a:r>
            <a:r>
              <a:rPr lang="zh-CN" altLang="en-US" sz="2800" b="1" dirty="0">
                <a:latin typeface="Arial" panose="020B0604020202020204" pitchFamily="34" charset="0"/>
                <a:ea typeface="仿宋_GB2312" pitchFamily="49" charset="-122"/>
              </a:rPr>
              <a:t>”</a:t>
            </a:r>
            <a:br>
              <a:rPr lang="zh-CN" altLang="en-US" sz="2800" b="1" dirty="0">
                <a:latin typeface="仿宋_GB2312" pitchFamily="49" charset="-122"/>
                <a:ea typeface="仿宋_GB2312" pitchFamily="49" charset="-122"/>
              </a:rPr>
            </a:br>
            <a:r>
              <a:rPr lang="zh-CN" altLang="en-US" sz="2800" b="1" dirty="0">
                <a:latin typeface="仿宋_GB2312" pitchFamily="49" charset="-122"/>
                <a:ea typeface="仿宋_GB2312" pitchFamily="49" charset="-122"/>
              </a:rPr>
              <a:t>    </a:t>
            </a:r>
            <a:r>
              <a:rPr lang="zh-CN" altLang="en-US" sz="2800" b="1" dirty="0">
                <a:solidFill>
                  <a:srgbClr val="FFFF00"/>
                </a:solidFill>
                <a:latin typeface="仿宋_GB2312" pitchFamily="49" charset="-122"/>
                <a:ea typeface="仿宋_GB2312" pitchFamily="49" charset="-122"/>
              </a:rPr>
              <a:t>不可抗力</a:t>
            </a:r>
            <a:r>
              <a:rPr lang="zh-CN" altLang="en-US" sz="2800" b="1" dirty="0">
                <a:latin typeface="仿宋_GB2312" pitchFamily="49" charset="-122"/>
                <a:ea typeface="仿宋_GB2312" pitchFamily="49" charset="-122"/>
              </a:rPr>
              <a:t>主要有</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种：</a:t>
            </a:r>
            <a:r>
              <a:rPr lang="en-US" altLang="zh-CN" sz="2800" b="1" dirty="0">
                <a:latin typeface="仿宋_GB2312" pitchFamily="49" charset="-122"/>
                <a:ea typeface="仿宋_GB2312" pitchFamily="49" charset="-122"/>
              </a:rPr>
              <a:t>1.</a:t>
            </a:r>
            <a:r>
              <a:rPr lang="zh-CN" altLang="en-US" sz="2800" b="1" dirty="0">
                <a:latin typeface="仿宋_GB2312" pitchFamily="49" charset="-122"/>
                <a:ea typeface="仿宋_GB2312" pitchFamily="49" charset="-122"/>
              </a:rPr>
              <a:t>自然原因。例如：地震、台风等；</a:t>
            </a:r>
            <a:r>
              <a:rPr lang="en-US" altLang="zh-CN" sz="2800" b="1" dirty="0">
                <a:latin typeface="仿宋_GB2312" pitchFamily="49" charset="-122"/>
                <a:ea typeface="仿宋_GB2312" pitchFamily="49" charset="-122"/>
              </a:rPr>
              <a:t>2.</a:t>
            </a:r>
            <a:r>
              <a:rPr lang="zh-CN" altLang="en-US" sz="2800" b="1" dirty="0">
                <a:latin typeface="仿宋_GB2312" pitchFamily="49" charset="-122"/>
                <a:ea typeface="仿宋_GB2312" pitchFamily="49" charset="-122"/>
              </a:rPr>
              <a:t>社会原因。例如罢工、战争等；</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其他原因。例如政府征用土地等。</a:t>
            </a:r>
            <a:endParaRPr lang="zh-CN" altLang="en-US" sz="2800" b="1" dirty="0">
              <a:latin typeface="仿宋_GB2312" pitchFamily="49" charset="-122"/>
              <a:ea typeface="仿宋_GB2312" pitchFamily="49" charset="-122"/>
            </a:endParaRPr>
          </a:p>
          <a:p>
            <a:pPr marL="0" lvl="0" indent="0" eaLnBrk="1" hangingPunct="1">
              <a:spcBef>
                <a:spcPct val="0"/>
              </a:spcBef>
              <a:buClr>
                <a:srgbClr val="000000"/>
              </a:buClr>
              <a:buNone/>
            </a:pPr>
            <a:r>
              <a:rPr lang="zh-CN" altLang="en-US" sz="2800" b="1" dirty="0">
                <a:latin typeface="仿宋_GB2312" pitchFamily="49" charset="-122"/>
                <a:ea typeface="仿宋_GB2312" pitchFamily="49" charset="-122"/>
              </a:rPr>
              <a:t>    </a:t>
            </a:r>
            <a:r>
              <a:rPr lang="zh-CN" altLang="en-US" sz="2800" b="1" dirty="0">
                <a:solidFill>
                  <a:srgbClr val="FFFF00"/>
                </a:solidFill>
                <a:latin typeface="仿宋_GB2312" pitchFamily="49" charset="-122"/>
                <a:ea typeface="仿宋_GB2312" pitchFamily="49" charset="-122"/>
              </a:rPr>
              <a:t>本案中，王某违约是因不可抗力导致的，属于法定免责情形，王某不必承担违约责任，双方可以就合同的履行期限进行修改，合同仍然有效。</a:t>
            </a:r>
            <a:endParaRPr lang="zh-CN" altLang="en-US" sz="2800" b="1" dirty="0">
              <a:latin typeface="仿宋_GB2312" pitchFamily="49" charset="-122"/>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5170">
                                            <p:txEl>
                                              <p:charRg st="6" end="202"/>
                                            </p:txEl>
                                          </p:spTgt>
                                        </p:tgtEl>
                                        <p:attrNameLst>
                                          <p:attrName>style.visibility</p:attrName>
                                        </p:attrNameLst>
                                      </p:cBhvr>
                                      <p:to>
                                        <p:strVal val="visible"/>
                                      </p:to>
                                    </p:set>
                                    <p:anim calcmode="lin" valueType="num">
                                      <p:cBhvr>
                                        <p:cTn id="7" dur="1000" fill="hold"/>
                                        <p:tgtEl>
                                          <p:spTgt spid="135170">
                                            <p:txEl>
                                              <p:charRg st="6" end="202"/>
                                            </p:txEl>
                                          </p:spTgt>
                                        </p:tgtEl>
                                        <p:attrNameLst>
                                          <p:attrName>ppt_x</p:attrName>
                                        </p:attrNameLst>
                                      </p:cBhvr>
                                      <p:tavLst>
                                        <p:tav tm="0">
                                          <p:val>
                                            <p:strVal val="#ppt_x-.2"/>
                                          </p:val>
                                        </p:tav>
                                        <p:tav tm="100000">
                                          <p:val>
                                            <p:strVal val="#ppt_x"/>
                                          </p:val>
                                        </p:tav>
                                      </p:tavLst>
                                    </p:anim>
                                    <p:anim calcmode="lin" valueType="num">
                                      <p:cBhvr>
                                        <p:cTn id="8" dur="1000" fill="hold"/>
                                        <p:tgtEl>
                                          <p:spTgt spid="135170">
                                            <p:txEl>
                                              <p:charRg st="6" end="20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5170">
                                            <p:txEl>
                                              <p:charRg st="6" end="20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5170">
                                            <p:txEl>
                                              <p:charRg st="202" end="269"/>
                                            </p:txEl>
                                          </p:spTgt>
                                        </p:tgtEl>
                                        <p:attrNameLst>
                                          <p:attrName>style.visibility</p:attrName>
                                        </p:attrNameLst>
                                      </p:cBhvr>
                                      <p:to>
                                        <p:strVal val="visible"/>
                                      </p:to>
                                    </p:set>
                                    <p:anim calcmode="lin" valueType="num">
                                      <p:cBhvr>
                                        <p:cTn id="14" dur="1000" fill="hold"/>
                                        <p:tgtEl>
                                          <p:spTgt spid="135170">
                                            <p:txEl>
                                              <p:charRg st="202" end="269"/>
                                            </p:txEl>
                                          </p:spTgt>
                                        </p:tgtEl>
                                        <p:attrNameLst>
                                          <p:attrName>ppt_x</p:attrName>
                                        </p:attrNameLst>
                                      </p:cBhvr>
                                      <p:tavLst>
                                        <p:tav tm="0">
                                          <p:val>
                                            <p:strVal val="#ppt_x-.2"/>
                                          </p:val>
                                        </p:tav>
                                        <p:tav tm="100000">
                                          <p:val>
                                            <p:strVal val="#ppt_x"/>
                                          </p:val>
                                        </p:tav>
                                      </p:tavLst>
                                    </p:anim>
                                    <p:anim calcmode="lin" valueType="num">
                                      <p:cBhvr>
                                        <p:cTn id="15" dur="1000" fill="hold"/>
                                        <p:tgtEl>
                                          <p:spTgt spid="135170">
                                            <p:txEl>
                                              <p:charRg st="202" end="269"/>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5170">
                                            <p:txEl>
                                              <p:charRg st="202" end="2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ChangeArrowheads="1"/>
          </p:cNvSpPr>
          <p:nvPr>
            <p:ph idx="1"/>
          </p:nvPr>
        </p:nvSpPr>
        <p:spPr>
          <a:xfrm>
            <a:off x="1836738" y="2120900"/>
            <a:ext cx="8435975" cy="2892425"/>
          </a:xfrm>
          <a:solidFill>
            <a:schemeClr val="bg1"/>
          </a:solidFill>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120000"/>
              <a:buFontTx/>
              <a:buChar char="•"/>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法定的免责情形</a:t>
            </a:r>
            <a:r>
              <a:rPr kumimoji="0" lang="en-US" altLang="zh-CN"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a:t>
            </a:r>
            <a:r>
              <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最常见的就是不可抗力</a:t>
            </a:r>
            <a:endPar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20000"/>
              <a:buFontTx/>
              <a:buNone/>
              <a:defRPr/>
            </a:pPr>
            <a:endPar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120000"/>
              <a:buFontTx/>
              <a:buChar char="•"/>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约定的免责情形</a:t>
            </a:r>
            <a:r>
              <a:rPr kumimoji="0" lang="en-US" altLang="zh-CN"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a:t>
            </a:r>
            <a:r>
              <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双方在订立合同时经协商达成一致的免责情形，只要这种约定符合法律规定，届时就可以对违约行为免责。</a:t>
            </a:r>
            <a:endParaRPr kumimoji="0" lang="zh-CN" altLang="en-US" sz="32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1987" name="WordArt 3"/>
          <p:cNvSpPr>
            <a:spLocks noTextEdit="1"/>
          </p:cNvSpPr>
          <p:nvPr/>
        </p:nvSpPr>
        <p:spPr>
          <a:xfrm>
            <a:off x="1992313" y="188913"/>
            <a:ext cx="4572000" cy="1439862"/>
          </a:xfrm>
          <a:prstGeom prst="rect">
            <a:avLst/>
          </a:prstGeom>
        </p:spPr>
        <p:txBody>
          <a:bodyPr wrap="none" fromWordArt="1">
            <a:prstTxWarp prst="textDeflate">
              <a:avLst>
                <a:gd name="adj" fmla="val 26227"/>
              </a:avLst>
            </a:prstTxWarp>
            <a:normAutofit/>
          </a:bodyPr>
          <a:p>
            <a:pPr algn="ctr"/>
            <a:r>
              <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违约行为的免责情形：</a:t>
            </a:r>
            <a:endParaRPr lang="zh-CN" altLang="en-US" sz="36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41988" name="AutoShape 4">
            <a:hlinkClick r:id="rId1" action="ppaction://hlinksldjump"/>
          </p:cNvPr>
          <p:cNvSpPr/>
          <p:nvPr/>
        </p:nvSpPr>
        <p:spPr>
          <a:xfrm>
            <a:off x="10056813" y="6308725"/>
            <a:ext cx="431800" cy="360363"/>
          </a:xfrm>
          <a:prstGeom prst="actionButtonBackPrevious">
            <a:avLst/>
          </a:prstGeom>
          <a:solidFill>
            <a:srgbClr val="CC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6194">
                                            <p:txEl>
                                              <p:charRg st="0" end="20"/>
                                            </p:txEl>
                                          </p:spTgt>
                                        </p:tgtEl>
                                        <p:attrNameLst>
                                          <p:attrName>style.visibility</p:attrName>
                                        </p:attrNameLst>
                                      </p:cBhvr>
                                      <p:to>
                                        <p:strVal val="visible"/>
                                      </p:to>
                                    </p:set>
                                    <p:anim calcmode="lin" valueType="num">
                                      <p:cBhvr>
                                        <p:cTn id="7" dur="1000" fill="hold"/>
                                        <p:tgtEl>
                                          <p:spTgt spid="136194">
                                            <p:txEl>
                                              <p:charRg st="0" end="20"/>
                                            </p:txEl>
                                          </p:spTgt>
                                        </p:tgtEl>
                                        <p:attrNameLst>
                                          <p:attrName>ppt_x</p:attrName>
                                        </p:attrNameLst>
                                      </p:cBhvr>
                                      <p:tavLst>
                                        <p:tav tm="0">
                                          <p:val>
                                            <p:strVal val="#ppt_x-.2"/>
                                          </p:val>
                                        </p:tav>
                                        <p:tav tm="100000">
                                          <p:val>
                                            <p:strVal val="#ppt_x"/>
                                          </p:val>
                                        </p:tav>
                                      </p:tavLst>
                                    </p:anim>
                                    <p:anim calcmode="lin" valueType="num">
                                      <p:cBhvr>
                                        <p:cTn id="8" dur="1000" fill="hold"/>
                                        <p:tgtEl>
                                          <p:spTgt spid="136194">
                                            <p:txEl>
                                              <p:charRg st="0" end="2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6194">
                                            <p:txEl>
                                              <p:charRg st="0" end="2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36194">
                                            <p:txEl>
                                              <p:charRg st="21" end="78"/>
                                            </p:txEl>
                                          </p:spTgt>
                                        </p:tgtEl>
                                        <p:attrNameLst>
                                          <p:attrName>style.visibility</p:attrName>
                                        </p:attrNameLst>
                                      </p:cBhvr>
                                      <p:to>
                                        <p:strVal val="visible"/>
                                      </p:to>
                                    </p:set>
                                    <p:anim calcmode="lin" valueType="num">
                                      <p:cBhvr>
                                        <p:cTn id="14" dur="1000" fill="hold"/>
                                        <p:tgtEl>
                                          <p:spTgt spid="136194">
                                            <p:txEl>
                                              <p:charRg st="21" end="78"/>
                                            </p:txEl>
                                          </p:spTgt>
                                        </p:tgtEl>
                                        <p:attrNameLst>
                                          <p:attrName>ppt_x</p:attrName>
                                        </p:attrNameLst>
                                      </p:cBhvr>
                                      <p:tavLst>
                                        <p:tav tm="0">
                                          <p:val>
                                            <p:strVal val="#ppt_x-.2"/>
                                          </p:val>
                                        </p:tav>
                                        <p:tav tm="100000">
                                          <p:val>
                                            <p:strVal val="#ppt_x"/>
                                          </p:val>
                                        </p:tav>
                                      </p:tavLst>
                                    </p:anim>
                                    <p:anim calcmode="lin" valueType="num">
                                      <p:cBhvr>
                                        <p:cTn id="15" dur="1000" fill="hold"/>
                                        <p:tgtEl>
                                          <p:spTgt spid="136194">
                                            <p:txEl>
                                              <p:charRg st="21" end="78"/>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6194">
                                            <p:txEl>
                                              <p:charRg st="21"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p:nvPr/>
        </p:nvSpPr>
        <p:spPr>
          <a:xfrm>
            <a:off x="1703388" y="260350"/>
            <a:ext cx="8785225" cy="5638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r>
              <a:rPr lang="zh-CN" altLang="en-US" sz="2800" b="1" dirty="0">
                <a:solidFill>
                  <a:srgbClr val="FF0000"/>
                </a:solidFill>
                <a:latin typeface="楷体_GB2312" pitchFamily="1" charset="-122"/>
                <a:ea typeface="楷体_GB2312" pitchFamily="1" charset="-122"/>
              </a:rPr>
              <a:t>案例探究：</a:t>
            </a:r>
            <a:r>
              <a:rPr lang="zh-CN" altLang="en-US" sz="2800" b="1" dirty="0">
                <a:solidFill>
                  <a:srgbClr val="000000"/>
                </a:solidFill>
                <a:latin typeface="楷体_GB2312" pitchFamily="1" charset="-122"/>
                <a:ea typeface="楷体_GB2312" pitchFamily="1" charset="-122"/>
              </a:rPr>
              <a:t>节前寄月饼节后一月到</a:t>
            </a:r>
            <a:br>
              <a:rPr lang="zh-CN" altLang="en-US" sz="2800" b="1" dirty="0">
                <a:solidFill>
                  <a:srgbClr val="000000"/>
                </a:solidFill>
                <a:latin typeface="楷体_GB2312" pitchFamily="1" charset="-122"/>
                <a:ea typeface="楷体_GB2312" pitchFamily="1" charset="-122"/>
              </a:rPr>
            </a:br>
            <a:r>
              <a:rPr lang="zh-CN" altLang="en-US" sz="2800" b="1" dirty="0">
                <a:solidFill>
                  <a:srgbClr val="000000"/>
                </a:solidFill>
                <a:latin typeface="楷体_GB2312" pitchFamily="1" charset="-122"/>
                <a:ea typeface="楷体_GB2312" pitchFamily="1" charset="-122"/>
              </a:rPr>
              <a:t>　　</a:t>
            </a:r>
            <a:r>
              <a:rPr lang="en-US" altLang="zh-CN" sz="2800" b="1" dirty="0">
                <a:solidFill>
                  <a:srgbClr val="000000"/>
                </a:solidFill>
                <a:latin typeface="楷体_GB2312" pitchFamily="1" charset="-122"/>
                <a:ea typeface="楷体_GB2312" pitchFamily="1" charset="-122"/>
              </a:rPr>
              <a:t>2015</a:t>
            </a:r>
            <a:r>
              <a:rPr lang="zh-CN" altLang="en-US" sz="2800" b="1" dirty="0">
                <a:solidFill>
                  <a:srgbClr val="000000"/>
                </a:solidFill>
                <a:latin typeface="楷体_GB2312" pitchFamily="1" charset="-122"/>
                <a:ea typeface="楷体_GB2312" pitchFamily="1" charset="-122"/>
              </a:rPr>
              <a:t>年中秋节后，市消委会接到消费者张先生投诉，其于中秋节前５天寄月饼给远方父母，快递公司承诺一定会于农历８月１５日前送达，但中秋过了十几天了，父母仍未收到月饼，张先生多次打电话到快递公司查询都没得到确切答复，最终在中秋节一个月后才收到，月饼已发霉变质。</a:t>
            </a:r>
            <a:endParaRPr lang="zh-CN" altLang="en-US" sz="2800" b="1" dirty="0">
              <a:solidFill>
                <a:srgbClr val="000000"/>
              </a:solidFill>
              <a:latin typeface="楷体_GB2312" pitchFamily="1" charset="-122"/>
              <a:ea typeface="楷体_GB2312" pitchFamily="1" charset="-122"/>
            </a:endParaRPr>
          </a:p>
          <a:p>
            <a:pPr marL="0" lvl="0" indent="0" eaLnBrk="1" hangingPunct="1">
              <a:spcBef>
                <a:spcPct val="0"/>
              </a:spcBef>
              <a:buClr>
                <a:srgbClr val="000000"/>
              </a:buClr>
              <a:buNone/>
            </a:pPr>
            <a:r>
              <a:rPr lang="zh-CN" altLang="en-US" sz="2800" b="1" dirty="0">
                <a:solidFill>
                  <a:srgbClr val="000000"/>
                </a:solidFill>
                <a:latin typeface="楷体_GB2312" pitchFamily="1" charset="-122"/>
                <a:ea typeface="楷体_GB2312" pitchFamily="1" charset="-122"/>
              </a:rPr>
              <a:t>    </a:t>
            </a:r>
            <a:r>
              <a:rPr lang="zh-CN" altLang="en-US" sz="2800" b="1" dirty="0">
                <a:solidFill>
                  <a:srgbClr val="000000"/>
                </a:solidFill>
                <a:latin typeface="Arial" panose="020B0604020202020204" pitchFamily="34" charset="0"/>
                <a:ea typeface="楷体_GB2312" pitchFamily="1" charset="-122"/>
              </a:rPr>
              <a:t>“</a:t>
            </a:r>
            <a:r>
              <a:rPr lang="zh-CN" altLang="en-US" sz="2800" b="1" dirty="0">
                <a:solidFill>
                  <a:srgbClr val="000000"/>
                </a:solidFill>
                <a:latin typeface="楷体_GB2312" pitchFamily="1" charset="-122"/>
                <a:ea typeface="楷体_GB2312" pitchFamily="1" charset="-122"/>
              </a:rPr>
              <a:t>原盼月饼寄孝心，却成慢递惹烦扰</a:t>
            </a:r>
            <a:r>
              <a:rPr lang="zh-CN" altLang="en-US" sz="2800" b="1" dirty="0">
                <a:solidFill>
                  <a:srgbClr val="000000"/>
                </a:solidFill>
                <a:latin typeface="Arial" panose="020B0604020202020204" pitchFamily="34" charset="0"/>
                <a:ea typeface="楷体_GB2312" pitchFamily="1" charset="-122"/>
              </a:rPr>
              <a:t>”</a:t>
            </a:r>
            <a:r>
              <a:rPr lang="zh-CN" altLang="en-US" sz="2800" b="1" dirty="0">
                <a:solidFill>
                  <a:srgbClr val="000000"/>
                </a:solidFill>
                <a:latin typeface="楷体_GB2312" pitchFamily="1" charset="-122"/>
                <a:ea typeface="楷体_GB2312" pitchFamily="1" charset="-122"/>
              </a:rPr>
              <a:t>，张先生要求快递公司赔偿，对方搬出快递延误不赔的格式条款，并称：</a:t>
            </a:r>
            <a:r>
              <a:rPr lang="zh-CN" altLang="en-US" sz="2800" b="1" dirty="0">
                <a:solidFill>
                  <a:srgbClr val="000000"/>
                </a:solidFill>
                <a:latin typeface="Arial" panose="020B0604020202020204" pitchFamily="34" charset="0"/>
                <a:ea typeface="楷体_GB2312" pitchFamily="1" charset="-122"/>
              </a:rPr>
              <a:t>“</a:t>
            </a:r>
            <a:r>
              <a:rPr lang="zh-CN" altLang="en-US" sz="2800" b="1" dirty="0">
                <a:solidFill>
                  <a:srgbClr val="000000"/>
                </a:solidFill>
                <a:latin typeface="楷体_GB2312" pitchFamily="1" charset="-122"/>
                <a:ea typeface="楷体_GB2312" pitchFamily="1" charset="-122"/>
              </a:rPr>
              <a:t>能送到就不错了！其他快递公司过了中秋节后连送都不送，就直接将月饼快件当垃圾处理掉！</a:t>
            </a:r>
            <a:r>
              <a:rPr lang="zh-CN" altLang="en-US" sz="2800" b="1" dirty="0">
                <a:solidFill>
                  <a:srgbClr val="000000"/>
                </a:solidFill>
                <a:latin typeface="Arial" panose="020B0604020202020204" pitchFamily="34" charset="0"/>
                <a:ea typeface="楷体_GB2312" pitchFamily="1" charset="-122"/>
              </a:rPr>
              <a:t>”</a:t>
            </a:r>
            <a:endParaRPr lang="zh-CN" altLang="en-US" sz="2800" b="1" dirty="0">
              <a:solidFill>
                <a:srgbClr val="000000"/>
              </a:solidFill>
              <a:latin typeface="楷体_GB2312" pitchFamily="1" charset="-122"/>
              <a:ea typeface="楷体_GB2312" pitchFamily="1" charset="-122"/>
            </a:endParaRPr>
          </a:p>
          <a:p>
            <a:pPr marL="0" lvl="0" indent="0" eaLnBrk="1" hangingPunct="1">
              <a:spcBef>
                <a:spcPct val="0"/>
              </a:spcBef>
              <a:buClr>
                <a:srgbClr val="000000"/>
              </a:buClr>
              <a:buNone/>
            </a:pPr>
            <a:r>
              <a:rPr lang="zh-CN" altLang="en-US" sz="2800" b="1" dirty="0">
                <a:solidFill>
                  <a:srgbClr val="0000FF"/>
                </a:solidFill>
                <a:latin typeface="楷体_GB2312" pitchFamily="1" charset="-122"/>
                <a:ea typeface="楷体_GB2312" pitchFamily="1" charset="-122"/>
              </a:rPr>
              <a:t> （</a:t>
            </a:r>
            <a:r>
              <a:rPr lang="en-US" altLang="zh-CN" sz="2800" b="1" dirty="0">
                <a:solidFill>
                  <a:srgbClr val="0000FF"/>
                </a:solidFill>
                <a:latin typeface="楷体_GB2312" pitchFamily="1" charset="-122"/>
                <a:ea typeface="楷体_GB2312" pitchFamily="1" charset="-122"/>
              </a:rPr>
              <a:t>1</a:t>
            </a:r>
            <a:r>
              <a:rPr lang="zh-CN" altLang="en-US" sz="2800" b="1" dirty="0">
                <a:solidFill>
                  <a:srgbClr val="0000FF"/>
                </a:solidFill>
                <a:latin typeface="楷体_GB2312" pitchFamily="1" charset="-122"/>
                <a:ea typeface="楷体_GB2312" pitchFamily="1" charset="-122"/>
              </a:rPr>
              <a:t>）请判断此案例中的行为属于何种类型的违约行为。</a:t>
            </a:r>
            <a:endParaRPr lang="zh-CN" altLang="en-US" sz="2800" b="1" dirty="0">
              <a:solidFill>
                <a:srgbClr val="0000FF"/>
              </a:solidFill>
              <a:latin typeface="楷体_GB2312" pitchFamily="1" charset="-122"/>
              <a:ea typeface="楷体_GB2312" pitchFamily="1" charset="-122"/>
            </a:endParaRPr>
          </a:p>
          <a:p>
            <a:pPr marL="0" lvl="0" indent="0" eaLnBrk="1" hangingPunct="1">
              <a:spcBef>
                <a:spcPct val="0"/>
              </a:spcBef>
              <a:buClr>
                <a:srgbClr val="000000"/>
              </a:buClr>
              <a:buNone/>
            </a:pPr>
            <a:r>
              <a:rPr lang="zh-CN" altLang="en-US" sz="2800" b="1" dirty="0">
                <a:solidFill>
                  <a:srgbClr val="0000FF"/>
                </a:solidFill>
                <a:latin typeface="楷体_GB2312" pitchFamily="1" charset="-122"/>
                <a:ea typeface="楷体_GB2312" pitchFamily="1" charset="-122"/>
              </a:rPr>
              <a:t>（</a:t>
            </a:r>
            <a:r>
              <a:rPr lang="en-US" altLang="zh-CN" sz="2800" b="1" dirty="0">
                <a:solidFill>
                  <a:srgbClr val="0000FF"/>
                </a:solidFill>
                <a:latin typeface="楷体_GB2312" pitchFamily="1" charset="-122"/>
                <a:ea typeface="楷体_GB2312" pitchFamily="1" charset="-122"/>
              </a:rPr>
              <a:t>2</a:t>
            </a:r>
            <a:r>
              <a:rPr lang="zh-CN" altLang="en-US" sz="2800" b="1" dirty="0">
                <a:solidFill>
                  <a:srgbClr val="0000FF"/>
                </a:solidFill>
                <a:latin typeface="楷体_GB2312" pitchFamily="1" charset="-122"/>
                <a:ea typeface="楷体_GB2312" pitchFamily="1" charset="-122"/>
              </a:rPr>
              <a:t>）快递公司应承担何种违约责任</a:t>
            </a:r>
            <a:endParaRPr lang="zh-CN" altLang="en-US" sz="2800" b="1" dirty="0">
              <a:solidFill>
                <a:srgbClr val="0000FF"/>
              </a:solidFill>
              <a:latin typeface="楷体_GB2312" pitchFamily="1" charset="-122"/>
              <a:ea typeface="楷体_GB2312" pitchFamily="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p:nvPr/>
        </p:nvSpPr>
        <p:spPr>
          <a:xfrm>
            <a:off x="2063750" y="981075"/>
            <a:ext cx="7777163" cy="39319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r>
              <a:rPr lang="zh-CN" altLang="en-US" sz="2800" b="1" dirty="0">
                <a:solidFill>
                  <a:srgbClr val="FF0000"/>
                </a:solidFill>
                <a:latin typeface="楷体_GB2312" pitchFamily="1" charset="-122"/>
                <a:ea typeface="楷体_GB2312" pitchFamily="1" charset="-122"/>
              </a:rPr>
              <a:t>案例分析</a:t>
            </a:r>
            <a:r>
              <a:rPr lang="en-US" altLang="zh-CN" sz="2800" b="1" dirty="0">
                <a:solidFill>
                  <a:srgbClr val="FF0000"/>
                </a:solidFill>
                <a:latin typeface="楷体_GB2312" pitchFamily="1" charset="-122"/>
                <a:ea typeface="楷体_GB2312" pitchFamily="1" charset="-122"/>
              </a:rPr>
              <a:t>2</a:t>
            </a:r>
            <a:r>
              <a:rPr lang="zh-CN" altLang="en-US" sz="2800" b="1" dirty="0">
                <a:solidFill>
                  <a:srgbClr val="FF0000"/>
                </a:solidFill>
                <a:latin typeface="楷体_GB2312" pitchFamily="1" charset="-122"/>
                <a:ea typeface="楷体_GB2312" pitchFamily="1" charset="-122"/>
              </a:rPr>
              <a:t>：</a:t>
            </a:r>
            <a:r>
              <a:rPr lang="zh-CN" altLang="en-US" sz="2800" b="1" dirty="0">
                <a:solidFill>
                  <a:srgbClr val="000000"/>
                </a:solidFill>
                <a:latin typeface="楷体_GB2312" pitchFamily="1" charset="-122"/>
                <a:ea typeface="楷体_GB2312" pitchFamily="1" charset="-122"/>
              </a:rPr>
              <a:t> </a:t>
            </a:r>
            <a:r>
              <a:rPr lang="zh-CN" altLang="en-US" sz="2800" b="1" dirty="0">
                <a:solidFill>
                  <a:srgbClr val="0000FF"/>
                </a:solidFill>
                <a:latin typeface="楷体_GB2312" pitchFamily="1" charset="-122"/>
                <a:ea typeface="楷体_GB2312" pitchFamily="1" charset="-122"/>
              </a:rPr>
              <a:t>（</a:t>
            </a:r>
            <a:r>
              <a:rPr lang="en-US" altLang="zh-CN" sz="2800" b="1" dirty="0">
                <a:solidFill>
                  <a:srgbClr val="0000FF"/>
                </a:solidFill>
                <a:latin typeface="楷体_GB2312" pitchFamily="1" charset="-122"/>
                <a:ea typeface="楷体_GB2312" pitchFamily="1" charset="-122"/>
              </a:rPr>
              <a:t>1)</a:t>
            </a:r>
            <a:r>
              <a:rPr lang="zh-CN" altLang="en-US" sz="2800" b="1" dirty="0">
                <a:solidFill>
                  <a:srgbClr val="0000FF"/>
                </a:solidFill>
                <a:latin typeface="楷体_GB2312" pitchFamily="1" charset="-122"/>
                <a:ea typeface="楷体_GB2312" pitchFamily="1" charset="-122"/>
              </a:rPr>
              <a:t>快递公司不能按时送达，属于迟延履行，构成实际违约。</a:t>
            </a:r>
            <a:endParaRPr lang="zh-CN" altLang="en-US" sz="2800" b="1" dirty="0">
              <a:solidFill>
                <a:srgbClr val="0000FF"/>
              </a:solidFill>
              <a:latin typeface="楷体_GB2312" pitchFamily="1" charset="-122"/>
              <a:ea typeface="楷体_GB2312" pitchFamily="1" charset="-122"/>
            </a:endParaRPr>
          </a:p>
          <a:p>
            <a:pPr marL="0" lvl="0" indent="0" eaLnBrk="1" hangingPunct="1">
              <a:spcBef>
                <a:spcPct val="0"/>
              </a:spcBef>
              <a:buClr>
                <a:srgbClr val="000000"/>
              </a:buClr>
              <a:buNone/>
            </a:pPr>
            <a:r>
              <a:rPr lang="zh-CN" altLang="en-US" sz="2800" b="1" dirty="0">
                <a:solidFill>
                  <a:srgbClr val="0000FF"/>
                </a:solidFill>
                <a:latin typeface="楷体_GB2312" pitchFamily="1" charset="-122"/>
                <a:ea typeface="楷体_GB2312" pitchFamily="1" charset="-122"/>
              </a:rPr>
              <a:t>   </a:t>
            </a:r>
            <a:endParaRPr lang="zh-CN" altLang="en-US" sz="2800" b="1" dirty="0">
              <a:solidFill>
                <a:srgbClr val="0000FF"/>
              </a:solidFill>
              <a:latin typeface="楷体_GB2312" pitchFamily="1" charset="-122"/>
              <a:ea typeface="楷体_GB2312" pitchFamily="1" charset="-122"/>
            </a:endParaRPr>
          </a:p>
          <a:p>
            <a:pPr marL="0" lvl="0" indent="0" eaLnBrk="1" hangingPunct="1">
              <a:spcBef>
                <a:spcPct val="0"/>
              </a:spcBef>
              <a:buClr>
                <a:srgbClr val="000000"/>
              </a:buClr>
              <a:buNone/>
            </a:pPr>
            <a:r>
              <a:rPr lang="en-US" altLang="zh-CN" sz="2800" b="1" dirty="0">
                <a:solidFill>
                  <a:srgbClr val="0000FF"/>
                </a:solidFill>
                <a:latin typeface="楷体_GB2312" pitchFamily="1" charset="-122"/>
                <a:ea typeface="楷体_GB2312" pitchFamily="1" charset="-122"/>
              </a:rPr>
              <a:t>(2)</a:t>
            </a:r>
            <a:r>
              <a:rPr lang="zh-CN" altLang="en-US" sz="2800" b="1" dirty="0">
                <a:solidFill>
                  <a:srgbClr val="0000FF"/>
                </a:solidFill>
                <a:latin typeface="楷体_GB2312" pitchFamily="1" charset="-122"/>
                <a:ea typeface="楷体_GB2312" pitchFamily="1" charset="-122"/>
              </a:rPr>
              <a:t>快递公司应赔张先生相应的损失。</a:t>
            </a:r>
            <a:endParaRPr lang="zh-CN" altLang="en-US" sz="2800" b="1" dirty="0">
              <a:solidFill>
                <a:srgbClr val="0000FF"/>
              </a:solidFill>
              <a:latin typeface="楷体_GB2312" pitchFamily="1" charset="-122"/>
              <a:ea typeface="楷体_GB2312" pitchFamily="1" charset="-122"/>
            </a:endParaRPr>
          </a:p>
          <a:p>
            <a:pPr marL="0" lvl="0" indent="0" eaLnBrk="1" hangingPunct="1">
              <a:spcBef>
                <a:spcPct val="0"/>
              </a:spcBef>
              <a:buClr>
                <a:srgbClr val="000000"/>
              </a:buClr>
              <a:buNone/>
            </a:pPr>
            <a:endParaRPr lang="zh-CN" altLang="en-US" sz="2800" b="1" dirty="0">
              <a:solidFill>
                <a:srgbClr val="0000FF"/>
              </a:solidFill>
              <a:latin typeface="楷体_GB2312" pitchFamily="1" charset="-122"/>
              <a:ea typeface="楷体_GB2312" pitchFamily="1" charset="-122"/>
            </a:endParaRPr>
          </a:p>
          <a:p>
            <a:pPr marL="0" lvl="0" indent="0" eaLnBrk="1" hangingPunct="1">
              <a:spcBef>
                <a:spcPct val="0"/>
              </a:spcBef>
              <a:buClr>
                <a:srgbClr val="000000"/>
              </a:buClr>
              <a:buNone/>
            </a:pPr>
            <a:r>
              <a:rPr lang="zh-CN" altLang="en-US" sz="2800" b="1" dirty="0">
                <a:solidFill>
                  <a:srgbClr val="000000"/>
                </a:solidFill>
                <a:latin typeface="楷体_GB2312" pitchFamily="1" charset="-122"/>
                <a:ea typeface="楷体_GB2312" pitchFamily="1" charset="-122"/>
              </a:rPr>
              <a:t>实际处理情况：张先生愤而投诉到消委会，经调解，快递公司向张先生道歉，并赔偿相当于月饼价值２００元的损失。</a:t>
            </a:r>
            <a:br>
              <a:rPr lang="zh-CN" altLang="en-US" sz="2800" b="1" dirty="0">
                <a:solidFill>
                  <a:srgbClr val="000000"/>
                </a:solidFill>
                <a:latin typeface="楷体_GB2312" pitchFamily="1" charset="-122"/>
                <a:ea typeface="楷体_GB2312" pitchFamily="1" charset="-122"/>
              </a:rPr>
            </a:br>
            <a:endParaRPr lang="zh-CN" altLang="en-US" sz="2800" b="1" dirty="0">
              <a:solidFill>
                <a:srgbClr val="000000"/>
              </a:solidFill>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xEl>
                                              <p:charRg st="0" end="36"/>
                                            </p:txEl>
                                          </p:spTgt>
                                        </p:tgtEl>
                                        <p:attrNameLst>
                                          <p:attrName>style.visibility</p:attrName>
                                        </p:attrNameLst>
                                      </p:cBhvr>
                                      <p:to>
                                        <p:strVal val="visible"/>
                                      </p:to>
                                    </p:set>
                                    <p:animEffect transition="in" filter="blinds(horizontal)">
                                      <p:cBhvr>
                                        <p:cTn id="7" dur="500"/>
                                        <p:tgtEl>
                                          <p:spTgt spid="137218">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7218">
                                            <p:txEl>
                                              <p:charRg st="40" end="59"/>
                                            </p:txEl>
                                          </p:spTgt>
                                        </p:tgtEl>
                                        <p:attrNameLst>
                                          <p:attrName>style.visibility</p:attrName>
                                        </p:attrNameLst>
                                      </p:cBhvr>
                                      <p:to>
                                        <p:strVal val="visible"/>
                                      </p:to>
                                    </p:set>
                                    <p:animEffect transition="in" filter="blinds(horizontal)">
                                      <p:cBhvr>
                                        <p:cTn id="12" dur="500"/>
                                        <p:tgtEl>
                                          <p:spTgt spid="137218">
                                            <p:txEl>
                                              <p:charRg st="40" end="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7218">
                                            <p:txEl>
                                              <p:charRg st="60" end="114"/>
                                            </p:txEl>
                                          </p:spTgt>
                                        </p:tgtEl>
                                        <p:attrNameLst>
                                          <p:attrName>style.visibility</p:attrName>
                                        </p:attrNameLst>
                                      </p:cBhvr>
                                      <p:to>
                                        <p:strVal val="visible"/>
                                      </p:to>
                                    </p:set>
                                    <p:animEffect transition="in" filter="blinds(horizontal)">
                                      <p:cBhvr>
                                        <p:cTn id="17" dur="500"/>
                                        <p:tgtEl>
                                          <p:spTgt spid="137218">
                                            <p:txEl>
                                              <p:charRg st="60"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noChangeArrowheads="1"/>
          </p:cNvSpPr>
          <p:nvPr>
            <p:ph idx="1"/>
          </p:nvPr>
        </p:nvSpPr>
        <p:spPr>
          <a:xfrm>
            <a:off x="1630363" y="692150"/>
            <a:ext cx="8858250" cy="5257800"/>
          </a:xfrm>
          <a:solidFill>
            <a:srgbClr val="000000"/>
          </a:solidFill>
        </p:spPr>
        <p:txBody>
          <a:bodyPr vert="horz" wrap="square" lIns="91440" tIns="45720" rIns="91440" bIns="45720" numCol="1" anchor="t" anchorCtr="0" compatLnSpc="1"/>
          <a:p>
            <a:pPr lvl="0" eaLnBrk="1" hangingPunct="1">
              <a:lnSpc>
                <a:spcPct val="90000"/>
              </a:lnSpc>
            </a:pPr>
            <a:r>
              <a:rPr lang="zh-CN" altLang="en-US" sz="2900" b="1" dirty="0">
                <a:solidFill>
                  <a:srgbClr val="FFFF00"/>
                </a:solidFill>
                <a:latin typeface="楷体_GB2312" pitchFamily="1" charset="-122"/>
                <a:ea typeface="楷体_GB2312" pitchFamily="1" charset="-122"/>
              </a:rPr>
              <a:t>（</a:t>
            </a:r>
            <a:r>
              <a:rPr lang="en-US" altLang="zh-CN" sz="2900" b="1" dirty="0">
                <a:solidFill>
                  <a:srgbClr val="FFFF00"/>
                </a:solidFill>
                <a:latin typeface="楷体_GB2312" pitchFamily="1" charset="-122"/>
                <a:ea typeface="楷体_GB2312" pitchFamily="1" charset="-122"/>
              </a:rPr>
              <a:t>l</a:t>
            </a:r>
            <a:r>
              <a:rPr lang="zh-CN" altLang="en-US" sz="2900" b="1" dirty="0">
                <a:solidFill>
                  <a:srgbClr val="FFFF00"/>
                </a:solidFill>
                <a:latin typeface="楷体_GB2312" pitchFamily="1" charset="-122"/>
                <a:ea typeface="楷体_GB2312" pitchFamily="1" charset="-122"/>
              </a:rPr>
              <a:t>）是否写进合同。</a:t>
            </a:r>
            <a:r>
              <a:rPr lang="zh-CN" altLang="en-US" sz="29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违约金是一方当事人违反合同给另一方当事人造成损失时，依法给对方当事人所给付的经济补偿。只要合同中写进了违约金条款，那么一方当事人违约后就要按照合同中该条款的约 定给付违约金。而赔偿金的给付是按照实际造成的损失程度来进行的，无论合同中有无相应的条款。</a:t>
            </a:r>
            <a:r>
              <a:rPr lang="zh-CN" altLang="en-US" sz="2900" b="1" dirty="0">
                <a:effectLst>
                  <a:outerShdw blurRad="38100" dist="38100" dir="2700000">
                    <a:srgbClr val="C0C0C0"/>
                  </a:outerShdw>
                </a:effectLst>
                <a:latin typeface="楷体_GB2312" pitchFamily="1" charset="-122"/>
                <a:ea typeface="楷体_GB2312" pitchFamily="1" charset="-122"/>
              </a:rPr>
              <a:t> </a:t>
            </a:r>
            <a:br>
              <a:rPr lang="zh-CN" altLang="en-US" sz="2900" b="1" dirty="0">
                <a:effectLst>
                  <a:outerShdw blurRad="38100" dist="38100" dir="2700000">
                    <a:srgbClr val="C0C0C0"/>
                  </a:outerShdw>
                </a:effectLst>
                <a:latin typeface="楷体_GB2312" pitchFamily="1" charset="-122"/>
                <a:ea typeface="楷体_GB2312" pitchFamily="1" charset="-122"/>
              </a:rPr>
            </a:br>
            <a:r>
              <a:rPr lang="zh-CN" altLang="en-US" sz="2900" b="1" dirty="0">
                <a:solidFill>
                  <a:srgbClr val="FFFF00"/>
                </a:solidFill>
                <a:latin typeface="楷体_GB2312" pitchFamily="1" charset="-122"/>
                <a:ea typeface="楷体_GB2312" pitchFamily="1" charset="-122"/>
              </a:rPr>
              <a:t>（</a:t>
            </a:r>
            <a:r>
              <a:rPr lang="en-US" altLang="zh-CN" sz="2900" b="1" dirty="0">
                <a:solidFill>
                  <a:srgbClr val="FFFF00"/>
                </a:solidFill>
                <a:latin typeface="楷体_GB2312" pitchFamily="1" charset="-122"/>
                <a:ea typeface="楷体_GB2312" pitchFamily="1" charset="-122"/>
              </a:rPr>
              <a:t>2</a:t>
            </a:r>
            <a:r>
              <a:rPr lang="zh-CN" altLang="en-US" sz="2900" b="1" dirty="0">
                <a:solidFill>
                  <a:srgbClr val="FFFF00"/>
                </a:solidFill>
                <a:latin typeface="楷体_GB2312" pitchFamily="1" charset="-122"/>
                <a:ea typeface="楷体_GB2312" pitchFamily="1" charset="-122"/>
              </a:rPr>
              <a:t>）是否造成实际损失。</a:t>
            </a:r>
            <a:r>
              <a:rPr lang="zh-CN" altLang="en-US" sz="29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由于支付违约金的条件是违约方有违约的事实，而不论对方是否存在损失， 因而使违约金在功能上其有了惩罚违约方的性质。而支付赔偿金的前提条件不仅是劳动者有违约的事实，更重要的判断依据是要有实际损失，赔偿金通常具有补偿的性质，而不具有惩罚的性质。 </a:t>
            </a:r>
            <a:endParaRPr lang="zh-CN" altLang="en-US" sz="29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endParaRPr>
          </a:p>
        </p:txBody>
      </p:sp>
      <p:sp>
        <p:nvSpPr>
          <p:cNvPr id="139267" name="Rectangle 3"/>
          <p:cNvSpPr>
            <a:spLocks noChangeArrowheads="1"/>
          </p:cNvSpPr>
          <p:nvPr/>
        </p:nvSpPr>
        <p:spPr bwMode="auto">
          <a:xfrm>
            <a:off x="3575050" y="115888"/>
            <a:ext cx="5055235" cy="56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80000"/>
              </a:lnSpc>
              <a:spcBef>
                <a:spcPct val="20000"/>
              </a:spcBef>
              <a:spcAft>
                <a:spcPct val="0"/>
              </a:spcAft>
              <a:buClr>
                <a:schemeClr val="hlink"/>
              </a:buClr>
              <a:buSzPct val="120000"/>
              <a:buFontTx/>
              <a:buNone/>
              <a:defRPr/>
            </a:pPr>
            <a:r>
              <a:rPr kumimoji="0" lang="zh-CN" alt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宋体" panose="02010600030101010101" pitchFamily="2" charset="-122"/>
                <a:cs typeface="+mn-cs"/>
              </a:rPr>
              <a:t>违约金与赔偿金的区别：</a:t>
            </a:r>
            <a:r>
              <a:rPr kumimoji="0" lang="zh-CN" altLang="en-US" sz="3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   </a:t>
            </a:r>
            <a:endParaRPr kumimoji="0" lang="zh-CN" altLang="en-US" sz="3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45060" name="AutoShape 5">
            <a:hlinkClick r:id="rId1" action="ppaction://hlinksldjump"/>
          </p:cNvPr>
          <p:cNvSpPr/>
          <p:nvPr/>
        </p:nvSpPr>
        <p:spPr>
          <a:xfrm>
            <a:off x="10129838" y="333375"/>
            <a:ext cx="287337" cy="287338"/>
          </a:xfrm>
          <a:prstGeom prst="actionButtonBackPrevious">
            <a:avLst/>
          </a:prstGeom>
          <a:solidFill>
            <a:srgbClr val="FFFFFF"/>
          </a:solidFill>
          <a:ln w="9525">
            <a:noFill/>
          </a:ln>
        </p:spPr>
        <p:txBody>
          <a:bodyPr wrap="none" anchor="ct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stStyle>
          <a:p>
            <a:pPr marL="0" lvl="0" indent="0" eaLnBrk="1" hangingPunct="1">
              <a:spcBef>
                <a:spcPct val="0"/>
              </a:spcBef>
              <a:buClr>
                <a:srgbClr val="000000"/>
              </a:buClr>
              <a:buNone/>
            </a:pPr>
            <a:endParaRPr lang="zh-CN" altLang="en-US" sz="1800" dirty="0">
              <a:ea typeface="楷体_GB2312" pitchFamily="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4"/>
          <p:cNvSpPr txBox="1"/>
          <p:nvPr/>
        </p:nvSpPr>
        <p:spPr>
          <a:xfrm>
            <a:off x="1774825" y="908050"/>
            <a:ext cx="8497888" cy="2318385"/>
          </a:xfrm>
          <a:prstGeom prst="rect">
            <a:avLst/>
          </a:prstGeom>
          <a:noFill/>
          <a:ln w="9525" cap="flat" cmpd="sng">
            <a:solidFill>
              <a:srgbClr val="FF0000"/>
            </a:solidFill>
            <a:prstDash val="solid"/>
            <a:miter/>
            <a:headEnd type="none" w="med" len="med"/>
            <a:tailEnd type="none" w="med" len="med"/>
          </a:ln>
        </p:spPr>
        <p:txBody>
          <a:bodyPr>
            <a:spAutoFit/>
          </a:bodyPr>
          <a:p>
            <a:pPr marL="342900" lvl="0" indent="-342900" eaLnBrk="1" hangingPunct="1">
              <a:spcBef>
                <a:spcPct val="20000"/>
              </a:spcBef>
              <a:spcAft>
                <a:spcPct val="20000"/>
              </a:spcAft>
            </a:pPr>
            <a:r>
              <a:rPr lang="zh-CN" altLang="en-US" sz="2800" b="1" dirty="0">
                <a:solidFill>
                  <a:schemeClr val="bg1"/>
                </a:solidFill>
                <a:latin typeface="仿宋_GB2312" pitchFamily="49" charset="-122"/>
                <a:ea typeface="仿宋_GB2312" pitchFamily="49" charset="-122"/>
              </a:rPr>
              <a:t>重点</a:t>
            </a:r>
            <a:endParaRPr lang="zh-CN" altLang="en-US" sz="2800" b="1" dirty="0">
              <a:solidFill>
                <a:schemeClr val="bg1"/>
              </a:solidFill>
              <a:latin typeface="仿宋_GB2312" pitchFamily="49" charset="-122"/>
              <a:ea typeface="仿宋_GB2312" pitchFamily="49" charset="-122"/>
            </a:endParaRPr>
          </a:p>
          <a:p>
            <a:pPr marL="342900" lvl="0" indent="-342900" eaLnBrk="1" hangingPunct="1">
              <a:spcBef>
                <a:spcPct val="20000"/>
              </a:spcBef>
              <a:spcAft>
                <a:spcPct val="20000"/>
              </a:spcAft>
            </a:pPr>
            <a:r>
              <a:rPr lang="en-US" altLang="zh-CN" sz="2800" b="1" dirty="0">
                <a:solidFill>
                  <a:schemeClr val="bg1"/>
                </a:solidFill>
                <a:latin typeface="仿宋_GB2312" pitchFamily="49" charset="-122"/>
                <a:ea typeface="仿宋_GB2312" pitchFamily="49" charset="-122"/>
              </a:rPr>
              <a:t>1. </a:t>
            </a:r>
            <a:r>
              <a:rPr lang="zh-CN" altLang="en-US" sz="2800" b="1" dirty="0">
                <a:solidFill>
                  <a:srgbClr val="FF0000"/>
                </a:solidFill>
                <a:latin typeface="仿宋_GB2312" pitchFamily="49" charset="-122"/>
                <a:ea typeface="仿宋_GB2312" pitchFamily="49" charset="-122"/>
              </a:rPr>
              <a:t>违约的类型</a:t>
            </a:r>
            <a:endParaRPr lang="zh-CN" altLang="en-US" sz="2800" b="1" dirty="0">
              <a:solidFill>
                <a:schemeClr val="bg1"/>
              </a:solidFill>
              <a:latin typeface="仿宋_GB2312" pitchFamily="49" charset="-122"/>
              <a:ea typeface="仿宋_GB2312" pitchFamily="49" charset="-122"/>
            </a:endParaRPr>
          </a:p>
          <a:p>
            <a:pPr marL="342900" lvl="0" indent="-342900" eaLnBrk="1" hangingPunct="1">
              <a:spcBef>
                <a:spcPct val="20000"/>
              </a:spcBef>
              <a:spcAft>
                <a:spcPct val="20000"/>
              </a:spcAft>
            </a:pPr>
            <a:r>
              <a:rPr lang="en-US" altLang="zh-CN" sz="2800" b="1" dirty="0">
                <a:solidFill>
                  <a:srgbClr val="FF0000"/>
                </a:solidFill>
                <a:latin typeface="仿宋_GB2312" pitchFamily="49" charset="-122"/>
                <a:ea typeface="仿宋_GB2312" pitchFamily="49" charset="-122"/>
              </a:rPr>
              <a:t>2</a:t>
            </a:r>
            <a:r>
              <a:rPr lang="zh-CN" altLang="en-US" sz="2800" b="1" dirty="0">
                <a:solidFill>
                  <a:srgbClr val="FF0000"/>
                </a:solidFill>
                <a:latin typeface="仿宋_GB2312" pitchFamily="49" charset="-122"/>
                <a:ea typeface="仿宋_GB2312" pitchFamily="49" charset="-122"/>
              </a:rPr>
              <a:t>、违约责任的承担方式</a:t>
            </a:r>
            <a:endParaRPr lang="zh-CN" altLang="en-US" sz="2800" b="1" dirty="0">
              <a:solidFill>
                <a:srgbClr val="FF0000"/>
              </a:solidFill>
              <a:latin typeface="仿宋_GB2312" pitchFamily="49" charset="-122"/>
              <a:ea typeface="仿宋_GB2312" pitchFamily="49" charset="-122"/>
            </a:endParaRPr>
          </a:p>
          <a:p>
            <a:pPr marL="342900" lvl="0" indent="-342900" eaLnBrk="1" hangingPunct="1">
              <a:spcBef>
                <a:spcPct val="20000"/>
              </a:spcBef>
              <a:spcAft>
                <a:spcPct val="20000"/>
              </a:spcAft>
            </a:pPr>
            <a:r>
              <a:rPr lang="en-US" altLang="zh-CN" sz="2800" b="1" dirty="0">
                <a:solidFill>
                  <a:srgbClr val="FF0000"/>
                </a:solidFill>
                <a:latin typeface="仿宋_GB2312" pitchFamily="49" charset="-122"/>
                <a:ea typeface="仿宋_GB2312" pitchFamily="49" charset="-122"/>
              </a:rPr>
              <a:t>3</a:t>
            </a:r>
            <a:r>
              <a:rPr lang="zh-CN" altLang="en-US" sz="2800" b="1" dirty="0">
                <a:solidFill>
                  <a:srgbClr val="FF0000"/>
                </a:solidFill>
                <a:latin typeface="仿宋_GB2312" pitchFamily="49" charset="-122"/>
                <a:ea typeface="仿宋_GB2312" pitchFamily="49" charset="-122"/>
              </a:rPr>
              <a:t>、违约行为的免责情形</a:t>
            </a:r>
            <a:endParaRPr lang="zh-CN" altLang="en-US" sz="2800" b="1" dirty="0">
              <a:solidFill>
                <a:schemeClr val="bg1"/>
              </a:solidFill>
              <a:latin typeface="仿宋_GB2312" pitchFamily="49" charset="-122"/>
              <a:ea typeface="仿宋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AutoShape 2"/>
          <p:cNvSpPr/>
          <p:nvPr/>
        </p:nvSpPr>
        <p:spPr>
          <a:xfrm rot="1225087">
            <a:off x="4606925" y="4056063"/>
            <a:ext cx="4987925" cy="2857500"/>
          </a:xfrm>
          <a:prstGeom prst="cloudCallout">
            <a:avLst>
              <a:gd name="adj1" fmla="val -33319"/>
              <a:gd name="adj2" fmla="val 62769"/>
            </a:avLst>
          </a:prstGeom>
          <a:solidFill>
            <a:srgbClr val="FFFF99"/>
          </a:solidFill>
          <a:ln w="31750" cap="flat" cmpd="sng">
            <a:solidFill>
              <a:srgbClr val="FF0000"/>
            </a:solidFill>
            <a:prstDash val="solid"/>
            <a:headEnd type="none" w="med" len="med"/>
            <a:tailEnd type="none" w="med" len="med"/>
          </a:ln>
        </p:spPr>
        <p:txBody>
          <a:bodyPr/>
          <a:lstStyle>
            <a:lvl1pPr marL="342900" indent="-342900" algn="l" rtl="0" eaLnBrk="0" fontAlgn="base" hangingPunct="0">
              <a:spcBef>
                <a:spcPct val="20000"/>
              </a:spcBef>
              <a:spcAft>
                <a:spcPct val="0"/>
              </a:spcAft>
              <a:buSzPct val="80000"/>
              <a:buBlip>
                <a:blip r:embed="rId1"/>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400" dirty="0">
              <a:solidFill>
                <a:srgbClr val="000000"/>
              </a:solidFill>
              <a:latin typeface="Times New Roman" panose="02020603050405020304" pitchFamily="18" charset="0"/>
            </a:endParaRPr>
          </a:p>
        </p:txBody>
      </p:sp>
      <p:sp>
        <p:nvSpPr>
          <p:cNvPr id="47107" name="Rectangle 3"/>
          <p:cNvSpPr>
            <a:spLocks noGrp="1"/>
          </p:cNvSpPr>
          <p:nvPr>
            <p:ph type="body" sz="half" idx="1"/>
          </p:nvPr>
        </p:nvSpPr>
        <p:spPr>
          <a:xfrm>
            <a:off x="1501775" y="836613"/>
            <a:ext cx="9058275" cy="3384550"/>
          </a:xfrm>
        </p:spPr>
        <p:txBody>
          <a:bodyPr vert="horz" wrap="square" lIns="91440" tIns="45720" rIns="91440" bIns="45720" anchor="t">
            <a:normAutofit lnSpcReduction="10000"/>
          </a:bodyPr>
          <a:p>
            <a:pPr eaLnBrk="1" hangingPunct="1">
              <a:lnSpc>
                <a:spcPct val="90000"/>
              </a:lnSpc>
            </a:pPr>
            <a:r>
              <a:rPr lang="zh-CN" altLang="en-US" sz="2800" kern="1200" dirty="0"/>
              <a:t>巴西的甲公司与上海乙公司签订国际货物买卖合同。合同约定：</a:t>
            </a:r>
            <a:endParaRPr lang="zh-CN" altLang="en-US" sz="2800" kern="1200" dirty="0"/>
          </a:p>
          <a:p>
            <a:pPr eaLnBrk="1" hangingPunct="1">
              <a:lnSpc>
                <a:spcPct val="90000"/>
              </a:lnSpc>
              <a:buNone/>
            </a:pPr>
            <a:r>
              <a:rPr lang="zh-CN" altLang="en-US" sz="2800" kern="1200" dirty="0"/>
              <a:t>（</a:t>
            </a:r>
            <a:r>
              <a:rPr lang="zh-CN" altLang="zh-CN" sz="2800" kern="1200" dirty="0"/>
              <a:t>1</a:t>
            </a:r>
            <a:r>
              <a:rPr lang="zh-CN" altLang="en-US" sz="2800" kern="1200" dirty="0"/>
              <a:t>）甲公司于</a:t>
            </a:r>
            <a:r>
              <a:rPr lang="zh-CN" altLang="zh-CN" sz="2800" kern="1200" dirty="0"/>
              <a:t>7</a:t>
            </a:r>
            <a:r>
              <a:rPr lang="zh-CN" altLang="en-US" sz="2800" kern="1200" dirty="0"/>
              <a:t>月</a:t>
            </a:r>
            <a:r>
              <a:rPr lang="zh-CN" altLang="zh-CN" sz="2800" kern="1200" dirty="0"/>
              <a:t>5</a:t>
            </a:r>
            <a:r>
              <a:rPr lang="zh-CN" altLang="en-US" sz="2800" kern="1200" dirty="0"/>
              <a:t>日向乙公司交付优质铁矿砂</a:t>
            </a:r>
            <a:r>
              <a:rPr lang="zh-CN" altLang="zh-CN" sz="2800" kern="1200" dirty="0"/>
              <a:t>10</a:t>
            </a:r>
            <a:r>
              <a:rPr lang="zh-CN" altLang="en-US" sz="2800" kern="1200" dirty="0"/>
              <a:t>万吨，</a:t>
            </a:r>
            <a:endParaRPr lang="zh-CN" altLang="en-US" sz="2800" kern="1200" dirty="0"/>
          </a:p>
          <a:p>
            <a:pPr eaLnBrk="1" hangingPunct="1">
              <a:lnSpc>
                <a:spcPct val="90000"/>
              </a:lnSpc>
              <a:buNone/>
            </a:pPr>
            <a:r>
              <a:rPr lang="zh-CN" altLang="en-US" sz="2800" kern="1200" dirty="0"/>
              <a:t>（</a:t>
            </a:r>
            <a:r>
              <a:rPr lang="zh-CN" altLang="zh-CN" sz="2800" kern="1200" dirty="0"/>
              <a:t>2</a:t>
            </a:r>
            <a:r>
              <a:rPr lang="zh-CN" altLang="en-US" sz="2800" kern="1200" dirty="0"/>
              <a:t>）乙公司于</a:t>
            </a:r>
            <a:r>
              <a:rPr lang="zh-CN" altLang="zh-CN" sz="2800" kern="1200" dirty="0"/>
              <a:t>7</a:t>
            </a:r>
            <a:r>
              <a:rPr lang="zh-CN" altLang="en-US" sz="2800" kern="1200" dirty="0"/>
              <a:t>月</a:t>
            </a:r>
            <a:r>
              <a:rPr lang="zh-CN" altLang="zh-CN" sz="2800" kern="1200" dirty="0"/>
              <a:t>2</a:t>
            </a:r>
            <a:r>
              <a:rPr lang="zh-CN" altLang="en-US" sz="2800" kern="1200" dirty="0"/>
              <a:t>日预付货款的</a:t>
            </a:r>
            <a:r>
              <a:rPr lang="zh-CN" altLang="zh-CN" sz="2800" kern="1200" dirty="0"/>
              <a:t>50%</a:t>
            </a:r>
            <a:r>
              <a:rPr lang="zh-CN" altLang="en-US" sz="2800" kern="1200" dirty="0"/>
              <a:t>，余款于交付货物后</a:t>
            </a:r>
            <a:r>
              <a:rPr lang="zh-CN" altLang="zh-CN" sz="2800" kern="1200" dirty="0"/>
              <a:t>10</a:t>
            </a:r>
            <a:r>
              <a:rPr lang="zh-CN" altLang="en-US" sz="2800" kern="1200" dirty="0"/>
              <a:t>日内付清。</a:t>
            </a:r>
            <a:r>
              <a:rPr lang="zh-CN" altLang="zh-CN" sz="2800" kern="1200" dirty="0">
                <a:solidFill>
                  <a:srgbClr val="3333CC"/>
                </a:solidFill>
              </a:rPr>
              <a:t>7</a:t>
            </a:r>
            <a:r>
              <a:rPr lang="zh-CN" altLang="en-US" sz="2800" kern="1200" dirty="0">
                <a:solidFill>
                  <a:srgbClr val="3333CC"/>
                </a:solidFill>
              </a:rPr>
              <a:t>月</a:t>
            </a:r>
            <a:r>
              <a:rPr lang="zh-CN" altLang="zh-CN" sz="2800" kern="1200" dirty="0">
                <a:solidFill>
                  <a:srgbClr val="3333CC"/>
                </a:solidFill>
              </a:rPr>
              <a:t>1</a:t>
            </a:r>
            <a:r>
              <a:rPr lang="zh-CN" altLang="en-US" sz="2800" kern="1200" dirty="0">
                <a:solidFill>
                  <a:srgbClr val="3333CC"/>
                </a:solidFill>
              </a:rPr>
              <a:t>日，乙公司得悉，由于丙公司出价优惠，甲公司又与丙公司订立铁矿砂买卖合同，并已将确定给乙公司的</a:t>
            </a:r>
            <a:r>
              <a:rPr lang="zh-CN" altLang="zh-CN" sz="2800" kern="1200" dirty="0">
                <a:solidFill>
                  <a:srgbClr val="3333CC"/>
                </a:solidFill>
              </a:rPr>
              <a:t>10</a:t>
            </a:r>
            <a:r>
              <a:rPr lang="zh-CN" altLang="en-US" sz="2800" kern="1200" dirty="0">
                <a:solidFill>
                  <a:srgbClr val="3333CC"/>
                </a:solidFill>
              </a:rPr>
              <a:t>万吨铁矿砂中的</a:t>
            </a:r>
            <a:r>
              <a:rPr lang="zh-CN" altLang="zh-CN" sz="2800" kern="1200" dirty="0">
                <a:solidFill>
                  <a:srgbClr val="3333CC"/>
                </a:solidFill>
              </a:rPr>
              <a:t>9</a:t>
            </a:r>
            <a:r>
              <a:rPr lang="zh-CN" altLang="en-US" sz="2800" kern="1200" dirty="0">
                <a:solidFill>
                  <a:srgbClr val="3333CC"/>
                </a:solidFill>
              </a:rPr>
              <a:t>万吨运给了丙公司，而且甲公司不可能在短时间内再筹集</a:t>
            </a:r>
            <a:r>
              <a:rPr lang="zh-CN" altLang="zh-CN" sz="2800" kern="1200" dirty="0">
                <a:solidFill>
                  <a:srgbClr val="3333CC"/>
                </a:solidFill>
              </a:rPr>
              <a:t>9</a:t>
            </a:r>
            <a:r>
              <a:rPr lang="zh-CN" altLang="en-US" sz="2800" kern="1200" dirty="0">
                <a:solidFill>
                  <a:srgbClr val="3333CC"/>
                </a:solidFill>
              </a:rPr>
              <a:t>万吨矿砂。</a:t>
            </a:r>
            <a:endParaRPr lang="zh-CN" altLang="en-US" sz="2800" kern="1200" dirty="0">
              <a:solidFill>
                <a:srgbClr val="3333CC"/>
              </a:solidFill>
            </a:endParaRPr>
          </a:p>
          <a:p>
            <a:pPr eaLnBrk="1" hangingPunct="1">
              <a:lnSpc>
                <a:spcPct val="90000"/>
              </a:lnSpc>
            </a:pPr>
            <a:endParaRPr lang="zh-CN" altLang="zh-CN" sz="2800" kern="1200" dirty="0"/>
          </a:p>
        </p:txBody>
      </p:sp>
      <p:sp>
        <p:nvSpPr>
          <p:cNvPr id="47108" name="Rectangle 4"/>
          <p:cNvSpPr>
            <a:spLocks noGrp="1"/>
          </p:cNvSpPr>
          <p:nvPr/>
        </p:nvSpPr>
        <p:spPr>
          <a:xfrm>
            <a:off x="5087938" y="4868863"/>
            <a:ext cx="4033837" cy="2089150"/>
          </a:xfrm>
          <a:prstGeom prst="rect">
            <a:avLst/>
          </a:prstGeom>
          <a:noFill/>
          <a:ln w="9525">
            <a:noFill/>
          </a:ln>
        </p:spPr>
        <p:txBody>
          <a:bodyPr/>
          <a:lstStyle>
            <a:lvl1pPr marL="342900" indent="-342900" algn="l" rtl="0" eaLnBrk="0" fontAlgn="base" hangingPunct="0">
              <a:spcBef>
                <a:spcPct val="20000"/>
              </a:spcBef>
              <a:spcAft>
                <a:spcPct val="0"/>
              </a:spcAft>
              <a:buSzPct val="80000"/>
              <a:buBlip>
                <a:blip r:embed="rId1"/>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r>
              <a:rPr lang="zh-CN" altLang="en-US" sz="2800" b="1" dirty="0">
                <a:solidFill>
                  <a:srgbClr val="000000"/>
                </a:solidFill>
              </a:rPr>
              <a:t>请问若你是乙公司的法律顾问，   你该如何处理此事？</a:t>
            </a:r>
            <a:endParaRPr lang="zh-CN" altLang="en-US" sz="2800"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idx="1"/>
          </p:nvPr>
        </p:nvSpPr>
        <p:spPr>
          <a:xfrm>
            <a:off x="2208213" y="1412875"/>
            <a:ext cx="7772400" cy="4114800"/>
          </a:xfrm>
        </p:spPr>
        <p:txBody>
          <a:bodyPr vert="horz" wrap="square" lIns="91440" tIns="45720" rIns="91440" bIns="45720" anchor="t">
            <a:normAutofit lnSpcReduction="10000"/>
          </a:bodyPr>
          <a:p>
            <a:pPr eaLnBrk="1" hangingPunct="1">
              <a:lnSpc>
                <a:spcPct val="80000"/>
              </a:lnSpc>
              <a:buNone/>
            </a:pPr>
            <a:r>
              <a:rPr lang="zh-CN" altLang="en-US" sz="2800" dirty="0"/>
              <a:t>问：</a:t>
            </a:r>
            <a:endParaRPr lang="zh-CN" altLang="en-US" sz="2800" dirty="0"/>
          </a:p>
          <a:p>
            <a:pPr eaLnBrk="1" hangingPunct="1">
              <a:lnSpc>
                <a:spcPct val="80000"/>
              </a:lnSpc>
              <a:buNone/>
            </a:pPr>
            <a:r>
              <a:rPr lang="zh-CN" altLang="en-US" sz="2800" dirty="0"/>
              <a:t>(1)  甲公司7月1日的行为在合同法上称为什么?</a:t>
            </a:r>
            <a:r>
              <a:rPr lang="zh-CN" altLang="en-US" sz="2800" dirty="0">
                <a:latin typeface="Times New Roman" panose="02020603050405020304" pitchFamily="18" charset="0"/>
              </a:rPr>
              <a:t>——</a:t>
            </a:r>
            <a:r>
              <a:rPr lang="zh-CN" altLang="en-US" sz="2800" dirty="0"/>
              <a:t>（默示）预期违约 </a:t>
            </a:r>
            <a:endParaRPr lang="zh-CN" altLang="en-US" sz="2800" dirty="0"/>
          </a:p>
          <a:p>
            <a:pPr eaLnBrk="1" hangingPunct="1">
              <a:lnSpc>
                <a:spcPct val="80000"/>
              </a:lnSpc>
              <a:buNone/>
            </a:pPr>
            <a:r>
              <a:rPr lang="zh-CN" altLang="en-US" sz="2800" dirty="0"/>
              <a:t>(2)    7月1日，乙公司可以采取的合理的补救措施是什么?  （</a:t>
            </a:r>
            <a:r>
              <a:rPr lang="zh-CN" altLang="en-US" sz="2800" dirty="0">
                <a:latin typeface="Times New Roman" panose="02020603050405020304" pitchFamily="18" charset="0"/>
              </a:rPr>
              <a:t>——</a:t>
            </a:r>
            <a:r>
              <a:rPr lang="zh-CN" altLang="en-US" sz="2800" dirty="0"/>
              <a:t>不安抗辩权）</a:t>
            </a:r>
            <a:endParaRPr lang="zh-CN" altLang="en-US" sz="2800" dirty="0"/>
          </a:p>
          <a:p>
            <a:pPr eaLnBrk="1" hangingPunct="1">
              <a:lnSpc>
                <a:spcPct val="80000"/>
              </a:lnSpc>
            </a:pPr>
            <a:r>
              <a:rPr lang="zh-CN" altLang="en-US" sz="2800" dirty="0"/>
              <a:t>乙公司可以中止履行合同（如果已有合同义务的履行时），要求甲公司提供充分的保证，如果甲公司未能在合理的期限内提供充分的担保的，乙公司可以解除合同，并可以要求损害赔偿，如果甲公司提供充分的担保的，则因违约情形归于消灭，乙公司应恢复本合同的履行。</a:t>
            </a:r>
            <a:endParaRPr lang="zh-CN"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91137"/>
          <p:cNvSpPr>
            <a:spLocks noGrp="1"/>
          </p:cNvSpPr>
          <p:nvPr>
            <p:ph type="title"/>
          </p:nvPr>
        </p:nvSpPr>
        <p:spPr/>
        <p:txBody>
          <a:bodyPr anchor="ctr"/>
          <a:p>
            <a:r>
              <a:rPr lang="zh-CN" altLang="en-US"/>
              <a:t>缔约过失责任</a:t>
            </a:r>
            <a:endParaRPr lang="zh-CN" altLang="en-US"/>
          </a:p>
        </p:txBody>
      </p:sp>
      <p:sp>
        <p:nvSpPr>
          <p:cNvPr id="101378" name="文本占位符 91138"/>
          <p:cNvSpPr>
            <a:spLocks noGrp="1"/>
          </p:cNvSpPr>
          <p:nvPr>
            <p:ph idx="1"/>
          </p:nvPr>
        </p:nvSpPr>
        <p:spPr/>
        <p:txBody>
          <a:bodyPr anchor="t"/>
          <a:p>
            <a:pPr>
              <a:lnSpc>
                <a:spcPct val="90000"/>
              </a:lnSpc>
            </a:pPr>
            <a:r>
              <a:rPr lang="zh-CN" altLang="en-US" sz="2800" dirty="0"/>
              <a:t>　　缔约过失是指在</a:t>
            </a:r>
            <a:r>
              <a:rPr lang="zh-CN" altLang="en-US" sz="2800" dirty="0">
                <a:hlinkClick r:id="rId1"/>
              </a:rPr>
              <a:t>合同</a:t>
            </a:r>
            <a:r>
              <a:rPr lang="zh-CN" altLang="en-US" sz="2800" dirty="0"/>
              <a:t>订立过程中，一方当事人因违背其依据</a:t>
            </a:r>
            <a:r>
              <a:rPr lang="zh-CN" altLang="en-US" sz="2800" dirty="0">
                <a:hlinkClick r:id="rId2"/>
              </a:rPr>
              <a:t>诚实信用原则</a:t>
            </a:r>
            <a:r>
              <a:rPr lang="zh-CN" altLang="en-US" sz="2800" dirty="0"/>
              <a:t>所应负有的义务，而使另一方当事人信赖的利益遭受损失，而应当承担</a:t>
            </a:r>
            <a:r>
              <a:rPr lang="zh-CN" altLang="en-US" sz="2800" dirty="0">
                <a:hlinkClick r:id="rId3"/>
              </a:rPr>
              <a:t>民事责任</a:t>
            </a:r>
            <a:r>
              <a:rPr lang="zh-CN" altLang="en-US" sz="2800" dirty="0"/>
              <a:t>的情况。</a:t>
            </a:r>
            <a:endParaRPr lang="zh-CN" altLang="en-US" sz="2800" dirty="0"/>
          </a:p>
          <a:p>
            <a:pPr>
              <a:lnSpc>
                <a:spcPct val="90000"/>
              </a:lnSpc>
            </a:pPr>
            <a:r>
              <a:rPr lang="en-US" altLang="x-none" sz="2800" dirty="0"/>
              <a:t>《</a:t>
            </a:r>
            <a:r>
              <a:rPr lang="zh-CN" altLang="en-US" sz="2800" dirty="0"/>
              <a:t>合同法</a:t>
            </a:r>
            <a:r>
              <a:rPr lang="en-US" altLang="x-none" sz="2800" dirty="0"/>
              <a:t>》</a:t>
            </a:r>
            <a:r>
              <a:rPr lang="zh-CN" altLang="en-US" sz="2800" dirty="0"/>
              <a:t>第四十二条采用列举式和归纳式对缔约过失责任的适用范围作了规定，它包括：</a:t>
            </a:r>
            <a:endParaRPr lang="zh-CN" altLang="en-US" sz="2800" dirty="0"/>
          </a:p>
          <a:p>
            <a:pPr>
              <a:lnSpc>
                <a:spcPct val="90000"/>
              </a:lnSpc>
            </a:pPr>
            <a:r>
              <a:rPr lang="zh-CN" altLang="en-US" sz="2800" dirty="0"/>
              <a:t>（一）假借订立合同，恶意进行磋商；</a:t>
            </a:r>
            <a:endParaRPr lang="zh-CN" altLang="en-US" sz="2800" dirty="0"/>
          </a:p>
          <a:p>
            <a:pPr>
              <a:lnSpc>
                <a:spcPct val="90000"/>
              </a:lnSpc>
            </a:pPr>
            <a:r>
              <a:rPr lang="zh-CN" altLang="en-US" sz="2800" dirty="0"/>
              <a:t>（二）故意隐瞒与订立合同有关的重要事实或者提供虚假情况；</a:t>
            </a:r>
            <a:endParaRPr lang="zh-CN" altLang="en-US" sz="2800" dirty="0"/>
          </a:p>
          <a:p>
            <a:pPr>
              <a:lnSpc>
                <a:spcPct val="90000"/>
              </a:lnSpc>
            </a:pPr>
            <a:r>
              <a:rPr lang="zh-CN" altLang="en-US" sz="2800" dirty="0"/>
              <a:t>（三）有其他违背诚实信用原则的行为。 </a:t>
            </a:r>
            <a:endParaRPr lang="zh-CN"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2" name="图片 92161" descr="u=3144702570,3007177253&amp;fm=21&amp;gp=0"/>
          <p:cNvPicPr>
            <a:picLocks noChangeAspect="1"/>
          </p:cNvPicPr>
          <p:nvPr/>
        </p:nvPicPr>
        <p:blipFill>
          <a:blip r:embed="rId1"/>
          <a:stretch>
            <a:fillRect/>
          </a:stretch>
        </p:blipFill>
        <p:spPr>
          <a:xfrm>
            <a:off x="6024563" y="2347913"/>
            <a:ext cx="3313112" cy="2954337"/>
          </a:xfrm>
          <a:prstGeom prst="rect">
            <a:avLst/>
          </a:prstGeom>
          <a:noFill/>
          <a:ln w="9525">
            <a:noFill/>
          </a:ln>
        </p:spPr>
      </p:pic>
      <p:pic>
        <p:nvPicPr>
          <p:cNvPr id="92163" name="图片 92162" descr="20141014020228415"/>
          <p:cNvPicPr>
            <a:picLocks noChangeAspect="1"/>
          </p:cNvPicPr>
          <p:nvPr/>
        </p:nvPicPr>
        <p:blipFill>
          <a:blip r:embed="rId2"/>
          <a:stretch>
            <a:fillRect/>
          </a:stretch>
        </p:blipFill>
        <p:spPr>
          <a:xfrm>
            <a:off x="2782888" y="1339850"/>
            <a:ext cx="3744912" cy="4683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16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21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4480560"/>
          </a:xfrm>
          <a:prstGeom prst="rect">
            <a:avLst/>
          </a:prstGeom>
          <a:noFill/>
        </p:spPr>
        <p:txBody>
          <a:bodyPr wrap="square" rtlCol="0" anchor="t">
            <a:spAutoFit/>
          </a:bodyPr>
          <a:p>
            <a:r>
              <a:rPr lang="zh-CN" altLang="en-US" sz="3600"/>
              <a:t>张三与公司签订房屋买卖合同，将自己名下的一套房产卖给公司。合同约定房屋总值为50万元，公司先支付5万元定金。合同签订后，由于房屋价格上涨，张三将该套房产以55万元的价格卖给了李四，并办理了房屋产权过户手续。</a:t>
            </a:r>
            <a:endParaRPr lang="zh-CN" altLang="en-US" sz="3600"/>
          </a:p>
        </p:txBody>
      </p:sp>
      <p:sp>
        <p:nvSpPr>
          <p:cNvPr id="3" name="文本框 2"/>
          <p:cNvSpPr txBox="1"/>
          <p:nvPr/>
        </p:nvSpPr>
        <p:spPr>
          <a:xfrm>
            <a:off x="8040370" y="1449705"/>
            <a:ext cx="2611755" cy="3997325"/>
          </a:xfrm>
          <a:prstGeom prst="rect">
            <a:avLst/>
          </a:prstGeom>
          <a:noFill/>
        </p:spPr>
        <p:txBody>
          <a:bodyPr wrap="square" rtlCol="0">
            <a:spAutoFit/>
          </a:bodyPr>
          <a:p>
            <a:r>
              <a:rPr lang="zh-CN" altLang="en-US" sz="3200"/>
              <a:t>1.结合情境内容试分析“违约”是一种怎样的行为？2.房主应当承担怎样的违约责任？</a:t>
            </a:r>
            <a:endParaRPr lang="zh-CN" altLang="en-US" sz="32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5" name="图片 93185" descr="image005"/>
          <p:cNvPicPr>
            <a:picLocks noChangeAspect="1"/>
          </p:cNvPicPr>
          <p:nvPr/>
        </p:nvPicPr>
        <p:blipFill>
          <a:blip r:embed="rId1"/>
          <a:stretch>
            <a:fillRect/>
          </a:stretch>
        </p:blipFill>
        <p:spPr>
          <a:xfrm>
            <a:off x="2422525" y="1339850"/>
            <a:ext cx="7059613" cy="3889375"/>
          </a:xfrm>
          <a:prstGeom prst="rect">
            <a:avLst/>
          </a:prstGeom>
          <a:noFill/>
          <a:ln w="9525">
            <a:noFill/>
          </a:ln>
        </p:spPr>
      </p:pic>
      <p:sp>
        <p:nvSpPr>
          <p:cNvPr id="103426" name="文本框 93186"/>
          <p:cNvSpPr txBox="1"/>
          <p:nvPr/>
        </p:nvSpPr>
        <p:spPr>
          <a:xfrm>
            <a:off x="2158683" y="260350"/>
            <a:ext cx="7040880" cy="640080"/>
          </a:xfrm>
          <a:prstGeom prst="rect">
            <a:avLst/>
          </a:prstGeom>
          <a:noFill/>
          <a:ln w="9525">
            <a:noFill/>
          </a:ln>
        </p:spPr>
        <p:txBody>
          <a:bodyPr wrap="none" anchor="t">
            <a:spAutoFit/>
          </a:bodyPr>
          <a:p>
            <a:pPr lvl="0" algn="r"/>
            <a:r>
              <a:rPr lang="zh-CN" altLang="en-US" sz="3600" dirty="0">
                <a:latin typeface="Arial" panose="020B0604020202020204" pitchFamily="34" charset="0"/>
                <a:ea typeface="宋体" panose="02010600030101010101" pitchFamily="2" charset="-122"/>
              </a:rPr>
              <a:t>缔约过失责任与违约责任的区别：</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idx="1"/>
          </p:nvPr>
        </p:nvSpPr>
        <p:spPr>
          <a:xfrm>
            <a:off x="1981200" y="457200"/>
            <a:ext cx="8229600" cy="6019800"/>
          </a:xfrm>
        </p:spPr>
        <p:txBody>
          <a:bodyPr vert="horz" wrap="square" lIns="91440" tIns="45720" rIns="91440" bIns="45720" anchor="t"/>
          <a:p>
            <a:pPr eaLnBrk="1" hangingPunct="1">
              <a:lnSpc>
                <a:spcPct val="80000"/>
              </a:lnSpc>
            </a:pPr>
            <a:endParaRPr lang="zh-CN" altLang="zh-CN" dirty="0">
              <a:solidFill>
                <a:srgbClr val="669900"/>
              </a:solidFill>
              <a:ea typeface="华文行楷" panose="02010800040101010101" pitchFamily="2" charset="-122"/>
            </a:endParaRPr>
          </a:p>
          <a:p>
            <a:pPr eaLnBrk="1" hangingPunct="1">
              <a:lnSpc>
                <a:spcPct val="80000"/>
              </a:lnSpc>
            </a:pPr>
            <a:r>
              <a:rPr lang="zh-CN" altLang="zh-CN" sz="1500" dirty="0"/>
              <a:t>  </a:t>
            </a:r>
            <a:r>
              <a:rPr lang="zh-CN" altLang="en-US" sz="2400" dirty="0">
                <a:solidFill>
                  <a:schemeClr val="tx2"/>
                </a:solidFill>
              </a:rPr>
              <a:t>　</a:t>
            </a:r>
            <a:r>
              <a:rPr lang="zh-CN" altLang="en-US" sz="2400" b="1" dirty="0">
                <a:solidFill>
                  <a:schemeClr val="tx2"/>
                </a:solidFill>
                <a:latin typeface="楷体_GB2312" pitchFamily="1" charset="-122"/>
                <a:ea typeface="楷体_GB2312" pitchFamily="1" charset="-122"/>
              </a:rPr>
              <a:t>某村民甲与乙签订了一买卖合同。合同约定，甲卖给乙</a:t>
            </a:r>
            <a:r>
              <a:rPr lang="zh-CN" altLang="zh-CN" sz="2400" b="1" dirty="0">
                <a:solidFill>
                  <a:schemeClr val="tx2"/>
                </a:solidFill>
                <a:latin typeface="楷体_GB2312" pitchFamily="1" charset="-122"/>
                <a:ea typeface="楷体_GB2312" pitchFamily="1" charset="-122"/>
              </a:rPr>
              <a:t>4</a:t>
            </a:r>
            <a:r>
              <a:rPr lang="zh-CN" altLang="en-US" sz="2400" b="1" dirty="0">
                <a:solidFill>
                  <a:schemeClr val="tx2"/>
                </a:solidFill>
                <a:latin typeface="楷体_GB2312" pitchFamily="1" charset="-122"/>
                <a:ea typeface="楷体_GB2312" pitchFamily="1" charset="-122"/>
              </a:rPr>
              <a:t>头牛，款项为</a:t>
            </a:r>
            <a:r>
              <a:rPr lang="zh-CN" altLang="zh-CN" sz="2400" b="1" dirty="0">
                <a:solidFill>
                  <a:schemeClr val="tx2"/>
                </a:solidFill>
                <a:latin typeface="楷体_GB2312" pitchFamily="1" charset="-122"/>
                <a:ea typeface="楷体_GB2312" pitchFamily="1" charset="-122"/>
              </a:rPr>
              <a:t>8000</a:t>
            </a:r>
            <a:r>
              <a:rPr lang="zh-CN" altLang="en-US" sz="2400" b="1" dirty="0">
                <a:solidFill>
                  <a:schemeClr val="tx2"/>
                </a:solidFill>
                <a:latin typeface="楷体_GB2312" pitchFamily="1" charset="-122"/>
                <a:ea typeface="楷体_GB2312" pitchFamily="1" charset="-122"/>
              </a:rPr>
              <a:t>元。先支付</a:t>
            </a:r>
            <a:r>
              <a:rPr lang="zh-CN" altLang="zh-CN" sz="2400" b="1" dirty="0">
                <a:solidFill>
                  <a:schemeClr val="tx2"/>
                </a:solidFill>
                <a:latin typeface="楷体_GB2312" pitchFamily="1" charset="-122"/>
                <a:ea typeface="楷体_GB2312" pitchFamily="1" charset="-122"/>
              </a:rPr>
              <a:t>3000</a:t>
            </a:r>
            <a:r>
              <a:rPr lang="zh-CN" altLang="en-US" sz="2400" b="1" dirty="0">
                <a:solidFill>
                  <a:schemeClr val="tx2"/>
                </a:solidFill>
                <a:latin typeface="楷体_GB2312" pitchFamily="1" charset="-122"/>
                <a:ea typeface="楷体_GB2312" pitchFamily="1" charset="-122"/>
              </a:rPr>
              <a:t>元货款，其余款项在半年内付清。在付清剩余款项之前，甲保留对牛的所有权。签订合同的第二天，乙将牛牵走。</a:t>
            </a:r>
            <a:br>
              <a:rPr lang="zh-CN" altLang="en-US" sz="2600" b="1" dirty="0">
                <a:solidFill>
                  <a:srgbClr val="9966FF"/>
                </a:solidFill>
                <a:latin typeface="楷体_GB2312" pitchFamily="1" charset="-122"/>
                <a:ea typeface="楷体_GB2312" pitchFamily="1" charset="-122"/>
              </a:rPr>
            </a:br>
            <a:endParaRPr lang="zh-CN" altLang="en-US" sz="900" b="1" dirty="0">
              <a:solidFill>
                <a:srgbClr val="9966FF"/>
              </a:solidFill>
              <a:latin typeface="楷体_GB2312" pitchFamily="1" charset="-122"/>
              <a:ea typeface="楷体_GB2312" pitchFamily="1" charset="-122"/>
            </a:endParaRPr>
          </a:p>
          <a:p>
            <a:pPr eaLnBrk="1" hangingPunct="1">
              <a:lnSpc>
                <a:spcPct val="80000"/>
              </a:lnSpc>
            </a:pPr>
            <a:r>
              <a:rPr lang="zh-CN" altLang="en-US" sz="2400" b="1" dirty="0">
                <a:solidFill>
                  <a:srgbClr val="FF3300"/>
                </a:solidFill>
                <a:latin typeface="楷体_GB2312" pitchFamily="1" charset="-122"/>
                <a:ea typeface="楷体_GB2312" pitchFamily="1" charset="-122"/>
              </a:rPr>
              <a:t>？</a:t>
            </a:r>
            <a:r>
              <a:rPr lang="zh-CN" altLang="zh-CN" sz="2400" b="1" dirty="0">
                <a:solidFill>
                  <a:srgbClr val="FF3300"/>
                </a:solidFill>
                <a:latin typeface="楷体_GB2312" pitchFamily="1" charset="-122"/>
                <a:ea typeface="楷体_GB2312" pitchFamily="1" charset="-122"/>
              </a:rPr>
              <a:t>1.</a:t>
            </a:r>
            <a:r>
              <a:rPr lang="zh-CN" altLang="en-US" sz="2400" b="1" dirty="0">
                <a:solidFill>
                  <a:srgbClr val="FF3300"/>
                </a:solidFill>
                <a:latin typeface="楷体_GB2312" pitchFamily="1" charset="-122"/>
                <a:ea typeface="楷体_GB2312" pitchFamily="1" charset="-122"/>
              </a:rPr>
              <a:t>假如在牛款付清之前牛</a:t>
            </a:r>
            <a:r>
              <a:rPr lang="zh-CN" altLang="zh-CN" sz="2400" b="1" dirty="0">
                <a:solidFill>
                  <a:srgbClr val="FF3300"/>
                </a:solidFill>
                <a:latin typeface="楷体_GB2312" pitchFamily="1" charset="-122"/>
                <a:ea typeface="楷体_GB2312" pitchFamily="1" charset="-122"/>
              </a:rPr>
              <a:t>1</a:t>
            </a:r>
            <a:r>
              <a:rPr lang="zh-CN" altLang="en-US" sz="2400" b="1" dirty="0">
                <a:solidFill>
                  <a:srgbClr val="FF3300"/>
                </a:solidFill>
                <a:latin typeface="楷体_GB2312" pitchFamily="1" charset="-122"/>
                <a:ea typeface="楷体_GB2312" pitchFamily="1" charset="-122"/>
              </a:rPr>
              <a:t>被水淹死，损失由谁负责？为什么？</a:t>
            </a:r>
            <a:endParaRPr lang="zh-CN" altLang="en-US" sz="2400" b="1" dirty="0">
              <a:solidFill>
                <a:srgbClr val="FF3300"/>
              </a:solidFill>
              <a:latin typeface="楷体_GB2312" pitchFamily="1" charset="-122"/>
              <a:ea typeface="楷体_GB2312" pitchFamily="1" charset="-122"/>
            </a:endParaRPr>
          </a:p>
          <a:p>
            <a:pPr eaLnBrk="1" hangingPunct="1">
              <a:lnSpc>
                <a:spcPct val="80000"/>
              </a:lnSpc>
            </a:pPr>
            <a:r>
              <a:rPr lang="zh-CN" altLang="zh-CN" sz="2400" b="1" dirty="0">
                <a:solidFill>
                  <a:srgbClr val="FF3300"/>
                </a:solidFill>
                <a:latin typeface="楷体_GB2312" pitchFamily="1" charset="-122"/>
                <a:ea typeface="楷体_GB2312" pitchFamily="1" charset="-122"/>
              </a:rPr>
              <a:t>  2.</a:t>
            </a:r>
            <a:r>
              <a:rPr lang="zh-CN" altLang="en-US" sz="2400" b="1" dirty="0">
                <a:solidFill>
                  <a:srgbClr val="FF3300"/>
                </a:solidFill>
                <a:latin typeface="楷体_GB2312" pitchFamily="1" charset="-122"/>
                <a:ea typeface="楷体_GB2312" pitchFamily="1" charset="-122"/>
              </a:rPr>
              <a:t>假如在牛款付清之前，牛</a:t>
            </a:r>
            <a:r>
              <a:rPr lang="zh-CN" altLang="zh-CN" sz="2400" b="1" dirty="0">
                <a:solidFill>
                  <a:srgbClr val="FF3300"/>
                </a:solidFill>
                <a:latin typeface="楷体_GB2312" pitchFamily="1" charset="-122"/>
                <a:ea typeface="楷体_GB2312" pitchFamily="1" charset="-122"/>
              </a:rPr>
              <a:t>2</a:t>
            </a:r>
            <a:r>
              <a:rPr lang="zh-CN" altLang="en-US" sz="2400" b="1" dirty="0">
                <a:solidFill>
                  <a:srgbClr val="FF3300"/>
                </a:solidFill>
                <a:latin typeface="楷体_GB2312" pitchFamily="1" charset="-122"/>
                <a:ea typeface="楷体_GB2312" pitchFamily="1" charset="-122"/>
              </a:rPr>
              <a:t>生下一头下牛，该小牛的所有权归谁？为什么？</a:t>
            </a:r>
            <a:endParaRPr lang="zh-CN" altLang="en-US" sz="2400" b="1" dirty="0">
              <a:solidFill>
                <a:srgbClr val="FF3300"/>
              </a:solidFill>
              <a:latin typeface="楷体_GB2312" pitchFamily="1" charset="-122"/>
              <a:ea typeface="楷体_GB2312" pitchFamily="1" charset="-122"/>
            </a:endParaRPr>
          </a:p>
          <a:p>
            <a:pPr eaLnBrk="1" hangingPunct="1">
              <a:lnSpc>
                <a:spcPct val="80000"/>
              </a:lnSpc>
            </a:pPr>
            <a:r>
              <a:rPr lang="zh-CN" altLang="zh-CN" sz="2400" b="1" dirty="0">
                <a:solidFill>
                  <a:srgbClr val="FF3300"/>
                </a:solidFill>
                <a:latin typeface="楷体_GB2312" pitchFamily="1" charset="-122"/>
                <a:ea typeface="楷体_GB2312" pitchFamily="1" charset="-122"/>
              </a:rPr>
              <a:t>  3.</a:t>
            </a:r>
            <a:r>
              <a:rPr lang="zh-CN" altLang="en-US" sz="2400" b="1" dirty="0">
                <a:solidFill>
                  <a:srgbClr val="FF3300"/>
                </a:solidFill>
                <a:latin typeface="楷体_GB2312" pitchFamily="1" charset="-122"/>
                <a:ea typeface="楷体_GB2312" pitchFamily="1" charset="-122"/>
              </a:rPr>
              <a:t>假如在牛款付清之前，牛</a:t>
            </a:r>
            <a:r>
              <a:rPr lang="zh-CN" altLang="zh-CN" sz="2400" b="1" dirty="0">
                <a:solidFill>
                  <a:srgbClr val="FF3300"/>
                </a:solidFill>
                <a:latin typeface="楷体_GB2312" pitchFamily="1" charset="-122"/>
                <a:ea typeface="楷体_GB2312" pitchFamily="1" charset="-122"/>
              </a:rPr>
              <a:t>3</a:t>
            </a:r>
            <a:r>
              <a:rPr lang="zh-CN" altLang="en-US" sz="2400" b="1" dirty="0">
                <a:solidFill>
                  <a:srgbClr val="FF3300"/>
                </a:solidFill>
                <a:latin typeface="楷体_GB2312" pitchFamily="1" charset="-122"/>
                <a:ea typeface="楷体_GB2312" pitchFamily="1" charset="-122"/>
              </a:rPr>
              <a:t>踢伤一人，该损害赔偿责任由谁承担？为什么？</a:t>
            </a:r>
            <a:endParaRPr lang="zh-CN" altLang="en-US" sz="2400" b="1" dirty="0">
              <a:solidFill>
                <a:srgbClr val="FF3300"/>
              </a:solidFill>
              <a:latin typeface="楷体_GB2312" pitchFamily="1" charset="-122"/>
              <a:ea typeface="楷体_GB2312" pitchFamily="1" charset="-122"/>
            </a:endParaRPr>
          </a:p>
          <a:p>
            <a:pPr eaLnBrk="1" hangingPunct="1">
              <a:lnSpc>
                <a:spcPct val="80000"/>
              </a:lnSpc>
            </a:pPr>
            <a:r>
              <a:rPr lang="zh-CN" altLang="zh-CN" sz="2400" b="1" dirty="0">
                <a:solidFill>
                  <a:srgbClr val="FF3300"/>
                </a:solidFill>
                <a:latin typeface="楷体_GB2312" pitchFamily="1" charset="-122"/>
                <a:ea typeface="楷体_GB2312" pitchFamily="1" charset="-122"/>
              </a:rPr>
              <a:t>  4.</a:t>
            </a:r>
            <a:r>
              <a:rPr lang="zh-CN" altLang="en-US" sz="2400" b="1" dirty="0">
                <a:solidFill>
                  <a:srgbClr val="FF3300"/>
                </a:solidFill>
                <a:latin typeface="楷体_GB2312" pitchFamily="1" charset="-122"/>
                <a:ea typeface="楷体_GB2312" pitchFamily="1" charset="-122"/>
              </a:rPr>
              <a:t>假如在牛款付清之前，村民乙将牛</a:t>
            </a:r>
            <a:r>
              <a:rPr lang="zh-CN" altLang="zh-CN" sz="2400" b="1" dirty="0">
                <a:solidFill>
                  <a:srgbClr val="FF3300"/>
                </a:solidFill>
                <a:latin typeface="楷体_GB2312" pitchFamily="1" charset="-122"/>
                <a:ea typeface="楷体_GB2312" pitchFamily="1" charset="-122"/>
              </a:rPr>
              <a:t>4</a:t>
            </a:r>
            <a:r>
              <a:rPr lang="zh-CN" altLang="en-US" sz="2400" b="1" dirty="0">
                <a:solidFill>
                  <a:srgbClr val="FF3300"/>
                </a:solidFill>
                <a:latin typeface="楷体_GB2312" pitchFamily="1" charset="-122"/>
                <a:ea typeface="楷体_GB2312" pitchFamily="1" charset="-122"/>
              </a:rPr>
              <a:t>卖给了丙，该合同是否有效？为什么？</a:t>
            </a:r>
            <a:endParaRPr lang="zh-CN" altLang="en-US" sz="2400" b="1" dirty="0">
              <a:solidFill>
                <a:srgbClr val="FF3300"/>
              </a:solidFill>
              <a:latin typeface="楷体_GB2312" pitchFamily="1" charset="-122"/>
              <a:ea typeface="楷体_GB2312" pitchFamily="1" charset="-122"/>
            </a:endParaRPr>
          </a:p>
          <a:p>
            <a:pPr eaLnBrk="1" hangingPunct="1">
              <a:lnSpc>
                <a:spcPct val="80000"/>
              </a:lnSpc>
            </a:pPr>
            <a:r>
              <a:rPr lang="zh-CN" altLang="zh-CN" sz="2400" b="1" dirty="0">
                <a:solidFill>
                  <a:srgbClr val="FF3300"/>
                </a:solidFill>
                <a:latin typeface="楷体_GB2312" pitchFamily="1" charset="-122"/>
                <a:ea typeface="楷体_GB2312" pitchFamily="1" charset="-122"/>
              </a:rPr>
              <a:t>  5.</a:t>
            </a:r>
            <a:r>
              <a:rPr lang="zh-CN" altLang="en-US" sz="2400" b="1" dirty="0">
                <a:solidFill>
                  <a:srgbClr val="FF3300"/>
                </a:solidFill>
                <a:latin typeface="楷体_GB2312" pitchFamily="1" charset="-122"/>
                <a:ea typeface="楷体_GB2312" pitchFamily="1" charset="-122"/>
              </a:rPr>
              <a:t>当事人在合同中约定，合同成立后，牛款在未付清之前，牛的所有权并不转移，是否具有法律效力？为什么？</a:t>
            </a:r>
            <a:br>
              <a:rPr lang="zh-CN" altLang="en-US" sz="2400" b="1" dirty="0">
                <a:solidFill>
                  <a:srgbClr val="FF3300"/>
                </a:solidFill>
                <a:latin typeface="楷体_GB2312" pitchFamily="1" charset="-122"/>
                <a:ea typeface="楷体_GB2312" pitchFamily="1" charset="-122"/>
              </a:rPr>
            </a:br>
            <a:r>
              <a:rPr lang="zh-CN" altLang="en-US" sz="1500" dirty="0"/>
              <a:t>　</a:t>
            </a:r>
            <a:endParaRPr lang="zh-CN" alt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6">
                                            <p:txEl>
                                              <p:charRg st="131" end="169"/>
                                            </p:txEl>
                                          </p:spTgt>
                                        </p:tgtEl>
                                        <p:attrNameLst>
                                          <p:attrName>style.visibility</p:attrName>
                                        </p:attrNameLst>
                                      </p:cBhvr>
                                      <p:to>
                                        <p:strVal val="visible"/>
                                      </p:to>
                                    </p:set>
                                    <p:animEffect transition="in" filter="blinds(horizontal)">
                                      <p:cBhvr>
                                        <p:cTn id="7" dur="500"/>
                                        <p:tgtEl>
                                          <p:spTgt spid="67586">
                                            <p:txEl>
                                              <p:charRg st="131" end="1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6">
                                            <p:txEl>
                                              <p:charRg st="169" end="207"/>
                                            </p:txEl>
                                          </p:spTgt>
                                        </p:tgtEl>
                                        <p:attrNameLst>
                                          <p:attrName>style.visibility</p:attrName>
                                        </p:attrNameLst>
                                      </p:cBhvr>
                                      <p:to>
                                        <p:strVal val="visible"/>
                                      </p:to>
                                    </p:set>
                                    <p:animEffect transition="in" filter="blinds(horizontal)">
                                      <p:cBhvr>
                                        <p:cTn id="12" dur="500"/>
                                        <p:tgtEl>
                                          <p:spTgt spid="67586">
                                            <p:txEl>
                                              <p:charRg st="169" end="20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6">
                                            <p:txEl>
                                              <p:charRg st="207" end="245"/>
                                            </p:txEl>
                                          </p:spTgt>
                                        </p:tgtEl>
                                        <p:attrNameLst>
                                          <p:attrName>style.visibility</p:attrName>
                                        </p:attrNameLst>
                                      </p:cBhvr>
                                      <p:to>
                                        <p:strVal val="visible"/>
                                      </p:to>
                                    </p:set>
                                    <p:animEffect transition="in" filter="blinds(horizontal)">
                                      <p:cBhvr>
                                        <p:cTn id="17" dur="500"/>
                                        <p:tgtEl>
                                          <p:spTgt spid="67586">
                                            <p:txEl>
                                              <p:charRg st="207" end="24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7586">
                                            <p:txEl>
                                              <p:charRg st="245" end="300"/>
                                            </p:txEl>
                                          </p:spTgt>
                                        </p:tgtEl>
                                        <p:attrNameLst>
                                          <p:attrName>style.visibility</p:attrName>
                                        </p:attrNameLst>
                                      </p:cBhvr>
                                      <p:to>
                                        <p:strVal val="visible"/>
                                      </p:to>
                                    </p:set>
                                    <p:animEffect transition="in" filter="blinds(horizontal)">
                                      <p:cBhvr>
                                        <p:cTn id="22" dur="500"/>
                                        <p:tgtEl>
                                          <p:spTgt spid="67586">
                                            <p:txEl>
                                              <p:charRg st="245" end="3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idx="1"/>
          </p:nvPr>
        </p:nvSpPr>
        <p:spPr>
          <a:xfrm>
            <a:off x="1981200" y="304800"/>
            <a:ext cx="8229600" cy="6096000"/>
          </a:xfrm>
        </p:spPr>
        <p:txBody>
          <a:bodyPr vert="horz" wrap="square" lIns="91440" tIns="45720" rIns="91440" bIns="45720" anchor="t">
            <a:normAutofit lnSpcReduction="10000"/>
          </a:bodyPr>
          <a:p>
            <a:pPr eaLnBrk="1" hangingPunct="1">
              <a:lnSpc>
                <a:spcPct val="80000"/>
              </a:lnSpc>
            </a:pPr>
            <a:r>
              <a:rPr lang="zh-CN" altLang="zh-CN" sz="2600" b="1" dirty="0">
                <a:solidFill>
                  <a:srgbClr val="FF3399"/>
                </a:solidFill>
                <a:ea typeface="楷体_GB2312" pitchFamily="1" charset="-122"/>
              </a:rPr>
              <a:t>1.《</a:t>
            </a:r>
            <a:r>
              <a:rPr lang="zh-CN" altLang="en-US" sz="2600" b="1" dirty="0">
                <a:solidFill>
                  <a:srgbClr val="FF3399"/>
                </a:solidFill>
                <a:ea typeface="楷体_GB2312" pitchFamily="1" charset="-122"/>
              </a:rPr>
              <a:t>合同法</a:t>
            </a:r>
            <a:r>
              <a:rPr lang="zh-CN" altLang="zh-CN" sz="2600" b="1" dirty="0">
                <a:solidFill>
                  <a:srgbClr val="FF3399"/>
                </a:solidFill>
                <a:ea typeface="楷体_GB2312" pitchFamily="1" charset="-122"/>
              </a:rPr>
              <a:t>》</a:t>
            </a:r>
            <a:r>
              <a:rPr lang="zh-CN" altLang="en-US" sz="2600" b="1" dirty="0">
                <a:solidFill>
                  <a:srgbClr val="FF3399"/>
                </a:solidFill>
                <a:ea typeface="楷体_GB2312" pitchFamily="1" charset="-122"/>
              </a:rPr>
              <a:t>第</a:t>
            </a:r>
            <a:r>
              <a:rPr lang="zh-CN" altLang="zh-CN" sz="2600" b="1" dirty="0">
                <a:solidFill>
                  <a:srgbClr val="FF3399"/>
                </a:solidFill>
                <a:ea typeface="楷体_GB2312" pitchFamily="1" charset="-122"/>
              </a:rPr>
              <a:t>142</a:t>
            </a:r>
            <a:r>
              <a:rPr lang="zh-CN" altLang="en-US" sz="2600" b="1" dirty="0">
                <a:solidFill>
                  <a:srgbClr val="FF3399"/>
                </a:solidFill>
                <a:ea typeface="楷体_GB2312" pitchFamily="1" charset="-122"/>
              </a:rPr>
              <a:t>条：标的物毁损、灭失的风险，在标的物交付之前由出卖人承担，交付之后由买受人承担，但法律另有规定或者当事人另有约定的除外。</a:t>
            </a:r>
            <a:endParaRPr lang="zh-CN" altLang="en-US" sz="2600" b="1" dirty="0">
              <a:solidFill>
                <a:srgbClr val="FF3399"/>
              </a:solidFill>
              <a:ea typeface="楷体_GB2312" pitchFamily="1" charset="-122"/>
            </a:endParaRPr>
          </a:p>
          <a:p>
            <a:pPr eaLnBrk="1" hangingPunct="1">
              <a:lnSpc>
                <a:spcPct val="80000"/>
              </a:lnSpc>
            </a:pPr>
            <a:endParaRPr lang="zh-CN" altLang="zh-CN" sz="1000" b="1" dirty="0">
              <a:solidFill>
                <a:srgbClr val="336699"/>
              </a:solidFill>
              <a:ea typeface="楷体_GB2312" pitchFamily="1" charset="-122"/>
            </a:endParaRPr>
          </a:p>
          <a:p>
            <a:pPr eaLnBrk="1" hangingPunct="1">
              <a:lnSpc>
                <a:spcPct val="80000"/>
              </a:lnSpc>
            </a:pPr>
            <a:r>
              <a:rPr lang="zh-CN" altLang="zh-CN" sz="2600" b="1" dirty="0">
                <a:solidFill>
                  <a:srgbClr val="336699"/>
                </a:solidFill>
                <a:ea typeface="楷体_GB2312" pitchFamily="1" charset="-122"/>
              </a:rPr>
              <a:t>2.</a:t>
            </a:r>
            <a:r>
              <a:rPr lang="zh-CN" altLang="en-US" sz="2600" b="1" dirty="0">
                <a:solidFill>
                  <a:srgbClr val="336699"/>
                </a:solidFill>
                <a:ea typeface="楷体_GB2312" pitchFamily="1" charset="-122"/>
              </a:rPr>
              <a:t>小牛的所有权归乙。</a:t>
            </a:r>
            <a:r>
              <a:rPr lang="zh-CN" altLang="zh-CN" sz="2600" b="1" dirty="0">
                <a:solidFill>
                  <a:srgbClr val="336699"/>
                </a:solidFill>
                <a:ea typeface="楷体_GB2312" pitchFamily="1" charset="-122"/>
              </a:rPr>
              <a:t>《</a:t>
            </a:r>
            <a:r>
              <a:rPr lang="zh-CN" altLang="en-US" sz="2600" b="1" dirty="0">
                <a:solidFill>
                  <a:srgbClr val="336699"/>
                </a:solidFill>
                <a:ea typeface="楷体_GB2312" pitchFamily="1" charset="-122"/>
              </a:rPr>
              <a:t>合同法</a:t>
            </a:r>
            <a:r>
              <a:rPr lang="zh-CN" altLang="zh-CN" sz="2600" b="1" dirty="0">
                <a:solidFill>
                  <a:srgbClr val="336699"/>
                </a:solidFill>
                <a:ea typeface="楷体_GB2312" pitchFamily="1" charset="-122"/>
              </a:rPr>
              <a:t>》</a:t>
            </a:r>
            <a:r>
              <a:rPr lang="zh-CN" altLang="en-US" sz="2600" b="1" dirty="0">
                <a:solidFill>
                  <a:srgbClr val="336699"/>
                </a:solidFill>
                <a:ea typeface="楷体_GB2312" pitchFamily="1" charset="-122"/>
              </a:rPr>
              <a:t>第</a:t>
            </a:r>
            <a:r>
              <a:rPr lang="zh-CN" altLang="zh-CN" sz="2600" b="1" dirty="0">
                <a:solidFill>
                  <a:srgbClr val="336699"/>
                </a:solidFill>
                <a:ea typeface="楷体_GB2312" pitchFamily="1" charset="-122"/>
              </a:rPr>
              <a:t>163</a:t>
            </a:r>
            <a:r>
              <a:rPr lang="zh-CN" altLang="en-US" sz="2600" b="1" dirty="0">
                <a:solidFill>
                  <a:srgbClr val="336699"/>
                </a:solidFill>
                <a:ea typeface="楷体_GB2312" pitchFamily="1" charset="-122"/>
              </a:rPr>
              <a:t>条：标的物在交付之前产生的孳息，归出卖人所有，交付之后产生的孳息，归买受人所有。</a:t>
            </a:r>
            <a:endParaRPr lang="zh-CN" altLang="en-US" sz="2600" b="1" dirty="0">
              <a:solidFill>
                <a:srgbClr val="336699"/>
              </a:solidFill>
              <a:ea typeface="楷体_GB2312" pitchFamily="1" charset="-122"/>
            </a:endParaRPr>
          </a:p>
          <a:p>
            <a:pPr eaLnBrk="1" hangingPunct="1">
              <a:lnSpc>
                <a:spcPct val="80000"/>
              </a:lnSpc>
            </a:pPr>
            <a:endParaRPr lang="zh-CN" altLang="zh-CN" sz="1000" b="1" dirty="0">
              <a:solidFill>
                <a:srgbClr val="336699"/>
              </a:solidFill>
              <a:ea typeface="楷体_GB2312" pitchFamily="1" charset="-122"/>
            </a:endParaRPr>
          </a:p>
          <a:p>
            <a:pPr eaLnBrk="1" hangingPunct="1">
              <a:lnSpc>
                <a:spcPct val="80000"/>
              </a:lnSpc>
            </a:pPr>
            <a:r>
              <a:rPr lang="zh-CN" altLang="zh-CN" sz="2600" dirty="0"/>
              <a:t> </a:t>
            </a:r>
            <a:r>
              <a:rPr lang="zh-CN" altLang="zh-CN" sz="2600" b="1" dirty="0">
                <a:solidFill>
                  <a:srgbClr val="FF6600"/>
                </a:solidFill>
                <a:latin typeface="楷体_GB2312" pitchFamily="1" charset="-122"/>
                <a:ea typeface="楷体_GB2312" pitchFamily="1" charset="-122"/>
              </a:rPr>
              <a:t>3.《</a:t>
            </a:r>
            <a:r>
              <a:rPr lang="zh-CN" altLang="en-US" sz="2600" b="1" dirty="0">
                <a:solidFill>
                  <a:srgbClr val="FF6600"/>
                </a:solidFill>
                <a:latin typeface="楷体_GB2312" pitchFamily="1" charset="-122"/>
                <a:ea typeface="楷体_GB2312" pitchFamily="1" charset="-122"/>
              </a:rPr>
              <a:t>民法通则</a:t>
            </a:r>
            <a:r>
              <a:rPr lang="zh-CN" altLang="zh-CN" sz="2600" b="1" dirty="0">
                <a:solidFill>
                  <a:srgbClr val="FF6600"/>
                </a:solidFill>
                <a:latin typeface="楷体_GB2312" pitchFamily="1" charset="-122"/>
                <a:ea typeface="楷体_GB2312" pitchFamily="1" charset="-122"/>
              </a:rPr>
              <a:t>》</a:t>
            </a:r>
            <a:r>
              <a:rPr lang="zh-CN" altLang="en-US" sz="2600" b="1" dirty="0">
                <a:solidFill>
                  <a:srgbClr val="FF6600"/>
                </a:solidFill>
                <a:latin typeface="楷体_GB2312" pitchFamily="1" charset="-122"/>
                <a:ea typeface="楷体_GB2312" pitchFamily="1" charset="-122"/>
              </a:rPr>
              <a:t>第</a:t>
            </a:r>
            <a:r>
              <a:rPr lang="zh-CN" altLang="zh-CN" sz="2600" b="1" dirty="0">
                <a:solidFill>
                  <a:srgbClr val="FF6600"/>
                </a:solidFill>
                <a:latin typeface="楷体_GB2312" pitchFamily="1" charset="-122"/>
                <a:ea typeface="楷体_GB2312" pitchFamily="1" charset="-122"/>
              </a:rPr>
              <a:t>127</a:t>
            </a:r>
            <a:r>
              <a:rPr lang="zh-CN" altLang="en-US" sz="2600" b="1" dirty="0">
                <a:solidFill>
                  <a:srgbClr val="FF6600"/>
                </a:solidFill>
                <a:latin typeface="楷体_GB2312" pitchFamily="1" charset="-122"/>
                <a:ea typeface="楷体_GB2312" pitchFamily="1" charset="-122"/>
              </a:rPr>
              <a:t>条规定，饲养的动物造成他人损害的，动物饲养人或者管理人，应当承担民事责任。</a:t>
            </a:r>
            <a:endParaRPr lang="zh-CN" altLang="en-US" sz="2600" b="1" dirty="0">
              <a:solidFill>
                <a:srgbClr val="FF6600"/>
              </a:solidFill>
              <a:latin typeface="楷体_GB2312" pitchFamily="1" charset="-122"/>
              <a:ea typeface="楷体_GB2312" pitchFamily="1" charset="-122"/>
            </a:endParaRPr>
          </a:p>
          <a:p>
            <a:pPr eaLnBrk="1" hangingPunct="1">
              <a:lnSpc>
                <a:spcPct val="80000"/>
              </a:lnSpc>
            </a:pPr>
            <a:r>
              <a:rPr lang="zh-CN" altLang="zh-CN" sz="1000" b="1" dirty="0">
                <a:solidFill>
                  <a:srgbClr val="336699"/>
                </a:solidFill>
                <a:ea typeface="楷体_GB2312" pitchFamily="1" charset="-122"/>
              </a:rPr>
              <a:t> </a:t>
            </a:r>
            <a:endParaRPr lang="zh-CN" altLang="zh-CN" sz="1000" b="1" dirty="0">
              <a:solidFill>
                <a:srgbClr val="336699"/>
              </a:solidFill>
              <a:ea typeface="楷体_GB2312" pitchFamily="1" charset="-122"/>
            </a:endParaRPr>
          </a:p>
          <a:p>
            <a:pPr eaLnBrk="1" hangingPunct="1">
              <a:lnSpc>
                <a:spcPct val="80000"/>
              </a:lnSpc>
            </a:pPr>
            <a:r>
              <a:rPr lang="zh-CN" altLang="zh-CN" sz="2600" b="1" dirty="0">
                <a:solidFill>
                  <a:srgbClr val="333399"/>
                </a:solidFill>
                <a:ea typeface="楷体_GB2312" pitchFamily="1" charset="-122"/>
              </a:rPr>
              <a:t>4.《</a:t>
            </a:r>
            <a:r>
              <a:rPr lang="zh-CN" altLang="en-US" sz="2600" b="1" dirty="0">
                <a:solidFill>
                  <a:srgbClr val="333399"/>
                </a:solidFill>
                <a:ea typeface="楷体_GB2312" pitchFamily="1" charset="-122"/>
              </a:rPr>
              <a:t>合同法</a:t>
            </a:r>
            <a:r>
              <a:rPr lang="zh-CN" altLang="zh-CN" sz="2600" b="1" dirty="0">
                <a:solidFill>
                  <a:srgbClr val="333399"/>
                </a:solidFill>
                <a:ea typeface="楷体_GB2312" pitchFamily="1" charset="-122"/>
              </a:rPr>
              <a:t>》</a:t>
            </a:r>
            <a:r>
              <a:rPr lang="zh-CN" altLang="en-US" sz="2600" b="1" dirty="0">
                <a:solidFill>
                  <a:srgbClr val="333399"/>
                </a:solidFill>
                <a:ea typeface="楷体_GB2312" pitchFamily="1" charset="-122"/>
              </a:rPr>
              <a:t>第</a:t>
            </a:r>
            <a:r>
              <a:rPr lang="zh-CN" altLang="zh-CN" sz="2600" b="1" dirty="0">
                <a:solidFill>
                  <a:srgbClr val="333399"/>
                </a:solidFill>
                <a:ea typeface="楷体_GB2312" pitchFamily="1" charset="-122"/>
              </a:rPr>
              <a:t>51</a:t>
            </a:r>
            <a:r>
              <a:rPr lang="zh-CN" altLang="en-US" sz="2600" b="1" dirty="0">
                <a:solidFill>
                  <a:srgbClr val="333399"/>
                </a:solidFill>
                <a:ea typeface="楷体_GB2312" pitchFamily="1" charset="-122"/>
              </a:rPr>
              <a:t>条：无处分权的人处分他人财产，经权利人追认或者无处分权的人订立合同后取得处分权的，该合同有效。</a:t>
            </a:r>
            <a:endParaRPr lang="zh-CN" altLang="en-US" sz="2600" b="1" dirty="0">
              <a:solidFill>
                <a:srgbClr val="333399"/>
              </a:solidFill>
              <a:ea typeface="楷体_GB2312" pitchFamily="1" charset="-122"/>
            </a:endParaRPr>
          </a:p>
          <a:p>
            <a:pPr eaLnBrk="1" hangingPunct="1">
              <a:lnSpc>
                <a:spcPct val="80000"/>
              </a:lnSpc>
            </a:pPr>
            <a:endParaRPr lang="zh-CN" altLang="zh-CN" sz="1000" b="1" dirty="0">
              <a:solidFill>
                <a:srgbClr val="336699"/>
              </a:solidFill>
              <a:ea typeface="楷体_GB2312" pitchFamily="1" charset="-122"/>
            </a:endParaRPr>
          </a:p>
          <a:p>
            <a:pPr eaLnBrk="1" hangingPunct="1">
              <a:lnSpc>
                <a:spcPct val="80000"/>
              </a:lnSpc>
            </a:pPr>
            <a:r>
              <a:rPr lang="zh-CN" altLang="zh-CN" sz="2600" b="1" dirty="0">
                <a:solidFill>
                  <a:srgbClr val="008080"/>
                </a:solidFill>
                <a:ea typeface="楷体_GB2312" pitchFamily="1" charset="-122"/>
              </a:rPr>
              <a:t>5. 《</a:t>
            </a:r>
            <a:r>
              <a:rPr lang="zh-CN" altLang="en-US" sz="2600" b="1" dirty="0">
                <a:solidFill>
                  <a:srgbClr val="008080"/>
                </a:solidFill>
                <a:ea typeface="楷体_GB2312" pitchFamily="1" charset="-122"/>
              </a:rPr>
              <a:t>合同法</a:t>
            </a:r>
            <a:r>
              <a:rPr lang="zh-CN" altLang="zh-CN" sz="2600" b="1" dirty="0">
                <a:solidFill>
                  <a:srgbClr val="008080"/>
                </a:solidFill>
                <a:ea typeface="楷体_GB2312" pitchFamily="1" charset="-122"/>
              </a:rPr>
              <a:t>》</a:t>
            </a:r>
            <a:r>
              <a:rPr lang="zh-CN" altLang="en-US" sz="2600" b="1" dirty="0">
                <a:solidFill>
                  <a:srgbClr val="008080"/>
                </a:solidFill>
                <a:ea typeface="楷体_GB2312" pitchFamily="1" charset="-122"/>
              </a:rPr>
              <a:t>第</a:t>
            </a:r>
            <a:r>
              <a:rPr lang="zh-CN" altLang="zh-CN" sz="2600" b="1" dirty="0">
                <a:solidFill>
                  <a:srgbClr val="008080"/>
                </a:solidFill>
                <a:ea typeface="楷体_GB2312" pitchFamily="1" charset="-122"/>
              </a:rPr>
              <a:t>134</a:t>
            </a:r>
            <a:r>
              <a:rPr lang="zh-CN" altLang="en-US" sz="2600" b="1" dirty="0">
                <a:solidFill>
                  <a:srgbClr val="008080"/>
                </a:solidFill>
                <a:ea typeface="楷体_GB2312" pitchFamily="1" charset="-122"/>
              </a:rPr>
              <a:t>条：当事人可以在买卖合同中约定买受人未履行支付价款或者其他义务的，标的物的所有权属于出卖人。</a:t>
            </a:r>
            <a:r>
              <a:rPr lang="zh-CN" altLang="en-US" sz="2600" dirty="0"/>
              <a:t> </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0">
                                            <p:txEl>
                                              <p:charRg st="247" end="307"/>
                                            </p:txEl>
                                          </p:spTgt>
                                        </p:tgtEl>
                                        <p:attrNameLst>
                                          <p:attrName>style.visibility</p:attrName>
                                        </p:attrNameLst>
                                      </p:cBhvr>
                                      <p:to>
                                        <p:strVal val="visible"/>
                                      </p:to>
                                    </p:set>
                                    <p:animEffect transition="in" filter="blinds(horizontal)">
                                      <p:cBhvr>
                                        <p:cTn id="7" dur="500"/>
                                        <p:tgtEl>
                                          <p:spTgt spid="68610">
                                            <p:txEl>
                                              <p:charRg st="247" end="3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610">
                                            <p:txEl>
                                              <p:charRg st="0" end="72"/>
                                            </p:txEl>
                                          </p:spTgt>
                                        </p:tgtEl>
                                        <p:attrNameLst>
                                          <p:attrName>style.visibility</p:attrName>
                                        </p:attrNameLst>
                                      </p:cBhvr>
                                      <p:to>
                                        <p:strVal val="visible"/>
                                      </p:to>
                                    </p:set>
                                    <p:animEffect transition="in" filter="wipe(up)">
                                      <p:cBhvr>
                                        <p:cTn id="12" dur="500"/>
                                        <p:tgtEl>
                                          <p:spTgt spid="68610">
                                            <p:txEl>
                                              <p:charRg st="0" end="7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0">
                                            <p:txEl>
                                              <p:charRg st="73" end="134"/>
                                            </p:txEl>
                                          </p:spTgt>
                                        </p:tgtEl>
                                        <p:attrNameLst>
                                          <p:attrName>style.visibility</p:attrName>
                                        </p:attrNameLst>
                                      </p:cBhvr>
                                      <p:to>
                                        <p:strVal val="visible"/>
                                      </p:to>
                                    </p:set>
                                    <p:animEffect transition="in" filter="blinds(horizontal)">
                                      <p:cBhvr>
                                        <p:cTn id="17" dur="500"/>
                                        <p:tgtEl>
                                          <p:spTgt spid="68610">
                                            <p:txEl>
                                              <p:charRg st="73" end="13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610">
                                            <p:txEl>
                                              <p:charRg st="135" end="186"/>
                                            </p:txEl>
                                          </p:spTgt>
                                        </p:tgtEl>
                                        <p:attrNameLst>
                                          <p:attrName>style.visibility</p:attrName>
                                        </p:attrNameLst>
                                      </p:cBhvr>
                                      <p:to>
                                        <p:strVal val="visible"/>
                                      </p:to>
                                    </p:set>
                                    <p:animEffect transition="in" filter="blinds(horizontal)">
                                      <p:cBhvr>
                                        <p:cTn id="22" dur="500"/>
                                        <p:tgtEl>
                                          <p:spTgt spid="68610">
                                            <p:txEl>
                                              <p:charRg st="135" end="18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0">
                                            <p:txEl>
                                              <p:charRg st="186" end="188"/>
                                            </p:txEl>
                                          </p:spTgt>
                                        </p:tgtEl>
                                        <p:attrNameLst>
                                          <p:attrName>style.visibility</p:attrName>
                                        </p:attrNameLst>
                                      </p:cBhvr>
                                      <p:to>
                                        <p:strVal val="visible"/>
                                      </p:to>
                                    </p:set>
                                    <p:animEffect transition="in" filter="blinds(horizontal)">
                                      <p:cBhvr>
                                        <p:cTn id="27" dur="500"/>
                                        <p:tgtEl>
                                          <p:spTgt spid="68610">
                                            <p:txEl>
                                              <p:charRg st="186" end="18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8610">
                                            <p:txEl>
                                              <p:charRg st="188" end="246"/>
                                            </p:txEl>
                                          </p:spTgt>
                                        </p:tgtEl>
                                        <p:attrNameLst>
                                          <p:attrName>style.visibility</p:attrName>
                                        </p:attrNameLst>
                                      </p:cBhvr>
                                      <p:to>
                                        <p:strVal val="visible"/>
                                      </p:to>
                                    </p:set>
                                    <p:animEffect transition="in" filter="blinds(horizontal)">
                                      <p:cBhvr>
                                        <p:cTn id="32" dur="500"/>
                                        <p:tgtEl>
                                          <p:spTgt spid="68610">
                                            <p:txEl>
                                              <p:charRg st="188" end="2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p:nvPr>
        </p:nvSpPr>
        <p:spPr/>
        <p:txBody>
          <a:bodyPr vert="horz" wrap="square" lIns="91440" tIns="45720" rIns="91440" bIns="45720" anchor="b"/>
          <a:p>
            <a:endParaRPr lang="zh-CN" altLang="en-US" dirty="0"/>
          </a:p>
        </p:txBody>
      </p:sp>
      <p:sp>
        <p:nvSpPr>
          <p:cNvPr id="51203" name="内容占位符 2"/>
          <p:cNvSpPr>
            <a:spLocks noGrp="1"/>
          </p:cNvSpPr>
          <p:nvPr>
            <p:ph idx="1"/>
          </p:nvPr>
        </p:nvSpPr>
        <p:spPr/>
        <p:txBody>
          <a:bodyPr vert="horz" wrap="square" lIns="91440" tIns="45720" rIns="91440" bIns="45720" anchor="t"/>
          <a:p>
            <a:r>
              <a:rPr lang="zh-CN" altLang="en-US" dirty="0"/>
              <a:t>拓展实训：</a:t>
            </a:r>
            <a:endParaRPr lang="en-US" altLang="zh-CN" dirty="0"/>
          </a:p>
          <a:p>
            <a:r>
              <a:rPr lang="zh-CN" altLang="en-US" dirty="0"/>
              <a:t>实训目标：通过书写买卖合同，使学生认识合同的基本格式，掌握简单的合同写作。</a:t>
            </a:r>
            <a:endParaRPr lang="en-US" altLang="zh-CN" dirty="0"/>
          </a:p>
          <a:p>
            <a:r>
              <a:rPr lang="zh-CN" altLang="en-US" dirty="0"/>
              <a:t>实训方法：学生通过网络搜索，下载一份常见的买卖合同的范本，加以认识，并尝试缮制一份买卖合同，内容不限。</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a:spLocks noGrp="1"/>
          </p:cNvSpPr>
          <p:nvPr>
            <p:ph type="title"/>
          </p:nvPr>
        </p:nvSpPr>
        <p:spPr/>
        <p:txBody>
          <a:bodyPr vert="horz" wrap="square" lIns="91440" tIns="45720" rIns="91440" bIns="45720" anchor="b"/>
          <a:p>
            <a:endParaRPr lang="zh-CN" altLang="en-US" dirty="0"/>
          </a:p>
        </p:txBody>
      </p:sp>
      <p:sp>
        <p:nvSpPr>
          <p:cNvPr id="52227" name="内容占位符 2"/>
          <p:cNvSpPr>
            <a:spLocks noGrp="1"/>
          </p:cNvSpPr>
          <p:nvPr>
            <p:ph idx="1"/>
          </p:nvPr>
        </p:nvSpPr>
        <p:spPr/>
        <p:txBody>
          <a:bodyPr vert="horz" wrap="square" lIns="91440" tIns="45720" rIns="91440" bIns="45720" anchor="t"/>
          <a:p>
            <a:r>
              <a:rPr lang="zh-CN" altLang="en-US" dirty="0"/>
              <a:t>以小组为单位，实地调查探讨自己身边的合同，加深对合同的理解，提高学习</a:t>
            </a:r>
            <a:r>
              <a:rPr lang="en-US" altLang="zh-CN" dirty="0"/>
              <a:t>《</a:t>
            </a:r>
            <a:r>
              <a:rPr lang="zh-CN" altLang="en-US" dirty="0"/>
              <a:t>合同法</a:t>
            </a:r>
            <a:r>
              <a:rPr lang="en-US" altLang="zh-CN" dirty="0"/>
              <a:t>》</a:t>
            </a:r>
            <a:r>
              <a:rPr lang="zh-CN" altLang="en-US" dirty="0"/>
              <a:t>的兴趣。以“合同就是生活”为题，撰写调查报告。</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4480560"/>
          </a:xfrm>
          <a:prstGeom prst="rect">
            <a:avLst/>
          </a:prstGeom>
          <a:noFill/>
        </p:spPr>
        <p:txBody>
          <a:bodyPr wrap="square" rtlCol="0" anchor="t">
            <a:spAutoFit/>
          </a:bodyPr>
          <a:p>
            <a:r>
              <a:rPr lang="zh-CN" altLang="en-US" sz="3600"/>
              <a:t>张三与公司签订房屋买卖合同，将自己名下的一套房产卖给公司。合同约定房屋总值为50万元，公司先支付5万元订金。合同签订后，由于房屋价格上涨，张三将该套房产以55万元的价格卖给了李四，并办理了房屋产权过户手续。</a:t>
            </a:r>
            <a:endParaRPr lang="zh-CN" altLang="en-US" sz="3600"/>
          </a:p>
        </p:txBody>
      </p:sp>
      <p:sp>
        <p:nvSpPr>
          <p:cNvPr id="3" name="文本框 2"/>
          <p:cNvSpPr txBox="1"/>
          <p:nvPr/>
        </p:nvSpPr>
        <p:spPr>
          <a:xfrm>
            <a:off x="8040370" y="1449705"/>
            <a:ext cx="2611755" cy="3997325"/>
          </a:xfrm>
          <a:prstGeom prst="rect">
            <a:avLst/>
          </a:prstGeom>
          <a:noFill/>
        </p:spPr>
        <p:txBody>
          <a:bodyPr wrap="square" rtlCol="0">
            <a:spAutoFit/>
          </a:bodyPr>
          <a:p>
            <a:r>
              <a:rPr lang="zh-CN" altLang="en-US" sz="3200"/>
              <a:t>1.结合情境内容试分析“违约”是一种怎样的行为？2.房主应当承担怎样的违约责任？</a:t>
            </a:r>
            <a:endParaRPr lang="zh-CN" altLang="en-US" sz="32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626360" y="1690370"/>
            <a:ext cx="5907405" cy="39344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案例：双十一预售</a:t>
            </a:r>
            <a:r>
              <a:rPr lang="en-US" altLang="zh-CN">
                <a:sym typeface="+mn-ea"/>
              </a:rPr>
              <a:t>“</a:t>
            </a:r>
            <a:r>
              <a:rPr lang="zh-CN" altLang="en-US">
                <a:sym typeface="+mn-ea"/>
              </a:rPr>
              <a:t>定金</a:t>
            </a:r>
            <a:r>
              <a:rPr lang="en-US" altLang="zh-CN">
                <a:sym typeface="+mn-ea"/>
              </a:rPr>
              <a:t>”</a:t>
            </a:r>
            <a:r>
              <a:rPr lang="zh-CN" altLang="en-US">
                <a:sym typeface="+mn-ea"/>
              </a:rPr>
              <a:t>支付</a:t>
            </a:r>
            <a:br>
              <a:rPr lang="zh-CN" altLang="en-US"/>
            </a:br>
            <a:endParaRPr lang="zh-CN" altLang="en-US"/>
          </a:p>
        </p:txBody>
      </p:sp>
      <p:pic>
        <p:nvPicPr>
          <p:cNvPr id="6" name="内容占位符 5"/>
          <p:cNvPicPr>
            <a:picLocks noChangeAspect="1"/>
          </p:cNvPicPr>
          <p:nvPr>
            <p:ph idx="1"/>
          </p:nvPr>
        </p:nvPicPr>
        <p:blipFill>
          <a:blip r:embed="rId1"/>
          <a:stretch>
            <a:fillRect/>
          </a:stretch>
        </p:blipFill>
        <p:spPr>
          <a:xfrm>
            <a:off x="1694815" y="1253490"/>
            <a:ext cx="8221345" cy="4351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8900" y="2316480"/>
            <a:ext cx="12014200" cy="2433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Screenshot_2016-10-26-20-44-45-326_com.taobao.tao"/>
          <p:cNvPicPr>
            <a:picLocks noChangeAspect="1"/>
          </p:cNvPicPr>
          <p:nvPr/>
        </p:nvPicPr>
        <p:blipFill>
          <a:blip r:embed="rId1"/>
          <a:stretch>
            <a:fillRect/>
          </a:stretch>
        </p:blipFill>
        <p:spPr>
          <a:xfrm>
            <a:off x="4069715" y="-32385"/>
            <a:ext cx="4538345" cy="80683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今年双十一狂欢购物活动从10月21日开始到10月11日截止，双11淘宝天猫预售期规则，是先付定金后付尾款的模式。付定金对于商家与买家都是有好处的，买家可以享有减免金额的权利，卖家有充分的时间准备货物。</a:t>
            </a:r>
            <a:endParaRPr lang="zh-CN" altLang="en-US"/>
          </a:p>
          <a:p>
            <a:r>
              <a:rPr lang="zh-CN" altLang="en-US"/>
              <a:t>官方规则称“定金付款后，申请退款时如判定非卖家责任，定金恕不退还;尾款开始付款后，若超时将自动关闭订单，定金不予退还”。</a:t>
            </a:r>
            <a:endParaRPr lang="zh-CN" altLang="en-US"/>
          </a:p>
          <a:p>
            <a:r>
              <a:rPr lang="zh-CN" altLang="en-US"/>
              <a:t>　　双十一定金可以退吗？</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4463</Words>
  <Application>WPS 演示</Application>
  <PresentationFormat>宽屏</PresentationFormat>
  <Paragraphs>215</Paragraphs>
  <Slides>34</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Arial</vt:lpstr>
      <vt:lpstr>宋体</vt:lpstr>
      <vt:lpstr>Wingdings</vt:lpstr>
      <vt:lpstr>楷体_GB2312</vt:lpstr>
      <vt:lpstr>Arial Narrow</vt:lpstr>
      <vt:lpstr>Calibri</vt:lpstr>
      <vt:lpstr>微软雅黑</vt:lpstr>
      <vt:lpstr>黑体</vt:lpstr>
      <vt:lpstr>Tahoma</vt:lpstr>
      <vt:lpstr>隶书</vt:lpstr>
      <vt:lpstr>Arial Unicode MS</vt:lpstr>
      <vt:lpstr>Calibri Light</vt:lpstr>
      <vt:lpstr>华文仿宋</vt:lpstr>
      <vt:lpstr>仿宋_GB2312</vt:lpstr>
      <vt:lpstr>Times New Roman</vt:lpstr>
      <vt:lpstr>华文行楷</vt:lpstr>
      <vt:lpstr>新宋体</vt:lpstr>
      <vt:lpstr>仿宋</vt:lpstr>
      <vt:lpstr>Office 主题</vt:lpstr>
      <vt:lpstr>PowerPoint 演示文稿</vt:lpstr>
      <vt:lpstr>学习目标</vt:lpstr>
      <vt:lpstr>PowerPoint 演示文稿</vt:lpstr>
      <vt:lpstr>PowerPoint 演示文稿</vt:lpstr>
      <vt:lpstr>PowerPoint 演示文稿</vt:lpstr>
      <vt:lpstr>案例：双十一预售“定金”支付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缔约过失责任</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108</cp:revision>
  <dcterms:created xsi:type="dcterms:W3CDTF">2015-05-05T08:02:00Z</dcterms:created>
  <dcterms:modified xsi:type="dcterms:W3CDTF">2018-05-20T13:22:32Z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