
<file path=[Content_Types].xml><?xml version="1.0" encoding="utf-8"?>
<Types xmlns="http://schemas.openxmlformats.org/package/2006/content-types">
  <Default Extension="jpeg" ContentType="image/jpeg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1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320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5" r:id="rId50"/>
    <p:sldId id="306" r:id="rId51"/>
    <p:sldId id="308" r:id="rId52"/>
    <p:sldId id="309" r:id="rId53"/>
    <p:sldId id="310" r:id="rId54"/>
    <p:sldId id="311" r:id="rId55"/>
    <p:sldId id="312" r:id="rId56"/>
    <p:sldId id="316" r:id="rId57"/>
    <p:sldId id="313" r:id="rId58"/>
    <p:sldId id="314" r:id="rId59"/>
    <p:sldId id="315" r:id="rId6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4" Type="http://schemas.openxmlformats.org/officeDocument/2006/relationships/tableStyles" Target="tableStyles.xml"/><Relationship Id="rId63" Type="http://schemas.openxmlformats.org/officeDocument/2006/relationships/viewProps" Target="viewProps.xml"/><Relationship Id="rId62" Type="http://schemas.openxmlformats.org/officeDocument/2006/relationships/presProps" Target="presProps.xml"/><Relationship Id="rId61" Type="http://schemas.openxmlformats.org/officeDocument/2006/relationships/notesMaster" Target="notesMasters/notesMaster1.xml"/><Relationship Id="rId60" Type="http://schemas.openxmlformats.org/officeDocument/2006/relationships/slide" Target="slides/slide58.xml"/><Relationship Id="rId6" Type="http://schemas.openxmlformats.org/officeDocument/2006/relationships/slide" Target="slides/slide4.xml"/><Relationship Id="rId59" Type="http://schemas.openxmlformats.org/officeDocument/2006/relationships/slide" Target="slides/slide57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325438"/>
            <a:ext cx="10972800" cy="58007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4CA364-87CE-498F-808D-7BE3C5170DC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en-US" sz="1200" b="0" dirty="0">
                <a:solidFill>
                  <a:srgbClr val="898989"/>
                </a:solidFill>
              </a:rPr>
            </a:fld>
            <a:endParaRPr lang="zh-CN" altLang="en-US" sz="1200" b="0" dirty="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slide" Target="slide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GIF"/><Relationship Id="rId1" Type="http://schemas.openxmlformats.org/officeDocument/2006/relationships/image" Target="../media/image4.wmf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9.xml"/><Relationship Id="rId1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文本框 1"/>
          <p:cNvSpPr/>
          <p:nvPr/>
        </p:nvSpPr>
        <p:spPr>
          <a:xfrm>
            <a:off x="1006475" y="516573"/>
            <a:ext cx="10086975" cy="19850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l"/>
            <a:r>
              <a:rPr lang="en-US" altLang="zh-CN" sz="6000" b="1" dirty="0">
                <a:solidFill>
                  <a:srgbClr val="2E2E2E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4.</a:t>
            </a:r>
            <a:r>
              <a:rPr lang="zh-CN" altLang="en-US" sz="6000" b="1" dirty="0">
                <a:solidFill>
                  <a:srgbClr val="2E2E2E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签订合同----正确把握合同，</a:t>
            </a:r>
            <a:endParaRPr lang="zh-CN" altLang="en-US" sz="6000" b="1" dirty="0">
              <a:solidFill>
                <a:srgbClr val="2E2E2E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  <a:p>
            <a:pPr lvl="0" algn="l"/>
            <a:r>
              <a:rPr lang="zh-CN" altLang="en-US" sz="6000" b="1" dirty="0">
                <a:solidFill>
                  <a:srgbClr val="2E2E2E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科学处理合同事物</a:t>
            </a:r>
            <a:endParaRPr lang="zh-CN" altLang="en-US" sz="6000" b="1" dirty="0">
              <a:solidFill>
                <a:srgbClr val="2E2E2E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sp>
        <p:nvSpPr>
          <p:cNvPr id="3075" name="文本框 2"/>
          <p:cNvSpPr/>
          <p:nvPr/>
        </p:nvSpPr>
        <p:spPr>
          <a:xfrm>
            <a:off x="3561080" y="2760980"/>
            <a:ext cx="659892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zh-CN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微软雅黑" panose="020B0503020204020204" charset="-122"/>
                <a:ea typeface="宋体" panose="02010600030101010101" pitchFamily="2" charset="-122"/>
                <a:sym typeface="微软雅黑" panose="020B0503020204020204" charset="-122"/>
              </a:rPr>
              <a:t>4-</a:t>
            </a:r>
            <a:r>
              <a:rPr lang="en-US" altLang="zh-CN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微软雅黑" panose="020B0503020204020204" charset="-122"/>
                <a:ea typeface="宋体" panose="02010600030101010101" pitchFamily="2" charset="-122"/>
                <a:sym typeface="微软雅黑" panose="020B0503020204020204" charset="-122"/>
              </a:rPr>
              <a:t>4</a:t>
            </a:r>
            <a:r>
              <a:rPr lang="zh-CN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微软雅黑" panose="020B0503020204020204" charset="-122"/>
                <a:ea typeface="宋体" panose="02010600030101010101" pitchFamily="2" charset="-122"/>
                <a:sym typeface="微软雅黑" panose="020B0503020204020204" charset="-122"/>
              </a:rPr>
              <a:t> 变更、转让与终止合同</a:t>
            </a:r>
            <a:endParaRPr lang="zh-CN" altLang="en-US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微软雅黑" panose="020B0503020204020204" charset="-122"/>
              <a:ea typeface="宋体" panose="02010600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3"/>
          <p:cNvSpPr/>
          <p:nvPr/>
        </p:nvSpPr>
        <p:spPr>
          <a:xfrm>
            <a:off x="5664200" y="4437063"/>
            <a:ext cx="2246313" cy="6134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zh-CN" altLang="en-US" sz="3200" b="1" dirty="0">
                <a:solidFill>
                  <a:srgbClr val="2E2E2E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高扬</a:t>
            </a:r>
            <a:endParaRPr lang="zh-CN" altLang="en-US" sz="3200" b="1" dirty="0">
              <a:solidFill>
                <a:srgbClr val="2E2E2E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sp>
        <p:nvSpPr>
          <p:cNvPr id="3076" name="直接连接符 8"/>
          <p:cNvSpPr/>
          <p:nvPr/>
        </p:nvSpPr>
        <p:spPr>
          <a:xfrm>
            <a:off x="4292600" y="5084763"/>
            <a:ext cx="3806825" cy="1587"/>
          </a:xfrm>
          <a:prstGeom prst="line">
            <a:avLst/>
          </a:prstGeom>
          <a:ln w="9525" cap="flat" cmpd="sng">
            <a:solidFill>
              <a:srgbClr val="2E2E2E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3077" name="文本框 12"/>
          <p:cNvSpPr/>
          <p:nvPr/>
        </p:nvSpPr>
        <p:spPr>
          <a:xfrm>
            <a:off x="4249738" y="5157788"/>
            <a:ext cx="3849687" cy="4298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algn="ctr"/>
            <a:endParaRPr lang="zh-CN" altLang="en-US" sz="2200" dirty="0">
              <a:solidFill>
                <a:srgbClr val="2E2E2E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pic>
        <p:nvPicPr>
          <p:cNvPr id="3078" name="图片 3078" descr="MomentCam_20150922_2110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9730" y="3751580"/>
            <a:ext cx="2949575" cy="37798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标题 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endParaRPr lang="zh-CN" altLang="en-US"/>
          </a:p>
        </p:txBody>
      </p:sp>
      <p:sp>
        <p:nvSpPr>
          <p:cNvPr id="23554" name="内容占位符 2"/>
          <p:cNvSpPr>
            <a:spLocks noGrp="1"/>
          </p:cNvSpPr>
          <p:nvPr>
            <p:ph idx="1"/>
          </p:nvPr>
        </p:nvSpPr>
        <p:spPr>
          <a:xfrm>
            <a:off x="2060575" y="1314450"/>
            <a:ext cx="7921625" cy="4781550"/>
          </a:xfrm>
        </p:spPr>
        <p:txBody>
          <a:bodyPr anchor="t"/>
          <a:p>
            <a:r>
              <a:rPr lang="zh-CN" altLang="en-US"/>
              <a:t>最高人民法院于2009年2月9日《合同法解释（二）》的第26条把情事变更写入合同法，第二十六条　合同成立以后客观情况发生了当事人在订立合同时无法预见的、非不可抗力造成的不属于商业风险的重大变化，继续履行合同对于一方当事人明显不公平或者不能实现合同目的，当事人请求人民法院变更或者解除合同的，人民法院应当根据公平原则，并结合案件的实际情况确定是否变更或者解除。</a:t>
            </a:r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Rectangle 2"/>
          <p:cNvSpPr>
            <a:spLocks noGrp="1"/>
          </p:cNvSpPr>
          <p:nvPr>
            <p:ph type="title"/>
          </p:nvPr>
        </p:nvSpPr>
        <p:spPr>
          <a:xfrm>
            <a:off x="2209800" y="609600"/>
            <a:ext cx="7772400" cy="442913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3200" b="1" dirty="0">
                <a:solidFill>
                  <a:srgbClr val="3333CC"/>
                </a:solidFill>
              </a:rPr>
              <a:t>三、合同变更的形式</a:t>
            </a:r>
            <a:endParaRPr lang="zh-CN" altLang="en-US" sz="3200" b="1" dirty="0">
              <a:solidFill>
                <a:srgbClr val="3333CC"/>
              </a:solidFill>
            </a:endParaRPr>
          </a:p>
        </p:txBody>
      </p:sp>
      <p:sp>
        <p:nvSpPr>
          <p:cNvPr id="24578" name="Rectangle 3"/>
          <p:cNvSpPr>
            <a:spLocks noGrp="1"/>
          </p:cNvSpPr>
          <p:nvPr>
            <p:ph idx="1"/>
          </p:nvPr>
        </p:nvSpPr>
        <p:spPr>
          <a:xfrm>
            <a:off x="2209800" y="1341438"/>
            <a:ext cx="8458200" cy="5516562"/>
          </a:xfrm>
        </p:spPr>
        <p:txBody>
          <a:bodyPr wrap="square" lIns="91440" tIns="45720" rIns="91440" bIns="45720" anchor="t"/>
          <a:p>
            <a:pPr eaLnBrk="1" hangingPunct="1"/>
            <a:r>
              <a:rPr lang="en-US" altLang="zh-CN" sz="2800" dirty="0"/>
              <a:t>1.</a:t>
            </a:r>
            <a:r>
              <a:rPr lang="zh-CN" altLang="en-US" sz="2800" dirty="0"/>
              <a:t>合同变更适用</a:t>
            </a:r>
            <a:r>
              <a:rPr lang="en-US" altLang="zh-CN" sz="2800" dirty="0"/>
              <a:t>《</a:t>
            </a:r>
            <a:r>
              <a:rPr lang="zh-CN" altLang="en-US" sz="2800" dirty="0"/>
              <a:t>合同法</a:t>
            </a:r>
            <a:r>
              <a:rPr lang="en-US" altLang="zh-CN" sz="2800" dirty="0"/>
              <a:t>》</a:t>
            </a:r>
            <a:r>
              <a:rPr lang="zh-CN" altLang="en-US" sz="2800" dirty="0"/>
              <a:t>关于要约、承诺的规定，双方经协商取得一致，并采用书面形式。</a:t>
            </a:r>
            <a:endParaRPr lang="zh-CN" altLang="en-US" sz="2800" dirty="0"/>
          </a:p>
          <a:p>
            <a:pPr eaLnBrk="1" hangingPunct="1"/>
            <a:r>
              <a:rPr lang="en-US" altLang="zh-CN" sz="2800" dirty="0"/>
              <a:t>2.</a:t>
            </a:r>
            <a:r>
              <a:rPr lang="zh-CN" altLang="en-US" sz="2800" dirty="0"/>
              <a:t>如原合同是经过公证、鉴证的，变更后的合同应报原公证、鉴证机关备案，必要时应对变更的事实予以公证、鉴证；如原合同按照法律、行政法规的规定是经过有关部门批准、登记的，变更后仍应报原批准机关批准、登记。</a:t>
            </a:r>
            <a:endParaRPr lang="zh-CN" altLang="en-US" sz="2800" dirty="0"/>
          </a:p>
          <a:p>
            <a:pPr eaLnBrk="1" hangingPunct="1"/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r>
              <a:rPr lang="zh-CN" altLang="en-US" sz="3600" b="1" dirty="0">
                <a:solidFill>
                  <a:schemeClr val="tx1"/>
                </a:solidFill>
              </a:rPr>
              <a:t>四、合同变更的效力</a:t>
            </a:r>
            <a:endParaRPr lang="zh-CN" altLang="en-US" sz="3600" b="1" dirty="0">
              <a:solidFill>
                <a:schemeClr val="tx1"/>
              </a:solidFill>
            </a:endParaRPr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zh-CN" altLang="en-US" dirty="0"/>
              <a:t>合同变更后，变更后的内容就取代了原合同的内容，</a:t>
            </a:r>
            <a:r>
              <a:rPr lang="zh-CN" altLang="en-US" b="1" dirty="0">
                <a:solidFill>
                  <a:srgbClr val="3333CC"/>
                </a:solidFill>
              </a:rPr>
              <a:t>当事人对合同变更的内容约定不明确的，推定为未变更。</a:t>
            </a:r>
            <a:endParaRPr lang="zh-CN" altLang="en-US" b="1" dirty="0">
              <a:solidFill>
                <a:srgbClr val="3333CC"/>
              </a:solidFill>
            </a:endParaRPr>
          </a:p>
          <a:p>
            <a:pPr eaLnBrk="1" hangingPunct="1"/>
            <a:r>
              <a:rPr lang="zh-CN" altLang="en-US" dirty="0"/>
              <a:t>合同变更的效力原则上仅对未履行的部分有效，对已履行的部分没有溯及力，但法律另有规定或当事人另有约定的除外。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Rectangle 2"/>
          <p:cNvSpPr>
            <a:spLocks noGrp="1"/>
          </p:cNvSpPr>
          <p:nvPr>
            <p:ph type="title"/>
          </p:nvPr>
        </p:nvSpPr>
        <p:spPr>
          <a:xfrm>
            <a:off x="1919288" y="620713"/>
            <a:ext cx="8458200" cy="371475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2800" b="1" dirty="0">
                <a:solidFill>
                  <a:srgbClr val="3333CC"/>
                </a:solidFill>
              </a:rPr>
              <a:t>合同一方对合同变更产生误解，能否视为未变更？</a:t>
            </a:r>
            <a:endParaRPr lang="zh-CN" altLang="en-US" sz="2800" b="1" dirty="0">
              <a:solidFill>
                <a:srgbClr val="3333CC"/>
              </a:solidFill>
            </a:endParaRPr>
          </a:p>
        </p:txBody>
      </p:sp>
      <p:sp>
        <p:nvSpPr>
          <p:cNvPr id="26626" name="Rectangle 3"/>
          <p:cNvSpPr>
            <a:spLocks noGrp="1"/>
          </p:cNvSpPr>
          <p:nvPr>
            <p:ph idx="1"/>
          </p:nvPr>
        </p:nvSpPr>
        <p:spPr>
          <a:xfrm>
            <a:off x="2208213" y="1196975"/>
            <a:ext cx="7775575" cy="4970463"/>
          </a:xfrm>
        </p:spPr>
        <p:txBody>
          <a:bodyPr wrap="square" lIns="91440" tIns="45720" rIns="91440" bIns="45720" anchor="t"/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某商厦与某服装厂签订了服装购销合同。合同约定由服装厂供给某商厦男式西服</a:t>
            </a:r>
            <a:r>
              <a:rPr lang="en-US" altLang="zh-CN" sz="2800" dirty="0"/>
              <a:t>400</a:t>
            </a:r>
            <a:r>
              <a:rPr lang="zh-CN" altLang="en-US" sz="2800" dirty="0"/>
              <a:t>套和女式西服</a:t>
            </a:r>
            <a:r>
              <a:rPr lang="en-US" altLang="zh-CN" sz="2800" dirty="0"/>
              <a:t>400</a:t>
            </a:r>
            <a:r>
              <a:rPr lang="zh-CN" altLang="en-US" sz="2800" dirty="0"/>
              <a:t>套，合同总价款为</a:t>
            </a:r>
            <a:r>
              <a:rPr lang="en-US" altLang="zh-CN" sz="2800" dirty="0"/>
              <a:t>20</a:t>
            </a:r>
            <a:r>
              <a:rPr lang="zh-CN" altLang="en-US" sz="2800" dirty="0"/>
              <a:t>万元。合同对产品的规格、型号和质量也作了规定，交货日期约定为</a:t>
            </a:r>
            <a:r>
              <a:rPr lang="en-US" altLang="zh-CN" sz="2800" dirty="0"/>
              <a:t>11</a:t>
            </a:r>
            <a:r>
              <a:rPr lang="zh-CN" altLang="en-US" sz="2800" dirty="0"/>
              <a:t>月</a:t>
            </a:r>
            <a:r>
              <a:rPr lang="en-US" altLang="zh-CN" sz="2800" dirty="0"/>
              <a:t>20</a:t>
            </a:r>
            <a:r>
              <a:rPr lang="zh-CN" altLang="en-US" sz="2800" dirty="0"/>
              <a:t>日。合同还规定：一方不履行合同时，应向对方支付违约金，违约金数额为不履行部分的</a:t>
            </a:r>
            <a:r>
              <a:rPr lang="en-US" altLang="zh-CN" sz="2800" dirty="0"/>
              <a:t>20%</a:t>
            </a:r>
            <a:r>
              <a:rPr lang="zh-CN" altLang="en-US" sz="2800" dirty="0"/>
              <a:t>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因交货时间短，某服装厂为确保按时交货，将厂内生产计划作了调整，并要求工人加班加点完成任务。在此期间，因某商厦得知，今年西装的销售量可能不会太好。因此向某服装厂函告</a:t>
            </a:r>
            <a:r>
              <a:rPr lang="zh-CN" altLang="en-US" sz="2800" dirty="0">
                <a:solidFill>
                  <a:srgbClr val="FF3300"/>
                </a:solidFill>
              </a:rPr>
              <a:t>将所订购的服装数量减半</a:t>
            </a:r>
            <a:r>
              <a:rPr lang="zh-CN" altLang="en-US" sz="2800" dirty="0"/>
              <a:t>。某服装厂以书面形式回某商厦，表示愿意接受该公司的请求。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Rectangle 2"/>
          <p:cNvSpPr>
            <a:spLocks noGrp="1"/>
          </p:cNvSpPr>
          <p:nvPr>
            <p:ph idx="1"/>
          </p:nvPr>
        </p:nvSpPr>
        <p:spPr>
          <a:xfrm>
            <a:off x="2209800" y="765175"/>
            <a:ext cx="7772400" cy="5330825"/>
          </a:xfrm>
        </p:spPr>
        <p:txBody>
          <a:bodyPr wrap="square" lIns="91440" tIns="45720" rIns="91440" bIns="45720" anchor="t"/>
          <a:p>
            <a:pPr eaLnBrk="1" hangingPunct="1"/>
            <a:r>
              <a:rPr lang="en-US" altLang="zh-CN" sz="3100" dirty="0"/>
              <a:t>11</a:t>
            </a:r>
            <a:r>
              <a:rPr lang="zh-CN" altLang="en-US" sz="3100" dirty="0"/>
              <a:t>月</a:t>
            </a:r>
            <a:r>
              <a:rPr lang="en-US" altLang="zh-CN" sz="3100" dirty="0"/>
              <a:t>20</a:t>
            </a:r>
            <a:r>
              <a:rPr lang="zh-CN" altLang="en-US" sz="3100" dirty="0"/>
              <a:t>日，某服装厂依约向对方交付货物，其中男式西服</a:t>
            </a:r>
            <a:r>
              <a:rPr lang="en-US" altLang="zh-CN" sz="3100" dirty="0"/>
              <a:t>300</a:t>
            </a:r>
            <a:r>
              <a:rPr lang="zh-CN" altLang="en-US" sz="3100" dirty="0"/>
              <a:t>套，女式西服</a:t>
            </a:r>
            <a:r>
              <a:rPr lang="en-US" altLang="zh-CN" sz="3100" dirty="0"/>
              <a:t>100</a:t>
            </a:r>
            <a:r>
              <a:rPr lang="zh-CN" altLang="en-US" sz="3100" dirty="0"/>
              <a:t>套，共计</a:t>
            </a:r>
            <a:r>
              <a:rPr lang="en-US" altLang="zh-CN" sz="3100" dirty="0"/>
              <a:t>400</a:t>
            </a:r>
            <a:r>
              <a:rPr lang="zh-CN" altLang="en-US" sz="3100" dirty="0"/>
              <a:t>套。而某商厦以货物数量减半是指男女服装各减半同为</a:t>
            </a:r>
            <a:r>
              <a:rPr lang="en-US" altLang="zh-CN" sz="3100" dirty="0"/>
              <a:t>200</a:t>
            </a:r>
            <a:r>
              <a:rPr lang="zh-CN" altLang="en-US" sz="3100" dirty="0"/>
              <a:t>套为由拒付货款。服装厂认为，某商厦提出服装订购数量减半，并未说是男、女式服装各减半，当然可以理解为总订购数量减半共</a:t>
            </a:r>
            <a:r>
              <a:rPr lang="en-US" altLang="zh-CN" sz="3100" dirty="0"/>
              <a:t>400</a:t>
            </a:r>
            <a:r>
              <a:rPr lang="zh-CN" altLang="en-US" sz="3100" dirty="0"/>
              <a:t>套服装。于是向法院提起诉讼，</a:t>
            </a:r>
            <a:r>
              <a:rPr lang="zh-CN" altLang="en-US" sz="3100" b="1" dirty="0"/>
              <a:t>要求某商厦支付货款并承担违约责任。</a:t>
            </a:r>
            <a:br>
              <a:rPr lang="zh-CN" altLang="en-US" sz="3100" b="1" dirty="0"/>
            </a:br>
            <a:r>
              <a:rPr lang="zh-CN" altLang="en-US" sz="3100" dirty="0"/>
              <a:t>　　</a:t>
            </a:r>
            <a:endParaRPr lang="zh-CN" altLang="en-US" sz="3100" dirty="0"/>
          </a:p>
          <a:p>
            <a:pPr eaLnBrk="1" hangingPunct="1"/>
            <a:endParaRPr lang="zh-CN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Rectangle 2"/>
          <p:cNvSpPr>
            <a:spLocks noGrp="1"/>
          </p:cNvSpPr>
          <p:nvPr>
            <p:ph idx="1"/>
          </p:nvPr>
        </p:nvSpPr>
        <p:spPr>
          <a:xfrm>
            <a:off x="2135188" y="1557338"/>
            <a:ext cx="7772400" cy="3600450"/>
          </a:xfrm>
        </p:spPr>
        <p:txBody>
          <a:bodyPr wrap="square" lIns="91440" tIns="45720" rIns="91440" bIns="45720" anchor="t">
            <a:normAutofit lnSpcReduction="20000"/>
          </a:bodyPr>
          <a:p>
            <a:pPr eaLnBrk="1" hangingPunct="1">
              <a:lnSpc>
                <a:spcPct val="90000"/>
              </a:lnSpc>
            </a:pPr>
            <a:r>
              <a:rPr lang="zh-CN" altLang="en-US" sz="3100" dirty="0"/>
              <a:t>法院经审理认为：在交货时，双方对交货服装的数量出现了争议，原因是双方对合同数量条款变更的内容约定不明确。</a:t>
            </a:r>
            <a:r>
              <a:rPr lang="zh-CN" altLang="en-US" sz="3100" dirty="0">
                <a:solidFill>
                  <a:srgbClr val="3333CC"/>
                </a:solidFill>
              </a:rPr>
              <a:t>根据我国</a:t>
            </a:r>
            <a:r>
              <a:rPr lang="en-US" altLang="zh-CN" sz="3100" dirty="0">
                <a:solidFill>
                  <a:srgbClr val="3333CC"/>
                </a:solidFill>
              </a:rPr>
              <a:t>《</a:t>
            </a:r>
            <a:r>
              <a:rPr lang="zh-CN" altLang="en-US" sz="3100" dirty="0">
                <a:solidFill>
                  <a:srgbClr val="3333CC"/>
                </a:solidFill>
              </a:rPr>
              <a:t>合同法</a:t>
            </a:r>
            <a:r>
              <a:rPr lang="en-US" altLang="zh-CN" sz="3100" dirty="0">
                <a:solidFill>
                  <a:srgbClr val="3333CC"/>
                </a:solidFill>
              </a:rPr>
              <a:t>》</a:t>
            </a:r>
            <a:r>
              <a:rPr lang="zh-CN" altLang="en-US" sz="3100" dirty="0">
                <a:solidFill>
                  <a:srgbClr val="3333CC"/>
                </a:solidFill>
              </a:rPr>
              <a:t>第</a:t>
            </a:r>
            <a:r>
              <a:rPr lang="en-US" altLang="zh-CN" sz="3100" dirty="0">
                <a:solidFill>
                  <a:srgbClr val="3333CC"/>
                </a:solidFill>
              </a:rPr>
              <a:t>78</a:t>
            </a:r>
            <a:r>
              <a:rPr lang="zh-CN" altLang="en-US" sz="3100" dirty="0">
                <a:solidFill>
                  <a:srgbClr val="3333CC"/>
                </a:solidFill>
              </a:rPr>
              <a:t>条规定：</a:t>
            </a:r>
            <a:r>
              <a:rPr lang="zh-CN" altLang="en-US" sz="3100" dirty="0">
                <a:solidFill>
                  <a:srgbClr val="3333CC"/>
                </a:solidFill>
                <a:latin typeface="Times New Roman" panose="02020603050405020304" pitchFamily="18" charset="0"/>
              </a:rPr>
              <a:t>“</a:t>
            </a:r>
            <a:r>
              <a:rPr lang="zh-CN" altLang="en-US" sz="3100" dirty="0">
                <a:solidFill>
                  <a:srgbClr val="3333CC"/>
                </a:solidFill>
              </a:rPr>
              <a:t>当事人对合同变更的内容约定不明确的，推定为未变更。</a:t>
            </a:r>
            <a:r>
              <a:rPr lang="zh-CN" altLang="en-US" sz="3100" dirty="0">
                <a:solidFill>
                  <a:srgbClr val="3333CC"/>
                </a:solidFill>
                <a:latin typeface="Times New Roman" panose="02020603050405020304" pitchFamily="18" charset="0"/>
              </a:rPr>
              <a:t>”</a:t>
            </a:r>
            <a:endParaRPr lang="zh-CN" altLang="en-US" sz="3100" dirty="0">
              <a:solidFill>
                <a:srgbClr val="3333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3100" dirty="0"/>
              <a:t>因此，服装厂与商厦签订的合同未发生变更，华夏商厦</a:t>
            </a:r>
            <a:r>
              <a:rPr lang="zh-CN" altLang="en-US" sz="3100" b="1" dirty="0"/>
              <a:t>不应承担违约责任,只要支付货款即可</a:t>
            </a:r>
            <a:r>
              <a:rPr lang="zh-CN" altLang="en-US" sz="3100" dirty="0"/>
              <a:t>。</a:t>
            </a:r>
            <a:endParaRPr lang="zh-CN" altLang="en-US" sz="3100" dirty="0"/>
          </a:p>
          <a:p>
            <a:pPr eaLnBrk="1" hangingPunct="1">
              <a:lnSpc>
                <a:spcPct val="90000"/>
              </a:lnSpc>
            </a:pPr>
            <a:endParaRPr lang="zh-CN" alt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标题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r>
              <a:rPr lang="zh-CN" altLang="en-US" dirty="0"/>
              <a:t>债权人转让债权，需要经过债务人的同意吗？</a:t>
            </a:r>
            <a:endParaRPr lang="zh-CN" altLang="en-US" dirty="0"/>
          </a:p>
        </p:txBody>
      </p:sp>
      <p:sp>
        <p:nvSpPr>
          <p:cNvPr id="29698" name="内容占位符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zh-CN" altLang="en-US" dirty="0"/>
              <a:t>李某欠马某</a:t>
            </a:r>
            <a:r>
              <a:rPr lang="en-US" altLang="zh-CN" dirty="0"/>
              <a:t>1</a:t>
            </a:r>
            <a:r>
              <a:rPr lang="zh-CN" altLang="en-US" dirty="0"/>
              <a:t>万元，马某欠张某</a:t>
            </a:r>
            <a:r>
              <a:rPr lang="en-US" altLang="zh-CN" dirty="0"/>
              <a:t>1</a:t>
            </a:r>
            <a:r>
              <a:rPr lang="zh-CN" altLang="en-US" dirty="0"/>
              <a:t>万元，马某对张某说可以直接问李某要钱。于是，张某找到李某问其要</a:t>
            </a:r>
            <a:r>
              <a:rPr lang="en-US" altLang="zh-CN" dirty="0"/>
              <a:t>1</a:t>
            </a:r>
            <a:r>
              <a:rPr lang="zh-CN" altLang="en-US" dirty="0"/>
              <a:t>万元，遭到李某拒绝。那么，张某究竟是否可以直接向李某要债呢？</a:t>
            </a:r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标题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r>
              <a:rPr lang="zh-CN" altLang="en-US" dirty="0"/>
              <a:t>债务人转让债务，需要经过债权人的同意吗？</a:t>
            </a:r>
            <a:endParaRPr lang="zh-CN" altLang="en-US" dirty="0"/>
          </a:p>
        </p:txBody>
      </p:sp>
      <p:sp>
        <p:nvSpPr>
          <p:cNvPr id="30722" name="内容占位符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zh-CN" altLang="en-US" dirty="0"/>
              <a:t>李某欠马某</a:t>
            </a:r>
            <a:r>
              <a:rPr lang="en-US" altLang="zh-CN" dirty="0"/>
              <a:t>1</a:t>
            </a:r>
            <a:r>
              <a:rPr lang="zh-CN" altLang="en-US" dirty="0"/>
              <a:t>万元，马某欠张某</a:t>
            </a:r>
            <a:r>
              <a:rPr lang="en-US" altLang="zh-CN" dirty="0"/>
              <a:t>1</a:t>
            </a:r>
            <a:r>
              <a:rPr lang="zh-CN" altLang="en-US" dirty="0"/>
              <a:t>万元，两比欠债的还款时间都已到。马某对张某说可以直接问李某要钱。但张某知道李某对外欠下巨债，根本不可能偿还，故依旧要求马某偿还。然而，马某表示，他是债务人，他想转让债务就可以转让，李某欠他钱是事实，张某想要钱就必须找李某要。那么，马某的说法符合法律的规定吗？</a:t>
            </a:r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标题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endParaRPr lang="zh-CN" altLang="en-US" dirty="0"/>
          </a:p>
        </p:txBody>
      </p:sp>
      <p:sp>
        <p:nvSpPr>
          <p:cNvPr id="31746" name="内容占位符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en-US" altLang="zh-CN" dirty="0"/>
              <a:t>第七十九条　债权人可以将合同的权利全部或者部分转让给第三人，但有下列情形之一的除外：</a:t>
            </a:r>
            <a:br>
              <a:rPr lang="en-US" altLang="zh-CN" dirty="0"/>
            </a:br>
            <a:r>
              <a:rPr lang="en-US" altLang="zh-CN" dirty="0"/>
              <a:t>　　（一）根据合同性质不得转让；</a:t>
            </a:r>
            <a:br>
              <a:rPr lang="en-US" altLang="zh-CN" dirty="0"/>
            </a:br>
            <a:r>
              <a:rPr lang="en-US" altLang="zh-CN" dirty="0"/>
              <a:t>　　（二）按照当事人约定不得转让；</a:t>
            </a:r>
            <a:br>
              <a:rPr lang="en-US" altLang="zh-CN" dirty="0"/>
            </a:br>
            <a:r>
              <a:rPr lang="en-US" altLang="zh-CN" dirty="0"/>
              <a:t>　　（三）依照法律规定不得转让。</a:t>
            </a:r>
            <a:br>
              <a:rPr lang="en-US" altLang="zh-CN" dirty="0"/>
            </a:br>
            <a:r>
              <a:rPr lang="en-US" altLang="zh-CN" dirty="0"/>
              <a:t>　　</a:t>
            </a:r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标题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endParaRPr lang="zh-CN" altLang="en-US" dirty="0"/>
          </a:p>
        </p:txBody>
      </p:sp>
      <p:sp>
        <p:nvSpPr>
          <p:cNvPr id="32770" name="内容占位符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en-US" altLang="zh-CN" dirty="0"/>
              <a:t>第八十条　债权人转让权利的，应当通知债务人。未经通知，该转让对债务人不发生效力。</a:t>
            </a:r>
            <a:br>
              <a:rPr lang="en-US" altLang="zh-CN" dirty="0"/>
            </a:br>
            <a:r>
              <a:rPr lang="en-US" altLang="zh-CN" dirty="0"/>
              <a:t>　　债权人转让权利的通知不得撤销，但经受让人同意的除外。</a:t>
            </a:r>
            <a:br>
              <a:rPr lang="en-US" altLang="zh-CN" dirty="0"/>
            </a:br>
            <a:r>
              <a:rPr lang="en-US" altLang="zh-CN" dirty="0"/>
              <a:t>　　第八十一条　债权人转让权利的，受让人取得与债权有关的从权利，但该从权利专属于债权人自身的除外。</a:t>
            </a:r>
            <a:br>
              <a:rPr lang="en-US" altLang="zh-CN" dirty="0"/>
            </a:b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标题 4097"/>
          <p:cNvSpPr>
            <a:spLocks noGrp="1"/>
          </p:cNvSpPr>
          <p:nvPr>
            <p:ph type="title"/>
          </p:nvPr>
        </p:nvSpPr>
        <p:spPr>
          <a:xfrm>
            <a:off x="2136775" y="581025"/>
            <a:ext cx="7920038" cy="647700"/>
          </a:xfrm>
        </p:spPr>
        <p:txBody>
          <a:bodyPr anchor="ctr"/>
          <a:p>
            <a:r>
              <a:rPr lang="zh-CN" altLang="en-US" sz="3600" b="1">
                <a:solidFill>
                  <a:srgbClr val="FFD03B"/>
                </a:solidFill>
                <a:latin typeface="微软雅黑" panose="020B0503020204020204" charset="-122"/>
                <a:ea typeface="宋体" panose="02010600030101010101" pitchFamily="2" charset="-122"/>
                <a:sym typeface="微软雅黑" panose="020B0503020204020204" charset="-122"/>
              </a:rPr>
              <a:t>学习目标</a:t>
            </a:r>
            <a:endParaRPr lang="zh-CN" altLang="en-US" sz="3600" b="1">
              <a:solidFill>
                <a:srgbClr val="FFD03B"/>
              </a:solidFill>
              <a:latin typeface="微软雅黑" panose="020B0503020204020204" charset="-122"/>
              <a:ea typeface="宋体" panose="02010600030101010101" pitchFamily="2" charset="-122"/>
              <a:sym typeface="微软雅黑" panose="020B0503020204020204" charset="-122"/>
            </a:endParaRPr>
          </a:p>
        </p:txBody>
      </p:sp>
      <p:sp>
        <p:nvSpPr>
          <p:cNvPr id="4098" name="圆角矩形 4098"/>
          <p:cNvSpPr/>
          <p:nvPr/>
        </p:nvSpPr>
        <p:spPr>
          <a:xfrm>
            <a:off x="2438400" y="3092450"/>
            <a:ext cx="2356485" cy="3358515"/>
          </a:xfrm>
          <a:prstGeom prst="roundRect">
            <a:avLst>
              <a:gd name="adj" fmla="val 4690"/>
            </a:avLst>
          </a:prstGeom>
          <a:noFill/>
          <a:ln w="57150" cap="flat" cmpd="sng">
            <a:solidFill>
              <a:srgbClr val="88CE58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4099" name="圆角矩形 4099"/>
          <p:cNvSpPr/>
          <p:nvPr/>
        </p:nvSpPr>
        <p:spPr>
          <a:xfrm>
            <a:off x="2654300" y="2949575"/>
            <a:ext cx="1863725" cy="2873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66B828"/>
              </a:gs>
              <a:gs pos="100000">
                <a:srgbClr val="2F611D"/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p>
            <a:pPr lvl="0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4100" name="圆角矩形 4100"/>
          <p:cNvSpPr/>
          <p:nvPr/>
        </p:nvSpPr>
        <p:spPr>
          <a:xfrm>
            <a:off x="4948238" y="2662238"/>
            <a:ext cx="2295525" cy="3155950"/>
          </a:xfrm>
          <a:prstGeom prst="roundRect">
            <a:avLst>
              <a:gd name="adj" fmla="val 4690"/>
            </a:avLst>
          </a:prstGeom>
          <a:noFill/>
          <a:ln w="57150" cap="flat" cmpd="sng">
            <a:solidFill>
              <a:srgbClr val="D79133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4101" name="圆角矩形 4101"/>
          <p:cNvSpPr/>
          <p:nvPr/>
        </p:nvSpPr>
        <p:spPr>
          <a:xfrm>
            <a:off x="5164138" y="2519363"/>
            <a:ext cx="1863725" cy="28733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D79133"/>
              </a:gs>
              <a:gs pos="100000">
                <a:srgbClr val="634318"/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p>
            <a:pPr lvl="0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4102" name="圆角矩形 4102"/>
          <p:cNvSpPr/>
          <p:nvPr/>
        </p:nvSpPr>
        <p:spPr>
          <a:xfrm>
            <a:off x="7458075" y="2160905"/>
            <a:ext cx="2295525" cy="3442970"/>
          </a:xfrm>
          <a:prstGeom prst="roundRect">
            <a:avLst>
              <a:gd name="adj" fmla="val 4690"/>
            </a:avLst>
          </a:prstGeom>
          <a:noFill/>
          <a:ln w="57150" cap="flat" cmpd="sng">
            <a:solidFill>
              <a:srgbClr val="4B71DD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4103" name="圆角矩形 4103"/>
          <p:cNvSpPr/>
          <p:nvPr/>
        </p:nvSpPr>
        <p:spPr>
          <a:xfrm>
            <a:off x="7673975" y="2017713"/>
            <a:ext cx="1863725" cy="28733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6D8CE5"/>
              </a:gs>
              <a:gs pos="100000">
                <a:srgbClr val="32416A"/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p>
            <a:pPr lvl="0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4104" name="任意多边形 4104"/>
          <p:cNvSpPr/>
          <p:nvPr/>
        </p:nvSpPr>
        <p:spPr>
          <a:xfrm>
            <a:off x="4016375" y="1730375"/>
            <a:ext cx="1466850" cy="1157288"/>
          </a:xfrm>
          <a:custGeom>
            <a:avLst/>
            <a:gdLst/>
            <a:ahLst/>
            <a:cxnLst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93D267">
                  <a:alpha val="31999"/>
                </a:srgbClr>
              </a:gs>
              <a:gs pos="100000">
                <a:srgbClr val="88CE58"/>
              </a:gs>
            </a:gsLst>
            <a:lin ang="0" scaled="1"/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105" name="任意多边形 4105"/>
          <p:cNvSpPr/>
          <p:nvPr/>
        </p:nvSpPr>
        <p:spPr>
          <a:xfrm>
            <a:off x="6597650" y="1228725"/>
            <a:ext cx="1466850" cy="1155700"/>
          </a:xfrm>
          <a:custGeom>
            <a:avLst/>
            <a:gdLst/>
            <a:ahLst/>
            <a:cxnLst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B48EED">
                  <a:alpha val="31999"/>
                </a:srgbClr>
              </a:gs>
              <a:gs pos="100000">
                <a:srgbClr val="AD83EB"/>
              </a:gs>
            </a:gsLst>
            <a:lin ang="0" scaled="1"/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106" name="文本框 4106"/>
          <p:cNvSpPr txBox="1"/>
          <p:nvPr/>
        </p:nvSpPr>
        <p:spPr>
          <a:xfrm>
            <a:off x="2912745" y="2908300"/>
            <a:ext cx="1102360" cy="3657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ctr" eaLnBrk="0" hangingPunct="0"/>
            <a:r>
              <a:rPr lang="zh-CN" altLang="en-US" b="1">
                <a:ea typeface="宋体" panose="02010600030101010101" pitchFamily="2" charset="-122"/>
              </a:rPr>
              <a:t>知识目标</a:t>
            </a:r>
            <a:endParaRPr lang="zh-CN" altLang="en-US" sz="1400" b="1"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4107" name="文本框 4107"/>
          <p:cNvSpPr txBox="1"/>
          <p:nvPr/>
        </p:nvSpPr>
        <p:spPr>
          <a:xfrm>
            <a:off x="5541645" y="2478088"/>
            <a:ext cx="1102360" cy="3657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ctr" eaLnBrk="0" hangingPunct="0"/>
            <a:r>
              <a:rPr lang="zh-CN" altLang="en-US" b="1">
                <a:ea typeface="宋体" panose="02010600030101010101" pitchFamily="2" charset="-122"/>
              </a:rPr>
              <a:t>能力目标</a:t>
            </a:r>
            <a:endParaRPr lang="zh-CN" altLang="en-US" b="1">
              <a:ea typeface="宋体" panose="02010600030101010101" pitchFamily="2" charset="-122"/>
            </a:endParaRPr>
          </a:p>
        </p:txBody>
      </p:sp>
      <p:sp>
        <p:nvSpPr>
          <p:cNvPr id="4108" name="文本框 4108"/>
          <p:cNvSpPr txBox="1"/>
          <p:nvPr/>
        </p:nvSpPr>
        <p:spPr>
          <a:xfrm>
            <a:off x="8056245" y="1976438"/>
            <a:ext cx="1102360" cy="3657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ctr" eaLnBrk="0" hangingPunct="0"/>
            <a:r>
              <a:rPr lang="zh-CN" altLang="en-US" b="1">
                <a:ea typeface="宋体" panose="02010600030101010101" pitchFamily="2" charset="-122"/>
              </a:rPr>
              <a:t>素质目标</a:t>
            </a:r>
            <a:endParaRPr lang="zh-CN" altLang="en-US" b="1">
              <a:ea typeface="宋体" panose="02010600030101010101" pitchFamily="2" charset="-122"/>
            </a:endParaRPr>
          </a:p>
        </p:txBody>
      </p:sp>
      <p:sp>
        <p:nvSpPr>
          <p:cNvPr id="4109" name="矩形 4109"/>
          <p:cNvSpPr/>
          <p:nvPr/>
        </p:nvSpPr>
        <p:spPr>
          <a:xfrm>
            <a:off x="2438400" y="3429000"/>
            <a:ext cx="2079625" cy="1555750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>
            <a:spAutoFit/>
          </a:bodyPr>
          <a:p>
            <a:pPr lvl="0"/>
            <a:r>
              <a:rPr lang="zh-CN" altLang="en-US" sz="2400" b="1" dirty="0"/>
              <a:t>掌握合同变更、转让、终止及解除的主要规定</a:t>
            </a:r>
            <a:endParaRPr lang="zh-CN" altLang="en-US" sz="2400" b="1" dirty="0"/>
          </a:p>
        </p:txBody>
      </p:sp>
      <p:sp>
        <p:nvSpPr>
          <p:cNvPr id="4110" name="矩形 4110"/>
          <p:cNvSpPr/>
          <p:nvPr/>
        </p:nvSpPr>
        <p:spPr>
          <a:xfrm>
            <a:off x="5087938" y="2781300"/>
            <a:ext cx="2079625" cy="2653030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t">
            <a:spAutoFit/>
          </a:bodyPr>
          <a:p>
            <a:pPr lvl="0" eaLnBrk="0" hangingPunct="0"/>
            <a:r>
              <a:rPr sz="2800" b="1"/>
              <a:t>能根据《合同法》正确变更、转让合同，能终止、解除合同</a:t>
            </a:r>
            <a:endParaRPr sz="2800" b="1"/>
          </a:p>
        </p:txBody>
      </p:sp>
      <p:sp>
        <p:nvSpPr>
          <p:cNvPr id="4111" name="矩形 4111"/>
          <p:cNvSpPr/>
          <p:nvPr/>
        </p:nvSpPr>
        <p:spPr>
          <a:xfrm>
            <a:off x="7673975" y="2520315"/>
            <a:ext cx="2079625" cy="3079750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t">
            <a:spAutoFit/>
          </a:bodyPr>
          <a:p>
            <a:pPr lvl="0" algn="l" eaLnBrk="0" hangingPunct="0"/>
            <a:r>
              <a:rPr lang="zh-CN" altLang="en-US" sz="2400" b="1" dirty="0">
                <a:solidFill>
                  <a:srgbClr val="FFFF00"/>
                </a:solidFill>
                <a:ea typeface="黑体" panose="02010609060101010101" pitchFamily="2" charset="-122"/>
              </a:rPr>
              <a:t>   </a:t>
            </a:r>
            <a:r>
              <a:rPr sz="2800" b="1">
                <a:sym typeface="微软雅黑" panose="020B0503020204020204" charset="-122"/>
              </a:rPr>
              <a:t>具有较强的系统分析问题、解决问题能力及逻辑思维能力</a:t>
            </a:r>
            <a:endParaRPr sz="2800" b="1">
              <a:sym typeface="微软雅黑" panose="020B0503020204020204" charset="-122"/>
            </a:endParaRPr>
          </a:p>
          <a:p>
            <a:pPr lvl="0" algn="l" eaLnBrk="0" hangingPunct="0"/>
            <a:endParaRPr sz="2800" b="1">
              <a:sym typeface="微软雅黑" panose="020B050302020402020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标题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endParaRPr lang="zh-CN" altLang="en-US" dirty="0"/>
          </a:p>
        </p:txBody>
      </p:sp>
      <p:sp>
        <p:nvSpPr>
          <p:cNvPr id="33794" name="内容占位符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en-US" altLang="zh-CN" dirty="0"/>
              <a:t>第八十四条　债务人将合同的义务全部或者部分转移给第三人的，应当经债权人同意。</a:t>
            </a:r>
            <a:br>
              <a:rPr lang="en-US" altLang="zh-CN" dirty="0"/>
            </a:br>
            <a:r>
              <a:rPr lang="en-US" altLang="zh-CN" dirty="0"/>
              <a:t>第八十六条　债务人转移义务的，新债务人应当承担与主债务有关的从债务，但该从债务专属于原债务人自身的除外。</a:t>
            </a:r>
            <a:br>
              <a:rPr lang="en-US" altLang="zh-CN" dirty="0"/>
            </a:br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Rectangle 2"/>
          <p:cNvSpPr>
            <a:spLocks noGrp="1"/>
          </p:cNvSpPr>
          <p:nvPr>
            <p:ph type="title"/>
          </p:nvPr>
        </p:nvSpPr>
        <p:spPr>
          <a:xfrm>
            <a:off x="1847850" y="476250"/>
            <a:ext cx="8540750" cy="360363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3600" b="1" dirty="0">
                <a:solidFill>
                  <a:srgbClr val="3333CC"/>
                </a:solidFill>
              </a:rPr>
              <a:t>合同的转让</a:t>
            </a:r>
            <a:endParaRPr lang="zh-CN" altLang="en-US" sz="3600" b="1" dirty="0">
              <a:solidFill>
                <a:srgbClr val="3333CC"/>
              </a:solidFill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idx="1"/>
          </p:nvPr>
        </p:nvSpPr>
        <p:spPr>
          <a:xfrm>
            <a:off x="1847850" y="1052513"/>
            <a:ext cx="8424863" cy="5543550"/>
          </a:xfrm>
        </p:spPr>
        <p:txBody>
          <a:bodyPr wrap="square" lIns="91440" tIns="45720" rIns="91440" bIns="45720" anchor="t"/>
          <a:p>
            <a:pPr marL="457200" indent="-457200" algn="just" eaLnBrk="1" hangingPunct="1">
              <a:buNone/>
            </a:pP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一、合同转让的概念</a:t>
            </a:r>
            <a:r>
              <a:rPr lang="zh-CN" altLang="en-US" b="1" dirty="0">
                <a:solidFill>
                  <a:schemeClr val="accent2"/>
                </a:solidFill>
                <a:latin typeface="Verdana" panose="020B0604030504040204" pitchFamily="34" charset="0"/>
              </a:rPr>
              <a:t>（合同主体变更）</a:t>
            </a:r>
            <a:endParaRPr lang="zh-CN" altLang="en-US" b="1" dirty="0">
              <a:solidFill>
                <a:schemeClr val="accent2"/>
              </a:solidFill>
              <a:latin typeface="Verdana" panose="020B0604030504040204" pitchFamily="34" charset="0"/>
            </a:endParaRPr>
          </a:p>
          <a:p>
            <a:pPr marL="457200" indent="-457200" algn="just" eaLnBrk="1" hangingPunct="1"/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  合同转让</a:t>
            </a:r>
            <a:r>
              <a:rPr lang="en-US" altLang="zh-CN" dirty="0">
                <a:solidFill>
                  <a:srgbClr val="333333"/>
                </a:solidFill>
                <a:latin typeface="Verdana" panose="020B0604030504040204" pitchFamily="34" charset="0"/>
              </a:rPr>
              <a:t>(</a:t>
            </a:r>
            <a:r>
              <a:rPr lang="en-US" altLang="zh-CN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assignment of contract</a:t>
            </a:r>
            <a:r>
              <a:rPr lang="en-US" altLang="zh-CN" dirty="0">
                <a:solidFill>
                  <a:srgbClr val="333333"/>
                </a:solidFill>
                <a:latin typeface="Verdana" panose="020B0604030504040204" pitchFamily="34" charset="0"/>
              </a:rPr>
              <a:t>)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，即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合同的权利义务的转让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，是指在不改变合同内容与客体的情况下，合同当事人一方将合同权利、义务全部或部分地转让给第三人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。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marL="457200" indent="-457200" algn="just" eaLnBrk="1" hangingPunct="1"/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包括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合同权利的转让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、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合同义务的转让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、以及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合同权利义务的概括转让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。</a:t>
            </a:r>
            <a:endParaRPr lang="zh-CN" altLang="en-US" dirty="0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直接连接符 32"/>
          <p:cNvSpPr/>
          <p:nvPr/>
        </p:nvSpPr>
        <p:spPr>
          <a:xfrm rot="5400000">
            <a:off x="3879850" y="3641725"/>
            <a:ext cx="6000750" cy="1588"/>
          </a:xfrm>
          <a:prstGeom prst="line">
            <a:avLst/>
          </a:prstGeom>
          <a:ln w="12700" cap="flat" cmpd="sng">
            <a:solidFill>
              <a:srgbClr val="8CB3E3"/>
            </a:solidFill>
            <a:prstDash val="dash"/>
            <a:headEnd type="none" w="med" len="med"/>
            <a:tailEnd type="none" w="med" len="med"/>
          </a:ln>
        </p:spPr>
      </p:sp>
      <p:grpSp>
        <p:nvGrpSpPr>
          <p:cNvPr id="4099" name="Group 3"/>
          <p:cNvGrpSpPr/>
          <p:nvPr/>
        </p:nvGrpSpPr>
        <p:grpSpPr>
          <a:xfrm>
            <a:off x="1990725" y="1195388"/>
            <a:ext cx="4572000" cy="4064000"/>
            <a:chOff x="0" y="0"/>
            <a:chExt cx="4572000" cy="4064000"/>
          </a:xfrm>
        </p:grpSpPr>
        <p:sp>
          <p:nvSpPr>
            <p:cNvPr id="4101" name="AutoShape 4"/>
            <p:cNvSpPr/>
            <p:nvPr/>
          </p:nvSpPr>
          <p:spPr>
            <a:xfrm>
              <a:off x="959" y="0"/>
              <a:ext cx="1493490" cy="4063999"/>
            </a:xfrm>
            <a:prstGeom prst="roundRect">
              <a:avLst>
                <a:gd name="adj" fmla="val 10000"/>
              </a:avLst>
            </a:prstGeom>
            <a:gradFill rotWithShape="0">
              <a:gsLst>
                <a:gs pos="0">
                  <a:srgbClr val="5D427D">
                    <a:alpha val="100000"/>
                  </a:srgbClr>
                </a:gs>
                <a:gs pos="79999">
                  <a:srgbClr val="7A57A5">
                    <a:alpha val="100000"/>
                  </a:srgbClr>
                </a:gs>
                <a:gs pos="100000">
                  <a:srgbClr val="7A56A7">
                    <a:alpha val="100000"/>
                  </a:srgbClr>
                </a:gs>
              </a:gsLst>
              <a:lin ang="16200000" scaled="1"/>
              <a:tileRect/>
            </a:gradFill>
            <a:ln w="9525">
              <a:noFill/>
            </a:ln>
          </p:spPr>
          <p:txBody>
            <a:bodyPr/>
            <a:p>
              <a:pPr lvl="0" algn="l" eaLnBrk="1" hangingPunct="1"/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02" name="Rectangle 5"/>
            <p:cNvSpPr/>
            <p:nvPr/>
          </p:nvSpPr>
          <p:spPr>
            <a:xfrm>
              <a:off x="959" y="1625600"/>
              <a:ext cx="1493490" cy="162560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298704" tIns="298704" rIns="298704" bIns="298704" anchor="ctr"/>
            <a:p>
              <a:pPr lvl="0" algn="ctr" eaLnBrk="1" hangingPunct="1">
                <a:lnSpc>
                  <a:spcPct val="90000"/>
                </a:lnSpc>
                <a:spcAft>
                  <a:spcPct val="35000"/>
                </a:spcAft>
              </a:pPr>
              <a:r>
                <a:rPr lang="zh-CN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pitchFamily="2" charset="-122"/>
                </a:rPr>
                <a:t>债权</a:t>
              </a:r>
              <a:endPara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2" charset="-122"/>
              </a:endParaRPr>
            </a:p>
            <a:p>
              <a:pPr lvl="0" algn="ctr" eaLnBrk="1" hangingPunct="1">
                <a:lnSpc>
                  <a:spcPct val="90000"/>
                </a:lnSpc>
                <a:spcAft>
                  <a:spcPct val="35000"/>
                </a:spcAft>
              </a:pPr>
              <a:r>
                <a:rPr lang="zh-CN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pitchFamily="2" charset="-122"/>
                </a:rPr>
                <a:t>转让</a:t>
              </a:r>
              <a:endPara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4103" name="Oval 6"/>
            <p:cNvSpPr/>
            <p:nvPr/>
          </p:nvSpPr>
          <p:spPr>
            <a:xfrm>
              <a:off x="71049" y="243840"/>
              <a:ext cx="1353312" cy="1353312"/>
            </a:xfrm>
            <a:prstGeom prst="ellipse">
              <a:avLst/>
            </a:prstGeom>
            <a:solidFill>
              <a:srgbClr val="CCC5D7"/>
            </a:solidFill>
            <a:ln w="9525">
              <a:noFill/>
            </a:ln>
          </p:spPr>
          <p:txBody>
            <a:bodyPr/>
            <a:p>
              <a:pPr lvl="0" algn="l" eaLnBrk="1" hangingPunct="1"/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04" name="AutoShape 7"/>
            <p:cNvSpPr/>
            <p:nvPr/>
          </p:nvSpPr>
          <p:spPr>
            <a:xfrm>
              <a:off x="1539254" y="0"/>
              <a:ext cx="1493490" cy="4063999"/>
            </a:xfrm>
            <a:prstGeom prst="roundRect">
              <a:avLst>
                <a:gd name="adj" fmla="val 10000"/>
              </a:avLst>
            </a:prstGeom>
            <a:gradFill rotWithShape="0">
              <a:gsLst>
                <a:gs pos="0">
                  <a:srgbClr val="34448E">
                    <a:alpha val="100000"/>
                  </a:srgbClr>
                </a:gs>
                <a:gs pos="79999">
                  <a:srgbClr val="4559BA">
                    <a:alpha val="100000"/>
                  </a:srgbClr>
                </a:gs>
                <a:gs pos="100000">
                  <a:srgbClr val="4358BD">
                    <a:alpha val="100000"/>
                  </a:srgbClr>
                </a:gs>
              </a:gsLst>
              <a:lin ang="16200000" scaled="1"/>
              <a:tileRect/>
            </a:gradFill>
            <a:ln w="9525">
              <a:noFill/>
            </a:ln>
          </p:spPr>
          <p:txBody>
            <a:bodyPr/>
            <a:p>
              <a:pPr lvl="0" algn="l" eaLnBrk="1" hangingPunct="1"/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05" name="Rectangle 8"/>
            <p:cNvSpPr/>
            <p:nvPr/>
          </p:nvSpPr>
          <p:spPr>
            <a:xfrm>
              <a:off x="1539254" y="1625600"/>
              <a:ext cx="1493490" cy="162560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298704" tIns="298704" rIns="298704" bIns="298704" anchor="ctr"/>
            <a:p>
              <a:pPr lvl="0" algn="ctr" eaLnBrk="1" hangingPunct="1">
                <a:lnSpc>
                  <a:spcPct val="90000"/>
                </a:lnSpc>
                <a:spcAft>
                  <a:spcPct val="35000"/>
                </a:spcAft>
              </a:pPr>
              <a:r>
                <a:rPr lang="zh-CN" altLang="en-US" sz="3200" b="1" dirty="0">
                  <a:solidFill>
                    <a:schemeClr val="bg1"/>
                  </a:solidFill>
                  <a:latin typeface="Calibri" panose="020F0502020204030204" charset="0"/>
                  <a:ea typeface="黑体" panose="02010609060101010101" pitchFamily="2" charset="-122"/>
                  <a:sym typeface="Calibri" panose="020F0502020204030204" charset="0"/>
                </a:rPr>
                <a:t>债务承担</a:t>
              </a:r>
              <a:endPara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4106" name="Oval 9"/>
            <p:cNvSpPr/>
            <p:nvPr/>
          </p:nvSpPr>
          <p:spPr>
            <a:xfrm>
              <a:off x="1609344" y="243840"/>
              <a:ext cx="1353312" cy="1353312"/>
            </a:xfrm>
            <a:prstGeom prst="ellipse">
              <a:avLst/>
            </a:prstGeom>
            <a:solidFill>
              <a:srgbClr val="BEC2DC"/>
            </a:solidFill>
            <a:ln w="9525">
              <a:noFill/>
            </a:ln>
          </p:spPr>
          <p:txBody>
            <a:bodyPr/>
            <a:p>
              <a:pPr lvl="0" algn="l" eaLnBrk="1" hangingPunct="1"/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07" name="AutoShape 10"/>
            <p:cNvSpPr/>
            <p:nvPr/>
          </p:nvSpPr>
          <p:spPr>
            <a:xfrm>
              <a:off x="3077549" y="0"/>
              <a:ext cx="1493490" cy="4063999"/>
            </a:xfrm>
            <a:prstGeom prst="roundRect">
              <a:avLst>
                <a:gd name="adj" fmla="val 10000"/>
              </a:avLst>
            </a:prstGeom>
            <a:gradFill rotWithShape="0">
              <a:gsLst>
                <a:gs pos="0">
                  <a:srgbClr val="28839D">
                    <a:alpha val="100000"/>
                  </a:srgbClr>
                </a:gs>
                <a:gs pos="79999">
                  <a:srgbClr val="35ABCE">
                    <a:alpha val="100000"/>
                  </a:srgbClr>
                </a:gs>
                <a:gs pos="100000">
                  <a:srgbClr val="32AED2">
                    <a:alpha val="100000"/>
                  </a:srgbClr>
                </a:gs>
              </a:gsLst>
              <a:lin ang="16200000" scaled="1"/>
              <a:tileRect/>
            </a:gradFill>
            <a:ln w="9525">
              <a:noFill/>
            </a:ln>
          </p:spPr>
          <p:txBody>
            <a:bodyPr/>
            <a:p>
              <a:pPr lvl="0" algn="l" eaLnBrk="1" hangingPunct="1"/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08" name="Rectangle 11"/>
            <p:cNvSpPr/>
            <p:nvPr/>
          </p:nvSpPr>
          <p:spPr>
            <a:xfrm>
              <a:off x="3077549" y="1625600"/>
              <a:ext cx="1493490" cy="162560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298704" tIns="298704" rIns="298704" bIns="298704" anchor="ctr"/>
            <a:p>
              <a:pPr lvl="0" algn="ctr" eaLnBrk="1" hangingPunct="1">
                <a:lnSpc>
                  <a:spcPct val="90000"/>
                </a:lnSpc>
                <a:spcAft>
                  <a:spcPct val="35000"/>
                </a:spcAft>
              </a:pPr>
              <a:r>
                <a:rPr lang="zh-CN" altLang="en-US" sz="3200" b="1" dirty="0">
                  <a:solidFill>
                    <a:schemeClr val="bg1"/>
                  </a:solidFill>
                  <a:latin typeface="Calibri" panose="020F0502020204030204" charset="0"/>
                  <a:ea typeface="黑体" panose="02010609060101010101" pitchFamily="2" charset="-122"/>
                  <a:sym typeface="Calibri" panose="020F0502020204030204" charset="0"/>
                </a:rPr>
                <a:t>概括转移</a:t>
              </a:r>
              <a:endParaRPr lang="zh-CN" altLang="en-US" sz="3200" b="1" dirty="0">
                <a:solidFill>
                  <a:schemeClr val="bg1"/>
                </a:solidFill>
                <a:latin typeface="Calibri" panose="020F0502020204030204" charset="0"/>
                <a:ea typeface="黑体" panose="02010609060101010101" pitchFamily="2" charset="-122"/>
              </a:endParaRPr>
            </a:p>
          </p:txBody>
        </p:sp>
        <p:sp>
          <p:nvSpPr>
            <p:cNvPr id="4109" name="Oval 12"/>
            <p:cNvSpPr/>
            <p:nvPr/>
          </p:nvSpPr>
          <p:spPr>
            <a:xfrm>
              <a:off x="3147638" y="243840"/>
              <a:ext cx="1353312" cy="1353312"/>
            </a:xfrm>
            <a:prstGeom prst="ellipse">
              <a:avLst/>
            </a:prstGeom>
            <a:solidFill>
              <a:srgbClr val="BDD6E2"/>
            </a:solidFill>
            <a:ln w="9525">
              <a:noFill/>
            </a:ln>
          </p:spPr>
          <p:txBody>
            <a:bodyPr/>
            <a:p>
              <a:pPr lvl="0" algn="l" eaLnBrk="1" hangingPunct="1"/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10" name="AutoShape 13"/>
            <p:cNvSpPr/>
            <p:nvPr/>
          </p:nvSpPr>
          <p:spPr>
            <a:xfrm>
              <a:off x="182879" y="3251200"/>
              <a:ext cx="4206240" cy="609600"/>
            </a:xfrm>
            <a:prstGeom prst="leftRightArrow">
              <a:avLst>
                <a:gd name="adj1" fmla="val 50000"/>
                <a:gd name="adj2" fmla="val 49993"/>
              </a:avLst>
            </a:prstGeom>
            <a:gradFill rotWithShape="0">
              <a:gsLst>
                <a:gs pos="0">
                  <a:srgbClr val="9D99A5">
                    <a:alpha val="100000"/>
                  </a:srgbClr>
                </a:gs>
                <a:gs pos="79999">
                  <a:srgbClr val="CFC9D8">
                    <a:alpha val="100000"/>
                  </a:srgbClr>
                </a:gs>
                <a:gs pos="100000">
                  <a:srgbClr val="D0C9DA">
                    <a:alpha val="100000"/>
                  </a:srgbClr>
                </a:gs>
              </a:gsLst>
              <a:lin ang="16200000" scaled="1"/>
              <a:tileRect/>
            </a:gradFill>
            <a:ln w="9525">
              <a:noFill/>
            </a:ln>
          </p:spPr>
          <p:txBody>
            <a:bodyPr/>
            <a:p>
              <a:pPr lvl="0" algn="l" eaLnBrk="1" hangingPunct="1"/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4100" name="矩形 5"/>
          <p:cNvSpPr/>
          <p:nvPr/>
        </p:nvSpPr>
        <p:spPr>
          <a:xfrm>
            <a:off x="7024688" y="1428750"/>
            <a:ext cx="3214687" cy="26549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indent="273050" algn="l" eaLnBrk="1" hangingPunct="1">
              <a:buFont typeface="Calibri" panose="020F0502020204030204" charset="0"/>
              <a:buChar char="−"/>
            </a:pPr>
            <a:r>
              <a:rPr lang="zh-CN" altLang="en-US" sz="2400" b="1" dirty="0">
                <a:latin typeface="Calibri" panose="020F0502020204030204" charset="0"/>
                <a:ea typeface="黑体" panose="02010609060101010101" pitchFamily="2" charset="-122"/>
                <a:sym typeface="MS PGothic" panose="020B0600070205080204" pitchFamily="34" charset="-128"/>
              </a:rPr>
              <a:t>思考</a:t>
            </a:r>
            <a:endParaRPr lang="zh-CN" altLang="en-US" sz="2400" b="1" dirty="0">
              <a:latin typeface="Calibri" panose="020F0502020204030204" charset="0"/>
              <a:ea typeface="黑体" panose="02010609060101010101" pitchFamily="2" charset="-122"/>
              <a:sym typeface="MS PGothic" panose="020B0600070205080204" pitchFamily="34" charset="-128"/>
            </a:endParaRPr>
          </a:p>
          <a:p>
            <a:pPr lvl="0" indent="273050" algn="l" eaLnBrk="1" hangingPunct="1">
              <a:buFont typeface="Calibri" panose="020F0502020204030204" charset="0"/>
              <a:buNone/>
            </a:pPr>
            <a:endParaRPr lang="zh-CN" altLang="en-US" sz="2400" b="1" dirty="0">
              <a:latin typeface="Calibri" panose="020F0502020204030204" charset="0"/>
              <a:ea typeface="黑体" panose="02010609060101010101" pitchFamily="2" charset="-122"/>
              <a:sym typeface="MS PGothic" panose="020B0600070205080204" pitchFamily="34" charset="-128"/>
            </a:endParaRPr>
          </a:p>
          <a:p>
            <a:pPr lvl="0" indent="273050" algn="l" eaLnBrk="1" hangingPunct="1"/>
            <a:r>
              <a:rPr lang="en-US" altLang="zh-CN" sz="2000" b="1" dirty="0">
                <a:latin typeface="Calibri" panose="020F0502020204030204" charset="0"/>
                <a:ea typeface="黑体" panose="02010609060101010101" pitchFamily="2" charset="-122"/>
                <a:sym typeface="Calibri" panose="020F0502020204030204" charset="0"/>
              </a:rPr>
              <a:t>1</a:t>
            </a:r>
            <a:r>
              <a:rPr lang="zh-CN" altLang="en-US" sz="2000" b="1" dirty="0">
                <a:latin typeface="Calibri" panose="020F0502020204030204" charset="0"/>
                <a:ea typeface="黑体" panose="02010609060101010101" pitchFamily="2" charset="-122"/>
                <a:sym typeface="Calibri" panose="020F0502020204030204" charset="0"/>
              </a:rPr>
              <a:t>、合同变更与合同转</a:t>
            </a:r>
            <a:endParaRPr lang="zh-CN" altLang="en-US" sz="2000" b="1" dirty="0">
              <a:latin typeface="Calibri" panose="020F0502020204030204" charset="0"/>
              <a:ea typeface="黑体" panose="02010609060101010101" pitchFamily="2" charset="-122"/>
              <a:sym typeface="Calibri" panose="020F0502020204030204" charset="0"/>
            </a:endParaRPr>
          </a:p>
          <a:p>
            <a:pPr lvl="0" indent="273050" algn="l" eaLnBrk="1" hangingPunct="1"/>
            <a:r>
              <a:rPr lang="zh-CN" altLang="en-US" sz="2000" b="1" dirty="0">
                <a:latin typeface="Calibri" panose="020F0502020204030204" charset="0"/>
                <a:ea typeface="黑体" panose="02010609060101010101" pitchFamily="2" charset="-122"/>
                <a:sym typeface="Calibri" panose="020F0502020204030204" charset="0"/>
              </a:rPr>
              <a:t>让区别？</a:t>
            </a:r>
            <a:endParaRPr lang="zh-CN" altLang="en-US" sz="2000" b="1" dirty="0">
              <a:latin typeface="Calibri" panose="020F0502020204030204" charset="0"/>
              <a:ea typeface="黑体" panose="02010609060101010101" pitchFamily="2" charset="-122"/>
              <a:sym typeface="Calibri" panose="020F0502020204030204" charset="0"/>
            </a:endParaRPr>
          </a:p>
          <a:p>
            <a:pPr lvl="0" indent="273050" algn="l" eaLnBrk="1" hangingPunct="1"/>
            <a:endParaRPr lang="zh-CN" altLang="en-US" sz="2000" b="1" dirty="0">
              <a:latin typeface="Calibri" panose="020F0502020204030204" charset="0"/>
              <a:ea typeface="黑体" panose="02010609060101010101" pitchFamily="2" charset="-122"/>
              <a:sym typeface="Calibri" panose="020F0502020204030204" charset="0"/>
            </a:endParaRPr>
          </a:p>
          <a:p>
            <a:pPr lvl="0" indent="273050" algn="l" eaLnBrk="1" hangingPunct="1"/>
            <a:r>
              <a:rPr lang="en-US" altLang="zh-CN" sz="2000" b="1" dirty="0">
                <a:latin typeface="Calibri" panose="020F0502020204030204" charset="0"/>
                <a:ea typeface="黑体" panose="02010609060101010101" pitchFamily="2" charset="-122"/>
                <a:sym typeface="Calibri" panose="020F0502020204030204" charset="0"/>
              </a:rPr>
              <a:t>2</a:t>
            </a:r>
            <a:r>
              <a:rPr lang="zh-CN" altLang="en-US" sz="2000" b="1" dirty="0">
                <a:latin typeface="Calibri" panose="020F0502020204030204" charset="0"/>
                <a:ea typeface="黑体" panose="02010609060101010101" pitchFamily="2" charset="-122"/>
                <a:sym typeface="Calibri" panose="020F0502020204030204" charset="0"/>
              </a:rPr>
              <a:t>、债权转让的条件与</a:t>
            </a:r>
            <a:endParaRPr lang="zh-CN" altLang="en-US" sz="2000" b="1" dirty="0">
              <a:latin typeface="Calibri" panose="020F0502020204030204" charset="0"/>
              <a:ea typeface="黑体" panose="02010609060101010101" pitchFamily="2" charset="-122"/>
              <a:sym typeface="Calibri" panose="020F0502020204030204" charset="0"/>
            </a:endParaRPr>
          </a:p>
          <a:p>
            <a:pPr lvl="0" indent="273050" algn="l" eaLnBrk="1" hangingPunct="1"/>
            <a:r>
              <a:rPr lang="zh-CN" altLang="en-US" sz="2000" b="1" dirty="0">
                <a:latin typeface="Calibri" panose="020F0502020204030204" charset="0"/>
                <a:ea typeface="黑体" panose="02010609060101010101" pitchFamily="2" charset="-122"/>
                <a:sym typeface="Calibri" panose="020F0502020204030204" charset="0"/>
              </a:rPr>
              <a:t>债务承担的条件为何</a:t>
            </a:r>
            <a:endParaRPr lang="zh-CN" altLang="en-US" sz="2000" b="1" dirty="0">
              <a:latin typeface="Calibri" panose="020F0502020204030204" charset="0"/>
              <a:ea typeface="黑体" panose="02010609060101010101" pitchFamily="2" charset="-122"/>
              <a:sym typeface="Calibri" panose="020F0502020204030204" charset="0"/>
            </a:endParaRPr>
          </a:p>
          <a:p>
            <a:pPr lvl="0" indent="273050" algn="l" eaLnBrk="1" hangingPunct="1"/>
            <a:r>
              <a:rPr lang="zh-CN" altLang="en-US" sz="2000" b="1" dirty="0">
                <a:latin typeface="Calibri" panose="020F0502020204030204" charset="0"/>
                <a:ea typeface="黑体" panose="02010609060101010101" pitchFamily="2" charset="-122"/>
                <a:sym typeface="Calibri" panose="020F0502020204030204" charset="0"/>
              </a:rPr>
              <a:t>不同？</a:t>
            </a:r>
            <a:endParaRPr lang="zh-CN" altLang="en-US" sz="2000" b="1" dirty="0">
              <a:latin typeface="Calibri" panose="020F0502020204030204" charset="0"/>
              <a:ea typeface="黑体" panose="02010609060101010101" pitchFamily="2" charset="-122"/>
            </a:endParaRPr>
          </a:p>
        </p:txBody>
      </p:sp>
      <p:sp>
        <p:nvSpPr>
          <p:cNvPr id="4114" name="文本框 4113"/>
          <p:cNvSpPr txBox="1"/>
          <p:nvPr/>
        </p:nvSpPr>
        <p:spPr>
          <a:xfrm>
            <a:off x="2493963" y="1771650"/>
            <a:ext cx="465455" cy="70104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l" eaLnBrk="1" hangingPunct="1"/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endParaRPr lang="en-US" altLang="zh-CN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15" name="文本框 4114"/>
          <p:cNvSpPr txBox="1"/>
          <p:nvPr/>
        </p:nvSpPr>
        <p:spPr>
          <a:xfrm>
            <a:off x="4079875" y="1771650"/>
            <a:ext cx="465455" cy="70104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l" eaLnBrk="1" hangingPunct="1"/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endParaRPr lang="en-US" altLang="zh-CN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16" name="文本框 4115"/>
          <p:cNvSpPr txBox="1"/>
          <p:nvPr/>
        </p:nvSpPr>
        <p:spPr>
          <a:xfrm>
            <a:off x="5591175" y="1771650"/>
            <a:ext cx="465455" cy="70104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l" eaLnBrk="1" hangingPunct="1"/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endParaRPr lang="en-US" altLang="zh-CN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17" name="文本框 4116"/>
          <p:cNvSpPr txBox="1"/>
          <p:nvPr/>
        </p:nvSpPr>
        <p:spPr>
          <a:xfrm>
            <a:off x="3143250" y="5589588"/>
            <a:ext cx="242824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 algn="l" eaLnBrk="1" hangingPunct="1"/>
            <a:r>
              <a:rPr lang="zh-CN" altLang="en-US" sz="4400" b="1" dirty="0">
                <a:latin typeface="Arial" panose="020B0604020202020204" pitchFamily="34" charset="0"/>
                <a:ea typeface="宋体" panose="02010600030101010101" pitchFamily="2" charset="-122"/>
              </a:rPr>
              <a:t>合同转让</a:t>
            </a:r>
            <a:endParaRPr lang="zh-CN" altLang="en-US" sz="44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Rectangle 2"/>
          <p:cNvSpPr>
            <a:spLocks noGrp="1"/>
          </p:cNvSpPr>
          <p:nvPr>
            <p:ph type="title"/>
          </p:nvPr>
        </p:nvSpPr>
        <p:spPr>
          <a:xfrm>
            <a:off x="2209800" y="609600"/>
            <a:ext cx="7772400" cy="227013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3200" b="1" dirty="0">
                <a:solidFill>
                  <a:srgbClr val="3333CC"/>
                </a:solidFill>
                <a:latin typeface="Verdana" panose="020B0604030504040204" pitchFamily="34" charset="0"/>
              </a:rPr>
              <a:t>合同权利的转让（</a:t>
            </a:r>
            <a:r>
              <a:rPr lang="zh-CN" altLang="en-US" sz="3200" b="1" dirty="0">
                <a:solidFill>
                  <a:srgbClr val="3333CC"/>
                </a:solidFill>
              </a:rPr>
              <a:t>债权让与）</a:t>
            </a:r>
            <a:endParaRPr lang="zh-CN" altLang="en-US" sz="3200" b="1" dirty="0">
              <a:solidFill>
                <a:srgbClr val="3333CC"/>
              </a:solidFill>
            </a:endParaRPr>
          </a:p>
        </p:txBody>
      </p:sp>
      <p:sp>
        <p:nvSpPr>
          <p:cNvPr id="35842" name="Rectangle 3"/>
          <p:cNvSpPr>
            <a:spLocks noGrp="1"/>
          </p:cNvSpPr>
          <p:nvPr>
            <p:ph idx="1"/>
          </p:nvPr>
        </p:nvSpPr>
        <p:spPr>
          <a:xfrm>
            <a:off x="1774825" y="1125538"/>
            <a:ext cx="8540750" cy="4973637"/>
          </a:xfrm>
        </p:spPr>
        <p:txBody>
          <a:bodyPr wrap="square" lIns="91440" tIns="45720" rIns="91440" bIns="45720" anchor="t">
            <a:normAutofit lnSpcReduction="10000"/>
          </a:bodyPr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>
                <a:solidFill>
                  <a:srgbClr val="333333"/>
                </a:solidFill>
                <a:latin typeface="Verdana" panose="020B0604030504040204" pitchFamily="34" charset="0"/>
              </a:rPr>
              <a:t>（一）概念   </a:t>
            </a:r>
            <a:endParaRPr lang="zh-CN" altLang="en-US" sz="2800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zh-CN" altLang="en-US" sz="2800" b="1" dirty="0">
                <a:solidFill>
                  <a:srgbClr val="333333"/>
                </a:solidFill>
                <a:latin typeface="Verdana" panose="020B0604030504040204" pitchFamily="34" charset="0"/>
              </a:rPr>
              <a:t>合同权利的转让，是指不改变合同的内容，债权人将其享有的债权转让给第三人享有。</a:t>
            </a:r>
            <a:endParaRPr lang="zh-CN" altLang="en-US" sz="2800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zh-CN" altLang="en-US" sz="2800" b="1" dirty="0">
                <a:solidFill>
                  <a:srgbClr val="333333"/>
                </a:solidFill>
                <a:latin typeface="Verdana" panose="020B0604030504040204" pitchFamily="34" charset="0"/>
              </a:rPr>
              <a:t>合同权利的转让可分为</a:t>
            </a:r>
            <a:r>
              <a:rPr lang="zh-CN" altLang="en-US" sz="2800" b="1" dirty="0">
                <a:solidFill>
                  <a:srgbClr val="3333CC"/>
                </a:solidFill>
                <a:latin typeface="Verdana" panose="020B0604030504040204" pitchFamily="34" charset="0"/>
              </a:rPr>
              <a:t>部分转让和全部转让</a:t>
            </a:r>
            <a:r>
              <a:rPr lang="zh-CN" altLang="en-US" sz="2800" b="1" dirty="0">
                <a:solidFill>
                  <a:srgbClr val="333333"/>
                </a:solidFill>
                <a:latin typeface="Verdana" panose="020B0604030504040204" pitchFamily="34" charset="0"/>
              </a:rPr>
              <a:t>。</a:t>
            </a:r>
            <a:endParaRPr lang="zh-CN" altLang="en-US" sz="2800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zh-CN" altLang="en-US" sz="2800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dirty="0"/>
              <a:t>例如：甲对乙享有</a:t>
            </a:r>
            <a:r>
              <a:rPr lang="en-US" altLang="zh-CN" sz="2800" dirty="0"/>
              <a:t>100</a:t>
            </a:r>
            <a:r>
              <a:rPr lang="zh-CN" altLang="en-US" sz="2800" dirty="0"/>
              <a:t>万元的合同债权，假设甲将该</a:t>
            </a:r>
            <a:r>
              <a:rPr lang="en-US" altLang="zh-CN" sz="2800" dirty="0"/>
              <a:t>100</a:t>
            </a:r>
            <a:r>
              <a:rPr lang="zh-CN" altLang="en-US" sz="2800" dirty="0"/>
              <a:t>万元债权全部转让给了第三人丙，此时是合同权利的全部转让；假设甲只将该</a:t>
            </a:r>
            <a:r>
              <a:rPr lang="en-US" altLang="zh-CN" sz="2800" dirty="0"/>
              <a:t>50</a:t>
            </a:r>
            <a:r>
              <a:rPr lang="zh-CN" altLang="en-US" sz="2800" dirty="0"/>
              <a:t>万元债权转让给了第三人丙，此时是合同权利的部分转让。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b="1" dirty="0">
                <a:solidFill>
                  <a:srgbClr val="3333CC"/>
                </a:solidFill>
              </a:rPr>
              <a:t>甲应当将该转让事项通知债务人乙。未经通知，该转让对乙不发生效力。</a:t>
            </a:r>
            <a:br>
              <a:rPr lang="zh-CN" altLang="en-US" b="1" dirty="0"/>
            </a:br>
            <a:br>
              <a:rPr lang="zh-CN" altLang="en-US" b="1" dirty="0"/>
            </a:br>
            <a:endParaRPr lang="zh-CN" altLang="en-US" sz="2400" dirty="0"/>
          </a:p>
        </p:txBody>
      </p:sp>
      <p:sp>
        <p:nvSpPr>
          <p:cNvPr id="35843" name="AutoShape 4"/>
          <p:cNvSpPr/>
          <p:nvPr/>
        </p:nvSpPr>
        <p:spPr>
          <a:xfrm>
            <a:off x="6743700" y="5445125"/>
            <a:ext cx="1368425" cy="576263"/>
          </a:xfrm>
          <a:prstGeom prst="rightArrow">
            <a:avLst>
              <a:gd name="adj1" fmla="val 50000"/>
              <a:gd name="adj2" fmla="val 5934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/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Rectangle 2"/>
          <p:cNvSpPr>
            <a:spLocks noGrp="1"/>
          </p:cNvSpPr>
          <p:nvPr>
            <p:ph idx="1"/>
          </p:nvPr>
        </p:nvSpPr>
        <p:spPr>
          <a:xfrm>
            <a:off x="2208213" y="765175"/>
            <a:ext cx="7772400" cy="5616575"/>
          </a:xfrm>
        </p:spPr>
        <p:txBody>
          <a:bodyPr wrap="square" lIns="91440" tIns="45720" rIns="91440" bIns="45720" anchor="t"/>
          <a:p>
            <a:pPr algn="just" eaLnBrk="1" hangingPunct="1">
              <a:buNone/>
            </a:pPr>
            <a:r>
              <a:rPr lang="zh-CN" altLang="en-US" sz="3600" b="1" dirty="0">
                <a:solidFill>
                  <a:srgbClr val="3333CC"/>
                </a:solidFill>
                <a:latin typeface="Verdana" panose="020B0604030504040204" pitchFamily="34" charset="0"/>
              </a:rPr>
              <a:t>（二）合同权利转让的条件</a:t>
            </a:r>
            <a:endParaRPr lang="zh-CN" altLang="en-US" sz="3600" b="1" dirty="0">
              <a:solidFill>
                <a:srgbClr val="3333CC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dirty="0">
                <a:solidFill>
                  <a:srgbClr val="333333"/>
                </a:solidFill>
                <a:latin typeface="Verdana" panose="020B0604030504040204" pitchFamily="34" charset="0"/>
              </a:rPr>
              <a:t>1.</a:t>
            </a:r>
            <a:r>
              <a:rPr lang="zh-CN" altLang="en-US" b="1" dirty="0"/>
              <a:t>须有有效的债权存在，且债权让与不改变其内容</a:t>
            </a:r>
            <a:endParaRPr lang="zh-CN" altLang="en-US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dirty="0">
                <a:solidFill>
                  <a:srgbClr val="333333"/>
                </a:solidFill>
                <a:latin typeface="Verdana" panose="020B0604030504040204" pitchFamily="34" charset="0"/>
              </a:rPr>
              <a:t>2.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合同权利的</a:t>
            </a:r>
            <a:r>
              <a:rPr lang="zh-CN" altLang="en-US" b="1" u="sng" dirty="0">
                <a:solidFill>
                  <a:srgbClr val="333333"/>
                </a:solidFill>
                <a:latin typeface="Verdana" panose="020B0604030504040204" pitchFamily="34" charset="0"/>
              </a:rPr>
              <a:t>转让人与受让人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达成合意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dirty="0">
                <a:solidFill>
                  <a:srgbClr val="333333"/>
                </a:solidFill>
                <a:latin typeface="Verdana" panose="020B0604030504040204" pitchFamily="34" charset="0"/>
              </a:rPr>
              <a:t>3.</a:t>
            </a:r>
            <a:r>
              <a:rPr lang="zh-CN" altLang="en-US" b="1" dirty="0"/>
              <a:t>债权具有可让与性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  <a:hlinkClick r:id="" action="ppaction://hlinkshowjump?jump=nextslide"/>
              </a:rPr>
              <a:t>（</a:t>
            </a:r>
            <a:r>
              <a:rPr lang="zh-CN" altLang="en-US" dirty="0">
                <a:solidFill>
                  <a:schemeClr val="accent2"/>
                </a:solidFill>
                <a:latin typeface="Verdana" panose="020B0604030504040204" pitchFamily="34" charset="0"/>
                <a:hlinkClick r:id="" action="ppaction://hlinkshowjump?jump=nextslide"/>
              </a:rPr>
              <a:t>债权让与的限制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  <a:hlinkClick r:id="" action="ppaction://hlinkshowjump?jump=nextslide"/>
              </a:rPr>
              <a:t>）</a:t>
            </a:r>
            <a:endParaRPr lang="zh-CN" altLang="en-US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dirty="0">
                <a:solidFill>
                  <a:srgbClr val="333333"/>
                </a:solidFill>
                <a:latin typeface="Verdana" panose="020B0604030504040204" pitchFamily="34" charset="0"/>
              </a:rPr>
              <a:t>4.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须</a:t>
            </a:r>
            <a:r>
              <a:rPr lang="zh-CN" altLang="en-US" b="1" dirty="0">
                <a:solidFill>
                  <a:schemeClr val="accent2"/>
                </a:solidFill>
                <a:latin typeface="Verdana" panose="020B0604030504040204" pitchFamily="34" charset="0"/>
              </a:rPr>
              <a:t>通知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债务人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buNone/>
            </a:pPr>
            <a:r>
              <a:rPr lang="zh-CN" altLang="en-US" sz="2800" dirty="0"/>
              <a:t>          </a:t>
            </a:r>
            <a:r>
              <a:rPr lang="zh-CN" altLang="en-US" sz="2000" dirty="0"/>
              <a:t>债权人转让权利的，应当通知债务人。</a:t>
            </a:r>
            <a:r>
              <a:rPr lang="zh-CN" altLang="en-US" sz="2000" b="1" dirty="0">
                <a:solidFill>
                  <a:srgbClr val="3333CC"/>
                </a:solidFill>
              </a:rPr>
              <a:t>未经通知，该转让对债务人不发生效力。</a:t>
            </a:r>
            <a:br>
              <a:rPr lang="zh-CN" altLang="en-US" sz="2000" b="1" dirty="0">
                <a:solidFill>
                  <a:srgbClr val="3333CC"/>
                </a:solidFill>
              </a:rPr>
            </a:br>
            <a:r>
              <a:rPr lang="zh-CN" altLang="en-US" sz="2000" dirty="0"/>
              <a:t>      债权人转让权利的通知不得撤销，但经受让人同意的除外。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Rectangle 2"/>
          <p:cNvSpPr>
            <a:spLocks noGrp="1"/>
          </p:cNvSpPr>
          <p:nvPr>
            <p:ph idx="1"/>
          </p:nvPr>
        </p:nvSpPr>
        <p:spPr>
          <a:xfrm>
            <a:off x="2209800" y="692150"/>
            <a:ext cx="7772400" cy="6049963"/>
          </a:xfrm>
        </p:spPr>
        <p:txBody>
          <a:bodyPr wrap="square" lIns="91440" tIns="45720" rIns="91440" bIns="45720" anchor="t"/>
          <a:p>
            <a:pPr eaLnBrk="1" hangingPunct="1">
              <a:lnSpc>
                <a:spcPct val="90000"/>
              </a:lnSpc>
            </a:pPr>
            <a:r>
              <a:rPr lang="zh-CN" altLang="en-US" sz="2800" b="1" dirty="0">
                <a:solidFill>
                  <a:srgbClr val="3333CC"/>
                </a:solidFill>
              </a:rPr>
              <a:t>下列三种情形，债权人不得转让合同权利：</a:t>
            </a:r>
            <a:br>
              <a:rPr lang="zh-CN" altLang="en-US" sz="2800" b="1" dirty="0">
                <a:solidFill>
                  <a:srgbClr val="3333CC"/>
                </a:solidFill>
              </a:rPr>
            </a:br>
            <a:r>
              <a:rPr lang="zh-CN" altLang="en-US" sz="2800" b="1" dirty="0">
                <a:solidFill>
                  <a:srgbClr val="3333CC"/>
                </a:solidFill>
              </a:rPr>
              <a:t>　　（</a:t>
            </a:r>
            <a:r>
              <a:rPr lang="en-US" altLang="zh-CN" sz="2800" b="1" dirty="0">
                <a:solidFill>
                  <a:srgbClr val="3333CC"/>
                </a:solidFill>
              </a:rPr>
              <a:t>1</a:t>
            </a:r>
            <a:r>
              <a:rPr lang="zh-CN" altLang="en-US" sz="2800" b="1" dirty="0">
                <a:solidFill>
                  <a:srgbClr val="3333CC"/>
                </a:solidFill>
              </a:rPr>
              <a:t>）根据合同性质不得转让。</a:t>
            </a:r>
            <a:r>
              <a:rPr lang="zh-CN" altLang="en-US" sz="2400" dirty="0"/>
              <a:t>不能转让的合同权利有以下几种：</a:t>
            </a:r>
            <a:br>
              <a:rPr lang="zh-CN" altLang="en-US" sz="2400" dirty="0"/>
            </a:br>
            <a:r>
              <a:rPr lang="zh-CN" altLang="en-US" sz="2400" dirty="0"/>
              <a:t>　</a:t>
            </a:r>
            <a:r>
              <a:rPr lang="zh-CN" altLang="en-US" sz="2400" b="1" dirty="0"/>
              <a:t>　</a:t>
            </a:r>
            <a:r>
              <a:rPr lang="zh-CN" altLang="en-US" sz="2400" b="1" dirty="0">
                <a:solidFill>
                  <a:srgbClr val="FF3300"/>
                </a:solidFill>
              </a:rPr>
              <a:t>①根据当事人之间信任关系而发生的债权。</a:t>
            </a:r>
            <a:r>
              <a:rPr lang="zh-CN" altLang="en-US" sz="2400" dirty="0"/>
              <a:t>如委托合同中委托人对受托人的信任，雇用合同中雇用人对受雇人的信任。</a:t>
            </a:r>
            <a:br>
              <a:rPr lang="zh-CN" altLang="en-US" sz="2400" dirty="0"/>
            </a:br>
            <a:r>
              <a:rPr lang="zh-CN" altLang="en-US" sz="2400" dirty="0"/>
              <a:t>　　</a:t>
            </a:r>
            <a:r>
              <a:rPr lang="zh-CN" altLang="en-US" sz="2400" b="1" dirty="0">
                <a:solidFill>
                  <a:srgbClr val="FF3300"/>
                </a:solidFill>
              </a:rPr>
              <a:t>②以选定的债权人为基础发生的合同权利。</a:t>
            </a:r>
            <a:r>
              <a:rPr lang="zh-CN" altLang="en-US" sz="2400" dirty="0"/>
              <a:t>如以某个特定演员的演出活动为基础订立的演出合同。</a:t>
            </a:r>
            <a:br>
              <a:rPr lang="zh-CN" altLang="en-US" sz="2400" dirty="0"/>
            </a:br>
            <a:r>
              <a:rPr lang="zh-CN" altLang="en-US" sz="2400" dirty="0"/>
              <a:t>　</a:t>
            </a:r>
            <a:r>
              <a:rPr lang="zh-CN" altLang="en-US" sz="2400" b="1" dirty="0">
                <a:solidFill>
                  <a:srgbClr val="FF3300"/>
                </a:solidFill>
              </a:rPr>
              <a:t>③合同内容中包括了针对特定当事人的不作为义务。</a:t>
            </a:r>
            <a:r>
              <a:rPr lang="zh-CN" altLang="en-US" sz="2400" dirty="0"/>
              <a:t>如禁止某人在转让某项权利后再将该权利转让给他人、禁止某人使用某项财产等。</a:t>
            </a:r>
            <a:br>
              <a:rPr lang="zh-CN" altLang="en-US" sz="2400" dirty="0"/>
            </a:br>
            <a:r>
              <a:rPr lang="zh-CN" altLang="en-US" sz="2400" dirty="0"/>
              <a:t>　</a:t>
            </a:r>
            <a:r>
              <a:rPr lang="zh-CN" altLang="en-US" sz="2400" dirty="0">
                <a:solidFill>
                  <a:srgbClr val="FF3300"/>
                </a:solidFill>
              </a:rPr>
              <a:t>　</a:t>
            </a:r>
            <a:r>
              <a:rPr lang="zh-CN" altLang="en-US" sz="2400" b="1" dirty="0">
                <a:solidFill>
                  <a:srgbClr val="FF3300"/>
                </a:solidFill>
              </a:rPr>
              <a:t>④从权利。</a:t>
            </a:r>
            <a:r>
              <a:rPr lang="zh-CN" altLang="en-US" sz="2400" dirty="0"/>
              <a:t>从权利是附随于主权利的权利，从权利随主权利的转移而转移，随主权利的消灭而消灭，主权利无效，从权利也无效，因此从权利不得与主权利相分离而单独转让。</a:t>
            </a:r>
            <a:br>
              <a:rPr lang="zh-CN" altLang="en-US" sz="2400" dirty="0"/>
            </a:br>
            <a:r>
              <a:rPr lang="zh-CN" altLang="en-US" sz="2400" dirty="0"/>
              <a:t>　　</a:t>
            </a:r>
            <a:r>
              <a:rPr lang="zh-CN" altLang="en-US" sz="2800" b="1" dirty="0">
                <a:solidFill>
                  <a:srgbClr val="3333CC"/>
                </a:solidFill>
              </a:rPr>
              <a:t>（</a:t>
            </a:r>
            <a:r>
              <a:rPr lang="en-US" altLang="zh-CN" sz="2800" b="1" dirty="0">
                <a:solidFill>
                  <a:srgbClr val="3333CC"/>
                </a:solidFill>
              </a:rPr>
              <a:t>2</a:t>
            </a:r>
            <a:r>
              <a:rPr lang="zh-CN" altLang="en-US" sz="2800" b="1" dirty="0">
                <a:solidFill>
                  <a:srgbClr val="3333CC"/>
                </a:solidFill>
              </a:rPr>
              <a:t>）根据当事人约定不得转让。</a:t>
            </a:r>
            <a:br>
              <a:rPr lang="zh-CN" altLang="en-US" sz="2800" b="1" dirty="0">
                <a:solidFill>
                  <a:srgbClr val="3333CC"/>
                </a:solidFill>
              </a:rPr>
            </a:br>
            <a:r>
              <a:rPr lang="zh-CN" altLang="en-US" sz="2800" b="1" dirty="0">
                <a:solidFill>
                  <a:srgbClr val="3333CC"/>
                </a:solidFill>
              </a:rPr>
              <a:t>　　（</a:t>
            </a:r>
            <a:r>
              <a:rPr lang="en-US" altLang="zh-CN" sz="2800" b="1" dirty="0">
                <a:solidFill>
                  <a:srgbClr val="3333CC"/>
                </a:solidFill>
              </a:rPr>
              <a:t>3</a:t>
            </a:r>
            <a:r>
              <a:rPr lang="zh-CN" altLang="en-US" sz="2800" b="1" dirty="0">
                <a:solidFill>
                  <a:srgbClr val="3333CC"/>
                </a:solidFill>
              </a:rPr>
              <a:t>）依照法律规定不得转让。</a:t>
            </a:r>
            <a:r>
              <a:rPr lang="zh-CN" altLang="en-US" sz="2400" dirty="0"/>
              <a:t> 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Rectangle 2"/>
          <p:cNvSpPr>
            <a:spLocks noGrp="1"/>
          </p:cNvSpPr>
          <p:nvPr>
            <p:ph idx="1"/>
          </p:nvPr>
        </p:nvSpPr>
        <p:spPr>
          <a:xfrm>
            <a:off x="1905000" y="609600"/>
            <a:ext cx="8305800" cy="5943600"/>
          </a:xfrm>
        </p:spPr>
        <p:txBody>
          <a:bodyPr wrap="square" lIns="91440" tIns="45720" rIns="91440" bIns="45720" anchor="t"/>
          <a:p>
            <a:pPr eaLnBrk="1" hangingPunct="1">
              <a:lnSpc>
                <a:spcPct val="90000"/>
              </a:lnSpc>
            </a:pPr>
            <a:r>
              <a:rPr lang="zh-CN" altLang="en-US" b="1" dirty="0">
                <a:solidFill>
                  <a:srgbClr val="9966FF"/>
                </a:solidFill>
                <a:ea typeface="隶书" panose="02010509060101010101" pitchFamily="49" charset="-122"/>
              </a:rPr>
              <a:t>思考：</a:t>
            </a:r>
            <a:endParaRPr lang="zh-CN" altLang="en-US" b="1" dirty="0">
              <a:solidFill>
                <a:srgbClr val="9966FF"/>
              </a:solidFill>
              <a:ea typeface="隶书" panose="02010509060101010101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2100" b="1" dirty="0">
                <a:solidFill>
                  <a:srgbClr val="669900"/>
                </a:solidFill>
                <a:ea typeface="楷体_GB2312" pitchFamily="1" charset="-122"/>
              </a:rPr>
              <a:t>　</a:t>
            </a:r>
            <a:r>
              <a:rPr lang="zh-CN" altLang="en-US" b="1" dirty="0">
                <a:solidFill>
                  <a:srgbClr val="FF9933"/>
                </a:solidFill>
                <a:ea typeface="楷体_GB2312" pitchFamily="1" charset="-122"/>
              </a:rPr>
              <a:t>下列哪些合同的转让是合法的？</a:t>
            </a:r>
            <a:endParaRPr lang="zh-CN" altLang="en-US" b="1" dirty="0">
              <a:solidFill>
                <a:srgbClr val="FF9933"/>
              </a:solidFill>
              <a:ea typeface="楷体_GB2312" pitchFamily="1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zh-CN" sz="2600" b="1" dirty="0">
                <a:solidFill>
                  <a:srgbClr val="669900"/>
                </a:solidFill>
                <a:ea typeface="楷体_GB2312" pitchFamily="1" charset="-122"/>
              </a:rPr>
              <a:t>A.</a:t>
            </a:r>
            <a:r>
              <a:rPr lang="zh-CN" altLang="en-US" sz="2600" b="1" dirty="0">
                <a:solidFill>
                  <a:srgbClr val="669900"/>
                </a:solidFill>
                <a:ea typeface="楷体_GB2312" pitchFamily="1" charset="-122"/>
              </a:rPr>
              <a:t>甲司法考试辅导班邀请乙教授讲课，因讲课当天乙教授要出差，便让自己的博士生代劳。</a:t>
            </a:r>
            <a:endParaRPr lang="zh-CN" altLang="en-US" sz="2600" b="1" dirty="0">
              <a:solidFill>
                <a:srgbClr val="669900"/>
              </a:solidFill>
              <a:ea typeface="楷体_GB2312" pitchFamily="1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zh-CN" sz="2600" b="1" dirty="0">
                <a:solidFill>
                  <a:srgbClr val="669900"/>
                </a:solidFill>
                <a:ea typeface="楷体_GB2312" pitchFamily="1" charset="-122"/>
              </a:rPr>
              <a:t>B.</a:t>
            </a:r>
            <a:r>
              <a:rPr lang="zh-CN" altLang="en-US" sz="2600" b="1" dirty="0">
                <a:solidFill>
                  <a:srgbClr val="669900"/>
                </a:solidFill>
                <a:ea typeface="楷体_GB2312" pitchFamily="1" charset="-122"/>
              </a:rPr>
              <a:t>甲公司与美国乙公司举办中外合资企业，合同经有关机关批准后，甲公司未经乙公司同意，将合同权利、义务转让给丙公司。</a:t>
            </a:r>
            <a:endParaRPr lang="zh-CN" altLang="en-US" sz="2600" b="1" dirty="0">
              <a:solidFill>
                <a:srgbClr val="669900"/>
              </a:solidFill>
              <a:ea typeface="楷体_GB2312" pitchFamily="1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zh-CN" sz="2600" b="1" dirty="0">
                <a:solidFill>
                  <a:srgbClr val="669900"/>
                </a:solidFill>
                <a:ea typeface="楷体_GB2312" pitchFamily="1" charset="-122"/>
              </a:rPr>
              <a:t>C.</a:t>
            </a:r>
            <a:r>
              <a:rPr lang="zh-CN" altLang="en-US" sz="2600" b="1" dirty="0">
                <a:solidFill>
                  <a:srgbClr val="669900"/>
                </a:solidFill>
                <a:ea typeface="楷体_GB2312" pitchFamily="1" charset="-122"/>
              </a:rPr>
              <a:t>债权人小王因出国急用钱，便将债务人小葛欠自己的</a:t>
            </a:r>
            <a:r>
              <a:rPr lang="zh-CN" altLang="zh-CN" sz="2600" b="1" dirty="0">
                <a:solidFill>
                  <a:srgbClr val="669900"/>
                </a:solidFill>
                <a:ea typeface="楷体_GB2312" pitchFamily="1" charset="-122"/>
              </a:rPr>
              <a:t>2</a:t>
            </a:r>
            <a:r>
              <a:rPr lang="zh-CN" altLang="en-US" sz="2600" b="1" dirty="0">
                <a:solidFill>
                  <a:srgbClr val="669900"/>
                </a:solidFill>
                <a:ea typeface="楷体_GB2312" pitchFamily="1" charset="-122"/>
              </a:rPr>
              <a:t>万元债权以</a:t>
            </a:r>
            <a:r>
              <a:rPr lang="zh-CN" altLang="zh-CN" sz="2600" b="1" dirty="0">
                <a:solidFill>
                  <a:srgbClr val="669900"/>
                </a:solidFill>
                <a:ea typeface="楷体_GB2312" pitchFamily="1" charset="-122"/>
              </a:rPr>
              <a:t>1.5</a:t>
            </a:r>
            <a:r>
              <a:rPr lang="zh-CN" altLang="en-US" sz="2600" b="1" dirty="0">
                <a:solidFill>
                  <a:srgbClr val="669900"/>
                </a:solidFill>
                <a:ea typeface="楷体_GB2312" pitchFamily="1" charset="-122"/>
              </a:rPr>
              <a:t>万元的价格转让给了小柳，小王将此事打电话通知了小葛。</a:t>
            </a:r>
            <a:endParaRPr lang="zh-CN" altLang="en-US" sz="2600" b="1" dirty="0">
              <a:solidFill>
                <a:srgbClr val="669900"/>
              </a:solidFill>
              <a:ea typeface="楷体_GB2312" pitchFamily="1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zh-CN" sz="2600" b="1" dirty="0">
                <a:solidFill>
                  <a:srgbClr val="669900"/>
                </a:solidFill>
                <a:ea typeface="楷体_GB2312" pitchFamily="1" charset="-122"/>
              </a:rPr>
              <a:t>D.</a:t>
            </a:r>
            <a:r>
              <a:rPr lang="zh-CN" altLang="en-US" sz="2600" b="1" dirty="0">
                <a:solidFill>
                  <a:srgbClr val="669900"/>
                </a:solidFill>
                <a:ea typeface="楷体_GB2312" pitchFamily="1" charset="-122"/>
              </a:rPr>
              <a:t>丁对丙的房屋享有抵押权，为替自己的朋友从银行借款提供担保，将该抵押权转让给了银行。</a:t>
            </a:r>
            <a:endParaRPr lang="zh-CN" altLang="en-US" sz="2600" b="1" dirty="0">
              <a:solidFill>
                <a:srgbClr val="669900"/>
              </a:solidFill>
              <a:ea typeface="楷体_GB2312" pitchFamily="1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2600" b="1" dirty="0">
                <a:solidFill>
                  <a:srgbClr val="669900"/>
                </a:solidFill>
                <a:ea typeface="楷体_GB2312" pitchFamily="1" charset="-122"/>
              </a:rPr>
              <a:t>　　　　　　　　　　　　　　　　</a:t>
            </a:r>
            <a:endParaRPr lang="zh-CN" altLang="en-US" sz="2600" b="1" dirty="0">
              <a:solidFill>
                <a:srgbClr val="FF3300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pic>
        <p:nvPicPr>
          <p:cNvPr id="38914" name="Picture 3" descr="GKK8%KQ$]@3$)JG)C}L)NHA">
            <a:hlinkClick r:id="rId1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5715000"/>
            <a:ext cx="2819400" cy="590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4516" name="Text Box 4"/>
          <p:cNvSpPr txBox="1"/>
          <p:nvPr/>
        </p:nvSpPr>
        <p:spPr>
          <a:xfrm>
            <a:off x="8610600" y="5257800"/>
            <a:ext cx="1219200" cy="3657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lvl="0" indent="-342900" algn="ctr">
              <a:spcBef>
                <a:spcPct val="50000"/>
              </a:spcBef>
              <a:buClr>
                <a:srgbClr val="330066"/>
              </a:buClr>
              <a:buSzPct val="70000"/>
              <a:buFont typeface="Wingdings" panose="05000000000000000000" pitchFamily="2" charset="2"/>
              <a:buNone/>
            </a:pPr>
            <a:r>
              <a:rPr lang="zh-CN" altLang="zh-CN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C</a:t>
            </a:r>
            <a:endParaRPr lang="zh-CN" altLang="zh-CN" b="1" dirty="0">
              <a:solidFill>
                <a:srgbClr val="FF3300"/>
              </a:solidFill>
              <a:latin typeface="楷体_GB2312" pitchFamily="1" charset="-122"/>
              <a:ea typeface="楷体_GB2312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charRg st="62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64514">
                                            <p:txEl>
                                              <p:charRg st="62" end="1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charRg st="120" end="1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64514">
                                            <p:txEl>
                                              <p:charRg st="120" end="1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charRg st="181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64514">
                                            <p:txEl>
                                              <p:charRg st="181" end="2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451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Rectangle 2"/>
          <p:cNvSpPr>
            <a:spLocks noGrp="1"/>
          </p:cNvSpPr>
          <p:nvPr>
            <p:ph idx="1"/>
          </p:nvPr>
        </p:nvSpPr>
        <p:spPr>
          <a:xfrm>
            <a:off x="1703388" y="476250"/>
            <a:ext cx="8540750" cy="6696075"/>
          </a:xfrm>
        </p:spPr>
        <p:txBody>
          <a:bodyPr wrap="square" lIns="91440" tIns="45720" rIns="91440" bIns="45720" anchor="t"/>
          <a:p>
            <a:pPr eaLnBrk="1" hangingPunct="1">
              <a:buNone/>
            </a:pPr>
            <a:r>
              <a:rPr lang="zh-CN" altLang="en-US" sz="3600" b="1" dirty="0">
                <a:solidFill>
                  <a:srgbClr val="333333"/>
                </a:solidFill>
                <a:latin typeface="Verdana" panose="020B0604030504040204" pitchFamily="34" charset="0"/>
              </a:rPr>
              <a:t>（三）债权转让的效力</a:t>
            </a:r>
            <a:endParaRPr lang="zh-CN" altLang="en-US" sz="3600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buNone/>
            </a:pP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合同债权转让后，对受让人和债务人都将产生一定的法律效力。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/>
            <a:r>
              <a:rPr lang="en-US" altLang="zh-CN" b="1" dirty="0">
                <a:solidFill>
                  <a:srgbClr val="3333CC"/>
                </a:solidFill>
              </a:rPr>
              <a:t>1.</a:t>
            </a:r>
            <a:r>
              <a:rPr lang="zh-CN" altLang="en-US" b="1" dirty="0">
                <a:solidFill>
                  <a:srgbClr val="3333CC"/>
                </a:solidFill>
              </a:rPr>
              <a:t>对内效力</a:t>
            </a:r>
            <a:r>
              <a:rPr lang="zh-CN" altLang="en-US" sz="2800" dirty="0"/>
              <a:t>（让与人与受让人之间）</a:t>
            </a:r>
            <a:r>
              <a:rPr lang="zh-CN" altLang="en-US" b="1" dirty="0"/>
              <a:t>：</a:t>
            </a:r>
            <a:endParaRPr lang="zh-CN" altLang="en-US" b="1" dirty="0"/>
          </a:p>
          <a:p>
            <a:pPr eaLnBrk="1" hangingPunct="1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1</a:t>
            </a:r>
            <a:r>
              <a:rPr lang="zh-CN" altLang="en-US" sz="2800" dirty="0"/>
              <a:t>）债权人转让权利的，</a:t>
            </a:r>
            <a:r>
              <a:rPr lang="zh-CN" altLang="en-US" sz="2800" b="1" dirty="0"/>
              <a:t>受让人取得与债权有关的从权利</a:t>
            </a:r>
            <a:r>
              <a:rPr lang="zh-CN" altLang="en-US" sz="2800" dirty="0"/>
              <a:t>，但该从权利专属于债权人自身的除外 </a:t>
            </a:r>
            <a:endParaRPr lang="zh-CN" altLang="en-US" sz="2800" dirty="0"/>
          </a:p>
          <a:p>
            <a:pPr eaLnBrk="1" hangingPunct="1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2</a:t>
            </a:r>
            <a:r>
              <a:rPr lang="zh-CN" altLang="en-US" sz="2800" dirty="0"/>
              <a:t>）</a:t>
            </a:r>
            <a:r>
              <a:rPr lang="zh-CN" altLang="en-US" sz="2800" b="1" dirty="0"/>
              <a:t>让与人</a:t>
            </a:r>
            <a:r>
              <a:rPr lang="zh-CN" altLang="en-US" sz="2800" dirty="0"/>
              <a:t>的权利瑕疵担保责任；</a:t>
            </a:r>
            <a:endParaRPr lang="zh-CN" altLang="en-US" sz="2800" dirty="0"/>
          </a:p>
          <a:p>
            <a:pPr eaLnBrk="1" hangingPunct="1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3</a:t>
            </a:r>
            <a:r>
              <a:rPr lang="zh-CN" altLang="en-US" sz="2800" dirty="0"/>
              <a:t>）</a:t>
            </a:r>
            <a:r>
              <a:rPr lang="zh-CN" altLang="en-US" sz="2800" b="1" dirty="0"/>
              <a:t>让与人</a:t>
            </a:r>
            <a:r>
              <a:rPr lang="zh-CN" altLang="en-US" sz="2800" dirty="0"/>
              <a:t>的附随义务：告知。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Rectangle 2"/>
          <p:cNvSpPr>
            <a:spLocks noGrp="1"/>
          </p:cNvSpPr>
          <p:nvPr>
            <p:ph idx="1"/>
          </p:nvPr>
        </p:nvSpPr>
        <p:spPr>
          <a:xfrm>
            <a:off x="2209800" y="620713"/>
            <a:ext cx="7772400" cy="5475287"/>
          </a:xfrm>
        </p:spPr>
        <p:txBody>
          <a:bodyPr wrap="square" lIns="91440" tIns="45720" rIns="91440" bIns="45720" anchor="t"/>
          <a:p>
            <a:pPr eaLnBrk="1" hangingPunct="1">
              <a:lnSpc>
                <a:spcPct val="80000"/>
              </a:lnSpc>
            </a:pPr>
            <a:r>
              <a:rPr lang="en-US" altLang="zh-CN" b="1" dirty="0">
                <a:solidFill>
                  <a:srgbClr val="3333CC"/>
                </a:solidFill>
              </a:rPr>
              <a:t>2.</a:t>
            </a:r>
            <a:r>
              <a:rPr lang="zh-CN" altLang="en-US" b="1" dirty="0">
                <a:solidFill>
                  <a:srgbClr val="3333CC"/>
                </a:solidFill>
              </a:rPr>
              <a:t>对外的效力</a:t>
            </a:r>
            <a:endParaRPr lang="en-US" altLang="x-none" b="1" dirty="0">
              <a:solidFill>
                <a:srgbClr val="3333CC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800" b="1" dirty="0">
                <a:solidFill>
                  <a:srgbClr val="333333"/>
                </a:solidFill>
                <a:latin typeface="Courier New" panose="02070309020205020404" pitchFamily="49" charset="0"/>
              </a:rPr>
              <a:t>——</a:t>
            </a:r>
            <a:r>
              <a:rPr lang="zh-CN" altLang="en-US" sz="2800" b="1" dirty="0">
                <a:solidFill>
                  <a:srgbClr val="FF3300"/>
                </a:solidFill>
              </a:rPr>
              <a:t>让与人与债务人之间的效力：通知</a:t>
            </a:r>
            <a:r>
              <a:rPr lang="zh-CN" altLang="en-US" sz="2800" b="1" dirty="0"/>
              <a:t>。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400" dirty="0">
                <a:solidFill>
                  <a:srgbClr val="333333"/>
                </a:solidFill>
                <a:latin typeface="Verdana" panose="020B0604030504040204" pitchFamily="34" charset="0"/>
              </a:rPr>
              <a:t>在转让人与债务人之间，因合同权利转让的通知，二者完全脱离关系。转让人不得再受领债务人的给付，债务人也不得再向转让人履行原来的债务。</a:t>
            </a:r>
            <a:endParaRPr lang="zh-CN" altLang="en-US" sz="2400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——</a:t>
            </a:r>
            <a:r>
              <a:rPr lang="zh-CN" altLang="en-US" sz="2800" b="1" dirty="0"/>
              <a:t>受让人与</a:t>
            </a:r>
            <a:r>
              <a:rPr lang="zh-CN" altLang="en-US" sz="2800" b="1" dirty="0">
                <a:solidFill>
                  <a:srgbClr val="FF3300"/>
                </a:solidFill>
              </a:rPr>
              <a:t>债务人</a:t>
            </a:r>
            <a:r>
              <a:rPr lang="zh-CN" altLang="en-US" sz="2800" b="1" dirty="0"/>
              <a:t>之间的效力：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（</a:t>
            </a:r>
            <a:r>
              <a:rPr lang="en-US" altLang="zh-CN" sz="2800" dirty="0"/>
              <a:t>1</a:t>
            </a:r>
            <a:r>
              <a:rPr lang="zh-CN" altLang="en-US" sz="2800" dirty="0"/>
              <a:t>）债务人在接到债权让与的通知后，应向受让人履行债务；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（</a:t>
            </a:r>
            <a:r>
              <a:rPr lang="en-US" altLang="zh-CN" sz="2800" dirty="0"/>
              <a:t>2</a:t>
            </a:r>
            <a:r>
              <a:rPr lang="zh-CN" altLang="en-US" sz="2800" dirty="0"/>
              <a:t>）债务人向原债权人的一切抗辩，可以向受让人主张；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（</a:t>
            </a:r>
            <a:r>
              <a:rPr lang="en-US" altLang="zh-CN" sz="2800" dirty="0"/>
              <a:t>3</a:t>
            </a:r>
            <a:r>
              <a:rPr lang="zh-CN" altLang="en-US" sz="2800" dirty="0"/>
              <a:t>）债务人向原债权人的抵消权可以向受让人主张。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5" name="Rectangle 2"/>
          <p:cNvSpPr>
            <a:spLocks noGrp="1"/>
          </p:cNvSpPr>
          <p:nvPr>
            <p:ph idx="1"/>
          </p:nvPr>
        </p:nvSpPr>
        <p:spPr>
          <a:xfrm>
            <a:off x="1524000" y="333375"/>
            <a:ext cx="8820150" cy="6121400"/>
          </a:xfrm>
        </p:spPr>
        <p:txBody>
          <a:bodyPr wrap="square" lIns="91440" tIns="45720" rIns="91440" bIns="45720" anchor="t"/>
          <a:p>
            <a:pPr eaLnBrk="1" hangingPunct="1">
              <a:buNone/>
            </a:pPr>
            <a:r>
              <a:rPr lang="zh-CN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案情</a:t>
            </a:r>
            <a:r>
              <a:rPr lang="zh-CN" altLang="en-US" sz="2800" dirty="0">
                <a:solidFill>
                  <a:schemeClr val="tx2"/>
                </a:solidFill>
              </a:rPr>
              <a:t>：</a:t>
            </a:r>
            <a:r>
              <a:rPr lang="en-US" altLang="zh-CN" sz="2800" dirty="0">
                <a:solidFill>
                  <a:schemeClr val="tx2"/>
                </a:solidFill>
              </a:rPr>
              <a:t>1.</a:t>
            </a:r>
            <a:r>
              <a:rPr lang="zh-CN" altLang="en-US" sz="2800" dirty="0"/>
              <a:t>甲公司与乙公司签订合同，约定由乙公司为甲公司制造、安装一套电力设备，并负责电力设备的调试，甲公司支付加工费</a:t>
            </a:r>
            <a:r>
              <a:rPr lang="en-US" altLang="zh-CN" sz="2800" dirty="0"/>
              <a:t>100</a:t>
            </a:r>
            <a:r>
              <a:rPr lang="zh-CN" altLang="en-US" sz="2800" dirty="0"/>
              <a:t>万元，</a:t>
            </a:r>
            <a:r>
              <a:rPr lang="zh-CN" altLang="en-US" sz="2800" b="1" dirty="0">
                <a:solidFill>
                  <a:srgbClr val="3333CC"/>
                </a:solidFill>
              </a:rPr>
              <a:t>其中</a:t>
            </a:r>
            <a:r>
              <a:rPr lang="zh-CN" altLang="en-US" sz="2800" dirty="0"/>
              <a:t>设备交付后支付</a:t>
            </a:r>
            <a:r>
              <a:rPr lang="en-US" altLang="zh-CN" sz="2800" dirty="0"/>
              <a:t>80</a:t>
            </a:r>
            <a:r>
              <a:rPr lang="zh-CN" altLang="en-US" sz="2800" dirty="0"/>
              <a:t>万元，安装调试合格后付清剩余加工费。</a:t>
            </a:r>
            <a:endParaRPr lang="zh-CN" altLang="en-US" sz="2800" dirty="0"/>
          </a:p>
          <a:p>
            <a:pPr eaLnBrk="1" hangingPunct="1">
              <a:buNone/>
            </a:pPr>
            <a:r>
              <a:rPr lang="en-US" altLang="zh-CN" sz="2800" dirty="0"/>
              <a:t>2.</a:t>
            </a:r>
            <a:r>
              <a:rPr lang="zh-CN" altLang="en-US" sz="2800" dirty="0"/>
              <a:t>乙公司如期交付了设备，甲公司支付了</a:t>
            </a:r>
            <a:r>
              <a:rPr lang="en-US" altLang="zh-CN" sz="2800" dirty="0"/>
              <a:t>80</a:t>
            </a:r>
            <a:r>
              <a:rPr lang="zh-CN" altLang="en-US" sz="2800" dirty="0"/>
              <a:t>万元加工费。但乙公司一直未派员调试，甲公司遂拒绝支付剩余</a:t>
            </a:r>
            <a:r>
              <a:rPr lang="en-US" altLang="zh-CN" sz="2800" dirty="0"/>
              <a:t>20</a:t>
            </a:r>
            <a:r>
              <a:rPr lang="zh-CN" altLang="en-US" sz="2800" dirty="0"/>
              <a:t>万元加工费。乙公司向甲催要剩余</a:t>
            </a:r>
            <a:r>
              <a:rPr lang="en-US" altLang="zh-CN" sz="2800" dirty="0"/>
              <a:t>20</a:t>
            </a:r>
            <a:r>
              <a:rPr lang="zh-CN" altLang="en-US" sz="2800" dirty="0"/>
              <a:t>万元加工费。</a:t>
            </a:r>
            <a:endParaRPr lang="zh-CN" altLang="en-US" sz="2800" dirty="0"/>
          </a:p>
          <a:p>
            <a:pPr eaLnBrk="1" hangingPunct="1">
              <a:buNone/>
            </a:pPr>
            <a:r>
              <a:rPr lang="en-US" altLang="zh-CN" sz="2800" dirty="0"/>
              <a:t>3.</a:t>
            </a:r>
            <a:r>
              <a:rPr lang="zh-CN" altLang="en-US" sz="2800" dirty="0"/>
              <a:t>乙公司向甲催要加工费未得，便将其对甲公司的</a:t>
            </a:r>
            <a:r>
              <a:rPr lang="en-US" altLang="zh-CN" sz="2800" dirty="0"/>
              <a:t>20</a:t>
            </a:r>
            <a:r>
              <a:rPr lang="zh-CN" altLang="en-US" sz="2800" dirty="0"/>
              <a:t>万元债权转让给丙公司。丙公司向甲公司主张债权未得。</a:t>
            </a:r>
            <a:endParaRPr lang="zh-CN" altLang="en-US" sz="2800" dirty="0"/>
          </a:p>
          <a:p>
            <a:pPr eaLnBrk="1" hangingPunct="1">
              <a:buNone/>
            </a:pPr>
            <a:r>
              <a:rPr lang="en-US" altLang="zh-CN" sz="2800" dirty="0"/>
              <a:t>4.</a:t>
            </a:r>
            <a:r>
              <a:rPr lang="zh-CN" altLang="en-US" sz="2800" dirty="0"/>
              <a:t>经调查得知，丁公司尚欠甲公司加工费</a:t>
            </a:r>
            <a:r>
              <a:rPr lang="en-US" altLang="zh-CN" sz="2800" dirty="0"/>
              <a:t>20</a:t>
            </a:r>
            <a:r>
              <a:rPr lang="zh-CN" altLang="en-US" sz="2800" dirty="0"/>
              <a:t>万元，因甲公司加工产品不合格而一直未还，已过履行期。甲公司向丁公司发出付款通知书，但未提起诉讼或申请仲裁。丙公司遂向丁公司主张代位权。</a:t>
            </a:r>
            <a:endParaRPr lang="zh-CN" altLang="en-US" sz="2800" dirty="0"/>
          </a:p>
          <a:p>
            <a:pPr eaLnBrk="1" hangingPunct="1">
              <a:buNone/>
            </a:pPr>
            <a:endParaRPr lang="zh-CN" alt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3"/>
          <p:cNvSpPr/>
          <p:nvPr/>
        </p:nvSpPr>
        <p:spPr>
          <a:xfrm>
            <a:off x="1524000" y="0"/>
            <a:ext cx="9144000" cy="620713"/>
          </a:xfrm>
          <a:prstGeom prst="rect">
            <a:avLst/>
          </a:prstGeom>
          <a:solidFill>
            <a:srgbClr val="2E2E2E"/>
          </a:solidFill>
          <a:ln w="9525">
            <a:noFill/>
          </a:ln>
        </p:spPr>
        <p:txBody>
          <a:bodyPr anchor="ctr"/>
          <a:p>
            <a:pPr lvl="0" algn="ctr"/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5129" name="五边形 17"/>
          <p:cNvSpPr/>
          <p:nvPr/>
        </p:nvSpPr>
        <p:spPr>
          <a:xfrm>
            <a:off x="1524000" y="260350"/>
            <a:ext cx="3095625" cy="720725"/>
          </a:xfrm>
          <a:prstGeom prst="homePlate">
            <a:avLst>
              <a:gd name="adj" fmla="val 107319"/>
            </a:avLst>
          </a:prstGeom>
          <a:solidFill>
            <a:srgbClr val="FFD03B"/>
          </a:solidFill>
          <a:ln w="9525">
            <a:noFill/>
          </a:ln>
        </p:spPr>
        <p:txBody>
          <a:bodyPr anchor="ctr"/>
          <a:p>
            <a:pPr lvl="0" algn="ctr"/>
            <a:r>
              <a:rPr lang="zh-CN" altLang="en-US" sz="2800" b="1" dirty="0">
                <a:solidFill>
                  <a:srgbClr val="2E2E2E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情境导入</a:t>
            </a:r>
            <a:endParaRPr lang="zh-CN" altLang="en-US" sz="2800" b="1" dirty="0">
              <a:solidFill>
                <a:srgbClr val="2E2E2E"/>
              </a:solidFill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39775" y="1252220"/>
            <a:ext cx="6770370" cy="3388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/>
              <a:t>小明欠小刚1万元，小刚欠小红1万元，小刚对小红说可以直接问小明要钱。于是，小红找到小明问其要1万元，遭到小明拒绝。那么，小红究竟是否可以直接向小明要债呢？</a:t>
            </a:r>
            <a:endParaRPr lang="zh-CN" altLang="en-US" sz="36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09" name="Rectangle 2"/>
          <p:cNvSpPr>
            <a:spLocks noGrp="1"/>
          </p:cNvSpPr>
          <p:nvPr>
            <p:ph type="title"/>
          </p:nvPr>
        </p:nvSpPr>
        <p:spPr>
          <a:xfrm>
            <a:off x="2208213" y="476250"/>
            <a:ext cx="7772400" cy="371475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3200" b="1" dirty="0"/>
              <a:t>问题</a:t>
            </a:r>
            <a:endParaRPr lang="zh-CN" altLang="en-US" sz="3200" b="1" dirty="0"/>
          </a:p>
        </p:txBody>
      </p:sp>
      <p:sp>
        <p:nvSpPr>
          <p:cNvPr id="43010" name="Rectangle 3"/>
          <p:cNvSpPr>
            <a:spLocks noGrp="1"/>
          </p:cNvSpPr>
          <p:nvPr>
            <p:ph idx="1"/>
          </p:nvPr>
        </p:nvSpPr>
        <p:spPr>
          <a:xfrm>
            <a:off x="986155" y="1113790"/>
            <a:ext cx="10034905" cy="4982210"/>
          </a:xfrm>
        </p:spPr>
        <p:txBody>
          <a:bodyPr wrap="square" lIns="91440" tIns="45720" rIns="91440" bIns="45720" anchor="t">
            <a:normAutofit fontScale="90000" lnSpcReduction="10000"/>
          </a:bodyPr>
          <a:p>
            <a:pPr fontAlgn="auto">
              <a:lnSpc>
                <a:spcPct val="100000"/>
              </a:lnSpc>
            </a:pPr>
            <a:r>
              <a:rPr lang="en-US" altLang="zh-CN" sz="2800" dirty="0"/>
              <a:t>1.</a:t>
            </a:r>
            <a:r>
              <a:rPr lang="zh-CN" altLang="en-US" sz="2800" dirty="0"/>
              <a:t>乙公司向甲公司请求支付剩余加工费，甲公司有权主张（         ）。</a:t>
            </a:r>
            <a:endParaRPr lang="zh-CN" altLang="en-US" sz="2800" dirty="0"/>
          </a:p>
          <a:p>
            <a:pPr fontAlgn="auto">
              <a:lnSpc>
                <a:spcPct val="100000"/>
              </a:lnSpc>
              <a:buNone/>
            </a:pPr>
            <a:r>
              <a:rPr lang="zh-CN" altLang="en-US" sz="2800" dirty="0"/>
              <a:t>   </a:t>
            </a:r>
            <a:r>
              <a:rPr lang="en-US" altLang="zh-CN" sz="2800" dirty="0"/>
              <a:t>A.</a:t>
            </a:r>
            <a:r>
              <a:rPr lang="en-US" altLang="x-none" sz="2800" dirty="0"/>
              <a:t>先履行抗辩权</a:t>
            </a:r>
            <a:r>
              <a:rPr lang="zh-CN" altLang="en-US" sz="2800" dirty="0"/>
              <a:t>    </a:t>
            </a:r>
            <a:r>
              <a:rPr lang="en-US" altLang="zh-CN" sz="2800" dirty="0"/>
              <a:t>B.</a:t>
            </a:r>
            <a:r>
              <a:rPr lang="en-US" altLang="x-none" sz="2800" dirty="0"/>
              <a:t>同时履行抗辩权</a:t>
            </a:r>
            <a:endParaRPr lang="en-US" altLang="x-none" sz="2800" dirty="0"/>
          </a:p>
          <a:p>
            <a:pPr fontAlgn="auto">
              <a:lnSpc>
                <a:spcPct val="100000"/>
              </a:lnSpc>
              <a:buNone/>
            </a:pPr>
            <a:r>
              <a:rPr lang="zh-CN" altLang="en-US" sz="2800" dirty="0"/>
              <a:t>   </a:t>
            </a:r>
            <a:r>
              <a:rPr lang="en-US" altLang="zh-CN" sz="2800" dirty="0"/>
              <a:t>C.</a:t>
            </a:r>
            <a:r>
              <a:rPr lang="en-US" altLang="x-none" sz="2800" dirty="0"/>
              <a:t>不安抗辩权</a:t>
            </a:r>
            <a:r>
              <a:rPr lang="zh-CN" altLang="en-US" sz="2800" dirty="0"/>
              <a:t>       </a:t>
            </a:r>
            <a:r>
              <a:rPr lang="en-US" altLang="zh-CN" sz="2800" dirty="0"/>
              <a:t>D.</a:t>
            </a:r>
            <a:r>
              <a:rPr lang="en-US" altLang="x-none" sz="2800" dirty="0"/>
              <a:t>先诉抗辩权</a:t>
            </a:r>
            <a:endParaRPr lang="en-US" altLang="x-none" sz="2800" dirty="0"/>
          </a:p>
          <a:p>
            <a:pPr fontAlgn="auto">
              <a:lnSpc>
                <a:spcPct val="100000"/>
              </a:lnSpc>
            </a:pPr>
            <a:r>
              <a:rPr lang="en-US" altLang="zh-CN" sz="2800" dirty="0"/>
              <a:t>2.</a:t>
            </a:r>
            <a:r>
              <a:rPr lang="zh-CN" altLang="en-US" sz="2800" dirty="0"/>
              <a:t>关于乙公司将其对甲公司的债权转让给丙公司，下列表述中正确的是（）。</a:t>
            </a:r>
            <a:endParaRPr lang="zh-CN" altLang="en-US" sz="2800" dirty="0"/>
          </a:p>
          <a:p>
            <a:pPr fontAlgn="auto">
              <a:lnSpc>
                <a:spcPct val="100000"/>
              </a:lnSpc>
              <a:buNone/>
            </a:pPr>
            <a:r>
              <a:rPr lang="en-US" altLang="zh-CN" sz="2800" dirty="0"/>
              <a:t>A</a:t>
            </a:r>
            <a:r>
              <a:rPr lang="zh-CN" altLang="en-US" sz="2800" dirty="0"/>
              <a:t>．乙公司与丙公司的债权让与协议，自通知甲公司时生效</a:t>
            </a:r>
            <a:endParaRPr lang="zh-CN" altLang="en-US" sz="2800" dirty="0"/>
          </a:p>
          <a:p>
            <a:pPr fontAlgn="auto">
              <a:lnSpc>
                <a:spcPct val="100000"/>
              </a:lnSpc>
              <a:buNone/>
            </a:pPr>
            <a:r>
              <a:rPr lang="en-US" altLang="zh-CN" sz="2800" b="1" dirty="0"/>
              <a:t>B</a:t>
            </a:r>
            <a:r>
              <a:rPr lang="zh-CN" altLang="en-US" sz="2800" dirty="0"/>
              <a:t>．乙公司与丙公司的债权让与协议，自通知甲公司时对甲公司发生效力</a:t>
            </a:r>
            <a:endParaRPr lang="zh-CN" altLang="en-US" sz="2800" dirty="0"/>
          </a:p>
          <a:p>
            <a:pPr fontAlgn="auto">
              <a:lnSpc>
                <a:spcPct val="100000"/>
              </a:lnSpc>
              <a:buNone/>
            </a:pPr>
            <a:r>
              <a:rPr lang="en-US" altLang="zh-CN" sz="2800" b="1" dirty="0"/>
              <a:t>C</a:t>
            </a:r>
            <a:r>
              <a:rPr lang="zh-CN" altLang="en-US" sz="2800" dirty="0"/>
              <a:t>．丙公司向甲公司主张债权，甲公司对乙公司的抗辩可以向丙公司主张</a:t>
            </a:r>
            <a:endParaRPr lang="zh-CN" altLang="en-US" sz="2800" dirty="0"/>
          </a:p>
          <a:p>
            <a:pPr fontAlgn="auto">
              <a:lnSpc>
                <a:spcPct val="100000"/>
              </a:lnSpc>
              <a:buNone/>
            </a:pPr>
            <a:r>
              <a:rPr lang="en-US" altLang="zh-CN" sz="2800" dirty="0"/>
              <a:t>D</a:t>
            </a:r>
            <a:r>
              <a:rPr lang="zh-CN" altLang="en-US" sz="2800" dirty="0"/>
              <a:t>．债权让与后，乙公司应对甲公司履行义务负担保责任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3" name="Rectangle 2"/>
          <p:cNvSpPr>
            <a:spLocks noGrp="1"/>
          </p:cNvSpPr>
          <p:nvPr>
            <p:ph idx="1"/>
          </p:nvPr>
        </p:nvSpPr>
        <p:spPr>
          <a:xfrm>
            <a:off x="2209800" y="1268413"/>
            <a:ext cx="7772400" cy="4827587"/>
          </a:xfrm>
        </p:spPr>
        <p:txBody>
          <a:bodyPr wrap="square" lIns="91440" tIns="45720" rIns="91440" bIns="45720" anchor="t"/>
          <a:p>
            <a:pPr eaLnBrk="1" hangingPunct="1"/>
            <a:r>
              <a:rPr lang="en-US" altLang="zh-CN" sz="2800" dirty="0"/>
              <a:t>3.</a:t>
            </a:r>
            <a:r>
              <a:rPr lang="zh-CN" altLang="en-US" sz="2800" dirty="0"/>
              <a:t>关于丙公司向丁公司主张代位权，下列表述中正确的是（ ）。</a:t>
            </a:r>
            <a:endParaRPr lang="zh-CN" altLang="en-US" sz="2800" dirty="0"/>
          </a:p>
          <a:p>
            <a:pPr eaLnBrk="1" hangingPunct="1">
              <a:buNone/>
            </a:pPr>
            <a:r>
              <a:rPr lang="en-US" altLang="zh-CN" sz="2800" dirty="0"/>
              <a:t>A. </a:t>
            </a:r>
            <a:r>
              <a:rPr lang="zh-CN" altLang="en-US" sz="2800" dirty="0"/>
              <a:t>丙公司应以甲公司为被告提起代位权诉讼</a:t>
            </a:r>
            <a:endParaRPr lang="zh-CN" altLang="en-US" sz="2800" dirty="0"/>
          </a:p>
          <a:p>
            <a:pPr eaLnBrk="1" hangingPunct="1">
              <a:buNone/>
            </a:pPr>
            <a:r>
              <a:rPr lang="en-US" altLang="zh-CN" sz="2800" b="1" dirty="0"/>
              <a:t>B</a:t>
            </a:r>
            <a:r>
              <a:rPr lang="zh-CN" altLang="en-US" sz="2800" dirty="0"/>
              <a:t>．丙公司应以丁公司为被告提起代位权诉讼</a:t>
            </a:r>
            <a:endParaRPr lang="zh-CN" altLang="en-US" sz="2800" dirty="0"/>
          </a:p>
          <a:p>
            <a:pPr eaLnBrk="1" hangingPunct="1">
              <a:buNone/>
            </a:pPr>
            <a:r>
              <a:rPr lang="en-US" altLang="zh-CN" sz="2800" dirty="0"/>
              <a:t>C</a:t>
            </a:r>
            <a:r>
              <a:rPr lang="zh-CN" altLang="en-US" sz="2800" dirty="0"/>
              <a:t>．因甲公司曾发出催款通知书，丙公司无权提起代位权诉讼</a:t>
            </a:r>
            <a:endParaRPr lang="zh-CN" altLang="en-US" sz="2800" dirty="0"/>
          </a:p>
          <a:p>
            <a:pPr eaLnBrk="1" hangingPunct="1">
              <a:buNone/>
            </a:pPr>
            <a:r>
              <a:rPr lang="en-US" altLang="zh-CN" sz="2800" b="1" dirty="0"/>
              <a:t>D</a:t>
            </a:r>
            <a:r>
              <a:rPr lang="zh-CN" altLang="en-US" sz="2800" dirty="0"/>
              <a:t>．丙公司提起代位权诉讼，丁公司对甲公司的抗辩可以对丙公司主张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7" name="Rectangle 2"/>
          <p:cNvSpPr>
            <a:spLocks noGrp="1"/>
          </p:cNvSpPr>
          <p:nvPr>
            <p:ph idx="1"/>
          </p:nvPr>
        </p:nvSpPr>
        <p:spPr>
          <a:xfrm>
            <a:off x="1920875" y="476250"/>
            <a:ext cx="8062913" cy="6121400"/>
          </a:xfrm>
        </p:spPr>
        <p:txBody>
          <a:bodyPr wrap="square" lIns="91440" tIns="45720" rIns="91440" bIns="45720" anchor="t">
            <a:normAutofit lnSpcReduction="10000"/>
          </a:bodyPr>
          <a:p>
            <a:pPr eaLnBrk="1" hangingPunct="1">
              <a:lnSpc>
                <a:spcPct val="80000"/>
              </a:lnSpc>
            </a:pPr>
            <a:r>
              <a:rPr lang="en-US" altLang="zh-CN" sz="2800" dirty="0"/>
              <a:t>2.</a:t>
            </a:r>
            <a:r>
              <a:rPr lang="zh-CN" altLang="en-US" sz="2800" dirty="0"/>
              <a:t>本题考点是债权让与。我国</a:t>
            </a:r>
            <a:r>
              <a:rPr lang="en-US" altLang="zh-CN" sz="2800" dirty="0"/>
              <a:t>《</a:t>
            </a:r>
            <a:r>
              <a:rPr lang="zh-CN" altLang="en-US" sz="2800" dirty="0"/>
              <a:t>合同法</a:t>
            </a:r>
            <a:r>
              <a:rPr lang="en-US" altLang="zh-CN" sz="2800" dirty="0"/>
              <a:t>》</a:t>
            </a:r>
            <a:r>
              <a:rPr lang="zh-CN" altLang="en-US" sz="2800" dirty="0"/>
              <a:t>第</a:t>
            </a:r>
            <a:r>
              <a:rPr lang="en-US" altLang="zh-CN" sz="2800" dirty="0"/>
              <a:t>80</a:t>
            </a:r>
            <a:r>
              <a:rPr lang="zh-CN" altLang="en-US" sz="2800" dirty="0"/>
              <a:t>条规定：</a:t>
            </a:r>
            <a:r>
              <a:rPr lang="zh-CN" altLang="en-US" sz="2800" dirty="0">
                <a:latin typeface="Times New Roman" panose="02020603050405020304" pitchFamily="18" charset="0"/>
              </a:rPr>
              <a:t>“</a:t>
            </a:r>
            <a:r>
              <a:rPr lang="zh-CN" altLang="en-US" sz="2800" dirty="0"/>
              <a:t>债权人转让权利的，应当通知债务人。未经通知，该转让对债务人不发生效力。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债权人转让权利的通知不得撤销，但经受让人同意除外。</a:t>
            </a:r>
            <a:r>
              <a:rPr lang="zh-CN" altLang="en-US" sz="2800" dirty="0">
                <a:latin typeface="Times New Roman" panose="02020603050405020304" pitchFamily="18" charset="0"/>
              </a:rPr>
              <a:t>”</a:t>
            </a:r>
            <a:r>
              <a:rPr lang="zh-CN" altLang="en-US" sz="2800" dirty="0"/>
              <a:t>第</a:t>
            </a:r>
            <a:r>
              <a:rPr lang="en-US" altLang="zh-CN" sz="2800" dirty="0"/>
              <a:t>82</a:t>
            </a:r>
            <a:r>
              <a:rPr lang="zh-CN" altLang="en-US" sz="2800" dirty="0"/>
              <a:t>条规定：</a:t>
            </a:r>
            <a:r>
              <a:rPr lang="zh-CN" altLang="en-US" sz="2800" dirty="0">
                <a:latin typeface="Times New Roman" panose="02020603050405020304" pitchFamily="18" charset="0"/>
              </a:rPr>
              <a:t>“</a:t>
            </a:r>
            <a:r>
              <a:rPr lang="zh-CN" altLang="en-US" sz="2800" dirty="0"/>
              <a:t>债务人接到债权转让通知后，债务人对让与人的抗辩，可以向受让人主张。</a:t>
            </a:r>
            <a:r>
              <a:rPr lang="zh-CN" altLang="en-US" sz="2800" dirty="0">
                <a:latin typeface="Times New Roman" panose="02020603050405020304" pitchFamily="18" charset="0"/>
              </a:rPr>
              <a:t>”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因为债权转让协议是契约，是双方合意，因此在乙、丙公司签订合同时就已经发生效力，对第三人甲公司来说，则是在获得通知后，才对甲发生效力。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根据合同法的相关规定，甲公司对乙公司的抗辩权可以向丙公司主张。债权让与后，乙公司并不必然对甲公司履行义务负担保责任，除非乙丙公司在转让协定中已有约定。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因此，本题正确答案是</a:t>
            </a:r>
            <a:r>
              <a:rPr lang="en-US" altLang="zh-CN" sz="2800" dirty="0"/>
              <a:t>BC</a:t>
            </a:r>
            <a:r>
              <a:rPr lang="zh-CN" altLang="en-US" sz="2800" dirty="0"/>
              <a:t>。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Rectangle 2"/>
          <p:cNvSpPr>
            <a:spLocks noGrp="1"/>
          </p:cNvSpPr>
          <p:nvPr>
            <p:ph idx="1"/>
          </p:nvPr>
        </p:nvSpPr>
        <p:spPr>
          <a:xfrm>
            <a:off x="1631950" y="620713"/>
            <a:ext cx="8785225" cy="5475287"/>
          </a:xfrm>
        </p:spPr>
        <p:txBody>
          <a:bodyPr wrap="square" lIns="91440" tIns="45720" rIns="91440" bIns="45720" anchor="t"/>
          <a:p>
            <a:pPr eaLnBrk="1" hangingPunct="1">
              <a:lnSpc>
                <a:spcPct val="80000"/>
              </a:lnSpc>
            </a:pPr>
            <a:r>
              <a:rPr lang="en-US" altLang="zh-CN" sz="2800" dirty="0"/>
              <a:t>3.</a:t>
            </a:r>
            <a:r>
              <a:rPr lang="zh-CN" altLang="en-US" sz="2800" dirty="0"/>
              <a:t>本题考点为代位权及其行使。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我国</a:t>
            </a:r>
            <a:r>
              <a:rPr lang="en-US" altLang="zh-CN" sz="2800" dirty="0"/>
              <a:t>《</a:t>
            </a:r>
            <a:r>
              <a:rPr lang="zh-CN" altLang="en-US" sz="2800" dirty="0"/>
              <a:t>合同法</a:t>
            </a:r>
            <a:r>
              <a:rPr lang="en-US" altLang="zh-CN" sz="2800" dirty="0"/>
              <a:t>》</a:t>
            </a:r>
            <a:r>
              <a:rPr lang="zh-CN" altLang="en-US" sz="2800" dirty="0"/>
              <a:t>第</a:t>
            </a:r>
            <a:r>
              <a:rPr lang="en-US" altLang="zh-CN" sz="2800" dirty="0"/>
              <a:t>73</a:t>
            </a:r>
            <a:r>
              <a:rPr lang="zh-CN" altLang="en-US" sz="2800" dirty="0"/>
              <a:t>条规定：</a:t>
            </a:r>
            <a:r>
              <a:rPr lang="zh-CN" altLang="en-US" sz="2800" dirty="0">
                <a:latin typeface="Times New Roman" panose="02020603050405020304" pitchFamily="18" charset="0"/>
              </a:rPr>
              <a:t>“</a:t>
            </a:r>
            <a:r>
              <a:rPr lang="zh-CN" altLang="en-US" sz="2800" dirty="0"/>
              <a:t>因债务人怠于行使其到期债权，对债权人造成损害的，债权人可以向人民法院请求以自己的名义代位行使债务人的债权，但该债权专属于债务人自身的除外。代位权的行使范围以债权人的债权为限。债权人行使代位权的必要费用，由债务人负担。</a:t>
            </a:r>
            <a:r>
              <a:rPr lang="zh-CN" altLang="en-US" sz="2800" dirty="0">
                <a:latin typeface="Times New Roman" panose="02020603050405020304" pitchFamily="18" charset="0"/>
              </a:rPr>
              <a:t>”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CN" sz="2800" dirty="0"/>
              <a:t>《</a:t>
            </a:r>
            <a:r>
              <a:rPr lang="zh-CN" altLang="en-US" sz="2800" dirty="0"/>
              <a:t>合同法解释（一）第</a:t>
            </a:r>
            <a:r>
              <a:rPr lang="en-US" altLang="zh-CN" sz="2800" dirty="0"/>
              <a:t>18</a:t>
            </a:r>
            <a:r>
              <a:rPr lang="zh-CN" altLang="en-US" sz="2800" dirty="0"/>
              <a:t>条规定，</a:t>
            </a:r>
            <a:r>
              <a:rPr lang="zh-CN" altLang="en-US" sz="2800" dirty="0">
                <a:latin typeface="Times New Roman" panose="02020603050405020304" pitchFamily="18" charset="0"/>
              </a:rPr>
              <a:t>“</a:t>
            </a:r>
            <a:r>
              <a:rPr lang="zh-CN" altLang="en-US" sz="2800" dirty="0"/>
              <a:t>在代位权诉讼中，次债务人对债务人的抗辩，可以向债权人主张。</a:t>
            </a:r>
            <a:r>
              <a:rPr lang="zh-CN" altLang="en-US" sz="2800" dirty="0">
                <a:latin typeface="Times New Roman" panose="02020603050405020304" pitchFamily="18" charset="0"/>
              </a:rPr>
              <a:t>”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丙公司提起代位权诉讼应以丁公司为被告，甲公司未采取仲裁，诉讼的方式催要款项，所以丙公司可以要求代位诉讼。丁公司为了保护自己的利益，对甲公司的抗辩可以对丙公司主张。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本题正确答案是</a:t>
            </a:r>
            <a:r>
              <a:rPr lang="en-US" altLang="zh-CN" sz="2800" dirty="0"/>
              <a:t>BD</a:t>
            </a:r>
            <a:r>
              <a:rPr lang="zh-CN" altLang="en-US" sz="2800" dirty="0"/>
              <a:t>。 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5" name="Rectangle 2"/>
          <p:cNvSpPr>
            <a:spLocks noGrp="1"/>
          </p:cNvSpPr>
          <p:nvPr>
            <p:ph type="title"/>
          </p:nvPr>
        </p:nvSpPr>
        <p:spPr>
          <a:xfrm>
            <a:off x="1847850" y="404813"/>
            <a:ext cx="8540750" cy="298450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3200" b="1" dirty="0">
                <a:solidFill>
                  <a:srgbClr val="3333CC"/>
                </a:solidFill>
                <a:latin typeface="Verdana" panose="020B0604030504040204" pitchFamily="34" charset="0"/>
              </a:rPr>
              <a:t>合同义务的转移</a:t>
            </a:r>
            <a:r>
              <a:rPr lang="zh-CN" altLang="en-US" sz="2800" b="1" dirty="0">
                <a:solidFill>
                  <a:srgbClr val="3333CC"/>
                </a:solidFill>
                <a:latin typeface="Verdana" panose="020B0604030504040204" pitchFamily="34" charset="0"/>
              </a:rPr>
              <a:t>（</a:t>
            </a:r>
            <a:r>
              <a:rPr lang="zh-CN" altLang="en-US" sz="2800" b="1" dirty="0">
                <a:solidFill>
                  <a:srgbClr val="3333CC"/>
                </a:solidFill>
              </a:rPr>
              <a:t>债务承担）</a:t>
            </a:r>
            <a:endParaRPr lang="zh-CN" altLang="en-US" sz="2800" b="1" dirty="0">
              <a:solidFill>
                <a:srgbClr val="3333CC"/>
              </a:solidFill>
            </a:endParaRPr>
          </a:p>
        </p:txBody>
      </p:sp>
      <p:sp>
        <p:nvSpPr>
          <p:cNvPr id="47106" name="Rectangle 3"/>
          <p:cNvSpPr>
            <a:spLocks noGrp="1"/>
          </p:cNvSpPr>
          <p:nvPr>
            <p:ph idx="1"/>
          </p:nvPr>
        </p:nvSpPr>
        <p:spPr>
          <a:xfrm>
            <a:off x="1825625" y="836613"/>
            <a:ext cx="8540750" cy="6021387"/>
          </a:xfrm>
        </p:spPr>
        <p:txBody>
          <a:bodyPr wrap="square" lIns="91440" tIns="45720" rIns="91440" bIns="45720" anchor="t"/>
          <a:p>
            <a:pPr algn="just" eaLnBrk="1" hangingPunct="1"/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合同义务转移的概念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buNone/>
            </a:pPr>
            <a:r>
              <a:rPr lang="zh-CN" altLang="en-US" b="1" u="sng" dirty="0"/>
              <a:t>是指在不改变合同义务的前提下，经债权人同意，债务人将合同的义务全部或者部分转移给第三人</a:t>
            </a:r>
            <a:r>
              <a:rPr lang="zh-CN" altLang="en-US" b="1" dirty="0"/>
              <a:t>。</a:t>
            </a:r>
            <a:r>
              <a:rPr lang="zh-CN" altLang="en-US" dirty="0"/>
              <a:t> </a:t>
            </a:r>
            <a:endParaRPr lang="zh-CN" altLang="en-US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/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合同义务转移应具有如下要件：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dirty="0">
                <a:solidFill>
                  <a:srgbClr val="333333"/>
                </a:solidFill>
                <a:latin typeface="Verdana" panose="020B0604030504040204" pitchFamily="34" charset="0"/>
              </a:rPr>
              <a:t>1.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承担人与债务人订立债务合同；</a:t>
            </a:r>
            <a:endParaRPr lang="zh-CN" altLang="en-US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dirty="0">
                <a:solidFill>
                  <a:srgbClr val="333333"/>
                </a:solidFill>
                <a:latin typeface="Verdana" panose="020B0604030504040204" pitchFamily="34" charset="0"/>
              </a:rPr>
              <a:t>2.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须有</a:t>
            </a:r>
            <a:r>
              <a:rPr lang="zh-CN" altLang="en-US" dirty="0">
                <a:solidFill>
                  <a:srgbClr val="FF3300"/>
                </a:solidFill>
                <a:latin typeface="Verdana" panose="020B0604030504040204" pitchFamily="34" charset="0"/>
              </a:rPr>
              <a:t>可转移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的</a:t>
            </a:r>
            <a:r>
              <a:rPr lang="zh-CN" altLang="en-US" dirty="0">
                <a:solidFill>
                  <a:srgbClr val="FF3300"/>
                </a:solidFill>
                <a:latin typeface="Verdana" panose="020B0604030504040204" pitchFamily="34" charset="0"/>
              </a:rPr>
              <a:t>合同义务</a:t>
            </a:r>
            <a:endParaRPr lang="zh-CN" altLang="en-US" dirty="0">
              <a:solidFill>
                <a:srgbClr val="FF3300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dirty="0">
                <a:solidFill>
                  <a:srgbClr val="333333"/>
                </a:solidFill>
                <a:latin typeface="Verdana" panose="020B0604030504040204" pitchFamily="34" charset="0"/>
              </a:rPr>
              <a:t>3.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合同义务转移应当经债权人同意</a:t>
            </a:r>
            <a:endParaRPr lang="zh-CN" altLang="en-US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buNone/>
            </a:pPr>
            <a:endParaRPr lang="zh-CN" altLang="en-US" sz="2800" b="1" dirty="0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29" name="Rectangle 2"/>
          <p:cNvSpPr>
            <a:spLocks noGrp="1"/>
          </p:cNvSpPr>
          <p:nvPr>
            <p:ph idx="1"/>
          </p:nvPr>
        </p:nvSpPr>
        <p:spPr>
          <a:xfrm>
            <a:off x="2209800" y="765175"/>
            <a:ext cx="7772400" cy="5330825"/>
          </a:xfrm>
        </p:spPr>
        <p:txBody>
          <a:bodyPr wrap="square" lIns="91440" tIns="45720" rIns="91440" bIns="45720" anchor="t"/>
          <a:p>
            <a:pPr eaLnBrk="1" hangingPunct="1">
              <a:lnSpc>
                <a:spcPct val="90000"/>
              </a:lnSpc>
            </a:pPr>
            <a:r>
              <a:rPr lang="zh-CN" altLang="en-US" sz="3600" b="1" dirty="0">
                <a:solidFill>
                  <a:srgbClr val="3333CC"/>
                </a:solidFill>
                <a:latin typeface="Verdana" panose="020B0604030504040204" pitchFamily="34" charset="0"/>
              </a:rPr>
              <a:t>债务承担的效力</a:t>
            </a:r>
            <a:endParaRPr lang="zh-CN" altLang="en-US" sz="3600" b="1" dirty="0">
              <a:solidFill>
                <a:srgbClr val="3333CC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zh-CN" altLang="en-US" dirty="0"/>
              <a:t> （</a:t>
            </a:r>
            <a:r>
              <a:rPr lang="en-US" altLang="zh-CN" dirty="0"/>
              <a:t>1</a:t>
            </a:r>
            <a:r>
              <a:rPr lang="zh-CN" altLang="en-US" dirty="0"/>
              <a:t>）新债务人成为合同一方当事人，如不履行或不适当履行合同义务，债权人可以向其请求履行债务或承担违约责任。</a:t>
            </a:r>
            <a:br>
              <a:rPr lang="zh-CN" altLang="en-US" dirty="0"/>
            </a:b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）新债务人享有基于原合同关系的对抗债权人的抗辩权。</a:t>
            </a:r>
            <a:br>
              <a:rPr lang="zh-CN" altLang="en-US" sz="2800" dirty="0"/>
            </a:b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）从属于主债务的从债务，随主债务的转移而转移。</a:t>
            </a:r>
            <a:br>
              <a:rPr lang="zh-CN" altLang="en-US" dirty="0"/>
            </a:b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）原第三人向债权人提供的担保，若担保人未明确表示继续承担担保责任，则担保责任因债务转移而消灭。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3" name="Rectangle 2"/>
          <p:cNvSpPr>
            <a:spLocks noGrp="1"/>
          </p:cNvSpPr>
          <p:nvPr>
            <p:ph idx="1"/>
          </p:nvPr>
        </p:nvSpPr>
        <p:spPr>
          <a:xfrm>
            <a:off x="2209800" y="1412875"/>
            <a:ext cx="7772400" cy="4683125"/>
          </a:xfrm>
        </p:spPr>
        <p:txBody>
          <a:bodyPr wrap="square" lIns="91440" tIns="45720" rIns="91440" bIns="45720" anchor="t"/>
          <a:p>
            <a:pPr eaLnBrk="1" hangingPunct="1"/>
            <a:r>
              <a:rPr lang="zh-CN" altLang="en-US" sz="2800" dirty="0"/>
              <a:t>甲对乙享有</a:t>
            </a:r>
            <a:r>
              <a:rPr lang="en-US" altLang="zh-CN" sz="2800" dirty="0"/>
              <a:t>10</a:t>
            </a:r>
            <a:r>
              <a:rPr lang="zh-CN" altLang="en-US" sz="2800" dirty="0"/>
              <a:t>万元到期债权，乙对丙也享有</a:t>
            </a:r>
            <a:r>
              <a:rPr lang="en-US" altLang="zh-CN" sz="2800" dirty="0"/>
              <a:t>10</a:t>
            </a:r>
            <a:r>
              <a:rPr lang="zh-CN" altLang="en-US" sz="2800" dirty="0"/>
              <a:t>万元到期债权，三方书面约定，由丙直接向甲清偿。下列哪些说法是正确的？</a:t>
            </a:r>
            <a:endParaRPr lang="zh-CN" altLang="en-US" sz="2800" dirty="0"/>
          </a:p>
          <a:p>
            <a:pPr eaLnBrk="1" hangingPunct="1">
              <a:buNone/>
            </a:pPr>
            <a:r>
              <a:rPr lang="zh-CN" altLang="en-US" sz="2800" dirty="0"/>
              <a:t>　　</a:t>
            </a:r>
            <a:r>
              <a:rPr lang="en-US" altLang="zh-CN" sz="2800" b="1" dirty="0"/>
              <a:t>A.</a:t>
            </a:r>
            <a:r>
              <a:rPr lang="zh-CN" altLang="en-US" sz="2800" dirty="0"/>
              <a:t>丙可以向甲主张其对乙享有的抗辩权</a:t>
            </a:r>
            <a:endParaRPr lang="zh-CN" altLang="en-US" sz="2800" dirty="0"/>
          </a:p>
          <a:p>
            <a:pPr eaLnBrk="1" hangingPunct="1">
              <a:buNone/>
            </a:pPr>
            <a:r>
              <a:rPr lang="zh-CN" altLang="en-US" sz="2800" dirty="0"/>
              <a:t>　　</a:t>
            </a:r>
            <a:r>
              <a:rPr lang="en-US" altLang="zh-CN" sz="2800" b="1" dirty="0"/>
              <a:t>B</a:t>
            </a:r>
            <a:r>
              <a:rPr lang="en-US" altLang="zh-CN" sz="2800" dirty="0"/>
              <a:t>.</a:t>
            </a:r>
            <a:r>
              <a:rPr lang="zh-CN" altLang="en-US" sz="2800" dirty="0"/>
              <a:t>丙可以向甲主张乙对甲享有的抗辩权</a:t>
            </a:r>
            <a:endParaRPr lang="zh-CN" altLang="en-US" sz="2800" dirty="0"/>
          </a:p>
          <a:p>
            <a:pPr eaLnBrk="1" hangingPunct="1">
              <a:buNone/>
            </a:pPr>
            <a:r>
              <a:rPr lang="zh-CN" altLang="en-US" sz="2800" dirty="0"/>
              <a:t>　　</a:t>
            </a:r>
            <a:r>
              <a:rPr lang="en-US" altLang="zh-CN" sz="2800" dirty="0"/>
              <a:t>C.</a:t>
            </a:r>
            <a:r>
              <a:rPr lang="zh-CN" altLang="en-US" sz="2800" dirty="0"/>
              <a:t>若丙不对甲清偿，甲可以要求乙清偿</a:t>
            </a:r>
            <a:endParaRPr lang="zh-CN" altLang="en-US" sz="2800" dirty="0"/>
          </a:p>
          <a:p>
            <a:pPr eaLnBrk="1" hangingPunct="1">
              <a:buNone/>
            </a:pPr>
            <a:r>
              <a:rPr lang="zh-CN" altLang="en-US" sz="2800" dirty="0"/>
              <a:t>　　</a:t>
            </a:r>
            <a:r>
              <a:rPr lang="en-US" altLang="zh-CN" sz="2800" b="1" dirty="0"/>
              <a:t>D</a:t>
            </a:r>
            <a:r>
              <a:rPr lang="en-US" altLang="zh-CN" sz="2800" dirty="0"/>
              <a:t>.</a:t>
            </a:r>
            <a:r>
              <a:rPr lang="zh-CN" altLang="en-US" sz="2800" dirty="0"/>
              <a:t>若乙对甲清偿，则构成代为清偿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7" name="Rectangle 2"/>
          <p:cNvSpPr>
            <a:spLocks noGrp="1"/>
          </p:cNvSpPr>
          <p:nvPr>
            <p:ph idx="1"/>
          </p:nvPr>
        </p:nvSpPr>
        <p:spPr>
          <a:xfrm>
            <a:off x="2209800" y="476250"/>
            <a:ext cx="7772400" cy="5976938"/>
          </a:xfrm>
        </p:spPr>
        <p:txBody>
          <a:bodyPr wrap="square" lIns="91440" tIns="45720" rIns="91440" bIns="45720" anchor="t"/>
          <a:p>
            <a:pPr eaLnBrk="1" hangingPunct="1"/>
            <a:r>
              <a:rPr lang="zh-CN" altLang="en-US" sz="2400" dirty="0"/>
              <a:t>本题考察债权让与、债务承担和第三人清偿。</a:t>
            </a:r>
            <a:endParaRPr lang="zh-CN" altLang="en-US" sz="2400" dirty="0"/>
          </a:p>
          <a:p>
            <a:pPr eaLnBrk="1" hangingPunct="1"/>
            <a:r>
              <a:rPr lang="en-US" altLang="zh-CN" sz="2400" dirty="0"/>
              <a:t>C</a:t>
            </a:r>
            <a:r>
              <a:rPr lang="zh-CN" altLang="en-US" sz="2400" dirty="0"/>
              <a:t>错。甲乙丙三方约定由丙直接向甲清偿，清偿目的是同时消灭甲乙间债权债务关系和乙丙间债权债务关系。因此这不属于代为清偿，而是</a:t>
            </a:r>
            <a:r>
              <a:rPr lang="zh-CN" altLang="en-US" sz="2400" dirty="0">
                <a:solidFill>
                  <a:srgbClr val="3333CC"/>
                </a:solidFill>
              </a:rPr>
              <a:t>在甲乙之间的债上发生债务承担，在乙丙之间的债上发生债权让与</a:t>
            </a:r>
            <a:r>
              <a:rPr lang="zh-CN" altLang="en-US" sz="2400" dirty="0"/>
              <a:t>，债务承担和债权让与发生效力后，乙即退出债的关系，由丙取而代之。因此甲只能向丙请求清偿，而不能再向乙请求清偿。</a:t>
            </a:r>
            <a:endParaRPr lang="zh-CN" altLang="en-US" sz="2400" dirty="0"/>
          </a:p>
          <a:p>
            <a:pPr eaLnBrk="1" hangingPunct="1"/>
            <a:r>
              <a:rPr lang="en-US" altLang="zh-CN" sz="2400" dirty="0"/>
              <a:t>AB</a:t>
            </a:r>
            <a:r>
              <a:rPr lang="zh-CN" altLang="en-US" sz="2400" dirty="0"/>
              <a:t>对。根据合同法第</a:t>
            </a:r>
            <a:r>
              <a:rPr lang="en-US" altLang="zh-CN" sz="2400" dirty="0"/>
              <a:t>82</a:t>
            </a:r>
            <a:r>
              <a:rPr lang="zh-CN" altLang="en-US" sz="2400" dirty="0"/>
              <a:t>、</a:t>
            </a:r>
            <a:r>
              <a:rPr lang="en-US" altLang="zh-CN" sz="2400" dirty="0"/>
              <a:t>85</a:t>
            </a:r>
            <a:r>
              <a:rPr lang="zh-CN" altLang="en-US" sz="2400" dirty="0"/>
              <a:t>条，债权让与与债权承担均是债的主体变更，而不涉及债的内容，原债下存在的抗辩继续存在，这称为债的同一性原则。</a:t>
            </a:r>
            <a:endParaRPr lang="zh-CN" altLang="en-US" sz="2400" dirty="0"/>
          </a:p>
          <a:p>
            <a:pPr eaLnBrk="1" hangingPunct="1"/>
            <a:r>
              <a:rPr lang="en-US" altLang="zh-CN" sz="2400" dirty="0"/>
              <a:t>D</a:t>
            </a:r>
            <a:r>
              <a:rPr lang="zh-CN" altLang="en-US" sz="2400" dirty="0"/>
              <a:t>对。债权让与和债务承担发生效力后，乙已退出债的关系，之后他对甲清偿以消灭甲丙间债权债务关系，是债的关系之外的第三人作为债务人的履行辅助人代为清偿。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1" name="Rectangle 2"/>
          <p:cNvSpPr>
            <a:spLocks noGrp="1"/>
          </p:cNvSpPr>
          <p:nvPr>
            <p:ph type="title"/>
          </p:nvPr>
        </p:nvSpPr>
        <p:spPr>
          <a:xfrm>
            <a:off x="1825625" y="333375"/>
            <a:ext cx="8540750" cy="792163"/>
          </a:xfrm>
        </p:spPr>
        <p:txBody>
          <a:bodyPr wrap="square" lIns="91440" tIns="45720" rIns="91440" bIns="45720" anchor="ctr"/>
          <a:p>
            <a:pPr eaLnBrk="1" hangingPunct="1"/>
            <a:r>
              <a:rPr lang="zh-CN" altLang="en-US" sz="3200" b="1" dirty="0">
                <a:solidFill>
                  <a:srgbClr val="333333"/>
                </a:solidFill>
                <a:latin typeface="Verdana" panose="020B0604030504040204" pitchFamily="34" charset="0"/>
              </a:rPr>
              <a:t>合同权利义务的概括转让</a:t>
            </a:r>
            <a:endParaRPr lang="zh-CN" altLang="en-US" sz="3200" b="1" dirty="0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  <p:sp>
        <p:nvSpPr>
          <p:cNvPr id="51202" name="Rectangle 3"/>
          <p:cNvSpPr>
            <a:spLocks noGrp="1"/>
          </p:cNvSpPr>
          <p:nvPr>
            <p:ph idx="1"/>
          </p:nvPr>
        </p:nvSpPr>
        <p:spPr>
          <a:xfrm>
            <a:off x="1825625" y="1125538"/>
            <a:ext cx="8540750" cy="5732462"/>
          </a:xfrm>
        </p:spPr>
        <p:txBody>
          <a:bodyPr wrap="square" lIns="91440" tIns="45720" rIns="91440" bIns="45720" anchor="t"/>
          <a:p>
            <a:pPr algn="just" eaLnBrk="1" hangingPunct="1"/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概念</a:t>
            </a:r>
            <a:r>
              <a:rPr lang="en-US" altLang="zh-CN" b="1" dirty="0">
                <a:solidFill>
                  <a:srgbClr val="333333"/>
                </a:solidFill>
                <a:latin typeface="Courier New" panose="02070309020205020404" pitchFamily="49" charset="0"/>
              </a:rPr>
              <a:t>——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又称为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概括承受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，指</a:t>
            </a:r>
            <a:r>
              <a:rPr lang="zh-CN" altLang="en-US" dirty="0"/>
              <a:t>当事人一方经对方同意，将自己在合同中的权利和义务一并转让给第三人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。</a:t>
            </a:r>
            <a:endParaRPr lang="zh-CN" altLang="en-US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zh-CN" altLang="en-US" sz="2400" dirty="0"/>
              <a:t>甲与乙签订了一份</a:t>
            </a:r>
            <a:r>
              <a:rPr lang="en-US" altLang="zh-CN" sz="2400" dirty="0"/>
              <a:t>100</a:t>
            </a:r>
            <a:r>
              <a:rPr lang="zh-CN" altLang="en-US" sz="2400" dirty="0"/>
              <a:t>万元的买卖合同，后乙经甲同意将合同的全部债权债务一并转让给了丙，则乙的债权债务消灭。</a:t>
            </a:r>
            <a:endParaRPr lang="zh-CN" altLang="en-US" sz="24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/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概括转让的成立条件</a:t>
            </a:r>
            <a:r>
              <a:rPr lang="zh-CN" altLang="en-US" dirty="0">
                <a:solidFill>
                  <a:srgbClr val="333333"/>
                </a:solidFill>
                <a:latin typeface="Verdana" panose="020B0604030504040204" pitchFamily="34" charset="0"/>
              </a:rPr>
              <a:t>    </a:t>
            </a:r>
            <a:endParaRPr lang="zh-CN" altLang="en-US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(1)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须有有效的合同存在。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(2)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承受的合同须为双务合同。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buNone/>
            </a:pP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(3)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须经原合同相对人的同意。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/>
            <a:r>
              <a:rPr lang="zh-CN" altLang="en-US" b="1" dirty="0"/>
              <a:t>类型：</a:t>
            </a:r>
            <a:endParaRPr lang="zh-CN" altLang="en-US" b="1" dirty="0"/>
          </a:p>
          <a:p>
            <a:pPr algn="just" eaLnBrk="1" hangingPunct="1">
              <a:buNone/>
            </a:pPr>
            <a:r>
              <a:rPr lang="en-US" altLang="zh-CN" b="1" dirty="0"/>
              <a:t>1</a:t>
            </a:r>
            <a:r>
              <a:rPr lang="zh-CN" altLang="en-US" b="1" dirty="0"/>
              <a:t>、合同转让    </a:t>
            </a:r>
            <a:r>
              <a:rPr lang="en-US" altLang="zh-CN" b="1" dirty="0"/>
              <a:t>2</a:t>
            </a:r>
            <a:r>
              <a:rPr lang="zh-CN" altLang="en-US" b="1" dirty="0"/>
              <a:t>、企业的合并、分立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5" name="Rectangle 2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r>
              <a:rPr lang="zh-CN" altLang="en-US" sz="3200" b="1" dirty="0">
                <a:solidFill>
                  <a:srgbClr val="3333CC"/>
                </a:solidFill>
              </a:rPr>
              <a:t>法人或其他组织合并或分立后债权债务关系的处理</a:t>
            </a:r>
            <a:endParaRPr lang="zh-CN" altLang="en-US" sz="3200" b="1" dirty="0">
              <a:solidFill>
                <a:srgbClr val="3333CC"/>
              </a:solidFill>
            </a:endParaRPr>
          </a:p>
        </p:txBody>
      </p:sp>
      <p:sp>
        <p:nvSpPr>
          <p:cNvPr id="52226" name="Rectangle 3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>
              <a:lnSpc>
                <a:spcPct val="125000"/>
              </a:lnSpc>
            </a:pPr>
            <a:r>
              <a:rPr lang="en-US" altLang="zh-CN" sz="2800" b="1" dirty="0"/>
              <a:t>1.</a:t>
            </a:r>
            <a:r>
              <a:rPr lang="zh-CN" altLang="en-US" sz="2800" b="1" dirty="0"/>
              <a:t>当事人订立合同后</a:t>
            </a:r>
            <a:r>
              <a:rPr lang="zh-CN" altLang="en-US" sz="2800" b="1" dirty="0">
                <a:solidFill>
                  <a:srgbClr val="3333CC"/>
                </a:solidFill>
              </a:rPr>
              <a:t>合并</a:t>
            </a:r>
            <a:r>
              <a:rPr lang="zh-CN" altLang="en-US" sz="2800" b="1" dirty="0"/>
              <a:t>的，由合并后的法人或者其他组织行使合同权利，履行合同义务。</a:t>
            </a:r>
            <a:endParaRPr lang="zh-CN" altLang="en-US" sz="2800" b="1" dirty="0"/>
          </a:p>
          <a:p>
            <a:pPr eaLnBrk="1" hangingPunct="1">
              <a:lnSpc>
                <a:spcPct val="125000"/>
              </a:lnSpc>
            </a:pPr>
            <a:r>
              <a:rPr lang="en-US" altLang="zh-CN" sz="2800" b="1" dirty="0"/>
              <a:t>2.</a:t>
            </a:r>
            <a:r>
              <a:rPr lang="zh-CN" altLang="en-US" sz="2800" b="1" dirty="0"/>
              <a:t>当事人订立合同后</a:t>
            </a:r>
            <a:r>
              <a:rPr lang="zh-CN" altLang="en-US" sz="2800" b="1" dirty="0">
                <a:solidFill>
                  <a:srgbClr val="3333CC"/>
                </a:solidFill>
              </a:rPr>
              <a:t>分立</a:t>
            </a:r>
            <a:r>
              <a:rPr lang="zh-CN" altLang="en-US" sz="2800" b="1" dirty="0"/>
              <a:t>的，除债权人和债务人另有约定的以外，由分立的法人或者其他组织对合同的权利和义务</a:t>
            </a:r>
            <a:r>
              <a:rPr lang="zh-CN" altLang="en-US" sz="2800" b="1" dirty="0">
                <a:solidFill>
                  <a:srgbClr val="3333CC"/>
                </a:solidFill>
              </a:rPr>
              <a:t>享有连带债权，承担连带债务。 </a:t>
            </a:r>
            <a:endParaRPr lang="zh-CN" altLang="en-US" sz="2800" b="1" dirty="0">
              <a:solidFill>
                <a:srgbClr val="3333CC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标题 1"/>
          <p:cNvSpPr>
            <a:spLocks noGrp="1"/>
          </p:cNvSpPr>
          <p:nvPr>
            <p:ph type="title"/>
          </p:nvPr>
        </p:nvSpPr>
        <p:spPr>
          <a:xfrm>
            <a:off x="2063750" y="609600"/>
            <a:ext cx="8135938" cy="1143000"/>
          </a:xfrm>
        </p:spPr>
        <p:txBody>
          <a:bodyPr wrap="square" lIns="91440" tIns="45720" rIns="91440" bIns="45720" anchor="ctr"/>
          <a:p>
            <a:pPr eaLnBrk="1" hangingPunct="1"/>
            <a:r>
              <a:rPr lang="zh-CN" altLang="en-US" dirty="0"/>
              <a:t>合同变更内容不明确的该怎么办</a:t>
            </a:r>
            <a:endParaRPr lang="zh-CN" altLang="en-US" dirty="0"/>
          </a:p>
        </p:txBody>
      </p:sp>
      <p:sp>
        <p:nvSpPr>
          <p:cNvPr id="16386" name="内容占位符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zh-CN" altLang="en-US" dirty="0"/>
              <a:t>某公司与某家具公司订立合同，约定家具公司为该公司订做</a:t>
            </a:r>
            <a:r>
              <a:rPr lang="en-US" altLang="zh-CN" dirty="0"/>
              <a:t>50</a:t>
            </a:r>
            <a:r>
              <a:rPr lang="zh-CN" altLang="en-US" dirty="0"/>
              <a:t>套办公桌，颜色为灰白色，一个月后家具公司将办公桌送到公司并安装，公司先支付</a:t>
            </a:r>
            <a:r>
              <a:rPr lang="en-US" altLang="zh-CN" dirty="0"/>
              <a:t>30%</a:t>
            </a:r>
            <a:r>
              <a:rPr lang="zh-CN" altLang="en-US" dirty="0"/>
              <a:t>的预付款，余款与送货完成后支付。但在合同订立两天后，公司告诉家具公司公司决定将部分办公桌的颜色改为木质色，但是具体数量将会在几天后告知。</a:t>
            </a:r>
            <a:endParaRPr lang="zh-CN" alt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49" name="Rectangle 2"/>
          <p:cNvSpPr>
            <a:spLocks noGrp="1"/>
          </p:cNvSpPr>
          <p:nvPr>
            <p:ph idx="1"/>
          </p:nvPr>
        </p:nvSpPr>
        <p:spPr>
          <a:xfrm>
            <a:off x="2208213" y="476250"/>
            <a:ext cx="7772400" cy="6381750"/>
          </a:xfrm>
        </p:spPr>
        <p:txBody>
          <a:bodyPr wrap="square" lIns="91440" tIns="45720" rIns="91440" bIns="45720" anchor="t"/>
          <a:p>
            <a:pPr eaLnBrk="1" hangingPunct="1">
              <a:lnSpc>
                <a:spcPct val="90000"/>
              </a:lnSpc>
            </a:pPr>
            <a:r>
              <a:rPr lang="zh-CN" altLang="en-US" sz="2800" dirty="0"/>
              <a:t>甲公司与乙公司订立一份合同。在合同有效期限内，甲公司与丙公司合并成立为丁公司。该合同的法律后果是（　）。</a:t>
            </a:r>
            <a:br>
              <a:rPr lang="zh-CN" altLang="en-US" sz="2800" dirty="0"/>
            </a:br>
            <a:r>
              <a:rPr lang="zh-CN" altLang="en-US" sz="2800" dirty="0"/>
              <a:t>　　</a:t>
            </a:r>
            <a:r>
              <a:rPr lang="en-US" altLang="zh-CN" sz="2800" dirty="0"/>
              <a:t>A.</a:t>
            </a:r>
            <a:r>
              <a:rPr lang="zh-CN" altLang="en-US" sz="2800" dirty="0"/>
              <a:t>由甲公司与乙公司继续履行</a:t>
            </a:r>
            <a:br>
              <a:rPr lang="zh-CN" altLang="en-US" sz="2800" dirty="0"/>
            </a:br>
            <a:r>
              <a:rPr lang="zh-CN" altLang="en-US" sz="2800" dirty="0"/>
              <a:t>　　</a:t>
            </a:r>
            <a:r>
              <a:rPr lang="en-US" altLang="zh-CN" sz="2800" dirty="0"/>
              <a:t>B.</a:t>
            </a:r>
            <a:r>
              <a:rPr lang="zh-CN" altLang="en-US" sz="2800" dirty="0"/>
              <a:t>由丙公司与乙公司继续履行</a:t>
            </a:r>
            <a:br>
              <a:rPr lang="zh-CN" altLang="en-US" sz="2800" dirty="0"/>
            </a:br>
            <a:r>
              <a:rPr lang="zh-CN" altLang="en-US" sz="2800" dirty="0"/>
              <a:t>　　</a:t>
            </a:r>
            <a:r>
              <a:rPr lang="en-US" altLang="zh-CN" sz="2800" b="1" dirty="0"/>
              <a:t>C</a:t>
            </a:r>
            <a:r>
              <a:rPr lang="en-US" altLang="zh-CN" sz="2800" dirty="0"/>
              <a:t>.</a:t>
            </a:r>
            <a:r>
              <a:rPr lang="zh-CN" altLang="en-US" sz="2800" dirty="0"/>
              <a:t>由丁公司与乙公司继续履行</a:t>
            </a:r>
            <a:br>
              <a:rPr lang="zh-CN" altLang="en-US" sz="2800" dirty="0"/>
            </a:br>
            <a:r>
              <a:rPr lang="zh-CN" altLang="en-US" sz="2800" dirty="0"/>
              <a:t>　　</a:t>
            </a:r>
            <a:r>
              <a:rPr lang="en-US" altLang="zh-CN" sz="2800" dirty="0"/>
              <a:t>D.</a:t>
            </a:r>
            <a:r>
              <a:rPr lang="zh-CN" altLang="en-US" sz="2800" dirty="0"/>
              <a:t>按法定程序解除</a:t>
            </a:r>
            <a:endParaRPr lang="zh-CN" altLang="en-US" sz="2800" dirty="0"/>
          </a:p>
          <a:p>
            <a:pPr eaLnBrk="1" hangingPunct="1">
              <a:lnSpc>
                <a:spcPct val="90000"/>
              </a:lnSpc>
            </a:pPr>
            <a:r>
              <a:rPr lang="zh-CN" altLang="en-US" sz="2800" dirty="0"/>
              <a:t>甲公司分立为乙公司和丙公司。在分立过程中，乙公司和丙公司对甲公司所欠丁、戊、己、庚的债务达成协议，乙公司承担对丁、戊的债务，丙公司承担对己、庚的债务。对甲公司的债权人来说，该协议的法律效力为（　）。</a:t>
            </a:r>
            <a:br>
              <a:rPr lang="zh-CN" altLang="en-US" sz="2800" dirty="0"/>
            </a:br>
            <a:r>
              <a:rPr lang="zh-CN" altLang="en-US" sz="2800" dirty="0"/>
              <a:t>　　</a:t>
            </a:r>
            <a:r>
              <a:rPr lang="en-US" altLang="zh-CN" sz="2800" b="1" dirty="0"/>
              <a:t>A</a:t>
            </a:r>
            <a:r>
              <a:rPr lang="en-US" altLang="zh-CN" sz="2800" dirty="0"/>
              <a:t>.</a:t>
            </a:r>
            <a:r>
              <a:rPr lang="zh-CN" altLang="en-US" sz="2800" dirty="0"/>
              <a:t>无效</a:t>
            </a:r>
            <a:br>
              <a:rPr lang="zh-CN" altLang="en-US" sz="2800" dirty="0"/>
            </a:br>
            <a:r>
              <a:rPr lang="zh-CN" altLang="en-US" sz="2800" dirty="0"/>
              <a:t>　　</a:t>
            </a:r>
            <a:r>
              <a:rPr lang="en-US" altLang="zh-CN" sz="2800" dirty="0"/>
              <a:t>B.</a:t>
            </a:r>
            <a:r>
              <a:rPr lang="zh-CN" altLang="en-US" sz="2800" dirty="0"/>
              <a:t>有效</a:t>
            </a:r>
            <a:br>
              <a:rPr lang="zh-CN" altLang="en-US" sz="2800" dirty="0"/>
            </a:br>
            <a:r>
              <a:rPr lang="zh-CN" altLang="en-US" sz="2800" dirty="0"/>
              <a:t>　　</a:t>
            </a:r>
            <a:r>
              <a:rPr lang="en-US" altLang="zh-CN" sz="2800" dirty="0"/>
              <a:t>C.</a:t>
            </a:r>
            <a:r>
              <a:rPr lang="zh-CN" altLang="en-US" sz="2800" dirty="0"/>
              <a:t>可撤销</a:t>
            </a:r>
            <a:br>
              <a:rPr lang="zh-CN" altLang="en-US" sz="2800" dirty="0"/>
            </a:br>
            <a:r>
              <a:rPr lang="zh-CN" altLang="en-US" sz="2800" dirty="0"/>
              <a:t>　　</a:t>
            </a:r>
            <a:r>
              <a:rPr lang="en-US" altLang="zh-CN" sz="2800" dirty="0"/>
              <a:t>D.</a:t>
            </a:r>
            <a:r>
              <a:rPr lang="zh-CN" altLang="en-US" sz="2800" dirty="0"/>
              <a:t>效力未定 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3" name="Rectangle 2"/>
          <p:cNvSpPr/>
          <p:nvPr/>
        </p:nvSpPr>
        <p:spPr>
          <a:xfrm>
            <a:off x="4440238" y="476250"/>
            <a:ext cx="2808287" cy="518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vl="0"/>
            <a:r>
              <a:rPr lang="zh-CN" altLang="en-US" sz="2800" b="1" dirty="0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合同转让图表</a:t>
            </a:r>
            <a:endParaRPr lang="zh-CN" altLang="en-US" sz="2800" b="1" dirty="0">
              <a:solidFill>
                <a:srgbClr val="33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34819" name="Group 3"/>
          <p:cNvGraphicFramePr>
            <a:graphicFrameLocks noGrp="1"/>
          </p:cNvGraphicFramePr>
          <p:nvPr>
            <p:ph idx="1"/>
          </p:nvPr>
        </p:nvGraphicFramePr>
        <p:xfrm>
          <a:off x="1774825" y="981075"/>
          <a:ext cx="8540750" cy="5525770"/>
        </p:xfrm>
        <a:graphic>
          <a:graphicData uri="http://schemas.openxmlformats.org/drawingml/2006/table">
            <a:tbl>
              <a:tblPr/>
              <a:tblGrid>
                <a:gridCol w="1008380"/>
                <a:gridCol w="1873250"/>
                <a:gridCol w="2519045"/>
                <a:gridCol w="3140075"/>
              </a:tblGrid>
              <a:tr h="82296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合同项目 </a:t>
                      </a:r>
                      <a:endParaRPr kumimoji="0" 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原债权人与债务人之间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效力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合同权利的转让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原则上通知生效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丧失债权人地位或就转让部分丧失债权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999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合同义务的转移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同意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债务人全部免责（失去债务人身份）或就转让部分免责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225"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合同权利义务的概括承受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合同承受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（意定概括转移）</a:t>
                      </a: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同意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原当事人丧失债权人、债务人地位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 vMerge="1"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企业合并、分立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（法定概括转移）</a:t>
                      </a: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合并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合并后的主体承继债权、债务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6135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分立 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</a:pPr>
                      <a:r>
                        <a:rPr kumimoji="0" 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</a:rPr>
                        <a:t>分立后的主体连带债权、债务</a:t>
                      </a:r>
                      <a:endParaRPr kumimoji="0" 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7" name="Rectangle 2"/>
          <p:cNvSpPr>
            <a:spLocks noGrp="1"/>
          </p:cNvSpPr>
          <p:nvPr>
            <p:ph type="title"/>
          </p:nvPr>
        </p:nvSpPr>
        <p:spPr>
          <a:xfrm>
            <a:off x="2135188" y="404813"/>
            <a:ext cx="7772400" cy="1079500"/>
          </a:xfrm>
        </p:spPr>
        <p:txBody>
          <a:bodyPr wrap="square" lIns="91440" tIns="45720" rIns="91440" bIns="45720" anchor="ctr"/>
          <a:p>
            <a:pPr eaLnBrk="1" hangingPunct="1"/>
            <a:r>
              <a:rPr lang="zh-CN" altLang="en-US" sz="3200" b="1" dirty="0"/>
              <a:t>合同权利义务的终止 </a:t>
            </a:r>
            <a:br>
              <a:rPr lang="zh-CN" altLang="en-US" sz="3200" b="1" dirty="0"/>
            </a:br>
            <a:r>
              <a:rPr lang="en-US" altLang="zh-CN" sz="3200" dirty="0"/>
              <a:t>Termination of Contract</a:t>
            </a:r>
            <a:endParaRPr lang="en-US" altLang="zh-CN" sz="3200" dirty="0"/>
          </a:p>
        </p:txBody>
      </p:sp>
      <p:pic>
        <p:nvPicPr>
          <p:cNvPr id="55298" name="Picture 3" descr="5111"/>
          <p:cNvPicPr>
            <a:picLocks noChangeAspect="1"/>
          </p:cNvPicPr>
          <p:nvPr/>
        </p:nvPicPr>
        <p:blipFill>
          <a:blip r:embed="rId1">
            <a:clrChange>
              <a:clrFrom>
                <a:srgbClr val="AED8E0"/>
              </a:clrFrom>
              <a:clrTo>
                <a:srgbClr val="AED8E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35863" y="5245100"/>
            <a:ext cx="2895600" cy="1612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5299" name="Text Box 4"/>
          <p:cNvSpPr txBox="1"/>
          <p:nvPr/>
        </p:nvSpPr>
        <p:spPr>
          <a:xfrm>
            <a:off x="2135188" y="1484313"/>
            <a:ext cx="7921625" cy="52120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lvl="0"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甲乙之间签订了一份房屋租赁合同。合同当中规定了具体的租金支付方法、租期以及这个房屋的状况等，都有约定的很清楚。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其中有一项条款：未经出租人甲同意，承租人乙不得擅自将房屋转租给他人。如果承租人未经出租人同意，而将房屋出租给他人的，出租人有权利解除合同，并且有权请求赔偿损失。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后来在实际履行当中，乙又把房子租给第三人丙，并收取租金。 甲对丙称要收回房子，丙不同意。后来甲就提起诉讼，请求解除他与乙之间的租赁合同，并且收回房屋。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>
              <a:buChar char="•"/>
            </a:pPr>
            <a:r>
              <a:rPr lang="zh-CN" altLang="en-US" sz="28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合同终止情形之一</a:t>
            </a:r>
            <a:r>
              <a:rPr lang="en-US" altLang="zh-CN" sz="28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——</a:t>
            </a:r>
            <a:r>
              <a:rPr lang="zh-CN" altLang="en-US" sz="28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合同被解除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1" name="Rectangle 2"/>
          <p:cNvSpPr>
            <a:spLocks noGrp="1"/>
          </p:cNvSpPr>
          <p:nvPr>
            <p:ph type="title"/>
          </p:nvPr>
        </p:nvSpPr>
        <p:spPr>
          <a:xfrm>
            <a:off x="2209800" y="609600"/>
            <a:ext cx="7772400" cy="298450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3200" b="1" dirty="0"/>
              <a:t>一、概述</a:t>
            </a:r>
            <a:endParaRPr lang="zh-CN" altLang="en-US" sz="3200" b="1" dirty="0"/>
          </a:p>
        </p:txBody>
      </p:sp>
      <p:sp>
        <p:nvSpPr>
          <p:cNvPr id="56322" name="Rectangle 3"/>
          <p:cNvSpPr>
            <a:spLocks noGrp="1"/>
          </p:cNvSpPr>
          <p:nvPr>
            <p:ph idx="1"/>
          </p:nvPr>
        </p:nvSpPr>
        <p:spPr>
          <a:xfrm>
            <a:off x="1524000" y="908050"/>
            <a:ext cx="8820150" cy="5399088"/>
          </a:xfrm>
        </p:spPr>
        <p:txBody>
          <a:bodyPr wrap="square" lIns="91440" tIns="45720" rIns="91440" bIns="45720" anchor="t">
            <a:normAutofit lnSpcReduction="20000"/>
          </a:bodyPr>
          <a:p>
            <a:pPr algn="just" eaLnBrk="1" hangingPunct="1">
              <a:lnSpc>
                <a:spcPct val="80000"/>
              </a:lnSpc>
            </a:pPr>
            <a:r>
              <a:rPr lang="zh-CN" altLang="en-US" sz="2800" b="1" dirty="0">
                <a:solidFill>
                  <a:srgbClr val="333333"/>
                </a:solidFill>
                <a:latin typeface="Verdana" panose="020B0604030504040204" pitchFamily="34" charset="0"/>
              </a:rPr>
              <a:t>（一）合同终止的概念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buNone/>
            </a:pP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合同终止，即由于一定的法律事实的发生，使合同所设定的权利义务在客观上已经不存在，合同关系归于消灭。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zh-CN" altLang="en-US" sz="2800" b="1" dirty="0">
                <a:solidFill>
                  <a:srgbClr val="333333"/>
                </a:solidFill>
                <a:latin typeface="Verdana" panose="020B0604030504040204" pitchFamily="34" charset="0"/>
              </a:rPr>
              <a:t>（二）合同终止的原因</a:t>
            </a:r>
            <a:endParaRPr lang="zh-CN" altLang="en-US" sz="2800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第九十一条　有下列情形之一的，合同的权利义务终止：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　　（一）债务已经按照约定履行；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　　（二）合同解除；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　　（三）债务相互抵销；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　　（四）债务人依法将标的物提存；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　　（五）债权人免除债务；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　　（六）债权债务同归于一人；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　　（七）法律规定或者当事人约定终止的其他情形。</a:t>
            </a:r>
            <a:endParaRPr lang="zh-CN" altLang="en-US" sz="2800" b="1" dirty="0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5" name="Rectangle 2"/>
          <p:cNvSpPr>
            <a:spLocks noGrp="1"/>
          </p:cNvSpPr>
          <p:nvPr>
            <p:ph idx="1"/>
          </p:nvPr>
        </p:nvSpPr>
        <p:spPr>
          <a:xfrm>
            <a:off x="2208213" y="765175"/>
            <a:ext cx="8280400" cy="5759450"/>
          </a:xfrm>
        </p:spPr>
        <p:txBody>
          <a:bodyPr wrap="square" lIns="91440" tIns="45720" rIns="91440" bIns="45720" anchor="t"/>
          <a:p>
            <a:pPr eaLnBrk="1" hangingPunct="1">
              <a:buNone/>
            </a:pPr>
            <a:r>
              <a:rPr lang="zh-CN" altLang="en-US" b="1" dirty="0">
                <a:solidFill>
                  <a:srgbClr val="3333CC"/>
                </a:solidFill>
              </a:rPr>
              <a:t>（三）合同权利义务终止的法律后果</a:t>
            </a:r>
            <a:endParaRPr lang="zh-CN" altLang="en-US" b="1" dirty="0">
              <a:solidFill>
                <a:srgbClr val="3333CC"/>
              </a:solidFill>
            </a:endParaRPr>
          </a:p>
          <a:p>
            <a:pPr eaLnBrk="1" hangingPunct="1">
              <a:buNone/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1</a:t>
            </a:r>
            <a:r>
              <a:rPr lang="zh-CN" altLang="en-US" sz="2800" b="1" dirty="0"/>
              <a:t>）合同失效，双方当事人不必继续履行合同义务。</a:t>
            </a:r>
            <a:endParaRPr lang="zh-CN" altLang="en-US" sz="2800" b="1" dirty="0"/>
          </a:p>
          <a:p>
            <a:pPr eaLnBrk="1" hangingPunct="1">
              <a:buNone/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2</a:t>
            </a:r>
            <a:r>
              <a:rPr lang="zh-CN" altLang="en-US" sz="2800" b="1" dirty="0"/>
              <a:t>）合同项下的从权利和从义务一并消灭。</a:t>
            </a:r>
            <a:endParaRPr lang="zh-CN" altLang="en-US" sz="2800" b="1" dirty="0"/>
          </a:p>
          <a:p>
            <a:pPr eaLnBrk="1" hangingPunct="1">
              <a:buNone/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3</a:t>
            </a:r>
            <a:r>
              <a:rPr lang="zh-CN" altLang="en-US" sz="2800" b="1" dirty="0"/>
              <a:t>）负债字据的返还。</a:t>
            </a:r>
            <a:endParaRPr lang="zh-CN" altLang="en-US" sz="2800" b="1" dirty="0"/>
          </a:p>
          <a:p>
            <a:pPr eaLnBrk="1" hangingPunct="1">
              <a:buNone/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4</a:t>
            </a:r>
            <a:r>
              <a:rPr lang="zh-CN" altLang="en-US" sz="2800" b="1" dirty="0"/>
              <a:t>）在合同当事人之间发生后合同义务。</a:t>
            </a:r>
            <a:endParaRPr lang="zh-CN" altLang="en-US" sz="2800" b="1" dirty="0"/>
          </a:p>
          <a:p>
            <a:pPr eaLnBrk="1" hangingPunct="1">
              <a:buNone/>
            </a:pPr>
            <a:r>
              <a:rPr lang="zh-CN" altLang="en-US" sz="2400" dirty="0"/>
              <a:t>第九十二条　合同的权利义务终止后，当事人应当遵循诚实信用原则，根据交易习惯履行通知、协助、保密等义务。</a:t>
            </a:r>
            <a:r>
              <a:rPr lang="zh-CN" altLang="en-US" sz="2800" dirty="0"/>
              <a:t> 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buNone/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5</a:t>
            </a:r>
            <a:r>
              <a:rPr lang="zh-CN" altLang="en-US" sz="2800" b="1" dirty="0"/>
              <a:t>）合同中关于解决争议的方法、结算和清理条款继续有效，直至结算和清理完毕。</a:t>
            </a:r>
            <a:r>
              <a:rPr lang="zh-CN" altLang="en-US" sz="2800" dirty="0"/>
              <a:t> 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69" name="Rectangle 2"/>
          <p:cNvSpPr>
            <a:spLocks noGrp="1"/>
          </p:cNvSpPr>
          <p:nvPr>
            <p:ph idx="1"/>
          </p:nvPr>
        </p:nvSpPr>
        <p:spPr>
          <a:xfrm>
            <a:off x="1920875" y="550863"/>
            <a:ext cx="8496300" cy="6308725"/>
          </a:xfrm>
        </p:spPr>
        <p:txBody>
          <a:bodyPr wrap="square" lIns="91440" tIns="45720" rIns="91440" bIns="45720" anchor="t"/>
          <a:p>
            <a:pPr eaLnBrk="1" hangingPunct="1"/>
            <a:r>
              <a:rPr lang="zh-CN" altLang="en-US" b="1" dirty="0">
                <a:solidFill>
                  <a:srgbClr val="3333CC"/>
                </a:solidFill>
              </a:rPr>
              <a:t>（一）债务已经按照约定履行</a:t>
            </a:r>
            <a:br>
              <a:rPr lang="zh-CN" altLang="en-US" dirty="0"/>
            </a:br>
            <a:endParaRPr lang="zh-CN" altLang="en-US" dirty="0"/>
          </a:p>
          <a:p>
            <a:pPr eaLnBrk="1" hangingPunct="1">
              <a:lnSpc>
                <a:spcPct val="125000"/>
              </a:lnSpc>
              <a:spcAft>
                <a:spcPct val="10000"/>
              </a:spcAft>
              <a:buNone/>
            </a:pPr>
            <a:r>
              <a:rPr lang="zh-CN" altLang="en-US" sz="2800" dirty="0"/>
              <a:t>　</a:t>
            </a:r>
            <a:r>
              <a:rPr lang="en-US" altLang="zh-CN" sz="2800" dirty="0"/>
              <a:t>1.</a:t>
            </a:r>
            <a:r>
              <a:rPr lang="zh-CN" altLang="en-US" sz="2800" dirty="0"/>
              <a:t>债务已经按照约定履行是指债务人按照约定的标的、质量、数量、价款或报酬、履行期限、履行地点和方式全面履行。</a:t>
            </a:r>
            <a:br>
              <a:rPr lang="zh-CN" altLang="en-US" sz="2800" dirty="0"/>
            </a:br>
            <a:r>
              <a:rPr lang="en-US" altLang="zh-CN" sz="2800" dirty="0"/>
              <a:t>2.</a:t>
            </a:r>
            <a:r>
              <a:rPr lang="zh-CN" altLang="en-US" sz="2800" dirty="0"/>
              <a:t>以下情况也属于合同按照约定履行：</a:t>
            </a:r>
            <a:br>
              <a:rPr lang="zh-CN" altLang="en-US" sz="2800" dirty="0"/>
            </a:br>
            <a:r>
              <a:rPr lang="zh-CN" altLang="en-US" sz="2800" dirty="0"/>
              <a:t>（</a:t>
            </a:r>
            <a:r>
              <a:rPr lang="en-US" altLang="zh-CN" sz="2800" dirty="0"/>
              <a:t>1</a:t>
            </a:r>
            <a:r>
              <a:rPr lang="zh-CN" altLang="en-US" sz="2800" dirty="0"/>
              <a:t>）当事人约定的第三人按照合同内容履行，产生债务消灭的后果；</a:t>
            </a:r>
            <a:br>
              <a:rPr lang="zh-CN" altLang="en-US" sz="2800" dirty="0"/>
            </a:br>
            <a:r>
              <a:rPr lang="zh-CN" altLang="en-US" sz="2800" dirty="0"/>
              <a:t>（</a:t>
            </a:r>
            <a:r>
              <a:rPr lang="en-US" altLang="zh-CN" sz="2800" dirty="0"/>
              <a:t>2</a:t>
            </a:r>
            <a:r>
              <a:rPr lang="zh-CN" altLang="en-US" sz="2800" dirty="0"/>
              <a:t>）债权人同意以他种给付代替合同原定给付。</a:t>
            </a:r>
            <a:br>
              <a:rPr lang="zh-CN" altLang="en-US" sz="2800" dirty="0"/>
            </a:br>
            <a:r>
              <a:rPr lang="zh-CN" altLang="en-US" sz="2800" dirty="0"/>
              <a:t>（</a:t>
            </a:r>
            <a:r>
              <a:rPr lang="en-US" altLang="zh-CN" sz="2800" dirty="0"/>
              <a:t>3</a:t>
            </a:r>
            <a:r>
              <a:rPr lang="zh-CN" altLang="en-US" sz="2800" dirty="0"/>
              <a:t>）当事人之外的第三人接受履行（向第三人履行）。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3" name="Rectangle 2"/>
          <p:cNvSpPr>
            <a:spLocks noGrp="1"/>
          </p:cNvSpPr>
          <p:nvPr>
            <p:ph type="title"/>
          </p:nvPr>
        </p:nvSpPr>
        <p:spPr>
          <a:xfrm>
            <a:off x="2209800" y="609600"/>
            <a:ext cx="7772400" cy="371475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3600" b="1" dirty="0">
                <a:solidFill>
                  <a:schemeClr val="tx1"/>
                </a:solidFill>
              </a:rPr>
              <a:t>（二）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合同的解除</a:t>
            </a:r>
            <a:endParaRPr lang="zh-CN" altLang="en-US" sz="36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4" name="Rectangle 3"/>
          <p:cNvSpPr>
            <a:spLocks noGrp="1"/>
          </p:cNvSpPr>
          <p:nvPr>
            <p:ph idx="1"/>
          </p:nvPr>
        </p:nvSpPr>
        <p:spPr>
          <a:xfrm>
            <a:off x="2209800" y="1125538"/>
            <a:ext cx="7772400" cy="5327650"/>
          </a:xfrm>
        </p:spPr>
        <p:txBody>
          <a:bodyPr wrap="square" lIns="91440" tIns="45720" rIns="91440" bIns="45720" anchor="t"/>
          <a:p>
            <a:pPr eaLnBrk="1" hangingPunct="1">
              <a:buNone/>
            </a:pPr>
            <a:r>
              <a:rPr lang="en-US" altLang="zh-CN" b="1" dirty="0">
                <a:solidFill>
                  <a:srgbClr val="3333CC"/>
                </a:solidFill>
              </a:rPr>
              <a:t>1.</a:t>
            </a:r>
            <a:r>
              <a:rPr lang="zh-CN" altLang="en-US" b="1" dirty="0">
                <a:solidFill>
                  <a:srgbClr val="3333CC"/>
                </a:solidFill>
              </a:rPr>
              <a:t>约定解除</a:t>
            </a:r>
            <a:endParaRPr lang="zh-CN" altLang="en-US" b="1" dirty="0">
              <a:solidFill>
                <a:srgbClr val="3333CC"/>
              </a:solidFill>
            </a:endParaRPr>
          </a:p>
          <a:p>
            <a:pPr eaLnBrk="1" hangingPunct="1">
              <a:buNone/>
            </a:pPr>
            <a:r>
              <a:rPr lang="zh-CN" altLang="en-US" b="1" dirty="0">
                <a:solidFill>
                  <a:srgbClr val="3333CC"/>
                </a:solidFill>
              </a:rPr>
              <a:t>（</a:t>
            </a:r>
            <a:r>
              <a:rPr lang="en-US" altLang="zh-CN" b="1" dirty="0">
                <a:solidFill>
                  <a:srgbClr val="3333CC"/>
                </a:solidFill>
              </a:rPr>
              <a:t>1</a:t>
            </a:r>
            <a:r>
              <a:rPr lang="zh-CN" altLang="en-US" b="1" dirty="0">
                <a:solidFill>
                  <a:srgbClr val="3333CC"/>
                </a:solidFill>
              </a:rPr>
              <a:t>）</a:t>
            </a:r>
            <a:r>
              <a:rPr lang="zh-CN" altLang="en-US" b="1" dirty="0">
                <a:solidFill>
                  <a:srgbClr val="3333CC"/>
                </a:solidFill>
                <a:latin typeface="Verdana" panose="020B0604030504040204" pitchFamily="34" charset="0"/>
              </a:rPr>
              <a:t>在合同中</a:t>
            </a:r>
            <a:r>
              <a:rPr lang="zh-CN" altLang="en-US" b="1" dirty="0">
                <a:solidFill>
                  <a:srgbClr val="3333CC"/>
                </a:solidFill>
              </a:rPr>
              <a:t>约定解除权</a:t>
            </a:r>
            <a:r>
              <a:rPr lang="zh-CN" altLang="en-US" dirty="0"/>
              <a:t>（附解除条件、期限的合同）</a:t>
            </a:r>
            <a:endParaRPr lang="zh-CN" altLang="en-US" dirty="0"/>
          </a:p>
          <a:p>
            <a:pPr eaLnBrk="1" hangingPunct="1">
              <a:buNone/>
            </a:pPr>
            <a:r>
              <a:rPr lang="zh-CN" altLang="en-US" b="1" dirty="0">
                <a:solidFill>
                  <a:srgbClr val="3333CC"/>
                </a:solidFill>
              </a:rPr>
              <a:t>（</a:t>
            </a:r>
            <a:r>
              <a:rPr lang="en-US" altLang="zh-CN" b="1" dirty="0">
                <a:solidFill>
                  <a:srgbClr val="3333CC"/>
                </a:solidFill>
              </a:rPr>
              <a:t>2</a:t>
            </a:r>
            <a:r>
              <a:rPr lang="zh-CN" altLang="en-US" b="1" dirty="0">
                <a:solidFill>
                  <a:srgbClr val="3333CC"/>
                </a:solidFill>
              </a:rPr>
              <a:t>）</a:t>
            </a:r>
            <a:r>
              <a:rPr lang="zh-CN" altLang="en-US" b="1" dirty="0">
                <a:solidFill>
                  <a:srgbClr val="3333CC"/>
                </a:solidFill>
                <a:latin typeface="Verdana" panose="020B0604030504040204" pitchFamily="34" charset="0"/>
              </a:rPr>
              <a:t>另外订立协议解除</a:t>
            </a:r>
            <a:r>
              <a:rPr lang="zh-CN" altLang="en-US" dirty="0"/>
              <a:t>   </a:t>
            </a:r>
            <a:r>
              <a:rPr lang="zh-CN" altLang="en-US" sz="2400" dirty="0"/>
              <a:t>指合同生效后，未履行或未完全履行之前，当事人以解除合同为目的，经协商一致，订立一个解除原来合同的协议，使合同效力消灭的行为。</a:t>
            </a:r>
            <a:endParaRPr lang="zh-CN" altLang="en-US" sz="2400" dirty="0"/>
          </a:p>
          <a:p>
            <a:pPr eaLnBrk="1" hangingPunct="1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7" name="Rectangle 2"/>
          <p:cNvSpPr>
            <a:spLocks noGrp="1"/>
          </p:cNvSpPr>
          <p:nvPr>
            <p:ph idx="1"/>
          </p:nvPr>
        </p:nvSpPr>
        <p:spPr>
          <a:xfrm>
            <a:off x="1992313" y="549275"/>
            <a:ext cx="8280400" cy="6551613"/>
          </a:xfrm>
        </p:spPr>
        <p:txBody>
          <a:bodyPr wrap="square" lIns="91440" tIns="45720" rIns="91440" bIns="45720" anchor="t"/>
          <a:p>
            <a:pPr eaLnBrk="1" hangingPunct="1">
              <a:lnSpc>
                <a:spcPct val="80000"/>
              </a:lnSpc>
            </a:pPr>
            <a:r>
              <a:rPr lang="en-US" altLang="zh-CN" b="1" dirty="0">
                <a:solidFill>
                  <a:srgbClr val="3333CC"/>
                </a:solidFill>
              </a:rPr>
              <a:t>2.</a:t>
            </a:r>
            <a:r>
              <a:rPr lang="zh-CN" altLang="en-US" b="1" dirty="0">
                <a:solidFill>
                  <a:srgbClr val="3333CC"/>
                </a:solidFill>
              </a:rPr>
              <a:t>法定解除</a:t>
            </a:r>
            <a:r>
              <a:rPr lang="zh-CN" altLang="en-US" dirty="0">
                <a:solidFill>
                  <a:srgbClr val="3333CC"/>
                </a:solidFill>
              </a:rPr>
              <a:t>（</a:t>
            </a:r>
            <a:r>
              <a:rPr lang="zh-CN" altLang="en-US" dirty="0"/>
              <a:t>发生法定情形，无须协商即可解除）</a:t>
            </a:r>
            <a:r>
              <a:rPr lang="zh-CN" altLang="en-US" b="1" dirty="0"/>
              <a:t> </a:t>
            </a:r>
            <a:endParaRPr lang="zh-CN" altLang="en-US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b="1" dirty="0"/>
              <a:t>（</a:t>
            </a:r>
            <a:r>
              <a:rPr lang="en-US" altLang="zh-CN" b="1" dirty="0"/>
              <a:t>1</a:t>
            </a:r>
            <a:r>
              <a:rPr lang="zh-CN" altLang="en-US" b="1" dirty="0"/>
              <a:t>）因</a:t>
            </a:r>
            <a:r>
              <a:rPr lang="zh-CN" altLang="en-US" b="1" dirty="0">
                <a:solidFill>
                  <a:srgbClr val="FF3300"/>
                </a:solidFill>
              </a:rPr>
              <a:t>不可抗力</a:t>
            </a:r>
            <a:r>
              <a:rPr lang="zh-CN" altLang="en-US" b="1" dirty="0"/>
              <a:t>致使不能实现合同目的。</a:t>
            </a:r>
            <a:endParaRPr lang="zh-CN" altLang="en-US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b="1" dirty="0"/>
              <a:t>（</a:t>
            </a:r>
            <a:r>
              <a:rPr lang="en-US" altLang="zh-CN" b="1" dirty="0"/>
              <a:t>2</a:t>
            </a:r>
            <a:r>
              <a:rPr lang="zh-CN" altLang="en-US" b="1" dirty="0"/>
              <a:t>）因</a:t>
            </a:r>
            <a:r>
              <a:rPr lang="zh-CN" altLang="en-US" b="1" dirty="0">
                <a:solidFill>
                  <a:srgbClr val="FF3300"/>
                </a:solidFill>
              </a:rPr>
              <a:t>预期违约</a:t>
            </a:r>
            <a:r>
              <a:rPr lang="zh-CN" altLang="en-US" sz="2400" dirty="0">
                <a:solidFill>
                  <a:srgbClr val="3333CC"/>
                </a:solidFill>
              </a:rPr>
              <a:t>（明示违约</a:t>
            </a:r>
            <a:r>
              <a:rPr lang="zh-CN" altLang="en-US" sz="2400" dirty="0"/>
              <a:t>）</a:t>
            </a:r>
            <a:r>
              <a:rPr lang="zh-CN" altLang="en-US" b="1" dirty="0"/>
              <a:t>解除合同。</a:t>
            </a:r>
            <a:r>
              <a:rPr lang="zh-CN" altLang="en-US" sz="2800" dirty="0"/>
              <a:t>即在履行期限届满之前，当事人一方明确表示或者以自己的行为表明不履行主要债务的，对方当事人可以解除合同。</a:t>
            </a:r>
            <a:endParaRPr lang="zh-CN" altLang="en-US" sz="2800" dirty="0"/>
          </a:p>
          <a:p>
            <a:pPr algn="ctr" eaLnBrk="1" hangingPunct="1">
              <a:lnSpc>
                <a:spcPct val="80000"/>
              </a:lnSpc>
              <a:buNone/>
            </a:pPr>
            <a:r>
              <a:rPr lang="zh-CN" altLang="en-US" sz="2400" i="1" u="sng" dirty="0">
                <a:solidFill>
                  <a:srgbClr val="3333CC"/>
                </a:solidFill>
                <a:ea typeface="黑体" panose="02010609060101010101" pitchFamily="2" charset="-122"/>
              </a:rPr>
              <a:t>（</a:t>
            </a:r>
            <a:r>
              <a:rPr lang="zh-CN" altLang="en-US" sz="2400" i="1" u="sng" dirty="0">
                <a:solidFill>
                  <a:srgbClr val="3333CC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——</a:t>
            </a:r>
            <a:r>
              <a:rPr lang="zh-CN" altLang="en-US" sz="2400" i="1" u="sng" dirty="0">
                <a:solidFill>
                  <a:srgbClr val="3333CC"/>
                </a:solidFill>
                <a:ea typeface="黑体" panose="02010609060101010101" pitchFamily="2" charset="-122"/>
              </a:rPr>
              <a:t>若以默示行为</a:t>
            </a:r>
            <a:r>
              <a:rPr lang="zh-CN" altLang="en-US" sz="2400" i="1" u="sng" dirty="0">
                <a:ea typeface="黑体" panose="02010609060101010101" pitchFamily="2" charset="-122"/>
              </a:rPr>
              <a:t>表示拒绝履行？？？？）</a:t>
            </a:r>
            <a:endParaRPr lang="zh-CN" altLang="en-US" sz="2400" i="1" u="sng" dirty="0">
              <a:ea typeface="黑体" panose="02010609060101010101" pitchFamily="2" charset="-122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b="1" dirty="0"/>
              <a:t>（</a:t>
            </a:r>
            <a:r>
              <a:rPr lang="en-US" altLang="zh-CN" b="1" dirty="0"/>
              <a:t>3</a:t>
            </a:r>
            <a:r>
              <a:rPr lang="zh-CN" altLang="en-US" b="1" dirty="0"/>
              <a:t>）</a:t>
            </a:r>
            <a:r>
              <a:rPr lang="zh-CN" altLang="en-US" b="1" dirty="0">
                <a:solidFill>
                  <a:srgbClr val="FF3300"/>
                </a:solidFill>
              </a:rPr>
              <a:t>迟延履行。</a:t>
            </a:r>
            <a:r>
              <a:rPr lang="zh-CN" altLang="en-US" sz="2800" dirty="0"/>
              <a:t>当事人一方迟延履行主要债务，经催告后在合理期限内仍未履行。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b="1" dirty="0"/>
              <a:t>（</a:t>
            </a:r>
            <a:r>
              <a:rPr lang="en-US" altLang="zh-CN" b="1" dirty="0"/>
              <a:t>4</a:t>
            </a:r>
            <a:r>
              <a:rPr lang="zh-CN" altLang="en-US" b="1" dirty="0"/>
              <a:t>）</a:t>
            </a:r>
            <a:r>
              <a:rPr lang="zh-CN" altLang="en-US" b="1" dirty="0">
                <a:solidFill>
                  <a:srgbClr val="FF3300"/>
                </a:solidFill>
              </a:rPr>
              <a:t>根本违约</a:t>
            </a:r>
            <a:r>
              <a:rPr lang="zh-CN" altLang="en-US" b="1" dirty="0"/>
              <a:t>。</a:t>
            </a:r>
            <a:r>
              <a:rPr lang="zh-CN" altLang="en-US" sz="2800" dirty="0"/>
              <a:t>当事人一方迟延履行债务或者有其他违约行为</a:t>
            </a:r>
            <a:r>
              <a:rPr lang="zh-CN" altLang="en-US" sz="2800" dirty="0">
                <a:solidFill>
                  <a:srgbClr val="3333CC"/>
                </a:solidFill>
              </a:rPr>
              <a:t>致使不能实现合同目的</a:t>
            </a:r>
            <a:r>
              <a:rPr lang="zh-CN" altLang="en-US" sz="2800" dirty="0"/>
              <a:t>。其他违约行为主要包括：完全不履行合同、履行质量与约定严重不符、部分履行合同等。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b="1" dirty="0"/>
              <a:t>（</a:t>
            </a:r>
            <a:r>
              <a:rPr lang="en-US" altLang="zh-CN" b="1" dirty="0"/>
              <a:t>5</a:t>
            </a:r>
            <a:r>
              <a:rPr lang="zh-CN" altLang="en-US" b="1" dirty="0"/>
              <a:t>）</a:t>
            </a:r>
            <a:r>
              <a:rPr lang="zh-CN" altLang="en-US" b="1" dirty="0">
                <a:solidFill>
                  <a:srgbClr val="FF3300"/>
                </a:solidFill>
                <a:hlinkClick r:id="" action="ppaction://hlinkshowjump?jump=nextslide"/>
              </a:rPr>
              <a:t>法律规定的其他情形</a:t>
            </a:r>
            <a:r>
              <a:rPr lang="zh-CN" altLang="en-US" b="1" dirty="0"/>
              <a:t>。</a:t>
            </a:r>
            <a:br>
              <a:rPr lang="zh-CN" altLang="en-US" dirty="0"/>
            </a:br>
            <a:endParaRPr lang="zh-CN" alt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5" name="Rectangle 2"/>
          <p:cNvSpPr>
            <a:spLocks noGrp="1"/>
          </p:cNvSpPr>
          <p:nvPr>
            <p:ph idx="1"/>
          </p:nvPr>
        </p:nvSpPr>
        <p:spPr>
          <a:xfrm>
            <a:off x="2209800" y="692150"/>
            <a:ext cx="7772400" cy="5403850"/>
          </a:xfrm>
        </p:spPr>
        <p:txBody>
          <a:bodyPr wrap="square" lIns="91440" tIns="45720" rIns="91440" bIns="45720" anchor="t"/>
          <a:p>
            <a:pPr eaLnBrk="1" hangingPunct="1"/>
            <a:r>
              <a:rPr lang="zh-CN" altLang="en-US" b="1" dirty="0">
                <a:solidFill>
                  <a:srgbClr val="3333CC"/>
                </a:solidFill>
                <a:latin typeface="Verdana" panose="020B0604030504040204" pitchFamily="34" charset="0"/>
              </a:rPr>
              <a:t>合同解除的效力</a:t>
            </a: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      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/>
            <a:r>
              <a:rPr lang="zh-CN" altLang="en-US" dirty="0"/>
              <a:t>合同解除后尚未履行的，终止履行；已经履行的，根据履行情况和合同性质，当事人可以要求恢复原状、采取其他补救措施，并有权要求赔偿损失。</a:t>
            </a:r>
            <a:endParaRPr lang="zh-CN" altLang="en-US" dirty="0"/>
          </a:p>
          <a:p>
            <a:pPr eaLnBrk="1" hangingPunct="1"/>
            <a:r>
              <a:rPr lang="zh-CN" altLang="en-US" dirty="0"/>
              <a:t>合同的权利义务终止，不影响合同中结算和清理条款的效力。 </a:t>
            </a:r>
            <a:endParaRPr lang="zh-CN" altLang="en-US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/>
            <a:endParaRPr lang="zh-CN" altLang="zh-CN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89" name="Rectangle 2"/>
          <p:cNvSpPr>
            <a:spLocks noGrp="1"/>
          </p:cNvSpPr>
          <p:nvPr>
            <p:ph idx="1"/>
          </p:nvPr>
        </p:nvSpPr>
        <p:spPr>
          <a:xfrm>
            <a:off x="2208213" y="1268413"/>
            <a:ext cx="7772400" cy="4114800"/>
          </a:xfrm>
        </p:spPr>
        <p:txBody>
          <a:bodyPr wrap="square" lIns="91440" tIns="45720" rIns="91440" bIns="45720" anchor="t"/>
          <a:p>
            <a:pPr eaLnBrk="1" hangingPunct="1">
              <a:buNone/>
            </a:pP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解除权的行使方法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/>
            <a:r>
              <a:rPr lang="zh-CN" altLang="en-US" sz="2800" dirty="0"/>
              <a:t>第九十六条　当事人一方依照本法第九十三条第二款、第九十四条的规定主张解除合同的，</a:t>
            </a:r>
            <a:r>
              <a:rPr lang="zh-CN" altLang="en-US" sz="2800" b="1" dirty="0"/>
              <a:t>应当通知对方。合同自通知到达对方时解除</a:t>
            </a:r>
            <a:r>
              <a:rPr lang="zh-CN" altLang="en-US" sz="2800" dirty="0"/>
              <a:t>。对方有异议的，可以请求人民法院或者仲裁机构确认解除合同的效力。</a:t>
            </a:r>
            <a:endParaRPr lang="zh-CN" altLang="en-US" sz="2800" dirty="0"/>
          </a:p>
          <a:p>
            <a:pPr eaLnBrk="1" hangingPunct="1">
              <a:buNone/>
            </a:pPr>
            <a:r>
              <a:rPr lang="zh-CN" altLang="en-US" sz="2800" dirty="0"/>
              <a:t>　　</a:t>
            </a:r>
            <a:r>
              <a:rPr lang="zh-CN" altLang="en-US" sz="2800" b="1" dirty="0"/>
              <a:t>法律、行政法规规定解除合同应当办理批准、登记等手续的，依照其规定。</a:t>
            </a:r>
            <a:r>
              <a:rPr lang="zh-CN" altLang="en-US" sz="2800" dirty="0"/>
              <a:t> 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标题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endParaRPr lang="zh-CN" altLang="en-US" dirty="0"/>
          </a:p>
        </p:txBody>
      </p:sp>
      <p:sp>
        <p:nvSpPr>
          <p:cNvPr id="17410" name="内容占位符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zh-CN" altLang="en-US" dirty="0"/>
              <a:t>两个星期后公司仍未联系家具公司。合同签订一个月后，家具公司将制作的</a:t>
            </a:r>
            <a:r>
              <a:rPr lang="en-US" altLang="zh-CN" dirty="0"/>
              <a:t>50</a:t>
            </a:r>
            <a:r>
              <a:rPr lang="zh-CN" altLang="en-US" dirty="0"/>
              <a:t>套灰白色办公桌送至公司，却遭到了公司的拒绝。公司称，已经说好要部分办公桌的颜色了，但家具公司竟然全部按照灰白色制作了，所以拒绝收货。那么，公司的拒绝理由成立吗？</a:t>
            </a:r>
            <a:endParaRPr lang="zh-CN" alt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7" name="Rectangle 2"/>
          <p:cNvSpPr>
            <a:spLocks noGrp="1"/>
          </p:cNvSpPr>
          <p:nvPr>
            <p:ph type="title"/>
          </p:nvPr>
        </p:nvSpPr>
        <p:spPr>
          <a:xfrm>
            <a:off x="2209800" y="609600"/>
            <a:ext cx="7772400" cy="515938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3600" b="1" dirty="0">
                <a:solidFill>
                  <a:srgbClr val="3333CC"/>
                </a:solidFill>
              </a:rPr>
              <a:t>（三）债务相互抵销</a:t>
            </a:r>
            <a:r>
              <a:rPr lang="zh-CN" altLang="en-US" dirty="0"/>
              <a:t> </a:t>
            </a:r>
            <a:endParaRPr lang="zh-CN" altLang="en-US" dirty="0"/>
          </a:p>
        </p:txBody>
      </p:sp>
      <p:sp>
        <p:nvSpPr>
          <p:cNvPr id="65538" name="Rectangle 3"/>
          <p:cNvSpPr>
            <a:spLocks noGrp="1"/>
          </p:cNvSpPr>
          <p:nvPr>
            <p:ph idx="1"/>
          </p:nvPr>
        </p:nvSpPr>
        <p:spPr>
          <a:xfrm>
            <a:off x="2209800" y="1196975"/>
            <a:ext cx="7772400" cy="4608513"/>
          </a:xfrm>
        </p:spPr>
        <p:txBody>
          <a:bodyPr wrap="square" lIns="91440" tIns="45720" rIns="91440" bIns="45720" anchor="t">
            <a:normAutofit lnSpcReduction="20000"/>
          </a:bodyPr>
          <a:p>
            <a:pPr eaLnBrk="1" hangingPunct="1">
              <a:lnSpc>
                <a:spcPct val="90000"/>
              </a:lnSpc>
            </a:pPr>
            <a:r>
              <a:rPr lang="zh-CN" altLang="en-US" sz="2800" b="1" dirty="0"/>
              <a:t>债务相互抵销是指合同双方当事人互负债务时，各方相互充抵债务，而使各自的债务在对等额内相互消灭。</a:t>
            </a:r>
            <a:endParaRPr lang="zh-CN" altLang="en-US" sz="2800" b="1" dirty="0"/>
          </a:p>
          <a:p>
            <a:pPr eaLnBrk="1" hangingPunct="1">
              <a:lnSpc>
                <a:spcPct val="90000"/>
              </a:lnSpc>
            </a:pPr>
            <a:r>
              <a:rPr lang="zh-CN" altLang="en-US" sz="2800" b="1" dirty="0"/>
              <a:t>抵消： 法定抵消与约定抵消</a:t>
            </a:r>
            <a:endParaRPr lang="zh-CN" altLang="en-US" sz="2800" b="1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zh-CN" sz="2800" dirty="0">
                <a:latin typeface="Times New Roman" panose="02020603050405020304" pitchFamily="18" charset="0"/>
              </a:rPr>
              <a:t>——</a:t>
            </a:r>
            <a:r>
              <a:rPr lang="zh-CN" altLang="en-US" sz="2800" dirty="0"/>
              <a:t>第九十九条</a:t>
            </a:r>
            <a:r>
              <a:rPr lang="zh-CN" altLang="en-US" sz="2800" dirty="0">
                <a:solidFill>
                  <a:srgbClr val="FF3300"/>
                </a:solidFill>
              </a:rPr>
              <a:t>　当事人互负到期债务</a:t>
            </a:r>
            <a:r>
              <a:rPr lang="zh-CN" altLang="en-US" sz="2800" dirty="0"/>
              <a:t>，</a:t>
            </a:r>
            <a:r>
              <a:rPr lang="zh-CN" altLang="en-US" sz="2800" dirty="0">
                <a:solidFill>
                  <a:srgbClr val="3333CC"/>
                </a:solidFill>
              </a:rPr>
              <a:t>该债务的标的物种类、品质相同的</a:t>
            </a:r>
            <a:r>
              <a:rPr lang="zh-CN" altLang="en-US" sz="2800" dirty="0"/>
              <a:t>，任何一方可以将自己的债务与对方的债务抵销，但依照法律规定或者按照合同性质</a:t>
            </a:r>
            <a:r>
              <a:rPr lang="zh-CN" altLang="en-US" sz="2800" dirty="0">
                <a:hlinkClick r:id="" action="ppaction://hlinkshowjump?jump=nextslide"/>
              </a:rPr>
              <a:t>不得抵销的除外</a:t>
            </a:r>
            <a:r>
              <a:rPr lang="zh-CN" altLang="en-US" sz="2800" dirty="0"/>
              <a:t>。</a:t>
            </a:r>
            <a:endParaRPr lang="zh-CN" altLang="en-US" sz="2800" dirty="0"/>
          </a:p>
          <a:p>
            <a:pPr eaLnBrk="1" hangingPunct="1">
              <a:lnSpc>
                <a:spcPct val="90000"/>
              </a:lnSpc>
              <a:buNone/>
            </a:pPr>
            <a:r>
              <a:rPr lang="zh-CN" altLang="en-US" sz="2800" dirty="0"/>
              <a:t>　　当事人主张抵销的，应当通知对方。通知自到达对方时生效。抵销不得附条件或者附期限。</a:t>
            </a:r>
            <a:endParaRPr lang="zh-CN" altLang="en-US" sz="2800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zh-CN" sz="2800" dirty="0">
                <a:latin typeface="Times New Roman" panose="02020603050405020304" pitchFamily="18" charset="0"/>
              </a:rPr>
              <a:t>——</a:t>
            </a:r>
            <a:r>
              <a:rPr lang="zh-CN" altLang="en-US" sz="2800" dirty="0"/>
              <a:t>第一百条　</a:t>
            </a:r>
            <a:r>
              <a:rPr lang="zh-CN" altLang="en-US" sz="2800" dirty="0">
                <a:solidFill>
                  <a:srgbClr val="FF3300"/>
                </a:solidFill>
              </a:rPr>
              <a:t>当事人互负债务</a:t>
            </a:r>
            <a:r>
              <a:rPr lang="zh-CN" altLang="en-US" sz="2800" dirty="0"/>
              <a:t>，标的物种类、品质</a:t>
            </a:r>
            <a:r>
              <a:rPr lang="zh-CN" altLang="en-US" sz="2800" dirty="0">
                <a:solidFill>
                  <a:srgbClr val="3333CC"/>
                </a:solidFill>
              </a:rPr>
              <a:t>不相同</a:t>
            </a:r>
            <a:r>
              <a:rPr lang="zh-CN" altLang="en-US" sz="2800" dirty="0"/>
              <a:t>的，经双方协商一致，也可以抵销。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1" name="Rectangle 2"/>
          <p:cNvSpPr>
            <a:spLocks noGrp="1"/>
          </p:cNvSpPr>
          <p:nvPr>
            <p:ph idx="1"/>
          </p:nvPr>
        </p:nvSpPr>
        <p:spPr>
          <a:xfrm>
            <a:off x="2209800" y="1196975"/>
            <a:ext cx="7772400" cy="4899025"/>
          </a:xfrm>
        </p:spPr>
        <p:txBody>
          <a:bodyPr wrap="square" lIns="91440" tIns="45720" rIns="91440" bIns="45720" anchor="t"/>
          <a:p>
            <a:pPr eaLnBrk="1" hangingPunct="1"/>
            <a:r>
              <a:rPr lang="zh-CN" altLang="en-US" sz="2800" b="1" dirty="0"/>
              <a:t>下列债务不能抵销：</a:t>
            </a:r>
            <a:br>
              <a:rPr lang="zh-CN" altLang="en-US" sz="2800" b="1" dirty="0"/>
            </a:br>
            <a:r>
              <a:rPr lang="zh-CN" altLang="en-US" sz="2800" b="1" dirty="0"/>
              <a:t>　　（</a:t>
            </a:r>
            <a:r>
              <a:rPr lang="en-US" altLang="zh-CN" sz="2800" b="1" dirty="0"/>
              <a:t>1</a:t>
            </a:r>
            <a:r>
              <a:rPr lang="zh-CN" altLang="en-US" sz="2800" b="1" dirty="0"/>
              <a:t>）按合同性质不能抵销。</a:t>
            </a:r>
            <a:br>
              <a:rPr lang="zh-CN" altLang="en-US" sz="2800" b="1" dirty="0"/>
            </a:br>
            <a:r>
              <a:rPr lang="zh-CN" altLang="en-US" sz="2800" b="1" dirty="0"/>
              <a:t>　　（</a:t>
            </a:r>
            <a:r>
              <a:rPr lang="en-US" altLang="zh-CN" sz="2800" b="1" dirty="0"/>
              <a:t>2</a:t>
            </a:r>
            <a:r>
              <a:rPr lang="zh-CN" altLang="en-US" sz="2800" b="1" dirty="0"/>
              <a:t>）按照约定应当向第三人给付的债务。</a:t>
            </a:r>
            <a:br>
              <a:rPr lang="zh-CN" altLang="en-US" sz="2800" b="1" dirty="0"/>
            </a:br>
            <a:r>
              <a:rPr lang="zh-CN" altLang="en-US" sz="2800" b="1" dirty="0"/>
              <a:t>　　（</a:t>
            </a:r>
            <a:r>
              <a:rPr lang="en-US" altLang="zh-CN" sz="2800" b="1" dirty="0"/>
              <a:t>3</a:t>
            </a:r>
            <a:r>
              <a:rPr lang="zh-CN" altLang="en-US" sz="2800" b="1" dirty="0"/>
              <a:t>）因故意实施侵权行为产生的债务。</a:t>
            </a:r>
            <a:endParaRPr lang="zh-CN" altLang="en-US" sz="2800" b="1" dirty="0"/>
          </a:p>
          <a:p>
            <a:pPr eaLnBrk="1" hangingPunct="1">
              <a:buNone/>
            </a:pPr>
            <a:r>
              <a:rPr lang="en-US" altLang="zh-CN" sz="2800" dirty="0"/>
              <a:t>  </a:t>
            </a:r>
            <a:r>
              <a:rPr lang="en-US" altLang="zh-CN" sz="2000" dirty="0"/>
              <a:t>【</a:t>
            </a:r>
            <a:r>
              <a:rPr lang="zh-CN" altLang="en-US" sz="2000" dirty="0"/>
              <a:t>举例</a:t>
            </a:r>
            <a:r>
              <a:rPr lang="en-US" altLang="zh-CN" sz="2000" dirty="0"/>
              <a:t>】</a:t>
            </a:r>
            <a:r>
              <a:rPr lang="zh-CN" altLang="en-US" sz="2000" dirty="0"/>
              <a:t>甲和乙之间签订了一个</a:t>
            </a:r>
            <a:r>
              <a:rPr lang="en-US" altLang="zh-CN" sz="2000" dirty="0"/>
              <a:t>100</a:t>
            </a:r>
            <a:r>
              <a:rPr lang="zh-CN" altLang="en-US" sz="2000" dirty="0"/>
              <a:t>万元的货物买卖合同，由于甲没有向乙按期支付</a:t>
            </a:r>
            <a:r>
              <a:rPr lang="en-US" altLang="zh-CN" sz="2000" dirty="0"/>
              <a:t>100</a:t>
            </a:r>
            <a:r>
              <a:rPr lang="zh-CN" altLang="en-US" sz="2000" dirty="0"/>
              <a:t>万元的货款，于是乙对甲进行了殴打，造成甲的身体受伤并支付医药费</a:t>
            </a:r>
            <a:r>
              <a:rPr lang="en-US" altLang="zh-CN" sz="2000" dirty="0"/>
              <a:t>50</a:t>
            </a:r>
            <a:r>
              <a:rPr lang="zh-CN" altLang="en-US" sz="2000" dirty="0"/>
              <a:t>万元，这种情况下，乙不能主张以</a:t>
            </a:r>
            <a:r>
              <a:rPr lang="en-US" altLang="zh-CN" sz="2000" dirty="0"/>
              <a:t>50</a:t>
            </a:r>
            <a:r>
              <a:rPr lang="zh-CN" altLang="en-US" sz="2000" dirty="0"/>
              <a:t>万元医疗费抵销</a:t>
            </a:r>
            <a:r>
              <a:rPr lang="en-US" altLang="zh-CN" sz="2000" dirty="0"/>
              <a:t>50</a:t>
            </a:r>
            <a:r>
              <a:rPr lang="zh-CN" altLang="en-US" sz="2000" dirty="0"/>
              <a:t>万元货款。</a:t>
            </a:r>
            <a:endParaRPr lang="zh-CN" altLang="en-US" sz="2000" dirty="0"/>
          </a:p>
          <a:p>
            <a:pPr eaLnBrk="1" hangingPunct="1"/>
            <a:r>
              <a:rPr lang="zh-CN" altLang="en-US" sz="2800" b="1" dirty="0"/>
              <a:t>（</a:t>
            </a:r>
            <a:r>
              <a:rPr lang="en-US" altLang="zh-CN" sz="2800" b="1" dirty="0"/>
              <a:t>4</a:t>
            </a:r>
            <a:r>
              <a:rPr lang="zh-CN" altLang="en-US" sz="2800" b="1" dirty="0"/>
              <a:t>）法律规定不得抵销的其他情形。</a:t>
            </a:r>
            <a:r>
              <a:rPr lang="zh-CN" altLang="en-US" sz="2800" dirty="0"/>
              <a:t>   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5" name="Rectangle 2"/>
          <p:cNvSpPr>
            <a:spLocks noGrp="1"/>
          </p:cNvSpPr>
          <p:nvPr>
            <p:ph idx="1"/>
          </p:nvPr>
        </p:nvSpPr>
        <p:spPr>
          <a:xfrm>
            <a:off x="1774825" y="476250"/>
            <a:ext cx="8642350" cy="6121400"/>
          </a:xfrm>
        </p:spPr>
        <p:txBody>
          <a:bodyPr wrap="square" lIns="91440" tIns="45720" rIns="91440" bIns="45720" anchor="t">
            <a:normAutofit lnSpcReduction="10000"/>
          </a:bodyPr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甲厂于</a:t>
            </a:r>
            <a:r>
              <a:rPr lang="en-US" altLang="zh-CN" sz="2800" dirty="0"/>
              <a:t>10</a:t>
            </a:r>
            <a:r>
              <a:rPr lang="zh-CN" altLang="en-US" sz="2800" dirty="0"/>
              <a:t>月</a:t>
            </a:r>
            <a:r>
              <a:rPr lang="en-US" altLang="zh-CN" sz="2800" dirty="0"/>
              <a:t>4</a:t>
            </a:r>
            <a:r>
              <a:rPr lang="zh-CN" altLang="en-US" sz="2800" dirty="0"/>
              <a:t>日到乙公司购买一批原料，当场提货并付款</a:t>
            </a:r>
            <a:r>
              <a:rPr lang="en-US" altLang="zh-CN" sz="2800" dirty="0"/>
              <a:t>25000</a:t>
            </a:r>
            <a:r>
              <a:rPr lang="zh-CN" altLang="en-US" sz="2800" dirty="0"/>
              <a:t>元。次日，甲厂因货物质量不合格，将这批原料退回乙公司，乙公司签收，但未退款。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CN" sz="2800" dirty="0"/>
              <a:t>10</a:t>
            </a:r>
            <a:r>
              <a:rPr lang="zh-CN" altLang="en-US" sz="2800" dirty="0"/>
              <a:t>月</a:t>
            </a:r>
            <a:r>
              <a:rPr lang="en-US" altLang="zh-CN" sz="2800" dirty="0"/>
              <a:t>7</a:t>
            </a:r>
            <a:r>
              <a:rPr lang="zh-CN" altLang="en-US" sz="2800" dirty="0"/>
              <a:t>日，甲厂到乙公司购买电器一批，价款</a:t>
            </a:r>
            <a:r>
              <a:rPr lang="en-US" altLang="zh-CN" sz="2800" dirty="0"/>
              <a:t>28000</a:t>
            </a:r>
            <a:r>
              <a:rPr lang="zh-CN" altLang="en-US" sz="2800" dirty="0"/>
              <a:t>元，提货时与乙公司约定</a:t>
            </a:r>
            <a:r>
              <a:rPr lang="en-US" altLang="zh-CN" sz="2800" dirty="0"/>
              <a:t>2</a:t>
            </a:r>
            <a:r>
              <a:rPr lang="zh-CN" altLang="en-US" sz="2800" dirty="0"/>
              <a:t>日内付款。</a:t>
            </a:r>
            <a:r>
              <a:rPr lang="en-US" altLang="zh-CN" sz="2800" dirty="0"/>
              <a:t>2</a:t>
            </a:r>
            <a:r>
              <a:rPr lang="zh-CN" altLang="en-US" sz="2800" dirty="0"/>
              <a:t>日期满，甲厂未付款，乙公司上门催收。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甲厂认为前后债务相抵，只需支付</a:t>
            </a:r>
            <a:r>
              <a:rPr lang="en-US" altLang="zh-CN" sz="2800" dirty="0"/>
              <a:t>3000</a:t>
            </a:r>
            <a:r>
              <a:rPr lang="zh-CN" altLang="en-US" sz="2800" dirty="0"/>
              <a:t>元。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/>
              <a:t>双方发生争议，依据债的消灭原理，下列对此案的处理意见哪项是正确的？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dirty="0"/>
              <a:t>　　</a:t>
            </a:r>
            <a:r>
              <a:rPr lang="en-US" altLang="zh-CN" sz="2800" dirty="0"/>
              <a:t>A.</a:t>
            </a:r>
            <a:r>
              <a:rPr lang="zh-CN" altLang="en-US" sz="2800" dirty="0"/>
              <a:t>甲厂应先付给乙公司</a:t>
            </a:r>
            <a:r>
              <a:rPr lang="en-US" altLang="zh-CN" sz="2800" dirty="0"/>
              <a:t>28000</a:t>
            </a:r>
            <a:r>
              <a:rPr lang="zh-CN" altLang="en-US" sz="2800" dirty="0"/>
              <a:t>元，再请求乙公司退款</a:t>
            </a:r>
            <a:r>
              <a:rPr lang="en-US" altLang="zh-CN" sz="2800" dirty="0"/>
              <a:t>25000</a:t>
            </a:r>
            <a:r>
              <a:rPr lang="zh-CN" altLang="en-US" sz="2800" dirty="0"/>
              <a:t>元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dirty="0"/>
              <a:t>　　</a:t>
            </a:r>
            <a:r>
              <a:rPr lang="en-US" altLang="zh-CN" sz="2800" dirty="0"/>
              <a:t>B.</a:t>
            </a:r>
            <a:r>
              <a:rPr lang="zh-CN" altLang="en-US" sz="2800" dirty="0"/>
              <a:t>乙公司应先退给甲厂</a:t>
            </a:r>
            <a:r>
              <a:rPr lang="en-US" altLang="zh-CN" sz="2800" dirty="0"/>
              <a:t>25000</a:t>
            </a:r>
            <a:r>
              <a:rPr lang="zh-CN" altLang="en-US" sz="2800" dirty="0"/>
              <a:t>元，再请求甲厂付款</a:t>
            </a:r>
            <a:r>
              <a:rPr lang="en-US" altLang="zh-CN" sz="2800" dirty="0"/>
              <a:t>28000</a:t>
            </a:r>
            <a:r>
              <a:rPr lang="zh-CN" altLang="en-US" sz="2800" dirty="0"/>
              <a:t>元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dirty="0"/>
              <a:t>　　</a:t>
            </a:r>
            <a:r>
              <a:rPr lang="en-US" altLang="zh-CN" sz="2800" b="1" dirty="0"/>
              <a:t>C</a:t>
            </a:r>
            <a:r>
              <a:rPr lang="en-US" altLang="zh-CN" sz="2800" dirty="0"/>
              <a:t>.</a:t>
            </a:r>
            <a:r>
              <a:rPr lang="zh-CN" altLang="en-US" sz="2800" dirty="0"/>
              <a:t>甲厂付给乙公司</a:t>
            </a:r>
            <a:r>
              <a:rPr lang="en-US" altLang="zh-CN" sz="2800" dirty="0"/>
              <a:t>3000</a:t>
            </a:r>
            <a:r>
              <a:rPr lang="zh-CN" altLang="en-US" sz="2800" dirty="0"/>
              <a:t>元，双方了结债务</a:t>
            </a:r>
            <a:endParaRPr lang="zh-CN" altLang="en-US" sz="2800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dirty="0"/>
              <a:t>　　</a:t>
            </a:r>
            <a:r>
              <a:rPr lang="en-US" altLang="zh-CN" sz="2800" dirty="0"/>
              <a:t>D.</a:t>
            </a:r>
            <a:r>
              <a:rPr lang="zh-CN" altLang="en-US" sz="2800" dirty="0"/>
              <a:t>甲厂应付给乙公司</a:t>
            </a:r>
            <a:r>
              <a:rPr lang="en-US" altLang="zh-CN" sz="2800" dirty="0"/>
              <a:t>14000</a:t>
            </a:r>
            <a:r>
              <a:rPr lang="zh-CN" altLang="en-US" sz="2800" dirty="0"/>
              <a:t>元，待乙公司退款之后，再付给</a:t>
            </a:r>
            <a:r>
              <a:rPr lang="en-US" altLang="zh-CN" sz="2800" dirty="0"/>
              <a:t>14000</a:t>
            </a:r>
            <a:r>
              <a:rPr lang="zh-CN" altLang="en-US" sz="2800" dirty="0"/>
              <a:t>元　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09" name="Rectangle 2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endParaRPr lang="zh-CN" altLang="en-US" dirty="0"/>
          </a:p>
        </p:txBody>
      </p:sp>
      <p:sp>
        <p:nvSpPr>
          <p:cNvPr id="68610" name="Rectangle 3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zh-CN" altLang="en-US" dirty="0"/>
              <a:t>本题中，乙公司已先对甲厂负债</a:t>
            </a:r>
            <a:r>
              <a:rPr lang="en-US" altLang="zh-CN" dirty="0"/>
              <a:t>2.5</a:t>
            </a:r>
            <a:r>
              <a:rPr lang="zh-CN" altLang="en-US" dirty="0"/>
              <a:t>万元，然后甲厂又对乙公司负债</a:t>
            </a:r>
            <a:r>
              <a:rPr lang="en-US" altLang="zh-CN" dirty="0"/>
              <a:t>2.8</a:t>
            </a:r>
            <a:r>
              <a:rPr lang="zh-CN" altLang="en-US" dirty="0"/>
              <a:t>万元，</a:t>
            </a:r>
            <a:r>
              <a:rPr lang="zh-CN" altLang="en-US" dirty="0">
                <a:solidFill>
                  <a:srgbClr val="3333CC"/>
                </a:solidFill>
              </a:rPr>
              <a:t>债的种类性质相同，依法可以抵销。</a:t>
            </a:r>
            <a:endParaRPr lang="zh-CN" altLang="en-US" dirty="0">
              <a:solidFill>
                <a:srgbClr val="3333CC"/>
              </a:solidFill>
            </a:endParaRPr>
          </a:p>
          <a:p>
            <a:pPr eaLnBrk="1" hangingPunct="1"/>
            <a:endParaRPr lang="zh-CN" alt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3" name="Rectangle 2"/>
          <p:cNvSpPr>
            <a:spLocks noGrp="1"/>
          </p:cNvSpPr>
          <p:nvPr>
            <p:ph type="title"/>
          </p:nvPr>
        </p:nvSpPr>
        <p:spPr>
          <a:xfrm>
            <a:off x="2209800" y="333375"/>
            <a:ext cx="7772400" cy="574675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2800" b="1" dirty="0"/>
              <a:t>（四）债务人依法将标的物提存</a:t>
            </a:r>
            <a:r>
              <a:rPr lang="zh-CN" altLang="en-US" sz="4000" dirty="0"/>
              <a:t> </a:t>
            </a:r>
            <a:endParaRPr lang="zh-CN" altLang="en-US" sz="4000" dirty="0"/>
          </a:p>
        </p:txBody>
      </p:sp>
      <p:sp>
        <p:nvSpPr>
          <p:cNvPr id="69634" name="Rectangle 3"/>
          <p:cNvSpPr>
            <a:spLocks noGrp="1"/>
          </p:cNvSpPr>
          <p:nvPr>
            <p:ph idx="1"/>
          </p:nvPr>
        </p:nvSpPr>
        <p:spPr>
          <a:xfrm>
            <a:off x="1774825" y="981075"/>
            <a:ext cx="8569325" cy="5545138"/>
          </a:xfrm>
        </p:spPr>
        <p:txBody>
          <a:bodyPr wrap="square" lIns="91440" tIns="45720" rIns="91440" bIns="45720" anchor="t">
            <a:normAutofit/>
          </a:bodyPr>
          <a:p>
            <a:pPr eaLnBrk="1" hangingPunct="1">
              <a:lnSpc>
                <a:spcPct val="80000"/>
              </a:lnSpc>
            </a:pPr>
            <a:r>
              <a:rPr lang="en-US" altLang="zh-CN" sz="3200" b="1" dirty="0">
                <a:solidFill>
                  <a:srgbClr val="3333CC"/>
                </a:solidFill>
              </a:rPr>
              <a:t>1.</a:t>
            </a:r>
            <a:r>
              <a:rPr lang="zh-CN" altLang="en-US" sz="3200" b="1" dirty="0">
                <a:solidFill>
                  <a:srgbClr val="3333CC"/>
                </a:solidFill>
              </a:rPr>
              <a:t>提存</a:t>
            </a:r>
            <a:r>
              <a:rPr lang="zh-CN" altLang="en-US" sz="3200" b="1" dirty="0"/>
              <a:t>是指由于债权人的原因，</a:t>
            </a:r>
            <a:r>
              <a:rPr lang="zh-CN" altLang="en-US" sz="3200" b="1" dirty="0">
                <a:solidFill>
                  <a:srgbClr val="FF3300"/>
                </a:solidFill>
              </a:rPr>
              <a:t>债务人</a:t>
            </a:r>
            <a:r>
              <a:rPr lang="zh-CN" altLang="en-US" sz="3200" b="1" dirty="0"/>
              <a:t>无法向其交付合同标的物而将该标的物交给提存机关，从而消灭债务、终止合同的制度。 </a:t>
            </a:r>
            <a:endParaRPr lang="zh-CN" altLang="en-US" sz="3200" b="1" dirty="0"/>
          </a:p>
          <a:p>
            <a:pPr eaLnBrk="1" hangingPunct="1">
              <a:lnSpc>
                <a:spcPct val="80000"/>
              </a:lnSpc>
            </a:pPr>
            <a:r>
              <a:rPr lang="en-US" altLang="zh-CN" sz="3200" dirty="0"/>
              <a:t>2.</a:t>
            </a:r>
            <a:r>
              <a:rPr lang="zh-CN" altLang="en-US" sz="3200" dirty="0"/>
              <a:t>有下列情形之一，难以履行债务的，债务人可以将标的物提存：（</a:t>
            </a:r>
            <a:r>
              <a:rPr lang="en-US" altLang="zh-CN" sz="3200" dirty="0"/>
              <a:t>1</a:t>
            </a:r>
            <a:r>
              <a:rPr lang="zh-CN" altLang="en-US" sz="3200" dirty="0"/>
              <a:t>）债权人无正当理由拒绝受领。</a:t>
            </a:r>
            <a:br>
              <a:rPr lang="zh-CN" altLang="en-US" sz="3200" dirty="0"/>
            </a:br>
            <a:r>
              <a:rPr lang="zh-CN" altLang="en-US" sz="3200" dirty="0"/>
              <a:t>　　（</a:t>
            </a:r>
            <a:r>
              <a:rPr lang="en-US" altLang="zh-CN" sz="3200" dirty="0"/>
              <a:t>2</a:t>
            </a:r>
            <a:r>
              <a:rPr lang="zh-CN" altLang="en-US" sz="3200" dirty="0"/>
              <a:t>）债权人下落不明。</a:t>
            </a:r>
            <a:br>
              <a:rPr lang="zh-CN" altLang="en-US" sz="3200" dirty="0"/>
            </a:br>
            <a:r>
              <a:rPr lang="zh-CN" altLang="en-US" sz="3200" dirty="0"/>
              <a:t>　　（</a:t>
            </a:r>
            <a:r>
              <a:rPr lang="en-US" altLang="zh-CN" sz="3200" dirty="0"/>
              <a:t>3</a:t>
            </a:r>
            <a:r>
              <a:rPr lang="zh-CN" altLang="en-US" sz="3200" dirty="0"/>
              <a:t>）债权人死亡未确定继承人或者丧失民事行为能力未确定监护人。</a:t>
            </a:r>
            <a:br>
              <a:rPr lang="zh-CN" altLang="en-US" sz="3200" dirty="0"/>
            </a:br>
            <a:r>
              <a:rPr lang="zh-CN" altLang="en-US" sz="3200" dirty="0"/>
              <a:t>　　（</a:t>
            </a:r>
            <a:r>
              <a:rPr lang="en-US" altLang="zh-CN" sz="3200" dirty="0"/>
              <a:t>4</a:t>
            </a:r>
            <a:r>
              <a:rPr lang="zh-CN" altLang="en-US" sz="3200" dirty="0"/>
              <a:t>）法律规定的其他情形。</a:t>
            </a:r>
            <a:endParaRPr lang="zh-CN" altLang="en-US" sz="3200" dirty="0"/>
          </a:p>
          <a:p>
            <a:pPr eaLnBrk="1" hangingPunct="1">
              <a:lnSpc>
                <a:spcPct val="80000"/>
              </a:lnSpc>
            </a:pPr>
            <a:endParaRPr lang="zh-CN" altLang="en-US" sz="32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>
              <a:lnSpc>
                <a:spcPct val="80000"/>
              </a:lnSpc>
            </a:pPr>
            <a:r>
              <a:rPr lang="en-US" altLang="zh-CN" dirty="0">
                <a:sym typeface="+mn-ea"/>
              </a:rPr>
              <a:t>3.</a:t>
            </a:r>
            <a:r>
              <a:rPr lang="zh-CN" altLang="en-US" dirty="0">
                <a:sym typeface="+mn-ea"/>
              </a:rPr>
              <a:t>标的物提存后，除债权人下落不明的以外，</a:t>
            </a:r>
            <a:r>
              <a:rPr lang="zh-CN" altLang="en-US" b="1" dirty="0">
                <a:sym typeface="+mn-ea"/>
              </a:rPr>
              <a:t>债务人应当及时通知</a:t>
            </a:r>
            <a:r>
              <a:rPr lang="zh-CN" altLang="en-US" dirty="0">
                <a:sym typeface="+mn-ea"/>
              </a:rPr>
              <a:t>债权人或者债权人的继承人、监护人。</a:t>
            </a:r>
            <a:r>
              <a:rPr lang="zh-CN" altLang="en-US" dirty="0">
                <a:solidFill>
                  <a:srgbClr val="FF3300"/>
                </a:solidFill>
                <a:sym typeface="+mn-ea"/>
              </a:rPr>
              <a:t>标的物不适于提存或者提存费用过高的</a:t>
            </a:r>
            <a:r>
              <a:rPr lang="zh-CN" altLang="en-US" dirty="0">
                <a:sym typeface="+mn-ea"/>
              </a:rPr>
              <a:t>，债务人依法可以拍卖或者变卖标的物，提存所得的价款。</a:t>
            </a:r>
            <a:endParaRPr lang="zh-CN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zh-CN" dirty="0">
                <a:sym typeface="+mn-ea"/>
              </a:rPr>
              <a:t>4.</a:t>
            </a:r>
            <a:r>
              <a:rPr lang="zh-CN" altLang="en-US" dirty="0">
                <a:sym typeface="+mn-ea"/>
              </a:rPr>
              <a:t>提存期间，标的物的孳息归债权人所有。提存费用由债权人负担。标的物提存后，毁损、灭失的风险由债权人承担。</a:t>
            </a:r>
            <a:endParaRPr lang="zh-CN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zh-CN" dirty="0">
                <a:sym typeface="+mn-ea"/>
              </a:rPr>
              <a:t>5.</a:t>
            </a:r>
            <a:r>
              <a:rPr lang="zh-CN" altLang="en-US" dirty="0">
                <a:sym typeface="+mn-ea"/>
              </a:rPr>
              <a:t>债权人领取提存物的权利，</a:t>
            </a:r>
            <a:r>
              <a:rPr lang="zh-CN" altLang="en-US" u="sng" dirty="0">
                <a:sym typeface="+mn-ea"/>
              </a:rPr>
              <a:t>自提存之日起</a:t>
            </a:r>
            <a:r>
              <a:rPr lang="en-US" altLang="zh-CN" u="sng" dirty="0">
                <a:sym typeface="+mn-ea"/>
              </a:rPr>
              <a:t>5</a:t>
            </a:r>
            <a:r>
              <a:rPr lang="zh-CN" altLang="en-US" u="sng" dirty="0">
                <a:sym typeface="+mn-ea"/>
              </a:rPr>
              <a:t>年内不行使而消灭</a:t>
            </a:r>
            <a:r>
              <a:rPr lang="zh-CN" altLang="en-US" dirty="0">
                <a:sym typeface="+mn-ea"/>
              </a:rPr>
              <a:t>，提存物扣除提存物费用后归国家所有。  </a:t>
            </a:r>
            <a:endParaRPr lang="zh-CN" altLang="en-US" dirty="0"/>
          </a:p>
          <a:p>
            <a:endParaRPr lang="zh-CN" alt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7" name="Rectangle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zh-CN" altLang="en-US" b="1" dirty="0"/>
              <a:t>债权人免除债务</a:t>
            </a:r>
            <a:endParaRPr lang="zh-CN" altLang="en-US" b="1" dirty="0"/>
          </a:p>
          <a:p>
            <a:pPr eaLnBrk="1" hangingPunct="1">
              <a:buNone/>
            </a:pPr>
            <a:r>
              <a:rPr lang="zh-CN" altLang="en-US" sz="2800" dirty="0"/>
              <a:t>第一百零五条　债权人免除债务人部分或者全部债务的，合同的权利义务部分或者全部终止</a:t>
            </a:r>
            <a:r>
              <a:rPr lang="zh-CN" altLang="en-US" dirty="0"/>
              <a:t>。 </a:t>
            </a:r>
            <a:endParaRPr lang="zh-CN" altLang="en-US" dirty="0"/>
          </a:p>
          <a:p>
            <a:pPr eaLnBrk="1" hangingPunct="1"/>
            <a:r>
              <a:rPr lang="zh-CN" altLang="en-US" b="1" dirty="0"/>
              <a:t>债权债务混同</a:t>
            </a:r>
            <a:endParaRPr lang="zh-CN" altLang="en-US" b="1" dirty="0"/>
          </a:p>
          <a:p>
            <a:pPr eaLnBrk="1" hangingPunct="1">
              <a:buNone/>
            </a:pPr>
            <a:r>
              <a:rPr lang="zh-CN" altLang="en-US" sz="2400" dirty="0"/>
              <a:t>例如由于甲乙两企业合并，甲乙企业之间原先订立的合同中的权利义务同归于合并后的企业，债权债务关系自然终止。</a:t>
            </a:r>
            <a:endParaRPr lang="zh-CN" altLang="en-US" sz="2400" dirty="0"/>
          </a:p>
          <a:p>
            <a:pPr eaLnBrk="1" hangingPunct="1">
              <a:buNone/>
            </a:pPr>
            <a:r>
              <a:rPr lang="zh-CN" altLang="en-US" sz="2800" dirty="0"/>
              <a:t>第一百零六条　债权和债务同归于一人的，合同的权利义务终止，但涉及第三人利益的除外。 </a:t>
            </a:r>
            <a:endParaRPr lang="zh-CN" altLang="en-US" sz="2800" dirty="0"/>
          </a:p>
          <a:p>
            <a:pPr eaLnBrk="1" hangingPunct="1"/>
            <a:endParaRPr lang="zh-CN" altLang="en-US" dirty="0"/>
          </a:p>
        </p:txBody>
      </p:sp>
      <p:sp>
        <p:nvSpPr>
          <p:cNvPr id="70658" name="Rectangle 3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r>
              <a:rPr lang="zh-CN" altLang="en-US" sz="3200" b="1" dirty="0">
                <a:solidFill>
                  <a:srgbClr val="FF3300"/>
                </a:solidFill>
              </a:rPr>
              <a:t>其他导致合同终止情形</a:t>
            </a:r>
            <a:endParaRPr lang="zh-CN" altLang="en-US" sz="3200" b="1" dirty="0">
              <a:solidFill>
                <a:srgbClr val="FF3300"/>
              </a:solidFill>
            </a:endParaRPr>
          </a:p>
        </p:txBody>
      </p:sp>
      <p:pic>
        <p:nvPicPr>
          <p:cNvPr id="70659" name="Picture 4" descr="BS02068_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39275" y="404813"/>
            <a:ext cx="1228725" cy="17922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0660" name="Picture 5" descr="ZW_0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715000"/>
            <a:ext cx="1524000" cy="114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4209" name="图片 83969" descr="合同终止体系图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38425" y="692150"/>
            <a:ext cx="6554788" cy="4826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5233" name="图片 84993" descr="1010325-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90850" y="133350"/>
            <a:ext cx="6210300" cy="6591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标题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endParaRPr lang="zh-CN" altLang="en-US" dirty="0"/>
          </a:p>
        </p:txBody>
      </p:sp>
      <p:sp>
        <p:nvSpPr>
          <p:cNvPr id="18434" name="内容占位符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anchor="t"/>
          <a:p>
            <a:pPr eaLnBrk="1" hangingPunct="1"/>
            <a:r>
              <a:rPr lang="en-US" altLang="zh-CN" dirty="0"/>
              <a:t>第七十七条　当事人协商一致，可以变更合同。</a:t>
            </a:r>
            <a:br>
              <a:rPr lang="en-US" altLang="zh-CN" dirty="0"/>
            </a:br>
            <a:r>
              <a:rPr lang="en-US" altLang="zh-CN" dirty="0"/>
              <a:t>法律、行政法规规定变更合同应当办理批准、登记等手续的，依照其规定。</a:t>
            </a:r>
            <a:br>
              <a:rPr lang="en-US" altLang="zh-CN" dirty="0"/>
            </a:br>
            <a:r>
              <a:rPr lang="en-US" altLang="zh-CN" dirty="0"/>
              <a:t>第七十八条　当事人对合同变更的内容约定不明确的，推定为未变更。</a:t>
            </a:r>
            <a:br>
              <a:rPr lang="en-US" altLang="zh-CN" dirty="0"/>
            </a:b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Rectangle 2"/>
          <p:cNvSpPr>
            <a:spLocks noGrp="1"/>
          </p:cNvSpPr>
          <p:nvPr>
            <p:ph type="title"/>
          </p:nvPr>
        </p:nvSpPr>
        <p:spPr>
          <a:xfrm>
            <a:off x="2209800" y="609600"/>
            <a:ext cx="7772400" cy="371475"/>
          </a:xfrm>
        </p:spPr>
        <p:txBody>
          <a:bodyPr wrap="square" lIns="91440" tIns="45720" rIns="91440" bIns="45720" anchor="ctr">
            <a:normAutofit fontScale="90000"/>
          </a:bodyPr>
          <a:p>
            <a:pPr eaLnBrk="1" hangingPunct="1"/>
            <a:r>
              <a:rPr lang="zh-CN" altLang="en-US" sz="3600" b="1" dirty="0"/>
              <a:t> </a:t>
            </a:r>
            <a:endParaRPr lang="zh-CN" altLang="en-US" sz="3600" b="1" dirty="0"/>
          </a:p>
        </p:txBody>
      </p:sp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1919288" y="620713"/>
            <a:ext cx="8540750" cy="5472112"/>
          </a:xfrm>
        </p:spPr>
        <p:txBody>
          <a:bodyPr wrap="square" lIns="91440" tIns="45720" rIns="91440" bIns="45720" anchor="t"/>
          <a:p>
            <a:pPr eaLnBrk="1" hangingPunct="1">
              <a:buNone/>
            </a:pPr>
            <a:r>
              <a:rPr lang="zh-CN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</a:rPr>
              <a:t>一、合同变更的概念</a:t>
            </a:r>
            <a:endParaRPr lang="zh-CN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eaLnBrk="1" hangingPunct="1"/>
            <a:r>
              <a:rPr lang="zh-CN" altLang="en-US" sz="3600" b="1" dirty="0"/>
              <a:t>合同变更，是指在合同成立以后，尚未履行或者尚未完全履行前，当事人根据客观情况的变化，依照法律规定的条件和程序，对合同的内容进行修改或者补充。</a:t>
            </a:r>
            <a:endParaRPr lang="zh-CN" altLang="en-US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Rectangle 2"/>
          <p:cNvSpPr>
            <a:spLocks noGrp="1"/>
          </p:cNvSpPr>
          <p:nvPr>
            <p:ph idx="1"/>
          </p:nvPr>
        </p:nvSpPr>
        <p:spPr>
          <a:xfrm>
            <a:off x="1825625" y="765175"/>
            <a:ext cx="8540750" cy="5334000"/>
          </a:xfrm>
        </p:spPr>
        <p:txBody>
          <a:bodyPr wrap="square" lIns="91440" tIns="45720" rIns="91440" bIns="45720" anchor="t"/>
          <a:p>
            <a:pPr algn="just" eaLnBrk="1" hangingPunct="1">
              <a:lnSpc>
                <a:spcPct val="90000"/>
              </a:lnSpc>
              <a:buNone/>
            </a:pPr>
            <a:r>
              <a:rPr lang="zh-CN" altLang="en-US" sz="3600" b="1" dirty="0">
                <a:solidFill>
                  <a:srgbClr val="3333CC"/>
                </a:solidFill>
                <a:latin typeface="Verdana" panose="020B0604030504040204" pitchFamily="34" charset="0"/>
              </a:rPr>
              <a:t>二、合同变更的条件</a:t>
            </a:r>
            <a:endParaRPr lang="zh-CN" altLang="en-US" sz="3600" dirty="0">
              <a:solidFill>
                <a:srgbClr val="3333CC"/>
              </a:solidFill>
              <a:latin typeface="Verdan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buNone/>
            </a:pP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（一）原已存在有效的合同关系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buNone/>
            </a:pP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（二）合同内容已发生变化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2800" dirty="0"/>
              <a:t>可表现为合同标的物的数量或质量、规格、价款数额或计算方法、履行时间、履行地点、履行方式等合同内容的某一项或数项发生变化。</a:t>
            </a:r>
            <a:r>
              <a:rPr lang="zh-CN" altLang="en-US" dirty="0"/>
              <a:t> 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buNone/>
            </a:pP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（三）</a:t>
            </a:r>
            <a:r>
              <a:rPr lang="zh-CN" altLang="en-US" b="1" dirty="0"/>
              <a:t>必须遵守法律的规定和当事人的约定。</a:t>
            </a:r>
            <a:endParaRPr lang="zh-CN" altLang="en-US" b="1" dirty="0"/>
          </a:p>
          <a:p>
            <a:pPr algn="just" eaLnBrk="1" hangingPunct="1">
              <a:lnSpc>
                <a:spcPct val="90000"/>
              </a:lnSpc>
              <a:buNone/>
            </a:pP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即</a:t>
            </a:r>
            <a:r>
              <a:rPr lang="zh-CN" altLang="en-US" sz="2800" b="1" dirty="0">
                <a:solidFill>
                  <a:srgbClr val="333333"/>
                </a:solidFill>
                <a:latin typeface="Verdana" panose="020B0604030504040204" pitchFamily="34" charset="0"/>
                <a:hlinkClick r:id="rId1" action="ppaction://hlinksldjump"/>
              </a:rPr>
              <a:t>裁决机构裁决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，有时依形成权人的意思表示，并且不因此损害国家利益和社会公共利益。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（四）</a:t>
            </a:r>
            <a:r>
              <a:rPr lang="zh-CN" altLang="en-US" b="1" dirty="0"/>
              <a:t>合同变更必须符合约定或法定的</a:t>
            </a:r>
            <a:r>
              <a:rPr lang="zh-CN" altLang="en-US" b="1" dirty="0">
                <a:hlinkClick r:id="rId2" action="ppaction://hlinksldjump"/>
              </a:rPr>
              <a:t>形式要件</a:t>
            </a:r>
            <a:endParaRPr lang="zh-CN" altLang="en-US" b="1" dirty="0"/>
          </a:p>
          <a:p>
            <a:pPr algn="just" eaLnBrk="1" hangingPunct="1">
              <a:lnSpc>
                <a:spcPct val="90000"/>
              </a:lnSpc>
              <a:buNone/>
            </a:pP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Rectangle 2"/>
          <p:cNvSpPr>
            <a:spLocks noGrp="1"/>
          </p:cNvSpPr>
          <p:nvPr>
            <p:ph idx="1"/>
          </p:nvPr>
        </p:nvSpPr>
        <p:spPr>
          <a:xfrm>
            <a:off x="1847850" y="692150"/>
            <a:ext cx="8540750" cy="5262563"/>
          </a:xfrm>
        </p:spPr>
        <p:txBody>
          <a:bodyPr wrap="square" lIns="91440" tIns="45720" rIns="91440" bIns="45720" anchor="t"/>
          <a:p>
            <a:pPr algn="just" eaLnBrk="1" hangingPunct="1">
              <a:lnSpc>
                <a:spcPct val="80000"/>
              </a:lnSpc>
              <a:buNone/>
            </a:pPr>
            <a:r>
              <a:rPr lang="zh-CN" altLang="en-US" b="1" dirty="0">
                <a:solidFill>
                  <a:srgbClr val="333333"/>
                </a:solidFill>
                <a:latin typeface="Verdana" panose="020B0604030504040204" pitchFamily="34" charset="0"/>
              </a:rPr>
              <a:t>法院或仲裁机关的裁决</a:t>
            </a:r>
            <a:endParaRPr lang="zh-CN" altLang="en-US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buNone/>
            </a:pP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通过这种方式变更合同具体包括以下几种情形</a:t>
            </a: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:</a:t>
            </a:r>
            <a:endParaRPr lang="en-US" altLang="zh-CN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buNone/>
            </a:pP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（</a:t>
            </a: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1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）</a:t>
            </a:r>
            <a:r>
              <a:rPr lang="zh-CN" altLang="en-US" sz="2800" b="1" dirty="0">
                <a:solidFill>
                  <a:srgbClr val="3333CC"/>
                </a:solidFill>
                <a:latin typeface="Verdana" panose="020B0604030504040204" pitchFamily="34" charset="0"/>
              </a:rPr>
              <a:t>因情事变更的出现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，当事人一方可提出延期履行或部分履行的变更要求，但他并不享有单方变更合同的权利。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buNone/>
            </a:pP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（</a:t>
            </a: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2</a:t>
            </a:r>
            <a:r>
              <a:rPr lang="zh-CN" altLang="en-US" sz="2800" b="1" dirty="0">
                <a:solidFill>
                  <a:srgbClr val="333333"/>
                </a:solidFill>
                <a:latin typeface="Verdana" panose="020B0604030504040204" pitchFamily="34" charset="0"/>
              </a:rPr>
              <a:t>）</a:t>
            </a:r>
            <a:r>
              <a:rPr lang="zh-CN" altLang="en-US" sz="2800" b="1" dirty="0">
                <a:solidFill>
                  <a:srgbClr val="3333CC"/>
                </a:solidFill>
                <a:latin typeface="Verdana" panose="020B0604030504040204" pitchFamily="34" charset="0"/>
              </a:rPr>
              <a:t>因可归责于债务人的事由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而致原合同没有履行，可以适用裁决的方式予以变更。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（</a:t>
            </a: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3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）</a:t>
            </a:r>
            <a:r>
              <a:rPr lang="zh-CN" altLang="en-US" sz="2800" b="1" dirty="0">
                <a:solidFill>
                  <a:srgbClr val="3333CC"/>
                </a:solidFill>
                <a:latin typeface="Verdana" panose="020B0604030504040204" pitchFamily="34" charset="0"/>
              </a:rPr>
              <a:t>因重大误解或显失公平的合同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，可裁决变更。根据</a:t>
            </a: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《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合同法</a:t>
            </a: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》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第</a:t>
            </a:r>
            <a:r>
              <a:rPr lang="en-US" altLang="zh-CN" sz="2800" dirty="0">
                <a:solidFill>
                  <a:srgbClr val="333333"/>
                </a:solidFill>
                <a:latin typeface="Verdana" panose="020B0604030504040204" pitchFamily="34" charset="0"/>
              </a:rPr>
              <a:t>54</a:t>
            </a:r>
            <a:r>
              <a:rPr lang="zh-CN" altLang="en-US" sz="2800" dirty="0">
                <a:solidFill>
                  <a:srgbClr val="333333"/>
                </a:solidFill>
                <a:latin typeface="Verdana" panose="020B0604030504040204" pitchFamily="34" charset="0"/>
              </a:rPr>
              <a:t>条规定，对于重大误解、显失公平和一方以欺诈、胁迫的手段或者乘人之危损害另一方利益的合同，当事人一方可向法院或仲裁机关提出变更的请求，由法院或仲裁机关依法作出变更的裁决。</a:t>
            </a:r>
            <a:endParaRPr lang="zh-CN" altLang="en-US" sz="2800" dirty="0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9628</Words>
  <Application>WPS 演示</Application>
  <PresentationFormat>宽屏</PresentationFormat>
  <Paragraphs>397</Paragraphs>
  <Slides>58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58</vt:i4>
      </vt:variant>
    </vt:vector>
  </HeadingPairs>
  <TitlesOfParts>
    <vt:vector size="74" baseType="lpstr">
      <vt:lpstr>Arial</vt:lpstr>
      <vt:lpstr>宋体</vt:lpstr>
      <vt:lpstr>Wingdings</vt:lpstr>
      <vt:lpstr>Calibri</vt:lpstr>
      <vt:lpstr>微软雅黑</vt:lpstr>
      <vt:lpstr>黑体</vt:lpstr>
      <vt:lpstr>Times New Roman</vt:lpstr>
      <vt:lpstr>Verdana</vt:lpstr>
      <vt:lpstr>Arial Unicode MS</vt:lpstr>
      <vt:lpstr>Calibri Light</vt:lpstr>
      <vt:lpstr>MS PGothic</vt:lpstr>
      <vt:lpstr>隶书</vt:lpstr>
      <vt:lpstr>楷体_GB2312</vt:lpstr>
      <vt:lpstr>Courier New</vt:lpstr>
      <vt:lpstr>新宋体</vt:lpstr>
      <vt:lpstr>Office 主题</vt:lpstr>
      <vt:lpstr>PowerPoint 演示文稿</vt:lpstr>
      <vt:lpstr>学习目标</vt:lpstr>
      <vt:lpstr>PowerPoint 演示文稿</vt:lpstr>
      <vt:lpstr>合同变更内容不明确的该怎么办</vt:lpstr>
      <vt:lpstr>PowerPoint 演示文稿</vt:lpstr>
      <vt:lpstr>PowerPoint 演示文稿</vt:lpstr>
      <vt:lpstr> </vt:lpstr>
      <vt:lpstr>PowerPoint 演示文稿</vt:lpstr>
      <vt:lpstr>PowerPoint 演示文稿</vt:lpstr>
      <vt:lpstr>PowerPoint 演示文稿</vt:lpstr>
      <vt:lpstr>三、合同变更的形式</vt:lpstr>
      <vt:lpstr>四、合同变更的效力</vt:lpstr>
      <vt:lpstr>合同一方对合同变更产生误解，能否视为未变更？</vt:lpstr>
      <vt:lpstr>PowerPoint 演示文稿</vt:lpstr>
      <vt:lpstr>PowerPoint 演示文稿</vt:lpstr>
      <vt:lpstr>债权人转让债权，需要经过债务人的同意吗？</vt:lpstr>
      <vt:lpstr>债务人转让债务，需要经过债权人的同意吗？</vt:lpstr>
      <vt:lpstr>PowerPoint 演示文稿</vt:lpstr>
      <vt:lpstr>PowerPoint 演示文稿</vt:lpstr>
      <vt:lpstr>PowerPoint 演示文稿</vt:lpstr>
      <vt:lpstr>合同的转让</vt:lpstr>
      <vt:lpstr>PowerPoint 演示文稿</vt:lpstr>
      <vt:lpstr>合同权利的转让（债权让与）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问题</vt:lpstr>
      <vt:lpstr>PowerPoint 演示文稿</vt:lpstr>
      <vt:lpstr>PowerPoint 演示文稿</vt:lpstr>
      <vt:lpstr>PowerPoint 演示文稿</vt:lpstr>
      <vt:lpstr>合同义务的转移（债务承担）</vt:lpstr>
      <vt:lpstr>PowerPoint 演示文稿</vt:lpstr>
      <vt:lpstr>PowerPoint 演示文稿</vt:lpstr>
      <vt:lpstr>PowerPoint 演示文稿</vt:lpstr>
      <vt:lpstr>合同权利义务的概括转让</vt:lpstr>
      <vt:lpstr>法人或其他组织合并或分立后债权债务关系的处理</vt:lpstr>
      <vt:lpstr>PowerPoint 演示文稿</vt:lpstr>
      <vt:lpstr>PowerPoint 演示文稿</vt:lpstr>
      <vt:lpstr>合同权利义务的终止  Termination of Contract</vt:lpstr>
      <vt:lpstr>一、概述</vt:lpstr>
      <vt:lpstr>PowerPoint 演示文稿</vt:lpstr>
      <vt:lpstr>PowerPoint 演示文稿</vt:lpstr>
      <vt:lpstr>（二）合同的解除</vt:lpstr>
      <vt:lpstr>PowerPoint 演示文稿</vt:lpstr>
      <vt:lpstr>PowerPoint 演示文稿</vt:lpstr>
      <vt:lpstr>PowerPoint 演示文稿</vt:lpstr>
      <vt:lpstr>（三）债务相互抵销 </vt:lpstr>
      <vt:lpstr>PowerPoint 演示文稿</vt:lpstr>
      <vt:lpstr>PowerPoint 演示文稿</vt:lpstr>
      <vt:lpstr>PowerPoint 演示文稿</vt:lpstr>
      <vt:lpstr>（四）债务人依法将标的物提存 </vt:lpstr>
      <vt:lpstr>PowerPoint 演示文稿</vt:lpstr>
      <vt:lpstr>其他导致合同终止情形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Gaoyang</dc:creator>
  <cp:lastModifiedBy>   无名</cp:lastModifiedBy>
  <cp:revision>94</cp:revision>
  <dcterms:created xsi:type="dcterms:W3CDTF">2015-05-05T08:02:00Z</dcterms:created>
  <dcterms:modified xsi:type="dcterms:W3CDTF">2018-03-04T06:30:43Z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