
<file path=[Content_Types].xml><?xml version="1.0" encoding="utf-8"?>
<Types xmlns="http://schemas.openxmlformats.org/package/2006/content-types">
  <Default Extension="jpeg" ContentType="image/jpeg"/>
  <Default Extension="wav" ContentType="audio/x-wav"/>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7" r:id="rId3"/>
    <p:sldId id="258" r:id="rId4"/>
    <p:sldId id="259" r:id="rId5"/>
    <p:sldId id="289" r:id="rId6"/>
    <p:sldId id="290" r:id="rId7"/>
    <p:sldId id="291" r:id="rId8"/>
    <p:sldId id="343" r:id="rId9"/>
    <p:sldId id="340" r:id="rId10"/>
    <p:sldId id="341" r:id="rId11"/>
    <p:sldId id="342" r:id="rId12"/>
    <p:sldId id="344" r:id="rId13"/>
    <p:sldId id="292" r:id="rId14"/>
    <p:sldId id="267" r:id="rId15"/>
    <p:sldId id="268" r:id="rId16"/>
    <p:sldId id="333" r:id="rId17"/>
    <p:sldId id="334" r:id="rId18"/>
    <p:sldId id="335" r:id="rId19"/>
    <p:sldId id="336" r:id="rId20"/>
    <p:sldId id="337"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notesMaster" Target="notesMasters/notes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325438"/>
            <a:ext cx="10972800" cy="580072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dirty="0"/>
          </a:p>
        </p:txBody>
      </p:sp>
      <p:sp>
        <p:nvSpPr>
          <p:cNvPr id="4" name="页脚占位符 3"/>
          <p:cNvSpPr>
            <a:spLocks noGrp="1"/>
          </p:cNvSpPr>
          <p:nvPr>
            <p:ph type="ftr" sz="quarter" idx="11"/>
          </p:nvPr>
        </p:nvSpPr>
        <p:spPr/>
        <p:txBody>
          <a:bodyPr/>
          <a:p>
            <a:pPr lvl="0" fontAlgn="base"/>
            <a:endParaRPr lang="zh-CN" altLang="en-US" strike="noStrike" noProof="1" dirty="0"/>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ea"/>
              </a:rPr>
            </a:fld>
            <a:endParaRPr lang="zh-CN" altLang="en-US" strike="noStrike" noProof="1"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GIF"/></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audio" Target="../media/audio1.wav"/><Relationship Id="rId3" Type="http://schemas.openxmlformats.org/officeDocument/2006/relationships/image" Target="../media/image5.png"/><Relationship Id="rId2" Type="http://schemas.openxmlformats.org/officeDocument/2006/relationships/slide" Target="slide24.xml"/><Relationship Id="rId1" Type="http://schemas.openxmlformats.org/officeDocument/2006/relationships/slide" Target="sl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slide" Target="slide1.xml"/><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GI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GI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jpeg"/><Relationship Id="rId1" Type="http://schemas.openxmlformats.org/officeDocument/2006/relationships/hyperlink" Target="http://image.baidu.com/i?ct=503316480&amp;z=0&amp;tn=baiduimagedetail&amp;word=%B6%AF%CE%EF%CA%B8%C1%BF%CD%BC&amp;in=8127&amp;cl=2&amp;cm=1&amp;sc=0&amp;lm=-1&amp;pn=13&amp;rn=1&amp;di=6210898050&amp;ln=2000&amp;fr=&amp;ic=0&amp;s=0&amp;se=1" TargetMode="Externa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jpeg"/><Relationship Id="rId1" Type="http://schemas.openxmlformats.org/officeDocument/2006/relationships/hyperlink" Target="http://image.baidu.com/i?ct=503316480&amp;z=0&amp;tn=baiduimagedetail&amp;word=%B6%AF%CE%EF%CA%B8%C1%BF%CD%BC&amp;in=8127&amp;cl=2&amp;cm=1&amp;sc=0&amp;lm=-1&amp;pn=13&amp;rn=1&amp;di=6210898050&amp;ln=2000&amp;fr=&amp;ic=0&amp;s=0&amp;se=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006475" y="516573"/>
            <a:ext cx="10086975" cy="1985010"/>
          </a:xfrm>
          <a:prstGeom prst="rect">
            <a:avLst/>
          </a:prstGeom>
          <a:noFill/>
          <a:ln w="9525">
            <a:noFill/>
          </a:ln>
        </p:spPr>
        <p:txBody>
          <a:bodyPr wrap="none" anchor="t">
            <a:spAutoFit/>
          </a:bodyPr>
          <a:p>
            <a:pPr lvl="0" algn="l"/>
            <a:r>
              <a:rPr lang="en-US" altLang="zh-CN" sz="6000" b="1" dirty="0">
                <a:solidFill>
                  <a:srgbClr val="2E2E2E"/>
                </a:solidFill>
                <a:latin typeface="Calibri" panose="020F0502020204030204" charset="0"/>
                <a:ea typeface="微软雅黑" panose="020B0503020204020204" charset="-122"/>
                <a:sym typeface="Calibri" panose="020F0502020204030204" charset="0"/>
              </a:rPr>
              <a:t>4.</a:t>
            </a:r>
            <a:r>
              <a:rPr lang="zh-CN" altLang="en-US" sz="6000" b="1" dirty="0">
                <a:solidFill>
                  <a:srgbClr val="2E2E2E"/>
                </a:solidFill>
                <a:latin typeface="Calibri" panose="020F0502020204030204" charset="0"/>
                <a:ea typeface="微软雅黑" panose="020B0503020204020204" charset="-122"/>
                <a:sym typeface="Calibri" panose="020F0502020204030204" charset="0"/>
              </a:rPr>
              <a:t>签订合同----正确把握合同，</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科学处理合同事物</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5" name="文本框 2"/>
          <p:cNvSpPr/>
          <p:nvPr/>
        </p:nvSpPr>
        <p:spPr>
          <a:xfrm>
            <a:off x="3561080" y="2760980"/>
            <a:ext cx="6598920" cy="829945"/>
          </a:xfrm>
          <a:prstGeom prst="rect">
            <a:avLst/>
          </a:prstGeom>
          <a:noFill/>
          <a:ln w="9525">
            <a:noFill/>
          </a:ln>
        </p:spPr>
        <p:txBody>
          <a:bodyPr wrap="square" anchor="t">
            <a:spAutoFit/>
          </a:bodyPr>
          <a:p>
            <a:pPr lvl="0"/>
            <a:r>
              <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rPr>
              <a:t>4</a:t>
            </a:r>
            <a:r>
              <a:rPr lang="en-US" altLang="zh-CN"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rPr>
              <a:t>-3</a:t>
            </a:r>
            <a:r>
              <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rPr>
              <a:t> 履行合同</a:t>
            </a:r>
            <a:endParaRPr lang="zh-CN" altLang="en-US" sz="4800" b="1" dirty="0">
              <a:ln w="22225">
                <a:solidFill>
                  <a:schemeClr val="accent2"/>
                </a:solidFill>
                <a:prstDash val="solid"/>
              </a:ln>
              <a:solidFill>
                <a:schemeClr val="accent2">
                  <a:lumMod val="40000"/>
                  <a:lumOff val="60000"/>
                </a:schemeClr>
              </a:solidFill>
              <a:effectLst/>
              <a:latin typeface="微软雅黑" panose="020B0503020204020204" charset="-122"/>
              <a:ea typeface="宋体" panose="02010600030101010101" pitchFamily="2" charset="-122"/>
              <a:sym typeface="微软雅黑" panose="020B0503020204020204" charset="-122"/>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charRg st="0" end="3"/>
                                            </p:txEl>
                                          </p:spTgt>
                                        </p:tgtEl>
                                        <p:attrNameLst>
                                          <p:attrName>style.visibility</p:attrName>
                                        </p:attrNameLst>
                                      </p:cBhvr>
                                      <p:to>
                                        <p:strVal val="visible"/>
                                      </p:to>
                                    </p:set>
                                    <p:anim calcmode="lin" valueType="num">
                                      <p:cBhvr additive="base">
                                        <p:cTn id="7" dur="500" fill="hold"/>
                                        <p:tgtEl>
                                          <p:spTgt spid="3075">
                                            <p:txEl>
                                              <p:charRg st="0"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charRg st="0"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文本占位符 11265"/>
          <p:cNvSpPr>
            <a:spLocks noGrp="1" noRot="1"/>
          </p:cNvSpPr>
          <p:nvPr>
            <p:ph idx="1"/>
          </p:nvPr>
        </p:nvSpPr>
        <p:spPr>
          <a:xfrm>
            <a:off x="1847850" y="908050"/>
            <a:ext cx="8540750" cy="4608513"/>
          </a:xfrm>
        </p:spPr>
        <p:txBody>
          <a:bodyPr anchor="t"/>
          <a:p>
            <a:pPr>
              <a:lnSpc>
                <a:spcPct val="90000"/>
              </a:lnSpc>
            </a:pPr>
            <a:r>
              <a:rPr lang="zh-CN" altLang="en-US" b="1">
                <a:solidFill>
                  <a:schemeClr val="tx2"/>
                </a:solidFill>
                <a:latin typeface="楷体_GB2312" pitchFamily="1" charset="-122"/>
                <a:ea typeface="楷体_GB2312" pitchFamily="1" charset="-122"/>
              </a:rPr>
              <a:t>每次买的不是大白菜就是罗卜等容易清洗的蔬菜，乙公司应该知道这种情况，但是其仍然送来了我公司不需要的小白菜，这是曲解了合同标的。乙公司称合同的标的是蔬菜，小白菜也是蔬菜，甲公司并没有说清楚要什么样的蔬菜，合同的标的规定是新鲜蔬菜，而小白菜最新鲜，所以我公司就送了小白菜过去，这没有违反合同的规定，甲公司称蔬菜就是大白菜或罗卜的说法太过牵强附会，既没有合同依据也没有法律依据，不足为凭。 </a:t>
            </a:r>
            <a:endParaRPr lang="zh-CN" altLang="en-US" b="1">
              <a:solidFill>
                <a:schemeClr val="tx2"/>
              </a:solidFill>
              <a:latin typeface="楷体_GB2312" pitchFamily="1" charset="-122"/>
              <a:ea typeface="楷体_GB2312" pitchFamily="1" charset="-122"/>
            </a:endParaRPr>
          </a:p>
          <a:p>
            <a:pPr>
              <a:lnSpc>
                <a:spcPct val="90000"/>
              </a:lnSpc>
            </a:pPr>
            <a:endParaRPr lang="zh-CN" altLang="en-US"/>
          </a:p>
        </p:txBody>
      </p:sp>
      <p:sp>
        <p:nvSpPr>
          <p:cNvPr id="11266" name="日期占位符 1"/>
          <p:cNvSpPr/>
          <p:nvPr>
            <p:ph type="dt" sz="half" idx="10"/>
          </p:nvPr>
        </p:nvSpPr>
        <p:spPr/>
        <p:txBody>
          <a:bodyPr anchor="t"/>
          <a:p>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文本占位符 13313"/>
          <p:cNvSpPr>
            <a:spLocks noGrp="1" noRot="1"/>
          </p:cNvSpPr>
          <p:nvPr>
            <p:ph idx="1"/>
          </p:nvPr>
        </p:nvSpPr>
        <p:spPr>
          <a:xfrm>
            <a:off x="2438400" y="762000"/>
            <a:ext cx="7772400" cy="4114800"/>
          </a:xfrm>
        </p:spPr>
        <p:txBody>
          <a:bodyPr anchor="t"/>
          <a:p>
            <a:pPr>
              <a:buNone/>
            </a:pPr>
            <a:r>
              <a:rPr lang="zh-CN" altLang="en-US"/>
              <a:t>（</a:t>
            </a:r>
            <a:r>
              <a:rPr lang="en-US" altLang="zh-CN"/>
              <a:t>2</a:t>
            </a:r>
            <a:r>
              <a:rPr lang="zh-CN" altLang="en-US"/>
              <a:t>）</a:t>
            </a:r>
            <a:r>
              <a:rPr lang="zh-CN" altLang="en-US" b="1">
                <a:solidFill>
                  <a:srgbClr val="FF0000"/>
                </a:solidFill>
              </a:rPr>
              <a:t>价款或者报酬不明确的</a:t>
            </a:r>
            <a:r>
              <a:rPr lang="zh-CN" altLang="en-US"/>
              <a:t>，</a:t>
            </a:r>
            <a:endParaRPr lang="zh-CN" altLang="en-US"/>
          </a:p>
          <a:p>
            <a:pPr>
              <a:buNone/>
            </a:pPr>
            <a:endParaRPr lang="zh-CN" altLang="en-US"/>
          </a:p>
          <a:p>
            <a:pPr>
              <a:buNone/>
            </a:pPr>
            <a:endParaRPr lang="zh-CN" altLang="en-US"/>
          </a:p>
          <a:p>
            <a:pPr>
              <a:buNone/>
            </a:pPr>
            <a:endParaRPr lang="zh-CN" altLang="en-US"/>
          </a:p>
          <a:p>
            <a:pPr>
              <a:buNone/>
            </a:pPr>
            <a:endParaRPr lang="zh-CN" altLang="en-US"/>
          </a:p>
          <a:p>
            <a:pPr>
              <a:buNone/>
            </a:pPr>
            <a:endParaRPr lang="zh-CN" altLang="en-US"/>
          </a:p>
          <a:p>
            <a:pPr>
              <a:buNone/>
            </a:pPr>
            <a:endParaRPr lang="zh-CN" altLang="en-US"/>
          </a:p>
          <a:p>
            <a:pPr>
              <a:buNone/>
            </a:pPr>
            <a:endParaRPr lang="zh-CN" altLang="en-US"/>
          </a:p>
          <a:p>
            <a:pPr>
              <a:buNone/>
            </a:pPr>
            <a:endParaRPr lang="zh-CN" altLang="en-US"/>
          </a:p>
          <a:p>
            <a:pPr>
              <a:buNone/>
            </a:pPr>
            <a:endParaRPr lang="zh-CN" altLang="en-US"/>
          </a:p>
        </p:txBody>
      </p:sp>
      <p:sp>
        <p:nvSpPr>
          <p:cNvPr id="13314" name="左大括号 13314"/>
          <p:cNvSpPr/>
          <p:nvPr/>
        </p:nvSpPr>
        <p:spPr>
          <a:xfrm>
            <a:off x="1981200" y="1752600"/>
            <a:ext cx="609600" cy="2590800"/>
          </a:xfrm>
          <a:prstGeom prst="leftBrace">
            <a:avLst>
              <a:gd name="adj1" fmla="val 35396"/>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3315" name="文本框 13315"/>
          <p:cNvSpPr txBox="1"/>
          <p:nvPr/>
        </p:nvSpPr>
        <p:spPr>
          <a:xfrm>
            <a:off x="2743200" y="1524000"/>
            <a:ext cx="7086600" cy="944880"/>
          </a:xfrm>
          <a:prstGeom prst="rect">
            <a:avLst/>
          </a:prstGeom>
          <a:noFill/>
          <a:ln w="9525">
            <a:noFill/>
          </a:ln>
        </p:spPr>
        <p:txBody>
          <a:bodyPr anchor="t">
            <a:spAutoFit/>
          </a:bodyPr>
          <a:p>
            <a:pPr lvl="0">
              <a:spcBef>
                <a:spcPct val="50000"/>
              </a:spcBef>
              <a:buClr>
                <a:srgbClr val="000000"/>
              </a:buClr>
            </a:pPr>
            <a:r>
              <a:rPr lang="zh-CN" altLang="en-US" sz="2800">
                <a:latin typeface="Times New Roman" panose="02020603050405020304" pitchFamily="2" charset="0"/>
                <a:ea typeface="宋体" panose="02010600030101010101" pitchFamily="2" charset="-122"/>
              </a:rPr>
              <a:t>自主订立合同</a:t>
            </a:r>
            <a:r>
              <a:rPr lang="zh-CN" altLang="en-US" sz="2400">
                <a:latin typeface="Times New Roman" panose="02020603050405020304" pitchFamily="2" charset="0"/>
                <a:ea typeface="宋体" panose="02010600030101010101" pitchFamily="2" charset="-122"/>
              </a:rPr>
              <a:t>：</a:t>
            </a:r>
            <a:r>
              <a:rPr lang="zh-CN" altLang="en-US" sz="2800" b="1">
                <a:solidFill>
                  <a:srgbClr val="FF0000"/>
                </a:solidFill>
                <a:latin typeface="Times New Roman" panose="02020603050405020304" pitchFamily="2" charset="0"/>
                <a:ea typeface="宋体" panose="02010600030101010101" pitchFamily="2" charset="-122"/>
              </a:rPr>
              <a:t>按照订立合同时履行地的市场价格履行</a:t>
            </a:r>
            <a:endParaRPr lang="zh-CN" altLang="en-US" sz="2800" b="1">
              <a:solidFill>
                <a:srgbClr val="FF0000"/>
              </a:solidFill>
              <a:latin typeface="Times New Roman" panose="02020603050405020304" pitchFamily="2" charset="0"/>
              <a:ea typeface="宋体" panose="02010600030101010101" pitchFamily="2" charset="-122"/>
            </a:endParaRPr>
          </a:p>
        </p:txBody>
      </p:sp>
      <p:sp>
        <p:nvSpPr>
          <p:cNvPr id="13316" name="文本框 13316"/>
          <p:cNvSpPr txBox="1"/>
          <p:nvPr/>
        </p:nvSpPr>
        <p:spPr>
          <a:xfrm>
            <a:off x="2667000" y="3581400"/>
            <a:ext cx="2133600" cy="1798320"/>
          </a:xfrm>
          <a:prstGeom prst="rect">
            <a:avLst/>
          </a:prstGeom>
          <a:noFill/>
          <a:ln w="9525">
            <a:noFill/>
          </a:ln>
        </p:spPr>
        <p:txBody>
          <a:bodyPr anchor="t">
            <a:spAutoFit/>
          </a:bodyPr>
          <a:p>
            <a:pPr lvl="0">
              <a:spcBef>
                <a:spcPct val="50000"/>
              </a:spcBef>
              <a:buClr>
                <a:srgbClr val="000000"/>
              </a:buClr>
            </a:pPr>
            <a:r>
              <a:rPr lang="zh-CN" altLang="en-US" sz="2800">
                <a:latin typeface="Times New Roman" panose="02020603050405020304" pitchFamily="2" charset="0"/>
                <a:ea typeface="宋体" panose="02010600030101010101" pitchFamily="2" charset="-122"/>
              </a:rPr>
              <a:t>依法应当执行政府定价或者政府指导价</a:t>
            </a:r>
            <a:endParaRPr lang="zh-CN" altLang="en-US" sz="2800">
              <a:latin typeface="Times New Roman" panose="02020603050405020304" pitchFamily="2" charset="0"/>
              <a:ea typeface="宋体" panose="02010600030101010101" pitchFamily="2" charset="-122"/>
            </a:endParaRPr>
          </a:p>
        </p:txBody>
      </p:sp>
      <p:sp>
        <p:nvSpPr>
          <p:cNvPr id="13317" name="左大括号 13317"/>
          <p:cNvSpPr/>
          <p:nvPr/>
        </p:nvSpPr>
        <p:spPr>
          <a:xfrm>
            <a:off x="4724400" y="3124200"/>
            <a:ext cx="533400" cy="2438400"/>
          </a:xfrm>
          <a:prstGeom prst="leftBrace">
            <a:avLst>
              <a:gd name="adj1" fmla="val 38074"/>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3318" name="文本框 13318"/>
          <p:cNvSpPr txBox="1"/>
          <p:nvPr/>
        </p:nvSpPr>
        <p:spPr>
          <a:xfrm>
            <a:off x="5486400" y="2971800"/>
            <a:ext cx="40386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按时交付：交付时的价格</a:t>
            </a:r>
            <a:endParaRPr lang="zh-CN" altLang="en-US" sz="2400">
              <a:latin typeface="Times New Roman" panose="02020603050405020304" pitchFamily="2" charset="0"/>
              <a:ea typeface="宋体" panose="02010600030101010101" pitchFamily="2" charset="-122"/>
            </a:endParaRPr>
          </a:p>
        </p:txBody>
      </p:sp>
      <p:sp>
        <p:nvSpPr>
          <p:cNvPr id="13319" name="文本框 13319"/>
          <p:cNvSpPr txBox="1"/>
          <p:nvPr/>
        </p:nvSpPr>
        <p:spPr>
          <a:xfrm>
            <a:off x="5334000" y="4876800"/>
            <a:ext cx="1066800" cy="82296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逾期交付</a:t>
            </a:r>
            <a:endParaRPr lang="zh-CN" altLang="en-US" sz="2400">
              <a:latin typeface="Times New Roman" panose="02020603050405020304" pitchFamily="2" charset="0"/>
              <a:ea typeface="宋体" panose="02010600030101010101" pitchFamily="2" charset="-122"/>
            </a:endParaRPr>
          </a:p>
        </p:txBody>
      </p:sp>
      <p:sp>
        <p:nvSpPr>
          <p:cNvPr id="13320" name="文本框 13320"/>
          <p:cNvSpPr txBox="1"/>
          <p:nvPr/>
        </p:nvSpPr>
        <p:spPr>
          <a:xfrm>
            <a:off x="6934200" y="4191000"/>
            <a:ext cx="685800" cy="457200"/>
          </a:xfrm>
          <a:prstGeom prst="rect">
            <a:avLst/>
          </a:prstGeom>
          <a:noFill/>
          <a:ln w="9525">
            <a:noFill/>
          </a:ln>
        </p:spPr>
        <p:txBody>
          <a:bodyPr anchor="t">
            <a:spAutoFit/>
          </a:bodyPr>
          <a:p>
            <a:pPr lvl="0">
              <a:spcBef>
                <a:spcPct val="50000"/>
              </a:spcBef>
              <a:buClr>
                <a:srgbClr val="000000"/>
              </a:buClr>
            </a:pPr>
            <a:endParaRPr sz="2400">
              <a:latin typeface="Times New Roman" panose="02020603050405020304" pitchFamily="2" charset="0"/>
              <a:ea typeface="宋体" panose="02010600030101010101" pitchFamily="2" charset="-122"/>
            </a:endParaRPr>
          </a:p>
        </p:txBody>
      </p:sp>
      <p:sp>
        <p:nvSpPr>
          <p:cNvPr id="13321" name="左大括号 13321"/>
          <p:cNvSpPr/>
          <p:nvPr/>
        </p:nvSpPr>
        <p:spPr>
          <a:xfrm>
            <a:off x="6324600" y="4495800"/>
            <a:ext cx="533400" cy="1447800"/>
          </a:xfrm>
          <a:prstGeom prst="leftBrace">
            <a:avLst>
              <a:gd name="adj1" fmla="val 22606"/>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3322" name="文本框 13322"/>
          <p:cNvSpPr txBox="1"/>
          <p:nvPr/>
        </p:nvSpPr>
        <p:spPr>
          <a:xfrm>
            <a:off x="6858000" y="4267200"/>
            <a:ext cx="11430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交货</a:t>
            </a:r>
            <a:endParaRPr lang="zh-CN" altLang="en-US" sz="2400">
              <a:latin typeface="Times New Roman" panose="02020603050405020304" pitchFamily="2" charset="0"/>
              <a:ea typeface="宋体" panose="02010600030101010101" pitchFamily="2" charset="-122"/>
            </a:endParaRPr>
          </a:p>
        </p:txBody>
      </p:sp>
      <p:sp>
        <p:nvSpPr>
          <p:cNvPr id="13323" name="文本框 13323"/>
          <p:cNvSpPr txBox="1"/>
          <p:nvPr/>
        </p:nvSpPr>
        <p:spPr>
          <a:xfrm>
            <a:off x="6934200" y="5638800"/>
            <a:ext cx="9906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付款</a:t>
            </a:r>
            <a:endParaRPr lang="zh-CN" altLang="en-US" sz="2400">
              <a:latin typeface="Times New Roman" panose="02020603050405020304" pitchFamily="2" charset="0"/>
              <a:ea typeface="宋体" panose="02010600030101010101" pitchFamily="2" charset="-122"/>
            </a:endParaRPr>
          </a:p>
        </p:txBody>
      </p:sp>
      <p:sp>
        <p:nvSpPr>
          <p:cNvPr id="13324" name="左大括号 13324"/>
          <p:cNvSpPr/>
          <p:nvPr/>
        </p:nvSpPr>
        <p:spPr>
          <a:xfrm>
            <a:off x="7620000" y="4038600"/>
            <a:ext cx="304800" cy="914400"/>
          </a:xfrm>
          <a:prstGeom prst="leftBrace">
            <a:avLst>
              <a:gd name="adj1" fmla="val 25000"/>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3325" name="文本框 13325"/>
          <p:cNvSpPr txBox="1"/>
          <p:nvPr/>
        </p:nvSpPr>
        <p:spPr>
          <a:xfrm>
            <a:off x="8001000" y="3886200"/>
            <a:ext cx="14478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涨</a:t>
            </a:r>
            <a:r>
              <a:rPr lang="en-US" altLang="zh-CN" sz="2400">
                <a:latin typeface="Times New Roman" panose="02020603050405020304" pitchFamily="2" charset="0"/>
                <a:ea typeface="宋体" panose="02010600030101010101" pitchFamily="2" charset="-122"/>
              </a:rPr>
              <a:t>---</a:t>
            </a:r>
            <a:r>
              <a:rPr lang="zh-CN" altLang="en-US" sz="2400">
                <a:latin typeface="Times New Roman" panose="02020603050405020304" pitchFamily="2" charset="0"/>
                <a:ea typeface="宋体" panose="02010600030101010101" pitchFamily="2" charset="-122"/>
              </a:rPr>
              <a:t>原价</a:t>
            </a:r>
            <a:endParaRPr lang="zh-CN" altLang="en-US" sz="2400">
              <a:latin typeface="Times New Roman" panose="02020603050405020304" pitchFamily="2" charset="0"/>
              <a:ea typeface="宋体" panose="02010600030101010101" pitchFamily="2" charset="-122"/>
            </a:endParaRPr>
          </a:p>
        </p:txBody>
      </p:sp>
      <p:sp>
        <p:nvSpPr>
          <p:cNvPr id="13326" name="文本框 13326"/>
          <p:cNvSpPr txBox="1"/>
          <p:nvPr/>
        </p:nvSpPr>
        <p:spPr>
          <a:xfrm>
            <a:off x="8001000" y="4724400"/>
            <a:ext cx="16764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跌</a:t>
            </a:r>
            <a:r>
              <a:rPr lang="en-US" altLang="zh-CN" sz="2400">
                <a:latin typeface="Times New Roman" panose="02020603050405020304" pitchFamily="2" charset="0"/>
                <a:ea typeface="宋体" panose="02010600030101010101" pitchFamily="2" charset="-122"/>
              </a:rPr>
              <a:t>---</a:t>
            </a:r>
            <a:r>
              <a:rPr lang="zh-CN" altLang="en-US" sz="2400">
                <a:latin typeface="Times New Roman" panose="02020603050405020304" pitchFamily="2" charset="0"/>
                <a:ea typeface="宋体" panose="02010600030101010101" pitchFamily="2" charset="-122"/>
              </a:rPr>
              <a:t>新价</a:t>
            </a:r>
            <a:endParaRPr lang="zh-CN" altLang="en-US" sz="2400">
              <a:latin typeface="Times New Roman" panose="02020603050405020304" pitchFamily="2" charset="0"/>
              <a:ea typeface="宋体" panose="02010600030101010101" pitchFamily="2" charset="-122"/>
            </a:endParaRPr>
          </a:p>
        </p:txBody>
      </p:sp>
      <p:sp>
        <p:nvSpPr>
          <p:cNvPr id="13327" name="左大括号 13327"/>
          <p:cNvSpPr/>
          <p:nvPr/>
        </p:nvSpPr>
        <p:spPr>
          <a:xfrm>
            <a:off x="7772400" y="5410200"/>
            <a:ext cx="304800" cy="990600"/>
          </a:xfrm>
          <a:prstGeom prst="leftBrace">
            <a:avLst>
              <a:gd name="adj1" fmla="val 27068"/>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3328" name="文本框 13328"/>
          <p:cNvSpPr txBox="1"/>
          <p:nvPr/>
        </p:nvSpPr>
        <p:spPr>
          <a:xfrm>
            <a:off x="8153400" y="5257800"/>
            <a:ext cx="19812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涨</a:t>
            </a:r>
            <a:r>
              <a:rPr lang="en-US" altLang="zh-CN" sz="2400">
                <a:latin typeface="Times New Roman" panose="02020603050405020304" pitchFamily="2" charset="0"/>
                <a:ea typeface="宋体" panose="02010600030101010101" pitchFamily="2" charset="-122"/>
              </a:rPr>
              <a:t>---</a:t>
            </a:r>
            <a:r>
              <a:rPr lang="zh-CN" altLang="en-US" sz="2400">
                <a:latin typeface="Times New Roman" panose="02020603050405020304" pitchFamily="2" charset="0"/>
                <a:ea typeface="宋体" panose="02010600030101010101" pitchFamily="2" charset="-122"/>
              </a:rPr>
              <a:t>新价</a:t>
            </a:r>
            <a:endParaRPr lang="zh-CN" altLang="en-US" sz="2400">
              <a:latin typeface="Times New Roman" panose="02020603050405020304" pitchFamily="2" charset="0"/>
              <a:ea typeface="宋体" panose="02010600030101010101" pitchFamily="2" charset="-122"/>
            </a:endParaRPr>
          </a:p>
        </p:txBody>
      </p:sp>
      <p:sp>
        <p:nvSpPr>
          <p:cNvPr id="13329" name="文本框 13329"/>
          <p:cNvSpPr txBox="1"/>
          <p:nvPr/>
        </p:nvSpPr>
        <p:spPr>
          <a:xfrm>
            <a:off x="8077200" y="6019800"/>
            <a:ext cx="1676400" cy="457200"/>
          </a:xfrm>
          <a:prstGeom prst="rect">
            <a:avLst/>
          </a:prstGeom>
          <a:noFill/>
          <a:ln w="9525">
            <a:noFill/>
          </a:ln>
        </p:spPr>
        <p:txBody>
          <a:bodyPr anchor="t">
            <a:spAutoFit/>
          </a:bodyPr>
          <a:p>
            <a:pPr lvl="0">
              <a:spcBef>
                <a:spcPct val="50000"/>
              </a:spcBef>
              <a:buClr>
                <a:srgbClr val="000000"/>
              </a:buClr>
            </a:pPr>
            <a:r>
              <a:rPr lang="zh-CN" altLang="en-US" sz="2400">
                <a:latin typeface="Times New Roman" panose="02020603050405020304" pitchFamily="2" charset="0"/>
                <a:ea typeface="宋体" panose="02010600030101010101" pitchFamily="2" charset="-122"/>
              </a:rPr>
              <a:t>跌</a:t>
            </a:r>
            <a:r>
              <a:rPr lang="en-US" altLang="zh-CN" sz="2400">
                <a:latin typeface="Times New Roman" panose="02020603050405020304" pitchFamily="2" charset="0"/>
                <a:ea typeface="宋体" panose="02010600030101010101" pitchFamily="2" charset="-122"/>
              </a:rPr>
              <a:t>---</a:t>
            </a:r>
            <a:r>
              <a:rPr lang="zh-CN" altLang="en-US" sz="2400">
                <a:latin typeface="Times New Roman" panose="02020603050405020304" pitchFamily="2" charset="0"/>
                <a:ea typeface="宋体" panose="02010600030101010101" pitchFamily="2" charset="-122"/>
              </a:rPr>
              <a:t>原价</a:t>
            </a:r>
            <a:endParaRPr lang="zh-CN" altLang="en-US" sz="2400">
              <a:latin typeface="Times New Roman" panose="02020603050405020304" pitchFamily="2" charset="0"/>
              <a:ea typeface="宋体" panose="02010600030101010101" pitchFamily="2" charset="-122"/>
            </a:endParaRPr>
          </a:p>
        </p:txBody>
      </p:sp>
      <p:sp>
        <p:nvSpPr>
          <p:cNvPr id="13330" name="日期占位符 1"/>
          <p:cNvSpPr/>
          <p:nvPr>
            <p:ph type="dt" sz="half" idx="10"/>
          </p:nvPr>
        </p:nvSpPr>
        <p:spPr/>
        <p:txBody>
          <a:bodyPr anchor="t"/>
          <a:p>
            <a:endParaRPr lang="zh-CN" altLang="en-US"/>
          </a:p>
        </p:txBody>
      </p:sp>
    </p:spTree>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5" name="空心弧 3"/>
          <p:cNvSpPr/>
          <p:nvPr/>
        </p:nvSpPr>
        <p:spPr>
          <a:xfrm rot="9900000" flipH="1">
            <a:off x="1635125" y="-681037"/>
            <a:ext cx="1385888" cy="1746250"/>
          </a:xfrm>
          <a:custGeom>
            <a:avLst/>
            <a:gdLst/>
            <a:ahLst/>
            <a:cxnLst>
              <a:cxn ang="11796480">
                <a:pos x="703128" y="65935"/>
              </a:cxn>
              <a:cxn ang="5898240">
                <a:pos x="1319966" y="663220"/>
              </a:cxn>
              <a:cxn ang="11796480">
                <a:pos x="692944" y="654844"/>
              </a:cxn>
            </a:cxnLst>
            <a:pathLst>
              <a:path w="1385888" h="1309688">
                <a:moveTo>
                  <a:pt x="704267" y="87"/>
                </a:moveTo>
                <a:cubicBezTo>
                  <a:pt x="1081778" y="5831"/>
                  <a:pt x="1385888" y="296776"/>
                  <a:pt x="1385888" y="654844"/>
                </a:cubicBezTo>
                <a:cubicBezTo>
                  <a:pt x="1385888" y="657951"/>
                  <a:pt x="1385865" y="661053"/>
                  <a:pt x="1385820" y="664103"/>
                </a:cubicBezTo>
                <a:lnTo>
                  <a:pt x="1254115" y="662341"/>
                </a:lnTo>
                <a:cubicBezTo>
                  <a:pt x="1254154" y="659847"/>
                  <a:pt x="1254173" y="657348"/>
                  <a:pt x="1254173" y="654844"/>
                </a:cubicBezTo>
                <a:cubicBezTo>
                  <a:pt x="1254173" y="368744"/>
                  <a:pt x="1007776" y="136286"/>
                  <a:pt x="701990" y="131782"/>
                </a:cubicBezTo>
                <a:close/>
              </a:path>
            </a:pathLst>
          </a:custGeom>
          <a:solidFill>
            <a:srgbClr val="E46C0A"/>
          </a:solidFill>
          <a:ln w="9525">
            <a:noFill/>
          </a:ln>
        </p:spPr>
        <p:txBody>
          <a:bodyPr/>
          <a:p>
            <a:endParaRPr lang="zh-CN" altLang="en-US"/>
          </a:p>
        </p:txBody>
      </p:sp>
      <p:sp>
        <p:nvSpPr>
          <p:cNvPr id="67586" name="空心弧 4"/>
          <p:cNvSpPr/>
          <p:nvPr/>
        </p:nvSpPr>
        <p:spPr>
          <a:xfrm rot="10493181" flipH="1">
            <a:off x="1962150" y="830263"/>
            <a:ext cx="1385888" cy="1746250"/>
          </a:xfrm>
          <a:custGeom>
            <a:avLst/>
            <a:gdLst/>
            <a:ahLst/>
            <a:cxnLst>
              <a:cxn ang="0">
                <a:pos x="580767" y="1235417"/>
              </a:cxn>
              <a:cxn ang="5898240">
                <a:pos x="1320041" y="620534"/>
              </a:cxn>
              <a:cxn ang="17694720">
                <a:pos x="692944" y="654844"/>
              </a:cxn>
            </a:cxnLst>
            <a:pathLst>
              <a:path w="1385888" h="1309688">
                <a:moveTo>
                  <a:pt x="568475" y="1299037"/>
                </a:moveTo>
                <a:cubicBezTo>
                  <a:pt x="245003" y="1243553"/>
                  <a:pt x="0" y="976237"/>
                  <a:pt x="0" y="654844"/>
                </a:cubicBezTo>
                <a:cubicBezTo>
                  <a:pt x="0" y="293184"/>
                  <a:pt x="310242" y="0"/>
                  <a:pt x="692944" y="0"/>
                </a:cubicBezTo>
                <a:cubicBezTo>
                  <a:pt x="1062195" y="0"/>
                  <a:pt x="1363989" y="272936"/>
                  <a:pt x="1384740" y="616827"/>
                </a:cubicBezTo>
                <a:lnTo>
                  <a:pt x="1255353" y="624074"/>
                </a:lnTo>
                <a:cubicBezTo>
                  <a:pt x="1238203" y="348221"/>
                  <a:pt x="992960" y="129567"/>
                  <a:pt x="692943" y="129567"/>
                </a:cubicBezTo>
                <a:cubicBezTo>
                  <a:pt x="381798" y="129567"/>
                  <a:pt x="129566" y="364742"/>
                  <a:pt x="129566" y="654844"/>
                </a:cubicBezTo>
                <a:cubicBezTo>
                  <a:pt x="129566" y="913133"/>
                  <a:pt x="329510" y="1127880"/>
                  <a:pt x="592960" y="1171874"/>
                </a:cubicBezTo>
                <a:close/>
              </a:path>
            </a:pathLst>
          </a:custGeom>
          <a:solidFill>
            <a:srgbClr val="FFC000"/>
          </a:solidFill>
          <a:ln w="9525">
            <a:noFill/>
          </a:ln>
        </p:spPr>
        <p:txBody>
          <a:bodyPr/>
          <a:p>
            <a:endParaRPr lang="zh-CN" altLang="en-US"/>
          </a:p>
        </p:txBody>
      </p:sp>
      <p:sp>
        <p:nvSpPr>
          <p:cNvPr id="67587" name="空心弧 5"/>
          <p:cNvSpPr/>
          <p:nvPr/>
        </p:nvSpPr>
        <p:spPr>
          <a:xfrm flipH="1">
            <a:off x="3221038" y="806450"/>
            <a:ext cx="1385887" cy="1747838"/>
          </a:xfrm>
          <a:custGeom>
            <a:avLst/>
            <a:gdLst/>
            <a:ahLst/>
            <a:cxnLst>
              <a:cxn ang="23592960">
                <a:pos x="701933" y="1247066"/>
              </a:cxn>
              <a:cxn ang="5898240">
                <a:pos x="1321734" y="653441"/>
              </a:cxn>
              <a:cxn ang="11796480">
                <a:pos x="692944" y="655638"/>
              </a:cxn>
            </a:cxnLst>
            <a:pathLst>
              <a:path w="1385887" h="1311275">
                <a:moveTo>
                  <a:pt x="702908" y="1311207"/>
                </a:moveTo>
                <a:cubicBezTo>
                  <a:pt x="709558" y="1311185"/>
                  <a:pt x="706236" y="1311207"/>
                  <a:pt x="702908" y="1311207"/>
                </a:cubicBezTo>
                <a:cubicBezTo>
                  <a:pt x="320206" y="1311207"/>
                  <a:pt x="9964" y="1017668"/>
                  <a:pt x="9964" y="655569"/>
                </a:cubicBezTo>
                <a:cubicBezTo>
                  <a:pt x="9964" y="293470"/>
                  <a:pt x="320206" y="-69"/>
                  <a:pt x="702908" y="-69"/>
                </a:cubicBezTo>
                <a:cubicBezTo>
                  <a:pt x="1084757" y="-69"/>
                  <a:pt x="1394468" y="292163"/>
                  <a:pt x="1395847" y="653135"/>
                </a:cubicBezTo>
                <a:lnTo>
                  <a:pt x="1257588" y="653665"/>
                </a:lnTo>
                <a:cubicBezTo>
                  <a:pt x="1256440" y="361351"/>
                  <a:pt x="1004079" y="126323"/>
                  <a:pt x="692940" y="126323"/>
                </a:cubicBezTo>
                <a:cubicBezTo>
                  <a:pt x="381094" y="126323"/>
                  <a:pt x="128292" y="362422"/>
                  <a:pt x="128292" y="653665"/>
                </a:cubicBezTo>
                <a:cubicBezTo>
                  <a:pt x="128292" y="944908"/>
                  <a:pt x="381094" y="1181007"/>
                  <a:pt x="692940" y="1181007"/>
                </a:cubicBezTo>
                <a:cubicBezTo>
                  <a:pt x="695630" y="1181007"/>
                  <a:pt x="698316" y="1180989"/>
                  <a:pt x="700997" y="1180954"/>
                </a:cubicBezTo>
                <a:close/>
              </a:path>
            </a:pathLst>
          </a:custGeom>
          <a:solidFill>
            <a:srgbClr val="404040"/>
          </a:solidFill>
          <a:ln w="9525">
            <a:noFill/>
          </a:ln>
        </p:spPr>
        <p:txBody>
          <a:bodyPr/>
          <a:p>
            <a:endParaRPr lang="zh-CN" altLang="en-US"/>
          </a:p>
        </p:txBody>
      </p:sp>
      <p:sp>
        <p:nvSpPr>
          <p:cNvPr id="67588" name="空心弧 6"/>
          <p:cNvSpPr/>
          <p:nvPr/>
        </p:nvSpPr>
        <p:spPr>
          <a:xfrm rot="-5400000" flipH="1">
            <a:off x="2982913" y="2647950"/>
            <a:ext cx="1847850" cy="1309688"/>
          </a:xfrm>
          <a:custGeom>
            <a:avLst/>
            <a:gdLst/>
            <a:ahLst/>
            <a:cxnLst>
              <a:cxn ang="5898240">
                <a:pos x="64091" y="659656"/>
              </a:cxn>
              <a:cxn ang="5898240">
                <a:pos x="1321812" y="652647"/>
              </a:cxn>
              <a:cxn ang="17694720">
                <a:pos x="692944" y="654844"/>
              </a:cxn>
            </a:cxnLst>
            <a:pathLst>
              <a:path w="1385887" h="1309688">
                <a:moveTo>
                  <a:pt x="23" y="660147"/>
                </a:moveTo>
                <a:cubicBezTo>
                  <a:pt x="30" y="663684"/>
                  <a:pt x="23" y="661917"/>
                  <a:pt x="23" y="660147"/>
                </a:cubicBezTo>
                <a:cubicBezTo>
                  <a:pt x="23" y="298487"/>
                  <a:pt x="310265" y="5303"/>
                  <a:pt x="692967" y="5303"/>
                </a:cubicBezTo>
                <a:cubicBezTo>
                  <a:pt x="1074815" y="5303"/>
                  <a:pt x="1384526" y="297180"/>
                  <a:pt x="1385906" y="657714"/>
                </a:cubicBezTo>
                <a:lnTo>
                  <a:pt x="1257743" y="652871"/>
                </a:lnTo>
                <a:cubicBezTo>
                  <a:pt x="1256593" y="360909"/>
                  <a:pt x="1004162" y="126167"/>
                  <a:pt x="692939" y="126167"/>
                </a:cubicBezTo>
                <a:cubicBezTo>
                  <a:pt x="381006" y="126167"/>
                  <a:pt x="128135" y="361980"/>
                  <a:pt x="128135" y="652871"/>
                </a:cubicBezTo>
                <a:cubicBezTo>
                  <a:pt x="128135" y="654321"/>
                  <a:pt x="128141" y="655769"/>
                  <a:pt x="128154" y="657216"/>
                </a:cubicBezTo>
                <a:close/>
              </a:path>
            </a:pathLst>
          </a:custGeom>
          <a:solidFill>
            <a:srgbClr val="E46C0A"/>
          </a:solidFill>
          <a:ln w="9525">
            <a:noFill/>
          </a:ln>
        </p:spPr>
        <p:txBody>
          <a:bodyPr/>
          <a:p>
            <a:endParaRPr lang="zh-CN" altLang="en-US"/>
          </a:p>
        </p:txBody>
      </p:sp>
      <p:sp>
        <p:nvSpPr>
          <p:cNvPr id="67589" name="空心弧 7"/>
          <p:cNvSpPr/>
          <p:nvPr/>
        </p:nvSpPr>
        <p:spPr>
          <a:xfrm rot="5400000" flipH="1">
            <a:off x="2978150" y="4327525"/>
            <a:ext cx="1847850" cy="1311275"/>
          </a:xfrm>
          <a:custGeom>
            <a:avLst/>
            <a:gdLst/>
            <a:ahLst/>
            <a:cxnLst>
              <a:cxn ang="23592960">
                <a:pos x="701923" y="1245557"/>
              </a:cxn>
              <a:cxn ang="5898240">
                <a:pos x="1321813" y="652647"/>
              </a:cxn>
              <a:cxn ang="11796480">
                <a:pos x="692944" y="654844"/>
              </a:cxn>
            </a:cxnLst>
            <a:pathLst>
              <a:path w="1385888" h="1309688">
                <a:moveTo>
                  <a:pt x="702897" y="1309620"/>
                </a:moveTo>
                <a:cubicBezTo>
                  <a:pt x="709539" y="1309598"/>
                  <a:pt x="706221" y="1309620"/>
                  <a:pt x="702897" y="1309620"/>
                </a:cubicBezTo>
                <a:cubicBezTo>
                  <a:pt x="320195" y="1309620"/>
                  <a:pt x="9953" y="1016436"/>
                  <a:pt x="9953" y="654776"/>
                </a:cubicBezTo>
                <a:cubicBezTo>
                  <a:pt x="9953" y="293116"/>
                  <a:pt x="320195" y="-68"/>
                  <a:pt x="702897" y="-68"/>
                </a:cubicBezTo>
                <a:cubicBezTo>
                  <a:pt x="1084745" y="-68"/>
                  <a:pt x="1394455" y="291808"/>
                  <a:pt x="1395836" y="652342"/>
                </a:cubicBezTo>
                <a:lnTo>
                  <a:pt x="1257744" y="652871"/>
                </a:lnTo>
                <a:cubicBezTo>
                  <a:pt x="1256594" y="360909"/>
                  <a:pt x="1004163" y="126167"/>
                  <a:pt x="692940" y="126167"/>
                </a:cubicBezTo>
                <a:cubicBezTo>
                  <a:pt x="381007" y="126167"/>
                  <a:pt x="128136" y="361980"/>
                  <a:pt x="128136" y="652871"/>
                </a:cubicBezTo>
                <a:cubicBezTo>
                  <a:pt x="128136" y="943762"/>
                  <a:pt x="381007" y="1179575"/>
                  <a:pt x="692940" y="1179575"/>
                </a:cubicBezTo>
                <a:cubicBezTo>
                  <a:pt x="695627" y="1179575"/>
                  <a:pt x="698309" y="1179558"/>
                  <a:pt x="700986" y="1179523"/>
                </a:cubicBezTo>
                <a:close/>
              </a:path>
            </a:pathLst>
          </a:custGeom>
          <a:solidFill>
            <a:srgbClr val="404040"/>
          </a:solidFill>
          <a:ln w="9525">
            <a:noFill/>
          </a:ln>
        </p:spPr>
        <p:txBody>
          <a:bodyPr/>
          <a:p>
            <a:endParaRPr lang="zh-CN" altLang="en-US"/>
          </a:p>
        </p:txBody>
      </p:sp>
      <p:grpSp>
        <p:nvGrpSpPr>
          <p:cNvPr id="67590" name="组合 26"/>
          <p:cNvGrpSpPr/>
          <p:nvPr/>
        </p:nvGrpSpPr>
        <p:grpSpPr>
          <a:xfrm>
            <a:off x="806450" y="4046538"/>
            <a:ext cx="2570163" cy="1847850"/>
            <a:chOff x="0" y="0"/>
            <a:chExt cx="2570954" cy="1386123"/>
          </a:xfrm>
        </p:grpSpPr>
        <p:sp>
          <p:nvSpPr>
            <p:cNvPr id="67591" name="空心弧 8"/>
            <p:cNvSpPr/>
            <p:nvPr/>
          </p:nvSpPr>
          <p:spPr>
            <a:xfrm rot="-5400000" flipH="1">
              <a:off x="1222843" y="38016"/>
              <a:ext cx="1386123" cy="1310091"/>
            </a:xfrm>
            <a:custGeom>
              <a:avLst/>
              <a:gdLst/>
              <a:ahLst/>
              <a:cxnLst>
                <a:cxn ang="23592960">
                  <a:pos x="702038" y="1245639"/>
                </a:cxn>
                <a:cxn ang="0">
                  <a:pos x="694966" y="64394"/>
                </a:cxn>
                <a:cxn ang="11796480">
                  <a:pos x="693062" y="655046"/>
                </a:cxn>
              </a:cxnLst>
              <a:pathLst>
                <a:path w="1386123" h="1310091">
                  <a:moveTo>
                    <a:pt x="703017" y="1310023"/>
                  </a:moveTo>
                  <a:cubicBezTo>
                    <a:pt x="709661" y="1310001"/>
                    <a:pt x="706342" y="1310023"/>
                    <a:pt x="703017" y="1310023"/>
                  </a:cubicBezTo>
                  <a:cubicBezTo>
                    <a:pt x="320249" y="1310023"/>
                    <a:pt x="9955" y="1016749"/>
                    <a:pt x="9955" y="654977"/>
                  </a:cubicBezTo>
                  <a:cubicBezTo>
                    <a:pt x="9955" y="293205"/>
                    <a:pt x="320249" y="-69"/>
                    <a:pt x="703017" y="-69"/>
                  </a:cubicBezTo>
                  <a:cubicBezTo>
                    <a:pt x="703725" y="-69"/>
                    <a:pt x="704433" y="-68"/>
                    <a:pt x="705129" y="-66"/>
                  </a:cubicBezTo>
                  <a:lnTo>
                    <a:pt x="694758" y="128784"/>
                  </a:lnTo>
                  <a:cubicBezTo>
                    <a:pt x="694193" y="128783"/>
                    <a:pt x="693627" y="128782"/>
                    <a:pt x="693061" y="128782"/>
                  </a:cubicBezTo>
                  <a:cubicBezTo>
                    <a:pt x="381418" y="128782"/>
                    <a:pt x="128781" y="364398"/>
                    <a:pt x="128781" y="655046"/>
                  </a:cubicBezTo>
                  <a:cubicBezTo>
                    <a:pt x="128781" y="945694"/>
                    <a:pt x="381418" y="1181310"/>
                    <a:pt x="693061" y="1181310"/>
                  </a:cubicBezTo>
                  <a:cubicBezTo>
                    <a:pt x="695746" y="1181310"/>
                    <a:pt x="698426" y="1181293"/>
                    <a:pt x="701102" y="1181258"/>
                  </a:cubicBezTo>
                  <a:close/>
                </a:path>
              </a:pathLst>
            </a:custGeom>
            <a:solidFill>
              <a:srgbClr val="FFC000"/>
            </a:solidFill>
            <a:ln w="9525">
              <a:noFill/>
            </a:ln>
          </p:spPr>
          <p:txBody>
            <a:bodyPr/>
            <a:p>
              <a:endParaRPr lang="zh-CN" altLang="en-US"/>
            </a:p>
          </p:txBody>
        </p:sp>
        <p:sp>
          <p:nvSpPr>
            <p:cNvPr id="67592" name="空心弧 9"/>
            <p:cNvSpPr/>
            <p:nvPr/>
          </p:nvSpPr>
          <p:spPr>
            <a:xfrm rot="-10800000" flipH="1">
              <a:off x="0" y="38106"/>
              <a:ext cx="1386315" cy="1309910"/>
            </a:xfrm>
            <a:custGeom>
              <a:avLst/>
              <a:gdLst/>
              <a:ahLst/>
              <a:cxnLst>
                <a:cxn ang="11796480">
                  <a:pos x="661596" y="64825"/>
                </a:cxn>
                <a:cxn ang="5898240">
                  <a:pos x="1322229" y="652757"/>
                </a:cxn>
                <a:cxn ang="17694720">
                  <a:pos x="693158" y="654955"/>
                </a:cxn>
              </a:cxnLst>
              <a:pathLst>
                <a:path w="1386315" h="1309910">
                  <a:moveTo>
                    <a:pt x="658174" y="835"/>
                  </a:moveTo>
                  <a:cubicBezTo>
                    <a:pt x="669750" y="276"/>
                    <a:pt x="681420" y="0"/>
                    <a:pt x="693158" y="0"/>
                  </a:cubicBezTo>
                  <a:cubicBezTo>
                    <a:pt x="1075124" y="0"/>
                    <a:pt x="1384930" y="291926"/>
                    <a:pt x="1386311" y="652521"/>
                  </a:cubicBezTo>
                  <a:lnTo>
                    <a:pt x="1258149" y="652981"/>
                  </a:lnTo>
                  <a:cubicBezTo>
                    <a:pt x="1256998" y="360969"/>
                    <a:pt x="1004482" y="126188"/>
                    <a:pt x="693153" y="126188"/>
                  </a:cubicBezTo>
                  <a:cubicBezTo>
                    <a:pt x="683674" y="126188"/>
                    <a:pt x="674250" y="126406"/>
                    <a:pt x="664886" y="126836"/>
                  </a:cubicBezTo>
                  <a:close/>
                </a:path>
              </a:pathLst>
            </a:custGeom>
            <a:solidFill>
              <a:srgbClr val="E46C0A"/>
            </a:solidFill>
            <a:ln w="9525">
              <a:noFill/>
            </a:ln>
          </p:spPr>
          <p:txBody>
            <a:bodyPr/>
            <a:p>
              <a:endParaRPr lang="zh-CN" altLang="en-US"/>
            </a:p>
          </p:txBody>
        </p:sp>
      </p:grpSp>
      <p:sp>
        <p:nvSpPr>
          <p:cNvPr id="67593" name="TextBox 10"/>
          <p:cNvSpPr txBox="1"/>
          <p:nvPr/>
        </p:nvSpPr>
        <p:spPr>
          <a:xfrm>
            <a:off x="3654425" y="1220788"/>
            <a:ext cx="476885" cy="706755"/>
          </a:xfrm>
          <a:prstGeom prst="rect">
            <a:avLst/>
          </a:prstGeom>
          <a:noFill/>
          <a:ln w="9525">
            <a:noFill/>
          </a:ln>
        </p:spPr>
        <p:txBody>
          <a:bodyPr wrap="none" anchor="t">
            <a:spAutoFit/>
          </a:bodyPr>
          <a:p>
            <a:pPr lvl="0" algn="l"/>
            <a:r>
              <a:rPr lang="en-US" altLang="x-none" sz="4000" dirty="0">
                <a:latin typeface="Calibri" panose="020F0502020204030204" charset="0"/>
                <a:ea typeface="宋体" panose="02010600030101010101" pitchFamily="2" charset="-122"/>
              </a:rPr>
              <a:t>A</a:t>
            </a:r>
            <a:endParaRPr lang="zh-CN" altLang="en-US" sz="4000" dirty="0">
              <a:latin typeface="Calibri" panose="020F0502020204030204" charset="0"/>
              <a:ea typeface="宋体" panose="02010600030101010101" pitchFamily="2" charset="-122"/>
            </a:endParaRPr>
          </a:p>
        </p:txBody>
      </p:sp>
      <p:sp>
        <p:nvSpPr>
          <p:cNvPr id="67594" name="TextBox 11"/>
          <p:cNvSpPr txBox="1"/>
          <p:nvPr/>
        </p:nvSpPr>
        <p:spPr>
          <a:xfrm>
            <a:off x="3654425" y="4497388"/>
            <a:ext cx="459105" cy="706755"/>
          </a:xfrm>
          <a:prstGeom prst="rect">
            <a:avLst/>
          </a:prstGeom>
          <a:noFill/>
          <a:ln w="9525">
            <a:noFill/>
          </a:ln>
        </p:spPr>
        <p:txBody>
          <a:bodyPr wrap="none" anchor="t">
            <a:spAutoFit/>
          </a:bodyPr>
          <a:p>
            <a:pPr lvl="0" algn="l"/>
            <a:r>
              <a:rPr lang="en-US" altLang="x-none" sz="4000" dirty="0">
                <a:latin typeface="Calibri" panose="020F0502020204030204" charset="0"/>
                <a:ea typeface="宋体" panose="02010600030101010101" pitchFamily="2" charset="-122"/>
              </a:rPr>
              <a:t>B</a:t>
            </a:r>
            <a:endParaRPr lang="zh-CN" altLang="en-US" sz="4000" dirty="0">
              <a:latin typeface="Calibri" panose="020F0502020204030204" charset="0"/>
              <a:ea typeface="宋体" panose="02010600030101010101" pitchFamily="2" charset="-122"/>
            </a:endParaRPr>
          </a:p>
        </p:txBody>
      </p:sp>
      <p:sp>
        <p:nvSpPr>
          <p:cNvPr id="67595" name="TextBox 21"/>
          <p:cNvSpPr txBox="1"/>
          <p:nvPr/>
        </p:nvSpPr>
        <p:spPr>
          <a:xfrm>
            <a:off x="4606608" y="1214438"/>
            <a:ext cx="4610100" cy="1802130"/>
          </a:xfrm>
          <a:prstGeom prst="rect">
            <a:avLst/>
          </a:prstGeom>
          <a:noFill/>
          <a:ln w="9525">
            <a:noFill/>
          </a:ln>
        </p:spPr>
        <p:txBody>
          <a:bodyPr anchor="t">
            <a:spAutoFit/>
          </a:bodyPr>
          <a:p>
            <a:pPr lvl="0" algn="l"/>
            <a:r>
              <a:rPr lang="zh-CN" altLang="en-US" sz="2800" b="0" dirty="0">
                <a:latin typeface="Calibri" panose="020F0502020204030204" charset="0"/>
                <a:ea typeface="宋体" panose="02010600030101010101" pitchFamily="2" charset="-122"/>
              </a:rPr>
              <a:t>       </a:t>
            </a:r>
            <a:r>
              <a:rPr lang="zh-CN" altLang="en-US" sz="2800" dirty="0">
                <a:latin typeface="Calibri" panose="020F0502020204030204" charset="0"/>
                <a:ea typeface="宋体" panose="02010600030101010101" pitchFamily="2" charset="-122"/>
              </a:rPr>
              <a:t>逾期交付标的物的，遇价格上涨时，按照原价格执行；价格下降时，按照新价格执行。</a:t>
            </a:r>
            <a:endParaRPr lang="zh-CN" altLang="en-US" sz="2800" dirty="0">
              <a:latin typeface="Calibri" panose="020F0502020204030204" charset="0"/>
              <a:ea typeface="宋体" panose="02010600030101010101" pitchFamily="2" charset="-122"/>
            </a:endParaRPr>
          </a:p>
        </p:txBody>
      </p:sp>
      <p:sp>
        <p:nvSpPr>
          <p:cNvPr id="67596" name="TextBox 22"/>
          <p:cNvSpPr txBox="1"/>
          <p:nvPr/>
        </p:nvSpPr>
        <p:spPr>
          <a:xfrm>
            <a:off x="4656138" y="4221163"/>
            <a:ext cx="4283075" cy="2228850"/>
          </a:xfrm>
          <a:prstGeom prst="rect">
            <a:avLst/>
          </a:prstGeom>
          <a:noFill/>
          <a:ln w="9525">
            <a:noFill/>
          </a:ln>
        </p:spPr>
        <p:txBody>
          <a:bodyPr anchor="t">
            <a:spAutoFit/>
          </a:bodyPr>
          <a:p>
            <a:pPr lvl="0" algn="l"/>
            <a:r>
              <a:rPr lang="zh-CN" altLang="en-US" sz="2800" dirty="0">
                <a:latin typeface="Calibri" panose="020F0502020204030204" charset="0"/>
                <a:ea typeface="宋体" panose="02010600030101010101" pitchFamily="2" charset="-122"/>
              </a:rPr>
              <a:t>       逾期提取标的物或者逾期付款的，遇价格上涨时，按照新价格执行；价格下降时，按照原价格执行。</a:t>
            </a:r>
            <a:endParaRPr lang="zh-CN" altLang="en-US" sz="2800" dirty="0">
              <a:latin typeface="Calibri" panose="020F0502020204030204" charset="0"/>
              <a:ea typeface="宋体" panose="02010600030101010101" pitchFamily="2" charset="-122"/>
            </a:endParaRPr>
          </a:p>
        </p:txBody>
      </p:sp>
      <p:grpSp>
        <p:nvGrpSpPr>
          <p:cNvPr id="67597" name="组合 25"/>
          <p:cNvGrpSpPr/>
          <p:nvPr/>
        </p:nvGrpSpPr>
        <p:grpSpPr>
          <a:xfrm rot="-4003442">
            <a:off x="8304213" y="-323850"/>
            <a:ext cx="2284412" cy="2443163"/>
            <a:chOff x="0" y="0"/>
            <a:chExt cx="1712666" cy="2443202"/>
          </a:xfrm>
        </p:grpSpPr>
        <p:sp>
          <p:nvSpPr>
            <p:cNvPr id="67598" name="空心弧 23"/>
            <p:cNvSpPr/>
            <p:nvPr/>
          </p:nvSpPr>
          <p:spPr>
            <a:xfrm rot="9900000" flipH="1">
              <a:off x="572" y="-858"/>
              <a:ext cx="1385688" cy="1309709"/>
            </a:xfrm>
            <a:custGeom>
              <a:avLst/>
              <a:gdLst/>
              <a:ahLst/>
              <a:cxnLst>
                <a:cxn ang="11796480">
                  <a:pos x="703028" y="65936"/>
                </a:cxn>
                <a:cxn ang="5898240">
                  <a:pos x="1319765" y="663229"/>
                </a:cxn>
                <a:cxn ang="11796480">
                  <a:pos x="692844" y="654855"/>
                </a:cxn>
              </a:cxnLst>
              <a:pathLst>
                <a:path w="1385688" h="1309709">
                  <a:moveTo>
                    <a:pt x="704167" y="87"/>
                  </a:moveTo>
                  <a:cubicBezTo>
                    <a:pt x="1081623" y="5832"/>
                    <a:pt x="1385688" y="296781"/>
                    <a:pt x="1385688" y="654855"/>
                  </a:cubicBezTo>
                  <a:cubicBezTo>
                    <a:pt x="1385688" y="657961"/>
                    <a:pt x="1385665" y="661063"/>
                    <a:pt x="1385620" y="664113"/>
                  </a:cubicBezTo>
                  <a:lnTo>
                    <a:pt x="1253913" y="662350"/>
                  </a:lnTo>
                  <a:cubicBezTo>
                    <a:pt x="1253952" y="659857"/>
                    <a:pt x="1253971" y="657358"/>
                    <a:pt x="1253971" y="654855"/>
                  </a:cubicBezTo>
                  <a:cubicBezTo>
                    <a:pt x="1253971" y="368751"/>
                    <a:pt x="1007620" y="136289"/>
                    <a:pt x="701890" y="131785"/>
                  </a:cubicBezTo>
                  <a:close/>
                </a:path>
              </a:pathLst>
            </a:custGeom>
            <a:solidFill>
              <a:srgbClr val="E46C0A"/>
            </a:solidFill>
            <a:ln w="9525">
              <a:noFill/>
            </a:ln>
          </p:spPr>
          <p:txBody>
            <a:bodyPr/>
            <a:p>
              <a:endParaRPr lang="zh-CN" altLang="en-US"/>
            </a:p>
          </p:txBody>
        </p:sp>
        <p:sp>
          <p:nvSpPr>
            <p:cNvPr id="67599" name="空心弧 24"/>
            <p:cNvSpPr/>
            <p:nvPr/>
          </p:nvSpPr>
          <p:spPr>
            <a:xfrm rot="10493181" flipH="1">
              <a:off x="327236" y="1132266"/>
              <a:ext cx="1385688" cy="1309708"/>
            </a:xfrm>
            <a:custGeom>
              <a:avLst/>
              <a:gdLst/>
              <a:ahLst/>
              <a:cxnLst>
                <a:cxn ang="0">
                  <a:pos x="580666" y="1235433"/>
                </a:cxn>
                <a:cxn ang="5898240">
                  <a:pos x="1319840" y="620550"/>
                </a:cxn>
                <a:cxn ang="17694720">
                  <a:pos x="692844" y="654854"/>
                </a:cxn>
              </a:cxnLst>
              <a:pathLst>
                <a:path w="1385688" h="1309708">
                  <a:moveTo>
                    <a:pt x="568374" y="1299054"/>
                  </a:moveTo>
                  <a:cubicBezTo>
                    <a:pt x="244958" y="1243561"/>
                    <a:pt x="0" y="976246"/>
                    <a:pt x="0" y="654854"/>
                  </a:cubicBezTo>
                  <a:cubicBezTo>
                    <a:pt x="0" y="293188"/>
                    <a:pt x="310197" y="0"/>
                    <a:pt x="692844" y="0"/>
                  </a:cubicBezTo>
                  <a:cubicBezTo>
                    <a:pt x="1062044" y="0"/>
                    <a:pt x="1363796" y="272944"/>
                    <a:pt x="1384540" y="616844"/>
                  </a:cubicBezTo>
                  <a:lnTo>
                    <a:pt x="1255152" y="624089"/>
                  </a:lnTo>
                  <a:cubicBezTo>
                    <a:pt x="1238009" y="348229"/>
                    <a:pt x="992809" y="129569"/>
                    <a:pt x="692844" y="129569"/>
                  </a:cubicBezTo>
                  <a:cubicBezTo>
                    <a:pt x="381756" y="129569"/>
                    <a:pt x="129569" y="364747"/>
                    <a:pt x="129569" y="654854"/>
                  </a:cubicBezTo>
                  <a:cubicBezTo>
                    <a:pt x="129569" y="913140"/>
                    <a:pt x="329467" y="1127887"/>
                    <a:pt x="592859" y="1171889"/>
                  </a:cubicBezTo>
                  <a:close/>
                </a:path>
              </a:pathLst>
            </a:custGeom>
            <a:solidFill>
              <a:srgbClr val="FFC000"/>
            </a:solidFill>
            <a:ln w="9525">
              <a:noFill/>
            </a:ln>
          </p:spPr>
          <p:txBody>
            <a:bodyPr/>
            <a:p>
              <a:endParaRPr lang="zh-CN" altLang="en-US"/>
            </a:p>
          </p:txBody>
        </p:sp>
      </p:grpSp>
      <p:grpSp>
        <p:nvGrpSpPr>
          <p:cNvPr id="67600" name="组合 27"/>
          <p:cNvGrpSpPr/>
          <p:nvPr/>
        </p:nvGrpSpPr>
        <p:grpSpPr>
          <a:xfrm rot="-2273229">
            <a:off x="7464425" y="5157788"/>
            <a:ext cx="3429000" cy="1385887"/>
            <a:chOff x="0" y="0"/>
            <a:chExt cx="2570954" cy="1386123"/>
          </a:xfrm>
        </p:grpSpPr>
        <p:sp>
          <p:nvSpPr>
            <p:cNvPr id="67601" name="空心弧 28"/>
            <p:cNvSpPr/>
            <p:nvPr/>
          </p:nvSpPr>
          <p:spPr>
            <a:xfrm rot="-5400000" flipH="1">
              <a:off x="1225428" y="36235"/>
              <a:ext cx="1386123" cy="1309282"/>
            </a:xfrm>
            <a:custGeom>
              <a:avLst/>
              <a:gdLst/>
              <a:ahLst/>
              <a:cxnLst>
                <a:cxn ang="23592960">
                  <a:pos x="702033" y="1244870"/>
                </a:cxn>
                <a:cxn ang="0">
                  <a:pos x="694964" y="64354"/>
                </a:cxn>
                <a:cxn ang="11796480">
                  <a:pos x="693062" y="654641"/>
                </a:cxn>
              </a:cxnLst>
              <a:pathLst>
                <a:path w="1386123" h="1309282">
                  <a:moveTo>
                    <a:pt x="703011" y="1309215"/>
                  </a:moveTo>
                  <a:cubicBezTo>
                    <a:pt x="709651" y="1309193"/>
                    <a:pt x="706334" y="1309215"/>
                    <a:pt x="703011" y="1309215"/>
                  </a:cubicBezTo>
                  <a:cubicBezTo>
                    <a:pt x="320243" y="1309215"/>
                    <a:pt x="9949" y="1016122"/>
                    <a:pt x="9949" y="654574"/>
                  </a:cubicBezTo>
                  <a:cubicBezTo>
                    <a:pt x="9949" y="293026"/>
                    <a:pt x="320243" y="-67"/>
                    <a:pt x="703011" y="-67"/>
                  </a:cubicBezTo>
                  <a:cubicBezTo>
                    <a:pt x="703719" y="-67"/>
                    <a:pt x="704426" y="-66"/>
                    <a:pt x="705122" y="-64"/>
                  </a:cubicBezTo>
                  <a:lnTo>
                    <a:pt x="694757" y="128705"/>
                  </a:lnTo>
                  <a:cubicBezTo>
                    <a:pt x="694192" y="128704"/>
                    <a:pt x="693627" y="128703"/>
                    <a:pt x="693061" y="128703"/>
                  </a:cubicBezTo>
                  <a:cubicBezTo>
                    <a:pt x="381374" y="128703"/>
                    <a:pt x="128702" y="364174"/>
                    <a:pt x="128702" y="654642"/>
                  </a:cubicBezTo>
                  <a:cubicBezTo>
                    <a:pt x="128702" y="945110"/>
                    <a:pt x="381374" y="1180581"/>
                    <a:pt x="693061" y="1180581"/>
                  </a:cubicBezTo>
                  <a:cubicBezTo>
                    <a:pt x="695744" y="1180581"/>
                    <a:pt x="698422" y="1180564"/>
                    <a:pt x="701096" y="1180529"/>
                  </a:cubicBezTo>
                  <a:close/>
                </a:path>
              </a:pathLst>
            </a:custGeom>
            <a:solidFill>
              <a:srgbClr val="FFC000"/>
            </a:solidFill>
            <a:ln w="9525">
              <a:noFill/>
            </a:ln>
          </p:spPr>
          <p:txBody>
            <a:bodyPr/>
            <a:p>
              <a:endParaRPr lang="zh-CN" altLang="en-US"/>
            </a:p>
          </p:txBody>
        </p:sp>
        <p:sp>
          <p:nvSpPr>
            <p:cNvPr id="67602" name="空心弧 29"/>
            <p:cNvSpPr/>
            <p:nvPr/>
          </p:nvSpPr>
          <p:spPr>
            <a:xfrm rot="-10800000" flipH="1">
              <a:off x="2254" y="36063"/>
              <a:ext cx="1385459" cy="1309909"/>
            </a:xfrm>
            <a:custGeom>
              <a:avLst/>
              <a:gdLst/>
              <a:ahLst/>
              <a:cxnLst>
                <a:cxn ang="11796480">
                  <a:pos x="661168" y="64826"/>
                </a:cxn>
                <a:cxn ang="5898240">
                  <a:pos x="1321373" y="652758"/>
                </a:cxn>
                <a:cxn ang="17694720">
                  <a:pos x="692730" y="654955"/>
                </a:cxn>
              </a:cxnLst>
              <a:pathLst>
                <a:path w="1385459" h="1309909">
                  <a:moveTo>
                    <a:pt x="657746" y="836"/>
                  </a:moveTo>
                  <a:cubicBezTo>
                    <a:pt x="669322" y="276"/>
                    <a:pt x="680992" y="0"/>
                    <a:pt x="692730" y="0"/>
                  </a:cubicBezTo>
                  <a:cubicBezTo>
                    <a:pt x="1074461" y="0"/>
                    <a:pt x="1384076" y="291927"/>
                    <a:pt x="1385455" y="652523"/>
                  </a:cubicBezTo>
                  <a:lnTo>
                    <a:pt x="1257294" y="652982"/>
                  </a:lnTo>
                  <a:cubicBezTo>
                    <a:pt x="1256145" y="360972"/>
                    <a:pt x="1003820" y="126189"/>
                    <a:pt x="692726" y="126189"/>
                  </a:cubicBezTo>
                  <a:cubicBezTo>
                    <a:pt x="683247" y="126189"/>
                    <a:pt x="673823" y="126407"/>
                    <a:pt x="664459" y="126838"/>
                  </a:cubicBezTo>
                  <a:close/>
                </a:path>
              </a:pathLst>
            </a:custGeom>
            <a:solidFill>
              <a:srgbClr val="E46C0A"/>
            </a:solidFill>
            <a:ln w="9525">
              <a:noFill/>
            </a:ln>
          </p:spPr>
          <p:txBody>
            <a:bodyPr/>
            <a:p>
              <a:endParaRPr lang="zh-CN" altLang="en-US"/>
            </a:p>
          </p:txBody>
        </p:sp>
      </p:grpSp>
      <p:sp>
        <p:nvSpPr>
          <p:cNvPr id="2" name="文本框 1"/>
          <p:cNvSpPr txBox="1"/>
          <p:nvPr/>
        </p:nvSpPr>
        <p:spPr>
          <a:xfrm>
            <a:off x="544195" y="179705"/>
            <a:ext cx="5722620" cy="521970"/>
          </a:xfrm>
          <a:prstGeom prst="rect">
            <a:avLst/>
          </a:prstGeom>
          <a:noFill/>
        </p:spPr>
        <p:txBody>
          <a:bodyPr wrap="square" rtlCol="0" anchor="t">
            <a:spAutoFit/>
          </a:bodyPr>
          <a:p>
            <a:r>
              <a:rPr lang="zh-CN" altLang="en-US" sz="2800" dirty="0">
                <a:sym typeface="+mn-ea"/>
              </a:rPr>
              <a:t>（</a:t>
            </a:r>
            <a:r>
              <a:rPr lang="en-US" altLang="x-none" sz="2800" dirty="0">
                <a:sym typeface="+mn-ea"/>
              </a:rPr>
              <a:t>2</a:t>
            </a:r>
            <a:r>
              <a:rPr lang="zh-CN" altLang="en-US" sz="2800" dirty="0">
                <a:sym typeface="+mn-ea"/>
              </a:rPr>
              <a:t>）合同价格调整的履行规则</a:t>
            </a:r>
            <a:endParaRPr lang="zh-CN"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内容占位符 14337"/>
          <p:cNvSpPr>
            <a:spLocks noGrp="1" noRot="1"/>
          </p:cNvSpPr>
          <p:nvPr>
            <p:ph idx="1"/>
          </p:nvPr>
        </p:nvSpPr>
        <p:spPr>
          <a:xfrm>
            <a:off x="1919288" y="533400"/>
            <a:ext cx="8424862" cy="5791200"/>
          </a:xfrm>
        </p:spPr>
        <p:txBody>
          <a:bodyPr anchor="t"/>
          <a:p>
            <a:pPr>
              <a:lnSpc>
                <a:spcPct val="90000"/>
              </a:lnSpc>
              <a:buNone/>
            </a:pPr>
            <a:r>
              <a:rPr lang="zh-CN" altLang="en-US"/>
              <a:t>（</a:t>
            </a:r>
            <a:r>
              <a:rPr lang="en-US" altLang="zh-CN"/>
              <a:t>3</a:t>
            </a:r>
            <a:r>
              <a:rPr lang="zh-CN" altLang="en-US"/>
              <a:t>）</a:t>
            </a:r>
            <a:r>
              <a:rPr lang="zh-CN" altLang="en-US" b="1">
                <a:solidFill>
                  <a:srgbClr val="FF0000"/>
                </a:solidFill>
              </a:rPr>
              <a:t>履行地点不明确</a:t>
            </a:r>
            <a:r>
              <a:rPr lang="zh-CN" altLang="en-US"/>
              <a:t>，</a:t>
            </a:r>
            <a:endParaRPr lang="zh-CN" altLang="en-US"/>
          </a:p>
          <a:p>
            <a:pPr>
              <a:lnSpc>
                <a:spcPct val="90000"/>
              </a:lnSpc>
              <a:buNone/>
            </a:pPr>
            <a:r>
              <a:rPr lang="zh-CN" altLang="en-US"/>
              <a:t>     </a:t>
            </a:r>
            <a:r>
              <a:rPr lang="zh-CN" altLang="en-US" sz="2800" b="1">
                <a:latin typeface="楷体_GB2312" pitchFamily="1" charset="-122"/>
                <a:ea typeface="楷体_GB2312" pitchFamily="1" charset="-122"/>
              </a:rPr>
              <a:t>给付货币的，在</a:t>
            </a:r>
            <a:r>
              <a:rPr lang="zh-CN" altLang="en-US" sz="2800" b="1">
                <a:solidFill>
                  <a:srgbClr val="FF0000"/>
                </a:solidFill>
                <a:latin typeface="楷体_GB2312" pitchFamily="1" charset="-122"/>
                <a:ea typeface="楷体_GB2312" pitchFamily="1" charset="-122"/>
              </a:rPr>
              <a:t>接受货币一方所在地</a:t>
            </a:r>
            <a:r>
              <a:rPr lang="zh-CN" altLang="en-US" sz="2800" b="1">
                <a:latin typeface="楷体_GB2312" pitchFamily="1" charset="-122"/>
                <a:ea typeface="楷体_GB2312" pitchFamily="1" charset="-122"/>
              </a:rPr>
              <a:t>履行；</a:t>
            </a:r>
            <a:endParaRPr lang="zh-CN" altLang="en-US" sz="2800" b="1">
              <a:latin typeface="楷体_GB2312" pitchFamily="1" charset="-122"/>
              <a:ea typeface="楷体_GB2312" pitchFamily="1" charset="-122"/>
            </a:endParaRPr>
          </a:p>
          <a:p>
            <a:pPr>
              <a:lnSpc>
                <a:spcPct val="90000"/>
              </a:lnSpc>
              <a:buNone/>
            </a:pPr>
            <a:r>
              <a:rPr lang="zh-CN" altLang="en-US" sz="2800" b="1">
                <a:latin typeface="楷体_GB2312" pitchFamily="1" charset="-122"/>
                <a:ea typeface="楷体_GB2312" pitchFamily="1" charset="-122"/>
              </a:rPr>
              <a:t>   交付不动产的，在</a:t>
            </a:r>
            <a:r>
              <a:rPr lang="zh-CN" altLang="en-US" sz="2800" b="1">
                <a:solidFill>
                  <a:srgbClr val="FF0000"/>
                </a:solidFill>
                <a:latin typeface="楷体_GB2312" pitchFamily="1" charset="-122"/>
                <a:ea typeface="楷体_GB2312" pitchFamily="1" charset="-122"/>
              </a:rPr>
              <a:t>不动产所在地</a:t>
            </a:r>
            <a:r>
              <a:rPr lang="zh-CN" altLang="en-US" sz="2800" b="1">
                <a:latin typeface="楷体_GB2312" pitchFamily="1" charset="-122"/>
                <a:ea typeface="楷体_GB2312" pitchFamily="1" charset="-122"/>
              </a:rPr>
              <a:t>履行；</a:t>
            </a:r>
            <a:endParaRPr lang="zh-CN" altLang="en-US" sz="2800" b="1">
              <a:latin typeface="楷体_GB2312" pitchFamily="1" charset="-122"/>
              <a:ea typeface="楷体_GB2312" pitchFamily="1" charset="-122"/>
            </a:endParaRPr>
          </a:p>
          <a:p>
            <a:pPr>
              <a:lnSpc>
                <a:spcPct val="90000"/>
              </a:lnSpc>
              <a:buNone/>
            </a:pPr>
            <a:r>
              <a:rPr lang="zh-CN" altLang="en-US" sz="2800" b="1">
                <a:latin typeface="楷体_GB2312" pitchFamily="1" charset="-122"/>
                <a:ea typeface="楷体_GB2312" pitchFamily="1" charset="-122"/>
              </a:rPr>
              <a:t>   其他标的，在</a:t>
            </a:r>
            <a:r>
              <a:rPr lang="zh-CN" altLang="en-US" sz="2800" b="1">
                <a:solidFill>
                  <a:srgbClr val="FF0000"/>
                </a:solidFill>
                <a:latin typeface="楷体_GB2312" pitchFamily="1" charset="-122"/>
                <a:ea typeface="楷体_GB2312" pitchFamily="1" charset="-122"/>
              </a:rPr>
              <a:t>履行义务方所在地</a:t>
            </a:r>
            <a:r>
              <a:rPr lang="zh-CN" altLang="en-US" sz="2800" b="1">
                <a:latin typeface="楷体_GB2312" pitchFamily="1" charset="-122"/>
                <a:ea typeface="楷体_GB2312" pitchFamily="1" charset="-122"/>
              </a:rPr>
              <a:t>履行。</a:t>
            </a:r>
            <a:endParaRPr lang="zh-CN" altLang="en-US" sz="2800" b="1">
              <a:latin typeface="楷体_GB2312" pitchFamily="1" charset="-122"/>
              <a:ea typeface="楷体_GB2312" pitchFamily="1" charset="-122"/>
            </a:endParaRPr>
          </a:p>
          <a:p>
            <a:pPr>
              <a:lnSpc>
                <a:spcPct val="90000"/>
              </a:lnSpc>
              <a:buNone/>
            </a:pPr>
            <a:endParaRPr lang="zh-CN" altLang="en-US" b="1">
              <a:solidFill>
                <a:schemeClr val="tx2"/>
              </a:solidFill>
            </a:endParaRPr>
          </a:p>
          <a:p>
            <a:pPr>
              <a:lnSpc>
                <a:spcPct val="90000"/>
              </a:lnSpc>
              <a:buNone/>
            </a:pPr>
            <a:r>
              <a:rPr lang="zh-CN" altLang="en-US" b="1">
                <a:solidFill>
                  <a:schemeClr val="tx2"/>
                </a:solidFill>
                <a:latin typeface="楷体_GB2312" pitchFamily="1" charset="-122"/>
                <a:ea typeface="楷体_GB2312" pitchFamily="1" charset="-122"/>
              </a:rPr>
              <a:t>例</a:t>
            </a:r>
            <a:r>
              <a:rPr lang="en-US" altLang="zh-CN" b="1">
                <a:solidFill>
                  <a:schemeClr val="tx2"/>
                </a:solidFill>
                <a:latin typeface="楷体_GB2312" pitchFamily="1" charset="-122"/>
                <a:ea typeface="楷体_GB2312" pitchFamily="1" charset="-122"/>
              </a:rPr>
              <a:t>:</a:t>
            </a:r>
            <a:r>
              <a:rPr lang="en-US" altLang="zh-CN" b="1">
                <a:latin typeface="楷体_GB2312" pitchFamily="1" charset="-122"/>
                <a:ea typeface="楷体_GB2312" pitchFamily="1" charset="-122"/>
              </a:rPr>
              <a:t>A</a:t>
            </a:r>
            <a:r>
              <a:rPr lang="zh-CN" altLang="en-US" b="1">
                <a:latin typeface="楷体_GB2312" pitchFamily="1" charset="-122"/>
                <a:ea typeface="楷体_GB2312" pitchFamily="1" charset="-122"/>
              </a:rPr>
              <a:t>市甲厂</a:t>
            </a:r>
            <a:r>
              <a:rPr lang="zh-CN" altLang="en-US" b="1">
                <a:solidFill>
                  <a:schemeClr val="tx2"/>
                </a:solidFill>
                <a:latin typeface="楷体_GB2312" pitchFamily="1" charset="-122"/>
                <a:ea typeface="楷体_GB2312" pitchFamily="1" charset="-122"/>
              </a:rPr>
              <a:t>因购买</a:t>
            </a:r>
            <a:r>
              <a:rPr lang="en-US" altLang="zh-CN" b="1">
                <a:latin typeface="楷体_GB2312" pitchFamily="1" charset="-122"/>
                <a:ea typeface="楷体_GB2312" pitchFamily="1" charset="-122"/>
              </a:rPr>
              <a:t>B</a:t>
            </a:r>
            <a:r>
              <a:rPr lang="zh-CN" altLang="en-US" b="1">
                <a:latin typeface="楷体_GB2312" pitchFamily="1" charset="-122"/>
                <a:ea typeface="楷体_GB2312" pitchFamily="1" charset="-122"/>
              </a:rPr>
              <a:t>市乙公司</a:t>
            </a:r>
            <a:r>
              <a:rPr lang="zh-CN" altLang="en-US" b="1">
                <a:solidFill>
                  <a:schemeClr val="tx2"/>
                </a:solidFill>
                <a:latin typeface="楷体_GB2312" pitchFamily="1" charset="-122"/>
                <a:ea typeface="楷体_GB2312" pitchFamily="1" charset="-122"/>
              </a:rPr>
              <a:t>的一批木料</a:t>
            </a:r>
            <a:r>
              <a:rPr lang="en-US" altLang="zh-CN" b="1">
                <a:solidFill>
                  <a:schemeClr val="tx2"/>
                </a:solidFill>
                <a:latin typeface="楷体_GB2312" pitchFamily="1" charset="-122"/>
                <a:ea typeface="楷体_GB2312" pitchFamily="1" charset="-122"/>
              </a:rPr>
              <a:t>,</a:t>
            </a:r>
            <a:r>
              <a:rPr lang="zh-CN" altLang="en-US" b="1">
                <a:solidFill>
                  <a:schemeClr val="tx2"/>
                </a:solidFill>
                <a:latin typeface="楷体_GB2312" pitchFamily="1" charset="-122"/>
                <a:ea typeface="楷体_GB2312" pitchFamily="1" charset="-122"/>
              </a:rPr>
              <a:t>与乙公司签订了一份买卖合同</a:t>
            </a:r>
            <a:r>
              <a:rPr lang="en-US" altLang="zh-CN" b="1">
                <a:solidFill>
                  <a:schemeClr val="tx2"/>
                </a:solidFill>
                <a:latin typeface="楷体_GB2312" pitchFamily="1" charset="-122"/>
                <a:ea typeface="楷体_GB2312" pitchFamily="1" charset="-122"/>
              </a:rPr>
              <a:t>,</a:t>
            </a:r>
            <a:r>
              <a:rPr lang="zh-CN" altLang="en-US" b="1">
                <a:solidFill>
                  <a:schemeClr val="tx2"/>
                </a:solidFill>
                <a:latin typeface="楷体_GB2312" pitchFamily="1" charset="-122"/>
                <a:ea typeface="楷体_GB2312" pitchFamily="1" charset="-122"/>
              </a:rPr>
              <a:t>但合同中未约定交货地与付款地</a:t>
            </a:r>
            <a:r>
              <a:rPr lang="en-US" altLang="zh-CN" b="1">
                <a:solidFill>
                  <a:schemeClr val="tx2"/>
                </a:solidFill>
                <a:latin typeface="楷体_GB2312" pitchFamily="1" charset="-122"/>
                <a:ea typeface="楷体_GB2312" pitchFamily="1" charset="-122"/>
              </a:rPr>
              <a:t>,</a:t>
            </a:r>
            <a:r>
              <a:rPr lang="zh-CN" altLang="en-US" b="1">
                <a:solidFill>
                  <a:schemeClr val="tx2"/>
                </a:solidFill>
                <a:latin typeface="楷体_GB2312" pitchFamily="1" charset="-122"/>
                <a:ea typeface="楷体_GB2312" pitchFamily="1" charset="-122"/>
              </a:rPr>
              <a:t>则下列正确的有</a:t>
            </a:r>
            <a:r>
              <a:rPr lang="en-US" altLang="zh-CN" b="1">
                <a:solidFill>
                  <a:schemeClr val="tx2"/>
                </a:solidFill>
                <a:latin typeface="楷体_GB2312" pitchFamily="1" charset="-122"/>
                <a:ea typeface="楷体_GB2312" pitchFamily="1" charset="-122"/>
              </a:rPr>
              <a:t>( ).</a:t>
            </a:r>
            <a:br>
              <a:rPr lang="en-US" altLang="zh-CN" b="1">
                <a:solidFill>
                  <a:schemeClr val="tx2"/>
                </a:solidFill>
                <a:latin typeface="楷体_GB2312" pitchFamily="1" charset="-122"/>
                <a:ea typeface="楷体_GB2312" pitchFamily="1" charset="-122"/>
              </a:rPr>
            </a:br>
            <a:r>
              <a:rPr lang="en-US" altLang="zh-CN" b="1">
                <a:solidFill>
                  <a:schemeClr val="tx2"/>
                </a:solidFill>
                <a:latin typeface="楷体_GB2312" pitchFamily="1" charset="-122"/>
                <a:ea typeface="楷体_GB2312" pitchFamily="1" charset="-122"/>
              </a:rPr>
              <a:t>A,A_</a:t>
            </a:r>
            <a:r>
              <a:rPr lang="zh-CN" altLang="en-US" b="1">
                <a:solidFill>
                  <a:schemeClr val="tx2"/>
                </a:solidFill>
                <a:latin typeface="楷体_GB2312" pitchFamily="1" charset="-122"/>
                <a:ea typeface="楷体_GB2312" pitchFamily="1" charset="-122"/>
              </a:rPr>
              <a:t>市为交货地 </a:t>
            </a:r>
            <a:r>
              <a:rPr lang="en-US" altLang="zh-CN" b="1">
                <a:solidFill>
                  <a:schemeClr val="tx2"/>
                </a:solidFill>
                <a:latin typeface="楷体_GB2312" pitchFamily="1" charset="-122"/>
                <a:ea typeface="楷体_GB2312" pitchFamily="1" charset="-122"/>
              </a:rPr>
              <a:t>B,B_</a:t>
            </a:r>
            <a:r>
              <a:rPr lang="zh-CN" altLang="en-US" b="1">
                <a:solidFill>
                  <a:schemeClr val="tx2"/>
                </a:solidFill>
                <a:latin typeface="楷体_GB2312" pitchFamily="1" charset="-122"/>
                <a:ea typeface="楷体_GB2312" pitchFamily="1" charset="-122"/>
              </a:rPr>
              <a:t>市为交货地 </a:t>
            </a:r>
            <a:br>
              <a:rPr lang="zh-CN" altLang="en-US" b="1">
                <a:solidFill>
                  <a:schemeClr val="tx2"/>
                </a:solidFill>
                <a:latin typeface="楷体_GB2312" pitchFamily="1" charset="-122"/>
                <a:ea typeface="楷体_GB2312" pitchFamily="1" charset="-122"/>
              </a:rPr>
            </a:br>
            <a:r>
              <a:rPr lang="en-US" altLang="zh-CN" b="1">
                <a:solidFill>
                  <a:schemeClr val="tx2"/>
                </a:solidFill>
                <a:latin typeface="楷体_GB2312" pitchFamily="1" charset="-122"/>
                <a:ea typeface="楷体_GB2312" pitchFamily="1" charset="-122"/>
              </a:rPr>
              <a:t>C,A_</a:t>
            </a:r>
            <a:r>
              <a:rPr lang="zh-CN" altLang="en-US" b="1">
                <a:solidFill>
                  <a:schemeClr val="tx2"/>
                </a:solidFill>
                <a:latin typeface="楷体_GB2312" pitchFamily="1" charset="-122"/>
                <a:ea typeface="楷体_GB2312" pitchFamily="1" charset="-122"/>
              </a:rPr>
              <a:t>市为付款地 </a:t>
            </a:r>
            <a:r>
              <a:rPr lang="en-US" altLang="zh-CN" b="1">
                <a:solidFill>
                  <a:schemeClr val="tx2"/>
                </a:solidFill>
                <a:latin typeface="楷体_GB2312" pitchFamily="1" charset="-122"/>
                <a:ea typeface="楷体_GB2312" pitchFamily="1" charset="-122"/>
              </a:rPr>
              <a:t>D,B_</a:t>
            </a:r>
            <a:r>
              <a:rPr lang="zh-CN" altLang="en-US" b="1">
                <a:solidFill>
                  <a:schemeClr val="tx2"/>
                </a:solidFill>
                <a:latin typeface="楷体_GB2312" pitchFamily="1" charset="-122"/>
                <a:ea typeface="楷体_GB2312" pitchFamily="1" charset="-122"/>
              </a:rPr>
              <a:t>市为付款地</a:t>
            </a:r>
            <a:br>
              <a:rPr lang="zh-CN" altLang="en-US" b="1">
                <a:solidFill>
                  <a:schemeClr val="tx2"/>
                </a:solidFill>
                <a:latin typeface="楷体_GB2312" pitchFamily="1" charset="-122"/>
                <a:ea typeface="楷体_GB2312" pitchFamily="1" charset="-122"/>
              </a:rPr>
            </a:br>
            <a:endParaRPr lang="zh-CN" altLang="en-US" b="1">
              <a:solidFill>
                <a:schemeClr val="tx2"/>
              </a:solidFill>
              <a:latin typeface="楷体_GB2312" pitchFamily="1" charset="-122"/>
              <a:ea typeface="楷体_GB2312" pitchFamily="1" charset="-122"/>
            </a:endParaRPr>
          </a:p>
        </p:txBody>
      </p:sp>
      <p:sp>
        <p:nvSpPr>
          <p:cNvPr id="14339" name="矩形 14338"/>
          <p:cNvSpPr/>
          <p:nvPr/>
        </p:nvSpPr>
        <p:spPr>
          <a:xfrm>
            <a:off x="8183563" y="3644900"/>
            <a:ext cx="781050" cy="1714500"/>
          </a:xfrm>
          <a:prstGeom prst="rect">
            <a:avLst/>
          </a:prstGeom>
        </p:spPr>
        <p:txBody>
          <a:bodyPr wrap="none" fromWordArt="1">
            <a:prstTxWarp prst="textSlantUp">
              <a:avLst>
                <a:gd name="adj" fmla="val 32056"/>
              </a:avLst>
            </a:prstTxWarp>
            <a:normAutofit/>
          </a:bodyPr>
          <a:p>
            <a:pPr algn="ctr"/>
            <a:r>
              <a:rPr lang="zh-CN" altLang="en-US" sz="60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rPr>
              <a:t>BD</a:t>
            </a:r>
            <a:endParaRPr lang="zh-CN" altLang="en-US" sz="60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endParaRPr>
          </a:p>
        </p:txBody>
      </p:sp>
      <p:sp>
        <p:nvSpPr>
          <p:cNvPr id="2" name="日期占位符 1"/>
          <p:cNvSpPr/>
          <p:nvPr>
            <p:ph type="dt" sz="half" idx="10"/>
          </p:nvPr>
        </p:nvSpPr>
        <p:spPr/>
        <p:txBody>
          <a:bodyPr anchor="t"/>
          <a:p>
            <a:endParaRPr lang="zh-CN"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8">
                                            <p:txEl>
                                              <p:charRg st="0" end="12"/>
                                            </p:txEl>
                                          </p:spTgt>
                                        </p:tgtEl>
                                        <p:attrNameLst>
                                          <p:attrName>style.visibility</p:attrName>
                                        </p:attrNameLst>
                                      </p:cBhvr>
                                      <p:to>
                                        <p:strVal val="visible"/>
                                      </p:to>
                                    </p:set>
                                    <p:anim calcmode="lin" valueType="num">
                                      <p:cBhvr additive="base">
                                        <p:cTn id="7" dur="500" fill="hold"/>
                                        <p:tgtEl>
                                          <p:spTgt spid="14338">
                                            <p:txEl>
                                              <p:charRg st="0" end="1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8">
                                            <p:txEl>
                                              <p:charRg st="0" end="1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338">
                                            <p:txEl>
                                              <p:charRg st="12" end="37"/>
                                            </p:txEl>
                                          </p:spTgt>
                                        </p:tgtEl>
                                        <p:attrNameLst>
                                          <p:attrName>style.visibility</p:attrName>
                                        </p:attrNameLst>
                                      </p:cBhvr>
                                      <p:to>
                                        <p:strVal val="visible"/>
                                      </p:to>
                                    </p:set>
                                    <p:anim calcmode="lin" valueType="num">
                                      <p:cBhvr additive="base">
                                        <p:cTn id="11" dur="500" fill="hold"/>
                                        <p:tgtEl>
                                          <p:spTgt spid="14338">
                                            <p:txEl>
                                              <p:charRg st="12" end="3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338">
                                            <p:txEl>
                                              <p:charRg st="12" end="3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4338">
                                            <p:txEl>
                                              <p:charRg st="37" end="58"/>
                                            </p:txEl>
                                          </p:spTgt>
                                        </p:tgtEl>
                                        <p:attrNameLst>
                                          <p:attrName>style.visibility</p:attrName>
                                        </p:attrNameLst>
                                      </p:cBhvr>
                                      <p:to>
                                        <p:strVal val="visible"/>
                                      </p:to>
                                    </p:set>
                                    <p:anim calcmode="lin" valueType="num">
                                      <p:cBhvr additive="base">
                                        <p:cTn id="15" dur="500" fill="hold"/>
                                        <p:tgtEl>
                                          <p:spTgt spid="14338">
                                            <p:txEl>
                                              <p:charRg st="37" end="5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338">
                                            <p:txEl>
                                              <p:charRg st="37" end="5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4338">
                                            <p:txEl>
                                              <p:charRg st="58" end="79"/>
                                            </p:txEl>
                                          </p:spTgt>
                                        </p:tgtEl>
                                        <p:attrNameLst>
                                          <p:attrName>style.visibility</p:attrName>
                                        </p:attrNameLst>
                                      </p:cBhvr>
                                      <p:to>
                                        <p:strVal val="visible"/>
                                      </p:to>
                                    </p:set>
                                    <p:anim calcmode="lin" valueType="num">
                                      <p:cBhvr additive="base">
                                        <p:cTn id="19" dur="500" fill="hold"/>
                                        <p:tgtEl>
                                          <p:spTgt spid="14338">
                                            <p:txEl>
                                              <p:charRg st="58" end="7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8">
                                            <p:txEl>
                                              <p:charRg st="58" end="79"/>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4338">
                                            <p:txEl>
                                              <p:charRg st="80" end="183"/>
                                            </p:txEl>
                                          </p:spTgt>
                                        </p:tgtEl>
                                        <p:attrNameLst>
                                          <p:attrName>style.visibility</p:attrName>
                                        </p:attrNameLst>
                                      </p:cBhvr>
                                      <p:to>
                                        <p:strVal val="visible"/>
                                      </p:to>
                                    </p:set>
                                    <p:animEffect transition="in" filter="checkerboard(across)">
                                      <p:cBhvr>
                                        <p:cTn id="25" dur="500"/>
                                        <p:tgtEl>
                                          <p:spTgt spid="14338">
                                            <p:txEl>
                                              <p:charRg st="80" end="18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14339"/>
                                        </p:tgtEl>
                                        <p:attrNameLst>
                                          <p:attrName>style.visibility</p:attrName>
                                        </p:attrNameLst>
                                      </p:cBhvr>
                                      <p:to>
                                        <p:strVal val="visible"/>
                                      </p:to>
                                    </p:set>
                                    <p:animEffect transition="in" filter="box(in)">
                                      <p:cBhvr>
                                        <p:cTn id="30"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标题 15361"/>
          <p:cNvSpPr>
            <a:spLocks noGrp="1" noRot="1"/>
          </p:cNvSpPr>
          <p:nvPr>
            <p:ph type="title"/>
          </p:nvPr>
        </p:nvSpPr>
        <p:spPr/>
        <p:txBody>
          <a:bodyPr anchor="ctr"/>
          <a:p>
            <a:pPr algn="l"/>
            <a:r>
              <a:rPr lang="zh-CN" altLang="en-US" sz="2800" b="1"/>
              <a:t>（</a:t>
            </a:r>
            <a:r>
              <a:rPr lang="en-US" altLang="zh-CN" sz="2800" b="1"/>
              <a:t>4</a:t>
            </a:r>
            <a:r>
              <a:rPr lang="zh-CN" altLang="en-US" sz="2800" b="1"/>
              <a:t>）履行期限不明确的，债务人可以随时向债权人履行，债权人也可以随时要求债务人履行。不能即时履行的，应当给对方必要的准备时间。</a:t>
            </a:r>
            <a:endParaRPr lang="zh-CN" altLang="en-US" sz="2800" b="1"/>
          </a:p>
        </p:txBody>
      </p:sp>
      <p:sp>
        <p:nvSpPr>
          <p:cNvPr id="15363" name="内容占位符 15362"/>
          <p:cNvSpPr>
            <a:spLocks noGrp="1" noRot="1"/>
          </p:cNvSpPr>
          <p:nvPr>
            <p:ph idx="1"/>
          </p:nvPr>
        </p:nvSpPr>
        <p:spPr>
          <a:xfrm>
            <a:off x="1828800" y="1981200"/>
            <a:ext cx="8540750" cy="4400550"/>
          </a:xfrm>
        </p:spPr>
        <p:txBody>
          <a:bodyPr anchor="t"/>
          <a:p>
            <a:pPr>
              <a:lnSpc>
                <a:spcPct val="80000"/>
              </a:lnSpc>
              <a:buNone/>
            </a:pPr>
            <a:endParaRPr lang="en-US" altLang="zh-CN" sz="1800"/>
          </a:p>
          <a:p>
            <a:pPr>
              <a:lnSpc>
                <a:spcPct val="80000"/>
              </a:lnSpc>
              <a:buNone/>
            </a:pPr>
            <a:r>
              <a:rPr lang="zh-CN" altLang="en-US" sz="2800" b="1">
                <a:solidFill>
                  <a:schemeClr val="tx2"/>
                </a:solidFill>
              </a:rPr>
              <a:t>（</a:t>
            </a:r>
            <a:r>
              <a:rPr lang="en-US" altLang="zh-CN" sz="2800" b="1">
                <a:solidFill>
                  <a:schemeClr val="tx2"/>
                </a:solidFill>
              </a:rPr>
              <a:t>5</a:t>
            </a:r>
            <a:r>
              <a:rPr lang="zh-CN" altLang="en-US" sz="2800" b="1">
                <a:solidFill>
                  <a:schemeClr val="tx2"/>
                </a:solidFill>
              </a:rPr>
              <a:t>）履行费用不明确的，由</a:t>
            </a:r>
            <a:r>
              <a:rPr lang="zh-CN" altLang="en-US" sz="2800" b="1">
                <a:solidFill>
                  <a:srgbClr val="FF0000"/>
                </a:solidFill>
              </a:rPr>
              <a:t>履行义务一方负担</a:t>
            </a:r>
            <a:r>
              <a:rPr lang="zh-CN" altLang="en-US" sz="2800" b="1">
                <a:solidFill>
                  <a:schemeClr val="tx2"/>
                </a:solidFill>
              </a:rPr>
              <a:t>。</a:t>
            </a:r>
            <a:endParaRPr lang="zh-CN" altLang="en-US" sz="2800" b="1">
              <a:solidFill>
                <a:schemeClr val="tx2"/>
              </a:solidFill>
            </a:endParaRPr>
          </a:p>
          <a:p>
            <a:pPr>
              <a:lnSpc>
                <a:spcPct val="80000"/>
              </a:lnSpc>
              <a:buNone/>
            </a:pPr>
            <a:endParaRPr lang="zh-CN" altLang="en-US" sz="2800" b="1">
              <a:solidFill>
                <a:schemeClr val="tx2"/>
              </a:solidFill>
            </a:endParaRPr>
          </a:p>
          <a:p>
            <a:pPr>
              <a:lnSpc>
                <a:spcPct val="80000"/>
              </a:lnSpc>
              <a:buNone/>
            </a:pPr>
            <a:r>
              <a:rPr lang="zh-CN" altLang="en-US" sz="2800" b="1">
                <a:latin typeface="楷体_GB2312" pitchFamily="1" charset="-122"/>
                <a:ea typeface="楷体_GB2312" pitchFamily="1" charset="-122"/>
              </a:rPr>
              <a:t>例</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甲</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乙双方签订了买卖合同</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在合同履行过程中</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发现该合同履行费用的负担问题约定不明确</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在这种情况下</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可供甲</a:t>
            </a:r>
            <a:r>
              <a:rPr lang="en-US" altLang="zh-CN" sz="2800" b="1">
                <a:latin typeface="楷体_GB2312" pitchFamily="1" charset="-122"/>
                <a:ea typeface="楷体_GB2312" pitchFamily="1" charset="-122"/>
              </a:rPr>
              <a:t>,</a:t>
            </a:r>
            <a:r>
              <a:rPr lang="zh-CN" altLang="en-US" sz="2800" b="1">
                <a:latin typeface="楷体_GB2312" pitchFamily="1" charset="-122"/>
                <a:ea typeface="楷体_GB2312" pitchFamily="1" charset="-122"/>
              </a:rPr>
              <a:t>乙双方选择的履行规则有</a:t>
            </a:r>
            <a:r>
              <a:rPr lang="en-US" altLang="zh-CN" sz="2800" b="1">
                <a:latin typeface="楷体_GB2312" pitchFamily="1" charset="-122"/>
                <a:ea typeface="楷体_GB2312" pitchFamily="1" charset="-122"/>
              </a:rPr>
              <a:t>( ).</a:t>
            </a:r>
            <a:br>
              <a:rPr lang="en-US" altLang="zh-CN" sz="2800" b="1">
                <a:latin typeface="楷体_GB2312" pitchFamily="1" charset="-122"/>
                <a:ea typeface="楷体_GB2312" pitchFamily="1" charset="-122"/>
              </a:rPr>
            </a:br>
            <a:r>
              <a:rPr lang="en-US" altLang="zh-CN" sz="2800" b="1">
                <a:latin typeface="楷体_GB2312" pitchFamily="1" charset="-122"/>
                <a:ea typeface="楷体_GB2312" pitchFamily="1" charset="-122"/>
              </a:rPr>
              <a:t>A,</a:t>
            </a:r>
            <a:r>
              <a:rPr lang="zh-CN" altLang="en-US" sz="2800" b="1">
                <a:latin typeface="楷体_GB2312" pitchFamily="1" charset="-122"/>
                <a:ea typeface="楷体_GB2312" pitchFamily="1" charset="-122"/>
              </a:rPr>
              <a:t>双方协议补充 </a:t>
            </a:r>
            <a:br>
              <a:rPr lang="zh-CN" altLang="en-US" sz="2800" b="1">
                <a:latin typeface="楷体_GB2312" pitchFamily="1" charset="-122"/>
                <a:ea typeface="楷体_GB2312" pitchFamily="1" charset="-122"/>
              </a:rPr>
            </a:br>
            <a:r>
              <a:rPr lang="en-US" altLang="zh-CN" sz="2800" b="1">
                <a:latin typeface="楷体_GB2312" pitchFamily="1" charset="-122"/>
                <a:ea typeface="楷体_GB2312" pitchFamily="1" charset="-122"/>
              </a:rPr>
              <a:t>B,</a:t>
            </a:r>
            <a:r>
              <a:rPr lang="zh-CN" altLang="en-US" sz="2800" b="1">
                <a:latin typeface="楷体_GB2312" pitchFamily="1" charset="-122"/>
                <a:ea typeface="楷体_GB2312" pitchFamily="1" charset="-122"/>
              </a:rPr>
              <a:t>按交易习惯确定 </a:t>
            </a:r>
            <a:br>
              <a:rPr lang="zh-CN" altLang="en-US" sz="2800" b="1">
                <a:latin typeface="楷体_GB2312" pitchFamily="1" charset="-122"/>
                <a:ea typeface="楷体_GB2312" pitchFamily="1" charset="-122"/>
              </a:rPr>
            </a:br>
            <a:r>
              <a:rPr lang="en-US" altLang="zh-CN" sz="2800" b="1">
                <a:latin typeface="楷体_GB2312" pitchFamily="1" charset="-122"/>
                <a:ea typeface="楷体_GB2312" pitchFamily="1" charset="-122"/>
              </a:rPr>
              <a:t>C,</a:t>
            </a:r>
            <a:r>
              <a:rPr lang="zh-CN" altLang="en-US" sz="2800" b="1">
                <a:latin typeface="楷体_GB2312" pitchFamily="1" charset="-122"/>
                <a:ea typeface="楷体_GB2312" pitchFamily="1" charset="-122"/>
              </a:rPr>
              <a:t>由履行义务一方负担 </a:t>
            </a:r>
            <a:br>
              <a:rPr lang="zh-CN" altLang="en-US" sz="2800" b="1">
                <a:latin typeface="楷体_GB2312" pitchFamily="1" charset="-122"/>
                <a:ea typeface="楷体_GB2312" pitchFamily="1" charset="-122"/>
              </a:rPr>
            </a:br>
            <a:r>
              <a:rPr lang="en-US" altLang="zh-CN" sz="2800" b="1">
                <a:latin typeface="楷体_GB2312" pitchFamily="1" charset="-122"/>
                <a:ea typeface="楷体_GB2312" pitchFamily="1" charset="-122"/>
              </a:rPr>
              <a:t>D,</a:t>
            </a:r>
            <a:r>
              <a:rPr lang="zh-CN" altLang="en-US" sz="2800" b="1">
                <a:latin typeface="楷体_GB2312" pitchFamily="1" charset="-122"/>
                <a:ea typeface="楷体_GB2312" pitchFamily="1" charset="-122"/>
              </a:rPr>
              <a:t>按合同有关条款确定</a:t>
            </a:r>
            <a:br>
              <a:rPr lang="zh-CN" altLang="en-US" sz="2800" b="1">
                <a:latin typeface="楷体_GB2312" pitchFamily="1" charset="-122"/>
                <a:ea typeface="楷体_GB2312" pitchFamily="1" charset="-122"/>
              </a:rPr>
            </a:br>
            <a:endParaRPr lang="zh-CN" altLang="en-US" sz="2800" b="1">
              <a:latin typeface="楷体_GB2312" pitchFamily="1" charset="-122"/>
              <a:ea typeface="楷体_GB2312" pitchFamily="1" charset="-122"/>
            </a:endParaRPr>
          </a:p>
        </p:txBody>
      </p:sp>
      <p:pic>
        <p:nvPicPr>
          <p:cNvPr id="15364" name="图片 15363" descr="MMAG00317_0000[1]"/>
          <p:cNvPicPr>
            <a:picLocks noChangeAspect="1"/>
          </p:cNvPicPr>
          <p:nvPr/>
        </p:nvPicPr>
        <p:blipFill>
          <a:blip r:embed="rId1"/>
          <a:stretch>
            <a:fillRect/>
          </a:stretch>
        </p:blipFill>
        <p:spPr>
          <a:xfrm>
            <a:off x="8616950" y="4221163"/>
            <a:ext cx="1614488" cy="2125662"/>
          </a:xfrm>
          <a:prstGeom prst="rect">
            <a:avLst/>
          </a:prstGeom>
          <a:noFill/>
          <a:ln w="9525">
            <a:noFill/>
          </a:ln>
        </p:spPr>
      </p:pic>
      <p:sp>
        <p:nvSpPr>
          <p:cNvPr id="15365" name="矩形 15364"/>
          <p:cNvSpPr/>
          <p:nvPr/>
        </p:nvSpPr>
        <p:spPr>
          <a:xfrm>
            <a:off x="8832850" y="3213100"/>
            <a:ext cx="428625" cy="1885950"/>
          </a:xfrm>
          <a:prstGeom prst="rect">
            <a:avLst/>
          </a:prstGeom>
        </p:spPr>
        <p:txBody>
          <a:bodyPr wrap="none" fromWordArt="1">
            <a:prstTxWarp prst="textSlantUp">
              <a:avLst>
                <a:gd name="adj" fmla="val 32056"/>
              </a:avLst>
            </a:prstTxWarp>
            <a:normAutofit/>
          </a:bodyPr>
          <a:p>
            <a:pPr algn="ctr"/>
            <a:r>
              <a:rPr lang="zh-CN" altLang="en-US" sz="66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rPr>
              <a:t>C</a:t>
            </a:r>
            <a:endParaRPr lang="zh-CN" altLang="en-US" sz="66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endParaRPr>
          </a:p>
        </p:txBody>
      </p:sp>
      <p:sp>
        <p:nvSpPr>
          <p:cNvPr id="2" name="日期占位符 1"/>
          <p:cNvSpPr/>
          <p:nvPr>
            <p:ph type="dt" sz="half" idx="10"/>
          </p:nvPr>
        </p:nvSpPr>
        <p:spPr/>
        <p:txBody>
          <a:bodyPr anchor="t"/>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0" fill="hold"/>
                                        <p:tgtEl>
                                          <p:spTgt spid="15364"/>
                                        </p:tgtEl>
                                        <p:attrNameLst>
                                          <p:attrName>ppt_x</p:attrName>
                                        </p:attrNameLst>
                                      </p:cBhvr>
                                      <p:tavLst>
                                        <p:tav tm="0">
                                          <p:val>
                                            <p:strVal val="#ppt_x"/>
                                          </p:val>
                                        </p:tav>
                                        <p:tav tm="100000">
                                          <p:val>
                                            <p:strVal val="#ppt_x"/>
                                          </p:val>
                                        </p:tav>
                                      </p:tavLst>
                                    </p:anim>
                                    <p:anim calcmode="lin" valueType="num">
                                      <p:cBhvr additive="base">
                                        <p:cTn id="8" dur="5000" fill="hold"/>
                                        <p:tgtEl>
                                          <p:spTgt spid="1536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15363">
                                            <p:txEl>
                                              <p:charRg st="25" end="143"/>
                                            </p:txEl>
                                          </p:spTgt>
                                        </p:tgtEl>
                                        <p:attrNameLst>
                                          <p:attrName>style.visibility</p:attrName>
                                        </p:attrNameLst>
                                      </p:cBhvr>
                                      <p:to>
                                        <p:strVal val="visible"/>
                                      </p:to>
                                    </p:set>
                                    <p:animEffect transition="in" filter="box(in)">
                                      <p:cBhvr>
                                        <p:cTn id="13" dur="500"/>
                                        <p:tgtEl>
                                          <p:spTgt spid="15363">
                                            <p:txEl>
                                              <p:charRg st="25" end="14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5365"/>
                                        </p:tgtEl>
                                        <p:attrNameLst>
                                          <p:attrName>style.visibility</p:attrName>
                                        </p:attrNameLst>
                                      </p:cBhvr>
                                      <p:to>
                                        <p:strVal val="visible"/>
                                      </p:to>
                                    </p:set>
                                    <p:animEffect transition="in" filter="checkerboard(across)">
                                      <p:cBhvr>
                                        <p:cTn id="18"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3" name="椭圆 21"/>
          <p:cNvSpPr/>
          <p:nvPr/>
        </p:nvSpPr>
        <p:spPr>
          <a:xfrm>
            <a:off x="2347913" y="3937000"/>
            <a:ext cx="1119187" cy="1471613"/>
          </a:xfrm>
          <a:prstGeom prst="ellipse">
            <a:avLst/>
          </a:prstGeom>
          <a:gradFill rotWithShape="1">
            <a:gsLst>
              <a:gs pos="0">
                <a:srgbClr val="FFFFFF">
                  <a:alpha val="100000"/>
                </a:srgbClr>
              </a:gs>
              <a:gs pos="70000">
                <a:srgbClr val="FFFFFF">
                  <a:alpha val="100000"/>
                </a:srgbClr>
              </a:gs>
              <a:gs pos="100000">
                <a:srgbClr val="7F7F7F">
                  <a:alpha val="100000"/>
                </a:srgbClr>
              </a:gs>
              <a:gs pos="100000">
                <a:srgbClr val="7F7F7F">
                  <a:alpha val="100000"/>
                </a:srgbClr>
              </a:gs>
            </a:gsLst>
            <a:path path="shape">
              <a:fillToRect l="50000" t="50000" r="50000" b="50000"/>
            </a:path>
            <a:tileRect/>
          </a:gradFill>
          <a:ln w="9525">
            <a:noFill/>
          </a:ln>
        </p:spPr>
        <p:txBody>
          <a:bodyPr anchor="ctr"/>
          <a:p>
            <a:pPr lvl="0" algn="ctr"/>
            <a:r>
              <a:rPr lang="en-US" altLang="x-none" sz="4000" dirty="0">
                <a:solidFill>
                  <a:srgbClr val="595959"/>
                </a:solidFill>
                <a:latin typeface="Agency FB" panose="020B0503020202020204"/>
                <a:ea typeface="Arial Unicode MS" panose="020B0604020202020204" charset="-122"/>
              </a:rPr>
              <a:t>01</a:t>
            </a:r>
            <a:endParaRPr lang="zh-CN" altLang="en-US" dirty="0">
              <a:solidFill>
                <a:srgbClr val="595959"/>
              </a:solidFill>
              <a:latin typeface="Agency FB" panose="020B0503020202020204"/>
              <a:ea typeface="Arial Unicode MS" panose="020B0604020202020204" charset="-122"/>
            </a:endParaRPr>
          </a:p>
        </p:txBody>
      </p:sp>
      <p:sp>
        <p:nvSpPr>
          <p:cNvPr id="69634" name="椭圆 6"/>
          <p:cNvSpPr/>
          <p:nvPr/>
        </p:nvSpPr>
        <p:spPr>
          <a:xfrm>
            <a:off x="4256088" y="1471613"/>
            <a:ext cx="1039812" cy="1366837"/>
          </a:xfrm>
          <a:prstGeom prst="ellipse">
            <a:avLst/>
          </a:prstGeom>
          <a:gradFill rotWithShape="1">
            <a:gsLst>
              <a:gs pos="0">
                <a:srgbClr val="FFFFFF">
                  <a:alpha val="100000"/>
                </a:srgbClr>
              </a:gs>
              <a:gs pos="70000">
                <a:srgbClr val="FFFFFF">
                  <a:alpha val="100000"/>
                </a:srgbClr>
              </a:gs>
              <a:gs pos="100000">
                <a:srgbClr val="7F7F7F">
                  <a:alpha val="100000"/>
                </a:srgbClr>
              </a:gs>
              <a:gs pos="100000">
                <a:srgbClr val="7F7F7F">
                  <a:alpha val="100000"/>
                </a:srgbClr>
              </a:gs>
            </a:gsLst>
            <a:path path="shape">
              <a:fillToRect l="50000" t="50000" r="50000" b="50000"/>
            </a:path>
            <a:tileRect/>
          </a:gradFill>
          <a:ln w="9525">
            <a:noFill/>
          </a:ln>
        </p:spPr>
        <p:txBody>
          <a:bodyPr anchor="ctr"/>
          <a:p>
            <a:pPr lvl="0" algn="ctr"/>
            <a:r>
              <a:rPr lang="en-US" altLang="x-none" sz="4000" dirty="0">
                <a:solidFill>
                  <a:srgbClr val="595959"/>
                </a:solidFill>
                <a:latin typeface="Agency FB" panose="020B0503020202020204"/>
                <a:ea typeface="Arial Unicode MS" panose="020B0604020202020204" charset="-122"/>
              </a:rPr>
              <a:t>02</a:t>
            </a:r>
            <a:endParaRPr lang="zh-CN" altLang="en-US" dirty="0">
              <a:solidFill>
                <a:srgbClr val="595959"/>
              </a:solidFill>
              <a:latin typeface="Agency FB" panose="020B0503020202020204"/>
              <a:ea typeface="Arial Unicode MS" panose="020B0604020202020204" charset="-122"/>
            </a:endParaRPr>
          </a:p>
        </p:txBody>
      </p:sp>
      <p:sp>
        <p:nvSpPr>
          <p:cNvPr id="69635" name="矩形 10"/>
          <p:cNvSpPr/>
          <p:nvPr/>
        </p:nvSpPr>
        <p:spPr>
          <a:xfrm>
            <a:off x="1504950" y="2884488"/>
            <a:ext cx="3259138" cy="215900"/>
          </a:xfrm>
          <a:prstGeom prst="rect">
            <a:avLst/>
          </a:prstGeom>
          <a:solidFill>
            <a:srgbClr val="FFC000"/>
          </a:solidFill>
          <a:ln w="9525">
            <a:noFill/>
          </a:ln>
        </p:spPr>
        <p:txBody>
          <a:bodyPr anchor="ctr"/>
          <a:p>
            <a:pPr lvl="0" algn="ctr"/>
            <a:endParaRPr lang="zh-CN" altLang="en-US" b="0" dirty="0">
              <a:solidFill>
                <a:srgbClr val="FFFFFF"/>
              </a:solidFill>
              <a:latin typeface="Calibri" panose="020F0502020204030204" charset="0"/>
              <a:ea typeface="宋体" panose="02010600030101010101" pitchFamily="2" charset="-122"/>
            </a:endParaRPr>
          </a:p>
        </p:txBody>
      </p:sp>
      <p:sp>
        <p:nvSpPr>
          <p:cNvPr id="69636" name="椭圆 11"/>
          <p:cNvSpPr/>
          <p:nvPr/>
        </p:nvSpPr>
        <p:spPr>
          <a:xfrm>
            <a:off x="4233863" y="1466850"/>
            <a:ext cx="1058862" cy="1390650"/>
          </a:xfrm>
          <a:prstGeom prst="ellipse">
            <a:avLst/>
          </a:prstGeom>
          <a:gradFill rotWithShape="1">
            <a:gsLst>
              <a:gs pos="0">
                <a:srgbClr val="FFFFFF">
                  <a:alpha val="100000"/>
                </a:srgbClr>
              </a:gs>
              <a:gs pos="70000">
                <a:srgbClr val="FFFFFF">
                  <a:alpha val="100000"/>
                </a:srgbClr>
              </a:gs>
              <a:gs pos="100000">
                <a:srgbClr val="7F7F7F">
                  <a:alpha val="100000"/>
                </a:srgbClr>
              </a:gs>
              <a:gs pos="100000">
                <a:srgbClr val="7F7F7F">
                  <a:alpha val="100000"/>
                </a:srgbClr>
              </a:gs>
            </a:gsLst>
            <a:path path="shape">
              <a:fillToRect l="50000" t="50000" r="50000" b="50000"/>
            </a:path>
            <a:tileRect/>
          </a:gradFill>
          <a:ln w="9525">
            <a:noFill/>
          </a:ln>
        </p:spPr>
        <p:txBody>
          <a:bodyPr anchor="ctr"/>
          <a:p>
            <a:pPr lvl="0" algn="ctr"/>
            <a:r>
              <a:rPr lang="en-US" altLang="x-none" sz="4000" dirty="0">
                <a:solidFill>
                  <a:srgbClr val="595959"/>
                </a:solidFill>
                <a:latin typeface="Agency FB" panose="020B0503020202020204"/>
                <a:ea typeface="Arial Unicode MS" panose="020B0604020202020204" charset="-122"/>
              </a:rPr>
              <a:t>02</a:t>
            </a:r>
            <a:endParaRPr lang="zh-CN" altLang="en-US" dirty="0">
              <a:solidFill>
                <a:srgbClr val="595959"/>
              </a:solidFill>
              <a:latin typeface="Agency FB" panose="020B0503020202020204"/>
              <a:ea typeface="Arial Unicode MS" panose="020B0604020202020204" charset="-122"/>
            </a:endParaRPr>
          </a:p>
        </p:txBody>
      </p:sp>
      <p:sp>
        <p:nvSpPr>
          <p:cNvPr id="69637" name="矩形 18"/>
          <p:cNvSpPr/>
          <p:nvPr/>
        </p:nvSpPr>
        <p:spPr>
          <a:xfrm flipV="1">
            <a:off x="1497013" y="3735388"/>
            <a:ext cx="1417637" cy="215900"/>
          </a:xfrm>
          <a:prstGeom prst="rect">
            <a:avLst/>
          </a:prstGeom>
          <a:solidFill>
            <a:srgbClr val="FFC000"/>
          </a:solidFill>
          <a:ln w="9525">
            <a:noFill/>
          </a:ln>
        </p:spPr>
        <p:txBody>
          <a:bodyPr anchor="ctr"/>
          <a:p>
            <a:pPr lvl="0" algn="ctr"/>
            <a:endParaRPr lang="zh-CN" altLang="en-US" b="0" dirty="0">
              <a:solidFill>
                <a:srgbClr val="FFFFFF"/>
              </a:solidFill>
              <a:latin typeface="Calibri" panose="020F0502020204030204" charset="0"/>
              <a:ea typeface="宋体" panose="02010600030101010101" pitchFamily="2" charset="-122"/>
            </a:endParaRPr>
          </a:p>
        </p:txBody>
      </p:sp>
      <p:sp>
        <p:nvSpPr>
          <p:cNvPr id="69638" name="同心圆 20"/>
          <p:cNvSpPr/>
          <p:nvPr/>
        </p:nvSpPr>
        <p:spPr>
          <a:xfrm rot="10800000">
            <a:off x="2195513" y="3735388"/>
            <a:ext cx="1423987" cy="1873250"/>
          </a:xfrm>
          <a:custGeom>
            <a:avLst/>
            <a:gdLst/>
            <a:ahLst/>
            <a:cxnLst>
              <a:cxn ang="17694720">
                <a:pos x="711994" y="0"/>
              </a:cxn>
              <a:cxn ang="17694720">
                <a:pos x="208538" y="205748"/>
              </a:cxn>
              <a:cxn ang="11796480">
                <a:pos x="0" y="702469"/>
              </a:cxn>
              <a:cxn ang="5898240">
                <a:pos x="208538" y="1199189"/>
              </a:cxn>
              <a:cxn ang="5898240">
                <a:pos x="711994" y="1404937"/>
              </a:cxn>
              <a:cxn ang="5898240">
                <a:pos x="1215449" y="1199189"/>
              </a:cxn>
              <a:cxn ang="0">
                <a:pos x="1423987" y="702469"/>
              </a:cxn>
              <a:cxn ang="17694720">
                <a:pos x="1215449" y="205748"/>
              </a:cxn>
            </a:cxnLst>
            <a:pathLst>
              <a:path w="1423987" h="1404937">
                <a:moveTo>
                  <a:pt x="0" y="702469"/>
                </a:moveTo>
                <a:cubicBezTo>
                  <a:pt x="1" y="314507"/>
                  <a:pt x="318771" y="1"/>
                  <a:pt x="711994" y="1"/>
                </a:cubicBezTo>
                <a:cubicBezTo>
                  <a:pt x="711994" y="1"/>
                  <a:pt x="711995" y="1"/>
                  <a:pt x="711995" y="1"/>
                </a:cubicBezTo>
                <a:cubicBezTo>
                  <a:pt x="1105218" y="2"/>
                  <a:pt x="1423988" y="314507"/>
                  <a:pt x="1423988" y="702470"/>
                </a:cubicBezTo>
                <a:cubicBezTo>
                  <a:pt x="1423988" y="702470"/>
                  <a:pt x="1423988" y="702471"/>
                  <a:pt x="1423988" y="702471"/>
                </a:cubicBezTo>
                <a:cubicBezTo>
                  <a:pt x="1423988" y="1090434"/>
                  <a:pt x="1105217" y="1404940"/>
                  <a:pt x="711994" y="1404940"/>
                </a:cubicBezTo>
                <a:cubicBezTo>
                  <a:pt x="318771" y="1404940"/>
                  <a:pt x="0" y="1090434"/>
                  <a:pt x="0" y="702471"/>
                </a:cubicBezTo>
                <a:cubicBezTo>
                  <a:pt x="0" y="702471"/>
                  <a:pt x="0" y="702470"/>
                  <a:pt x="0" y="702470"/>
                </a:cubicBezTo>
                <a:close/>
                <a:moveTo>
                  <a:pt x="194556" y="702469"/>
                </a:moveTo>
                <a:cubicBezTo>
                  <a:pt x="194556" y="702469"/>
                  <a:pt x="194556" y="702470"/>
                  <a:pt x="194556" y="702470"/>
                </a:cubicBezTo>
                <a:cubicBezTo>
                  <a:pt x="194556" y="982982"/>
                  <a:pt x="426220" y="1210382"/>
                  <a:pt x="711993" y="1210383"/>
                </a:cubicBezTo>
                <a:cubicBezTo>
                  <a:pt x="997766" y="1210383"/>
                  <a:pt x="1229431" y="982983"/>
                  <a:pt x="1229431" y="702470"/>
                </a:cubicBezTo>
                <a:cubicBezTo>
                  <a:pt x="1229431" y="421957"/>
                  <a:pt x="997766" y="194557"/>
                  <a:pt x="711993" y="194557"/>
                </a:cubicBezTo>
                <a:cubicBezTo>
                  <a:pt x="711993" y="194557"/>
                  <a:pt x="711992" y="194557"/>
                  <a:pt x="711992" y="194557"/>
                </a:cubicBezTo>
                <a:cubicBezTo>
                  <a:pt x="426219" y="194557"/>
                  <a:pt x="194555" y="421957"/>
                  <a:pt x="194554" y="702469"/>
                </a:cubicBezTo>
                <a:close/>
              </a:path>
            </a:pathLst>
          </a:custGeom>
          <a:gradFill rotWithShape="0">
            <a:gsLst>
              <a:gs pos="0">
                <a:srgbClr val="F79646">
                  <a:alpha val="100000"/>
                </a:srgbClr>
              </a:gs>
              <a:gs pos="78999">
                <a:srgbClr val="E46C0A">
                  <a:alpha val="100000"/>
                </a:srgbClr>
              </a:gs>
              <a:gs pos="80000">
                <a:srgbClr val="FFC000">
                  <a:alpha val="100000"/>
                </a:srgbClr>
              </a:gs>
              <a:gs pos="100000">
                <a:srgbClr val="FFC000">
                  <a:alpha val="100000"/>
                </a:srgbClr>
              </a:gs>
              <a:gs pos="100000">
                <a:srgbClr val="FFC000">
                  <a:alpha val="100000"/>
                </a:srgbClr>
              </a:gs>
            </a:gsLst>
            <a:lin ang="5400000"/>
            <a:tileRect/>
          </a:gradFill>
          <a:ln w="9525">
            <a:noFill/>
          </a:ln>
        </p:spPr>
        <p:txBody>
          <a:bodyPr/>
          <a:p>
            <a:endParaRPr lang="zh-CN" altLang="en-US"/>
          </a:p>
        </p:txBody>
      </p:sp>
      <p:pic>
        <p:nvPicPr>
          <p:cNvPr id="69639" name="组合 23"/>
          <p:cNvPicPr/>
          <p:nvPr/>
        </p:nvPicPr>
        <p:blipFill>
          <a:blip r:embed="rId1"/>
          <a:stretch>
            <a:fillRect/>
          </a:stretch>
        </p:blipFill>
        <p:spPr>
          <a:xfrm>
            <a:off x="6016625" y="3325813"/>
            <a:ext cx="1438275" cy="1957387"/>
          </a:xfrm>
          <a:prstGeom prst="rect">
            <a:avLst/>
          </a:prstGeom>
          <a:noFill/>
          <a:ln w="9525">
            <a:noFill/>
          </a:ln>
        </p:spPr>
      </p:pic>
      <p:sp>
        <p:nvSpPr>
          <p:cNvPr id="69640" name="矩形 28"/>
          <p:cNvSpPr/>
          <p:nvPr/>
        </p:nvSpPr>
        <p:spPr>
          <a:xfrm>
            <a:off x="1514475" y="3333750"/>
            <a:ext cx="5233988" cy="215900"/>
          </a:xfrm>
          <a:prstGeom prst="rect">
            <a:avLst/>
          </a:prstGeom>
          <a:solidFill>
            <a:srgbClr val="FFC000"/>
          </a:solidFill>
          <a:ln w="9525">
            <a:noFill/>
          </a:ln>
        </p:spPr>
        <p:txBody>
          <a:bodyPr anchor="ctr"/>
          <a:p>
            <a:pPr lvl="0" algn="ctr"/>
            <a:endParaRPr lang="zh-CN" altLang="en-US" b="0" dirty="0">
              <a:solidFill>
                <a:srgbClr val="FFFFFF"/>
              </a:solidFill>
              <a:latin typeface="Calibri" panose="020F0502020204030204" charset="0"/>
              <a:ea typeface="宋体" panose="02010600030101010101" pitchFamily="2" charset="-122"/>
            </a:endParaRPr>
          </a:p>
        </p:txBody>
      </p:sp>
      <p:sp>
        <p:nvSpPr>
          <p:cNvPr id="69641" name="椭圆 29"/>
          <p:cNvSpPr/>
          <p:nvPr/>
        </p:nvSpPr>
        <p:spPr>
          <a:xfrm>
            <a:off x="6184900" y="3568700"/>
            <a:ext cx="1076325" cy="1416050"/>
          </a:xfrm>
          <a:prstGeom prst="ellipse">
            <a:avLst/>
          </a:prstGeom>
          <a:gradFill rotWithShape="1">
            <a:gsLst>
              <a:gs pos="0">
                <a:srgbClr val="FFFFFF">
                  <a:alpha val="100000"/>
                </a:srgbClr>
              </a:gs>
              <a:gs pos="70000">
                <a:srgbClr val="FFFFFF">
                  <a:alpha val="100000"/>
                </a:srgbClr>
              </a:gs>
              <a:gs pos="100000">
                <a:srgbClr val="7F7F7F">
                  <a:alpha val="100000"/>
                </a:srgbClr>
              </a:gs>
              <a:gs pos="100000">
                <a:srgbClr val="7F7F7F">
                  <a:alpha val="100000"/>
                </a:srgbClr>
              </a:gs>
            </a:gsLst>
            <a:path path="shape">
              <a:fillToRect l="50000" t="50000" r="50000" b="50000"/>
            </a:path>
            <a:tileRect/>
          </a:gradFill>
          <a:ln w="9525">
            <a:noFill/>
          </a:ln>
        </p:spPr>
        <p:txBody>
          <a:bodyPr anchor="ctr"/>
          <a:p>
            <a:pPr lvl="0" algn="ctr"/>
            <a:r>
              <a:rPr lang="en-US" altLang="x-none" sz="4000" dirty="0">
                <a:solidFill>
                  <a:srgbClr val="595959"/>
                </a:solidFill>
                <a:latin typeface="Agency FB" panose="020B0503020202020204"/>
                <a:ea typeface="Arial Unicode MS" panose="020B0604020202020204" charset="-122"/>
              </a:rPr>
              <a:t>03</a:t>
            </a:r>
            <a:endParaRPr lang="zh-CN" altLang="en-US" dirty="0">
              <a:solidFill>
                <a:srgbClr val="595959"/>
              </a:solidFill>
              <a:latin typeface="Agency FB" panose="020B0503020202020204"/>
              <a:ea typeface="Arial Unicode MS" panose="020B0604020202020204" charset="-122"/>
            </a:endParaRPr>
          </a:p>
        </p:txBody>
      </p:sp>
      <p:sp>
        <p:nvSpPr>
          <p:cNvPr id="69642" name="同心圆 9"/>
          <p:cNvSpPr/>
          <p:nvPr/>
        </p:nvSpPr>
        <p:spPr>
          <a:xfrm>
            <a:off x="4059238" y="1227138"/>
            <a:ext cx="1423987" cy="1871662"/>
          </a:xfrm>
          <a:custGeom>
            <a:avLst/>
            <a:gdLst/>
            <a:ahLst/>
            <a:cxnLst>
              <a:cxn ang="17694720">
                <a:pos x="711994" y="0"/>
              </a:cxn>
              <a:cxn ang="17694720">
                <a:pos x="208538" y="205516"/>
              </a:cxn>
              <a:cxn ang="11796480">
                <a:pos x="0" y="701675"/>
              </a:cxn>
              <a:cxn ang="5898240">
                <a:pos x="208538" y="1197834"/>
              </a:cxn>
              <a:cxn ang="5898240">
                <a:pos x="711994" y="1403350"/>
              </a:cxn>
              <a:cxn ang="5898240">
                <a:pos x="1215449" y="1197834"/>
              </a:cxn>
              <a:cxn ang="0">
                <a:pos x="1423987" y="701675"/>
              </a:cxn>
              <a:cxn ang="17694720">
                <a:pos x="1215449" y="205516"/>
              </a:cxn>
            </a:cxnLst>
            <a:pathLst>
              <a:path w="1423987" h="1403350">
                <a:moveTo>
                  <a:pt x="0" y="701675"/>
                </a:moveTo>
                <a:cubicBezTo>
                  <a:pt x="1" y="314151"/>
                  <a:pt x="318771" y="1"/>
                  <a:pt x="711994" y="1"/>
                </a:cubicBezTo>
                <a:cubicBezTo>
                  <a:pt x="711994" y="1"/>
                  <a:pt x="711995" y="1"/>
                  <a:pt x="711995" y="1"/>
                </a:cubicBezTo>
                <a:cubicBezTo>
                  <a:pt x="1105218" y="2"/>
                  <a:pt x="1423988" y="314152"/>
                  <a:pt x="1423988" y="701676"/>
                </a:cubicBezTo>
                <a:cubicBezTo>
                  <a:pt x="1423988" y="701676"/>
                  <a:pt x="1423988" y="701677"/>
                  <a:pt x="1423988" y="701677"/>
                </a:cubicBezTo>
                <a:cubicBezTo>
                  <a:pt x="1423988" y="1089201"/>
                  <a:pt x="1105217" y="1403352"/>
                  <a:pt x="711994" y="1403352"/>
                </a:cubicBezTo>
                <a:cubicBezTo>
                  <a:pt x="318771" y="1403352"/>
                  <a:pt x="0" y="1089201"/>
                  <a:pt x="0" y="701677"/>
                </a:cubicBezTo>
                <a:cubicBezTo>
                  <a:pt x="0" y="701677"/>
                  <a:pt x="0" y="701676"/>
                  <a:pt x="0" y="701676"/>
                </a:cubicBezTo>
                <a:close/>
                <a:moveTo>
                  <a:pt x="194336" y="701675"/>
                </a:moveTo>
                <a:cubicBezTo>
                  <a:pt x="194336" y="701675"/>
                  <a:pt x="194336" y="701676"/>
                  <a:pt x="194336" y="701676"/>
                </a:cubicBezTo>
                <a:cubicBezTo>
                  <a:pt x="194336" y="981871"/>
                  <a:pt x="426099" y="1209014"/>
                  <a:pt x="711993" y="1209015"/>
                </a:cubicBezTo>
                <a:cubicBezTo>
                  <a:pt x="997888" y="1209015"/>
                  <a:pt x="1229651" y="981872"/>
                  <a:pt x="1229651" y="701676"/>
                </a:cubicBezTo>
                <a:cubicBezTo>
                  <a:pt x="1229651" y="421480"/>
                  <a:pt x="997888" y="194337"/>
                  <a:pt x="711993" y="194337"/>
                </a:cubicBezTo>
                <a:cubicBezTo>
                  <a:pt x="711993" y="194337"/>
                  <a:pt x="711992" y="194337"/>
                  <a:pt x="711992" y="194337"/>
                </a:cubicBezTo>
                <a:cubicBezTo>
                  <a:pt x="426098" y="194337"/>
                  <a:pt x="194335" y="421480"/>
                  <a:pt x="194334" y="701675"/>
                </a:cubicBezTo>
                <a:close/>
              </a:path>
            </a:pathLst>
          </a:custGeom>
          <a:gradFill rotWithShape="0">
            <a:gsLst>
              <a:gs pos="0">
                <a:srgbClr val="F79646">
                  <a:alpha val="100000"/>
                </a:srgbClr>
              </a:gs>
              <a:gs pos="78999">
                <a:srgbClr val="E46C0A">
                  <a:alpha val="100000"/>
                </a:srgbClr>
              </a:gs>
              <a:gs pos="80000">
                <a:srgbClr val="FFC000">
                  <a:alpha val="100000"/>
                </a:srgbClr>
              </a:gs>
              <a:gs pos="100000">
                <a:srgbClr val="FFC000">
                  <a:alpha val="100000"/>
                </a:srgbClr>
              </a:gs>
              <a:gs pos="100000">
                <a:srgbClr val="FFC000">
                  <a:alpha val="100000"/>
                </a:srgbClr>
              </a:gs>
            </a:gsLst>
            <a:lin ang="5400000"/>
            <a:tileRect/>
          </a:gradFill>
          <a:ln w="9525">
            <a:noFill/>
          </a:ln>
        </p:spPr>
        <p:txBody>
          <a:bodyPr/>
          <a:p>
            <a:endParaRPr lang="zh-CN" altLang="en-US"/>
          </a:p>
        </p:txBody>
      </p:sp>
      <p:sp>
        <p:nvSpPr>
          <p:cNvPr id="69643" name="TextBox 30"/>
          <p:cNvSpPr txBox="1"/>
          <p:nvPr/>
        </p:nvSpPr>
        <p:spPr>
          <a:xfrm>
            <a:off x="5653088" y="1471613"/>
            <a:ext cx="2621280" cy="579120"/>
          </a:xfrm>
          <a:prstGeom prst="rect">
            <a:avLst/>
          </a:prstGeom>
          <a:noFill/>
          <a:ln w="9525">
            <a:noFill/>
          </a:ln>
        </p:spPr>
        <p:txBody>
          <a:bodyPr wrap="none" anchor="t">
            <a:spAutoFit/>
          </a:bodyPr>
          <a:p>
            <a:pPr lvl="0" algn="l"/>
            <a:r>
              <a:rPr lang="zh-CN" altLang="en-US" sz="3200" dirty="0">
                <a:latin typeface="Arial" panose="020B0604020202020204" pitchFamily="34" charset="0"/>
                <a:ea typeface="宋体" panose="02010600030101010101" pitchFamily="2" charset="-122"/>
              </a:rPr>
              <a:t>先履行抗辩权</a:t>
            </a:r>
            <a:endParaRPr lang="zh-CN" altLang="en-US" sz="3200" dirty="0">
              <a:latin typeface="Arial" panose="020B0604020202020204" pitchFamily="34" charset="0"/>
              <a:ea typeface="宋体" panose="02010600030101010101" pitchFamily="2" charset="-122"/>
            </a:endParaRPr>
          </a:p>
        </p:txBody>
      </p:sp>
      <p:sp>
        <p:nvSpPr>
          <p:cNvPr id="69644" name="TextBox 31"/>
          <p:cNvSpPr txBox="1"/>
          <p:nvPr/>
        </p:nvSpPr>
        <p:spPr>
          <a:xfrm>
            <a:off x="3503613" y="5157788"/>
            <a:ext cx="3027680" cy="579120"/>
          </a:xfrm>
          <a:prstGeom prst="rect">
            <a:avLst/>
          </a:prstGeom>
          <a:noFill/>
          <a:ln w="9525">
            <a:noFill/>
          </a:ln>
        </p:spPr>
        <p:txBody>
          <a:bodyPr wrap="none" anchor="t">
            <a:spAutoFit/>
          </a:bodyPr>
          <a:p>
            <a:pPr lvl="0" algn="l"/>
            <a:r>
              <a:rPr lang="zh-CN" altLang="en-US" sz="3200" dirty="0">
                <a:latin typeface="Calibri" panose="020F0502020204030204" charset="0"/>
                <a:ea typeface="宋体" panose="02010600030101010101" pitchFamily="2" charset="-122"/>
              </a:rPr>
              <a:t>同时履行抗辩权</a:t>
            </a:r>
            <a:endParaRPr lang="zh-CN" altLang="en-US" sz="3200" dirty="0">
              <a:latin typeface="Calibri" panose="020F0502020204030204" charset="0"/>
              <a:ea typeface="宋体" panose="02010600030101010101" pitchFamily="2" charset="-122"/>
            </a:endParaRPr>
          </a:p>
        </p:txBody>
      </p:sp>
      <p:sp>
        <p:nvSpPr>
          <p:cNvPr id="69645" name="TextBox 33"/>
          <p:cNvSpPr txBox="1"/>
          <p:nvPr/>
        </p:nvSpPr>
        <p:spPr>
          <a:xfrm>
            <a:off x="7680325" y="3659188"/>
            <a:ext cx="3027680" cy="579120"/>
          </a:xfrm>
          <a:prstGeom prst="rect">
            <a:avLst/>
          </a:prstGeom>
          <a:noFill/>
          <a:ln w="9525">
            <a:noFill/>
          </a:ln>
        </p:spPr>
        <p:txBody>
          <a:bodyPr wrap="none" anchor="t">
            <a:spAutoFit/>
          </a:bodyPr>
          <a:p>
            <a:pPr lvl="0" algn="l"/>
            <a:r>
              <a:rPr lang="zh-CN" altLang="en-US" sz="3200" dirty="0">
                <a:latin typeface="Arial" panose="020B0604020202020204" pitchFamily="34" charset="0"/>
                <a:ea typeface="宋体" panose="02010600030101010101" pitchFamily="2" charset="-122"/>
              </a:rPr>
              <a:t>不安履行抗辩权</a:t>
            </a:r>
            <a:endParaRPr lang="zh-CN" altLang="en-US" sz="3200" dirty="0">
              <a:latin typeface="Arial" panose="020B0604020202020204" pitchFamily="34" charset="0"/>
              <a:ea typeface="宋体" panose="02010600030101010101" pitchFamily="2" charset="-122"/>
            </a:endParaRPr>
          </a:p>
        </p:txBody>
      </p:sp>
      <p:sp>
        <p:nvSpPr>
          <p:cNvPr id="69646" name="矩形 59406"/>
          <p:cNvSpPr/>
          <p:nvPr/>
        </p:nvSpPr>
        <p:spPr>
          <a:xfrm>
            <a:off x="2062163" y="187325"/>
            <a:ext cx="8229600" cy="1143000"/>
          </a:xfrm>
          <a:prstGeom prst="rect">
            <a:avLst/>
          </a:prstGeom>
          <a:noFill/>
          <a:ln w="9525">
            <a:noFill/>
          </a:ln>
        </p:spPr>
        <p:txBody>
          <a:bodyPr anchor="ctr"/>
          <a:p>
            <a:pPr marL="914400" lvl="0" indent="-914400" algn="ctr" eaLnBrk="0" hangingPunct="0">
              <a:buClr>
                <a:srgbClr val="000000"/>
              </a:buClr>
            </a:pPr>
            <a:r>
              <a:rPr lang="en-US" altLang="x-none" sz="4400" dirty="0">
                <a:latin typeface="Calibri" panose="020F0502020204030204" charset="0"/>
                <a:ea typeface="宋体" panose="02010600030101010101" pitchFamily="2" charset="-122"/>
                <a:sym typeface="Calibri" panose="020F0502020204030204" charset="0"/>
              </a:rPr>
              <a:t>3.</a:t>
            </a:r>
            <a:r>
              <a:rPr lang="zh-CN" altLang="en-US" sz="4400" dirty="0">
                <a:latin typeface="Arial" panose="020B0604020202020204" pitchFamily="34" charset="0"/>
                <a:ea typeface="宋体" panose="02010600030101010101" pitchFamily="2" charset="-122"/>
                <a:sym typeface="Calibri" panose="020F0502020204030204" charset="0"/>
              </a:rPr>
              <a:t>双务合同履行的抗辩权</a:t>
            </a:r>
            <a:endParaRPr lang="zh-CN" altLang="en-US" sz="4400" dirty="0">
              <a:latin typeface="Arial" panose="020B0604020202020204" pitchFamily="34" charset="0"/>
              <a:ea typeface="宋体" panose="02010600030101010101" pitchFamily="2" charset="-122"/>
              <a:sym typeface="Calibri" panose="020F05020202040302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7" name="文本占位符 60417"/>
          <p:cNvSpPr>
            <a:spLocks noGrp="1"/>
          </p:cNvSpPr>
          <p:nvPr>
            <p:ph idx="1"/>
          </p:nvPr>
        </p:nvSpPr>
        <p:spPr/>
        <p:txBody>
          <a:bodyPr anchor="t"/>
          <a:p>
            <a:r>
              <a:rPr lang="zh-CN" altLang="en-US" dirty="0"/>
              <a:t>（</a:t>
            </a:r>
            <a:r>
              <a:rPr lang="en-US" altLang="x-none" dirty="0"/>
              <a:t>1</a:t>
            </a:r>
            <a:r>
              <a:rPr lang="zh-CN" altLang="en-US" dirty="0"/>
              <a:t>）同时履行抗辩权</a:t>
            </a:r>
            <a:endParaRPr lang="zh-CN" altLang="en-US" dirty="0"/>
          </a:p>
          <a:p>
            <a:r>
              <a:rPr lang="zh-CN" altLang="en-US" dirty="0"/>
              <a:t>当事人互负债务，</a:t>
            </a:r>
            <a:r>
              <a:rPr lang="zh-CN" altLang="en-US" dirty="0">
                <a:solidFill>
                  <a:srgbClr val="FF0000"/>
                </a:solidFill>
              </a:rPr>
              <a:t>在没有规定履行顺序的情况下</a:t>
            </a:r>
            <a:r>
              <a:rPr lang="zh-CN" altLang="en-US" dirty="0"/>
              <a:t>，当事人一方在对方当事人未履行义务之前，或者对方履行债务不符合约定时，有权拒绝其相应的履行要求。</a:t>
            </a:r>
            <a:endParaRPr lang="zh-CN" altLang="en-US" dirty="0"/>
          </a:p>
          <a:p>
            <a:endParaRPr lang="zh-CN" altLang="en-US" dirty="0"/>
          </a:p>
          <a:p>
            <a:r>
              <a:rPr lang="zh-CN" altLang="en-US" dirty="0"/>
              <a:t> 一手交钱，一手交货</a:t>
            </a:r>
            <a:endParaRPr lang="zh-CN" altLang="en-US" dirty="0"/>
          </a:p>
        </p:txBody>
      </p:sp>
      <p:sp>
        <p:nvSpPr>
          <p:cNvPr id="70658" name="矩形 60418"/>
          <p:cNvSpPr/>
          <p:nvPr/>
        </p:nvSpPr>
        <p:spPr>
          <a:xfrm>
            <a:off x="2062163" y="187325"/>
            <a:ext cx="8229600" cy="1143000"/>
          </a:xfrm>
          <a:prstGeom prst="rect">
            <a:avLst/>
          </a:prstGeom>
          <a:noFill/>
          <a:ln w="9525">
            <a:noFill/>
          </a:ln>
        </p:spPr>
        <p:txBody>
          <a:bodyPr anchor="ctr"/>
          <a:p>
            <a:pPr marL="914400" lvl="0" indent="-914400" algn="ctr" eaLnBrk="0" hangingPunct="0">
              <a:buClr>
                <a:srgbClr val="000000"/>
              </a:buClr>
            </a:pPr>
            <a:r>
              <a:rPr lang="en-US" altLang="x-none" sz="4400" dirty="0">
                <a:latin typeface="Calibri" panose="020F0502020204030204" charset="0"/>
                <a:ea typeface="宋体" panose="02010600030101010101" pitchFamily="2" charset="-122"/>
                <a:sym typeface="Calibri" panose="020F0502020204030204" charset="0"/>
              </a:rPr>
              <a:t>3.</a:t>
            </a:r>
            <a:r>
              <a:rPr lang="zh-CN" altLang="en-US" sz="4400" dirty="0">
                <a:latin typeface="Arial" panose="020B0604020202020204" pitchFamily="34" charset="0"/>
                <a:ea typeface="宋体" panose="02010600030101010101" pitchFamily="2" charset="-122"/>
                <a:sym typeface="Calibri" panose="020F0502020204030204" charset="0"/>
              </a:rPr>
              <a:t>双务合同履行的抗辩权</a:t>
            </a:r>
            <a:endParaRPr lang="zh-CN" altLang="en-US" sz="4400" dirty="0">
              <a:latin typeface="Arial" panose="020B0604020202020204" pitchFamily="34" charset="0"/>
              <a:ea typeface="宋体" panose="02010600030101010101" pitchFamily="2" charset="-122"/>
              <a:sym typeface="Calibri" panose="020F05020202040302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1" name="文本占位符 61441"/>
          <p:cNvSpPr>
            <a:spLocks noGrp="1"/>
          </p:cNvSpPr>
          <p:nvPr>
            <p:ph idx="1"/>
          </p:nvPr>
        </p:nvSpPr>
        <p:spPr/>
        <p:txBody>
          <a:bodyPr anchor="t"/>
          <a:p>
            <a:r>
              <a:rPr lang="zh-CN" altLang="en-US" dirty="0"/>
              <a:t>（</a:t>
            </a:r>
            <a:r>
              <a:rPr lang="en-US" altLang="x-none" dirty="0"/>
              <a:t>2</a:t>
            </a:r>
            <a:r>
              <a:rPr lang="zh-CN" altLang="en-US" dirty="0"/>
              <a:t>）后履行抗辩权</a:t>
            </a:r>
            <a:endParaRPr lang="zh-CN" altLang="en-US" dirty="0"/>
          </a:p>
          <a:p>
            <a:r>
              <a:rPr lang="zh-CN" altLang="en-US" dirty="0"/>
              <a:t>当事人互负债务，</a:t>
            </a:r>
            <a:r>
              <a:rPr lang="zh-CN" altLang="en-US" dirty="0">
                <a:solidFill>
                  <a:srgbClr val="FF0000"/>
                </a:solidFill>
              </a:rPr>
              <a:t>有先后履行顺序</a:t>
            </a:r>
            <a:r>
              <a:rPr lang="zh-CN" altLang="en-US" dirty="0"/>
              <a:t>，先履行的一方未履行或履行不符合约定，后履行的一方有拒绝对方请求履行的权利。</a:t>
            </a:r>
            <a:endParaRPr lang="zh-CN" altLang="en-US" dirty="0"/>
          </a:p>
        </p:txBody>
      </p:sp>
      <p:sp>
        <p:nvSpPr>
          <p:cNvPr id="71682" name="矩形 61442"/>
          <p:cNvSpPr/>
          <p:nvPr/>
        </p:nvSpPr>
        <p:spPr>
          <a:xfrm>
            <a:off x="2062163" y="187325"/>
            <a:ext cx="8229600" cy="1143000"/>
          </a:xfrm>
          <a:prstGeom prst="rect">
            <a:avLst/>
          </a:prstGeom>
          <a:noFill/>
          <a:ln w="9525">
            <a:noFill/>
          </a:ln>
        </p:spPr>
        <p:txBody>
          <a:bodyPr anchor="ctr"/>
          <a:p>
            <a:pPr marL="914400" lvl="0" indent="-914400" algn="ctr" eaLnBrk="0" hangingPunct="0">
              <a:buClr>
                <a:srgbClr val="000000"/>
              </a:buClr>
            </a:pPr>
            <a:r>
              <a:rPr lang="en-US" altLang="x-none" sz="4400" dirty="0">
                <a:latin typeface="Calibri" panose="020F0502020204030204" charset="0"/>
                <a:ea typeface="宋体" panose="02010600030101010101" pitchFamily="2" charset="-122"/>
                <a:sym typeface="Calibri" panose="020F0502020204030204" charset="0"/>
              </a:rPr>
              <a:t>3.</a:t>
            </a:r>
            <a:r>
              <a:rPr lang="zh-CN" altLang="en-US" sz="4400" dirty="0">
                <a:latin typeface="Arial" panose="020B0604020202020204" pitchFamily="34" charset="0"/>
                <a:ea typeface="宋体" panose="02010600030101010101" pitchFamily="2" charset="-122"/>
                <a:sym typeface="Calibri" panose="020F0502020204030204" charset="0"/>
              </a:rPr>
              <a:t>双务合同履行的抗辩权</a:t>
            </a:r>
            <a:endParaRPr lang="zh-CN" altLang="en-US" sz="4400" dirty="0">
              <a:latin typeface="Arial" panose="020B0604020202020204" pitchFamily="34" charset="0"/>
              <a:ea typeface="宋体" panose="02010600030101010101" pitchFamily="2" charset="-122"/>
              <a:sym typeface="Calibri" panose="020F05020202040302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5" name="文本占位符 62465"/>
          <p:cNvSpPr>
            <a:spLocks noGrp="1"/>
          </p:cNvSpPr>
          <p:nvPr>
            <p:ph idx="1"/>
          </p:nvPr>
        </p:nvSpPr>
        <p:spPr/>
        <p:txBody>
          <a:bodyPr anchor="t"/>
          <a:p>
            <a:r>
              <a:rPr lang="zh-CN" altLang="en-US" dirty="0"/>
              <a:t>（</a:t>
            </a:r>
            <a:r>
              <a:rPr lang="en-US" altLang="x-none" dirty="0"/>
              <a:t>3</a:t>
            </a:r>
            <a:r>
              <a:rPr lang="zh-CN" altLang="en-US" dirty="0"/>
              <a:t>）不安抗辩权</a:t>
            </a:r>
            <a:endParaRPr lang="zh-CN" altLang="en-US" dirty="0"/>
          </a:p>
          <a:p>
            <a:r>
              <a:rPr lang="zh-CN" altLang="en-US" dirty="0"/>
              <a:t>合同当事人互负债务，有先后履行顺序，先履行的一方有确切证据证明对方已经丧失或者有可能丧失履约能力，在对方没有履行或者没有提供担保之前，有中止履行合同义务的权利。</a:t>
            </a:r>
            <a:endParaRPr lang="zh-CN" altLang="en-US" dirty="0"/>
          </a:p>
        </p:txBody>
      </p:sp>
      <p:sp>
        <p:nvSpPr>
          <p:cNvPr id="72706" name="矩形 62466"/>
          <p:cNvSpPr/>
          <p:nvPr/>
        </p:nvSpPr>
        <p:spPr>
          <a:xfrm>
            <a:off x="2062163" y="187325"/>
            <a:ext cx="8229600" cy="1143000"/>
          </a:xfrm>
          <a:prstGeom prst="rect">
            <a:avLst/>
          </a:prstGeom>
          <a:noFill/>
          <a:ln w="9525">
            <a:noFill/>
          </a:ln>
        </p:spPr>
        <p:txBody>
          <a:bodyPr anchor="ctr"/>
          <a:p>
            <a:pPr marL="914400" lvl="0" indent="-914400" algn="ctr" eaLnBrk="0" hangingPunct="0">
              <a:buClr>
                <a:srgbClr val="000000"/>
              </a:buClr>
            </a:pPr>
            <a:r>
              <a:rPr lang="en-US" altLang="x-none" sz="4400" dirty="0">
                <a:latin typeface="Calibri" panose="020F0502020204030204" charset="0"/>
                <a:ea typeface="宋体" panose="02010600030101010101" pitchFamily="2" charset="-122"/>
                <a:sym typeface="Calibri" panose="020F0502020204030204" charset="0"/>
              </a:rPr>
              <a:t>3.</a:t>
            </a:r>
            <a:r>
              <a:rPr lang="zh-CN" altLang="en-US" sz="4400" dirty="0">
                <a:latin typeface="Arial" panose="020B0604020202020204" pitchFamily="34" charset="0"/>
                <a:ea typeface="宋体" panose="02010600030101010101" pitchFamily="2" charset="-122"/>
                <a:sym typeface="Calibri" panose="020F0502020204030204" charset="0"/>
              </a:rPr>
              <a:t>双务合同履行的抗辩权</a:t>
            </a:r>
            <a:endParaRPr lang="zh-CN" altLang="en-US" sz="4400" dirty="0">
              <a:latin typeface="Arial" panose="020B0604020202020204" pitchFamily="34" charset="0"/>
              <a:ea typeface="宋体" panose="02010600030101010101" pitchFamily="2" charset="-122"/>
              <a:sym typeface="Calibri" panose="020F05020202040302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29" name="标题 63489"/>
          <p:cNvSpPr>
            <a:spLocks noGrp="1"/>
          </p:cNvSpPr>
          <p:nvPr>
            <p:ph type="title"/>
          </p:nvPr>
        </p:nvSpPr>
        <p:spPr/>
        <p:txBody>
          <a:bodyPr anchor="ctr"/>
          <a:p>
            <a:r>
              <a:rPr lang="zh-CN" altLang="en-US"/>
              <a:t>思考题</a:t>
            </a:r>
            <a:endParaRPr lang="zh-CN" altLang="en-US"/>
          </a:p>
        </p:txBody>
      </p:sp>
      <p:sp>
        <p:nvSpPr>
          <p:cNvPr id="73730" name="文本占位符 63490"/>
          <p:cNvSpPr>
            <a:spLocks noGrp="1"/>
          </p:cNvSpPr>
          <p:nvPr>
            <p:ph idx="1"/>
          </p:nvPr>
        </p:nvSpPr>
        <p:spPr/>
        <p:txBody>
          <a:bodyPr anchor="t"/>
          <a:p>
            <a:pPr>
              <a:lnSpc>
                <a:spcPct val="90000"/>
              </a:lnSpc>
            </a:pPr>
            <a:r>
              <a:rPr lang="zh-CN" altLang="en-US" dirty="0"/>
              <a:t>某热电厂从某煤矿购煤</a:t>
            </a:r>
            <a:r>
              <a:rPr lang="en-US" altLang="x-none" dirty="0"/>
              <a:t>200</a:t>
            </a:r>
            <a:r>
              <a:rPr lang="zh-CN" altLang="en-US" dirty="0"/>
              <a:t>吨，约定交货期限为</a:t>
            </a:r>
            <a:r>
              <a:rPr lang="en-US" altLang="x-none" dirty="0"/>
              <a:t>2016</a:t>
            </a:r>
            <a:r>
              <a:rPr lang="zh-CN" altLang="en-US" dirty="0"/>
              <a:t>年</a:t>
            </a:r>
            <a:r>
              <a:rPr lang="en-US" altLang="x-none" dirty="0"/>
              <a:t>9</a:t>
            </a:r>
            <a:r>
              <a:rPr lang="zh-CN" altLang="en-US" dirty="0"/>
              <a:t>月</a:t>
            </a:r>
            <a:r>
              <a:rPr lang="en-US" altLang="x-none" dirty="0"/>
              <a:t>30</a:t>
            </a:r>
            <a:r>
              <a:rPr lang="zh-CN" altLang="en-US" dirty="0"/>
              <a:t>日，付款期限为</a:t>
            </a:r>
            <a:r>
              <a:rPr lang="en-US" altLang="x-none" dirty="0"/>
              <a:t>2016</a:t>
            </a:r>
            <a:r>
              <a:rPr lang="zh-CN" altLang="en-US" dirty="0"/>
              <a:t>年</a:t>
            </a:r>
            <a:r>
              <a:rPr lang="en-US" altLang="x-none" dirty="0"/>
              <a:t>10</a:t>
            </a:r>
            <a:r>
              <a:rPr lang="zh-CN" altLang="en-US" dirty="0"/>
              <a:t>月</a:t>
            </a:r>
            <a:r>
              <a:rPr lang="en-US" altLang="x-none" dirty="0"/>
              <a:t>31</a:t>
            </a:r>
            <a:r>
              <a:rPr lang="zh-CN" altLang="en-US" dirty="0"/>
              <a:t>日。</a:t>
            </a:r>
            <a:r>
              <a:rPr lang="en-US" altLang="x-none" dirty="0"/>
              <a:t>9</a:t>
            </a:r>
            <a:r>
              <a:rPr lang="zh-CN" altLang="en-US" dirty="0"/>
              <a:t>月底，煤矿交付</a:t>
            </a:r>
            <a:r>
              <a:rPr lang="en-US" altLang="x-none" dirty="0"/>
              <a:t>200</a:t>
            </a:r>
            <a:r>
              <a:rPr lang="zh-CN" altLang="en-US" dirty="0"/>
              <a:t>吨煤，热电厂经检测发现煤含硫量超标，据政府规定不能在该厂区燃烧。热电厂该如何处理</a:t>
            </a:r>
            <a:r>
              <a:rPr lang="en-US" altLang="x-none" dirty="0"/>
              <a:t>?</a:t>
            </a:r>
            <a:endParaRPr lang="en-US" altLang="x-none" dirty="0"/>
          </a:p>
          <a:p>
            <a:pPr>
              <a:lnSpc>
                <a:spcPct val="90000"/>
              </a:lnSpc>
            </a:pPr>
            <a:r>
              <a:rPr lang="en-US" altLang="x-none" dirty="0"/>
              <a:t>A </a:t>
            </a:r>
            <a:r>
              <a:rPr lang="zh-CN" altLang="en-US" dirty="0"/>
              <a:t>主张后履行抗辩权</a:t>
            </a:r>
            <a:endParaRPr lang="zh-CN" altLang="en-US" dirty="0"/>
          </a:p>
          <a:p>
            <a:pPr>
              <a:lnSpc>
                <a:spcPct val="90000"/>
              </a:lnSpc>
            </a:pPr>
            <a:r>
              <a:rPr lang="en-US" altLang="x-none" dirty="0"/>
              <a:t>B </a:t>
            </a:r>
            <a:r>
              <a:rPr lang="zh-CN" altLang="en-US" dirty="0"/>
              <a:t>主张不安抗辩权</a:t>
            </a:r>
            <a:endParaRPr lang="zh-CN" altLang="en-US" dirty="0"/>
          </a:p>
          <a:p>
            <a:pPr>
              <a:lnSpc>
                <a:spcPct val="90000"/>
              </a:lnSpc>
            </a:pPr>
            <a:r>
              <a:rPr lang="en-US" altLang="x-none" dirty="0"/>
              <a:t>C </a:t>
            </a:r>
            <a:r>
              <a:rPr lang="zh-CN" altLang="en-US" dirty="0"/>
              <a:t>要求煤矿承担违约责任</a:t>
            </a:r>
            <a:endParaRPr lang="zh-CN" altLang="en-US" dirty="0"/>
          </a:p>
          <a:p>
            <a:pPr>
              <a:lnSpc>
                <a:spcPct val="90000"/>
              </a:lnSpc>
            </a:pPr>
            <a:r>
              <a:rPr lang="en-US" altLang="x-none" dirty="0"/>
              <a:t>D </a:t>
            </a:r>
            <a:r>
              <a:rPr lang="zh-CN" altLang="en-US" dirty="0"/>
              <a:t>解除合同</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924685"/>
          </a:xfrm>
          <a:prstGeom prst="rect">
            <a:avLst/>
          </a:prstGeom>
          <a:noFill/>
          <a:ln w="9525">
            <a:noFill/>
          </a:ln>
        </p:spPr>
        <p:txBody>
          <a:bodyPr lIns="90000" tIns="46800" rIns="90000" bIns="46800" anchor="t">
            <a:spAutoFit/>
          </a:bodyPr>
          <a:p>
            <a:pPr lvl="0"/>
            <a:r>
              <a:rPr lang="zh-CN" altLang="en-US" sz="2400" b="1" dirty="0"/>
              <a:t>1.掌握合同履行的规则；2.掌握抗辩权的行使；3.掌握合同的保全</a:t>
            </a:r>
            <a:endParaRPr lang="zh-CN" altLang="en-US" sz="2400" b="1" dirty="0"/>
          </a:p>
        </p:txBody>
      </p:sp>
      <p:sp>
        <p:nvSpPr>
          <p:cNvPr id="4110" name="矩形 4110"/>
          <p:cNvSpPr/>
          <p:nvPr/>
        </p:nvSpPr>
        <p:spPr>
          <a:xfrm>
            <a:off x="5087938" y="2781300"/>
            <a:ext cx="2079625" cy="2226310"/>
          </a:xfrm>
          <a:prstGeom prst="rect">
            <a:avLst/>
          </a:prstGeom>
          <a:noFill/>
          <a:ln w="9525">
            <a:noFill/>
          </a:ln>
        </p:spPr>
        <p:txBody>
          <a:bodyPr wrap="square" lIns="90000" tIns="46800" rIns="90000" bIns="46800" anchor="t">
            <a:spAutoFit/>
          </a:bodyPr>
          <a:p>
            <a:pPr lvl="0" eaLnBrk="0" hangingPunct="0"/>
            <a:r>
              <a:rPr sz="2800" b="1"/>
              <a:t>能根据《合同法》正确履行合同，正确行使抗辩权</a:t>
            </a:r>
            <a:endParaRPr sz="2800" b="1"/>
          </a:p>
        </p:txBody>
      </p:sp>
      <p:sp>
        <p:nvSpPr>
          <p:cNvPr id="4111" name="矩形 4111"/>
          <p:cNvSpPr/>
          <p:nvPr/>
        </p:nvSpPr>
        <p:spPr>
          <a:xfrm>
            <a:off x="7673975" y="2520315"/>
            <a:ext cx="2079625" cy="307975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sym typeface="微软雅黑" panose="020B0503020204020204" charset="-122"/>
              </a:rPr>
              <a:t>具有较强的系统分析问题、解决问题能力及逻辑思维能力</a:t>
            </a:r>
            <a:endParaRPr sz="2800" b="1">
              <a:sym typeface="微软雅黑" panose="020B0503020204020204" charset="-122"/>
            </a:endParaRPr>
          </a:p>
          <a:p>
            <a:pPr lvl="0" algn="l" eaLnBrk="0" hangingPunct="0"/>
            <a:endParaRPr sz="2800" b="1">
              <a:sym typeface="微软雅黑" panose="020B0503020204020204" charset="-122"/>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标题 17409"/>
          <p:cNvSpPr>
            <a:spLocks noGrp="1" noRot="1"/>
          </p:cNvSpPr>
          <p:nvPr>
            <p:ph type="title"/>
          </p:nvPr>
        </p:nvSpPr>
        <p:spPr>
          <a:xfrm>
            <a:off x="1524000" y="0"/>
            <a:ext cx="7772400" cy="457200"/>
          </a:xfrm>
        </p:spPr>
        <p:txBody>
          <a:bodyPr anchor="ctr">
            <a:normAutofit fontScale="90000"/>
          </a:bodyPr>
          <a:p>
            <a:r>
              <a:rPr lang="en-US" altLang="zh-CN" sz="2800" b="1">
                <a:solidFill>
                  <a:schemeClr val="accent2"/>
                </a:solidFill>
                <a:ea typeface="黑体" panose="02010609060101010101" pitchFamily="2" charset="-122"/>
              </a:rPr>
              <a:t>                           </a:t>
            </a:r>
            <a:r>
              <a:rPr lang="zh-CN" altLang="en-US" sz="2800" b="1">
                <a:solidFill>
                  <a:schemeClr val="accent2"/>
                </a:solidFill>
                <a:ea typeface="黑体" panose="02010609060101010101" pitchFamily="2" charset="-122"/>
              </a:rPr>
              <a:t>合同履行的抗辩权（表一）</a:t>
            </a:r>
            <a:endParaRPr lang="zh-CN" altLang="en-US" sz="2800" b="1">
              <a:solidFill>
                <a:schemeClr val="accent2"/>
              </a:solidFill>
              <a:ea typeface="黑体" panose="02010609060101010101" pitchFamily="2" charset="-122"/>
            </a:endParaRPr>
          </a:p>
        </p:txBody>
      </p:sp>
      <p:graphicFrame>
        <p:nvGraphicFramePr>
          <p:cNvPr id="17411" name="表格 17410"/>
          <p:cNvGraphicFramePr/>
          <p:nvPr/>
        </p:nvGraphicFramePr>
        <p:xfrm>
          <a:off x="1919288" y="620713"/>
          <a:ext cx="8532495" cy="823595"/>
        </p:xfrm>
        <a:graphic>
          <a:graphicData uri="http://schemas.openxmlformats.org/drawingml/2006/table">
            <a:tbl>
              <a:tblPr/>
              <a:tblGrid>
                <a:gridCol w="936625"/>
                <a:gridCol w="2087880"/>
                <a:gridCol w="2088515"/>
                <a:gridCol w="3419475"/>
              </a:tblGrid>
              <a:tr h="823595">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endParaRPr lang="zh-CN" altLang="en-US" sz="2400" b="1">
                        <a:ea typeface="黑体" panose="0201060906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同时履行抗辩权</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dirty="0">
                          <a:ea typeface="黑体" panose="02010609060101010101" pitchFamily="2" charset="-122"/>
                        </a:rPr>
                        <a:t>先履行抗辩权</a:t>
                      </a:r>
                      <a:endParaRPr lang="zh-CN" altLang="en-US" sz="2400" b="1" dirty="0">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dirty="0">
                          <a:ea typeface="黑体" panose="02010609060101010101" pitchFamily="2" charset="-122"/>
                        </a:rPr>
                        <a:t>不安抗辩权</a:t>
                      </a:r>
                      <a:endParaRPr lang="zh-CN" altLang="en-US" sz="2400" b="1" dirty="0">
                        <a:ea typeface="黑体" panose="0201060906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r>
            </a:tbl>
          </a:graphicData>
        </a:graphic>
      </p:graphicFrame>
      <p:graphicFrame>
        <p:nvGraphicFramePr>
          <p:cNvPr id="17423" name="表格 17422"/>
          <p:cNvGraphicFramePr/>
          <p:nvPr/>
        </p:nvGraphicFramePr>
        <p:xfrm>
          <a:off x="1919288" y="1196975"/>
          <a:ext cx="8532495" cy="575945"/>
        </p:xfrm>
        <a:graphic>
          <a:graphicData uri="http://schemas.openxmlformats.org/drawingml/2006/table">
            <a:tbl>
              <a:tblPr/>
              <a:tblGrid>
                <a:gridCol w="936625"/>
                <a:gridCol w="2087880"/>
                <a:gridCol w="2088515"/>
                <a:gridCol w="3419475"/>
              </a:tblGrid>
              <a:tr h="575945">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endParaRPr lang="zh-CN" altLang="en-US" sz="2400" b="1">
                        <a:ea typeface="黑体" panose="0201060906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双务有偿合同</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双务有偿合同</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双务有偿合同</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r>
            </a:tbl>
          </a:graphicData>
        </a:graphic>
      </p:graphicFrame>
      <p:graphicFrame>
        <p:nvGraphicFramePr>
          <p:cNvPr id="17435" name="表格 17434"/>
          <p:cNvGraphicFramePr/>
          <p:nvPr/>
        </p:nvGraphicFramePr>
        <p:xfrm>
          <a:off x="1919288" y="1773238"/>
          <a:ext cx="8496300" cy="575945"/>
        </p:xfrm>
        <a:graphic>
          <a:graphicData uri="http://schemas.openxmlformats.org/drawingml/2006/table">
            <a:tbl>
              <a:tblPr/>
              <a:tblGrid>
                <a:gridCol w="936625"/>
                <a:gridCol w="2087880"/>
                <a:gridCol w="2089150"/>
                <a:gridCol w="3382645"/>
              </a:tblGrid>
              <a:tr h="575945">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endParaRPr lang="zh-CN" altLang="en-US" sz="2400" b="1">
                        <a:ea typeface="黑体" panose="0201060906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没有先后顺序</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000" b="1">
                          <a:ea typeface="黑体" panose="02010609060101010101" pitchFamily="2" charset="-122"/>
                        </a:rPr>
                        <a:t>有先后履行顺序</a:t>
                      </a:r>
                      <a:endParaRPr lang="zh-CN" altLang="en-US" sz="20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有先后履行顺序</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r>
            </a:tbl>
          </a:graphicData>
        </a:graphic>
      </p:graphicFrame>
      <p:graphicFrame>
        <p:nvGraphicFramePr>
          <p:cNvPr id="17447" name="表格 17446"/>
          <p:cNvGraphicFramePr/>
          <p:nvPr/>
        </p:nvGraphicFramePr>
        <p:xfrm>
          <a:off x="1919288" y="2349500"/>
          <a:ext cx="8496300" cy="3236595"/>
        </p:xfrm>
        <a:graphic>
          <a:graphicData uri="http://schemas.openxmlformats.org/drawingml/2006/table">
            <a:tbl>
              <a:tblPr/>
              <a:tblGrid>
                <a:gridCol w="936625"/>
                <a:gridCol w="2087880"/>
                <a:gridCol w="2089150"/>
                <a:gridCol w="3382645"/>
              </a:tblGrid>
              <a:tr h="3236595">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适用的条件</a:t>
                      </a:r>
                      <a:endParaRPr lang="zh-CN" altLang="en-US" sz="2400" b="1">
                        <a:ea typeface="黑体" panose="0201060906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一方没有履行或履行不符合约定</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先履行一方没有履行或履行不符合约定</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ea typeface="黑体" panose="02010609060101010101" pitchFamily="2" charset="-122"/>
                        </a:rPr>
                        <a:t>先履行的当事人有确切证据证明对方有下列情形：</a:t>
                      </a:r>
                      <a:endParaRPr lang="zh-CN" altLang="en-US" sz="2400" b="1">
                        <a:ea typeface="黑体" panose="02010609060101010101" pitchFamily="2" charset="-122"/>
                      </a:endParaRPr>
                    </a:p>
                    <a:p>
                      <a:pPr marL="0" lvl="0" indent="0">
                        <a:buNone/>
                      </a:pPr>
                      <a:r>
                        <a:rPr lang="zh-CN" altLang="en-US" sz="2400" b="1">
                          <a:ea typeface="黑体" panose="02010609060101010101" pitchFamily="2" charset="-122"/>
                        </a:rPr>
                        <a:t>经营状况严重恶化；</a:t>
                      </a:r>
                      <a:endParaRPr lang="zh-CN" altLang="en-US" sz="2400" b="1">
                        <a:ea typeface="黑体" panose="02010609060101010101" pitchFamily="2" charset="-122"/>
                      </a:endParaRPr>
                    </a:p>
                    <a:p>
                      <a:pPr marL="0" lvl="0" indent="0">
                        <a:buNone/>
                      </a:pPr>
                      <a:r>
                        <a:rPr lang="zh-CN" altLang="en-US" sz="2400" b="1">
                          <a:ea typeface="黑体" panose="02010609060101010101" pitchFamily="2" charset="-122"/>
                        </a:rPr>
                        <a:t>转移财产抽逃资金以逃避债务</a:t>
                      </a:r>
                      <a:endParaRPr lang="zh-CN" altLang="en-US" sz="2400" b="1">
                        <a:ea typeface="黑体" panose="02010609060101010101" pitchFamily="2" charset="-122"/>
                      </a:endParaRPr>
                    </a:p>
                    <a:p>
                      <a:pPr marL="0" lvl="0" indent="0">
                        <a:buNone/>
                      </a:pPr>
                      <a:r>
                        <a:rPr lang="zh-CN" altLang="en-US" sz="2400" b="1">
                          <a:ea typeface="黑体" panose="02010609060101010101" pitchFamily="2" charset="-122"/>
                        </a:rPr>
                        <a:t>丧失商业信誉丧失或可能丧失履行债务的能力</a:t>
                      </a:r>
                      <a:endParaRPr lang="zh-CN" altLang="en-US" sz="2400" b="1">
                        <a:ea typeface="黑体" panose="0201060906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r>
            </a:tbl>
          </a:graphicData>
        </a:graphic>
      </p:graphicFrame>
      <p:sp>
        <p:nvSpPr>
          <p:cNvPr id="17458" name="日期占位符 1"/>
          <p:cNvSpPr/>
          <p:nvPr>
            <p:ph type="dt" sz="half" idx="10"/>
          </p:nvPr>
        </p:nvSpPr>
        <p:spPr/>
        <p:txBody>
          <a:bodyPr anchor="t"/>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7411"/>
                                        </p:tgtEl>
                                        <p:attrNameLst>
                                          <p:attrName>style.visibility</p:attrName>
                                        </p:attrNameLst>
                                      </p:cBhvr>
                                      <p:to>
                                        <p:strVal val="visible"/>
                                      </p:to>
                                    </p:set>
                                    <p:anim calcmode="lin" valueType="num">
                                      <p:cBhvr>
                                        <p:cTn id="7" dur="1000" fill="hold"/>
                                        <p:tgtEl>
                                          <p:spTgt spid="17411"/>
                                        </p:tgtEl>
                                        <p:attrNameLst>
                                          <p:attrName>ppt_w</p:attrName>
                                        </p:attrNameLst>
                                      </p:cBhvr>
                                      <p:tavLst>
                                        <p:tav tm="0">
                                          <p:val>
                                            <p:fltVal val="0.000000"/>
                                          </p:val>
                                        </p:tav>
                                        <p:tav tm="100000">
                                          <p:val>
                                            <p:strVal val="#ppt_w"/>
                                          </p:val>
                                        </p:tav>
                                      </p:tavLst>
                                    </p:anim>
                                    <p:anim calcmode="lin" valueType="num">
                                      <p:cBhvr>
                                        <p:cTn id="8" dur="1000" fill="hold"/>
                                        <p:tgtEl>
                                          <p:spTgt spid="17411"/>
                                        </p:tgtEl>
                                        <p:attrNameLst>
                                          <p:attrName>ppt_h</p:attrName>
                                        </p:attrNameLst>
                                      </p:cBhvr>
                                      <p:tavLst>
                                        <p:tav tm="0">
                                          <p:val>
                                            <p:fltVal val="0.000000"/>
                                          </p:val>
                                        </p:tav>
                                        <p:tav tm="100000">
                                          <p:val>
                                            <p:strVal val="#ppt_h"/>
                                          </p:val>
                                        </p:tav>
                                      </p:tavLst>
                                    </p:anim>
                                    <p:anim calcmode="lin" valueType="num">
                                      <p:cBhvr>
                                        <p:cTn id="9" dur="1000" fill="hold"/>
                                        <p:tgtEl>
                                          <p:spTgt spid="17411"/>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17411"/>
                                        </p:tgtEl>
                                        <p:attrNameLst>
                                          <p:attrName>ppt_y</p:attrName>
                                        </p:attrNameLst>
                                      </p:cBhvr>
                                      <p:tavLst>
                                        <p:tav tm="0" fmla="#ppt_y+(sin(-2*pi*(1-$))*-#ppt_x+cos(-2*pi*(1-$))*(1-#ppt_y))*(1-$)">
                                          <p:val>
                                            <p:fltVal val="0.000000"/>
                                          </p:val>
                                        </p:tav>
                                        <p:tav tm="100000">
                                          <p:val>
                                            <p:fltVal val="1.000000"/>
                                          </p:val>
                                        </p:tav>
                                      </p:tavLst>
                                    </p:anim>
                                  </p:childTnLst>
                                  <p:subTnLst>
                                    <p:audio>
                                      <p:cMediaNode>
                                        <p:cTn display="0" masterRel="sameClick">
                                          <p:stCondLst>
                                            <p:cond evt="begin" delay="0">
                                              <p:tn val="5"/>
                                            </p:cond>
                                          </p:stCondLst>
                                          <p:endCondLst>
                                            <p:cond evt="onStopAudio" delay="0">
                                              <p:tgtEl>
                                                <p:sldTgt/>
                                              </p:tgtEl>
                                            </p:cond>
                                          </p:endCondLst>
                                        </p:cTn>
                                        <p:tgtEl>
                                          <p:sndTgt r:embed="rId1" name="type.wav"/>
                                        </p:tgtEl>
                                      </p:cMediaNode>
                                    </p:audio>
                                  </p:sub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17423"/>
                                        </p:tgtEl>
                                        <p:attrNameLst>
                                          <p:attrName>style.visibility</p:attrName>
                                        </p:attrNameLst>
                                      </p:cBhvr>
                                      <p:to>
                                        <p:strVal val="visible"/>
                                      </p:to>
                                    </p:set>
                                    <p:anim calcmode="lin" valueType="num">
                                      <p:cBhvr>
                                        <p:cTn id="15" dur="1000" fill="hold"/>
                                        <p:tgtEl>
                                          <p:spTgt spid="17423"/>
                                        </p:tgtEl>
                                        <p:attrNameLst>
                                          <p:attrName>ppt_w</p:attrName>
                                        </p:attrNameLst>
                                      </p:cBhvr>
                                      <p:tavLst>
                                        <p:tav tm="0">
                                          <p:val>
                                            <p:fltVal val="0.000000"/>
                                          </p:val>
                                        </p:tav>
                                        <p:tav tm="100000">
                                          <p:val>
                                            <p:strVal val="#ppt_w"/>
                                          </p:val>
                                        </p:tav>
                                      </p:tavLst>
                                    </p:anim>
                                    <p:anim calcmode="lin" valueType="num">
                                      <p:cBhvr>
                                        <p:cTn id="16" dur="1000" fill="hold"/>
                                        <p:tgtEl>
                                          <p:spTgt spid="17423"/>
                                        </p:tgtEl>
                                        <p:attrNameLst>
                                          <p:attrName>ppt_h</p:attrName>
                                        </p:attrNameLst>
                                      </p:cBhvr>
                                      <p:tavLst>
                                        <p:tav tm="0">
                                          <p:val>
                                            <p:fltVal val="0.000000"/>
                                          </p:val>
                                        </p:tav>
                                        <p:tav tm="100000">
                                          <p:val>
                                            <p:strVal val="#ppt_h"/>
                                          </p:val>
                                        </p:tav>
                                      </p:tavLst>
                                    </p:anim>
                                    <p:anim calcmode="lin" valueType="num">
                                      <p:cBhvr>
                                        <p:cTn id="17" dur="1000" fill="hold"/>
                                        <p:tgtEl>
                                          <p:spTgt spid="17423"/>
                                        </p:tgtEl>
                                        <p:attrNameLst>
                                          <p:attrName>ppt_x</p:attrName>
                                        </p:attrNameLst>
                                      </p:cBhvr>
                                      <p:tavLst>
                                        <p:tav tm="0" fmla="#ppt_x+(cos(-2*pi*(1-$))*-#ppt_x-sin(-2*pi*(1-$))*(1-#ppt_y))*(1-$)">
                                          <p:val>
                                            <p:fltVal val="0.000000"/>
                                          </p:val>
                                        </p:tav>
                                        <p:tav tm="100000">
                                          <p:val>
                                            <p:fltVal val="1.000000"/>
                                          </p:val>
                                        </p:tav>
                                      </p:tavLst>
                                    </p:anim>
                                    <p:anim calcmode="lin" valueType="num">
                                      <p:cBhvr>
                                        <p:cTn id="18" dur="1000" fill="hold"/>
                                        <p:tgtEl>
                                          <p:spTgt spid="17423"/>
                                        </p:tgtEl>
                                        <p:attrNameLst>
                                          <p:attrName>ppt_y</p:attrName>
                                        </p:attrNameLst>
                                      </p:cBhvr>
                                      <p:tavLst>
                                        <p:tav tm="0" fmla="#ppt_y+(sin(-2*pi*(1-$))*-#ppt_x+cos(-2*pi*(1-$))*(1-#ppt_y))*(1-$)">
                                          <p:val>
                                            <p:fltVal val="0.000000"/>
                                          </p:val>
                                        </p:tav>
                                        <p:tav tm="100000">
                                          <p:val>
                                            <p:fltVal val="1.000000"/>
                                          </p:val>
                                        </p:tav>
                                      </p:tavLst>
                                    </p:anim>
                                  </p:childTnLst>
                                  <p:subTnLst>
                                    <p:audio>
                                      <p:cMediaNode>
                                        <p:cTn display="0" masterRel="sameClick">
                                          <p:stCondLst>
                                            <p:cond evt="begin" delay="0">
                                              <p:tn val="13"/>
                                            </p:cond>
                                          </p:stCondLst>
                                          <p:endCondLst>
                                            <p:cond evt="onStopAudio" delay="0">
                                              <p:tgtEl>
                                                <p:sldTgt/>
                                              </p:tgtEl>
                                            </p:cond>
                                          </p:endCondLst>
                                        </p:cTn>
                                        <p:tgtEl>
                                          <p:sndTgt r:embed="rId1" name="type.wav"/>
                                        </p:tgtEl>
                                      </p:cMediaNode>
                                    </p:audio>
                                  </p:subTnLst>
                                </p:cTn>
                              </p:par>
                            </p:childTnLst>
                          </p:cTn>
                        </p:par>
                      </p:childTnLst>
                    </p:cTn>
                  </p:par>
                  <p:par>
                    <p:cTn id="19" fill="hold">
                      <p:stCondLst>
                        <p:cond delay="indefinite"/>
                      </p:stCondLst>
                      <p:childTnLst>
                        <p:par>
                          <p:cTn id="20" fill="hold">
                            <p:stCondLst>
                              <p:cond delay="0"/>
                            </p:stCondLst>
                            <p:childTnLst>
                              <p:par>
                                <p:cTn id="21" presetID="15" presetClass="entr" presetSubtype="0" fill="hold" nodeType="clickEffect">
                                  <p:stCondLst>
                                    <p:cond delay="0"/>
                                  </p:stCondLst>
                                  <p:childTnLst>
                                    <p:set>
                                      <p:cBhvr>
                                        <p:cTn id="22" dur="1" fill="hold">
                                          <p:stCondLst>
                                            <p:cond delay="0"/>
                                          </p:stCondLst>
                                        </p:cTn>
                                        <p:tgtEl>
                                          <p:spTgt spid="17435"/>
                                        </p:tgtEl>
                                        <p:attrNameLst>
                                          <p:attrName>style.visibility</p:attrName>
                                        </p:attrNameLst>
                                      </p:cBhvr>
                                      <p:to>
                                        <p:strVal val="visible"/>
                                      </p:to>
                                    </p:set>
                                    <p:anim calcmode="lin" valueType="num">
                                      <p:cBhvr>
                                        <p:cTn id="23" dur="1000" fill="hold"/>
                                        <p:tgtEl>
                                          <p:spTgt spid="17435"/>
                                        </p:tgtEl>
                                        <p:attrNameLst>
                                          <p:attrName>ppt_w</p:attrName>
                                        </p:attrNameLst>
                                      </p:cBhvr>
                                      <p:tavLst>
                                        <p:tav tm="0">
                                          <p:val>
                                            <p:fltVal val="0.000000"/>
                                          </p:val>
                                        </p:tav>
                                        <p:tav tm="100000">
                                          <p:val>
                                            <p:strVal val="#ppt_w"/>
                                          </p:val>
                                        </p:tav>
                                      </p:tavLst>
                                    </p:anim>
                                    <p:anim calcmode="lin" valueType="num">
                                      <p:cBhvr>
                                        <p:cTn id="24" dur="1000" fill="hold"/>
                                        <p:tgtEl>
                                          <p:spTgt spid="17435"/>
                                        </p:tgtEl>
                                        <p:attrNameLst>
                                          <p:attrName>ppt_h</p:attrName>
                                        </p:attrNameLst>
                                      </p:cBhvr>
                                      <p:tavLst>
                                        <p:tav tm="0">
                                          <p:val>
                                            <p:fltVal val="0.000000"/>
                                          </p:val>
                                        </p:tav>
                                        <p:tav tm="100000">
                                          <p:val>
                                            <p:strVal val="#ppt_h"/>
                                          </p:val>
                                        </p:tav>
                                      </p:tavLst>
                                    </p:anim>
                                    <p:anim calcmode="lin" valueType="num">
                                      <p:cBhvr>
                                        <p:cTn id="25" dur="1000" fill="hold"/>
                                        <p:tgtEl>
                                          <p:spTgt spid="17435"/>
                                        </p:tgtEl>
                                        <p:attrNameLst>
                                          <p:attrName>ppt_x</p:attrName>
                                        </p:attrNameLst>
                                      </p:cBhvr>
                                      <p:tavLst>
                                        <p:tav tm="0" fmla="#ppt_x+(cos(-2*pi*(1-$))*-#ppt_x-sin(-2*pi*(1-$))*(1-#ppt_y))*(1-$)">
                                          <p:val>
                                            <p:fltVal val="0.000000"/>
                                          </p:val>
                                        </p:tav>
                                        <p:tav tm="100000">
                                          <p:val>
                                            <p:fltVal val="1.000000"/>
                                          </p:val>
                                        </p:tav>
                                      </p:tavLst>
                                    </p:anim>
                                    <p:anim calcmode="lin" valueType="num">
                                      <p:cBhvr>
                                        <p:cTn id="26" dur="1000" fill="hold"/>
                                        <p:tgtEl>
                                          <p:spTgt spid="17435"/>
                                        </p:tgtEl>
                                        <p:attrNameLst>
                                          <p:attrName>ppt_y</p:attrName>
                                        </p:attrNameLst>
                                      </p:cBhvr>
                                      <p:tavLst>
                                        <p:tav tm="0" fmla="#ppt_y+(sin(-2*pi*(1-$))*-#ppt_x+cos(-2*pi*(1-$))*(1-#ppt_y))*(1-$)">
                                          <p:val>
                                            <p:fltVal val="0.000000"/>
                                          </p:val>
                                        </p:tav>
                                        <p:tav tm="100000">
                                          <p:val>
                                            <p:fltVal val="1.000000"/>
                                          </p:val>
                                        </p:tav>
                                      </p:tavLst>
                                    </p:anim>
                                  </p:childTnLst>
                                  <p:subTnLst>
                                    <p:audio>
                                      <p:cMediaNode>
                                        <p:cTn display="0" masterRel="sameClick">
                                          <p:stCondLst>
                                            <p:cond evt="begin" delay="0">
                                              <p:tn val="21"/>
                                            </p:cond>
                                          </p:stCondLst>
                                          <p:endCondLst>
                                            <p:cond evt="onStopAudio" delay="0">
                                              <p:tgtEl>
                                                <p:sldTgt/>
                                              </p:tgtEl>
                                            </p:cond>
                                          </p:endCondLst>
                                        </p:cTn>
                                        <p:tgtEl>
                                          <p:sndTgt r:embed="rId1" name="type.wav"/>
                                        </p:tgtEl>
                                      </p:cMediaNode>
                                    </p:audio>
                                  </p:subTnLst>
                                </p:cTn>
                              </p:par>
                            </p:childTnLst>
                          </p:cTn>
                        </p:par>
                      </p:childTnLst>
                    </p:cTn>
                  </p:par>
                  <p:par>
                    <p:cTn id="27" fill="hold">
                      <p:stCondLst>
                        <p:cond delay="indefinite"/>
                      </p:stCondLst>
                      <p:childTnLst>
                        <p:par>
                          <p:cTn id="28" fill="hold">
                            <p:stCondLst>
                              <p:cond delay="0"/>
                            </p:stCondLst>
                            <p:childTnLst>
                              <p:par>
                                <p:cTn id="29" presetID="15" presetClass="entr" presetSubtype="0" fill="hold" nodeType="clickEffect">
                                  <p:stCondLst>
                                    <p:cond delay="0"/>
                                  </p:stCondLst>
                                  <p:childTnLst>
                                    <p:set>
                                      <p:cBhvr>
                                        <p:cTn id="30" dur="1" fill="hold">
                                          <p:stCondLst>
                                            <p:cond delay="0"/>
                                          </p:stCondLst>
                                        </p:cTn>
                                        <p:tgtEl>
                                          <p:spTgt spid="17447"/>
                                        </p:tgtEl>
                                        <p:attrNameLst>
                                          <p:attrName>style.visibility</p:attrName>
                                        </p:attrNameLst>
                                      </p:cBhvr>
                                      <p:to>
                                        <p:strVal val="visible"/>
                                      </p:to>
                                    </p:set>
                                    <p:anim calcmode="lin" valueType="num">
                                      <p:cBhvr>
                                        <p:cTn id="31" dur="1000" fill="hold"/>
                                        <p:tgtEl>
                                          <p:spTgt spid="17447"/>
                                        </p:tgtEl>
                                        <p:attrNameLst>
                                          <p:attrName>ppt_w</p:attrName>
                                        </p:attrNameLst>
                                      </p:cBhvr>
                                      <p:tavLst>
                                        <p:tav tm="0">
                                          <p:val>
                                            <p:fltVal val="0.000000"/>
                                          </p:val>
                                        </p:tav>
                                        <p:tav tm="100000">
                                          <p:val>
                                            <p:strVal val="#ppt_w"/>
                                          </p:val>
                                        </p:tav>
                                      </p:tavLst>
                                    </p:anim>
                                    <p:anim calcmode="lin" valueType="num">
                                      <p:cBhvr>
                                        <p:cTn id="32" dur="1000" fill="hold"/>
                                        <p:tgtEl>
                                          <p:spTgt spid="17447"/>
                                        </p:tgtEl>
                                        <p:attrNameLst>
                                          <p:attrName>ppt_h</p:attrName>
                                        </p:attrNameLst>
                                      </p:cBhvr>
                                      <p:tavLst>
                                        <p:tav tm="0">
                                          <p:val>
                                            <p:fltVal val="0.000000"/>
                                          </p:val>
                                        </p:tav>
                                        <p:tav tm="100000">
                                          <p:val>
                                            <p:strVal val="#ppt_h"/>
                                          </p:val>
                                        </p:tav>
                                      </p:tavLst>
                                    </p:anim>
                                    <p:anim calcmode="lin" valueType="num">
                                      <p:cBhvr>
                                        <p:cTn id="33" dur="1000" fill="hold"/>
                                        <p:tgtEl>
                                          <p:spTgt spid="17447"/>
                                        </p:tgtEl>
                                        <p:attrNameLst>
                                          <p:attrName>ppt_x</p:attrName>
                                        </p:attrNameLst>
                                      </p:cBhvr>
                                      <p:tavLst>
                                        <p:tav tm="0" fmla="#ppt_x+(cos(-2*pi*(1-$))*-#ppt_x-sin(-2*pi*(1-$))*(1-#ppt_y))*(1-$)">
                                          <p:val>
                                            <p:fltVal val="0.000000"/>
                                          </p:val>
                                        </p:tav>
                                        <p:tav tm="100000">
                                          <p:val>
                                            <p:fltVal val="1.000000"/>
                                          </p:val>
                                        </p:tav>
                                      </p:tavLst>
                                    </p:anim>
                                    <p:anim calcmode="lin" valueType="num">
                                      <p:cBhvr>
                                        <p:cTn id="34" dur="1000" fill="hold"/>
                                        <p:tgtEl>
                                          <p:spTgt spid="17447"/>
                                        </p:tgtEl>
                                        <p:attrNameLst>
                                          <p:attrName>ppt_y</p:attrName>
                                        </p:attrNameLst>
                                      </p:cBhvr>
                                      <p:tavLst>
                                        <p:tav tm="0" fmla="#ppt_y+(sin(-2*pi*(1-$))*-#ppt_x+cos(-2*pi*(1-$))*(1-#ppt_y))*(1-$)">
                                          <p:val>
                                            <p:fltVal val="0.000000"/>
                                          </p:val>
                                        </p:tav>
                                        <p:tav tm="100000">
                                          <p:val>
                                            <p:fltVal val="1.000000"/>
                                          </p:val>
                                        </p:tav>
                                      </p:tavLst>
                                    </p:anim>
                                  </p:childTnLst>
                                  <p:subTnLst>
                                    <p:audio>
                                      <p:cMediaNode>
                                        <p:cTn display="0" masterRel="sameClick">
                                          <p:stCondLst>
                                            <p:cond evt="begin" delay="0">
                                              <p:tn val="29"/>
                                            </p:cond>
                                          </p:stCondLst>
                                          <p:endCondLst>
                                            <p:cond evt="onStopAudio" delay="0">
                                              <p:tgtEl>
                                                <p:sldTgt/>
                                              </p:tgtEl>
                                            </p:cond>
                                          </p:endCondLst>
                                        </p:cTn>
                                        <p:tgtEl>
                                          <p:sndTgt r:embed="rId1"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标题 18433"/>
          <p:cNvSpPr>
            <a:spLocks noGrp="1" noRot="1"/>
          </p:cNvSpPr>
          <p:nvPr>
            <p:ph type="title"/>
          </p:nvPr>
        </p:nvSpPr>
        <p:spPr>
          <a:xfrm>
            <a:off x="2351088" y="271463"/>
            <a:ext cx="7772400" cy="519112"/>
          </a:xfrm>
        </p:spPr>
        <p:txBody>
          <a:bodyPr anchor="ctr">
            <a:normAutofit fontScale="90000"/>
          </a:bodyPr>
          <a:p>
            <a:r>
              <a:rPr lang="en-US" altLang="zh-CN" sz="3200" b="1">
                <a:solidFill>
                  <a:schemeClr val="accent2"/>
                </a:solidFill>
                <a:ea typeface="黑体" panose="02010609060101010101" pitchFamily="2" charset="-122"/>
              </a:rPr>
              <a:t>                           </a:t>
            </a:r>
            <a:r>
              <a:rPr lang="zh-CN" altLang="en-US" sz="3200" b="1">
                <a:solidFill>
                  <a:schemeClr val="accent2"/>
                </a:solidFill>
                <a:ea typeface="黑体" panose="02010609060101010101" pitchFamily="2" charset="-122"/>
              </a:rPr>
              <a:t>合同履行的抗辩权（续）</a:t>
            </a:r>
            <a:endParaRPr lang="zh-CN" altLang="en-US" sz="3200" b="1">
              <a:solidFill>
                <a:schemeClr val="accent2"/>
              </a:solidFill>
              <a:ea typeface="黑体" panose="02010609060101010101" pitchFamily="2" charset="-122"/>
            </a:endParaRPr>
          </a:p>
        </p:txBody>
      </p:sp>
      <p:graphicFrame>
        <p:nvGraphicFramePr>
          <p:cNvPr id="18435" name="表格 18434"/>
          <p:cNvGraphicFramePr/>
          <p:nvPr/>
        </p:nvGraphicFramePr>
        <p:xfrm>
          <a:off x="1703388" y="981075"/>
          <a:ext cx="8675370" cy="4608195"/>
        </p:xfrm>
        <a:graphic>
          <a:graphicData uri="http://schemas.openxmlformats.org/drawingml/2006/table">
            <a:tbl>
              <a:tblPr/>
              <a:tblGrid>
                <a:gridCol w="922655"/>
                <a:gridCol w="1776095"/>
                <a:gridCol w="2423795"/>
                <a:gridCol w="3552825"/>
              </a:tblGrid>
              <a:tr h="4608195">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latin typeface="黑体" panose="02010609060101010101" pitchFamily="2" charset="-122"/>
                          <a:ea typeface="黑体" panose="02010609060101010101" pitchFamily="2" charset="-122"/>
                        </a:rPr>
                        <a:t>抗辩权的行使</a:t>
                      </a:r>
                      <a:endParaRPr lang="zh-CN" altLang="en-US" sz="2400" b="1">
                        <a:latin typeface="黑体" panose="02010609060101010101" pitchFamily="2" charset="-122"/>
                        <a:ea typeface="黑体" panose="02010609060101010101" pitchFamily="2" charset="-122"/>
                      </a:endParaRPr>
                    </a:p>
                  </a:txBody>
                  <a:tcPr vert="horz" anchor="t">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latin typeface="黑体" panose="02010609060101010101" pitchFamily="2" charset="-122"/>
                          <a:ea typeface="黑体" panose="02010609060101010101" pitchFamily="2" charset="-122"/>
                        </a:rPr>
                        <a:t>另一方有权拒绝其履行要求或有权拒绝其相应的履行要求。</a:t>
                      </a:r>
                      <a:br>
                        <a:rPr lang="zh-CN" altLang="en-US" sz="2400" b="1">
                          <a:latin typeface="黑体" panose="02010609060101010101" pitchFamily="2" charset="-122"/>
                          <a:ea typeface="黑体" panose="02010609060101010101" pitchFamily="2" charset="-122"/>
                        </a:rPr>
                      </a:br>
                      <a:r>
                        <a:rPr lang="en-US" altLang="zh-CN" sz="2400" b="1">
                          <a:latin typeface="黑体" panose="02010609060101010101" pitchFamily="2" charset="-122"/>
                          <a:ea typeface="黑体" panose="02010609060101010101" pitchFamily="2" charset="-122"/>
                        </a:rPr>
                        <a:t> </a:t>
                      </a:r>
                      <a:endParaRPr lang="en-US" altLang="zh-CN" sz="2400" b="1">
                        <a:latin typeface="黑体" panose="02010609060101010101" pitchFamily="2" charset="-122"/>
                        <a:ea typeface="黑体" panose="02010609060101010101" pitchFamily="2" charset="-122"/>
                      </a:endParaRPr>
                    </a:p>
                    <a:p>
                      <a:pPr marL="0" lvl="0" indent="0">
                        <a:buNone/>
                      </a:pPr>
                      <a:endParaRPr lang="en-US" altLang="zh-CN" sz="2400" b="1">
                        <a:latin typeface="黑体" panose="02010609060101010101" pitchFamily="2" charset="-122"/>
                        <a:ea typeface="黑体" panose="02010609060101010101" pitchFamily="2" charset="-122"/>
                      </a:endParaRPr>
                    </a:p>
                    <a:p>
                      <a:pPr marL="0" lvl="0" indent="0">
                        <a:buNone/>
                      </a:pPr>
                      <a:r>
                        <a:rPr lang="zh-CN" altLang="en-US" sz="2400" b="1">
                          <a:latin typeface="黑体" panose="02010609060101010101" pitchFamily="2" charset="-122"/>
                          <a:ea typeface="黑体" panose="02010609060101010101" pitchFamily="2" charset="-122"/>
                        </a:rPr>
                        <a:t>暂缓履行</a:t>
                      </a:r>
                      <a:r>
                        <a:rPr lang="en-US" altLang="zh-CN" sz="2400" b="1">
                          <a:latin typeface="黑体" panose="02010609060101010101" pitchFamily="2" charset="-122"/>
                          <a:ea typeface="黑体" panose="02010609060101010101" pitchFamily="2" charset="-122"/>
                        </a:rPr>
                        <a:t>    </a:t>
                      </a:r>
                      <a:endParaRPr lang="en-US" altLang="zh-CN" sz="2400" b="1">
                        <a:latin typeface="黑体" panose="02010609060101010101" pitchFamily="2" charset="-122"/>
                        <a:ea typeface="黑体" panose="02010609060101010101" pitchFamily="2" charset="-122"/>
                      </a:endParaRPr>
                    </a:p>
                    <a:p>
                      <a:pPr marL="0" lvl="0" indent="0">
                        <a:buNone/>
                      </a:pPr>
                      <a:endParaRPr lang="zh-CN" altLang="en-US" sz="2400" b="1">
                        <a:latin typeface="黑体" panose="02010609060101010101" pitchFamily="2" charset="-122"/>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zh-CN" altLang="en-US" sz="2400" b="1">
                          <a:latin typeface="黑体" panose="02010609060101010101" pitchFamily="2" charset="-122"/>
                          <a:ea typeface="黑体" panose="02010609060101010101" pitchFamily="2" charset="-122"/>
                        </a:rPr>
                        <a:t>后履行一方有权拒绝其履行要求或有权拒绝其相应的履行要求。</a:t>
                      </a:r>
                      <a:endParaRPr lang="zh-CN" altLang="en-US" sz="2400" b="1">
                        <a:latin typeface="黑体" panose="02010609060101010101" pitchFamily="2" charset="-122"/>
                        <a:ea typeface="黑体" panose="02010609060101010101" pitchFamily="2" charset="-122"/>
                      </a:endParaRPr>
                    </a:p>
                    <a:p>
                      <a:pPr marL="0" lvl="0" indent="0">
                        <a:buNone/>
                      </a:pPr>
                      <a:r>
                        <a:rPr lang="en-US" altLang="zh-CN" sz="2400" b="1">
                          <a:latin typeface="黑体" panose="02010609060101010101" pitchFamily="2" charset="-122"/>
                          <a:ea typeface="黑体" panose="02010609060101010101" pitchFamily="2" charset="-122"/>
                        </a:rPr>
                        <a:t>  </a:t>
                      </a:r>
                      <a:endParaRPr lang="en-US" altLang="zh-CN" sz="2400" b="1">
                        <a:latin typeface="黑体" panose="02010609060101010101" pitchFamily="2" charset="-122"/>
                        <a:ea typeface="黑体" panose="02010609060101010101" pitchFamily="2" charset="-122"/>
                      </a:endParaRPr>
                    </a:p>
                    <a:p>
                      <a:pPr marL="0" lvl="0" indent="0">
                        <a:buNone/>
                      </a:pPr>
                      <a:endParaRPr lang="en-US" altLang="zh-CN" sz="2400" b="1">
                        <a:latin typeface="黑体" panose="02010609060101010101" pitchFamily="2" charset="-122"/>
                        <a:ea typeface="黑体" panose="02010609060101010101" pitchFamily="2" charset="-122"/>
                      </a:endParaRPr>
                    </a:p>
                    <a:p>
                      <a:pPr marL="0" lvl="0" indent="0">
                        <a:buNone/>
                      </a:pPr>
                      <a:endParaRPr lang="en-US" altLang="zh-CN" sz="2400" b="1">
                        <a:latin typeface="黑体" panose="02010609060101010101" pitchFamily="2" charset="-122"/>
                        <a:ea typeface="黑体" panose="02010609060101010101" pitchFamily="2" charset="-122"/>
                      </a:endParaRPr>
                    </a:p>
                    <a:p>
                      <a:pPr marL="0" lvl="0" indent="0">
                        <a:buNone/>
                      </a:pPr>
                      <a:r>
                        <a:rPr lang="zh-CN" altLang="en-US" sz="2400" b="1">
                          <a:latin typeface="黑体" panose="02010609060101010101" pitchFamily="2" charset="-122"/>
                          <a:ea typeface="黑体" panose="02010609060101010101" pitchFamily="2" charset="-122"/>
                        </a:rPr>
                        <a:t>暂缓履行</a:t>
                      </a:r>
                      <a:endParaRPr lang="zh-CN" altLang="en-US" sz="2400" b="1">
                        <a:latin typeface="黑体" panose="02010609060101010101" pitchFamily="2" charset="-122"/>
                        <a:ea typeface="黑体" panose="02010609060101010101" pitchFamily="2" charset="-122"/>
                      </a:endParaRPr>
                    </a:p>
                  </a:txBody>
                  <a:tcPr vert="horz" anchor="t">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c>
                  <a:txBody>
                    <a:bodyPr wrap="square"/>
                    <a:lstStyle>
                      <a:lvl1pPr marL="342900" lvl="0" indent="-342900" algn="l" defTabSz="91440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v"/>
                        <a:defRPr sz="2800" b="0" i="0" u="none" kern="1200" baseline="0">
                          <a:solidFill>
                            <a:schemeClr val="tx1"/>
                          </a:solidFill>
                          <a:latin typeface="Arial" panose="020B0604020202020204" pitchFamily="34" charset="0"/>
                          <a:ea typeface="宋体" panose="02010600030101010101" pitchFamily="2" charset="-122"/>
                        </a:defRPr>
                      </a:lvl1pPr>
                      <a:lvl2pPr marL="742950" lvl="1" indent="-285750" algn="l">
                        <a:buClr>
                          <a:schemeClr val="accent2"/>
                        </a:buClr>
                        <a:defRPr sz="2400" kern="1200"/>
                      </a:lvl2pPr>
                      <a:lvl3pPr marL="1143000" lvl="2" indent="-228600" algn="l">
                        <a:buClr>
                          <a:schemeClr val="hlink"/>
                        </a:buClr>
                        <a:defRPr sz="2000" kern="1200"/>
                      </a:lvl3pPr>
                      <a:lvl4pPr marL="1600200" lvl="3" indent="-228600" algn="l">
                        <a:buClr>
                          <a:schemeClr val="accent2"/>
                        </a:buClr>
                        <a:defRPr sz="1800" kern="1200"/>
                      </a:lvl4pPr>
                      <a:lvl5pPr marL="2057400" lvl="4" indent="-228600" algn="l">
                        <a:buClr>
                          <a:schemeClr val="hlink"/>
                        </a:buClr>
                        <a:defRPr sz="1800" kern="1200"/>
                      </a:lvl5pPr>
                    </a:lstStyle>
                    <a:p>
                      <a:pPr marL="0" lvl="0" indent="0">
                        <a:buNone/>
                      </a:pPr>
                      <a:r>
                        <a:rPr lang="en-US" altLang="zh-CN" sz="2400" b="1">
                          <a:latin typeface="黑体" panose="02010609060101010101" pitchFamily="2" charset="-122"/>
                          <a:ea typeface="黑体" panose="02010609060101010101" pitchFamily="2" charset="-122"/>
                        </a:rPr>
                        <a:t>1</a:t>
                      </a:r>
                      <a:r>
                        <a:rPr lang="zh-CN" altLang="en-US" sz="2400" b="1">
                          <a:latin typeface="黑体" panose="02010609060101010101" pitchFamily="2" charset="-122"/>
                          <a:ea typeface="黑体" panose="02010609060101010101" pitchFamily="2" charset="-122"/>
                        </a:rPr>
                        <a:t>、中止履行应及时通知对方</a:t>
                      </a:r>
                      <a:endParaRPr lang="zh-CN" altLang="en-US" sz="2400" b="1">
                        <a:latin typeface="黑体" panose="02010609060101010101" pitchFamily="2" charset="-122"/>
                        <a:ea typeface="黑体" panose="02010609060101010101" pitchFamily="2" charset="-122"/>
                      </a:endParaRPr>
                    </a:p>
                    <a:p>
                      <a:pPr marL="0" lvl="0" indent="0">
                        <a:buNone/>
                      </a:pPr>
                      <a:r>
                        <a:rPr lang="en-US" altLang="zh-CN" sz="2400" b="1">
                          <a:latin typeface="黑体" panose="02010609060101010101" pitchFamily="2" charset="-122"/>
                          <a:ea typeface="黑体" panose="02010609060101010101" pitchFamily="2" charset="-122"/>
                        </a:rPr>
                        <a:t>2</a:t>
                      </a:r>
                      <a:r>
                        <a:rPr lang="zh-CN" altLang="en-US" sz="2400" b="1">
                          <a:latin typeface="黑体" panose="02010609060101010101" pitchFamily="2" charset="-122"/>
                          <a:ea typeface="黑体" panose="02010609060101010101" pitchFamily="2" charset="-122"/>
                        </a:rPr>
                        <a:t>、恢复履行：当对方提供适当担保时，</a:t>
                      </a:r>
                      <a:endParaRPr lang="zh-CN" altLang="en-US" sz="2400" b="1">
                        <a:latin typeface="黑体" panose="02010609060101010101" pitchFamily="2" charset="-122"/>
                        <a:ea typeface="黑体" panose="02010609060101010101" pitchFamily="2" charset="-122"/>
                      </a:endParaRPr>
                    </a:p>
                    <a:p>
                      <a:pPr marL="0" lvl="0" indent="0">
                        <a:buNone/>
                      </a:pPr>
                      <a:r>
                        <a:rPr lang="en-US" altLang="zh-CN" sz="2400" b="1">
                          <a:latin typeface="黑体" panose="02010609060101010101" pitchFamily="2" charset="-122"/>
                          <a:ea typeface="黑体" panose="02010609060101010101" pitchFamily="2" charset="-122"/>
                        </a:rPr>
                        <a:t>3</a:t>
                      </a:r>
                      <a:r>
                        <a:rPr lang="zh-CN" altLang="en-US" sz="2400" b="1">
                          <a:latin typeface="黑体" panose="02010609060101010101" pitchFamily="2" charset="-122"/>
                          <a:ea typeface="黑体" panose="02010609060101010101" pitchFamily="2" charset="-122"/>
                        </a:rPr>
                        <a:t>、解除履行：对方在合理期限内未恢复履行能力且未提供适当担保可能导致合同的解除</a:t>
                      </a:r>
                      <a:endParaRPr lang="zh-CN" altLang="en-US" sz="2400" b="1">
                        <a:latin typeface="黑体" panose="02010609060101010101" pitchFamily="2" charset="-122"/>
                        <a:ea typeface="黑体" panose="02010609060101010101" pitchFamily="2" charset="-122"/>
                      </a:endParaRPr>
                    </a:p>
                  </a:txBody>
                  <a:tcPr vert="horz" anchor="t">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bg2">
                        <a:alpha val="100000"/>
                      </a:schemeClr>
                    </a:solidFill>
                  </a:tcPr>
                </a:tc>
              </a:tr>
            </a:tbl>
          </a:graphicData>
        </a:graphic>
      </p:graphicFrame>
      <p:sp>
        <p:nvSpPr>
          <p:cNvPr id="18446" name="动作按钮: 后退或前一项 18446">
            <a:hlinkClick r:id="rId1" action="ppaction://hlinksldjump"/>
          </p:cNvPr>
          <p:cNvSpPr/>
          <p:nvPr/>
        </p:nvSpPr>
        <p:spPr>
          <a:xfrm>
            <a:off x="2063750" y="6308725"/>
            <a:ext cx="360363" cy="360363"/>
          </a:xfrm>
          <a:prstGeom prst="actionButtonBackPrevious">
            <a:avLst/>
          </a:prstGeom>
          <a:solidFill>
            <a:schemeClr val="accent1"/>
          </a:solidFill>
          <a:ln w="9525">
            <a:noFill/>
          </a:ln>
        </p:spPr>
        <p:txBody>
          <a:bodyPr anchor="t"/>
          <a:p>
            <a:pPr lvl="0"/>
            <a:endParaRPr lang="zh-CN" altLang="en-US">
              <a:latin typeface="Arial" panose="020B0604020202020204" pitchFamily="34" charset="0"/>
              <a:ea typeface="宋体" panose="02010600030101010101" pitchFamily="2" charset="-122"/>
            </a:endParaRPr>
          </a:p>
        </p:txBody>
      </p:sp>
      <p:sp>
        <p:nvSpPr>
          <p:cNvPr id="18447" name="动作按钮: 前进或下一项 18447">
            <a:hlinkClick r:id="rId2" action="ppaction://hlinksldjump"/>
          </p:cNvPr>
          <p:cNvSpPr/>
          <p:nvPr/>
        </p:nvSpPr>
        <p:spPr>
          <a:xfrm>
            <a:off x="9767888" y="6237288"/>
            <a:ext cx="360362" cy="360362"/>
          </a:xfrm>
          <a:prstGeom prst="actionButtonForwardNext">
            <a:avLst/>
          </a:prstGeom>
          <a:solidFill>
            <a:schemeClr val="accent1"/>
          </a:solidFill>
          <a:ln w="9525">
            <a:noFill/>
          </a:ln>
        </p:spPr>
        <p:txBody>
          <a:bodyPr anchor="t"/>
          <a:p>
            <a:pPr lvl="0"/>
            <a:endParaRPr lang="zh-CN" altLang="en-US">
              <a:latin typeface="Arial" panose="020B0604020202020204" pitchFamily="34" charset="0"/>
              <a:ea typeface="宋体" panose="02010600030101010101" pitchFamily="2" charset="-122"/>
            </a:endParaRPr>
          </a:p>
        </p:txBody>
      </p:sp>
      <p:pic>
        <p:nvPicPr>
          <p:cNvPr id="18448" name="图片 18448" descr="112005323213754"/>
          <p:cNvPicPr>
            <a:picLocks noChangeAspect="1"/>
          </p:cNvPicPr>
          <p:nvPr/>
        </p:nvPicPr>
        <p:blipFill>
          <a:blip r:embed="rId3"/>
          <a:stretch>
            <a:fillRect/>
          </a:stretch>
        </p:blipFill>
        <p:spPr>
          <a:xfrm>
            <a:off x="1774825" y="5876925"/>
            <a:ext cx="8610600" cy="293688"/>
          </a:xfrm>
          <a:prstGeom prst="rect">
            <a:avLst/>
          </a:prstGeom>
          <a:noFill/>
          <a:ln w="9525">
            <a:noFill/>
          </a:ln>
        </p:spPr>
      </p:pic>
      <p:sp>
        <p:nvSpPr>
          <p:cNvPr id="18449" name="日期占位符 1"/>
          <p:cNvSpPr/>
          <p:nvPr>
            <p:ph type="dt" sz="half" idx="10"/>
          </p:nvPr>
        </p:nvSpPr>
        <p:spPr/>
        <p:txBody>
          <a:bodyPr anchor="t"/>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anim calcmode="lin" valueType="num">
                                      <p:cBhvr>
                                        <p:cTn id="7" dur="1000" fill="hold"/>
                                        <p:tgtEl>
                                          <p:spTgt spid="18435"/>
                                        </p:tgtEl>
                                        <p:attrNameLst>
                                          <p:attrName>ppt_w</p:attrName>
                                        </p:attrNameLst>
                                      </p:cBhvr>
                                      <p:tavLst>
                                        <p:tav tm="0">
                                          <p:val>
                                            <p:fltVal val="0.000000"/>
                                          </p:val>
                                        </p:tav>
                                        <p:tav tm="100000">
                                          <p:val>
                                            <p:strVal val="#ppt_w"/>
                                          </p:val>
                                        </p:tav>
                                      </p:tavLst>
                                    </p:anim>
                                    <p:anim calcmode="lin" valueType="num">
                                      <p:cBhvr>
                                        <p:cTn id="8" dur="1000" fill="hold"/>
                                        <p:tgtEl>
                                          <p:spTgt spid="18435"/>
                                        </p:tgtEl>
                                        <p:attrNameLst>
                                          <p:attrName>ppt_h</p:attrName>
                                        </p:attrNameLst>
                                      </p:cBhvr>
                                      <p:tavLst>
                                        <p:tav tm="0">
                                          <p:val>
                                            <p:fltVal val="0.000000"/>
                                          </p:val>
                                        </p:tav>
                                        <p:tav tm="100000">
                                          <p:val>
                                            <p:strVal val="#ppt_h"/>
                                          </p:val>
                                        </p:tav>
                                      </p:tavLst>
                                    </p:anim>
                                    <p:anim calcmode="lin" valueType="num">
                                      <p:cBhvr>
                                        <p:cTn id="9" dur="1000" fill="hold"/>
                                        <p:tgtEl>
                                          <p:spTgt spid="18435"/>
                                        </p:tgtEl>
                                        <p:attrNameLst>
                                          <p:attrName>ppt_x</p:attrName>
                                        </p:attrNameLst>
                                      </p:cBhvr>
                                      <p:tavLst>
                                        <p:tav tm="0" fmla="#ppt_x+(cos(-2*pi*(1-$))*-#ppt_x-sin(-2*pi*(1-$))*(1-#ppt_y))*(1-$)">
                                          <p:val>
                                            <p:fltVal val="0.000000"/>
                                          </p:val>
                                        </p:tav>
                                        <p:tav tm="100000">
                                          <p:val>
                                            <p:fltVal val="1.000000"/>
                                          </p:val>
                                        </p:tav>
                                      </p:tavLst>
                                    </p:anim>
                                    <p:anim calcmode="lin" valueType="num">
                                      <p:cBhvr>
                                        <p:cTn id="10" dur="1000" fill="hold"/>
                                        <p:tgtEl>
                                          <p:spTgt spid="18435"/>
                                        </p:tgtEl>
                                        <p:attrNameLst>
                                          <p:attrName>ppt_y</p:attrName>
                                        </p:attrNameLst>
                                      </p:cBhvr>
                                      <p:tavLst>
                                        <p:tav tm="0" fmla="#ppt_y+(sin(-2*pi*(1-$))*-#ppt_x+cos(-2*pi*(1-$))*(1-#ppt_y))*(1-$)">
                                          <p:val>
                                            <p:fltVal val="0.000000"/>
                                          </p:val>
                                        </p:tav>
                                        <p:tav tm="100000">
                                          <p:val>
                                            <p:fltVal val="1.000000"/>
                                          </p:val>
                                        </p:tav>
                                      </p:tavLst>
                                    </p:anim>
                                  </p:childTnLst>
                                  <p:subTnLst>
                                    <p:audio>
                                      <p:cMediaNode>
                                        <p:cTn display="0" masterRel="sameClick">
                                          <p:stCondLst>
                                            <p:cond evt="begin" delay="0">
                                              <p:tn val="5"/>
                                            </p:cond>
                                          </p:stCondLst>
                                          <p:endCondLst>
                                            <p:cond evt="onStopAudio" delay="0">
                                              <p:tgtEl>
                                                <p:sldTgt/>
                                              </p:tgtEl>
                                            </p:cond>
                                          </p:endCondLst>
                                        </p:cTn>
                                        <p:tgtEl>
                                          <p:sndTgt r:embed="rId4"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标题 19457"/>
          <p:cNvSpPr>
            <a:spLocks noGrp="1" noRot="1"/>
          </p:cNvSpPr>
          <p:nvPr>
            <p:ph type="title"/>
          </p:nvPr>
        </p:nvSpPr>
        <p:spPr/>
        <p:txBody>
          <a:bodyPr anchor="ctr"/>
          <a:p/>
        </p:txBody>
      </p:sp>
      <p:sp>
        <p:nvSpPr>
          <p:cNvPr id="19458" name="文本占位符 19458"/>
          <p:cNvSpPr>
            <a:spLocks noGrp="1" noRot="1"/>
          </p:cNvSpPr>
          <p:nvPr>
            <p:ph idx="1"/>
          </p:nvPr>
        </p:nvSpPr>
        <p:spPr/>
        <p:txBody>
          <a:bodyPr anchor="t"/>
          <a:p>
            <a:r>
              <a:rPr lang="zh-CN" altLang="en-US"/>
              <a:t>释疑</a:t>
            </a:r>
            <a:endParaRPr lang="zh-CN" altLang="en-US"/>
          </a:p>
          <a:p>
            <a:endParaRPr lang="zh-CN" altLang="en-US"/>
          </a:p>
          <a:p>
            <a:r>
              <a:rPr lang="zh-CN" altLang="en-US"/>
              <a:t> 先履行抗辩权 先履行抗辩权，又叫后履行抗辩权，又叫顺序履行抗辩权，因为理论界的叫法不一，所以一直以来挺让人困惑的。不过，学界主流观点称之为“先履行抗辩权”。</a:t>
            </a:r>
            <a:endParaRPr lang="zh-CN" altLang="en-US"/>
          </a:p>
          <a:p>
            <a:endParaRPr lang="zh-CN" altLang="en-US"/>
          </a:p>
        </p:txBody>
      </p:sp>
      <p:sp>
        <p:nvSpPr>
          <p:cNvPr id="19459" name="日期占位符 1"/>
          <p:cNvSpPr/>
          <p:nvPr>
            <p:ph type="dt" sz="half" idx="10"/>
          </p:nvPr>
        </p:nvSpPr>
        <p:spPr/>
        <p:txBody>
          <a:bodyPr anchor="t"/>
          <a:p>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文本占位符 20481"/>
          <p:cNvSpPr>
            <a:spLocks noGrp="1" noRot="1"/>
          </p:cNvSpPr>
          <p:nvPr>
            <p:ph idx="1"/>
          </p:nvPr>
        </p:nvSpPr>
        <p:spPr>
          <a:xfrm>
            <a:off x="1828800" y="908050"/>
            <a:ext cx="8540750" cy="4959350"/>
          </a:xfrm>
        </p:spPr>
        <p:txBody>
          <a:bodyPr anchor="t"/>
          <a:p>
            <a:pPr>
              <a:lnSpc>
                <a:spcPct val="90000"/>
              </a:lnSpc>
            </a:pPr>
            <a:r>
              <a:rPr lang="zh-CN" altLang="en-US" sz="2800" b="1" dirty="0">
                <a:solidFill>
                  <a:schemeClr val="tx2"/>
                </a:solidFill>
              </a:rPr>
              <a:t>案例：需方有权拒付货款吗？</a:t>
            </a:r>
            <a:endParaRPr lang="zh-CN" altLang="en-US" sz="2800" b="1" dirty="0">
              <a:solidFill>
                <a:schemeClr val="tx2"/>
              </a:solidFill>
            </a:endParaRPr>
          </a:p>
          <a:p>
            <a:pPr>
              <a:lnSpc>
                <a:spcPct val="90000"/>
              </a:lnSpc>
            </a:pPr>
            <a:r>
              <a:rPr lang="zh-CN" altLang="en-US" sz="2800" b="1" dirty="0">
                <a:solidFill>
                  <a:schemeClr val="tx2"/>
                </a:solidFill>
              </a:rPr>
              <a:t>2014年8月24日，甲电冰箱厂（供方）与乙电器商行（需方）签订一份购销A型电冰箱合同，合同规定：由甲电冰箱厂供给乙电器商行A型电冰箱300台，单价2000元，货款总计60万元；供方于2014年12月30日前发货，一次性交货，货到验收后付款，结算办法为经银行托收承付，质量实行三包，保修期3年，供方代运；如有违约，按违约部分5%交付违约金。</a:t>
            </a:r>
            <a:endParaRPr lang="zh-CN" altLang="en-US" sz="2800" b="1" dirty="0">
              <a:solidFill>
                <a:schemeClr val="tx2"/>
              </a:solidFill>
            </a:endParaRPr>
          </a:p>
          <a:p>
            <a:pPr>
              <a:lnSpc>
                <a:spcPct val="90000"/>
              </a:lnSpc>
            </a:pPr>
            <a:r>
              <a:rPr lang="zh-CN" altLang="en-US" sz="2800" b="1" dirty="0">
                <a:solidFill>
                  <a:schemeClr val="tx2"/>
                </a:solidFill>
              </a:rPr>
              <a:t>2014年12月1日供方运送了100台电冰箱给需方，需方经检验，发现所交付的电冰箱为无法使用的次品，12月30日，供方向需方索要货款，需方拒绝。</a:t>
            </a:r>
            <a:endParaRPr lang="zh-CN" altLang="en-US" sz="2800" b="1" dirty="0">
              <a:solidFill>
                <a:schemeClr val="tx2"/>
              </a:solidFill>
            </a:endParaRPr>
          </a:p>
        </p:txBody>
      </p:sp>
      <p:sp>
        <p:nvSpPr>
          <p:cNvPr id="20482" name="日期占位符 1"/>
          <p:cNvSpPr/>
          <p:nvPr>
            <p:ph type="dt" sz="half" idx="10"/>
          </p:nvPr>
        </p:nvSpPr>
        <p:spPr/>
        <p:txBody>
          <a:bodyPr anchor="t"/>
          <a:p>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标题 21505"/>
          <p:cNvSpPr>
            <a:spLocks noGrp="1" noRot="1"/>
          </p:cNvSpPr>
          <p:nvPr>
            <p:ph type="title"/>
          </p:nvPr>
        </p:nvSpPr>
        <p:spPr>
          <a:xfrm>
            <a:off x="2208213" y="0"/>
            <a:ext cx="7772400" cy="519113"/>
          </a:xfrm>
        </p:spPr>
        <p:txBody>
          <a:bodyPr anchor="ctr">
            <a:normAutofit fontScale="90000"/>
          </a:bodyPr>
          <a:p>
            <a:r>
              <a:rPr lang="en-US" altLang="zh-CN" sz="3200" b="1">
                <a:solidFill>
                  <a:schemeClr val="folHlink"/>
                </a:solidFill>
                <a:ea typeface="黑体" panose="02010609060101010101" pitchFamily="2" charset="-122"/>
              </a:rPr>
              <a:t>                               </a:t>
            </a:r>
            <a:r>
              <a:rPr lang="zh-CN" altLang="en-US" sz="3200" b="1">
                <a:solidFill>
                  <a:schemeClr val="folHlink"/>
                </a:solidFill>
                <a:ea typeface="黑体" panose="02010609060101010101" pitchFamily="2" charset="-122"/>
              </a:rPr>
              <a:t>练习题</a:t>
            </a:r>
            <a:endParaRPr lang="zh-CN" altLang="en-US" sz="3200" b="1">
              <a:solidFill>
                <a:schemeClr val="folHlink"/>
              </a:solidFill>
              <a:ea typeface="黑体" panose="02010609060101010101" pitchFamily="2" charset="-122"/>
            </a:endParaRPr>
          </a:p>
        </p:txBody>
      </p:sp>
      <p:sp>
        <p:nvSpPr>
          <p:cNvPr id="21507" name="内容占位符 21506" descr="花束"/>
          <p:cNvSpPr>
            <a:spLocks noGrp="1" noRot="1"/>
          </p:cNvSpPr>
          <p:nvPr>
            <p:ph idx="1"/>
          </p:nvPr>
        </p:nvSpPr>
        <p:spPr>
          <a:xfrm>
            <a:off x="1992313" y="549275"/>
            <a:ext cx="8351837" cy="5761038"/>
          </a:xfrm>
          <a:blipFill rotWithShape="0">
            <a:blip r:embed="rId1"/>
          </a:blipFill>
          <a:scene3d>
            <a:camera prst="legacyObliqueTopLeft">
              <a:rot lat="0" lon="0" rev="0"/>
            </a:camera>
            <a:lightRig rig="legacyFlat3" dir="t"/>
          </a:scene3d>
          <a:sp3d extrusionH="430200" prstMaterial="legacyMatte">
            <a:bevelT w="13500" h="13500" prst="angle"/>
            <a:bevelB w="13500" h="13500" prst="angle"/>
            <a:extrusionClr>
              <a:srgbClr val="CCCCFF"/>
            </a:extrusionClr>
          </a:sp3d>
        </p:spPr>
        <p:txBody>
          <a:bodyPr anchor="t">
            <a:flatTx/>
          </a:bodyPr>
          <a:p>
            <a:pPr>
              <a:lnSpc>
                <a:spcPct val="90000"/>
              </a:lnSpc>
            </a:pPr>
            <a:endParaRPr lang="zh-CN" altLang="en-US" sz="2400" b="1" dirty="0">
              <a:solidFill>
                <a:srgbClr val="000066"/>
              </a:solidFill>
            </a:endParaRPr>
          </a:p>
          <a:p>
            <a:pPr>
              <a:lnSpc>
                <a:spcPct val="90000"/>
              </a:lnSpc>
            </a:pPr>
            <a:r>
              <a:rPr lang="zh-CN" altLang="en-US" sz="2800" b="1" dirty="0">
                <a:solidFill>
                  <a:srgbClr val="000000"/>
                </a:solidFill>
                <a:latin typeface="楷体_GB2312" pitchFamily="1" charset="-122"/>
                <a:ea typeface="楷体_GB2312" pitchFamily="1" charset="-122"/>
              </a:rPr>
              <a:t>甲公司与乙公司订立的买卖合同约定：甲公司向乙公司购买西服价款总值为9万元，</a:t>
            </a:r>
            <a:r>
              <a:rPr lang="zh-CN" altLang="en-US" sz="2800" b="1" dirty="0">
                <a:latin typeface="楷体_GB2312" pitchFamily="1" charset="-122"/>
                <a:ea typeface="楷体_GB2312" pitchFamily="1" charset="-122"/>
              </a:rPr>
              <a:t>甲公司于8月1日前向乙公司预先支付货款6万元，余款于10月15日在乙公司交付西服后2日内一次付清。</a:t>
            </a:r>
            <a:r>
              <a:rPr lang="zh-CN" altLang="en-US" sz="2800" b="1" dirty="0">
                <a:solidFill>
                  <a:srgbClr val="000000"/>
                </a:solidFill>
                <a:latin typeface="楷体_GB2312" pitchFamily="1" charset="-122"/>
                <a:ea typeface="楷体_GB2312" pitchFamily="1" charset="-122"/>
              </a:rPr>
              <a:t>甲公司以资金周转困难为由未按事同约定预先支付货款6万元。10月15日，甲公司要求乙公司交付西服。根据合同法律制度的规定，乙公司可以行使的权利是（）</a:t>
            </a:r>
            <a:endParaRPr lang="zh-CN" altLang="en-US" sz="2800" b="1" dirty="0">
              <a:solidFill>
                <a:srgbClr val="000000"/>
              </a:solidFill>
              <a:latin typeface="楷体_GB2312" pitchFamily="1" charset="-122"/>
              <a:ea typeface="楷体_GB2312" pitchFamily="1" charset="-122"/>
            </a:endParaRPr>
          </a:p>
          <a:p>
            <a:pPr>
              <a:lnSpc>
                <a:spcPct val="90000"/>
              </a:lnSpc>
            </a:pPr>
            <a:r>
              <a:rPr lang="zh-CN" altLang="en-US" sz="2400" b="1" dirty="0">
                <a:solidFill>
                  <a:srgbClr val="000000"/>
                </a:solidFill>
                <a:latin typeface="楷体_GB2312" pitchFamily="1" charset="-122"/>
                <a:ea typeface="楷体_GB2312" pitchFamily="1" charset="-122"/>
              </a:rPr>
              <a:t>A、同时履行抗辩权</a:t>
            </a:r>
            <a:br>
              <a:rPr lang="zh-CN" altLang="en-US" sz="2400" b="1" dirty="0">
                <a:solidFill>
                  <a:srgbClr val="000000"/>
                </a:solidFill>
                <a:latin typeface="楷体_GB2312" pitchFamily="1" charset="-122"/>
                <a:ea typeface="楷体_GB2312" pitchFamily="1" charset="-122"/>
              </a:rPr>
            </a:br>
            <a:r>
              <a:rPr lang="zh-CN" altLang="en-US" sz="2400" b="1" dirty="0">
                <a:solidFill>
                  <a:srgbClr val="000000"/>
                </a:solidFill>
                <a:latin typeface="楷体_GB2312" pitchFamily="1" charset="-122"/>
                <a:ea typeface="楷体_GB2312" pitchFamily="1" charset="-122"/>
              </a:rPr>
              <a:t>B、先履行抗辩权</a:t>
            </a:r>
            <a:br>
              <a:rPr lang="zh-CN" altLang="en-US" sz="2400" b="1" dirty="0">
                <a:solidFill>
                  <a:srgbClr val="000000"/>
                </a:solidFill>
                <a:latin typeface="楷体_GB2312" pitchFamily="1" charset="-122"/>
                <a:ea typeface="楷体_GB2312" pitchFamily="1" charset="-122"/>
              </a:rPr>
            </a:br>
            <a:r>
              <a:rPr lang="zh-CN" altLang="en-US" sz="2400" b="1" dirty="0">
                <a:solidFill>
                  <a:srgbClr val="000000"/>
                </a:solidFill>
                <a:latin typeface="楷体_GB2312" pitchFamily="1" charset="-122"/>
                <a:ea typeface="楷体_GB2312" pitchFamily="1" charset="-122"/>
              </a:rPr>
              <a:t>C、不安抗辩权</a:t>
            </a:r>
            <a:br>
              <a:rPr lang="zh-CN" altLang="en-US" sz="2400" b="1" dirty="0">
                <a:solidFill>
                  <a:srgbClr val="000000"/>
                </a:solidFill>
                <a:latin typeface="楷体_GB2312" pitchFamily="1" charset="-122"/>
                <a:ea typeface="楷体_GB2312" pitchFamily="1" charset="-122"/>
              </a:rPr>
            </a:br>
            <a:r>
              <a:rPr lang="zh-CN" altLang="en-US" sz="2400" b="1" dirty="0">
                <a:solidFill>
                  <a:srgbClr val="000000"/>
                </a:solidFill>
                <a:latin typeface="楷体_GB2312" pitchFamily="1" charset="-122"/>
                <a:ea typeface="楷体_GB2312" pitchFamily="1" charset="-122"/>
              </a:rPr>
              <a:t>D、撤销权</a:t>
            </a:r>
            <a:br>
              <a:rPr lang="zh-CN" altLang="en-US" sz="2400" b="1" dirty="0">
                <a:solidFill>
                  <a:srgbClr val="000000"/>
                </a:solidFill>
                <a:latin typeface="楷体_GB2312" pitchFamily="1" charset="-122"/>
                <a:ea typeface="楷体_GB2312" pitchFamily="1" charset="-122"/>
              </a:rPr>
            </a:br>
            <a:endParaRPr lang="zh-CN" altLang="en-US" sz="2400" b="1" dirty="0">
              <a:solidFill>
                <a:srgbClr val="000000"/>
              </a:solidFill>
              <a:latin typeface="楷体_GB2312" pitchFamily="1" charset="-122"/>
              <a:ea typeface="楷体_GB2312" pitchFamily="1" charset="-122"/>
            </a:endParaRPr>
          </a:p>
          <a:p>
            <a:pPr>
              <a:lnSpc>
                <a:spcPct val="90000"/>
              </a:lnSpc>
            </a:pPr>
            <a:r>
              <a:rPr lang="zh-CN" altLang="en-US" sz="2400" b="1" dirty="0">
                <a:solidFill>
                  <a:srgbClr val="000066"/>
                </a:solidFill>
              </a:rPr>
              <a:t>                                                        B</a:t>
            </a:r>
            <a:r>
              <a:rPr lang="zh-CN" altLang="en-US" sz="2400" dirty="0">
                <a:solidFill>
                  <a:srgbClr val="000066"/>
                </a:solidFill>
              </a:rPr>
              <a:t> </a:t>
            </a:r>
            <a:endParaRPr lang="zh-CN" altLang="en-US" sz="2400" dirty="0">
              <a:solidFill>
                <a:srgbClr val="000066"/>
              </a:solidFill>
            </a:endParaRPr>
          </a:p>
        </p:txBody>
      </p:sp>
      <p:sp>
        <p:nvSpPr>
          <p:cNvPr id="2" name="日期占位符 1"/>
          <p:cNvSpPr/>
          <p:nvPr>
            <p:ph type="dt" sz="half" idx="10"/>
          </p:nvPr>
        </p:nvSpPr>
        <p:spPr/>
        <p:txBody>
          <a:bodyPr anchor="t"/>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1507">
                                            <p:txEl>
                                              <p:charRg st="1" end="161"/>
                                            </p:txEl>
                                          </p:spTgt>
                                        </p:tgtEl>
                                        <p:attrNameLst>
                                          <p:attrName>style.visibility</p:attrName>
                                        </p:attrNameLst>
                                      </p:cBhvr>
                                      <p:to>
                                        <p:strVal val="visible"/>
                                      </p:to>
                                    </p:set>
                                    <p:animEffect transition="in" filter="box(in)">
                                      <p:cBhvr>
                                        <p:cTn id="7" dur="500"/>
                                        <p:tgtEl>
                                          <p:spTgt spid="21507">
                                            <p:txEl>
                                              <p:charRg st="1" end="16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1507">
                                            <p:txEl>
                                              <p:charRg st="161" end="195"/>
                                            </p:txEl>
                                          </p:spTgt>
                                        </p:tgtEl>
                                        <p:attrNameLst>
                                          <p:attrName>style.visibility</p:attrName>
                                        </p:attrNameLst>
                                      </p:cBhvr>
                                      <p:to>
                                        <p:strVal val="visible"/>
                                      </p:to>
                                    </p:set>
                                    <p:animEffect transition="in" filter="box(in)">
                                      <p:cBhvr>
                                        <p:cTn id="10" dur="500"/>
                                        <p:tgtEl>
                                          <p:spTgt spid="21507">
                                            <p:txEl>
                                              <p:charRg st="161" end="19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21507">
                                            <p:txEl>
                                              <p:charRg st="195" end="254"/>
                                            </p:txEl>
                                          </p:spTgt>
                                        </p:tgtEl>
                                        <p:attrNameLst>
                                          <p:attrName>style.visibility</p:attrName>
                                        </p:attrNameLst>
                                      </p:cBhvr>
                                      <p:to>
                                        <p:strVal val="visible"/>
                                      </p:to>
                                    </p:set>
                                    <p:animEffect transition="in" filter="diamond(in)">
                                      <p:cBhvr>
                                        <p:cTn id="15" dur="2000"/>
                                        <p:tgtEl>
                                          <p:spTgt spid="21507">
                                            <p:txEl>
                                              <p:charRg st="195" end="25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标题 22529"/>
          <p:cNvSpPr>
            <a:spLocks noGrp="1" noRot="1"/>
          </p:cNvSpPr>
          <p:nvPr>
            <p:ph type="title"/>
          </p:nvPr>
        </p:nvSpPr>
        <p:spPr>
          <a:xfrm>
            <a:off x="2208213" y="0"/>
            <a:ext cx="7772400" cy="519113"/>
          </a:xfrm>
        </p:spPr>
        <p:txBody>
          <a:bodyPr anchor="ctr">
            <a:normAutofit fontScale="90000"/>
          </a:bodyPr>
          <a:p>
            <a:r>
              <a:rPr lang="en-US" altLang="zh-CN" sz="3200" b="1">
                <a:solidFill>
                  <a:schemeClr val="folHlink"/>
                </a:solidFill>
                <a:ea typeface="黑体" panose="02010609060101010101" pitchFamily="2" charset="-122"/>
              </a:rPr>
              <a:t>                               </a:t>
            </a:r>
            <a:r>
              <a:rPr lang="zh-CN" altLang="en-US" sz="3200" b="1">
                <a:solidFill>
                  <a:schemeClr val="folHlink"/>
                </a:solidFill>
                <a:ea typeface="黑体" panose="02010609060101010101" pitchFamily="2" charset="-122"/>
              </a:rPr>
              <a:t>练习题</a:t>
            </a:r>
            <a:endParaRPr lang="zh-CN" altLang="en-US" sz="3200" b="1">
              <a:solidFill>
                <a:schemeClr val="folHlink"/>
              </a:solidFill>
              <a:ea typeface="黑体" panose="02010609060101010101" pitchFamily="2" charset="-122"/>
            </a:endParaRPr>
          </a:p>
        </p:txBody>
      </p:sp>
      <p:sp>
        <p:nvSpPr>
          <p:cNvPr id="22531" name="内容占位符 22530" descr="花束"/>
          <p:cNvSpPr>
            <a:spLocks noGrp="1" noRot="1"/>
          </p:cNvSpPr>
          <p:nvPr>
            <p:ph idx="1"/>
          </p:nvPr>
        </p:nvSpPr>
        <p:spPr>
          <a:xfrm>
            <a:off x="1992313" y="620713"/>
            <a:ext cx="8001000" cy="5689600"/>
          </a:xfrm>
          <a:blipFill rotWithShape="0">
            <a:blip r:embed="rId1"/>
          </a:blipFill>
          <a:scene3d>
            <a:camera prst="legacyObliqueTopLeft">
              <a:rot lat="0" lon="0" rev="0"/>
            </a:camera>
            <a:lightRig rig="legacyFlat3" dir="t"/>
          </a:scene3d>
          <a:sp3d extrusionH="430200" prstMaterial="legacyMatte">
            <a:bevelT w="13500" h="13500" prst="angle"/>
            <a:bevelB w="13500" h="13500" prst="angle"/>
            <a:extrusionClr>
              <a:srgbClr val="CCCCFF"/>
            </a:extrusionClr>
          </a:sp3d>
        </p:spPr>
        <p:txBody>
          <a:bodyPr anchor="t">
            <a:flatTx/>
          </a:bodyPr>
          <a:p>
            <a:r>
              <a:rPr lang="zh-CN" altLang="en-US" b="1" dirty="0">
                <a:solidFill>
                  <a:srgbClr val="000000"/>
                </a:solidFill>
              </a:rPr>
              <a:t>甲乙双方订立买卖合同，约定收货后一周内付款。 </a:t>
            </a:r>
            <a:r>
              <a:rPr lang="zh-CN" altLang="en-US" b="1" dirty="0"/>
              <a:t>甲方在交货前发现乙方经营状况严重恶化</a:t>
            </a:r>
            <a:r>
              <a:rPr lang="zh-CN" altLang="en-US" b="1" dirty="0">
                <a:solidFill>
                  <a:srgbClr val="000000"/>
                </a:solidFill>
              </a:rPr>
              <a:t>，根据《中华人民共和国合同法》的规定，甲方( )。</a:t>
            </a:r>
            <a:endParaRPr lang="zh-CN" altLang="en-US" b="1" dirty="0">
              <a:solidFill>
                <a:srgbClr val="000000"/>
              </a:solidFill>
            </a:endParaRPr>
          </a:p>
          <a:p>
            <a:r>
              <a:rPr lang="zh-CN" altLang="en-US" b="1" dirty="0">
                <a:solidFill>
                  <a:srgbClr val="000000"/>
                </a:solidFill>
              </a:rPr>
              <a:t>    A.  可行使同时履行抗辩权 </a:t>
            </a:r>
            <a:br>
              <a:rPr lang="zh-CN" altLang="en-US" b="1" dirty="0">
                <a:solidFill>
                  <a:srgbClr val="000000"/>
                </a:solidFill>
              </a:rPr>
            </a:br>
            <a:r>
              <a:rPr lang="zh-CN" altLang="en-US" b="1" dirty="0">
                <a:solidFill>
                  <a:srgbClr val="000000"/>
                </a:solidFill>
              </a:rPr>
              <a:t>    B．可行使先履行抗辩权 </a:t>
            </a:r>
            <a:br>
              <a:rPr lang="zh-CN" altLang="en-US" b="1" dirty="0">
                <a:solidFill>
                  <a:srgbClr val="000000"/>
                </a:solidFill>
              </a:rPr>
            </a:br>
            <a:r>
              <a:rPr lang="zh-CN" altLang="en-US" b="1" dirty="0">
                <a:solidFill>
                  <a:srgbClr val="000000"/>
                </a:solidFill>
              </a:rPr>
              <a:t>    C．可行使不安抗辩权 </a:t>
            </a:r>
            <a:br>
              <a:rPr lang="zh-CN" altLang="en-US" b="1" dirty="0">
                <a:solidFill>
                  <a:srgbClr val="000000"/>
                </a:solidFill>
              </a:rPr>
            </a:br>
            <a:r>
              <a:rPr lang="zh-CN" altLang="en-US" b="1" dirty="0">
                <a:solidFill>
                  <a:srgbClr val="000000"/>
                </a:solidFill>
              </a:rPr>
              <a:t>    D．可解除合同 </a:t>
            </a:r>
            <a:br>
              <a:rPr lang="zh-CN" altLang="en-US" b="1" dirty="0">
                <a:solidFill>
                  <a:srgbClr val="000000"/>
                </a:solidFill>
              </a:rPr>
            </a:br>
            <a:endParaRPr lang="zh-CN" altLang="en-US" b="1" dirty="0">
              <a:solidFill>
                <a:srgbClr val="000000"/>
              </a:solidFill>
            </a:endParaRPr>
          </a:p>
          <a:p>
            <a:r>
              <a:rPr lang="zh-CN" altLang="en-US" sz="2800" b="1" dirty="0">
                <a:solidFill>
                  <a:srgbClr val="000066"/>
                </a:solidFill>
              </a:rPr>
              <a:t>C</a:t>
            </a:r>
            <a:endParaRPr lang="zh-CN" altLang="en-US" sz="2800" dirty="0">
              <a:solidFill>
                <a:srgbClr val="000066"/>
              </a:solidFill>
            </a:endParaRPr>
          </a:p>
        </p:txBody>
      </p:sp>
      <p:sp>
        <p:nvSpPr>
          <p:cNvPr id="2" name="动作按钮: 后退或前一项 22531">
            <a:hlinkClick r:id="rId2" action="ppaction://hlinksldjump"/>
          </p:cNvPr>
          <p:cNvSpPr/>
          <p:nvPr/>
        </p:nvSpPr>
        <p:spPr>
          <a:xfrm>
            <a:off x="9372600" y="6019800"/>
            <a:ext cx="457200" cy="457200"/>
          </a:xfrm>
          <a:prstGeom prst="actionButtonBackPrevious">
            <a:avLst/>
          </a:prstGeom>
          <a:solidFill>
            <a:schemeClr val="accent1"/>
          </a:solidFill>
          <a:ln w="9525" cap="flat" cmpd="sng">
            <a:solidFill>
              <a:schemeClr val="tx1"/>
            </a:solidFill>
            <a:prstDash val="solid"/>
            <a:miter/>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2532" name="日期占位符 1"/>
          <p:cNvSpPr/>
          <p:nvPr>
            <p:ph type="dt" sz="half" idx="10"/>
          </p:nvPr>
        </p:nvSpPr>
        <p:spPr/>
        <p:txBody>
          <a:bodyPr anchor="t"/>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1">
                                            <p:txEl>
                                              <p:charRg st="0" end="67"/>
                                            </p:txEl>
                                          </p:spTgt>
                                        </p:tgtEl>
                                        <p:attrNameLst>
                                          <p:attrName>style.visibility</p:attrName>
                                        </p:attrNameLst>
                                      </p:cBhvr>
                                      <p:to>
                                        <p:strVal val="visible"/>
                                      </p:to>
                                    </p:set>
                                    <p:anim calcmode="lin" valueType="num">
                                      <p:cBhvr additive="base">
                                        <p:cTn id="7" dur="500" fill="hold"/>
                                        <p:tgtEl>
                                          <p:spTgt spid="22531">
                                            <p:txEl>
                                              <p:charRg st="0" end="6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charRg st="0" end="6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531">
                                            <p:txEl>
                                              <p:charRg st="67" end="134"/>
                                            </p:txEl>
                                          </p:spTgt>
                                        </p:tgtEl>
                                        <p:attrNameLst>
                                          <p:attrName>style.visibility</p:attrName>
                                        </p:attrNameLst>
                                      </p:cBhvr>
                                      <p:to>
                                        <p:strVal val="visible"/>
                                      </p:to>
                                    </p:set>
                                    <p:anim calcmode="lin" valueType="num">
                                      <p:cBhvr additive="base">
                                        <p:cTn id="13" dur="500" fill="hold"/>
                                        <p:tgtEl>
                                          <p:spTgt spid="22531">
                                            <p:txEl>
                                              <p:charRg st="67" end="13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charRg st="67" end="13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22531">
                                            <p:txEl>
                                              <p:charRg st="134" end="136"/>
                                            </p:txEl>
                                          </p:spTgt>
                                        </p:tgtEl>
                                        <p:attrNameLst>
                                          <p:attrName>style.visibility</p:attrName>
                                        </p:attrNameLst>
                                      </p:cBhvr>
                                      <p:to>
                                        <p:strVal val="visible"/>
                                      </p:to>
                                    </p:set>
                                    <p:animEffect transition="in" filter="circle(in)">
                                      <p:cBhvr>
                                        <p:cTn id="19" dur="2000"/>
                                        <p:tgtEl>
                                          <p:spTgt spid="22531">
                                            <p:txEl>
                                              <p:charRg st="134" end="13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标题 23553"/>
          <p:cNvSpPr>
            <a:spLocks noGrp="1" noRot="1"/>
          </p:cNvSpPr>
          <p:nvPr>
            <p:ph type="title"/>
          </p:nvPr>
        </p:nvSpPr>
        <p:spPr>
          <a:xfrm>
            <a:off x="1847850" y="260350"/>
            <a:ext cx="8540750" cy="1143000"/>
          </a:xfrm>
        </p:spPr>
        <p:txBody>
          <a:bodyPr anchor="ctr"/>
          <a:p>
            <a:r>
              <a:rPr lang="zh-CN" altLang="en-US"/>
              <a:t>案例</a:t>
            </a:r>
            <a:endParaRPr lang="zh-CN" altLang="en-US"/>
          </a:p>
        </p:txBody>
      </p:sp>
      <p:sp>
        <p:nvSpPr>
          <p:cNvPr id="23554" name="文本占位符 23554"/>
          <p:cNvSpPr>
            <a:spLocks noGrp="1" noRot="1"/>
          </p:cNvSpPr>
          <p:nvPr>
            <p:ph idx="1"/>
          </p:nvPr>
        </p:nvSpPr>
        <p:spPr>
          <a:xfrm>
            <a:off x="1847850" y="1341438"/>
            <a:ext cx="8540750" cy="4967287"/>
          </a:xfrm>
        </p:spPr>
        <p:txBody>
          <a:bodyPr anchor="t"/>
          <a:p>
            <a:pPr>
              <a:lnSpc>
                <a:spcPct val="80000"/>
              </a:lnSpc>
            </a:pPr>
            <a:r>
              <a:rPr lang="zh-CN" altLang="en-US" sz="2800" b="1" dirty="0">
                <a:solidFill>
                  <a:srgbClr val="000000"/>
                </a:solidFill>
                <a:latin typeface="楷体_GB2312" pitchFamily="1" charset="-122"/>
                <a:ea typeface="楷体_GB2312" pitchFamily="1" charset="-122"/>
              </a:rPr>
              <a:t>例:2015年3月10日,万宁公司与兴隆啤酒厂签订了买卖啤酒的合同.合同约定:</a:t>
            </a:r>
            <a:r>
              <a:rPr lang="zh-CN" altLang="en-US" sz="2800" b="1" dirty="0">
                <a:latin typeface="楷体_GB2312" pitchFamily="1" charset="-122"/>
                <a:ea typeface="楷体_GB2312" pitchFamily="1" charset="-122"/>
              </a:rPr>
              <a:t>万宁公司在4月30日前支付2万元预付款:兴隆啤酒厂在7月10日交货.</a:t>
            </a:r>
            <a:r>
              <a:rPr lang="zh-CN" altLang="en-US" sz="2800" b="1" dirty="0">
                <a:solidFill>
                  <a:srgbClr val="000000"/>
                </a:solidFill>
                <a:latin typeface="楷体_GB2312" pitchFamily="1" charset="-122"/>
                <a:ea typeface="楷体_GB2312" pitchFamily="1" charset="-122"/>
              </a:rPr>
              <a:t>4月5日,兴隆啤酒厂突发火灾,设备,原料大部分被烧毁,严重影响了履行债务的能力.</a:t>
            </a:r>
            <a:r>
              <a:rPr lang="zh-CN" altLang="en-US" sz="2800" b="1" dirty="0">
                <a:latin typeface="楷体_GB2312" pitchFamily="1" charset="-122"/>
                <a:ea typeface="楷体_GB2312" pitchFamily="1" charset="-122"/>
              </a:rPr>
              <a:t>万宁公司闻讯后,认为兴隆啤酒厂极有可能丧失履行合同的能力,于是通知兴隆啤酒厂中止履行合同,不再支付预付款,</a:t>
            </a:r>
            <a:r>
              <a:rPr lang="zh-CN" altLang="en-US" sz="2800" b="1" dirty="0">
                <a:solidFill>
                  <a:srgbClr val="000000"/>
                </a:solidFill>
                <a:latin typeface="楷体_GB2312" pitchFamily="1" charset="-122"/>
                <a:ea typeface="楷体_GB2312" pitchFamily="1" charset="-122"/>
              </a:rPr>
              <a:t>后经兴隆啤酒厂交涉,万宁公司同意由振明公司为兴隆啤酒厂作保证,万宁公司按期向兴隆啤酒厂支付预付款,合同仍继续履行.</a:t>
            </a:r>
            <a:br>
              <a:rPr lang="zh-CN" altLang="en-US" sz="2800" b="1" dirty="0">
                <a:solidFill>
                  <a:srgbClr val="000000"/>
                </a:solidFill>
                <a:latin typeface="楷体_GB2312" pitchFamily="1" charset="-122"/>
                <a:ea typeface="楷体_GB2312" pitchFamily="1" charset="-122"/>
              </a:rPr>
            </a:br>
            <a:r>
              <a:rPr lang="zh-CN" altLang="en-US" sz="2800" b="1" dirty="0">
                <a:solidFill>
                  <a:srgbClr val="000000"/>
                </a:solidFill>
                <a:latin typeface="楷体_GB2312" pitchFamily="1" charset="-122"/>
                <a:ea typeface="楷体_GB2312" pitchFamily="1" charset="-122"/>
              </a:rPr>
              <a:t>试分析:万宁公司单方面通知兴隆啤酒厂中止履行合同是否违反法律规定 说明理由.</a:t>
            </a:r>
            <a:br>
              <a:rPr lang="zh-CN" altLang="en-US" sz="2800" b="1" dirty="0">
                <a:solidFill>
                  <a:srgbClr val="000000"/>
                </a:solidFill>
                <a:latin typeface="楷体_GB2312" pitchFamily="1" charset="-122"/>
                <a:ea typeface="楷体_GB2312" pitchFamily="1" charset="-122"/>
              </a:rPr>
            </a:br>
            <a:endParaRPr lang="zh-CN" altLang="en-US" sz="2800" b="1" dirty="0">
              <a:solidFill>
                <a:srgbClr val="000000"/>
              </a:solidFill>
              <a:latin typeface="楷体_GB2312" pitchFamily="1" charset="-122"/>
              <a:ea typeface="楷体_GB2312" pitchFamily="1" charset="-122"/>
            </a:endParaRPr>
          </a:p>
        </p:txBody>
      </p:sp>
      <p:pic>
        <p:nvPicPr>
          <p:cNvPr id="23556" name="图片 23555" descr="MMAG00317_0000[1]"/>
          <p:cNvPicPr>
            <a:picLocks noChangeAspect="1"/>
          </p:cNvPicPr>
          <p:nvPr/>
        </p:nvPicPr>
        <p:blipFill>
          <a:blip r:embed="rId1"/>
          <a:stretch>
            <a:fillRect/>
          </a:stretch>
        </p:blipFill>
        <p:spPr>
          <a:xfrm>
            <a:off x="8975725" y="4724400"/>
            <a:ext cx="1401763" cy="1844675"/>
          </a:xfrm>
          <a:prstGeom prst="rect">
            <a:avLst/>
          </a:prstGeom>
          <a:noFill/>
          <a:ln w="9525">
            <a:noFill/>
          </a:ln>
        </p:spPr>
      </p:pic>
      <p:sp>
        <p:nvSpPr>
          <p:cNvPr id="2" name="日期占位符 1"/>
          <p:cNvSpPr/>
          <p:nvPr>
            <p:ph type="dt" sz="half" idx="10"/>
          </p:nvPr>
        </p:nvSpPr>
        <p:spPr/>
        <p:txBody>
          <a:bodyPr anchor="t"/>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additive="base">
                                        <p:cTn id="7" dur="5000" fill="hold"/>
                                        <p:tgtEl>
                                          <p:spTgt spid="23556"/>
                                        </p:tgtEl>
                                        <p:attrNameLst>
                                          <p:attrName>ppt_x</p:attrName>
                                        </p:attrNameLst>
                                      </p:cBhvr>
                                      <p:tavLst>
                                        <p:tav tm="0">
                                          <p:val>
                                            <p:strVal val="#ppt_x"/>
                                          </p:val>
                                        </p:tav>
                                        <p:tav tm="100000">
                                          <p:val>
                                            <p:strVal val="#ppt_x"/>
                                          </p:val>
                                        </p:tav>
                                      </p:tavLst>
                                    </p:anim>
                                    <p:anim calcmode="lin" valueType="num">
                                      <p:cBhvr additive="base">
                                        <p:cTn id="8" dur="5000" fill="hold"/>
                                        <p:tgtEl>
                                          <p:spTgt spid="235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文本占位符 24577"/>
          <p:cNvSpPr>
            <a:spLocks noGrp="1" noRot="1"/>
          </p:cNvSpPr>
          <p:nvPr>
            <p:ph idx="1"/>
          </p:nvPr>
        </p:nvSpPr>
        <p:spPr>
          <a:xfrm>
            <a:off x="1828800" y="765175"/>
            <a:ext cx="8540750" cy="5102225"/>
          </a:xfrm>
        </p:spPr>
        <p:txBody>
          <a:bodyPr anchor="t"/>
          <a:p>
            <a:r>
              <a:rPr lang="zh-CN" altLang="en-US" b="1" dirty="0">
                <a:solidFill>
                  <a:schemeClr val="tx2"/>
                </a:solidFill>
              </a:rPr>
              <a:t>案例：甲方是否可以行使不安抗辩权？</a:t>
            </a:r>
            <a:endParaRPr lang="zh-CN" altLang="en-US" b="1" dirty="0">
              <a:solidFill>
                <a:schemeClr val="tx2"/>
              </a:solidFill>
            </a:endParaRPr>
          </a:p>
          <a:p>
            <a:r>
              <a:rPr lang="zh-CN" altLang="en-US" b="1" dirty="0">
                <a:solidFill>
                  <a:schemeClr val="tx2"/>
                </a:solidFill>
              </a:rPr>
              <a:t>     甲方、乙方在1月20日签订了合同，由</a:t>
            </a:r>
            <a:r>
              <a:rPr lang="zh-CN" altLang="en-US" b="1" dirty="0"/>
              <a:t>甲</a:t>
            </a:r>
            <a:r>
              <a:rPr lang="zh-CN" altLang="en-US" b="1" dirty="0">
                <a:solidFill>
                  <a:schemeClr val="tx2"/>
                </a:solidFill>
              </a:rPr>
              <a:t>方卖给</a:t>
            </a:r>
            <a:r>
              <a:rPr lang="zh-CN" altLang="en-US" b="1" dirty="0">
                <a:solidFill>
                  <a:srgbClr val="FF0000"/>
                </a:solidFill>
              </a:rPr>
              <a:t>乙</a:t>
            </a:r>
            <a:r>
              <a:rPr lang="zh-CN" altLang="en-US" b="1" dirty="0">
                <a:solidFill>
                  <a:schemeClr val="tx2"/>
                </a:solidFill>
              </a:rPr>
              <a:t>方一台价款为620万元的机器，</a:t>
            </a:r>
            <a:r>
              <a:rPr lang="zh-CN" altLang="en-US" b="1" dirty="0"/>
              <a:t>交货时间为1月23日</a:t>
            </a:r>
            <a:r>
              <a:rPr lang="zh-CN" altLang="en-US" b="1" dirty="0">
                <a:solidFill>
                  <a:schemeClr val="tx2"/>
                </a:solidFill>
              </a:rPr>
              <a:t>，</a:t>
            </a:r>
            <a:r>
              <a:rPr lang="zh-CN" altLang="en-US" b="1" dirty="0">
                <a:solidFill>
                  <a:srgbClr val="FF0000"/>
                </a:solidFill>
              </a:rPr>
              <a:t>付款时间为2月25日</a:t>
            </a:r>
            <a:r>
              <a:rPr lang="zh-CN" altLang="en-US" b="1" dirty="0">
                <a:solidFill>
                  <a:schemeClr val="tx2"/>
                </a:solidFill>
              </a:rPr>
              <a:t>。1月23日甲方交货后，乙方认为机器质量很好，又于25日与乙方签订合同，再购买一台机器。发货日期为3月25日。至3月25日，甲方公司以乙方公司未支付第一份合同的货款为由拒绝第二份合同的发货，因为乙方欠缺信用。</a:t>
            </a:r>
            <a:endParaRPr lang="zh-CN" altLang="en-US" b="1" dirty="0">
              <a:solidFill>
                <a:schemeClr val="tx2"/>
              </a:solidFill>
            </a:endParaRPr>
          </a:p>
        </p:txBody>
      </p:sp>
      <p:sp>
        <p:nvSpPr>
          <p:cNvPr id="24578" name="日期占位符 1"/>
          <p:cNvSpPr/>
          <p:nvPr>
            <p:ph type="dt" sz="half" idx="10"/>
          </p:nvPr>
        </p:nvSpPr>
        <p:spPr/>
        <p:txBody>
          <a:bodyPr anchor="t"/>
          <a:p>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文本占位符 25601"/>
          <p:cNvSpPr>
            <a:spLocks noGrp="1" noRot="1"/>
          </p:cNvSpPr>
          <p:nvPr>
            <p:ph idx="1"/>
          </p:nvPr>
        </p:nvSpPr>
        <p:spPr>
          <a:xfrm>
            <a:off x="1828800" y="692150"/>
            <a:ext cx="8540750" cy="5175250"/>
          </a:xfrm>
        </p:spPr>
        <p:txBody>
          <a:bodyPr anchor="t"/>
          <a:p>
            <a:pPr>
              <a:lnSpc>
                <a:spcPct val="90000"/>
              </a:lnSpc>
            </a:pPr>
            <a:r>
              <a:rPr lang="zh-CN" altLang="en-US" sz="2800" b="1" dirty="0">
                <a:solidFill>
                  <a:srgbClr val="000000"/>
                </a:solidFill>
                <a:latin typeface="楷体_GB2312" pitchFamily="1" charset="-122"/>
                <a:ea typeface="楷体_GB2312" pitchFamily="1" charset="-122"/>
              </a:rPr>
              <a:t>案例：需方拒付货款是否违约？</a:t>
            </a:r>
            <a:endParaRPr lang="zh-CN" altLang="en-US" sz="2800" b="1" dirty="0">
              <a:solidFill>
                <a:srgbClr val="000000"/>
              </a:solidFill>
              <a:latin typeface="楷体_GB2312" pitchFamily="1" charset="-122"/>
              <a:ea typeface="楷体_GB2312" pitchFamily="1" charset="-122"/>
            </a:endParaRPr>
          </a:p>
          <a:p>
            <a:pPr>
              <a:lnSpc>
                <a:spcPct val="90000"/>
              </a:lnSpc>
            </a:pPr>
            <a:r>
              <a:rPr lang="zh-CN" altLang="en-US" sz="2800" b="1" dirty="0">
                <a:solidFill>
                  <a:srgbClr val="000000"/>
                </a:solidFill>
                <a:latin typeface="楷体_GB2312" pitchFamily="1" charset="-122"/>
                <a:ea typeface="楷体_GB2312" pitchFamily="1" charset="-122"/>
              </a:rPr>
              <a:t>    2015年7月20日，</a:t>
            </a:r>
            <a:r>
              <a:rPr lang="zh-CN" altLang="en-US" sz="2800" b="1" dirty="0">
                <a:latin typeface="楷体_GB2312" pitchFamily="1" charset="-122"/>
                <a:ea typeface="楷体_GB2312" pitchFamily="1" charset="-122"/>
              </a:rPr>
              <a:t>甲商贸公司（需方）</a:t>
            </a:r>
            <a:r>
              <a:rPr lang="zh-CN" altLang="en-US" sz="2800" b="1" dirty="0">
                <a:solidFill>
                  <a:srgbClr val="000000"/>
                </a:solidFill>
                <a:latin typeface="楷体_GB2312" pitchFamily="1" charset="-122"/>
                <a:ea typeface="楷体_GB2312" pitchFamily="1" charset="-122"/>
              </a:rPr>
              <a:t>与</a:t>
            </a:r>
            <a:r>
              <a:rPr lang="zh-CN" altLang="en-US" sz="2800" b="1" dirty="0">
                <a:solidFill>
                  <a:srgbClr val="FF0000"/>
                </a:solidFill>
                <a:latin typeface="楷体_GB2312" pitchFamily="1" charset="-122"/>
                <a:ea typeface="楷体_GB2312" pitchFamily="1" charset="-122"/>
              </a:rPr>
              <a:t>国外某化工厂(供方)</a:t>
            </a:r>
            <a:r>
              <a:rPr lang="zh-CN" altLang="en-US" sz="2800" b="1" dirty="0">
                <a:solidFill>
                  <a:srgbClr val="000000"/>
                </a:solidFill>
                <a:latin typeface="楷体_GB2312" pitchFamily="1" charset="-122"/>
                <a:ea typeface="楷体_GB2312" pitchFamily="1" charset="-122"/>
              </a:rPr>
              <a:t>，签订一份购销高压聚丙烯合同。合同规定：由供方供给需方2401型的高压聚丙烯500吨，每吨价8500元，共计货款425万元，</a:t>
            </a:r>
            <a:r>
              <a:rPr lang="zh-CN" altLang="en-US" sz="2800" b="1" dirty="0">
                <a:latin typeface="楷体_GB2312" pitchFamily="1" charset="-122"/>
                <a:ea typeface="楷体_GB2312" pitchFamily="1" charset="-122"/>
              </a:rPr>
              <a:t>交货日期为2015年11月底</a:t>
            </a:r>
            <a:r>
              <a:rPr lang="zh-CN" altLang="en-US" sz="2800" b="1" dirty="0">
                <a:solidFill>
                  <a:srgbClr val="000000"/>
                </a:solidFill>
                <a:latin typeface="楷体_GB2312" pitchFamily="1" charset="-122"/>
                <a:ea typeface="楷体_GB2312" pitchFamily="1" charset="-122"/>
              </a:rPr>
              <a:t>，</a:t>
            </a:r>
            <a:r>
              <a:rPr lang="zh-CN" altLang="en-US" sz="2800" b="1" dirty="0">
                <a:solidFill>
                  <a:srgbClr val="FF0000"/>
                </a:solidFill>
                <a:latin typeface="楷体_GB2312" pitchFamily="1" charset="-122"/>
                <a:ea typeface="楷体_GB2312" pitchFamily="1" charset="-122"/>
              </a:rPr>
              <a:t>需方应将货款于2015年10月20日前交给供方在其本国的开户银行。</a:t>
            </a:r>
            <a:endParaRPr lang="zh-CN" altLang="en-US" sz="2800" b="1" dirty="0">
              <a:solidFill>
                <a:srgbClr val="FF0000"/>
              </a:solidFill>
              <a:latin typeface="楷体_GB2312" pitchFamily="1" charset="-122"/>
              <a:ea typeface="楷体_GB2312" pitchFamily="1" charset="-122"/>
            </a:endParaRPr>
          </a:p>
          <a:p>
            <a:pPr>
              <a:lnSpc>
                <a:spcPct val="90000"/>
              </a:lnSpc>
            </a:pPr>
            <a:r>
              <a:rPr lang="zh-CN" altLang="en-US" sz="2800" b="1" dirty="0">
                <a:solidFill>
                  <a:srgbClr val="000000"/>
                </a:solidFill>
                <a:latin typeface="楷体_GB2312" pitchFamily="1" charset="-122"/>
                <a:ea typeface="楷体_GB2312" pitchFamily="1" charset="-122"/>
              </a:rPr>
              <a:t>合同订立后不久，需方从当年</a:t>
            </a:r>
            <a:r>
              <a:rPr lang="zh-CN" altLang="en-US" sz="2800" b="1" dirty="0">
                <a:latin typeface="楷体_GB2312" pitchFamily="1" charset="-122"/>
                <a:ea typeface="楷体_GB2312" pitchFamily="1" charset="-122"/>
              </a:rPr>
              <a:t>10月3日</a:t>
            </a:r>
            <a:r>
              <a:rPr lang="zh-CN" altLang="en-US" sz="2800" b="1" dirty="0">
                <a:solidFill>
                  <a:srgbClr val="000000"/>
                </a:solidFill>
                <a:latin typeface="楷体_GB2312" pitchFamily="1" charset="-122"/>
                <a:ea typeface="楷体_GB2312" pitchFamily="1" charset="-122"/>
              </a:rPr>
              <a:t>的一张海外报纸上看到一篇报道得知：</a:t>
            </a:r>
            <a:r>
              <a:rPr lang="zh-CN" altLang="en-US" sz="2800" b="1" dirty="0">
                <a:latin typeface="楷体_GB2312" pitchFamily="1" charset="-122"/>
                <a:ea typeface="楷体_GB2312" pitchFamily="1" charset="-122"/>
              </a:rPr>
              <a:t>供方已濒临破产</a:t>
            </a:r>
            <a:r>
              <a:rPr lang="zh-CN" altLang="en-US" sz="2800" b="1" dirty="0">
                <a:solidFill>
                  <a:srgbClr val="000000"/>
                </a:solidFill>
                <a:latin typeface="楷体_GB2312" pitchFamily="1" charset="-122"/>
                <a:ea typeface="楷体_GB2312" pitchFamily="1" charset="-122"/>
              </a:rPr>
              <a:t>，考虑到如果再汇款给供方，必然会造成重大的经济损失。10月5日需方向供方发出拒付货款的通知，要求供方提供担保后再履行于10月20日前付款的义务。</a:t>
            </a:r>
            <a:endParaRPr lang="zh-CN" altLang="en-US" sz="2800" b="1" dirty="0">
              <a:solidFill>
                <a:srgbClr val="000000"/>
              </a:solidFill>
              <a:latin typeface="楷体_GB2312" pitchFamily="1" charset="-122"/>
              <a:ea typeface="楷体_GB2312" pitchFamily="1" charset="-122"/>
            </a:endParaRPr>
          </a:p>
          <a:p>
            <a:pPr>
              <a:lnSpc>
                <a:spcPct val="90000"/>
              </a:lnSpc>
            </a:pPr>
            <a:endParaRPr lang="zh-CN" altLang="en-US" sz="2800" b="1" dirty="0">
              <a:solidFill>
                <a:srgbClr val="000000"/>
              </a:solidFill>
              <a:latin typeface="楷体_GB2312" pitchFamily="1" charset="-122"/>
              <a:ea typeface="楷体_GB2312" pitchFamily="1" charset="-122"/>
            </a:endParaRPr>
          </a:p>
        </p:txBody>
      </p:sp>
      <p:sp>
        <p:nvSpPr>
          <p:cNvPr id="25602" name="日期占位符 1"/>
          <p:cNvSpPr/>
          <p:nvPr>
            <p:ph type="dt" sz="half" idx="10"/>
          </p:nvPr>
        </p:nvSpPr>
        <p:spPr/>
        <p:txBody>
          <a:bodyPr anchor="t"/>
          <a:p>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文本框 26625"/>
          <p:cNvSpPr txBox="1"/>
          <p:nvPr/>
        </p:nvSpPr>
        <p:spPr>
          <a:xfrm>
            <a:off x="3071813" y="549275"/>
            <a:ext cx="6119812" cy="701040"/>
          </a:xfrm>
          <a:prstGeom prst="rect">
            <a:avLst/>
          </a:prstGeom>
          <a:noFill/>
          <a:ln w="9525">
            <a:noFill/>
          </a:ln>
        </p:spPr>
        <p:txBody>
          <a:bodyPr anchor="t">
            <a:spAutoFit/>
          </a:bodyPr>
          <a:p>
            <a:pPr lvl="0" algn="ctr">
              <a:spcBef>
                <a:spcPct val="50000"/>
              </a:spcBef>
            </a:pPr>
            <a:r>
              <a:rPr lang="en-US" altLang="zh-CN" sz="4000" b="1" dirty="0">
                <a:solidFill>
                  <a:srgbClr val="000000"/>
                </a:solidFill>
                <a:latin typeface="Times New Roman" panose="02020603050405020304" pitchFamily="2" charset="0"/>
                <a:ea typeface="楷体_GB2312" pitchFamily="1" charset="-122"/>
              </a:rPr>
              <a:t>4.</a:t>
            </a:r>
            <a:r>
              <a:rPr lang="zh-CN" altLang="en-US" sz="4000" b="1" dirty="0">
                <a:solidFill>
                  <a:srgbClr val="000000"/>
                </a:solidFill>
                <a:latin typeface="Times New Roman" panose="02020603050405020304" pitchFamily="2" charset="0"/>
                <a:ea typeface="楷体_GB2312" pitchFamily="1" charset="-122"/>
              </a:rPr>
              <a:t>合同的保全</a:t>
            </a:r>
            <a:endParaRPr lang="zh-CN" altLang="en-US" sz="4000" b="1" dirty="0">
              <a:solidFill>
                <a:srgbClr val="000000"/>
              </a:solidFill>
              <a:latin typeface="Times New Roman" panose="02020603050405020304" pitchFamily="2" charset="0"/>
              <a:ea typeface="楷体_GB2312" pitchFamily="1" charset="-122"/>
            </a:endParaRPr>
          </a:p>
        </p:txBody>
      </p:sp>
      <p:sp>
        <p:nvSpPr>
          <p:cNvPr id="26627" name="文本框 26626"/>
          <p:cNvSpPr txBox="1"/>
          <p:nvPr/>
        </p:nvSpPr>
        <p:spPr>
          <a:xfrm>
            <a:off x="1774825" y="1600200"/>
            <a:ext cx="8207375" cy="1371600"/>
          </a:xfrm>
          <a:prstGeom prst="rect">
            <a:avLst/>
          </a:prstGeom>
          <a:noFill/>
          <a:ln w="9525">
            <a:noFill/>
          </a:ln>
        </p:spPr>
        <p:txBody>
          <a:bodyPr anchor="t">
            <a:spAutoFit/>
          </a:bodyPr>
          <a:p>
            <a:pPr lvl="0">
              <a:spcBef>
                <a:spcPct val="50000"/>
              </a:spcBef>
            </a:pPr>
            <a:r>
              <a:rPr lang="en-US" altLang="zh-CN" sz="2800" b="1">
                <a:latin typeface="Times New Roman" panose="02020603050405020304" pitchFamily="2" charset="0"/>
                <a:ea typeface="华文中宋" panose="02010600040101010101" pitchFamily="2" charset="-122"/>
              </a:rPr>
              <a:t>        </a:t>
            </a:r>
            <a:r>
              <a:rPr lang="zh-CN" altLang="en-US" sz="2800" b="1">
                <a:latin typeface="Times New Roman" panose="02020603050405020304" pitchFamily="2" charset="0"/>
                <a:ea typeface="华文中宋" panose="02010600040101010101" pitchFamily="2" charset="-122"/>
              </a:rPr>
              <a:t>为防止债务人的责任财产不当减少，以确保无特别担保的一般债权得以清偿，法律允许合同债权人行使某些权利的法律制度</a:t>
            </a:r>
            <a:endParaRPr lang="zh-CN" altLang="en-US" sz="2800" b="1">
              <a:latin typeface="Times New Roman" panose="02020603050405020304" pitchFamily="2" charset="0"/>
              <a:ea typeface="华文中宋" panose="02010600040101010101" pitchFamily="2" charset="-122"/>
            </a:endParaRPr>
          </a:p>
        </p:txBody>
      </p:sp>
      <p:sp>
        <p:nvSpPr>
          <p:cNvPr id="26628" name="文本框 26627"/>
          <p:cNvSpPr txBox="1"/>
          <p:nvPr/>
        </p:nvSpPr>
        <p:spPr>
          <a:xfrm>
            <a:off x="2971800" y="3276600"/>
            <a:ext cx="2057400" cy="518160"/>
          </a:xfrm>
          <a:prstGeom prst="rect">
            <a:avLst/>
          </a:prstGeom>
          <a:gradFill rotWithShape="0">
            <a:gsLst>
              <a:gs pos="0">
                <a:srgbClr val="FFCCCC"/>
              </a:gs>
              <a:gs pos="50000">
                <a:srgbClr val="FFFFFF"/>
              </a:gs>
              <a:gs pos="100000">
                <a:srgbClr val="FFCCCC"/>
              </a:gs>
            </a:gsLst>
            <a:lin ang="5400000" scaled="1"/>
            <a:tileRect/>
          </a:gradFill>
          <a:ln w="9525">
            <a:noFill/>
          </a:ln>
        </p:spPr>
        <p:txBody>
          <a:bodyPr anchor="t">
            <a:spAutoFit/>
          </a:bodyPr>
          <a:p>
            <a:pPr lvl="0" algn="ctr">
              <a:spcBef>
                <a:spcPct val="50000"/>
              </a:spcBef>
            </a:pPr>
            <a:r>
              <a:rPr lang="zh-CN" altLang="en-US" sz="2800" b="1">
                <a:solidFill>
                  <a:schemeClr val="accent2"/>
                </a:solidFill>
                <a:latin typeface="Times New Roman" panose="02020603050405020304" pitchFamily="2" charset="0"/>
                <a:ea typeface="华文中宋" panose="02010600040101010101" pitchFamily="2" charset="-122"/>
              </a:rPr>
              <a:t>代位权</a:t>
            </a:r>
            <a:endParaRPr lang="zh-CN" altLang="en-US" sz="2800" b="1">
              <a:solidFill>
                <a:schemeClr val="accent2"/>
              </a:solidFill>
              <a:latin typeface="Times New Roman" panose="02020603050405020304" pitchFamily="2" charset="0"/>
              <a:ea typeface="华文中宋" panose="02010600040101010101" pitchFamily="2" charset="-122"/>
            </a:endParaRPr>
          </a:p>
        </p:txBody>
      </p:sp>
      <p:sp>
        <p:nvSpPr>
          <p:cNvPr id="26629" name="文本框 26628"/>
          <p:cNvSpPr txBox="1"/>
          <p:nvPr/>
        </p:nvSpPr>
        <p:spPr>
          <a:xfrm>
            <a:off x="2057400" y="4343400"/>
            <a:ext cx="3886200" cy="2225040"/>
          </a:xfrm>
          <a:prstGeom prst="rect">
            <a:avLst/>
          </a:prstGeom>
          <a:noFill/>
          <a:ln w="38100" cap="flat" cmpd="sng">
            <a:solidFill>
              <a:srgbClr val="FF5050"/>
            </a:solidFill>
            <a:prstDash val="solid"/>
            <a:miter/>
            <a:headEnd type="none" w="med" len="med"/>
            <a:tailEnd type="none" w="med" len="med"/>
          </a:ln>
        </p:spPr>
        <p:txBody>
          <a:bodyPr anchor="t">
            <a:spAutoFit/>
          </a:bodyPr>
          <a:p>
            <a:pPr lvl="0">
              <a:spcBef>
                <a:spcPct val="50000"/>
              </a:spcBef>
            </a:pPr>
            <a:r>
              <a:rPr lang="zh-CN" altLang="en-US" sz="2800" b="1">
                <a:solidFill>
                  <a:srgbClr val="FF5050"/>
                </a:solidFill>
                <a:latin typeface="Times New Roman" panose="02020603050405020304" pitchFamily="2" charset="0"/>
                <a:ea typeface="仿宋_GB2312" pitchFamily="1" charset="-122"/>
              </a:rPr>
              <a:t>债权人为了保全自己的债权，可以向人民法院请求自己的名义代位行使债务人对第三人的债权的权利</a:t>
            </a:r>
            <a:endParaRPr lang="zh-CN" altLang="en-US" sz="2800" b="1">
              <a:solidFill>
                <a:srgbClr val="FF5050"/>
              </a:solidFill>
              <a:latin typeface="Times New Roman" panose="02020603050405020304" pitchFamily="2" charset="0"/>
              <a:ea typeface="仿宋_GB2312" pitchFamily="1" charset="-122"/>
            </a:endParaRPr>
          </a:p>
        </p:txBody>
      </p:sp>
      <p:sp>
        <p:nvSpPr>
          <p:cNvPr id="26630" name="文本框 26629"/>
          <p:cNvSpPr txBox="1"/>
          <p:nvPr/>
        </p:nvSpPr>
        <p:spPr>
          <a:xfrm>
            <a:off x="7162800" y="2743200"/>
            <a:ext cx="2057400" cy="518160"/>
          </a:xfrm>
          <a:prstGeom prst="rect">
            <a:avLst/>
          </a:prstGeom>
          <a:gradFill rotWithShape="0">
            <a:gsLst>
              <a:gs pos="0">
                <a:srgbClr val="FFCCCC"/>
              </a:gs>
              <a:gs pos="50000">
                <a:srgbClr val="FFFFFF"/>
              </a:gs>
              <a:gs pos="100000">
                <a:srgbClr val="FFCCCC"/>
              </a:gs>
            </a:gsLst>
            <a:lin ang="5400000" scaled="1"/>
            <a:tileRect/>
          </a:gradFill>
          <a:ln w="9525">
            <a:noFill/>
          </a:ln>
        </p:spPr>
        <p:txBody>
          <a:bodyPr anchor="t">
            <a:spAutoFit/>
          </a:bodyPr>
          <a:p>
            <a:pPr lvl="0" algn="ctr">
              <a:spcBef>
                <a:spcPct val="50000"/>
              </a:spcBef>
            </a:pPr>
            <a:r>
              <a:rPr lang="zh-CN" altLang="en-US" sz="2800" b="1">
                <a:solidFill>
                  <a:schemeClr val="accent2"/>
                </a:solidFill>
                <a:latin typeface="Times New Roman" panose="02020603050405020304" pitchFamily="2" charset="0"/>
                <a:ea typeface="华文中宋" panose="02010600040101010101" pitchFamily="2" charset="-122"/>
              </a:rPr>
              <a:t>撤销权</a:t>
            </a:r>
            <a:endParaRPr lang="zh-CN" altLang="en-US" sz="2800" b="1">
              <a:solidFill>
                <a:schemeClr val="accent2"/>
              </a:solidFill>
              <a:latin typeface="Times New Roman" panose="02020603050405020304" pitchFamily="2" charset="0"/>
              <a:ea typeface="华文中宋" panose="02010600040101010101" pitchFamily="2" charset="-122"/>
            </a:endParaRPr>
          </a:p>
        </p:txBody>
      </p:sp>
      <p:sp>
        <p:nvSpPr>
          <p:cNvPr id="26631" name="文本框 26630"/>
          <p:cNvSpPr txBox="1"/>
          <p:nvPr/>
        </p:nvSpPr>
        <p:spPr>
          <a:xfrm>
            <a:off x="6324600" y="3657600"/>
            <a:ext cx="3886200" cy="1798320"/>
          </a:xfrm>
          <a:prstGeom prst="rect">
            <a:avLst/>
          </a:prstGeom>
          <a:noFill/>
          <a:ln w="38100" cap="flat" cmpd="sng">
            <a:solidFill>
              <a:srgbClr val="FF5050"/>
            </a:solidFill>
            <a:prstDash val="solid"/>
            <a:miter/>
            <a:headEnd type="none" w="med" len="med"/>
            <a:tailEnd type="none" w="med" len="med"/>
          </a:ln>
        </p:spPr>
        <p:txBody>
          <a:bodyPr anchor="t">
            <a:spAutoFit/>
          </a:bodyPr>
          <a:p>
            <a:pPr lvl="0">
              <a:spcBef>
                <a:spcPct val="50000"/>
              </a:spcBef>
            </a:pPr>
            <a:r>
              <a:rPr lang="zh-CN" altLang="en-US" sz="2800" b="1">
                <a:solidFill>
                  <a:srgbClr val="FF5050"/>
                </a:solidFill>
                <a:latin typeface="Times New Roman" panose="02020603050405020304" pitchFamily="2" charset="0"/>
                <a:ea typeface="仿宋_GB2312" pitchFamily="1" charset="-122"/>
              </a:rPr>
              <a:t>债权人对于债务人所为的危害债权人的行为 ，请求人民法院予以撤销的权利</a:t>
            </a:r>
            <a:endParaRPr lang="zh-CN" altLang="en-US" sz="2800" b="1">
              <a:solidFill>
                <a:srgbClr val="FF5050"/>
              </a:solidFill>
              <a:latin typeface="Times New Roman" panose="02020603050405020304" pitchFamily="2" charset="0"/>
              <a:ea typeface="仿宋_GB2312" pitchFamily="1" charset="-122"/>
            </a:endParaRPr>
          </a:p>
        </p:txBody>
      </p:sp>
      <p:sp>
        <p:nvSpPr>
          <p:cNvPr id="26632" name="文本框 26631"/>
          <p:cNvSpPr txBox="1"/>
          <p:nvPr/>
        </p:nvSpPr>
        <p:spPr>
          <a:xfrm>
            <a:off x="6324600" y="5562600"/>
            <a:ext cx="4038600" cy="518160"/>
          </a:xfrm>
          <a:prstGeom prst="rect">
            <a:avLst/>
          </a:prstGeom>
          <a:noFill/>
          <a:ln w="9525">
            <a:noFill/>
          </a:ln>
        </p:spPr>
        <p:txBody>
          <a:bodyPr anchor="t">
            <a:spAutoFit/>
          </a:bodyPr>
          <a:p>
            <a:pPr lvl="0">
              <a:spcBef>
                <a:spcPct val="50000"/>
              </a:spcBef>
            </a:pPr>
            <a:r>
              <a:rPr lang="zh-CN" altLang="en-US" sz="2800" b="1" dirty="0">
                <a:latin typeface="华文中宋" panose="02010600040101010101" pitchFamily="2" charset="-122"/>
                <a:ea typeface="华文中宋" panose="02010600040101010101" pitchFamily="2" charset="-122"/>
              </a:rPr>
              <a:t>行使时间：</a:t>
            </a:r>
            <a:r>
              <a:rPr lang="en-US" altLang="x-none" sz="2800" b="1" dirty="0">
                <a:latin typeface="华文中宋" panose="02010600040101010101" pitchFamily="2" charset="-122"/>
                <a:ea typeface="华文中宋" panose="02010600040101010101" pitchFamily="2" charset="-122"/>
              </a:rPr>
              <a:t>1</a:t>
            </a:r>
            <a:r>
              <a:rPr lang="zh-CN" altLang="en-US" sz="2800" b="1" dirty="0">
                <a:latin typeface="华文中宋" panose="02010600040101010101" pitchFamily="2" charset="-122"/>
                <a:ea typeface="华文中宋" panose="02010600040101010101" pitchFamily="2" charset="-122"/>
              </a:rPr>
              <a:t>年内；</a:t>
            </a:r>
            <a:r>
              <a:rPr lang="en-US" altLang="x-none" sz="2800" b="1" dirty="0">
                <a:latin typeface="华文中宋" panose="02010600040101010101" pitchFamily="2" charset="-122"/>
                <a:ea typeface="华文中宋" panose="02010600040101010101" pitchFamily="2" charset="-122"/>
              </a:rPr>
              <a:t>5</a:t>
            </a:r>
            <a:r>
              <a:rPr lang="zh-CN" altLang="en-US" sz="2800" b="1" dirty="0">
                <a:latin typeface="华文中宋" panose="02010600040101010101" pitchFamily="2" charset="-122"/>
                <a:ea typeface="华文中宋" panose="02010600040101010101" pitchFamily="2" charset="-122"/>
              </a:rPr>
              <a:t>年</a:t>
            </a:r>
            <a:endParaRPr lang="zh-CN" altLang="en-US" sz="2800" b="1" dirty="0">
              <a:latin typeface="华文中宋" panose="02010600040101010101" pitchFamily="2" charset="-122"/>
              <a:ea typeface="华文中宋" panose="02010600040101010101" pitchFamily="2" charset="-122"/>
            </a:endParaRPr>
          </a:p>
        </p:txBody>
      </p:sp>
      <p:sp>
        <p:nvSpPr>
          <p:cNvPr id="26633" name="直接连接符 26632"/>
          <p:cNvSpPr/>
          <p:nvPr/>
        </p:nvSpPr>
        <p:spPr>
          <a:xfrm>
            <a:off x="3962400" y="3733800"/>
            <a:ext cx="0" cy="609600"/>
          </a:xfrm>
          <a:prstGeom prst="line">
            <a:avLst/>
          </a:prstGeom>
          <a:ln w="38100" cap="flat" cmpd="sng">
            <a:solidFill>
              <a:srgbClr val="FF5050"/>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6634" name="直接连接符 26633"/>
          <p:cNvSpPr/>
          <p:nvPr/>
        </p:nvSpPr>
        <p:spPr>
          <a:xfrm>
            <a:off x="8077200" y="3200400"/>
            <a:ext cx="0" cy="457200"/>
          </a:xfrm>
          <a:prstGeom prst="line">
            <a:avLst/>
          </a:prstGeom>
          <a:ln w="38100" cap="flat" cmpd="sng">
            <a:solidFill>
              <a:srgbClr val="FF5050"/>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2" name="日期占位符 1"/>
          <p:cNvSpPr/>
          <p:nvPr>
            <p:ph type="dt" sz="half" idx="10"/>
          </p:nvPr>
        </p:nvSpPr>
        <p:spPr/>
        <p:txBody>
          <a:bodyPr anchor="t"/>
          <a:p>
            <a:endParaRPr lang="zh-CN" altLang="en-US"/>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0-#ppt_w/2"/>
                                          </p:val>
                                        </p:tav>
                                        <p:tav tm="100000">
                                          <p:val>
                                            <p:strVal val="#ppt_x"/>
                                          </p:val>
                                        </p:tav>
                                      </p:tavLst>
                                    </p:anim>
                                    <p:anim calcmode="lin" valueType="num">
                                      <p:cBhvr additive="base">
                                        <p:cTn id="8" dur="500" fill="hold"/>
                                        <p:tgtEl>
                                          <p:spTgt spid="2662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6" fill="hold" grpId="0" nodeType="clickEffect">
                                  <p:stCondLst>
                                    <p:cond delay="0"/>
                                  </p:stCondLst>
                                  <p:childTnLst>
                                    <p:set>
                                      <p:cBhvr>
                                        <p:cTn id="12" dur="1" fill="hold">
                                          <p:stCondLst>
                                            <p:cond delay="0"/>
                                          </p:stCondLst>
                                        </p:cTn>
                                        <p:tgtEl>
                                          <p:spTgt spid="26627"/>
                                        </p:tgtEl>
                                        <p:attrNameLst>
                                          <p:attrName>style.visibility</p:attrName>
                                        </p:attrNameLst>
                                      </p:cBhvr>
                                      <p:to>
                                        <p:strVal val="visible"/>
                                      </p:to>
                                    </p:set>
                                    <p:animEffect transition="in" filter="strips(downRight)">
                                      <p:cBhvr>
                                        <p:cTn id="13" dur="500"/>
                                        <p:tgtEl>
                                          <p:spTgt spid="26627"/>
                                        </p:tgtEl>
                                      </p:cBhvr>
                                    </p:animEffect>
                                  </p:childTnLst>
                                </p:cTn>
                              </p:par>
                            </p:childTnLst>
                          </p:cTn>
                        </p:par>
                      </p:childTnLst>
                    </p:cTn>
                  </p:par>
                  <p:par>
                    <p:cTn id="14" fill="hold">
                      <p:stCondLst>
                        <p:cond delay="indefinite"/>
                      </p:stCondLst>
                      <p:childTnLst>
                        <p:par>
                          <p:cTn id="15" fill="hold">
                            <p:stCondLst>
                              <p:cond delay="0"/>
                            </p:stCondLst>
                            <p:childTnLst>
                              <p:par>
                                <p:cTn id="16" presetID="19" presetClass="entr" presetSubtype="10" fill="hold" grpId="0" nodeType="clickEffect">
                                  <p:stCondLst>
                                    <p:cond delay="0"/>
                                  </p:stCondLst>
                                  <p:childTnLst>
                                    <p:set>
                                      <p:cBhvr>
                                        <p:cTn id="17" dur="1" fill="hold">
                                          <p:stCondLst>
                                            <p:cond delay="0"/>
                                          </p:stCondLst>
                                        </p:cTn>
                                        <p:tgtEl>
                                          <p:spTgt spid="26628"/>
                                        </p:tgtEl>
                                        <p:attrNameLst>
                                          <p:attrName>style.visibility</p:attrName>
                                        </p:attrNameLst>
                                      </p:cBhvr>
                                      <p:to>
                                        <p:strVal val="visible"/>
                                      </p:to>
                                    </p:set>
                                    <p:anim calcmode="lin" valueType="num">
                                      <p:cBhvr>
                                        <p:cTn id="18" dur="5000" fill="hold"/>
                                        <p:tgtEl>
                                          <p:spTgt spid="26628"/>
                                        </p:tgtEl>
                                        <p:attrNameLst>
                                          <p:attrName>ppt_w</p:attrName>
                                        </p:attrNameLst>
                                      </p:cBhvr>
                                      <p:tavLst>
                                        <p:tav tm="0" fmla="#ppt_w*sin(2.5*pi*$)">
                                          <p:val>
                                            <p:fltVal val="0.000000"/>
                                          </p:val>
                                        </p:tav>
                                        <p:tav tm="100000">
                                          <p:val>
                                            <p:fltVal val="1.000000"/>
                                          </p:val>
                                        </p:tav>
                                      </p:tavLst>
                                    </p:anim>
                                    <p:anim calcmode="lin" valueType="num">
                                      <p:cBhvr>
                                        <p:cTn id="19" dur="5000" fill="hold"/>
                                        <p:tgtEl>
                                          <p:spTgt spid="26628"/>
                                        </p:tgtEl>
                                        <p:attrNameLst>
                                          <p:attrName>ppt_h</p:attrName>
                                        </p:attrNameLst>
                                      </p:cBhvr>
                                      <p:tavLst>
                                        <p:tav tm="0">
                                          <p:val>
                                            <p:strVal val="#ppt_h"/>
                                          </p:val>
                                        </p:tav>
                                        <p:tav tm="100000">
                                          <p:val>
                                            <p:strVal val="#ppt_h"/>
                                          </p:val>
                                        </p:tav>
                                      </p:tavLst>
                                    </p:anim>
                                  </p:childTnLst>
                                </p:cTn>
                              </p:par>
                            </p:childTnLst>
                          </p:cTn>
                        </p:par>
                        <p:par>
                          <p:cTn id="20" fill="hold">
                            <p:stCondLst>
                              <p:cond delay="5000"/>
                            </p:stCondLst>
                            <p:childTnLst>
                              <p:par>
                                <p:cTn id="21" presetID="19" presetClass="entr" presetSubtype="10" fill="hold" grpId="0" nodeType="afterEffect">
                                  <p:stCondLst>
                                    <p:cond delay="0"/>
                                  </p:stCondLst>
                                  <p:childTnLst>
                                    <p:set>
                                      <p:cBhvr>
                                        <p:cTn id="22" dur="1" fill="hold">
                                          <p:stCondLst>
                                            <p:cond delay="0"/>
                                          </p:stCondLst>
                                        </p:cTn>
                                        <p:tgtEl>
                                          <p:spTgt spid="26630"/>
                                        </p:tgtEl>
                                        <p:attrNameLst>
                                          <p:attrName>style.visibility</p:attrName>
                                        </p:attrNameLst>
                                      </p:cBhvr>
                                      <p:to>
                                        <p:strVal val="visible"/>
                                      </p:to>
                                    </p:set>
                                    <p:anim calcmode="lin" valueType="num">
                                      <p:cBhvr>
                                        <p:cTn id="23" dur="5000" fill="hold"/>
                                        <p:tgtEl>
                                          <p:spTgt spid="26630"/>
                                        </p:tgtEl>
                                        <p:attrNameLst>
                                          <p:attrName>ppt_w</p:attrName>
                                        </p:attrNameLst>
                                      </p:cBhvr>
                                      <p:tavLst>
                                        <p:tav tm="0" fmla="#ppt_w*sin(2.5*pi*$)">
                                          <p:val>
                                            <p:fltVal val="0.000000"/>
                                          </p:val>
                                        </p:tav>
                                        <p:tav tm="100000">
                                          <p:val>
                                            <p:fltVal val="1.000000"/>
                                          </p:val>
                                        </p:tav>
                                      </p:tavLst>
                                    </p:anim>
                                    <p:anim calcmode="lin" valueType="num">
                                      <p:cBhvr>
                                        <p:cTn id="24" dur="5000" fill="hold"/>
                                        <p:tgtEl>
                                          <p:spTgt spid="26630"/>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26633"/>
                                        </p:tgtEl>
                                        <p:attrNameLst>
                                          <p:attrName>style.visibility</p:attrName>
                                        </p:attrNameLst>
                                      </p:cBhvr>
                                      <p:to>
                                        <p:strVal val="visible"/>
                                      </p:to>
                                    </p:set>
                                    <p:animEffect transition="in" filter="wipe(up)">
                                      <p:cBhvr>
                                        <p:cTn id="29" dur="500"/>
                                        <p:tgtEl>
                                          <p:spTgt spid="26633"/>
                                        </p:tgtEl>
                                      </p:cBhvr>
                                    </p:animEffect>
                                  </p:childTnLst>
                                </p:cTn>
                              </p:par>
                            </p:childTnLst>
                          </p:cTn>
                        </p:par>
                        <p:par>
                          <p:cTn id="30" fill="hold">
                            <p:stCondLst>
                              <p:cond delay="500"/>
                            </p:stCondLst>
                            <p:childTnLst>
                              <p:par>
                                <p:cTn id="31" presetID="4" presetClass="entr" presetSubtype="16" fill="hold" grpId="0" nodeType="afterEffect">
                                  <p:stCondLst>
                                    <p:cond delay="0"/>
                                  </p:stCondLst>
                                  <p:childTnLst>
                                    <p:set>
                                      <p:cBhvr>
                                        <p:cTn id="32" dur="1" fill="hold">
                                          <p:stCondLst>
                                            <p:cond delay="0"/>
                                          </p:stCondLst>
                                        </p:cTn>
                                        <p:tgtEl>
                                          <p:spTgt spid="26629"/>
                                        </p:tgtEl>
                                        <p:attrNameLst>
                                          <p:attrName>style.visibility</p:attrName>
                                        </p:attrNameLst>
                                      </p:cBhvr>
                                      <p:to>
                                        <p:strVal val="visible"/>
                                      </p:to>
                                    </p:set>
                                    <p:animEffect transition="in" filter="box(in)">
                                      <p:cBhvr>
                                        <p:cTn id="33" dur="500"/>
                                        <p:tgtEl>
                                          <p:spTgt spid="2662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26634"/>
                                        </p:tgtEl>
                                        <p:attrNameLst>
                                          <p:attrName>style.visibility</p:attrName>
                                        </p:attrNameLst>
                                      </p:cBhvr>
                                      <p:to>
                                        <p:strVal val="visible"/>
                                      </p:to>
                                    </p:set>
                                    <p:animEffect transition="in" filter="wipe(up)">
                                      <p:cBhvr>
                                        <p:cTn id="38" dur="500"/>
                                        <p:tgtEl>
                                          <p:spTgt spid="26634"/>
                                        </p:tgtEl>
                                      </p:cBhvr>
                                    </p:animEffect>
                                  </p:childTnLst>
                                </p:cTn>
                              </p:par>
                            </p:childTnLst>
                          </p:cTn>
                        </p:par>
                        <p:par>
                          <p:cTn id="39" fill="hold">
                            <p:stCondLst>
                              <p:cond delay="500"/>
                            </p:stCondLst>
                            <p:childTnLst>
                              <p:par>
                                <p:cTn id="40" presetID="4" presetClass="entr" presetSubtype="16" fill="hold" grpId="0" nodeType="afterEffect">
                                  <p:stCondLst>
                                    <p:cond delay="0"/>
                                  </p:stCondLst>
                                  <p:childTnLst>
                                    <p:set>
                                      <p:cBhvr>
                                        <p:cTn id="41" dur="1" fill="hold">
                                          <p:stCondLst>
                                            <p:cond delay="0"/>
                                          </p:stCondLst>
                                        </p:cTn>
                                        <p:tgtEl>
                                          <p:spTgt spid="26631"/>
                                        </p:tgtEl>
                                        <p:attrNameLst>
                                          <p:attrName>style.visibility</p:attrName>
                                        </p:attrNameLst>
                                      </p:cBhvr>
                                      <p:to>
                                        <p:strVal val="visible"/>
                                      </p:to>
                                    </p:set>
                                    <p:animEffect transition="in" filter="box(in)">
                                      <p:cBhvr>
                                        <p:cTn id="42" dur="500"/>
                                        <p:tgtEl>
                                          <p:spTgt spid="26631"/>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26632"/>
                                        </p:tgtEl>
                                        <p:attrNameLst>
                                          <p:attrName>style.visibility</p:attrName>
                                        </p:attrNameLst>
                                      </p:cBhvr>
                                      <p:to>
                                        <p:strVal val="visible"/>
                                      </p:to>
                                    </p:set>
                                    <p:animEffect transition="in" filter="slide(fromBottom)">
                                      <p:cBhvr>
                                        <p:cTn id="47" dur="500"/>
                                        <p:tgtEl>
                                          <p:spTgt spid="26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p:bldP spid="26628" grpId="0" bldLvl="0" animBg="1"/>
      <p:bldP spid="26629" grpId="0" bldLvl="0" animBg="1"/>
      <p:bldP spid="26630" grpId="0" bldLvl="0" animBg="1"/>
      <p:bldP spid="26631" grpId="0" bldLvl="0" animBg="1"/>
      <p:bldP spid="266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739775" y="1252220"/>
            <a:ext cx="10883900" cy="5582920"/>
          </a:xfrm>
          <a:prstGeom prst="rect">
            <a:avLst/>
          </a:prstGeom>
          <a:noFill/>
        </p:spPr>
        <p:txBody>
          <a:bodyPr wrap="square" rtlCol="0" anchor="t">
            <a:spAutoFit/>
          </a:bodyPr>
          <a:p>
            <a:r>
              <a:rPr lang="zh-CN" altLang="en-US" sz="3600"/>
              <a:t>2015年5月，小明公司打算8月从日照市购进一批大虾。此时日照大虾的批发价格为50元。于是公司与日照市某水产品公司签订一份大虾买卖合同，合同约定水产品公司8月份向供应大虾10吨，采取买方自提的方式由批发市场到水产品公司提货，经验收合格后即时付款，合同约定大虾价格按照市价计算。市场上大虾价格开始下滑。降为每公斤35元。8月，公司到水产品公司提货时表示，应按每公斤35元计算。水产品公司希望按照5月份价格计算（每公斤50元）。双方就价格问题争论不休，不能达成一致意见，诉至法院。</a:t>
            </a:r>
            <a:endParaRPr lang="zh-CN" altLang="en-US" sz="36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标题 27649"/>
          <p:cNvSpPr>
            <a:spLocks noGrp="1" noRot="1"/>
          </p:cNvSpPr>
          <p:nvPr>
            <p:ph type="title"/>
          </p:nvPr>
        </p:nvSpPr>
        <p:spPr/>
        <p:txBody>
          <a:bodyPr anchor="ctr"/>
          <a:p>
            <a:r>
              <a:rPr lang="zh-CN" altLang="en-US" b="1">
                <a:latin typeface="楷体_GB2312" pitchFamily="1" charset="-122"/>
              </a:rPr>
              <a:t>例如</a:t>
            </a:r>
            <a:endParaRPr lang="zh-CN" altLang="en-US" b="1">
              <a:latin typeface="楷体_GB2312" pitchFamily="1" charset="-122"/>
            </a:endParaRPr>
          </a:p>
        </p:txBody>
      </p:sp>
      <p:sp>
        <p:nvSpPr>
          <p:cNvPr id="27650" name="文本占位符 27650"/>
          <p:cNvSpPr>
            <a:spLocks noGrp="1" noRot="1"/>
          </p:cNvSpPr>
          <p:nvPr>
            <p:ph idx="1"/>
          </p:nvPr>
        </p:nvSpPr>
        <p:spPr>
          <a:xfrm>
            <a:off x="1828800" y="1981200"/>
            <a:ext cx="8540750" cy="4184650"/>
          </a:xfrm>
        </p:spPr>
        <p:txBody>
          <a:bodyPr anchor="t"/>
          <a:p>
            <a:pPr lvl="1"/>
            <a:r>
              <a:rPr lang="zh-CN" altLang="en-US" sz="3200" b="1" dirty="0">
                <a:latin typeface="楷体_GB2312" pitchFamily="1" charset="-122"/>
              </a:rPr>
              <a:t>张三欠李四10万元</a:t>
            </a:r>
            <a:r>
              <a:rPr lang="zh-CN" altLang="en-US" sz="3200" b="1" dirty="0">
                <a:solidFill>
                  <a:srgbClr val="000000"/>
                </a:solidFill>
                <a:latin typeface="楷体_GB2312" pitchFamily="1" charset="-122"/>
              </a:rPr>
              <a:t>，约定于</a:t>
            </a:r>
            <a:r>
              <a:rPr lang="zh-CN" altLang="en-US" sz="3200" b="1" dirty="0">
                <a:latin typeface="楷体_GB2312" pitchFamily="1" charset="-122"/>
              </a:rPr>
              <a:t>2015年10月1日前偿还</a:t>
            </a:r>
            <a:r>
              <a:rPr lang="zh-CN" altLang="en-US" sz="3200" b="1" dirty="0">
                <a:solidFill>
                  <a:srgbClr val="000000"/>
                </a:solidFill>
                <a:latin typeface="楷体_GB2312" pitchFamily="1" charset="-122"/>
              </a:rPr>
              <a:t>，而</a:t>
            </a:r>
            <a:r>
              <a:rPr lang="zh-CN" altLang="en-US" sz="3200" b="1" dirty="0">
                <a:solidFill>
                  <a:srgbClr val="FF0000"/>
                </a:solidFill>
                <a:latin typeface="楷体_GB2312" pitchFamily="1" charset="-122"/>
              </a:rPr>
              <a:t>王五欠张三6万元</a:t>
            </a:r>
            <a:r>
              <a:rPr lang="zh-CN" altLang="en-US" sz="3200" b="1" dirty="0">
                <a:solidFill>
                  <a:srgbClr val="000000"/>
                </a:solidFill>
                <a:latin typeface="楷体_GB2312" pitchFamily="1" charset="-122"/>
              </a:rPr>
              <a:t>，约定于2015</a:t>
            </a:r>
            <a:r>
              <a:rPr lang="zh-CN" altLang="en-US" sz="3200" b="1" dirty="0">
                <a:solidFill>
                  <a:srgbClr val="FF0000"/>
                </a:solidFill>
                <a:latin typeface="楷体_GB2312" pitchFamily="1" charset="-122"/>
              </a:rPr>
              <a:t>年9月15日前偿还</a:t>
            </a:r>
            <a:r>
              <a:rPr lang="zh-CN" altLang="en-US" sz="3200" b="1" dirty="0">
                <a:solidFill>
                  <a:srgbClr val="000000"/>
                </a:solidFill>
                <a:latin typeface="楷体_GB2312" pitchFamily="1" charset="-122"/>
              </a:rPr>
              <a:t>；但至约定还款时间王五未向张三还款，而张三至2015年元月10日一直未向王五追索，又未向李四清偿债务，此时，李四即可依法行使代位权，催促王五清偿债务6万元。</a:t>
            </a:r>
            <a:endParaRPr lang="zh-CN" altLang="en-US" sz="3200" b="1" dirty="0">
              <a:solidFill>
                <a:srgbClr val="000000"/>
              </a:solidFill>
              <a:latin typeface="楷体_GB2312" pitchFamily="1" charset="-122"/>
            </a:endParaRPr>
          </a:p>
          <a:p>
            <a:pPr lvl="1"/>
            <a:r>
              <a:rPr lang="zh-CN" altLang="en-US" sz="3200" b="1" dirty="0">
                <a:latin typeface="楷体_GB2312" pitchFamily="1" charset="-122"/>
              </a:rPr>
              <a:t>王五——张三——李四</a:t>
            </a:r>
            <a:endParaRPr lang="zh-CN" altLang="en-US" sz="3200" b="1" dirty="0">
              <a:latin typeface="楷体_GB2312" pitchFamily="1" charset="-122"/>
            </a:endParaRPr>
          </a:p>
        </p:txBody>
      </p:sp>
      <p:pic>
        <p:nvPicPr>
          <p:cNvPr id="27651" name="图片 27651" descr="df0067c4a7cd41e039db49d6"/>
          <p:cNvPicPr>
            <a:picLocks noChangeAspect="1"/>
          </p:cNvPicPr>
          <p:nvPr/>
        </p:nvPicPr>
        <p:blipFill>
          <a:blip r:embed="rId1"/>
          <a:stretch>
            <a:fillRect/>
          </a:stretch>
        </p:blipFill>
        <p:spPr>
          <a:xfrm>
            <a:off x="8616950" y="5013325"/>
            <a:ext cx="1800225" cy="1844675"/>
          </a:xfrm>
          <a:prstGeom prst="rect">
            <a:avLst/>
          </a:prstGeom>
          <a:noFill/>
          <a:ln w="9525">
            <a:noFill/>
          </a:ln>
        </p:spPr>
      </p:pic>
      <p:sp>
        <p:nvSpPr>
          <p:cNvPr id="27652" name="日期占位符 1"/>
          <p:cNvSpPr/>
          <p:nvPr>
            <p:ph type="dt" sz="half" idx="10"/>
          </p:nvPr>
        </p:nvSpPr>
        <p:spPr/>
        <p:txBody>
          <a:bodyPr anchor="t"/>
          <a:p>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标题 28673"/>
          <p:cNvSpPr>
            <a:spLocks noGrp="1" noRot="1"/>
          </p:cNvSpPr>
          <p:nvPr>
            <p:ph type="title"/>
          </p:nvPr>
        </p:nvSpPr>
        <p:spPr>
          <a:xfrm>
            <a:off x="1847850" y="333375"/>
            <a:ext cx="8540750" cy="1143000"/>
          </a:xfrm>
        </p:spPr>
        <p:txBody>
          <a:bodyPr anchor="ctr"/>
          <a:p>
            <a:r>
              <a:rPr lang="zh-CN" altLang="en-US"/>
              <a:t>练习</a:t>
            </a:r>
            <a:endParaRPr lang="zh-CN" altLang="en-US"/>
          </a:p>
        </p:txBody>
      </p:sp>
      <p:sp>
        <p:nvSpPr>
          <p:cNvPr id="28675" name="内容占位符 28674"/>
          <p:cNvSpPr>
            <a:spLocks noGrp="1" noRot="1"/>
          </p:cNvSpPr>
          <p:nvPr>
            <p:ph idx="1"/>
          </p:nvPr>
        </p:nvSpPr>
        <p:spPr>
          <a:xfrm>
            <a:off x="1919288" y="1628775"/>
            <a:ext cx="8540750" cy="4616450"/>
          </a:xfrm>
        </p:spPr>
        <p:txBody>
          <a:bodyPr anchor="t"/>
          <a:p>
            <a:pPr>
              <a:lnSpc>
                <a:spcPct val="90000"/>
              </a:lnSpc>
            </a:pPr>
            <a:r>
              <a:rPr lang="zh-CN" altLang="en-US" b="1" dirty="0">
                <a:solidFill>
                  <a:srgbClr val="000000"/>
                </a:solidFill>
                <a:latin typeface="楷体_GB2312" pitchFamily="1" charset="-122"/>
                <a:ea typeface="楷体_GB2312" pitchFamily="1" charset="-122"/>
              </a:rPr>
              <a:t>例:甲与乙订立买卖合同,合同到期,甲按约定交付了货物,但乙以资金紧张为由迟迟不支付货款.之后,甲了解到,乙借给丙的一笔款项已到期,但乙一直不向丙催讨欠款,于是,甲向人民法院请求以自己的名义代替乙向丙催讨欠款.甲请求人民法院以自己的名义向丙催讨欠款的权利在法律上称为( ).</a:t>
            </a:r>
            <a:br>
              <a:rPr lang="zh-CN" altLang="en-US" b="1" dirty="0">
                <a:solidFill>
                  <a:srgbClr val="000000"/>
                </a:solidFill>
                <a:latin typeface="楷体_GB2312" pitchFamily="1" charset="-122"/>
                <a:ea typeface="楷体_GB2312" pitchFamily="1" charset="-122"/>
              </a:rPr>
            </a:br>
            <a:r>
              <a:rPr lang="zh-CN" altLang="en-US" b="1" dirty="0">
                <a:solidFill>
                  <a:srgbClr val="000000"/>
                </a:solidFill>
                <a:latin typeface="楷体_GB2312" pitchFamily="1" charset="-122"/>
                <a:ea typeface="楷体_GB2312" pitchFamily="1" charset="-122"/>
              </a:rPr>
              <a:t>A,代位权     B,不安抗辩权 </a:t>
            </a:r>
            <a:br>
              <a:rPr lang="zh-CN" altLang="en-US" b="1" dirty="0">
                <a:solidFill>
                  <a:srgbClr val="000000"/>
                </a:solidFill>
                <a:latin typeface="楷体_GB2312" pitchFamily="1" charset="-122"/>
                <a:ea typeface="楷体_GB2312" pitchFamily="1" charset="-122"/>
              </a:rPr>
            </a:br>
            <a:r>
              <a:rPr lang="zh-CN" altLang="en-US" b="1" dirty="0">
                <a:solidFill>
                  <a:srgbClr val="000000"/>
                </a:solidFill>
                <a:latin typeface="楷体_GB2312" pitchFamily="1" charset="-122"/>
                <a:ea typeface="楷体_GB2312" pitchFamily="1" charset="-122"/>
              </a:rPr>
              <a:t>C,撤销权     D,后履行抗辩权</a:t>
            </a:r>
            <a:br>
              <a:rPr lang="zh-CN" altLang="en-US" b="1" dirty="0">
                <a:solidFill>
                  <a:srgbClr val="000000"/>
                </a:solidFill>
                <a:latin typeface="楷体_GB2312" pitchFamily="1" charset="-122"/>
                <a:ea typeface="楷体_GB2312" pitchFamily="1" charset="-122"/>
              </a:rPr>
            </a:br>
            <a:endParaRPr lang="zh-CN" altLang="en-US" b="1" dirty="0">
              <a:solidFill>
                <a:srgbClr val="000000"/>
              </a:solidFill>
              <a:latin typeface="楷体_GB2312" pitchFamily="1" charset="-122"/>
              <a:ea typeface="楷体_GB2312" pitchFamily="1" charset="-122"/>
            </a:endParaRPr>
          </a:p>
        </p:txBody>
      </p:sp>
      <p:pic>
        <p:nvPicPr>
          <p:cNvPr id="2" name="图片 28675" descr="df0067c4a7cd41e039db49d6"/>
          <p:cNvPicPr>
            <a:picLocks noChangeAspect="1"/>
          </p:cNvPicPr>
          <p:nvPr/>
        </p:nvPicPr>
        <p:blipFill>
          <a:blip r:embed="rId1"/>
          <a:stretch>
            <a:fillRect/>
          </a:stretch>
        </p:blipFill>
        <p:spPr>
          <a:xfrm>
            <a:off x="8616950" y="5013325"/>
            <a:ext cx="1800225" cy="1844675"/>
          </a:xfrm>
          <a:prstGeom prst="rect">
            <a:avLst/>
          </a:prstGeom>
          <a:noFill/>
          <a:ln w="9525">
            <a:noFill/>
          </a:ln>
        </p:spPr>
      </p:pic>
      <p:sp>
        <p:nvSpPr>
          <p:cNvPr id="28677" name="矩形 28676"/>
          <p:cNvSpPr/>
          <p:nvPr/>
        </p:nvSpPr>
        <p:spPr>
          <a:xfrm>
            <a:off x="7248525" y="3573463"/>
            <a:ext cx="428625" cy="1885950"/>
          </a:xfrm>
          <a:prstGeom prst="rect">
            <a:avLst/>
          </a:prstGeom>
        </p:spPr>
        <p:txBody>
          <a:bodyPr wrap="none" fromWordArt="1">
            <a:prstTxWarp prst="textSlantUp">
              <a:avLst>
                <a:gd name="adj" fmla="val 32056"/>
              </a:avLst>
            </a:prstTxWarp>
            <a:normAutofit/>
          </a:bodyPr>
          <a:p>
            <a:pPr algn="ctr"/>
            <a:r>
              <a:rPr lang="zh-CN" altLang="en-US" sz="66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rPr>
              <a:t>A</a:t>
            </a:r>
            <a:endParaRPr lang="zh-CN" altLang="en-US" sz="6600" b="1">
              <a:ln w="9525" cap="flat" cmpd="sng">
                <a:solidFill>
                  <a:srgbClr val="CC99FF"/>
                </a:solidFill>
                <a:prstDash val="solid"/>
                <a:round/>
                <a:headEnd type="none" w="med" len="med"/>
                <a:tailEnd type="none" w="med" len="med"/>
              </a:ln>
              <a:gradFill rotWithShape="0">
                <a:gsLst>
                  <a:gs pos="0">
                    <a:srgbClr val="6600CC"/>
                  </a:gs>
                  <a:gs pos="100000">
                    <a:srgbClr val="CC00CC"/>
                  </a:gs>
                </a:gsLst>
                <a:lin ang="5400000" scaled="1"/>
                <a:tileRect/>
              </a:gradFill>
              <a:effectLst>
                <a:outerShdw dist="53882" dir="2699999" algn="ctr" rotWithShape="0">
                  <a:srgbClr val="9999FF">
                    <a:alpha val="78999"/>
                  </a:srgbClr>
                </a:outerShdw>
              </a:effectLst>
              <a:latin typeface="宋体" panose="02010600030101010101" pitchFamily="2" charset="-122"/>
              <a:ea typeface="宋体" panose="02010600030101010101" pitchFamily="2" charset="-122"/>
            </a:endParaRPr>
          </a:p>
        </p:txBody>
      </p:sp>
      <p:sp>
        <p:nvSpPr>
          <p:cNvPr id="3" name="日期占位符 1"/>
          <p:cNvSpPr/>
          <p:nvPr>
            <p:ph type="dt" sz="half" idx="10"/>
          </p:nvPr>
        </p:nvSpPr>
        <p:spPr/>
        <p:txBody>
          <a:bodyPr anchor="t"/>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28675">
                                            <p:txEl>
                                              <p:charRg st="0" end="176"/>
                                            </p:txEl>
                                          </p:spTgt>
                                        </p:tgtEl>
                                        <p:attrNameLst>
                                          <p:attrName>style.visibility</p:attrName>
                                        </p:attrNameLst>
                                      </p:cBhvr>
                                      <p:to>
                                        <p:strVal val="visible"/>
                                      </p:to>
                                    </p:set>
                                    <p:animEffect transition="in" filter="plus(in)">
                                      <p:cBhvr>
                                        <p:cTn id="7" dur="2000"/>
                                        <p:tgtEl>
                                          <p:spTgt spid="28675">
                                            <p:txEl>
                                              <p:charRg st="0" end="176"/>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8677"/>
                                        </p:tgtEl>
                                        <p:attrNameLst>
                                          <p:attrName>style.visibility</p:attrName>
                                        </p:attrNameLst>
                                      </p:cBhvr>
                                      <p:to>
                                        <p:strVal val="visible"/>
                                      </p:to>
                                    </p:set>
                                    <p:animEffect transition="in" filter="box(in)">
                                      <p:cBhvr>
                                        <p:cTn id="12" dur="500"/>
                                        <p:tgtEl>
                                          <p:spTgt spid="2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标题 29697"/>
          <p:cNvSpPr>
            <a:spLocks noGrp="1" noRot="1"/>
          </p:cNvSpPr>
          <p:nvPr>
            <p:ph type="title"/>
          </p:nvPr>
        </p:nvSpPr>
        <p:spPr/>
        <p:txBody>
          <a:bodyPr anchor="ctr"/>
          <a:p>
            <a:r>
              <a:rPr lang="zh-CN" altLang="en-US"/>
              <a:t>注意</a:t>
            </a:r>
            <a:endParaRPr lang="zh-CN" altLang="en-US"/>
          </a:p>
        </p:txBody>
      </p:sp>
      <p:sp>
        <p:nvSpPr>
          <p:cNvPr id="29698" name="文本占位符 29698"/>
          <p:cNvSpPr>
            <a:spLocks noGrp="1" noRot="1"/>
          </p:cNvSpPr>
          <p:nvPr>
            <p:ph idx="1"/>
          </p:nvPr>
        </p:nvSpPr>
        <p:spPr/>
        <p:txBody>
          <a:bodyPr anchor="t"/>
          <a:p>
            <a:pPr lvl="1"/>
            <a:r>
              <a:rPr lang="zh-CN" altLang="en-US" b="1">
                <a:solidFill>
                  <a:srgbClr val="000000"/>
                </a:solidFill>
                <a:latin typeface="楷体_GB2312" pitchFamily="1" charset="-122"/>
              </a:rPr>
              <a:t>代位权的行使范围</a:t>
            </a:r>
            <a:r>
              <a:rPr lang="zh-CN" altLang="en-US" b="1">
                <a:solidFill>
                  <a:srgbClr val="FF0000"/>
                </a:solidFill>
                <a:latin typeface="楷体_GB2312" pitchFamily="1" charset="-122"/>
              </a:rPr>
              <a:t>以债权人的债权为限</a:t>
            </a:r>
            <a:r>
              <a:rPr lang="zh-CN" altLang="en-US" b="1">
                <a:solidFill>
                  <a:srgbClr val="000000"/>
                </a:solidFill>
                <a:latin typeface="楷体_GB2312" pitchFamily="1" charset="-122"/>
              </a:rPr>
              <a:t>。超过债权范围行使代位权，依法无据，也不必要。例如，丁某欠李某到期债务</a:t>
            </a:r>
            <a:r>
              <a:rPr lang="en-US" altLang="zh-CN" b="1">
                <a:solidFill>
                  <a:srgbClr val="000000"/>
                </a:solidFill>
                <a:latin typeface="楷体_GB2312" pitchFamily="1" charset="-122"/>
              </a:rPr>
              <a:t>10</a:t>
            </a:r>
            <a:r>
              <a:rPr lang="zh-CN" altLang="en-US" b="1">
                <a:solidFill>
                  <a:srgbClr val="000000"/>
                </a:solidFill>
                <a:latin typeface="楷体_GB2312" pitchFamily="1" charset="-122"/>
              </a:rPr>
              <a:t>万元，而许某欠丁某到期债务</a:t>
            </a:r>
            <a:r>
              <a:rPr lang="en-US" altLang="zh-CN" b="1">
                <a:solidFill>
                  <a:srgbClr val="000000"/>
                </a:solidFill>
                <a:latin typeface="楷体_GB2312" pitchFamily="1" charset="-122"/>
              </a:rPr>
              <a:t>15</a:t>
            </a:r>
            <a:r>
              <a:rPr lang="zh-CN" altLang="en-US" b="1">
                <a:solidFill>
                  <a:srgbClr val="000000"/>
                </a:solidFill>
                <a:latin typeface="楷体_GB2312" pitchFamily="1" charset="-122"/>
              </a:rPr>
              <a:t>万元，如丁某怠于行使债权，则李某行使代位权的范围仅应为</a:t>
            </a:r>
            <a:r>
              <a:rPr lang="en-US" altLang="zh-CN" b="1">
                <a:solidFill>
                  <a:srgbClr val="000000"/>
                </a:solidFill>
                <a:latin typeface="楷体_GB2312" pitchFamily="1" charset="-122"/>
              </a:rPr>
              <a:t>10</a:t>
            </a:r>
            <a:r>
              <a:rPr lang="zh-CN" altLang="en-US" b="1">
                <a:solidFill>
                  <a:srgbClr val="000000"/>
                </a:solidFill>
                <a:latin typeface="楷体_GB2312" pitchFamily="1" charset="-122"/>
              </a:rPr>
              <a:t>万元，而不得及于超出</a:t>
            </a:r>
            <a:r>
              <a:rPr lang="en-US" altLang="zh-CN" b="1">
                <a:solidFill>
                  <a:srgbClr val="000000"/>
                </a:solidFill>
                <a:latin typeface="楷体_GB2312" pitchFamily="1" charset="-122"/>
              </a:rPr>
              <a:t>10</a:t>
            </a:r>
            <a:r>
              <a:rPr lang="zh-CN" altLang="en-US" b="1">
                <a:solidFill>
                  <a:srgbClr val="000000"/>
                </a:solidFill>
                <a:latin typeface="楷体_GB2312" pitchFamily="1" charset="-122"/>
              </a:rPr>
              <a:t>万元之部分。</a:t>
            </a:r>
            <a:endParaRPr lang="zh-CN" altLang="en-US" b="1">
              <a:solidFill>
                <a:srgbClr val="000000"/>
              </a:solidFill>
              <a:latin typeface="楷体_GB2312" pitchFamily="1" charset="-122"/>
            </a:endParaRPr>
          </a:p>
        </p:txBody>
      </p:sp>
      <p:pic>
        <p:nvPicPr>
          <p:cNvPr id="29699" name="图片 29699" descr="c35b89fa4c926635a8d311d0"/>
          <p:cNvPicPr>
            <a:picLocks noChangeAspect="1"/>
          </p:cNvPicPr>
          <p:nvPr/>
        </p:nvPicPr>
        <p:blipFill>
          <a:blip r:embed="rId1"/>
          <a:stretch>
            <a:fillRect/>
          </a:stretch>
        </p:blipFill>
        <p:spPr>
          <a:xfrm>
            <a:off x="6672263" y="4292600"/>
            <a:ext cx="3649662" cy="2305050"/>
          </a:xfrm>
          <a:prstGeom prst="rect">
            <a:avLst/>
          </a:prstGeom>
          <a:noFill/>
          <a:ln w="9525">
            <a:noFill/>
          </a:ln>
        </p:spPr>
      </p:pic>
      <p:sp>
        <p:nvSpPr>
          <p:cNvPr id="29700" name="日期占位符 1"/>
          <p:cNvSpPr/>
          <p:nvPr>
            <p:ph type="dt" sz="half" idx="10"/>
          </p:nvPr>
        </p:nvSpPr>
        <p:spPr/>
        <p:txBody>
          <a:bodyPr anchor="t"/>
          <a:p>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标题 30721"/>
          <p:cNvSpPr>
            <a:spLocks noGrp="1" noRot="1"/>
          </p:cNvSpPr>
          <p:nvPr>
            <p:ph type="title"/>
          </p:nvPr>
        </p:nvSpPr>
        <p:spPr>
          <a:xfrm>
            <a:off x="1847850" y="333375"/>
            <a:ext cx="8540750" cy="1143000"/>
          </a:xfrm>
        </p:spPr>
        <p:txBody>
          <a:bodyPr anchor="ctr"/>
          <a:p>
            <a:r>
              <a:rPr lang="zh-CN" altLang="en-US"/>
              <a:t>案例</a:t>
            </a:r>
            <a:endParaRPr lang="zh-CN" altLang="en-US"/>
          </a:p>
        </p:txBody>
      </p:sp>
      <p:sp>
        <p:nvSpPr>
          <p:cNvPr id="30722" name="文本占位符 30722"/>
          <p:cNvSpPr>
            <a:spLocks noGrp="1" noRot="1"/>
          </p:cNvSpPr>
          <p:nvPr>
            <p:ph idx="1"/>
          </p:nvPr>
        </p:nvSpPr>
        <p:spPr>
          <a:xfrm>
            <a:off x="1828800" y="1268413"/>
            <a:ext cx="8540750" cy="5184775"/>
          </a:xfrm>
        </p:spPr>
        <p:txBody>
          <a:bodyPr anchor="t"/>
          <a:p>
            <a:pPr>
              <a:lnSpc>
                <a:spcPct val="90000"/>
              </a:lnSpc>
            </a:pPr>
            <a:r>
              <a:rPr lang="zh-CN" altLang="en-US" sz="2800" b="1" dirty="0">
                <a:latin typeface="楷体_GB2312" pitchFamily="1" charset="-122"/>
                <a:ea typeface="楷体_GB2312" pitchFamily="1" charset="-122"/>
              </a:rPr>
              <a:t>例:2013年5月1日,某甲向某乙借款60000元,约定2014年5月1日还本付息.2013年12月6日甲财产状况严重恶化,遂将其贵重财产无偿赠送给其好友丙.债务到期后,乙要求甲偿还债务,甲还不上,申请强制执行甲的财产时,发现甲的财产所剩无几.2014年6月7日乙得知甲存在上述行为,无奈之下,乙只好诉诸法院保护其权利.</a:t>
            </a:r>
            <a:br>
              <a:rPr lang="zh-CN" altLang="en-US" sz="2800" b="1" dirty="0">
                <a:latin typeface="楷体_GB2312" pitchFamily="1" charset="-122"/>
                <a:ea typeface="楷体_GB2312" pitchFamily="1" charset="-122"/>
              </a:rPr>
            </a:br>
            <a:r>
              <a:rPr lang="zh-CN" altLang="en-US" sz="2800" b="1" dirty="0">
                <a:latin typeface="楷体_GB2312" pitchFamily="1" charset="-122"/>
                <a:ea typeface="楷体_GB2312" pitchFamily="1" charset="-122"/>
              </a:rPr>
              <a:t>试回答:</a:t>
            </a:r>
            <a:br>
              <a:rPr lang="zh-CN" altLang="en-US" sz="2800" b="1" dirty="0">
                <a:latin typeface="楷体_GB2312" pitchFamily="1" charset="-122"/>
                <a:ea typeface="楷体_GB2312" pitchFamily="1" charset="-122"/>
              </a:rPr>
            </a:br>
            <a:r>
              <a:rPr lang="zh-CN" altLang="en-US" sz="2800" b="1" dirty="0">
                <a:latin typeface="楷体_GB2312" pitchFamily="1" charset="-122"/>
                <a:ea typeface="楷体_GB2312" pitchFamily="1" charset="-122"/>
              </a:rPr>
              <a:t>(1)乙可以行使什么权利作为救济 </a:t>
            </a:r>
            <a:br>
              <a:rPr lang="zh-CN" altLang="en-US" sz="2800" b="1" dirty="0">
                <a:latin typeface="楷体_GB2312" pitchFamily="1" charset="-122"/>
                <a:ea typeface="楷体_GB2312" pitchFamily="1" charset="-122"/>
              </a:rPr>
            </a:br>
            <a:r>
              <a:rPr lang="zh-CN" altLang="en-US" sz="2800" b="1" dirty="0">
                <a:latin typeface="楷体_GB2312" pitchFamily="1" charset="-122"/>
                <a:ea typeface="楷体_GB2312" pitchFamily="1" charset="-122"/>
              </a:rPr>
              <a:t>(2)乙行使该权利应当符合哪些条件 </a:t>
            </a:r>
            <a:br>
              <a:rPr lang="zh-CN" altLang="en-US" sz="2800" b="1" dirty="0">
                <a:latin typeface="楷体_GB2312" pitchFamily="1" charset="-122"/>
                <a:ea typeface="楷体_GB2312" pitchFamily="1" charset="-122"/>
              </a:rPr>
            </a:br>
            <a:r>
              <a:rPr lang="zh-CN" altLang="en-US" sz="2800" b="1" dirty="0">
                <a:latin typeface="楷体_GB2312" pitchFamily="1" charset="-122"/>
                <a:ea typeface="楷体_GB2312" pitchFamily="1" charset="-122"/>
              </a:rPr>
              <a:t>(3)乙行使上述权利的期限如何确定 </a:t>
            </a:r>
            <a:br>
              <a:rPr lang="zh-CN" altLang="en-US" sz="2800" b="1" dirty="0">
                <a:latin typeface="楷体_GB2312" pitchFamily="1" charset="-122"/>
                <a:ea typeface="楷体_GB2312" pitchFamily="1" charset="-122"/>
              </a:rPr>
            </a:br>
            <a:br>
              <a:rPr lang="zh-CN" altLang="en-US" sz="2800" b="1" dirty="0">
                <a:latin typeface="楷体_GB2312" pitchFamily="1" charset="-122"/>
                <a:ea typeface="楷体_GB2312" pitchFamily="1" charset="-122"/>
              </a:rPr>
            </a:br>
            <a:endParaRPr lang="zh-CN" altLang="en-US" sz="2800" b="1" dirty="0">
              <a:latin typeface="楷体_GB2312" pitchFamily="1" charset="-122"/>
              <a:ea typeface="楷体_GB2312" pitchFamily="1" charset="-122"/>
            </a:endParaRPr>
          </a:p>
        </p:txBody>
      </p:sp>
      <p:pic>
        <p:nvPicPr>
          <p:cNvPr id="30724" name="图片 30723" descr="MMAG00317_0000[1]"/>
          <p:cNvPicPr>
            <a:picLocks noChangeAspect="1"/>
          </p:cNvPicPr>
          <p:nvPr/>
        </p:nvPicPr>
        <p:blipFill>
          <a:blip r:embed="rId1"/>
          <a:stretch>
            <a:fillRect/>
          </a:stretch>
        </p:blipFill>
        <p:spPr>
          <a:xfrm>
            <a:off x="8616950" y="4221163"/>
            <a:ext cx="1614488" cy="2125662"/>
          </a:xfrm>
          <a:prstGeom prst="rect">
            <a:avLst/>
          </a:prstGeom>
          <a:noFill/>
          <a:ln w="9525">
            <a:noFill/>
          </a:ln>
        </p:spPr>
      </p:pic>
      <p:sp>
        <p:nvSpPr>
          <p:cNvPr id="2" name="日期占位符 1"/>
          <p:cNvSpPr/>
          <p:nvPr>
            <p:ph type="dt" sz="half" idx="10"/>
          </p:nvPr>
        </p:nvSpPr>
        <p:spPr/>
        <p:txBody>
          <a:bodyPr anchor="t"/>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additive="base">
                                        <p:cTn id="7" dur="5000" fill="hold"/>
                                        <p:tgtEl>
                                          <p:spTgt spid="30724"/>
                                        </p:tgtEl>
                                        <p:attrNameLst>
                                          <p:attrName>ppt_x</p:attrName>
                                        </p:attrNameLst>
                                      </p:cBhvr>
                                      <p:tavLst>
                                        <p:tav tm="0">
                                          <p:val>
                                            <p:strVal val="#ppt_x"/>
                                          </p:val>
                                        </p:tav>
                                        <p:tav tm="100000">
                                          <p:val>
                                            <p:strVal val="#ppt_x"/>
                                          </p:val>
                                        </p:tav>
                                      </p:tavLst>
                                    </p:anim>
                                    <p:anim calcmode="lin" valueType="num">
                                      <p:cBhvr additive="base">
                                        <p:cTn id="8" dur="5000" fill="hold"/>
                                        <p:tgtEl>
                                          <p:spTgt spid="307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标题 31745"/>
          <p:cNvSpPr>
            <a:spLocks noGrp="1" noRot="1"/>
          </p:cNvSpPr>
          <p:nvPr>
            <p:ph type="title"/>
          </p:nvPr>
        </p:nvSpPr>
        <p:spPr>
          <a:xfrm>
            <a:off x="1847850" y="188913"/>
            <a:ext cx="8540750" cy="1143000"/>
          </a:xfrm>
        </p:spPr>
        <p:txBody>
          <a:bodyPr anchor="ctr"/>
          <a:p>
            <a:r>
              <a:rPr lang="zh-CN" altLang="en-US"/>
              <a:t>例题</a:t>
            </a:r>
            <a:endParaRPr lang="zh-CN" altLang="en-US"/>
          </a:p>
        </p:txBody>
      </p:sp>
      <p:sp>
        <p:nvSpPr>
          <p:cNvPr id="31747" name="内容占位符 31746"/>
          <p:cNvSpPr>
            <a:spLocks noGrp="1" noRot="1"/>
          </p:cNvSpPr>
          <p:nvPr>
            <p:ph idx="1"/>
          </p:nvPr>
        </p:nvSpPr>
        <p:spPr>
          <a:xfrm>
            <a:off x="2133600" y="1412875"/>
            <a:ext cx="7994650" cy="4824413"/>
          </a:xfrm>
        </p:spPr>
        <p:txBody>
          <a:bodyPr anchor="t"/>
          <a:p>
            <a:pPr>
              <a:lnSpc>
                <a:spcPct val="90000"/>
              </a:lnSpc>
              <a:buNone/>
            </a:pPr>
            <a:r>
              <a:rPr lang="en-US" altLang="zh-CN"/>
              <a:t>      </a:t>
            </a:r>
            <a:r>
              <a:rPr lang="zh-CN" altLang="en-US" b="1"/>
              <a:t>根据合同法律制度的规定，债务人的下列行为中，债权人可以请求人民法院予以撤销的是（    ）。</a:t>
            </a:r>
            <a:endParaRPr lang="zh-CN" altLang="en-US" b="1"/>
          </a:p>
          <a:p>
            <a:pPr>
              <a:lnSpc>
                <a:spcPct val="90000"/>
              </a:lnSpc>
              <a:buNone/>
            </a:pPr>
            <a:r>
              <a:rPr lang="en-US" altLang="zh-CN" b="1"/>
              <a:t>A</a:t>
            </a:r>
            <a:r>
              <a:rPr lang="zh-CN" altLang="en-US" b="1"/>
              <a:t>、债务人怠于行使其到期债权</a:t>
            </a:r>
            <a:endParaRPr lang="zh-CN" altLang="en-US" b="1"/>
          </a:p>
          <a:p>
            <a:pPr>
              <a:lnSpc>
                <a:spcPct val="90000"/>
              </a:lnSpc>
              <a:buNone/>
            </a:pPr>
            <a:r>
              <a:rPr lang="en-US" altLang="zh-CN" b="1"/>
              <a:t>B</a:t>
            </a:r>
            <a:r>
              <a:rPr lang="zh-CN" altLang="en-US" b="1"/>
              <a:t>、债务人放弃其到期债权</a:t>
            </a:r>
            <a:endParaRPr lang="zh-CN" altLang="en-US" b="1"/>
          </a:p>
          <a:p>
            <a:pPr>
              <a:lnSpc>
                <a:spcPct val="90000"/>
              </a:lnSpc>
              <a:buNone/>
            </a:pPr>
            <a:r>
              <a:rPr lang="en-US" altLang="zh-CN" b="1"/>
              <a:t>C</a:t>
            </a:r>
            <a:r>
              <a:rPr lang="zh-CN" altLang="en-US" b="1"/>
              <a:t>、债务人无偿将财产赠与他人</a:t>
            </a:r>
            <a:endParaRPr lang="zh-CN" altLang="en-US" b="1"/>
          </a:p>
          <a:p>
            <a:pPr>
              <a:lnSpc>
                <a:spcPct val="90000"/>
              </a:lnSpc>
              <a:buNone/>
            </a:pPr>
            <a:r>
              <a:rPr lang="en-US" altLang="zh-CN" b="1"/>
              <a:t>D</a:t>
            </a:r>
            <a:r>
              <a:rPr lang="zh-CN" altLang="en-US" b="1"/>
              <a:t>、债务人以明显不合理的低价转让财产，但受让人不知该情形</a:t>
            </a:r>
            <a:endParaRPr lang="zh-CN" altLang="en-US" b="1"/>
          </a:p>
          <a:p>
            <a:pPr>
              <a:lnSpc>
                <a:spcPct val="90000"/>
              </a:lnSpc>
              <a:buNone/>
            </a:pPr>
            <a:r>
              <a:rPr lang="zh-CN" altLang="en-US" b="1"/>
              <a:t>【答案】</a:t>
            </a:r>
            <a:r>
              <a:rPr lang="en-US" altLang="zh-CN" b="1"/>
              <a:t>BC </a:t>
            </a:r>
            <a:endParaRPr lang="en-US" altLang="zh-CN" b="1"/>
          </a:p>
        </p:txBody>
      </p:sp>
      <p:sp>
        <p:nvSpPr>
          <p:cNvPr id="2" name="日期占位符 1"/>
          <p:cNvSpPr/>
          <p:nvPr>
            <p:ph type="dt" sz="half" idx="10"/>
          </p:nvPr>
        </p:nvSpPr>
        <p:spPr/>
        <p:txBody>
          <a:bodyPr anchor="t"/>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1747">
                                            <p:txEl>
                                              <p:charRg st="125" end="133"/>
                                            </p:txEl>
                                          </p:spTgt>
                                        </p:tgtEl>
                                        <p:attrNameLst>
                                          <p:attrName>style.visibility</p:attrName>
                                        </p:attrNameLst>
                                      </p:cBhvr>
                                      <p:to>
                                        <p:strVal val="visible"/>
                                      </p:to>
                                    </p:set>
                                    <p:animEffect transition="in" filter="blinds(horizontal)">
                                      <p:cBhvr>
                                        <p:cTn id="7" dur="500"/>
                                        <p:tgtEl>
                                          <p:spTgt spid="31747">
                                            <p:txEl>
                                              <p:charRg st="125" end="13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69" name="文本占位符 32769"/>
          <p:cNvSpPr>
            <a:spLocks noGrp="1" noRot="1"/>
          </p:cNvSpPr>
          <p:nvPr>
            <p:ph idx="1"/>
          </p:nvPr>
        </p:nvSpPr>
        <p:spPr>
          <a:xfrm>
            <a:off x="1828800" y="404813"/>
            <a:ext cx="8540750" cy="6119812"/>
          </a:xfrm>
        </p:spPr>
        <p:txBody>
          <a:bodyPr anchor="t"/>
          <a:p>
            <a:pPr>
              <a:lnSpc>
                <a:spcPct val="90000"/>
              </a:lnSpc>
            </a:pPr>
            <a:r>
              <a:rPr lang="zh-CN" altLang="en-US" b="1">
                <a:solidFill>
                  <a:srgbClr val="000000"/>
                </a:solidFill>
                <a:latin typeface="楷体_GB2312" pitchFamily="1" charset="-122"/>
                <a:ea typeface="楷体_GB2312" pitchFamily="1" charset="-122"/>
              </a:rPr>
              <a:t>撤销权案例：</a:t>
            </a:r>
            <a:endParaRPr lang="zh-CN" altLang="en-US" b="1">
              <a:solidFill>
                <a:srgbClr val="000000"/>
              </a:solidFill>
              <a:latin typeface="楷体_GB2312" pitchFamily="1" charset="-122"/>
              <a:ea typeface="楷体_GB2312" pitchFamily="1" charset="-122"/>
            </a:endParaRPr>
          </a:p>
          <a:p>
            <a:pPr>
              <a:lnSpc>
                <a:spcPct val="90000"/>
              </a:lnSpc>
            </a:pPr>
            <a:r>
              <a:rPr lang="zh-CN" altLang="en-US" b="1">
                <a:solidFill>
                  <a:srgbClr val="000000"/>
                </a:solidFill>
                <a:latin typeface="楷体_GB2312" pitchFamily="1" charset="-122"/>
                <a:ea typeface="楷体_GB2312" pitchFamily="1" charset="-122"/>
              </a:rPr>
              <a:t>王某为开服装加工厂，向李某借了</a:t>
            </a:r>
            <a:r>
              <a:rPr lang="en-US" altLang="zh-CN" b="1">
                <a:solidFill>
                  <a:srgbClr val="000000"/>
                </a:solidFill>
                <a:latin typeface="楷体_GB2312" pitchFamily="1" charset="-122"/>
                <a:ea typeface="楷体_GB2312" pitchFamily="1" charset="-122"/>
              </a:rPr>
              <a:t>10</a:t>
            </a:r>
            <a:r>
              <a:rPr lang="zh-CN" altLang="en-US" b="1">
                <a:solidFill>
                  <a:srgbClr val="000000"/>
                </a:solidFill>
                <a:latin typeface="楷体_GB2312" pitchFamily="1" charset="-122"/>
                <a:ea typeface="楷体_GB2312" pitchFamily="1" charset="-122"/>
              </a:rPr>
              <a:t>万元，购买机器设备。合同约定还款期限为</a:t>
            </a:r>
            <a:r>
              <a:rPr lang="en-US" altLang="zh-CN" b="1">
                <a:solidFill>
                  <a:srgbClr val="000000"/>
                </a:solidFill>
                <a:latin typeface="楷体_GB2312" pitchFamily="1" charset="-122"/>
                <a:ea typeface="楷体_GB2312" pitchFamily="1" charset="-122"/>
              </a:rPr>
              <a:t>2</a:t>
            </a:r>
            <a:r>
              <a:rPr lang="zh-CN" altLang="en-US" b="1">
                <a:solidFill>
                  <a:srgbClr val="000000"/>
                </a:solidFill>
                <a:latin typeface="楷体_GB2312" pitchFamily="1" charset="-122"/>
                <a:ea typeface="楷体_GB2312" pitchFamily="1" charset="-122"/>
              </a:rPr>
              <a:t>年，利息为同期银行存款利息的</a:t>
            </a:r>
            <a:r>
              <a:rPr lang="en-US" altLang="zh-CN" b="1">
                <a:solidFill>
                  <a:srgbClr val="000000"/>
                </a:solidFill>
                <a:latin typeface="楷体_GB2312" pitchFamily="1" charset="-122"/>
                <a:ea typeface="楷体_GB2312" pitchFamily="1" charset="-122"/>
              </a:rPr>
              <a:t>2</a:t>
            </a:r>
            <a:r>
              <a:rPr lang="zh-CN" altLang="en-US" b="1">
                <a:solidFill>
                  <a:srgbClr val="000000"/>
                </a:solidFill>
                <a:latin typeface="楷体_GB2312" pitchFamily="1" charset="-122"/>
                <a:ea typeface="楷体_GB2312" pitchFamily="1" charset="-122"/>
              </a:rPr>
              <a:t>倍。</a:t>
            </a:r>
            <a:r>
              <a:rPr lang="en-US" altLang="zh-CN" b="1">
                <a:solidFill>
                  <a:srgbClr val="000000"/>
                </a:solidFill>
                <a:latin typeface="楷体_GB2312" pitchFamily="1" charset="-122"/>
                <a:ea typeface="楷体_GB2312" pitchFamily="1" charset="-122"/>
              </a:rPr>
              <a:t>2</a:t>
            </a:r>
            <a:r>
              <a:rPr lang="zh-CN" altLang="en-US" b="1">
                <a:solidFill>
                  <a:srgbClr val="000000"/>
                </a:solidFill>
                <a:latin typeface="楷体_GB2312" pitchFamily="1" charset="-122"/>
                <a:ea typeface="楷体_GB2312" pitchFamily="1" charset="-122"/>
              </a:rPr>
              <a:t>年后，王某无力还款，答应变卖家中财产还给李某。在拍卖家中财产时，正好有朋友赵某想买电视机，王某想反正拍卖后的钱要还给李某，索性送个人情，就以</a:t>
            </a:r>
            <a:r>
              <a:rPr lang="en-US" altLang="zh-CN" b="1">
                <a:solidFill>
                  <a:srgbClr val="000000"/>
                </a:solidFill>
                <a:latin typeface="楷体_GB2312" pitchFamily="1" charset="-122"/>
                <a:ea typeface="楷体_GB2312" pitchFamily="1" charset="-122"/>
              </a:rPr>
              <a:t>1000</a:t>
            </a:r>
            <a:r>
              <a:rPr lang="zh-CN" altLang="en-US" b="1">
                <a:solidFill>
                  <a:srgbClr val="000000"/>
                </a:solidFill>
                <a:latin typeface="楷体_GB2312" pitchFamily="1" charset="-122"/>
                <a:ea typeface="楷体_GB2312" pitchFamily="1" charset="-122"/>
              </a:rPr>
              <a:t>元的价格卖给他，而这台电视机的正常市场价格为</a:t>
            </a:r>
            <a:r>
              <a:rPr lang="en-US" altLang="zh-CN" b="1">
                <a:solidFill>
                  <a:srgbClr val="000000"/>
                </a:solidFill>
                <a:latin typeface="楷体_GB2312" pitchFamily="1" charset="-122"/>
                <a:ea typeface="楷体_GB2312" pitchFamily="1" charset="-122"/>
              </a:rPr>
              <a:t>8000</a:t>
            </a:r>
            <a:r>
              <a:rPr lang="zh-CN" altLang="en-US" b="1">
                <a:solidFill>
                  <a:srgbClr val="000000"/>
                </a:solidFill>
                <a:latin typeface="楷体_GB2312" pitchFamily="1" charset="-122"/>
                <a:ea typeface="楷体_GB2312" pitchFamily="1" charset="-122"/>
              </a:rPr>
              <a:t>元。</a:t>
            </a:r>
            <a:r>
              <a:rPr lang="en-US" altLang="zh-CN" b="1">
                <a:solidFill>
                  <a:srgbClr val="000000"/>
                </a:solidFill>
                <a:latin typeface="楷体_GB2312" pitchFamily="1" charset="-122"/>
                <a:ea typeface="楷体_GB2312" pitchFamily="1" charset="-122"/>
              </a:rPr>
              <a:t>2</a:t>
            </a:r>
            <a:r>
              <a:rPr lang="zh-CN" altLang="en-US" b="1">
                <a:solidFill>
                  <a:srgbClr val="000000"/>
                </a:solidFill>
                <a:latin typeface="楷体_GB2312" pitchFamily="1" charset="-122"/>
                <a:ea typeface="楷体_GB2312" pitchFamily="1" charset="-122"/>
              </a:rPr>
              <a:t>个月后，经核算共拍卖了</a:t>
            </a:r>
            <a:r>
              <a:rPr lang="en-US" altLang="zh-CN" b="1">
                <a:solidFill>
                  <a:srgbClr val="000000"/>
                </a:solidFill>
                <a:latin typeface="楷体_GB2312" pitchFamily="1" charset="-122"/>
                <a:ea typeface="楷体_GB2312" pitchFamily="1" charset="-122"/>
              </a:rPr>
              <a:t>6</a:t>
            </a:r>
            <a:r>
              <a:rPr lang="zh-CN" altLang="en-US" b="1">
                <a:solidFill>
                  <a:srgbClr val="000000"/>
                </a:solidFill>
                <a:latin typeface="楷体_GB2312" pitchFamily="1" charset="-122"/>
                <a:ea typeface="楷体_GB2312" pitchFamily="1" charset="-122"/>
              </a:rPr>
              <a:t>万元。李某得知王某以较低的价格把一台电视机卖给了赵某后，要求王某把已经卖了的电视机收回，重新拍卖。</a:t>
            </a:r>
            <a:r>
              <a:rPr lang="zh-CN" altLang="en-US"/>
              <a:t> </a:t>
            </a:r>
            <a:r>
              <a:rPr lang="zh-CN" altLang="en-US" b="1">
                <a:solidFill>
                  <a:srgbClr val="000000"/>
                </a:solidFill>
                <a:latin typeface="楷体_GB2312" pitchFamily="1" charset="-122"/>
                <a:ea typeface="楷体_GB2312" pitchFamily="1" charset="-122"/>
              </a:rPr>
              <a:t> </a:t>
            </a:r>
            <a:endParaRPr lang="zh-CN" altLang="en-US" b="1">
              <a:solidFill>
                <a:srgbClr val="000000"/>
              </a:solidFill>
              <a:latin typeface="楷体_GB2312" pitchFamily="1" charset="-122"/>
              <a:ea typeface="楷体_GB2312" pitchFamily="1" charset="-122"/>
            </a:endParaRPr>
          </a:p>
        </p:txBody>
      </p:sp>
      <p:sp>
        <p:nvSpPr>
          <p:cNvPr id="32770" name="日期占位符 1"/>
          <p:cNvSpPr/>
          <p:nvPr>
            <p:ph type="dt" sz="half" idx="10"/>
          </p:nvPr>
        </p:nvSpPr>
        <p:spPr/>
        <p:txBody>
          <a:bodyPr anchor="t"/>
          <a:p>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文本占位符 33793"/>
          <p:cNvSpPr>
            <a:spLocks noGrp="1" noRot="1"/>
          </p:cNvSpPr>
          <p:nvPr>
            <p:ph idx="1"/>
          </p:nvPr>
        </p:nvSpPr>
        <p:spPr>
          <a:xfrm>
            <a:off x="1828800" y="333375"/>
            <a:ext cx="8540750" cy="5534025"/>
          </a:xfrm>
        </p:spPr>
        <p:txBody>
          <a:bodyPr anchor="t"/>
          <a:p>
            <a:pPr>
              <a:lnSpc>
                <a:spcPct val="80000"/>
              </a:lnSpc>
            </a:pPr>
            <a:r>
              <a:rPr lang="zh-CN" altLang="en-US" sz="2800" b="1">
                <a:solidFill>
                  <a:srgbClr val="000000"/>
                </a:solidFill>
                <a:latin typeface="楷体_GB2312" pitchFamily="1" charset="-122"/>
                <a:ea typeface="楷体_GB2312" pitchFamily="1" charset="-122"/>
              </a:rPr>
              <a:t>于是李某诉到法院，请求法院认定王某和赵某之间买卖合同无效，并要求赵某向自己返还电视机，以冲抵债务。此时，王某的另外债权人孙某得知后，也主张用拍卖的钱款偿还王某欠自己的</a:t>
            </a:r>
            <a:r>
              <a:rPr lang="en-US" altLang="zh-CN" sz="2800" b="1">
                <a:solidFill>
                  <a:srgbClr val="000000"/>
                </a:solidFill>
                <a:latin typeface="楷体_GB2312" pitchFamily="1" charset="-122"/>
                <a:ea typeface="楷体_GB2312" pitchFamily="1" charset="-122"/>
              </a:rPr>
              <a:t>2</a:t>
            </a:r>
            <a:r>
              <a:rPr lang="zh-CN" altLang="en-US" sz="2800" b="1">
                <a:solidFill>
                  <a:srgbClr val="000000"/>
                </a:solidFill>
                <a:latin typeface="楷体_GB2312" pitchFamily="1" charset="-122"/>
                <a:ea typeface="楷体_GB2312" pitchFamily="1" charset="-122"/>
              </a:rPr>
              <a:t>万元债务。李某认为自己向王某请求偿还债务为先，不同意孙某参与拍卖钱款的分配。</a:t>
            </a:r>
            <a:endParaRPr lang="zh-CN" altLang="en-US" sz="2800" b="1">
              <a:solidFill>
                <a:srgbClr val="000000"/>
              </a:solidFill>
              <a:latin typeface="楷体_GB2312" pitchFamily="1" charset="-122"/>
              <a:ea typeface="楷体_GB2312" pitchFamily="1" charset="-122"/>
            </a:endParaRPr>
          </a:p>
          <a:p>
            <a:pPr>
              <a:lnSpc>
                <a:spcPct val="80000"/>
              </a:lnSpc>
            </a:pPr>
            <a:r>
              <a:rPr lang="zh-CN" altLang="en-US" sz="2800" b="1">
                <a:solidFill>
                  <a:srgbClr val="000000"/>
                </a:solidFill>
                <a:latin typeface="楷体_GB2312" pitchFamily="1" charset="-122"/>
                <a:ea typeface="楷体_GB2312" pitchFamily="1" charset="-122"/>
              </a:rPr>
              <a:t>问：（</a:t>
            </a:r>
            <a:r>
              <a:rPr lang="en-US" altLang="zh-CN" sz="2800" b="1">
                <a:solidFill>
                  <a:srgbClr val="000000"/>
                </a:solidFill>
                <a:latin typeface="楷体_GB2312" pitchFamily="1" charset="-122"/>
                <a:ea typeface="楷体_GB2312" pitchFamily="1" charset="-122"/>
              </a:rPr>
              <a:t>1</a:t>
            </a:r>
            <a:r>
              <a:rPr lang="zh-CN" altLang="en-US" sz="2800" b="1">
                <a:solidFill>
                  <a:srgbClr val="000000"/>
                </a:solidFill>
                <a:latin typeface="楷体_GB2312" pitchFamily="1" charset="-122"/>
                <a:ea typeface="楷体_GB2312" pitchFamily="1" charset="-122"/>
              </a:rPr>
              <a:t>）李某是否有权请求法院撤销王某和赵某的买卖合同？为什么？</a:t>
            </a:r>
            <a:endParaRPr lang="zh-CN" altLang="en-US" sz="2800" b="1">
              <a:solidFill>
                <a:srgbClr val="000000"/>
              </a:solidFill>
              <a:latin typeface="楷体_GB2312" pitchFamily="1" charset="-122"/>
              <a:ea typeface="楷体_GB2312" pitchFamily="1" charset="-122"/>
            </a:endParaRPr>
          </a:p>
          <a:p>
            <a:pPr>
              <a:lnSpc>
                <a:spcPct val="80000"/>
              </a:lnSpc>
            </a:pPr>
            <a:r>
              <a:rPr lang="zh-CN" altLang="en-US" sz="2800" b="1">
                <a:solidFill>
                  <a:srgbClr val="000000"/>
                </a:solidFill>
                <a:latin typeface="楷体_GB2312" pitchFamily="1" charset="-122"/>
                <a:ea typeface="楷体_GB2312" pitchFamily="1" charset="-122"/>
              </a:rPr>
              <a:t>（</a:t>
            </a:r>
            <a:r>
              <a:rPr lang="en-US" altLang="zh-CN" sz="2800" b="1">
                <a:solidFill>
                  <a:srgbClr val="000000"/>
                </a:solidFill>
                <a:latin typeface="楷体_GB2312" pitchFamily="1" charset="-122"/>
                <a:ea typeface="楷体_GB2312" pitchFamily="1" charset="-122"/>
              </a:rPr>
              <a:t>2</a:t>
            </a:r>
            <a:r>
              <a:rPr lang="zh-CN" altLang="en-US" sz="2800" b="1">
                <a:solidFill>
                  <a:srgbClr val="000000"/>
                </a:solidFill>
                <a:latin typeface="楷体_GB2312" pitchFamily="1" charset="-122"/>
                <a:ea typeface="楷体_GB2312" pitchFamily="1" charset="-122"/>
              </a:rPr>
              <a:t>）李某要求赵某向自己返还电视机的诉讼请求是否能够得到支持？为什么？</a:t>
            </a:r>
            <a:endParaRPr lang="zh-CN" altLang="en-US" sz="2800" b="1">
              <a:solidFill>
                <a:srgbClr val="000000"/>
              </a:solidFill>
              <a:latin typeface="楷体_GB2312" pitchFamily="1" charset="-122"/>
              <a:ea typeface="楷体_GB2312" pitchFamily="1" charset="-122"/>
            </a:endParaRPr>
          </a:p>
          <a:p>
            <a:pPr>
              <a:lnSpc>
                <a:spcPct val="80000"/>
              </a:lnSpc>
            </a:pPr>
            <a:r>
              <a:rPr lang="zh-CN" altLang="en-US" sz="2800" b="1">
                <a:solidFill>
                  <a:srgbClr val="000000"/>
                </a:solidFill>
                <a:latin typeface="楷体_GB2312" pitchFamily="1" charset="-122"/>
                <a:ea typeface="楷体_GB2312" pitchFamily="1" charset="-122"/>
              </a:rPr>
              <a:t>（</a:t>
            </a:r>
            <a:r>
              <a:rPr lang="en-US" altLang="zh-CN" sz="2800" b="1">
                <a:solidFill>
                  <a:srgbClr val="000000"/>
                </a:solidFill>
                <a:latin typeface="楷体_GB2312" pitchFamily="1" charset="-122"/>
                <a:ea typeface="楷体_GB2312" pitchFamily="1" charset="-122"/>
              </a:rPr>
              <a:t>3</a:t>
            </a:r>
            <a:r>
              <a:rPr lang="zh-CN" altLang="en-US" sz="2800" b="1">
                <a:solidFill>
                  <a:srgbClr val="000000"/>
                </a:solidFill>
                <a:latin typeface="楷体_GB2312" pitchFamily="1" charset="-122"/>
                <a:ea typeface="楷体_GB2312" pitchFamily="1" charset="-122"/>
              </a:rPr>
              <a:t>）李某可否主张自己请求在先而对抗孙某的债权？为什么？</a:t>
            </a:r>
            <a:endParaRPr lang="zh-CN" altLang="en-US" sz="2800" b="1">
              <a:solidFill>
                <a:srgbClr val="000000"/>
              </a:solidFill>
              <a:latin typeface="楷体_GB2312" pitchFamily="1" charset="-122"/>
              <a:ea typeface="楷体_GB2312" pitchFamily="1" charset="-122"/>
            </a:endParaRPr>
          </a:p>
        </p:txBody>
      </p:sp>
      <p:sp>
        <p:nvSpPr>
          <p:cNvPr id="33794" name="日期占位符 1"/>
          <p:cNvSpPr/>
          <p:nvPr>
            <p:ph type="dt" sz="half" idx="10"/>
          </p:nvPr>
        </p:nvSpPr>
        <p:spPr/>
        <p:txBody>
          <a:bodyPr anchor="t"/>
          <a:p>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文本占位符 34817"/>
          <p:cNvSpPr>
            <a:spLocks noGrp="1" noRot="1"/>
          </p:cNvSpPr>
          <p:nvPr>
            <p:ph idx="1"/>
          </p:nvPr>
        </p:nvSpPr>
        <p:spPr>
          <a:xfrm>
            <a:off x="1828800" y="404813"/>
            <a:ext cx="8540750" cy="5462587"/>
          </a:xfrm>
        </p:spPr>
        <p:txBody>
          <a:bodyPr anchor="t"/>
          <a:p>
            <a:pPr>
              <a:lnSpc>
                <a:spcPct val="90000"/>
              </a:lnSpc>
            </a:pPr>
            <a:r>
              <a:rPr lang="zh-CN" altLang="en-US" sz="2400" b="1">
                <a:solidFill>
                  <a:srgbClr val="000000"/>
                </a:solidFill>
              </a:rPr>
              <a:t>参考答案：</a:t>
            </a:r>
            <a:endParaRPr lang="zh-CN" altLang="en-US" sz="2400" b="1">
              <a:solidFill>
                <a:srgbClr val="000000"/>
              </a:solidFill>
            </a:endParaRPr>
          </a:p>
          <a:p>
            <a:pPr>
              <a:lnSpc>
                <a:spcPct val="90000"/>
              </a:lnSpc>
            </a:pPr>
            <a:r>
              <a:rPr lang="zh-CN" altLang="en-US" sz="2400" b="1">
                <a:solidFill>
                  <a:srgbClr val="000000"/>
                </a:solidFill>
              </a:rPr>
              <a:t>（</a:t>
            </a:r>
            <a:r>
              <a:rPr lang="en-US" altLang="zh-CN" sz="2400" b="1">
                <a:solidFill>
                  <a:srgbClr val="000000"/>
                </a:solidFill>
              </a:rPr>
              <a:t>1</a:t>
            </a:r>
            <a:r>
              <a:rPr lang="zh-CN" altLang="en-US" sz="2400" b="1">
                <a:solidFill>
                  <a:srgbClr val="000000"/>
                </a:solidFill>
              </a:rPr>
              <a:t>）李某有权请求法院撤销王某和赵某的买卖合同。根据我国合同法的规定，债务人以明显不合理的低价转让财产，对债权人造成损害，并且受让人知道该情形的，债权人可以请求人民法院撤销债务人的行为。</a:t>
            </a:r>
            <a:endParaRPr lang="zh-CN" altLang="en-US" sz="2400" b="1">
              <a:solidFill>
                <a:srgbClr val="000000"/>
              </a:solidFill>
            </a:endParaRPr>
          </a:p>
          <a:p>
            <a:pPr>
              <a:lnSpc>
                <a:spcPct val="90000"/>
              </a:lnSpc>
            </a:pPr>
            <a:r>
              <a:rPr lang="zh-CN" altLang="en-US" sz="2400" b="1">
                <a:solidFill>
                  <a:srgbClr val="000000"/>
                </a:solidFill>
              </a:rPr>
              <a:t>（</a:t>
            </a:r>
            <a:r>
              <a:rPr lang="en-US" altLang="zh-CN" sz="2400" b="1">
                <a:solidFill>
                  <a:srgbClr val="000000"/>
                </a:solidFill>
              </a:rPr>
              <a:t>2</a:t>
            </a:r>
            <a:r>
              <a:rPr lang="zh-CN" altLang="en-US" sz="2400" b="1">
                <a:solidFill>
                  <a:srgbClr val="000000"/>
                </a:solidFill>
              </a:rPr>
              <a:t>）不会得到支持。撤销权行使后，受领人负有恢复原状的义务，应返还原物给给付人。而李某并不是买卖合同中的给付人，因此赵某仅有义务向王某返还，李某无权请求赵某向自己返还。</a:t>
            </a:r>
            <a:endParaRPr lang="zh-CN" altLang="en-US" sz="2400" b="1">
              <a:solidFill>
                <a:srgbClr val="000000"/>
              </a:solidFill>
            </a:endParaRPr>
          </a:p>
          <a:p>
            <a:pPr>
              <a:lnSpc>
                <a:spcPct val="90000"/>
              </a:lnSpc>
            </a:pPr>
            <a:r>
              <a:rPr lang="zh-CN" altLang="en-US" sz="2400" b="1">
                <a:solidFill>
                  <a:srgbClr val="000000"/>
                </a:solidFill>
              </a:rPr>
              <a:t>（</a:t>
            </a:r>
            <a:r>
              <a:rPr lang="en-US" altLang="zh-CN" sz="2400" b="1">
                <a:solidFill>
                  <a:srgbClr val="000000"/>
                </a:solidFill>
              </a:rPr>
              <a:t>3</a:t>
            </a:r>
            <a:r>
              <a:rPr lang="zh-CN" altLang="en-US" sz="2400" b="1">
                <a:solidFill>
                  <a:srgbClr val="000000"/>
                </a:solidFill>
              </a:rPr>
              <a:t>）不可以。因为撤销权行使后取得的财产为全体一般债权人的共同担保，任何人都没有优先受偿的权利，一般债权人按比例分别受偿。</a:t>
            </a:r>
            <a:endParaRPr lang="zh-CN" altLang="en-US" sz="2400" b="1">
              <a:solidFill>
                <a:srgbClr val="000000"/>
              </a:solidFill>
            </a:endParaRPr>
          </a:p>
          <a:p>
            <a:pPr>
              <a:lnSpc>
                <a:spcPct val="90000"/>
              </a:lnSpc>
            </a:pPr>
            <a:endParaRPr lang="zh-CN" altLang="en-US" sz="2400" b="1">
              <a:solidFill>
                <a:srgbClr val="000000"/>
              </a:solidFill>
            </a:endParaRPr>
          </a:p>
        </p:txBody>
      </p:sp>
      <p:sp>
        <p:nvSpPr>
          <p:cNvPr id="34818" name="日期占位符 1"/>
          <p:cNvSpPr/>
          <p:nvPr>
            <p:ph type="dt" sz="half" idx="10"/>
          </p:nvPr>
        </p:nvSpPr>
        <p:spPr/>
        <p:txBody>
          <a:bodyPr anchor="t"/>
          <a:p>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标题 35841"/>
          <p:cNvSpPr>
            <a:spLocks noGrp="1" noRot="1"/>
          </p:cNvSpPr>
          <p:nvPr>
            <p:ph type="title"/>
          </p:nvPr>
        </p:nvSpPr>
        <p:spPr/>
        <p:txBody>
          <a:bodyPr anchor="ctr"/>
          <a:p>
            <a:r>
              <a:rPr lang="zh-CN" altLang="en-US"/>
              <a:t>作   业</a:t>
            </a:r>
            <a:endParaRPr lang="zh-CN" altLang="en-US"/>
          </a:p>
        </p:txBody>
      </p:sp>
      <p:sp>
        <p:nvSpPr>
          <p:cNvPr id="35842" name="文本占位符 35842"/>
          <p:cNvSpPr>
            <a:spLocks noGrp="1" noRot="1"/>
          </p:cNvSpPr>
          <p:nvPr>
            <p:ph idx="1"/>
          </p:nvPr>
        </p:nvSpPr>
        <p:spPr/>
        <p:txBody>
          <a:bodyPr anchor="t"/>
          <a:p>
            <a:pPr>
              <a:lnSpc>
                <a:spcPct val="90000"/>
              </a:lnSpc>
              <a:buNone/>
            </a:pPr>
            <a:r>
              <a:rPr lang="zh-CN" altLang="en-US" sz="2800" b="1">
                <a:solidFill>
                  <a:srgbClr val="000000"/>
                </a:solidFill>
              </a:rPr>
              <a:t>一、名词解释</a:t>
            </a:r>
            <a:endParaRPr lang="zh-CN" altLang="en-US" sz="2800" b="1">
              <a:solidFill>
                <a:srgbClr val="000000"/>
              </a:solidFill>
            </a:endParaRPr>
          </a:p>
          <a:p>
            <a:pPr>
              <a:lnSpc>
                <a:spcPct val="90000"/>
              </a:lnSpc>
              <a:buNone/>
            </a:pPr>
            <a:r>
              <a:rPr lang="en-US" altLang="zh-CN" sz="2800" b="1">
                <a:solidFill>
                  <a:srgbClr val="000000"/>
                </a:solidFill>
              </a:rPr>
              <a:t>1</a:t>
            </a:r>
            <a:r>
              <a:rPr lang="zh-CN" altLang="en-US" sz="2800" b="1">
                <a:solidFill>
                  <a:srgbClr val="000000"/>
                </a:solidFill>
              </a:rPr>
              <a:t>、同时履行抗辩权</a:t>
            </a:r>
            <a:endParaRPr lang="zh-CN" altLang="en-US" sz="2800" b="1">
              <a:solidFill>
                <a:srgbClr val="000000"/>
              </a:solidFill>
            </a:endParaRPr>
          </a:p>
          <a:p>
            <a:pPr>
              <a:lnSpc>
                <a:spcPct val="90000"/>
              </a:lnSpc>
              <a:buNone/>
            </a:pPr>
            <a:r>
              <a:rPr lang="en-US" altLang="zh-CN" sz="2800" b="1">
                <a:solidFill>
                  <a:srgbClr val="000000"/>
                </a:solidFill>
              </a:rPr>
              <a:t>2</a:t>
            </a:r>
            <a:r>
              <a:rPr lang="zh-CN" altLang="en-US" sz="2800" b="1">
                <a:solidFill>
                  <a:srgbClr val="000000"/>
                </a:solidFill>
              </a:rPr>
              <a:t>、后履行抗辩权</a:t>
            </a:r>
            <a:endParaRPr lang="zh-CN" altLang="en-US" sz="2800" b="1">
              <a:solidFill>
                <a:srgbClr val="000000"/>
              </a:solidFill>
            </a:endParaRPr>
          </a:p>
          <a:p>
            <a:pPr>
              <a:lnSpc>
                <a:spcPct val="90000"/>
              </a:lnSpc>
              <a:buNone/>
            </a:pPr>
            <a:r>
              <a:rPr lang="en-US" altLang="zh-CN" sz="2800" b="1">
                <a:solidFill>
                  <a:srgbClr val="000000"/>
                </a:solidFill>
              </a:rPr>
              <a:t>3</a:t>
            </a:r>
            <a:r>
              <a:rPr lang="zh-CN" altLang="en-US" sz="2800" b="1">
                <a:solidFill>
                  <a:srgbClr val="000000"/>
                </a:solidFill>
              </a:rPr>
              <a:t>、不安抗辩权</a:t>
            </a:r>
            <a:endParaRPr lang="zh-CN" altLang="en-US" sz="2800" b="1">
              <a:solidFill>
                <a:srgbClr val="000000"/>
              </a:solidFill>
            </a:endParaRPr>
          </a:p>
          <a:p>
            <a:pPr>
              <a:lnSpc>
                <a:spcPct val="90000"/>
              </a:lnSpc>
              <a:buNone/>
            </a:pPr>
            <a:r>
              <a:rPr lang="en-US" altLang="zh-CN" sz="2800" b="1">
                <a:solidFill>
                  <a:srgbClr val="000000"/>
                </a:solidFill>
              </a:rPr>
              <a:t>4</a:t>
            </a:r>
            <a:r>
              <a:rPr lang="zh-CN" altLang="en-US" sz="2800" b="1">
                <a:solidFill>
                  <a:srgbClr val="000000"/>
                </a:solidFill>
              </a:rPr>
              <a:t>、代位权</a:t>
            </a:r>
            <a:endParaRPr lang="zh-CN" altLang="en-US" sz="2800" b="1">
              <a:solidFill>
                <a:srgbClr val="000000"/>
              </a:solidFill>
            </a:endParaRPr>
          </a:p>
          <a:p>
            <a:pPr>
              <a:lnSpc>
                <a:spcPct val="90000"/>
              </a:lnSpc>
              <a:buNone/>
            </a:pPr>
            <a:r>
              <a:rPr lang="en-US" altLang="zh-CN" sz="2800" b="1">
                <a:solidFill>
                  <a:srgbClr val="000000"/>
                </a:solidFill>
              </a:rPr>
              <a:t>5</a:t>
            </a:r>
            <a:r>
              <a:rPr lang="zh-CN" altLang="en-US" sz="2800" b="1">
                <a:solidFill>
                  <a:srgbClr val="000000"/>
                </a:solidFill>
              </a:rPr>
              <a:t>、撤销权</a:t>
            </a:r>
            <a:endParaRPr lang="zh-CN" altLang="en-US" sz="2800" b="1">
              <a:solidFill>
                <a:srgbClr val="000000"/>
              </a:solidFill>
            </a:endParaRPr>
          </a:p>
          <a:p>
            <a:pPr>
              <a:lnSpc>
                <a:spcPct val="90000"/>
              </a:lnSpc>
              <a:buNone/>
            </a:pPr>
            <a:r>
              <a:rPr lang="zh-CN" altLang="en-US" sz="2800" b="1">
                <a:solidFill>
                  <a:srgbClr val="000000"/>
                </a:solidFill>
              </a:rPr>
              <a:t>二、简单题</a:t>
            </a:r>
            <a:endParaRPr lang="zh-CN" altLang="en-US" sz="2800" b="1">
              <a:solidFill>
                <a:srgbClr val="000000"/>
              </a:solidFill>
            </a:endParaRPr>
          </a:p>
          <a:p>
            <a:pPr>
              <a:lnSpc>
                <a:spcPct val="90000"/>
              </a:lnSpc>
              <a:buNone/>
            </a:pPr>
            <a:r>
              <a:rPr lang="zh-CN" altLang="en-US" sz="2800" b="1">
                <a:solidFill>
                  <a:srgbClr val="000000"/>
                </a:solidFill>
              </a:rPr>
              <a:t>简述不安抗辩权的适用范围</a:t>
            </a:r>
            <a:endParaRPr lang="zh-CN" altLang="en-US" sz="2800" b="1">
              <a:solidFill>
                <a:srgbClr val="000000"/>
              </a:solidFill>
            </a:endParaRPr>
          </a:p>
          <a:p>
            <a:pPr>
              <a:lnSpc>
                <a:spcPct val="90000"/>
              </a:lnSpc>
              <a:buNone/>
            </a:pPr>
            <a:endParaRPr lang="zh-CN" altLang="en-US" sz="2800" b="1">
              <a:solidFill>
                <a:srgbClr val="000000"/>
              </a:solidFill>
            </a:endParaRPr>
          </a:p>
        </p:txBody>
      </p:sp>
      <p:sp>
        <p:nvSpPr>
          <p:cNvPr id="35843" name="日期占位符 1"/>
          <p:cNvSpPr/>
          <p:nvPr>
            <p:ph type="dt" sz="half" idx="10"/>
          </p:nvPr>
        </p:nvSpPr>
        <p:spPr/>
        <p:txBody>
          <a:bodyPr anchor="t"/>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3" name="空心弧 27"/>
          <p:cNvSpPr/>
          <p:nvPr/>
        </p:nvSpPr>
        <p:spPr>
          <a:xfrm rot="4500000" flipH="1" flipV="1">
            <a:off x="9382125" y="-92075"/>
            <a:ext cx="1746250" cy="1362075"/>
          </a:xfrm>
          <a:custGeom>
            <a:avLst/>
            <a:gdLst/>
            <a:ahLst/>
            <a:cxnLst>
              <a:cxn ang="0">
                <a:pos x="327932" y="1194205"/>
              </a:cxn>
              <a:cxn ang="5898240">
                <a:pos x="1243782" y="689698"/>
              </a:cxn>
              <a:cxn ang="5898240">
                <a:pos x="654844" y="681831"/>
              </a:cxn>
            </a:cxnLst>
            <a:pathLst>
              <a:path w="1309688" h="1363662">
                <a:moveTo>
                  <a:pt x="292486" y="1249761"/>
                </a:moveTo>
                <a:cubicBezTo>
                  <a:pt x="116150" y="1127619"/>
                  <a:pt x="0" y="918848"/>
                  <a:pt x="0" y="681831"/>
                </a:cubicBezTo>
                <a:cubicBezTo>
                  <a:pt x="0" y="305266"/>
                  <a:pt x="293184" y="0"/>
                  <a:pt x="654844" y="0"/>
                </a:cubicBezTo>
                <a:cubicBezTo>
                  <a:pt x="1016504" y="0"/>
                  <a:pt x="1309688" y="305266"/>
                  <a:pt x="1309688" y="681831"/>
                </a:cubicBezTo>
                <a:cubicBezTo>
                  <a:pt x="1309688" y="684767"/>
                  <a:pt x="1309670" y="687698"/>
                  <a:pt x="1309635" y="690582"/>
                </a:cubicBezTo>
                <a:lnTo>
                  <a:pt x="1177930" y="688819"/>
                </a:lnTo>
                <a:cubicBezTo>
                  <a:pt x="1177958" y="686494"/>
                  <a:pt x="1177972" y="684164"/>
                  <a:pt x="1177972" y="681831"/>
                </a:cubicBezTo>
                <a:cubicBezTo>
                  <a:pt x="1177972" y="378010"/>
                  <a:pt x="943759" y="131715"/>
                  <a:pt x="654843" y="131715"/>
                </a:cubicBezTo>
                <a:cubicBezTo>
                  <a:pt x="365927" y="131715"/>
                  <a:pt x="131714" y="378010"/>
                  <a:pt x="131714" y="681831"/>
                </a:cubicBezTo>
                <a:cubicBezTo>
                  <a:pt x="131714" y="872166"/>
                  <a:pt x="223635" y="1039924"/>
                  <a:pt x="363341" y="1138693"/>
                </a:cubicBezTo>
                <a:close/>
              </a:path>
            </a:pathLst>
          </a:custGeom>
          <a:solidFill>
            <a:srgbClr val="E46C0A">
              <a:alpha val="37000"/>
            </a:srgbClr>
          </a:solidFill>
          <a:ln w="9525">
            <a:noFill/>
          </a:ln>
        </p:spPr>
        <p:txBody>
          <a:bodyPr/>
          <a:p>
            <a:endParaRPr lang="zh-CN" altLang="en-US"/>
          </a:p>
        </p:txBody>
      </p:sp>
      <p:grpSp>
        <p:nvGrpSpPr>
          <p:cNvPr id="64514" name="组合 25"/>
          <p:cNvGrpSpPr/>
          <p:nvPr/>
        </p:nvGrpSpPr>
        <p:grpSpPr>
          <a:xfrm>
            <a:off x="1892300" y="-239712"/>
            <a:ext cx="2138363" cy="7413625"/>
            <a:chOff x="0" y="0"/>
            <a:chExt cx="2251198" cy="6192688"/>
          </a:xfrm>
        </p:grpSpPr>
        <p:grpSp>
          <p:nvGrpSpPr>
            <p:cNvPr id="64515" name="组合 9"/>
            <p:cNvGrpSpPr/>
            <p:nvPr/>
          </p:nvGrpSpPr>
          <p:grpSpPr>
            <a:xfrm>
              <a:off x="792088" y="1152128"/>
              <a:ext cx="1459110" cy="1584176"/>
              <a:chOff x="0" y="0"/>
              <a:chExt cx="2056018" cy="2232248"/>
            </a:xfrm>
          </p:grpSpPr>
          <p:sp>
            <p:nvSpPr>
              <p:cNvPr id="64516" name="空心弧 3"/>
              <p:cNvSpPr/>
              <p:nvPr/>
            </p:nvSpPr>
            <p:spPr>
              <a:xfrm>
                <a:off x="131" y="1160"/>
                <a:ext cx="2055887" cy="2053190"/>
              </a:xfrm>
              <a:custGeom>
                <a:avLst/>
                <a:gdLst/>
                <a:ahLst/>
                <a:cxnLst>
                  <a:cxn ang="11796480">
                    <a:pos x="583703" y="216779"/>
                  </a:cxn>
                  <a:cxn ang="5898240">
                    <a:pos x="1952559" y="1038946"/>
                  </a:cxn>
                  <a:cxn ang="5898240">
                    <a:pos x="1027944" y="1026595"/>
                  </a:cxn>
                </a:cxnLst>
                <a:pathLst>
                  <a:path w="2055887" h="2053190">
                    <a:moveTo>
                      <a:pt x="534048" y="126260"/>
                    </a:moveTo>
                    <a:cubicBezTo>
                      <a:pt x="680513" y="45724"/>
                      <a:pt x="848882" y="0"/>
                      <a:pt x="1027944" y="0"/>
                    </a:cubicBezTo>
                    <a:cubicBezTo>
                      <a:pt x="1595662" y="0"/>
                      <a:pt x="2055888" y="459622"/>
                      <a:pt x="2055888" y="1026595"/>
                    </a:cubicBezTo>
                    <a:cubicBezTo>
                      <a:pt x="2055888" y="1031204"/>
                      <a:pt x="2055858" y="1035806"/>
                      <a:pt x="2055798" y="1040331"/>
                    </a:cubicBezTo>
                    <a:lnTo>
                      <a:pt x="1849324" y="1037568"/>
                    </a:lnTo>
                    <a:cubicBezTo>
                      <a:pt x="1849374" y="1033917"/>
                      <a:pt x="1849398" y="1030259"/>
                      <a:pt x="1849398" y="1026595"/>
                    </a:cubicBezTo>
                    <a:cubicBezTo>
                      <a:pt x="1849398" y="573663"/>
                      <a:pt x="1481621" y="206489"/>
                      <a:pt x="1027944" y="206489"/>
                    </a:cubicBezTo>
                    <a:cubicBezTo>
                      <a:pt x="884869" y="206489"/>
                      <a:pt x="750337" y="243007"/>
                      <a:pt x="633190" y="307216"/>
                    </a:cubicBezTo>
                    <a:close/>
                  </a:path>
                </a:pathLst>
              </a:custGeom>
              <a:solidFill>
                <a:srgbClr val="FFC000"/>
              </a:solidFill>
              <a:ln w="9525">
                <a:noFill/>
              </a:ln>
            </p:spPr>
            <p:txBody>
              <a:bodyPr/>
              <a:p>
                <a:endParaRPr lang="zh-CN" altLang="en-US"/>
              </a:p>
            </p:txBody>
          </p:sp>
          <p:sp>
            <p:nvSpPr>
              <p:cNvPr id="64517" name="空心弧 4"/>
              <p:cNvSpPr/>
              <p:nvPr/>
            </p:nvSpPr>
            <p:spPr>
              <a:xfrm flipV="1">
                <a:off x="131" y="178072"/>
                <a:ext cx="2055887" cy="2053190"/>
              </a:xfrm>
              <a:custGeom>
                <a:avLst/>
                <a:gdLst/>
                <a:ahLst/>
                <a:cxnLst>
                  <a:cxn ang="11796480">
                    <a:pos x="461021" y="297135"/>
                  </a:cxn>
                  <a:cxn ang="5898240">
                    <a:pos x="1952559" y="1038946"/>
                  </a:cxn>
                  <a:cxn ang="5898240">
                    <a:pos x="1027944" y="1026595"/>
                  </a:cxn>
                </a:cxnLst>
                <a:pathLst>
                  <a:path w="2055887" h="2053190">
                    <a:moveTo>
                      <a:pt x="397665" y="215615"/>
                    </a:moveTo>
                    <a:cubicBezTo>
                      <a:pt x="571696" y="80460"/>
                      <a:pt x="790411" y="0"/>
                      <a:pt x="1027943" y="0"/>
                    </a:cubicBezTo>
                    <a:cubicBezTo>
                      <a:pt x="1595661" y="0"/>
                      <a:pt x="2055887" y="459622"/>
                      <a:pt x="2055887" y="1026595"/>
                    </a:cubicBezTo>
                    <a:cubicBezTo>
                      <a:pt x="2055887" y="1031204"/>
                      <a:pt x="2055857" y="1035806"/>
                      <a:pt x="2055797" y="1040331"/>
                    </a:cubicBezTo>
                    <a:lnTo>
                      <a:pt x="1849324" y="1037568"/>
                    </a:lnTo>
                    <a:cubicBezTo>
                      <a:pt x="1849374" y="1033917"/>
                      <a:pt x="1849398" y="1030259"/>
                      <a:pt x="1849398" y="1026595"/>
                    </a:cubicBezTo>
                    <a:cubicBezTo>
                      <a:pt x="1849398" y="573663"/>
                      <a:pt x="1481621" y="206489"/>
                      <a:pt x="1027944" y="206489"/>
                    </a:cubicBezTo>
                    <a:cubicBezTo>
                      <a:pt x="838169" y="206489"/>
                      <a:pt x="663424" y="270737"/>
                      <a:pt x="524342" y="378634"/>
                    </a:cubicBezTo>
                    <a:close/>
                  </a:path>
                </a:pathLst>
              </a:custGeom>
              <a:solidFill>
                <a:srgbClr val="FFC000"/>
              </a:solidFill>
              <a:ln w="9525">
                <a:noFill/>
              </a:ln>
            </p:spPr>
            <p:txBody>
              <a:bodyPr/>
              <a:p>
                <a:endParaRPr lang="zh-CN" altLang="en-US"/>
              </a:p>
            </p:txBody>
          </p:sp>
        </p:grpSp>
        <p:grpSp>
          <p:nvGrpSpPr>
            <p:cNvPr id="64518" name="组合 13"/>
            <p:cNvGrpSpPr/>
            <p:nvPr/>
          </p:nvGrpSpPr>
          <p:grpSpPr>
            <a:xfrm flipH="1">
              <a:off x="0" y="2304256"/>
              <a:ext cx="1459110" cy="1584176"/>
              <a:chOff x="0" y="0"/>
              <a:chExt cx="2056018" cy="2232248"/>
            </a:xfrm>
          </p:grpSpPr>
          <p:sp>
            <p:nvSpPr>
              <p:cNvPr id="64519" name="空心弧 14"/>
              <p:cNvSpPr/>
              <p:nvPr/>
            </p:nvSpPr>
            <p:spPr>
              <a:xfrm>
                <a:off x="131" y="-174"/>
                <a:ext cx="2055887" cy="2055682"/>
              </a:xfrm>
              <a:custGeom>
                <a:avLst/>
                <a:gdLst/>
                <a:ahLst/>
                <a:cxnLst>
                  <a:cxn ang="11796480">
                    <a:pos x="583303" y="217295"/>
                  </a:cxn>
                  <a:cxn ang="5898240">
                    <a:pos x="1952434" y="1040191"/>
                  </a:cxn>
                  <a:cxn ang="5898240">
                    <a:pos x="1027944" y="1027841"/>
                  </a:cxn>
                </a:cxnLst>
                <a:pathLst>
                  <a:path w="2055887" h="2055682">
                    <a:moveTo>
                      <a:pt x="533587" y="126666"/>
                    </a:moveTo>
                    <a:cubicBezTo>
                      <a:pt x="680160" y="45876"/>
                      <a:pt x="848694" y="1"/>
                      <a:pt x="1027944" y="1"/>
                    </a:cubicBezTo>
                    <a:cubicBezTo>
                      <a:pt x="1595662" y="1"/>
                      <a:pt x="2055888" y="460181"/>
                      <a:pt x="2055888" y="1027842"/>
                    </a:cubicBezTo>
                    <a:cubicBezTo>
                      <a:pt x="2055888" y="1032451"/>
                      <a:pt x="2055858" y="1037052"/>
                      <a:pt x="2055798" y="1041577"/>
                    </a:cubicBezTo>
                    <a:lnTo>
                      <a:pt x="1849074" y="1038810"/>
                    </a:lnTo>
                    <a:cubicBezTo>
                      <a:pt x="1849123" y="1035161"/>
                      <a:pt x="1849147" y="1031504"/>
                      <a:pt x="1849147" y="1027841"/>
                    </a:cubicBezTo>
                    <a:cubicBezTo>
                      <a:pt x="1849147" y="574359"/>
                      <a:pt x="1481481" y="206740"/>
                      <a:pt x="1027943" y="206740"/>
                    </a:cubicBezTo>
                    <a:cubicBezTo>
                      <a:pt x="884725" y="206740"/>
                      <a:pt x="750069" y="243398"/>
                      <a:pt x="632850" y="307842"/>
                    </a:cubicBezTo>
                    <a:close/>
                  </a:path>
                </a:pathLst>
              </a:custGeom>
              <a:solidFill>
                <a:srgbClr val="E46C0A"/>
              </a:solidFill>
              <a:ln w="9525">
                <a:noFill/>
              </a:ln>
            </p:spPr>
            <p:txBody>
              <a:bodyPr/>
              <a:p>
                <a:endParaRPr lang="zh-CN" altLang="en-US"/>
              </a:p>
            </p:txBody>
          </p:sp>
          <p:sp>
            <p:nvSpPr>
              <p:cNvPr id="64520" name="空心弧 15"/>
              <p:cNvSpPr/>
              <p:nvPr/>
            </p:nvSpPr>
            <p:spPr>
              <a:xfrm flipV="1">
                <a:off x="131" y="176740"/>
                <a:ext cx="2055887" cy="2055681"/>
              </a:xfrm>
              <a:custGeom>
                <a:avLst/>
                <a:gdLst/>
                <a:ahLst/>
                <a:cxnLst>
                  <a:cxn ang="11796480">
                    <a:pos x="460621" y="297866"/>
                  </a:cxn>
                  <a:cxn ang="5898240">
                    <a:pos x="1952434" y="1040190"/>
                  </a:cxn>
                  <a:cxn ang="5898240">
                    <a:pos x="1027944" y="1027841"/>
                  </a:cxn>
                </a:cxnLst>
                <a:pathLst>
                  <a:path w="2055887" h="2055681">
                    <a:moveTo>
                      <a:pt x="397189" y="216247"/>
                    </a:moveTo>
                    <a:cubicBezTo>
                      <a:pt x="571297" y="80705"/>
                      <a:pt x="790195" y="0"/>
                      <a:pt x="1027944" y="0"/>
                    </a:cubicBezTo>
                    <a:cubicBezTo>
                      <a:pt x="1595662" y="0"/>
                      <a:pt x="2055888" y="460180"/>
                      <a:pt x="2055888" y="1027841"/>
                    </a:cubicBezTo>
                    <a:cubicBezTo>
                      <a:pt x="2055888" y="1032450"/>
                      <a:pt x="2055858" y="1037051"/>
                      <a:pt x="2055798" y="1041577"/>
                    </a:cubicBezTo>
                    <a:lnTo>
                      <a:pt x="1849074" y="1038810"/>
                    </a:lnTo>
                    <a:cubicBezTo>
                      <a:pt x="1849123" y="1035161"/>
                      <a:pt x="1849147" y="1031504"/>
                      <a:pt x="1849147" y="1027841"/>
                    </a:cubicBezTo>
                    <a:cubicBezTo>
                      <a:pt x="1849147" y="574359"/>
                      <a:pt x="1481481" y="206740"/>
                      <a:pt x="1027943" y="206740"/>
                    </a:cubicBezTo>
                    <a:cubicBezTo>
                      <a:pt x="838009" y="206740"/>
                      <a:pt x="663135" y="271213"/>
                      <a:pt x="524018" y="379464"/>
                    </a:cubicBezTo>
                    <a:close/>
                  </a:path>
                </a:pathLst>
              </a:custGeom>
              <a:solidFill>
                <a:srgbClr val="E46C0A"/>
              </a:solidFill>
              <a:ln w="9525">
                <a:noFill/>
              </a:ln>
            </p:spPr>
            <p:txBody>
              <a:bodyPr/>
              <a:p>
                <a:endParaRPr lang="zh-CN" altLang="en-US"/>
              </a:p>
            </p:txBody>
          </p:sp>
        </p:grpSp>
        <p:grpSp>
          <p:nvGrpSpPr>
            <p:cNvPr id="64521" name="组合 16"/>
            <p:cNvGrpSpPr/>
            <p:nvPr/>
          </p:nvGrpSpPr>
          <p:grpSpPr>
            <a:xfrm>
              <a:off x="792088" y="3456384"/>
              <a:ext cx="1459110" cy="1584176"/>
              <a:chOff x="0" y="0"/>
              <a:chExt cx="2056018" cy="2232248"/>
            </a:xfrm>
          </p:grpSpPr>
          <p:sp>
            <p:nvSpPr>
              <p:cNvPr id="64522" name="空心弧 17"/>
              <p:cNvSpPr/>
              <p:nvPr/>
            </p:nvSpPr>
            <p:spPr>
              <a:xfrm>
                <a:off x="131" y="986"/>
                <a:ext cx="2055887" cy="2053190"/>
              </a:xfrm>
              <a:custGeom>
                <a:avLst/>
                <a:gdLst/>
                <a:ahLst/>
                <a:cxnLst>
                  <a:cxn ang="11796480">
                    <a:pos x="583703" y="216779"/>
                  </a:cxn>
                  <a:cxn ang="5898240">
                    <a:pos x="1952559" y="1038946"/>
                  </a:cxn>
                  <a:cxn ang="5898240">
                    <a:pos x="1027944" y="1026595"/>
                  </a:cxn>
                </a:cxnLst>
                <a:pathLst>
                  <a:path w="2055887" h="2053190">
                    <a:moveTo>
                      <a:pt x="534048" y="126260"/>
                    </a:moveTo>
                    <a:cubicBezTo>
                      <a:pt x="680513" y="45724"/>
                      <a:pt x="848882" y="0"/>
                      <a:pt x="1027944" y="0"/>
                    </a:cubicBezTo>
                    <a:cubicBezTo>
                      <a:pt x="1595662" y="0"/>
                      <a:pt x="2055888" y="459622"/>
                      <a:pt x="2055888" y="1026595"/>
                    </a:cubicBezTo>
                    <a:cubicBezTo>
                      <a:pt x="2055888" y="1031204"/>
                      <a:pt x="2055858" y="1035806"/>
                      <a:pt x="2055798" y="1040331"/>
                    </a:cubicBezTo>
                    <a:lnTo>
                      <a:pt x="1849324" y="1037568"/>
                    </a:lnTo>
                    <a:cubicBezTo>
                      <a:pt x="1849374" y="1033917"/>
                      <a:pt x="1849398" y="1030259"/>
                      <a:pt x="1849398" y="1026595"/>
                    </a:cubicBezTo>
                    <a:cubicBezTo>
                      <a:pt x="1849398" y="573663"/>
                      <a:pt x="1481621" y="206489"/>
                      <a:pt x="1027944" y="206489"/>
                    </a:cubicBezTo>
                    <a:cubicBezTo>
                      <a:pt x="884869" y="206489"/>
                      <a:pt x="750337" y="243007"/>
                      <a:pt x="633190" y="307216"/>
                    </a:cubicBezTo>
                    <a:close/>
                  </a:path>
                </a:pathLst>
              </a:custGeom>
              <a:solidFill>
                <a:srgbClr val="FFC000"/>
              </a:solidFill>
              <a:ln w="9525">
                <a:noFill/>
              </a:ln>
            </p:spPr>
            <p:txBody>
              <a:bodyPr/>
              <a:p>
                <a:endParaRPr lang="zh-CN" altLang="en-US"/>
              </a:p>
            </p:txBody>
          </p:sp>
          <p:sp>
            <p:nvSpPr>
              <p:cNvPr id="64523" name="空心弧 18"/>
              <p:cNvSpPr/>
              <p:nvPr/>
            </p:nvSpPr>
            <p:spPr>
              <a:xfrm flipV="1">
                <a:off x="131" y="177900"/>
                <a:ext cx="2055887" cy="2053190"/>
              </a:xfrm>
              <a:custGeom>
                <a:avLst/>
                <a:gdLst/>
                <a:ahLst/>
                <a:cxnLst>
                  <a:cxn ang="11796480">
                    <a:pos x="461021" y="297135"/>
                  </a:cxn>
                  <a:cxn ang="5898240">
                    <a:pos x="1952559" y="1038946"/>
                  </a:cxn>
                  <a:cxn ang="5898240">
                    <a:pos x="1027944" y="1026595"/>
                  </a:cxn>
                </a:cxnLst>
                <a:pathLst>
                  <a:path w="2055887" h="2053190">
                    <a:moveTo>
                      <a:pt x="397665" y="215615"/>
                    </a:moveTo>
                    <a:cubicBezTo>
                      <a:pt x="571696" y="80460"/>
                      <a:pt x="790411" y="0"/>
                      <a:pt x="1027943" y="0"/>
                    </a:cubicBezTo>
                    <a:cubicBezTo>
                      <a:pt x="1595661" y="0"/>
                      <a:pt x="2055887" y="459622"/>
                      <a:pt x="2055887" y="1026595"/>
                    </a:cubicBezTo>
                    <a:cubicBezTo>
                      <a:pt x="2055887" y="1031204"/>
                      <a:pt x="2055857" y="1035806"/>
                      <a:pt x="2055797" y="1040331"/>
                    </a:cubicBezTo>
                    <a:lnTo>
                      <a:pt x="1849324" y="1037568"/>
                    </a:lnTo>
                    <a:cubicBezTo>
                      <a:pt x="1849374" y="1033917"/>
                      <a:pt x="1849398" y="1030259"/>
                      <a:pt x="1849398" y="1026595"/>
                    </a:cubicBezTo>
                    <a:cubicBezTo>
                      <a:pt x="1849398" y="573663"/>
                      <a:pt x="1481621" y="206489"/>
                      <a:pt x="1027944" y="206489"/>
                    </a:cubicBezTo>
                    <a:cubicBezTo>
                      <a:pt x="838169" y="206489"/>
                      <a:pt x="663424" y="270737"/>
                      <a:pt x="524342" y="378634"/>
                    </a:cubicBezTo>
                    <a:close/>
                  </a:path>
                </a:pathLst>
              </a:custGeom>
              <a:solidFill>
                <a:srgbClr val="FFC000"/>
              </a:solidFill>
              <a:ln w="9525">
                <a:noFill/>
              </a:ln>
            </p:spPr>
            <p:txBody>
              <a:bodyPr/>
              <a:p>
                <a:endParaRPr lang="zh-CN" altLang="en-US"/>
              </a:p>
            </p:txBody>
          </p:sp>
        </p:grpSp>
        <p:grpSp>
          <p:nvGrpSpPr>
            <p:cNvPr id="64524" name="组合 19"/>
            <p:cNvGrpSpPr/>
            <p:nvPr/>
          </p:nvGrpSpPr>
          <p:grpSpPr>
            <a:xfrm flipH="1">
              <a:off x="0" y="4608512"/>
              <a:ext cx="1459110" cy="1584176"/>
              <a:chOff x="0" y="0"/>
              <a:chExt cx="2056018" cy="2232248"/>
            </a:xfrm>
          </p:grpSpPr>
          <p:sp>
            <p:nvSpPr>
              <p:cNvPr id="64525" name="空心弧 20"/>
              <p:cNvSpPr/>
              <p:nvPr/>
            </p:nvSpPr>
            <p:spPr>
              <a:xfrm>
                <a:off x="131" y="-347"/>
                <a:ext cx="2055887" cy="2055681"/>
              </a:xfrm>
              <a:custGeom>
                <a:avLst/>
                <a:gdLst/>
                <a:ahLst/>
                <a:cxnLst>
                  <a:cxn ang="11796480">
                    <a:pos x="583303" y="217294"/>
                  </a:cxn>
                  <a:cxn ang="5898240">
                    <a:pos x="1952434" y="1040190"/>
                  </a:cxn>
                  <a:cxn ang="5898240">
                    <a:pos x="1027944" y="1027841"/>
                  </a:cxn>
                </a:cxnLst>
                <a:pathLst>
                  <a:path w="2055887" h="2055681">
                    <a:moveTo>
                      <a:pt x="533587" y="126665"/>
                    </a:moveTo>
                    <a:cubicBezTo>
                      <a:pt x="680160" y="45875"/>
                      <a:pt x="848694" y="0"/>
                      <a:pt x="1027944" y="0"/>
                    </a:cubicBezTo>
                    <a:cubicBezTo>
                      <a:pt x="1595662" y="0"/>
                      <a:pt x="2055888" y="460180"/>
                      <a:pt x="2055888" y="1027841"/>
                    </a:cubicBezTo>
                    <a:cubicBezTo>
                      <a:pt x="2055888" y="1032450"/>
                      <a:pt x="2055858" y="1037051"/>
                      <a:pt x="2055798" y="1041576"/>
                    </a:cubicBezTo>
                    <a:lnTo>
                      <a:pt x="1849074" y="1038810"/>
                    </a:lnTo>
                    <a:cubicBezTo>
                      <a:pt x="1849123" y="1035161"/>
                      <a:pt x="1849147" y="1031504"/>
                      <a:pt x="1849147" y="1027841"/>
                    </a:cubicBezTo>
                    <a:cubicBezTo>
                      <a:pt x="1849147" y="574359"/>
                      <a:pt x="1481481" y="206740"/>
                      <a:pt x="1027943" y="206740"/>
                    </a:cubicBezTo>
                    <a:cubicBezTo>
                      <a:pt x="884725" y="206740"/>
                      <a:pt x="750069" y="243398"/>
                      <a:pt x="632850" y="307842"/>
                    </a:cubicBezTo>
                    <a:close/>
                  </a:path>
                </a:pathLst>
              </a:custGeom>
              <a:solidFill>
                <a:srgbClr val="E46C0A"/>
              </a:solidFill>
              <a:ln w="9525">
                <a:noFill/>
              </a:ln>
            </p:spPr>
            <p:txBody>
              <a:bodyPr/>
              <a:p>
                <a:endParaRPr lang="zh-CN" altLang="en-US"/>
              </a:p>
            </p:txBody>
          </p:sp>
          <p:sp>
            <p:nvSpPr>
              <p:cNvPr id="64526" name="空心弧 21"/>
              <p:cNvSpPr/>
              <p:nvPr/>
            </p:nvSpPr>
            <p:spPr>
              <a:xfrm flipV="1">
                <a:off x="131" y="176566"/>
                <a:ext cx="2055887" cy="2055682"/>
              </a:xfrm>
              <a:custGeom>
                <a:avLst/>
                <a:gdLst/>
                <a:ahLst/>
                <a:cxnLst>
                  <a:cxn ang="5898240">
                    <a:pos x="202749" y="610886"/>
                  </a:cxn>
                  <a:cxn ang="5898240">
                    <a:pos x="1952434" y="1040191"/>
                  </a:cxn>
                  <a:cxn ang="5898240">
                    <a:pos x="1027944" y="1027841"/>
                  </a:cxn>
                </a:cxnLst>
                <a:pathLst>
                  <a:path w="2055887" h="2055682">
                    <a:moveTo>
                      <a:pt x="110488" y="564268"/>
                    </a:moveTo>
                    <a:cubicBezTo>
                      <a:pt x="279894" y="229377"/>
                      <a:pt x="627129" y="0"/>
                      <a:pt x="1027944" y="0"/>
                    </a:cubicBezTo>
                    <a:cubicBezTo>
                      <a:pt x="1595662" y="0"/>
                      <a:pt x="2055888" y="460180"/>
                      <a:pt x="2055888" y="1027841"/>
                    </a:cubicBezTo>
                    <a:cubicBezTo>
                      <a:pt x="2055888" y="1032450"/>
                      <a:pt x="2055858" y="1037052"/>
                      <a:pt x="2055798" y="1041577"/>
                    </a:cubicBezTo>
                    <a:lnTo>
                      <a:pt x="1849074" y="1038810"/>
                    </a:lnTo>
                    <a:cubicBezTo>
                      <a:pt x="1849123" y="1035161"/>
                      <a:pt x="1849147" y="1031504"/>
                      <a:pt x="1849147" y="1027841"/>
                    </a:cubicBezTo>
                    <a:cubicBezTo>
                      <a:pt x="1849147" y="574359"/>
                      <a:pt x="1481481" y="206740"/>
                      <a:pt x="1027943" y="206740"/>
                    </a:cubicBezTo>
                    <a:cubicBezTo>
                      <a:pt x="707715" y="206740"/>
                      <a:pt x="430297" y="390009"/>
                      <a:pt x="294879" y="657370"/>
                    </a:cubicBezTo>
                    <a:close/>
                  </a:path>
                </a:pathLst>
              </a:custGeom>
              <a:solidFill>
                <a:srgbClr val="E46C0A"/>
              </a:solidFill>
              <a:ln w="9525">
                <a:noFill/>
              </a:ln>
            </p:spPr>
            <p:txBody>
              <a:bodyPr/>
              <a:p>
                <a:endParaRPr lang="zh-CN" altLang="en-US"/>
              </a:p>
            </p:txBody>
          </p:sp>
        </p:grpSp>
        <p:grpSp>
          <p:nvGrpSpPr>
            <p:cNvPr id="64527" name="组合 22"/>
            <p:cNvGrpSpPr/>
            <p:nvPr/>
          </p:nvGrpSpPr>
          <p:grpSpPr>
            <a:xfrm flipH="1">
              <a:off x="0" y="0"/>
              <a:ext cx="1459110" cy="1584176"/>
              <a:chOff x="0" y="0"/>
              <a:chExt cx="2056018" cy="2232248"/>
            </a:xfrm>
          </p:grpSpPr>
          <p:sp>
            <p:nvSpPr>
              <p:cNvPr id="64528" name="空心弧 23"/>
              <p:cNvSpPr/>
              <p:nvPr/>
            </p:nvSpPr>
            <p:spPr>
              <a:xfrm>
                <a:off x="131" y="0"/>
                <a:ext cx="2055887" cy="2055682"/>
              </a:xfrm>
              <a:custGeom>
                <a:avLst/>
                <a:gdLst/>
                <a:ahLst/>
                <a:cxnLst>
                  <a:cxn ang="11796480">
                    <a:pos x="1312041" y="148095"/>
                  </a:cxn>
                  <a:cxn ang="5898240">
                    <a:pos x="1952434" y="1040191"/>
                  </a:cxn>
                  <a:cxn ang="11796480">
                    <a:pos x="1027944" y="1027841"/>
                  </a:cxn>
                </a:cxnLst>
                <a:pathLst>
                  <a:path w="2055887" h="2055682">
                    <a:moveTo>
                      <a:pt x="1343808" y="49727"/>
                    </a:moveTo>
                    <a:cubicBezTo>
                      <a:pt x="1757209" y="182985"/>
                      <a:pt x="2055888" y="570537"/>
                      <a:pt x="2055888" y="1027841"/>
                    </a:cubicBezTo>
                    <a:cubicBezTo>
                      <a:pt x="2055888" y="1032450"/>
                      <a:pt x="2055858" y="1037051"/>
                      <a:pt x="2055798" y="1041577"/>
                    </a:cubicBezTo>
                    <a:lnTo>
                      <a:pt x="1849074" y="1038810"/>
                    </a:lnTo>
                    <a:cubicBezTo>
                      <a:pt x="1849123" y="1035161"/>
                      <a:pt x="1849147" y="1031504"/>
                      <a:pt x="1849147" y="1027841"/>
                    </a:cubicBezTo>
                    <a:cubicBezTo>
                      <a:pt x="1849147" y="662453"/>
                      <a:pt x="1610452" y="352807"/>
                      <a:pt x="1280468" y="246293"/>
                    </a:cubicBezTo>
                    <a:close/>
                  </a:path>
                </a:pathLst>
              </a:custGeom>
              <a:solidFill>
                <a:srgbClr val="E46C0A"/>
              </a:solidFill>
              <a:ln w="9525">
                <a:noFill/>
              </a:ln>
            </p:spPr>
            <p:txBody>
              <a:bodyPr/>
              <a:p>
                <a:endParaRPr lang="zh-CN" altLang="en-US"/>
              </a:p>
            </p:txBody>
          </p:sp>
          <p:sp>
            <p:nvSpPr>
              <p:cNvPr id="64529" name="空心弧 24"/>
              <p:cNvSpPr/>
              <p:nvPr/>
            </p:nvSpPr>
            <p:spPr>
              <a:xfrm flipV="1">
                <a:off x="131" y="176914"/>
                <a:ext cx="2055887" cy="2055682"/>
              </a:xfrm>
              <a:custGeom>
                <a:avLst/>
                <a:gdLst/>
                <a:ahLst/>
                <a:cxnLst>
                  <a:cxn ang="11796480">
                    <a:pos x="460621" y="297866"/>
                  </a:cxn>
                  <a:cxn ang="5898240">
                    <a:pos x="1952434" y="1040191"/>
                  </a:cxn>
                  <a:cxn ang="5898240">
                    <a:pos x="1027944" y="1027841"/>
                  </a:cxn>
                </a:cxnLst>
                <a:pathLst>
                  <a:path w="2055887" h="2055682">
                    <a:moveTo>
                      <a:pt x="397188" y="216247"/>
                    </a:moveTo>
                    <a:cubicBezTo>
                      <a:pt x="571296" y="80705"/>
                      <a:pt x="790194" y="0"/>
                      <a:pt x="1027943" y="0"/>
                    </a:cubicBezTo>
                    <a:cubicBezTo>
                      <a:pt x="1595661" y="0"/>
                      <a:pt x="2055887" y="460180"/>
                      <a:pt x="2055887" y="1027841"/>
                    </a:cubicBezTo>
                    <a:cubicBezTo>
                      <a:pt x="2055887" y="1032450"/>
                      <a:pt x="2055857" y="1037051"/>
                      <a:pt x="2055797" y="1041577"/>
                    </a:cubicBezTo>
                    <a:lnTo>
                      <a:pt x="1849074" y="1038810"/>
                    </a:lnTo>
                    <a:cubicBezTo>
                      <a:pt x="1849123" y="1035161"/>
                      <a:pt x="1849147" y="1031504"/>
                      <a:pt x="1849147" y="1027841"/>
                    </a:cubicBezTo>
                    <a:cubicBezTo>
                      <a:pt x="1849147" y="574359"/>
                      <a:pt x="1481481" y="206740"/>
                      <a:pt x="1027943" y="206740"/>
                    </a:cubicBezTo>
                    <a:cubicBezTo>
                      <a:pt x="838009" y="206740"/>
                      <a:pt x="663135" y="271213"/>
                      <a:pt x="524018" y="379464"/>
                    </a:cubicBezTo>
                    <a:close/>
                  </a:path>
                </a:pathLst>
              </a:custGeom>
              <a:solidFill>
                <a:srgbClr val="E46C0A"/>
              </a:solidFill>
              <a:ln w="9525">
                <a:noFill/>
              </a:ln>
            </p:spPr>
            <p:txBody>
              <a:bodyPr/>
              <a:p>
                <a:endParaRPr lang="zh-CN" altLang="en-US"/>
              </a:p>
            </p:txBody>
          </p:sp>
        </p:grpSp>
      </p:grpSp>
      <p:sp>
        <p:nvSpPr>
          <p:cNvPr id="64530" name="TextBox 28"/>
          <p:cNvSpPr txBox="1"/>
          <p:nvPr/>
        </p:nvSpPr>
        <p:spPr>
          <a:xfrm>
            <a:off x="3036888" y="1411288"/>
            <a:ext cx="465455" cy="749300"/>
          </a:xfrm>
          <a:prstGeom prst="rect">
            <a:avLst/>
          </a:prstGeom>
          <a:noFill/>
          <a:ln w="9525">
            <a:noFill/>
          </a:ln>
        </p:spPr>
        <p:txBody>
          <a:bodyPr wrap="none" anchor="t">
            <a:spAutoFit/>
          </a:bodyPr>
          <a:p>
            <a:pPr lvl="0" algn="l"/>
            <a:r>
              <a:rPr lang="en-US" altLang="x-none" sz="4000" dirty="0">
                <a:solidFill>
                  <a:srgbClr val="FFC000"/>
                </a:solidFill>
                <a:latin typeface="Arial Unicode MS" panose="020B0604020202020204" charset="-122"/>
                <a:ea typeface="Arial Unicode MS" panose="020B0604020202020204" charset="-122"/>
              </a:rPr>
              <a:t>1</a:t>
            </a:r>
            <a:endParaRPr lang="zh-CN" altLang="en-US" sz="4000" dirty="0">
              <a:solidFill>
                <a:srgbClr val="FFC000"/>
              </a:solidFill>
              <a:latin typeface="Arial Unicode MS" panose="020B0604020202020204" charset="-122"/>
              <a:ea typeface="Arial Unicode MS" panose="020B0604020202020204" charset="-122"/>
            </a:endParaRPr>
          </a:p>
        </p:txBody>
      </p:sp>
      <p:sp>
        <p:nvSpPr>
          <p:cNvPr id="64531" name="TextBox 29"/>
          <p:cNvSpPr txBox="1"/>
          <p:nvPr/>
        </p:nvSpPr>
        <p:spPr>
          <a:xfrm>
            <a:off x="3017838" y="4271963"/>
            <a:ext cx="465455" cy="749300"/>
          </a:xfrm>
          <a:prstGeom prst="rect">
            <a:avLst/>
          </a:prstGeom>
          <a:noFill/>
          <a:ln w="9525">
            <a:noFill/>
          </a:ln>
        </p:spPr>
        <p:txBody>
          <a:bodyPr wrap="none" anchor="t">
            <a:spAutoFit/>
          </a:bodyPr>
          <a:p>
            <a:pPr lvl="0" algn="l"/>
            <a:r>
              <a:rPr lang="en-US" altLang="x-none" sz="4000" dirty="0">
                <a:solidFill>
                  <a:srgbClr val="FFC000"/>
                </a:solidFill>
                <a:latin typeface="Arial Unicode MS" panose="020B0604020202020204" charset="-122"/>
                <a:ea typeface="Arial Unicode MS" panose="020B0604020202020204" charset="-122"/>
              </a:rPr>
              <a:t>3</a:t>
            </a:r>
            <a:endParaRPr lang="zh-CN" altLang="en-US" sz="4000" dirty="0">
              <a:solidFill>
                <a:srgbClr val="FFC000"/>
              </a:solidFill>
              <a:latin typeface="Arial Unicode MS" panose="020B0604020202020204" charset="-122"/>
              <a:ea typeface="Arial Unicode MS" panose="020B0604020202020204" charset="-122"/>
            </a:endParaRPr>
          </a:p>
        </p:txBody>
      </p:sp>
      <p:sp>
        <p:nvSpPr>
          <p:cNvPr id="64532" name="TextBox 30"/>
          <p:cNvSpPr txBox="1"/>
          <p:nvPr/>
        </p:nvSpPr>
        <p:spPr>
          <a:xfrm>
            <a:off x="2970213" y="2209800"/>
            <a:ext cx="883285" cy="354965"/>
          </a:xfrm>
          <a:prstGeom prst="rect">
            <a:avLst/>
          </a:prstGeom>
          <a:noFill/>
          <a:ln w="9525">
            <a:noFill/>
          </a:ln>
        </p:spPr>
        <p:txBody>
          <a:bodyPr wrap="none" anchor="t">
            <a:spAutoFit/>
          </a:bodyPr>
          <a:p>
            <a:pPr lvl="0" algn="l"/>
            <a:r>
              <a:rPr lang="en-US" altLang="x-none" sz="1600" dirty="0">
                <a:solidFill>
                  <a:srgbClr val="FFC000"/>
                </a:solidFill>
                <a:latin typeface="Arial Unicode MS" panose="020B0604020202020204" charset="-122"/>
                <a:ea typeface="Arial Unicode MS" panose="020B0604020202020204" charset="-122"/>
              </a:rPr>
              <a:t>Options</a:t>
            </a:r>
            <a:endParaRPr lang="zh-CN" altLang="en-US" sz="1600" dirty="0">
              <a:solidFill>
                <a:srgbClr val="FFC000"/>
              </a:solidFill>
              <a:latin typeface="Arial Unicode MS" panose="020B0604020202020204" charset="-122"/>
              <a:ea typeface="Arial Unicode MS" panose="020B0604020202020204" charset="-122"/>
            </a:endParaRPr>
          </a:p>
        </p:txBody>
      </p:sp>
      <p:sp>
        <p:nvSpPr>
          <p:cNvPr id="64533" name="TextBox 31"/>
          <p:cNvSpPr txBox="1"/>
          <p:nvPr/>
        </p:nvSpPr>
        <p:spPr>
          <a:xfrm>
            <a:off x="2927350" y="4992688"/>
            <a:ext cx="883285" cy="354965"/>
          </a:xfrm>
          <a:prstGeom prst="rect">
            <a:avLst/>
          </a:prstGeom>
          <a:noFill/>
          <a:ln w="9525">
            <a:noFill/>
          </a:ln>
        </p:spPr>
        <p:txBody>
          <a:bodyPr wrap="none" anchor="t">
            <a:spAutoFit/>
          </a:bodyPr>
          <a:p>
            <a:pPr lvl="0" algn="l"/>
            <a:r>
              <a:rPr lang="en-US" altLang="x-none" sz="1600" dirty="0">
                <a:solidFill>
                  <a:srgbClr val="FFC000"/>
                </a:solidFill>
                <a:latin typeface="Arial Unicode MS" panose="020B0604020202020204" charset="-122"/>
                <a:ea typeface="Arial Unicode MS" panose="020B0604020202020204" charset="-122"/>
              </a:rPr>
              <a:t>Options</a:t>
            </a:r>
            <a:endParaRPr lang="zh-CN" altLang="en-US" sz="1600" dirty="0">
              <a:solidFill>
                <a:srgbClr val="FFC000"/>
              </a:solidFill>
              <a:latin typeface="Arial Unicode MS" panose="020B0604020202020204" charset="-122"/>
              <a:ea typeface="Arial Unicode MS" panose="020B0604020202020204" charset="-122"/>
            </a:endParaRPr>
          </a:p>
        </p:txBody>
      </p:sp>
      <p:sp>
        <p:nvSpPr>
          <p:cNvPr id="64534" name="TextBox 32"/>
          <p:cNvSpPr txBox="1"/>
          <p:nvPr/>
        </p:nvSpPr>
        <p:spPr>
          <a:xfrm>
            <a:off x="2286000" y="2894013"/>
            <a:ext cx="465455" cy="749300"/>
          </a:xfrm>
          <a:prstGeom prst="rect">
            <a:avLst/>
          </a:prstGeom>
          <a:noFill/>
          <a:ln w="9525">
            <a:noFill/>
          </a:ln>
        </p:spPr>
        <p:txBody>
          <a:bodyPr wrap="none" anchor="t">
            <a:spAutoFit/>
          </a:bodyPr>
          <a:p>
            <a:pPr lvl="0" algn="l"/>
            <a:r>
              <a:rPr lang="en-US" altLang="x-none" sz="4000" dirty="0">
                <a:solidFill>
                  <a:srgbClr val="E46C0A"/>
                </a:solidFill>
                <a:latin typeface="Arial Unicode MS" panose="020B0604020202020204" charset="-122"/>
                <a:ea typeface="Arial Unicode MS" panose="020B0604020202020204" charset="-122"/>
              </a:rPr>
              <a:t>2</a:t>
            </a:r>
            <a:endParaRPr lang="zh-CN" altLang="en-US" sz="4000" dirty="0">
              <a:solidFill>
                <a:srgbClr val="E46C0A"/>
              </a:solidFill>
              <a:latin typeface="Arial Unicode MS" panose="020B0604020202020204" charset="-122"/>
              <a:ea typeface="Arial Unicode MS" panose="020B0604020202020204" charset="-122"/>
            </a:endParaRPr>
          </a:p>
        </p:txBody>
      </p:sp>
      <p:sp>
        <p:nvSpPr>
          <p:cNvPr id="64535" name="TextBox 33"/>
          <p:cNvSpPr txBox="1"/>
          <p:nvPr/>
        </p:nvSpPr>
        <p:spPr>
          <a:xfrm>
            <a:off x="2160588" y="3500438"/>
            <a:ext cx="1057275" cy="420370"/>
          </a:xfrm>
          <a:prstGeom prst="rect">
            <a:avLst/>
          </a:prstGeom>
          <a:noFill/>
          <a:ln w="9525">
            <a:noFill/>
          </a:ln>
        </p:spPr>
        <p:txBody>
          <a:bodyPr wrap="none" anchor="t">
            <a:spAutoFit/>
          </a:bodyPr>
          <a:p>
            <a:pPr lvl="0" algn="l"/>
            <a:r>
              <a:rPr lang="en-US" altLang="x-none" sz="2000" dirty="0">
                <a:solidFill>
                  <a:srgbClr val="E46C0A"/>
                </a:solidFill>
                <a:latin typeface="Arial Unicode MS" panose="020B0604020202020204" charset="-122"/>
                <a:ea typeface="Arial Unicode MS" panose="020B0604020202020204" charset="-122"/>
              </a:rPr>
              <a:t>Options</a:t>
            </a:r>
            <a:endParaRPr lang="zh-CN" altLang="en-US" sz="2000" dirty="0">
              <a:solidFill>
                <a:srgbClr val="E46C0A"/>
              </a:solidFill>
              <a:latin typeface="Arial Unicode MS" panose="020B0604020202020204" charset="-122"/>
              <a:ea typeface="Arial Unicode MS" panose="020B0604020202020204" charset="-122"/>
            </a:endParaRPr>
          </a:p>
        </p:txBody>
      </p:sp>
      <p:sp>
        <p:nvSpPr>
          <p:cNvPr id="64536" name="燕尾形 34"/>
          <p:cNvSpPr/>
          <p:nvPr/>
        </p:nvSpPr>
        <p:spPr>
          <a:xfrm>
            <a:off x="3575050" y="3357563"/>
            <a:ext cx="228600" cy="290512"/>
          </a:xfrm>
          <a:prstGeom prst="chevron">
            <a:avLst>
              <a:gd name="adj" fmla="val 47564"/>
            </a:avLst>
          </a:prstGeom>
          <a:solidFill>
            <a:srgbClr val="E46C0A"/>
          </a:solidFill>
          <a:ln w="9525">
            <a:noFill/>
          </a:ln>
        </p:spPr>
        <p:txBody>
          <a:bodyPr anchor="ctr"/>
          <a:p>
            <a:pPr lvl="0" algn="ctr"/>
            <a:endParaRPr lang="zh-CN" altLang="en-US" b="0" dirty="0">
              <a:latin typeface="Calibri" panose="020F0502020204030204" charset="0"/>
              <a:ea typeface="宋体" panose="02010600030101010101" pitchFamily="2" charset="-122"/>
            </a:endParaRPr>
          </a:p>
        </p:txBody>
      </p:sp>
      <p:sp>
        <p:nvSpPr>
          <p:cNvPr id="64537" name="燕尾形 35"/>
          <p:cNvSpPr/>
          <p:nvPr/>
        </p:nvSpPr>
        <p:spPr>
          <a:xfrm>
            <a:off x="4221163" y="1944688"/>
            <a:ext cx="228600" cy="288925"/>
          </a:xfrm>
          <a:prstGeom prst="chevron">
            <a:avLst>
              <a:gd name="adj" fmla="val 47217"/>
            </a:avLst>
          </a:prstGeom>
          <a:solidFill>
            <a:srgbClr val="FFC000"/>
          </a:solidFill>
          <a:ln w="9525">
            <a:noFill/>
          </a:ln>
        </p:spPr>
        <p:txBody>
          <a:bodyPr anchor="ctr"/>
          <a:p>
            <a:pPr lvl="0" algn="ctr"/>
            <a:endParaRPr lang="zh-CN" altLang="en-US" b="0" dirty="0">
              <a:latin typeface="Calibri" panose="020F0502020204030204" charset="0"/>
              <a:ea typeface="宋体" panose="02010600030101010101" pitchFamily="2" charset="-122"/>
            </a:endParaRPr>
          </a:p>
        </p:txBody>
      </p:sp>
      <p:sp>
        <p:nvSpPr>
          <p:cNvPr id="64538" name="燕尾形 36"/>
          <p:cNvSpPr/>
          <p:nvPr/>
        </p:nvSpPr>
        <p:spPr>
          <a:xfrm>
            <a:off x="4221163" y="4732338"/>
            <a:ext cx="228600" cy="288925"/>
          </a:xfrm>
          <a:prstGeom prst="chevron">
            <a:avLst>
              <a:gd name="adj" fmla="val 47217"/>
            </a:avLst>
          </a:prstGeom>
          <a:solidFill>
            <a:srgbClr val="FFC000"/>
          </a:solidFill>
          <a:ln w="9525">
            <a:noFill/>
          </a:ln>
        </p:spPr>
        <p:txBody>
          <a:bodyPr anchor="ctr"/>
          <a:p>
            <a:pPr lvl="0" algn="ctr"/>
            <a:endParaRPr lang="zh-CN" altLang="en-US" b="0" dirty="0">
              <a:latin typeface="Calibri" panose="020F0502020204030204" charset="0"/>
              <a:ea typeface="宋体" panose="02010600030101010101" pitchFamily="2" charset="-122"/>
            </a:endParaRPr>
          </a:p>
        </p:txBody>
      </p:sp>
      <p:sp>
        <p:nvSpPr>
          <p:cNvPr id="64539" name="TextBox 37"/>
          <p:cNvSpPr txBox="1"/>
          <p:nvPr/>
        </p:nvSpPr>
        <p:spPr>
          <a:xfrm>
            <a:off x="4621213" y="1701800"/>
            <a:ext cx="4246880" cy="579120"/>
          </a:xfrm>
          <a:prstGeom prst="rect">
            <a:avLst/>
          </a:prstGeom>
          <a:noFill/>
          <a:ln w="9525">
            <a:noFill/>
          </a:ln>
        </p:spPr>
        <p:txBody>
          <a:bodyPr wrap="none" anchor="t">
            <a:spAutoFit/>
          </a:bodyPr>
          <a:p>
            <a:pPr lvl="0" algn="l"/>
            <a:r>
              <a:rPr lang="zh-CN" altLang="en-US" sz="3200" dirty="0">
                <a:latin typeface="Calibri" panose="020F0502020204030204" charset="0"/>
                <a:ea typeface="宋体" panose="02010600030101010101" pitchFamily="2" charset="-122"/>
              </a:rPr>
              <a:t>合同履行的概念及原则</a:t>
            </a:r>
            <a:endParaRPr lang="zh-CN" altLang="en-US" sz="3200" dirty="0">
              <a:latin typeface="Calibri" panose="020F0502020204030204" charset="0"/>
              <a:ea typeface="宋体" panose="02010600030101010101" pitchFamily="2" charset="-122"/>
            </a:endParaRPr>
          </a:p>
        </p:txBody>
      </p:sp>
      <p:sp>
        <p:nvSpPr>
          <p:cNvPr id="64540" name="TextBox 38"/>
          <p:cNvSpPr txBox="1"/>
          <p:nvPr/>
        </p:nvSpPr>
        <p:spPr>
          <a:xfrm>
            <a:off x="4621213" y="3036888"/>
            <a:ext cx="3119755" cy="583565"/>
          </a:xfrm>
          <a:prstGeom prst="rect">
            <a:avLst/>
          </a:prstGeom>
          <a:noFill/>
          <a:ln w="9525">
            <a:noFill/>
          </a:ln>
        </p:spPr>
        <p:txBody>
          <a:bodyPr wrap="none" anchor="t">
            <a:spAutoFit/>
          </a:bodyPr>
          <a:p>
            <a:pPr lvl="0" algn="l"/>
            <a:r>
              <a:rPr lang="zh-CN" altLang="en-US" sz="3200" dirty="0">
                <a:latin typeface="Calibri" panose="020F0502020204030204" charset="0"/>
                <a:ea typeface="宋体" panose="02010600030101010101" pitchFamily="2" charset="-122"/>
              </a:rPr>
              <a:t>合同履行的规则</a:t>
            </a:r>
            <a:r>
              <a:rPr lang="zh-CN" altLang="en-US" sz="3200" b="0" dirty="0">
                <a:latin typeface="Calibri" panose="020F0502020204030204" charset="0"/>
                <a:ea typeface="宋体" panose="02010600030101010101" pitchFamily="2" charset="-122"/>
              </a:rPr>
              <a:t> </a:t>
            </a:r>
            <a:endParaRPr lang="zh-CN" altLang="en-US" sz="3200" b="0" dirty="0">
              <a:latin typeface="Calibri" panose="020F0502020204030204" charset="0"/>
              <a:ea typeface="宋体" panose="02010600030101010101" pitchFamily="2" charset="-122"/>
            </a:endParaRPr>
          </a:p>
        </p:txBody>
      </p:sp>
      <p:sp>
        <p:nvSpPr>
          <p:cNvPr id="64541" name="TextBox 39"/>
          <p:cNvSpPr txBox="1"/>
          <p:nvPr/>
        </p:nvSpPr>
        <p:spPr>
          <a:xfrm>
            <a:off x="4621213" y="4414838"/>
            <a:ext cx="4246880" cy="579120"/>
          </a:xfrm>
          <a:prstGeom prst="rect">
            <a:avLst/>
          </a:prstGeom>
          <a:noFill/>
          <a:ln w="9525">
            <a:noFill/>
          </a:ln>
        </p:spPr>
        <p:txBody>
          <a:bodyPr wrap="none" anchor="t">
            <a:spAutoFit/>
          </a:bodyPr>
          <a:p>
            <a:pPr lvl="0" algn="l"/>
            <a:r>
              <a:rPr lang="zh-CN" altLang="en-US" sz="3200" dirty="0">
                <a:latin typeface="Calibri" panose="020F0502020204030204" charset="0"/>
                <a:ea typeface="宋体" panose="02010600030101010101" pitchFamily="2" charset="-122"/>
              </a:rPr>
              <a:t>双务合同履行的抗辩权</a:t>
            </a:r>
            <a:endParaRPr lang="zh-CN" altLang="en-US" sz="3200" dirty="0">
              <a:latin typeface="Calibri" panose="020F0502020204030204" charset="0"/>
              <a:ea typeface="宋体" panose="02010600030101010101" pitchFamily="2" charset="-122"/>
            </a:endParaRPr>
          </a:p>
        </p:txBody>
      </p:sp>
      <p:sp>
        <p:nvSpPr>
          <p:cNvPr id="64542" name="TextBox 40"/>
          <p:cNvSpPr txBox="1"/>
          <p:nvPr/>
        </p:nvSpPr>
        <p:spPr>
          <a:xfrm>
            <a:off x="7535863" y="382588"/>
            <a:ext cx="1808480" cy="579120"/>
          </a:xfrm>
          <a:prstGeom prst="rect">
            <a:avLst/>
          </a:prstGeom>
          <a:noFill/>
          <a:ln w="9525">
            <a:noFill/>
          </a:ln>
        </p:spPr>
        <p:txBody>
          <a:bodyPr wrap="none" anchor="t">
            <a:spAutoFit/>
          </a:bodyPr>
          <a:p>
            <a:pPr lvl="0" algn="l"/>
            <a:r>
              <a:rPr lang="zh-CN" altLang="en-US" sz="3200" dirty="0">
                <a:solidFill>
                  <a:schemeClr val="accent2"/>
                </a:solidFill>
                <a:latin typeface="Calibri" panose="020F0502020204030204" charset="0"/>
                <a:ea typeface="宋体" panose="02010600030101010101" pitchFamily="2" charset="-122"/>
                <a:sym typeface="+mn-ea"/>
              </a:rPr>
              <a:t>履行</a:t>
            </a:r>
            <a:r>
              <a:rPr lang="zh-CN" altLang="en-US" sz="3200" dirty="0">
                <a:solidFill>
                  <a:schemeClr val="accent2"/>
                </a:solidFill>
                <a:latin typeface="Calibri" panose="020F0502020204030204" charset="0"/>
                <a:ea typeface="宋体" panose="02010600030101010101" pitchFamily="2" charset="-122"/>
              </a:rPr>
              <a:t>合同</a:t>
            </a:r>
            <a:endParaRPr lang="zh-CN" altLang="en-US" sz="3200" dirty="0">
              <a:solidFill>
                <a:schemeClr val="accent2"/>
              </a:solidFill>
              <a:latin typeface="Calibri" panose="020F0502020204030204" charset="0"/>
              <a:ea typeface="宋体" panose="02010600030101010101" pitchFamily="2" charset="-122"/>
            </a:endParaRPr>
          </a:p>
        </p:txBody>
      </p:sp>
      <p:sp>
        <p:nvSpPr>
          <p:cNvPr id="64543" name="TextBox 29"/>
          <p:cNvSpPr txBox="1"/>
          <p:nvPr/>
        </p:nvSpPr>
        <p:spPr>
          <a:xfrm>
            <a:off x="2206625" y="5805488"/>
            <a:ext cx="465455" cy="749300"/>
          </a:xfrm>
          <a:prstGeom prst="rect">
            <a:avLst/>
          </a:prstGeom>
          <a:noFill/>
          <a:ln w="9525">
            <a:noFill/>
          </a:ln>
        </p:spPr>
        <p:txBody>
          <a:bodyPr wrap="none" anchor="t">
            <a:spAutoFit/>
          </a:bodyPr>
          <a:p>
            <a:pPr lvl="0" algn="l"/>
            <a:r>
              <a:rPr lang="en-US" altLang="x-none" sz="4000" dirty="0">
                <a:solidFill>
                  <a:srgbClr val="E46C0A"/>
                </a:solidFill>
                <a:latin typeface="Arial Unicode MS" panose="020B0604020202020204" charset="-122"/>
                <a:ea typeface="Arial Unicode MS" panose="020B0604020202020204" charset="-122"/>
              </a:rPr>
              <a:t>4</a:t>
            </a:r>
            <a:endParaRPr lang="zh-CN" altLang="en-US" sz="4000" dirty="0">
              <a:solidFill>
                <a:srgbClr val="E46C0A"/>
              </a:solidFill>
              <a:latin typeface="Arial Unicode MS" panose="020B0604020202020204" charset="-122"/>
              <a:ea typeface="Arial Unicode MS" panose="020B0604020202020204" charset="-122"/>
            </a:endParaRPr>
          </a:p>
        </p:txBody>
      </p:sp>
      <p:sp>
        <p:nvSpPr>
          <p:cNvPr id="64544" name="TextBox 33"/>
          <p:cNvSpPr txBox="1"/>
          <p:nvPr/>
        </p:nvSpPr>
        <p:spPr>
          <a:xfrm>
            <a:off x="2206625" y="6324600"/>
            <a:ext cx="1057275" cy="420370"/>
          </a:xfrm>
          <a:prstGeom prst="rect">
            <a:avLst/>
          </a:prstGeom>
          <a:noFill/>
          <a:ln w="9525">
            <a:noFill/>
          </a:ln>
        </p:spPr>
        <p:txBody>
          <a:bodyPr wrap="none" anchor="t">
            <a:spAutoFit/>
          </a:bodyPr>
          <a:p>
            <a:pPr lvl="0" algn="l"/>
            <a:r>
              <a:rPr lang="en-US" altLang="x-none" sz="2000" dirty="0">
                <a:solidFill>
                  <a:srgbClr val="E46C0A"/>
                </a:solidFill>
                <a:latin typeface="Arial Unicode MS" panose="020B0604020202020204" charset="-122"/>
                <a:ea typeface="Arial Unicode MS" panose="020B0604020202020204" charset="-122"/>
              </a:rPr>
              <a:t>Options</a:t>
            </a:r>
            <a:endParaRPr lang="zh-CN" altLang="en-US" sz="2000" dirty="0">
              <a:solidFill>
                <a:srgbClr val="E46C0A"/>
              </a:solidFill>
              <a:latin typeface="Arial Unicode MS" panose="020B0604020202020204" charset="-122"/>
              <a:ea typeface="Arial Unicode MS" panose="020B0604020202020204" charset="-122"/>
            </a:endParaRPr>
          </a:p>
        </p:txBody>
      </p:sp>
      <p:sp>
        <p:nvSpPr>
          <p:cNvPr id="64545" name="TextBox 39"/>
          <p:cNvSpPr txBox="1"/>
          <p:nvPr/>
        </p:nvSpPr>
        <p:spPr>
          <a:xfrm>
            <a:off x="4079875" y="5949950"/>
            <a:ext cx="2214880" cy="579120"/>
          </a:xfrm>
          <a:prstGeom prst="rect">
            <a:avLst/>
          </a:prstGeom>
          <a:noFill/>
          <a:ln w="9525">
            <a:noFill/>
          </a:ln>
        </p:spPr>
        <p:txBody>
          <a:bodyPr wrap="none" anchor="t">
            <a:spAutoFit/>
          </a:bodyPr>
          <a:p>
            <a:pPr lvl="0" algn="l"/>
            <a:r>
              <a:rPr lang="zh-CN" altLang="en-US" sz="3200" dirty="0">
                <a:latin typeface="Calibri" panose="020F0502020204030204" charset="0"/>
                <a:ea typeface="宋体" panose="02010600030101010101" pitchFamily="2" charset="-122"/>
              </a:rPr>
              <a:t>合同的保全</a:t>
            </a:r>
            <a:endParaRPr lang="zh-CN" altLang="en-US" sz="3200" dirty="0">
              <a:latin typeface="Calibri" panose="020F0502020204030204" charset="0"/>
              <a:ea typeface="宋体" panose="02010600030101010101" pitchFamily="2" charset="-122"/>
            </a:endParaRPr>
          </a:p>
        </p:txBody>
      </p:sp>
      <p:sp>
        <p:nvSpPr>
          <p:cNvPr id="64546" name="燕尾形 34"/>
          <p:cNvSpPr/>
          <p:nvPr/>
        </p:nvSpPr>
        <p:spPr>
          <a:xfrm>
            <a:off x="3359150" y="6165850"/>
            <a:ext cx="228600" cy="290513"/>
          </a:xfrm>
          <a:prstGeom prst="chevron">
            <a:avLst>
              <a:gd name="adj" fmla="val 47564"/>
            </a:avLst>
          </a:prstGeom>
          <a:solidFill>
            <a:srgbClr val="E46C0A"/>
          </a:solidFill>
          <a:ln w="9525">
            <a:noFill/>
          </a:ln>
        </p:spPr>
        <p:txBody>
          <a:bodyPr anchor="ctr"/>
          <a:p>
            <a:pPr lvl="0" algn="ctr"/>
            <a:endParaRPr lang="zh-CN" altLang="en-US" b="0" dirty="0">
              <a:latin typeface="Calibri" panose="020F0502020204030204" charset="0"/>
              <a:ea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7" name="标题 55297"/>
          <p:cNvSpPr>
            <a:spLocks noGrp="1"/>
          </p:cNvSpPr>
          <p:nvPr>
            <p:ph type="title"/>
          </p:nvPr>
        </p:nvSpPr>
        <p:spPr/>
        <p:txBody>
          <a:bodyPr anchor="ctr"/>
          <a:p>
            <a:r>
              <a:rPr lang="en-US" altLang="x-none" b="1" dirty="0"/>
              <a:t>1.</a:t>
            </a:r>
            <a:r>
              <a:rPr lang="zh-CN" altLang="en-US" b="1" dirty="0"/>
              <a:t>合同履行的概念及原则</a:t>
            </a:r>
            <a:endParaRPr lang="zh-CN" altLang="en-US" b="1" dirty="0"/>
          </a:p>
        </p:txBody>
      </p:sp>
      <p:sp>
        <p:nvSpPr>
          <p:cNvPr id="65538" name="文本占位符 55298"/>
          <p:cNvSpPr>
            <a:spLocks noGrp="1"/>
          </p:cNvSpPr>
          <p:nvPr>
            <p:ph idx="1"/>
          </p:nvPr>
        </p:nvSpPr>
        <p:spPr/>
        <p:txBody>
          <a:bodyPr anchor="t"/>
          <a:p>
            <a:r>
              <a:rPr lang="zh-CN" altLang="en-US" dirty="0"/>
              <a:t>合同的履行，是指</a:t>
            </a:r>
            <a:r>
              <a:rPr lang="zh-CN" altLang="en-US" b="1" dirty="0">
                <a:solidFill>
                  <a:srgbClr val="FF0000"/>
                </a:solidFill>
              </a:rPr>
              <a:t>合同生效</a:t>
            </a:r>
            <a:r>
              <a:rPr lang="zh-CN" altLang="en-US" dirty="0"/>
              <a:t>后，双方当事人按照合同规定的各项条款，完成各自承担的义务和实现各自享受的权利，使双方当事人的合同目的得以实现的行为。</a:t>
            </a:r>
            <a:endParaRPr lang="zh-CN" altLang="en-US" dirty="0"/>
          </a:p>
          <a:p>
            <a:r>
              <a:rPr lang="zh-CN" altLang="en-US" dirty="0"/>
              <a:t>合同履行的原则，是指当事人在合同履行过程中应遵循的基本规则或准则。</a:t>
            </a:r>
            <a:endParaRPr lang="zh-CN" altLang="en-US" dirty="0"/>
          </a:p>
          <a:p>
            <a:r>
              <a:rPr lang="en-US" altLang="x-none" dirty="0"/>
              <a:t>1</a:t>
            </a:r>
            <a:r>
              <a:rPr lang="zh-CN" altLang="en-US" dirty="0"/>
              <a:t>、全面、正确履行的原则。</a:t>
            </a:r>
            <a:endParaRPr lang="zh-CN" altLang="en-US" dirty="0"/>
          </a:p>
          <a:p>
            <a:r>
              <a:rPr lang="en-US" altLang="x-none" dirty="0"/>
              <a:t>2</a:t>
            </a:r>
            <a:r>
              <a:rPr lang="zh-CN" altLang="en-US" dirty="0"/>
              <a:t>、诚实信用原则。</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1" name="标题 56321"/>
          <p:cNvSpPr>
            <a:spLocks noGrp="1"/>
          </p:cNvSpPr>
          <p:nvPr>
            <p:ph type="title"/>
          </p:nvPr>
        </p:nvSpPr>
        <p:spPr/>
        <p:txBody>
          <a:bodyPr anchor="ctr"/>
          <a:p>
            <a:r>
              <a:rPr lang="en-US" altLang="x-none" b="1" dirty="0"/>
              <a:t>2. </a:t>
            </a:r>
            <a:r>
              <a:rPr lang="zh-CN" altLang="en-US" b="1" dirty="0"/>
              <a:t>合同履行的规则</a:t>
            </a:r>
            <a:endParaRPr lang="zh-CN" altLang="en-US" dirty="0"/>
          </a:p>
        </p:txBody>
      </p:sp>
      <p:sp>
        <p:nvSpPr>
          <p:cNvPr id="66562" name="文本占位符 56322"/>
          <p:cNvSpPr>
            <a:spLocks noGrp="1"/>
          </p:cNvSpPr>
          <p:nvPr>
            <p:ph idx="1"/>
          </p:nvPr>
        </p:nvSpPr>
        <p:spPr>
          <a:xfrm>
            <a:off x="1981200" y="1989138"/>
            <a:ext cx="8686800" cy="4525962"/>
          </a:xfrm>
        </p:spPr>
        <p:txBody>
          <a:bodyPr anchor="t"/>
          <a:p>
            <a:r>
              <a:rPr lang="zh-CN" altLang="en-US" b="1" dirty="0">
                <a:solidFill>
                  <a:schemeClr val="tx1"/>
                </a:solidFill>
              </a:rPr>
              <a:t>（</a:t>
            </a:r>
            <a:r>
              <a:rPr lang="en-US" altLang="x-none" b="1" dirty="0">
                <a:solidFill>
                  <a:schemeClr val="tx1"/>
                </a:solidFill>
              </a:rPr>
              <a:t>1</a:t>
            </a:r>
            <a:r>
              <a:rPr lang="zh-CN" altLang="en-US" b="1" dirty="0">
                <a:solidFill>
                  <a:schemeClr val="tx1"/>
                </a:solidFill>
              </a:rPr>
              <a:t>）</a:t>
            </a:r>
            <a:r>
              <a:rPr lang="zh-CN" altLang="en-US" b="1">
                <a:solidFill>
                  <a:srgbClr val="000000"/>
                </a:solidFill>
                <a:latin typeface="楷体_GB2312" pitchFamily="1" charset="-122"/>
                <a:ea typeface="楷体_GB2312" pitchFamily="1" charset="-122"/>
                <a:sym typeface="+mn-ea"/>
              </a:rPr>
              <a:t>内容约定不明确的合同的履行</a:t>
            </a:r>
            <a:endParaRPr lang="zh-CN" altLang="en-US" b="1">
              <a:solidFill>
                <a:srgbClr val="000000"/>
              </a:solidFill>
              <a:latin typeface="楷体_GB2312" pitchFamily="1" charset="-122"/>
              <a:ea typeface="楷体_GB2312" pitchFamily="1" charset="-122"/>
            </a:endParaRPr>
          </a:p>
          <a:p>
            <a:r>
              <a:rPr lang="zh-CN" altLang="en-US" b="1" dirty="0">
                <a:solidFill>
                  <a:schemeClr val="tx1"/>
                </a:solidFill>
              </a:rPr>
              <a:t>（</a:t>
            </a:r>
            <a:r>
              <a:rPr lang="en-US" altLang="x-none" b="1" dirty="0">
                <a:solidFill>
                  <a:schemeClr val="tx1"/>
                </a:solidFill>
              </a:rPr>
              <a:t>2</a:t>
            </a:r>
            <a:r>
              <a:rPr lang="zh-CN" altLang="en-US" b="1" dirty="0">
                <a:solidFill>
                  <a:schemeClr val="tx1"/>
                </a:solidFill>
              </a:rPr>
              <a:t>）合同价格调整的履行规则</a:t>
            </a:r>
            <a:endParaRPr lang="zh-CN" altLang="en-US" b="1" dirty="0">
              <a:solidFill>
                <a:schemeClr val="tx1"/>
              </a:solidFill>
            </a:endParaRPr>
          </a:p>
          <a:p>
            <a:r>
              <a:rPr lang="zh-CN" altLang="en-US" b="1" dirty="0">
                <a:solidFill>
                  <a:schemeClr val="tx1"/>
                </a:solidFill>
              </a:rPr>
              <a:t>（</a:t>
            </a:r>
            <a:r>
              <a:rPr lang="en-US" altLang="x-none" b="1" dirty="0">
                <a:solidFill>
                  <a:schemeClr val="tx1"/>
                </a:solidFill>
              </a:rPr>
              <a:t>3</a:t>
            </a:r>
            <a:r>
              <a:rPr lang="zh-CN" altLang="en-US" b="1" dirty="0">
                <a:solidFill>
                  <a:schemeClr val="tx1"/>
                </a:solidFill>
              </a:rPr>
              <a:t>）</a:t>
            </a:r>
            <a:r>
              <a:rPr lang="zh-CN" altLang="en-US" b="1">
                <a:solidFill>
                  <a:schemeClr val="tx1"/>
                </a:solidFill>
                <a:sym typeface="+mn-ea"/>
              </a:rPr>
              <a:t>履行地点不明确</a:t>
            </a:r>
            <a:endParaRPr lang="zh-CN" altLang="en-US" b="1">
              <a:solidFill>
                <a:schemeClr val="tx1"/>
              </a:solidFill>
              <a:sym typeface="+mn-ea"/>
            </a:endParaRPr>
          </a:p>
          <a:p>
            <a:r>
              <a:rPr lang="zh-CN" altLang="en-US" b="1">
                <a:solidFill>
                  <a:schemeClr val="tx1"/>
                </a:solidFill>
                <a:sym typeface="+mn-ea"/>
              </a:rPr>
              <a:t>（</a:t>
            </a:r>
            <a:r>
              <a:rPr lang="en-US" altLang="zh-CN" b="1">
                <a:solidFill>
                  <a:schemeClr val="tx1"/>
                </a:solidFill>
                <a:sym typeface="+mn-ea"/>
              </a:rPr>
              <a:t>4</a:t>
            </a:r>
            <a:r>
              <a:rPr lang="zh-CN" altLang="en-US" b="1">
                <a:solidFill>
                  <a:schemeClr val="tx1"/>
                </a:solidFill>
                <a:sym typeface="+mn-ea"/>
              </a:rPr>
              <a:t>）履行期限不明确</a:t>
            </a:r>
            <a:endParaRPr lang="zh-CN" altLang="en-US" b="1">
              <a:solidFill>
                <a:schemeClr val="tx1"/>
              </a:solidFill>
              <a:sym typeface="+mn-ea"/>
            </a:endParaRPr>
          </a:p>
          <a:p>
            <a:r>
              <a:rPr lang="zh-CN" altLang="en-US" b="1" dirty="0">
                <a:solidFill>
                  <a:schemeClr val="tx1"/>
                </a:solidFill>
              </a:rPr>
              <a:t>（</a:t>
            </a:r>
            <a:r>
              <a:rPr lang="en-US" altLang="zh-CN" b="1" dirty="0">
                <a:solidFill>
                  <a:schemeClr val="tx1"/>
                </a:solidFill>
              </a:rPr>
              <a:t>5</a:t>
            </a:r>
            <a:r>
              <a:rPr lang="zh-CN" altLang="en-US" b="1" dirty="0">
                <a:solidFill>
                  <a:schemeClr val="tx1"/>
                </a:solidFill>
              </a:rPr>
              <a:t>）</a:t>
            </a:r>
            <a:r>
              <a:rPr lang="zh-CN" altLang="en-US" b="1">
                <a:solidFill>
                  <a:schemeClr val="tx1"/>
                </a:solidFill>
                <a:sym typeface="+mn-ea"/>
              </a:rPr>
              <a:t>履行费用不明确</a:t>
            </a:r>
            <a:endParaRPr lang="zh-CN" altLang="en-US" b="1" dirty="0">
              <a:solidFill>
                <a:schemeClr val="tx1"/>
              </a:solidFill>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文本占位符 12289"/>
          <p:cNvSpPr>
            <a:spLocks noGrp="1" noRot="1"/>
          </p:cNvSpPr>
          <p:nvPr>
            <p:ph idx="1"/>
          </p:nvPr>
        </p:nvSpPr>
        <p:spPr>
          <a:xfrm>
            <a:off x="2286000" y="228600"/>
            <a:ext cx="7772400" cy="6096000"/>
          </a:xfrm>
        </p:spPr>
        <p:txBody>
          <a:bodyPr anchor="t"/>
          <a:p>
            <a:pPr>
              <a:buNone/>
            </a:pPr>
            <a:r>
              <a:rPr lang="en-US" altLang="zh-CN" sz="2800"/>
              <a:t>       </a:t>
            </a:r>
            <a:r>
              <a:rPr lang="zh-CN" altLang="en-US" b="1">
                <a:solidFill>
                  <a:schemeClr val="hlink"/>
                </a:solidFill>
              </a:rPr>
              <a:t>合同条款不明确时履行的一般规定</a:t>
            </a:r>
            <a:endParaRPr lang="zh-CN" altLang="en-US" b="1">
              <a:solidFill>
                <a:schemeClr val="hlink"/>
              </a:solidFill>
            </a:endParaRPr>
          </a:p>
          <a:p>
            <a:pPr>
              <a:buNone/>
            </a:pPr>
            <a:r>
              <a:rPr lang="zh-CN" altLang="en-US" sz="2400" b="1"/>
              <a:t>合同不成立：合同的标的、数量未约定或者约定不明确的。</a:t>
            </a:r>
            <a:endParaRPr lang="zh-CN" altLang="en-US" sz="2400" b="1"/>
          </a:p>
          <a:p>
            <a:pPr>
              <a:buNone/>
            </a:pPr>
            <a:r>
              <a:rPr lang="zh-CN" altLang="en-US" sz="2400" b="1"/>
              <a:t>合同成立：当事人约定了合同的标的、数量。</a:t>
            </a:r>
            <a:endParaRPr lang="zh-CN" altLang="en-US" sz="2400" b="1"/>
          </a:p>
          <a:p>
            <a:pPr>
              <a:buNone/>
            </a:pPr>
            <a:endParaRPr lang="zh-CN" altLang="en-US" sz="2400"/>
          </a:p>
          <a:p>
            <a:pPr>
              <a:buNone/>
            </a:pPr>
            <a:endParaRPr lang="zh-CN" altLang="en-US" sz="2400"/>
          </a:p>
          <a:p>
            <a:pPr>
              <a:buNone/>
            </a:pPr>
            <a:r>
              <a:rPr lang="zh-CN" altLang="en-US" sz="2400"/>
              <a:t>条款不明</a:t>
            </a:r>
            <a:endParaRPr lang="zh-CN" altLang="en-US" sz="2400"/>
          </a:p>
          <a:p>
            <a:pPr>
              <a:buNone/>
            </a:pPr>
            <a:endParaRPr lang="zh-CN" altLang="en-US" sz="2400"/>
          </a:p>
          <a:p>
            <a:pPr>
              <a:buNone/>
            </a:pPr>
            <a:endParaRPr lang="zh-CN" altLang="en-US" sz="2400"/>
          </a:p>
          <a:p>
            <a:pPr>
              <a:buNone/>
            </a:pPr>
            <a:r>
              <a:rPr lang="zh-CN" altLang="en-US" sz="2400"/>
              <a:t>法律规定：</a:t>
            </a:r>
            <a:endParaRPr lang="zh-CN" altLang="en-US" sz="2400"/>
          </a:p>
          <a:p>
            <a:pPr>
              <a:buNone/>
            </a:pPr>
            <a:r>
              <a:rPr lang="zh-CN" altLang="en-US" sz="2400"/>
              <a:t>（一）</a:t>
            </a:r>
            <a:r>
              <a:rPr lang="zh-CN" altLang="en-US" sz="2400" b="1">
                <a:solidFill>
                  <a:srgbClr val="FF0000"/>
                </a:solidFill>
              </a:rPr>
              <a:t>质量要求不明确的</a:t>
            </a:r>
            <a:r>
              <a:rPr lang="zh-CN" altLang="en-US" sz="2400"/>
              <a:t>，按照国家标准、行业标准履行；没有国家标准、行业标准的，按照通常标准或符合合同目的的特定标准履行。这里讲的通</a:t>
            </a:r>
            <a:r>
              <a:rPr lang="zh-CN" altLang="en-US" sz="2400">
                <a:solidFill>
                  <a:srgbClr val="FF0000"/>
                </a:solidFill>
              </a:rPr>
              <a:t>常标准是指同一价格中的中等质量标准。</a:t>
            </a:r>
            <a:endParaRPr lang="zh-CN" altLang="en-US" sz="2400">
              <a:solidFill>
                <a:srgbClr val="FF0000"/>
              </a:solidFill>
            </a:endParaRPr>
          </a:p>
          <a:p>
            <a:pPr lvl="1"/>
            <a:endParaRPr lang="zh-CN" altLang="en-US" sz="2400">
              <a:solidFill>
                <a:srgbClr val="FF0000"/>
              </a:solidFill>
            </a:endParaRPr>
          </a:p>
        </p:txBody>
      </p:sp>
      <p:sp>
        <p:nvSpPr>
          <p:cNvPr id="12290" name="左大括号 12290"/>
          <p:cNvSpPr/>
          <p:nvPr/>
        </p:nvSpPr>
        <p:spPr>
          <a:xfrm>
            <a:off x="4419600" y="2286000"/>
            <a:ext cx="457200" cy="1524000"/>
          </a:xfrm>
          <a:prstGeom prst="leftBrace">
            <a:avLst>
              <a:gd name="adj1" fmla="val 27762"/>
              <a:gd name="adj2" fmla="val 50000"/>
            </a:avLst>
          </a:prstGeom>
          <a:noFill/>
          <a:ln w="9525" cap="flat" cmpd="sng">
            <a:solidFill>
              <a:schemeClr val="tx1"/>
            </a:solidFill>
            <a:prstDash val="solid"/>
            <a:round/>
            <a:headEnd type="none" w="med" len="med"/>
            <a:tailEnd type="none" w="med" len="med"/>
          </a:ln>
        </p:spPr>
        <p:txBody>
          <a:bodyPr anchor="t"/>
          <a:p>
            <a:pPr lvl="0"/>
            <a:endParaRPr lang="zh-CN" altLang="en-US">
              <a:latin typeface="Arial" panose="020B0604020202020204" pitchFamily="34" charset="0"/>
              <a:ea typeface="宋体" panose="02010600030101010101" pitchFamily="2" charset="-122"/>
            </a:endParaRPr>
          </a:p>
        </p:txBody>
      </p:sp>
      <p:sp>
        <p:nvSpPr>
          <p:cNvPr id="12291" name="文本框 12291"/>
          <p:cNvSpPr txBox="1"/>
          <p:nvPr/>
        </p:nvSpPr>
        <p:spPr>
          <a:xfrm>
            <a:off x="5087938" y="2060575"/>
            <a:ext cx="2209800" cy="518160"/>
          </a:xfrm>
          <a:prstGeom prst="rect">
            <a:avLst/>
          </a:prstGeom>
          <a:noFill/>
          <a:ln w="9525">
            <a:noFill/>
          </a:ln>
        </p:spPr>
        <p:txBody>
          <a:bodyPr anchor="t">
            <a:spAutoFit/>
          </a:bodyPr>
          <a:p>
            <a:pPr lvl="0">
              <a:spcBef>
                <a:spcPct val="50000"/>
              </a:spcBef>
              <a:buClr>
                <a:srgbClr val="000000"/>
              </a:buClr>
            </a:pPr>
            <a:r>
              <a:rPr lang="zh-CN" altLang="en-US" sz="2800" b="1">
                <a:latin typeface="Times New Roman" panose="02020603050405020304" pitchFamily="2" charset="0"/>
                <a:ea typeface="宋体" panose="02010600030101010101" pitchFamily="2" charset="-122"/>
              </a:rPr>
              <a:t>达成协议</a:t>
            </a:r>
            <a:endParaRPr lang="zh-CN" altLang="en-US" sz="2800" b="1">
              <a:latin typeface="Times New Roman" panose="02020603050405020304" pitchFamily="2" charset="0"/>
              <a:ea typeface="宋体" panose="02010600030101010101" pitchFamily="2" charset="-122"/>
            </a:endParaRPr>
          </a:p>
        </p:txBody>
      </p:sp>
      <p:sp>
        <p:nvSpPr>
          <p:cNvPr id="12292" name="文本框 12292"/>
          <p:cNvSpPr txBox="1"/>
          <p:nvPr/>
        </p:nvSpPr>
        <p:spPr>
          <a:xfrm>
            <a:off x="4953000" y="2743200"/>
            <a:ext cx="5334000" cy="518160"/>
          </a:xfrm>
          <a:prstGeom prst="rect">
            <a:avLst/>
          </a:prstGeom>
          <a:noFill/>
          <a:ln w="9525">
            <a:noFill/>
          </a:ln>
        </p:spPr>
        <p:txBody>
          <a:bodyPr anchor="t">
            <a:spAutoFit/>
          </a:bodyPr>
          <a:p>
            <a:pPr lvl="0">
              <a:spcBef>
                <a:spcPct val="50000"/>
              </a:spcBef>
              <a:buClr>
                <a:srgbClr val="000000"/>
              </a:buClr>
            </a:pPr>
            <a:r>
              <a:rPr lang="zh-CN" altLang="en-US" sz="2800" b="1">
                <a:latin typeface="Times New Roman" panose="02020603050405020304" pitchFamily="2" charset="0"/>
                <a:ea typeface="宋体" panose="02010600030101010101" pitchFamily="2" charset="-122"/>
              </a:rPr>
              <a:t>按照合同有关条款或者交易习惯</a:t>
            </a:r>
            <a:endParaRPr lang="zh-CN" altLang="en-US" sz="2800" b="1">
              <a:latin typeface="Times New Roman" panose="02020603050405020304" pitchFamily="2" charset="0"/>
              <a:ea typeface="宋体" panose="02010600030101010101" pitchFamily="2" charset="-122"/>
            </a:endParaRPr>
          </a:p>
        </p:txBody>
      </p:sp>
      <p:sp>
        <p:nvSpPr>
          <p:cNvPr id="12293" name="文本框 12293"/>
          <p:cNvSpPr txBox="1"/>
          <p:nvPr/>
        </p:nvSpPr>
        <p:spPr>
          <a:xfrm>
            <a:off x="5029200" y="3505200"/>
            <a:ext cx="2057400" cy="457200"/>
          </a:xfrm>
          <a:prstGeom prst="rect">
            <a:avLst/>
          </a:prstGeom>
          <a:noFill/>
          <a:ln w="9525">
            <a:noFill/>
          </a:ln>
        </p:spPr>
        <p:txBody>
          <a:bodyPr anchor="t">
            <a:spAutoFit/>
          </a:bodyPr>
          <a:p>
            <a:pPr lvl="0">
              <a:spcBef>
                <a:spcPct val="50000"/>
              </a:spcBef>
              <a:buClr>
                <a:srgbClr val="000000"/>
              </a:buClr>
            </a:pPr>
            <a:r>
              <a:rPr lang="zh-CN" altLang="en-US" sz="2400" b="1">
                <a:latin typeface="Times New Roman" panose="02020603050405020304" pitchFamily="2" charset="0"/>
                <a:ea typeface="宋体" panose="02010600030101010101" pitchFamily="2" charset="-122"/>
              </a:rPr>
              <a:t>法律规定</a:t>
            </a:r>
            <a:endParaRPr lang="zh-CN" altLang="en-US" sz="2400" b="1">
              <a:latin typeface="Times New Roman" panose="02020603050405020304" pitchFamily="2" charset="0"/>
              <a:ea typeface="宋体" panose="02010600030101010101" pitchFamily="2" charset="-122"/>
            </a:endParaRPr>
          </a:p>
        </p:txBody>
      </p:sp>
      <p:sp>
        <p:nvSpPr>
          <p:cNvPr id="12294" name="日期占位符 1"/>
          <p:cNvSpPr/>
          <p:nvPr>
            <p:ph type="dt" sz="half" idx="10"/>
          </p:nvPr>
        </p:nvSpPr>
        <p:spPr/>
        <p:txBody>
          <a:bodyPr anchor="t"/>
          <a:p>
            <a:endParaRPr lang="zh-CN" altLang="en-US"/>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9217"/>
          <p:cNvSpPr>
            <a:spLocks noGrp="1" noRot="1"/>
          </p:cNvSpPr>
          <p:nvPr>
            <p:ph type="title"/>
          </p:nvPr>
        </p:nvSpPr>
        <p:spPr/>
        <p:txBody>
          <a:bodyPr anchor="ctr"/>
          <a:p>
            <a:r>
              <a:rPr lang="zh-CN" altLang="en-US" sz="4000" b="1">
                <a:solidFill>
                  <a:srgbClr val="000000"/>
                </a:solidFill>
                <a:latin typeface="楷体_GB2312" pitchFamily="1" charset="-122"/>
                <a:ea typeface="楷体_GB2312" pitchFamily="1" charset="-122"/>
              </a:rPr>
              <a:t>（</a:t>
            </a:r>
            <a:r>
              <a:rPr lang="en-US" altLang="zh-CN" sz="4000" b="1">
                <a:solidFill>
                  <a:srgbClr val="000000"/>
                </a:solidFill>
                <a:latin typeface="楷体_GB2312" pitchFamily="1" charset="-122"/>
                <a:ea typeface="楷体_GB2312" pitchFamily="1" charset="-122"/>
              </a:rPr>
              <a:t>1</a:t>
            </a:r>
            <a:r>
              <a:rPr lang="zh-CN" altLang="en-US" sz="4000" b="1">
                <a:solidFill>
                  <a:srgbClr val="000000"/>
                </a:solidFill>
                <a:latin typeface="楷体_GB2312" pitchFamily="1" charset="-122"/>
                <a:ea typeface="楷体_GB2312" pitchFamily="1" charset="-122"/>
              </a:rPr>
              <a:t>）内容约定不明确的合同的履行</a:t>
            </a:r>
            <a:endParaRPr lang="zh-CN" altLang="en-US" sz="4000" b="1">
              <a:solidFill>
                <a:srgbClr val="000000"/>
              </a:solidFill>
              <a:latin typeface="楷体_GB2312" pitchFamily="1" charset="-122"/>
              <a:ea typeface="楷体_GB2312" pitchFamily="1" charset="-122"/>
            </a:endParaRPr>
          </a:p>
        </p:txBody>
      </p:sp>
      <p:sp>
        <p:nvSpPr>
          <p:cNvPr id="9218" name="文本占位符 9218"/>
          <p:cNvSpPr>
            <a:spLocks noGrp="1" noRot="1"/>
          </p:cNvSpPr>
          <p:nvPr>
            <p:ph idx="1"/>
          </p:nvPr>
        </p:nvSpPr>
        <p:spPr>
          <a:xfrm>
            <a:off x="1847850" y="1700213"/>
            <a:ext cx="8540750" cy="3886200"/>
          </a:xfrm>
        </p:spPr>
        <p:txBody>
          <a:bodyPr anchor="t"/>
          <a:p>
            <a:pPr lvl="1">
              <a:lnSpc>
                <a:spcPct val="90000"/>
              </a:lnSpc>
            </a:pPr>
            <a:endParaRPr lang="en-US" altLang="zh-CN"/>
          </a:p>
          <a:p>
            <a:pPr>
              <a:lnSpc>
                <a:spcPct val="90000"/>
              </a:lnSpc>
            </a:pPr>
            <a:r>
              <a:rPr lang="en-US" altLang="zh-CN" sz="3600" b="1">
                <a:solidFill>
                  <a:srgbClr val="000000"/>
                </a:solidFill>
                <a:latin typeface="楷体_GB2312" pitchFamily="1" charset="-122"/>
                <a:ea typeface="楷体_GB2312" pitchFamily="1" charset="-122"/>
              </a:rPr>
              <a:t>《</a:t>
            </a:r>
            <a:r>
              <a:rPr lang="zh-CN" altLang="en-US" sz="3600" b="1">
                <a:solidFill>
                  <a:srgbClr val="000000"/>
                </a:solidFill>
                <a:latin typeface="楷体_GB2312" pitchFamily="1" charset="-122"/>
                <a:ea typeface="楷体_GB2312" pitchFamily="1" charset="-122"/>
              </a:rPr>
              <a:t>合同法</a:t>
            </a:r>
            <a:r>
              <a:rPr lang="en-US" altLang="zh-CN" sz="3600" b="1">
                <a:solidFill>
                  <a:srgbClr val="000000"/>
                </a:solidFill>
                <a:latin typeface="楷体_GB2312" pitchFamily="1" charset="-122"/>
                <a:ea typeface="楷体_GB2312" pitchFamily="1" charset="-122"/>
              </a:rPr>
              <a:t>》</a:t>
            </a:r>
            <a:r>
              <a:rPr lang="zh-CN" altLang="en-US" sz="3600" b="1">
                <a:solidFill>
                  <a:srgbClr val="000000"/>
                </a:solidFill>
                <a:latin typeface="楷体_GB2312" pitchFamily="1" charset="-122"/>
                <a:ea typeface="楷体_GB2312" pitchFamily="1" charset="-122"/>
              </a:rPr>
              <a:t>第</a:t>
            </a:r>
            <a:r>
              <a:rPr lang="en-US" altLang="zh-CN" sz="3600" b="1">
                <a:solidFill>
                  <a:srgbClr val="000000"/>
                </a:solidFill>
                <a:latin typeface="楷体_GB2312" pitchFamily="1" charset="-122"/>
                <a:ea typeface="楷体_GB2312" pitchFamily="1" charset="-122"/>
              </a:rPr>
              <a:t>61</a:t>
            </a:r>
            <a:r>
              <a:rPr lang="zh-CN" altLang="en-US" sz="3600" b="1">
                <a:solidFill>
                  <a:srgbClr val="000000"/>
                </a:solidFill>
                <a:latin typeface="楷体_GB2312" pitchFamily="1" charset="-122"/>
                <a:ea typeface="楷体_GB2312" pitchFamily="1" charset="-122"/>
              </a:rPr>
              <a:t>条规定：“合同生效后，当事人就质量、价款或者报酬、履行地点等内容没有约定或者约定不明确的，可以</a:t>
            </a:r>
            <a:r>
              <a:rPr lang="zh-CN" altLang="en-US" sz="3600" b="1">
                <a:latin typeface="楷体_GB2312" pitchFamily="1" charset="-122"/>
                <a:ea typeface="楷体_GB2312" pitchFamily="1" charset="-122"/>
              </a:rPr>
              <a:t>协议补充</a:t>
            </a:r>
            <a:r>
              <a:rPr lang="zh-CN" altLang="en-US" sz="3600" b="1">
                <a:solidFill>
                  <a:srgbClr val="000000"/>
                </a:solidFill>
                <a:latin typeface="楷体_GB2312" pitchFamily="1" charset="-122"/>
                <a:ea typeface="楷体_GB2312" pitchFamily="1" charset="-122"/>
              </a:rPr>
              <a:t>；不能达成补充协议的，按照合同</a:t>
            </a:r>
            <a:r>
              <a:rPr lang="zh-CN" altLang="en-US" sz="3600" b="1">
                <a:latin typeface="楷体_GB2312" pitchFamily="1" charset="-122"/>
                <a:ea typeface="楷体_GB2312" pitchFamily="1" charset="-122"/>
              </a:rPr>
              <a:t>有关条款或者交易习惯</a:t>
            </a:r>
            <a:r>
              <a:rPr lang="zh-CN" altLang="en-US" sz="3600" b="1">
                <a:solidFill>
                  <a:srgbClr val="000000"/>
                </a:solidFill>
                <a:latin typeface="楷体_GB2312" pitchFamily="1" charset="-122"/>
                <a:ea typeface="楷体_GB2312" pitchFamily="1" charset="-122"/>
              </a:rPr>
              <a:t>确定。”</a:t>
            </a:r>
            <a:endParaRPr lang="zh-CN" altLang="en-US" sz="3600" b="1">
              <a:solidFill>
                <a:srgbClr val="000000"/>
              </a:solidFill>
              <a:latin typeface="楷体_GB2312" pitchFamily="1" charset="-122"/>
              <a:ea typeface="楷体_GB2312" pitchFamily="1" charset="-122"/>
            </a:endParaRPr>
          </a:p>
        </p:txBody>
      </p:sp>
      <p:pic>
        <p:nvPicPr>
          <p:cNvPr id="9219" name="图片 9219" descr="u=736146901,2091482431&amp;fm=0&amp;gp=0">
            <a:hlinkClick r:id="rId1"/>
          </p:cNvPr>
          <p:cNvPicPr>
            <a:picLocks noChangeAspect="1"/>
          </p:cNvPicPr>
          <p:nvPr/>
        </p:nvPicPr>
        <p:blipFill>
          <a:blip r:embed="rId2"/>
          <a:stretch>
            <a:fillRect/>
          </a:stretch>
        </p:blipFill>
        <p:spPr>
          <a:xfrm>
            <a:off x="8040688" y="4868863"/>
            <a:ext cx="2270125" cy="1593850"/>
          </a:xfrm>
          <a:prstGeom prst="rect">
            <a:avLst/>
          </a:prstGeom>
          <a:noFill/>
          <a:ln w="9525">
            <a:noFill/>
          </a:ln>
        </p:spPr>
      </p:pic>
      <p:sp>
        <p:nvSpPr>
          <p:cNvPr id="9220" name="日期占位符 1"/>
          <p:cNvSpPr/>
          <p:nvPr>
            <p:ph type="dt" sz="half" idx="10"/>
          </p:nvPr>
        </p:nvSpPr>
        <p:spPr/>
        <p:txBody>
          <a:bodyPr anchor="t"/>
          <a:p>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文本占位符 10241"/>
          <p:cNvSpPr>
            <a:spLocks noGrp="1" noRot="1"/>
          </p:cNvSpPr>
          <p:nvPr>
            <p:ph type="body"/>
          </p:nvPr>
        </p:nvSpPr>
        <p:spPr>
          <a:xfrm>
            <a:off x="1774825" y="692150"/>
            <a:ext cx="8353425" cy="5040313"/>
          </a:xfrm>
        </p:spPr>
        <p:txBody>
          <a:bodyPr anchor="t"/>
          <a:p>
            <a:pPr lvl="0">
              <a:lnSpc>
                <a:spcPct val="80000"/>
              </a:lnSpc>
            </a:pPr>
            <a:r>
              <a:rPr lang="zh-CN" altLang="en-US" b="1">
                <a:solidFill>
                  <a:schemeClr val="tx2"/>
                </a:solidFill>
                <a:latin typeface="楷体_GB2312" pitchFamily="1" charset="-122"/>
                <a:ea typeface="楷体_GB2312" pitchFamily="1" charset="-122"/>
              </a:rPr>
              <a:t>甲公司与乙公司订立一份合同，约定由乙公司在</a:t>
            </a:r>
            <a:r>
              <a:rPr lang="zh-CN" altLang="en-US" b="1">
                <a:latin typeface="楷体_GB2312" pitchFamily="1" charset="-122"/>
                <a:ea typeface="楷体_GB2312" pitchFamily="1" charset="-122"/>
              </a:rPr>
              <a:t>十天内向甲公司提供新鲜蔬菜</a:t>
            </a:r>
            <a:r>
              <a:rPr lang="en-US" altLang="zh-CN" b="1">
                <a:latin typeface="楷体_GB2312" pitchFamily="1" charset="-122"/>
                <a:ea typeface="楷体_GB2312" pitchFamily="1" charset="-122"/>
              </a:rPr>
              <a:t>6000</a:t>
            </a:r>
            <a:r>
              <a:rPr lang="zh-CN" altLang="en-US" b="1">
                <a:latin typeface="楷体_GB2312" pitchFamily="1" charset="-122"/>
                <a:ea typeface="楷体_GB2312" pitchFamily="1" charset="-122"/>
              </a:rPr>
              <a:t>公斤，每公斤蔬菜的单价</a:t>
            </a:r>
            <a:r>
              <a:rPr lang="en-US" altLang="zh-CN" b="1">
                <a:latin typeface="楷体_GB2312" pitchFamily="1" charset="-122"/>
                <a:ea typeface="楷体_GB2312" pitchFamily="1" charset="-122"/>
              </a:rPr>
              <a:t>1</a:t>
            </a:r>
            <a:r>
              <a:rPr lang="zh-CN" altLang="en-US" b="1">
                <a:latin typeface="楷体_GB2312" pitchFamily="1" charset="-122"/>
                <a:ea typeface="楷体_GB2312" pitchFamily="1" charset="-122"/>
              </a:rPr>
              <a:t>元。</a:t>
            </a:r>
            <a:r>
              <a:rPr lang="zh-CN" altLang="en-US" b="1">
                <a:solidFill>
                  <a:schemeClr val="tx2"/>
                </a:solidFill>
                <a:latin typeface="楷体_GB2312" pitchFamily="1" charset="-122"/>
                <a:ea typeface="楷体_GB2312" pitchFamily="1" charset="-122"/>
              </a:rPr>
              <a:t>乙公司在规定的期间内向甲公司提供了小白菜</a:t>
            </a:r>
            <a:r>
              <a:rPr lang="en-US" altLang="zh-CN" b="1">
                <a:solidFill>
                  <a:schemeClr val="tx2"/>
                </a:solidFill>
                <a:latin typeface="楷体_GB2312" pitchFamily="1" charset="-122"/>
                <a:ea typeface="楷体_GB2312" pitchFamily="1" charset="-122"/>
              </a:rPr>
              <a:t>6000</a:t>
            </a:r>
            <a:r>
              <a:rPr lang="zh-CN" altLang="en-US" b="1">
                <a:solidFill>
                  <a:schemeClr val="tx2"/>
                </a:solidFill>
                <a:latin typeface="楷体_GB2312" pitchFamily="1" charset="-122"/>
                <a:ea typeface="楷体_GB2312" pitchFamily="1" charset="-122"/>
              </a:rPr>
              <a:t>公斤，甲公司拒绝接受这批小白菜，认为自己是职工食堂所消费的蔬菜，炊事员有限，不可能有那么多人力用于洗小白菜，小白菜不是合同所要的蔬菜。双方为此发生争议，争议的焦点不在价格，也不涉及合同的其他条款，唯有对合同的</a:t>
            </a:r>
            <a:r>
              <a:rPr lang="zh-CN" altLang="en-US" b="1">
                <a:latin typeface="楷体_GB2312" pitchFamily="1" charset="-122"/>
                <a:ea typeface="楷体_GB2312" pitchFamily="1" charset="-122"/>
              </a:rPr>
              <a:t>标的</a:t>
            </a:r>
            <a:r>
              <a:rPr lang="zh-CN" altLang="en-US" b="1">
                <a:solidFill>
                  <a:schemeClr val="tx2"/>
                </a:solidFill>
                <a:latin typeface="楷体_GB2312" pitchFamily="1" charset="-122"/>
                <a:ea typeface="楷体_GB2312" pitchFamily="1" charset="-122"/>
              </a:rPr>
              <a:t>双方各执一词，甲公司认为自己的食堂从来没有买过小白菜，与乙公司是长期合作关系，经常向其购买蔬菜，</a:t>
            </a:r>
            <a:endParaRPr lang="zh-CN" altLang="en-US" b="1">
              <a:solidFill>
                <a:schemeClr val="tx2"/>
              </a:solidFill>
              <a:latin typeface="楷体_GB2312" pitchFamily="1" charset="-122"/>
              <a:ea typeface="楷体_GB2312" pitchFamily="1" charset="-122"/>
            </a:endParaRPr>
          </a:p>
        </p:txBody>
      </p:sp>
      <p:pic>
        <p:nvPicPr>
          <p:cNvPr id="10242" name="图片 10242" descr="u=736146901,2091482431&amp;fm=0&amp;gp=0">
            <a:hlinkClick r:id="rId1"/>
          </p:cNvPr>
          <p:cNvPicPr>
            <a:picLocks noChangeAspect="1"/>
          </p:cNvPicPr>
          <p:nvPr/>
        </p:nvPicPr>
        <p:blipFill>
          <a:blip r:embed="rId2"/>
          <a:stretch>
            <a:fillRect/>
          </a:stretch>
        </p:blipFill>
        <p:spPr>
          <a:xfrm>
            <a:off x="8616950" y="5273675"/>
            <a:ext cx="1693863" cy="1189038"/>
          </a:xfrm>
          <a:prstGeom prst="rect">
            <a:avLst/>
          </a:prstGeom>
          <a:noFill/>
          <a:ln w="9525">
            <a:noFill/>
          </a:ln>
        </p:spPr>
      </p:pic>
      <p:sp>
        <p:nvSpPr>
          <p:cNvPr id="10243" name="日期占位符 1"/>
          <p:cNvSpPr/>
          <p:nvPr>
            <p:ph type="dt" sz="half" idx="10"/>
          </p:nvPr>
        </p:nvSpPr>
        <p:spPr/>
        <p:txBody>
          <a:bodyPr anchor="t"/>
          <a:p>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6006</Words>
  <Application>WPS 演示</Application>
  <PresentationFormat>宽屏</PresentationFormat>
  <Paragraphs>344</Paragraphs>
  <Slides>38</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38</vt:i4>
      </vt:variant>
    </vt:vector>
  </HeadingPairs>
  <TitlesOfParts>
    <vt:vector size="54" baseType="lpstr">
      <vt:lpstr>Arial</vt:lpstr>
      <vt:lpstr>宋体</vt:lpstr>
      <vt:lpstr>Wingdings</vt:lpstr>
      <vt:lpstr>Calibri</vt:lpstr>
      <vt:lpstr>微软雅黑</vt:lpstr>
      <vt:lpstr>黑体</vt:lpstr>
      <vt:lpstr>Arial Unicode MS</vt:lpstr>
      <vt:lpstr>楷体_GB2312</vt:lpstr>
      <vt:lpstr>Times New Roman</vt:lpstr>
      <vt:lpstr>Calibri Light</vt:lpstr>
      <vt:lpstr>Agency FB</vt:lpstr>
      <vt:lpstr>华文中宋</vt:lpstr>
      <vt:lpstr>仿宋_GB2312</vt:lpstr>
      <vt:lpstr>新宋体</vt:lpstr>
      <vt:lpstr>仿宋</vt:lpstr>
      <vt:lpstr>Office 主题</vt:lpstr>
      <vt:lpstr>PowerPoint 演示文稿</vt:lpstr>
      <vt:lpstr>学习目标</vt:lpstr>
      <vt:lpstr>PowerPoint 演示文稿</vt:lpstr>
      <vt:lpstr>PowerPoint 演示文稿</vt:lpstr>
      <vt:lpstr>1.合同履行的概念及原则</vt:lpstr>
      <vt:lpstr>2. 合同履行的规则</vt:lpstr>
      <vt:lpstr>PowerPoint 演示文稿</vt:lpstr>
      <vt:lpstr>（1）内容约定不明确的合同的履行</vt:lpstr>
      <vt:lpstr>PowerPoint 演示文稿</vt:lpstr>
      <vt:lpstr>PowerPoint 演示文稿</vt:lpstr>
      <vt:lpstr>PowerPoint 演示文稿</vt:lpstr>
      <vt:lpstr>PowerPoint 演示文稿</vt:lpstr>
      <vt:lpstr>PowerPoint 演示文稿</vt:lpstr>
      <vt:lpstr>（4）履行期限不明确的，债务人可以随时向债权人履行，债权人也可以随时要求债务人履行。不能即时履行的，应当给对方必要的准备时间。</vt:lpstr>
      <vt:lpstr>PowerPoint 演示文稿</vt:lpstr>
      <vt:lpstr>PowerPoint 演示文稿</vt:lpstr>
      <vt:lpstr>PowerPoint 演示文稿</vt:lpstr>
      <vt:lpstr>PowerPoint 演示文稿</vt:lpstr>
      <vt:lpstr>思考题</vt:lpstr>
      <vt:lpstr>                           合同履行的抗辩权（表一）</vt:lpstr>
      <vt:lpstr>                           合同履行的抗辩权（续）</vt:lpstr>
      <vt:lpstr>PowerPoint 演示文稿</vt:lpstr>
      <vt:lpstr>PowerPoint 演示文稿</vt:lpstr>
      <vt:lpstr>                               练习题</vt:lpstr>
      <vt:lpstr>                               练习题</vt:lpstr>
      <vt:lpstr>案例</vt:lpstr>
      <vt:lpstr>PowerPoint 演示文稿</vt:lpstr>
      <vt:lpstr>PowerPoint 演示文稿</vt:lpstr>
      <vt:lpstr>PowerPoint 演示文稿</vt:lpstr>
      <vt:lpstr>例如</vt:lpstr>
      <vt:lpstr>练习</vt:lpstr>
      <vt:lpstr>注意</vt:lpstr>
      <vt:lpstr>案例</vt:lpstr>
      <vt:lpstr>例题</vt:lpstr>
      <vt:lpstr>PowerPoint 演示文稿</vt:lpstr>
      <vt:lpstr>PowerPoint 演示文稿</vt:lpstr>
      <vt:lpstr>PowerPoint 演示文稿</vt:lpstr>
      <vt:lpstr>作   业</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112</cp:revision>
  <dcterms:created xsi:type="dcterms:W3CDTF">2015-05-05T08:02:00Z</dcterms:created>
  <dcterms:modified xsi:type="dcterms:W3CDTF">2018-05-17T23:52:33Z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