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46" r:id="rId3"/>
    <p:sldId id="258" r:id="rId4"/>
    <p:sldId id="259" r:id="rId5"/>
    <p:sldId id="312" r:id="rId6"/>
    <p:sldId id="405"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53" r:id="rId40"/>
    <p:sldId id="396" r:id="rId41"/>
    <p:sldId id="397" r:id="rId42"/>
    <p:sldId id="398" r:id="rId43"/>
    <p:sldId id="399" r:id="rId44"/>
    <p:sldId id="403" r:id="rId45"/>
    <p:sldId id="404"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commentAuthors" Target="commentAuthors.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325438"/>
            <a:ext cx="10972800" cy="58007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10086975" cy="198501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3.创建企业----创业不易，企业</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类型选择与公司基本建设</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561080" y="2760980"/>
            <a:ext cx="5622925" cy="874395"/>
          </a:xfrm>
          <a:prstGeom prst="rect">
            <a:avLst/>
          </a:prstGeom>
          <a:noFill/>
          <a:ln w="9525">
            <a:noFill/>
          </a:ln>
        </p:spPr>
        <p:txBody>
          <a:bodyPr wrap="square" anchor="t">
            <a:spAutoFit/>
          </a:bodyPr>
          <a:p>
            <a:pPr lvl="0"/>
            <a:r>
              <a:rPr lang="zh-CN" altLang="en-US" sz="4800" b="1" dirty="0">
                <a:solidFill>
                  <a:srgbClr val="FFD03B"/>
                </a:solidFill>
                <a:latin typeface="微软雅黑" panose="020B0503020204020204" charset="-122"/>
                <a:ea typeface="宋体" panose="02010600030101010101" pitchFamily="2" charset="-122"/>
                <a:sym typeface="微软雅黑" panose="020B0503020204020204" charset="-122"/>
              </a:rPr>
              <a:t>3-1 选择企业类型</a:t>
            </a:r>
            <a:endParaRPr lang="zh-CN" altLang="en-US" sz="4800" b="1" dirty="0">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44033"/>
          <p:cNvSpPr>
            <a:spLocks noGrp="1"/>
          </p:cNvSpPr>
          <p:nvPr>
            <p:ph type="title"/>
          </p:nvPr>
        </p:nvSpPr>
        <p:spPr>
          <a:xfrm>
            <a:off x="1752600" y="304800"/>
            <a:ext cx="8229600" cy="927100"/>
          </a:xfrm>
          <a:ln>
            <a:miter/>
          </a:ln>
          <a:effectLst>
            <a:outerShdw dist="35921" dir="2699999" algn="ctr" rotWithShape="0">
              <a:srgbClr val="FFFFFF"/>
            </a:outerShdw>
          </a:effectLst>
        </p:spPr>
        <p:txBody>
          <a:bodyPr anchor="ctr"/>
          <a:p>
            <a:pPr fontAlgn="base"/>
            <a:r>
              <a:rPr lang="en-US" altLang="zh-CN" strike="noStrike" noProof="1">
                <a:solidFill>
                  <a:srgbClr val="6600CC"/>
                </a:solidFill>
                <a:effectLst>
                  <a:outerShdw blurRad="38100" dist="38100" dir="2700000">
                    <a:srgbClr val="C0C0C0"/>
                  </a:outerShdw>
                </a:effectLst>
              </a:rPr>
              <a:t>1. </a:t>
            </a:r>
            <a:r>
              <a:rPr lang="zh-CN" altLang="en-US" strike="noStrike" noProof="1" dirty="0">
                <a:solidFill>
                  <a:srgbClr val="6600CC"/>
                </a:solidFill>
                <a:effectLst>
                  <a:outerShdw blurRad="38100" dist="38100" dir="2700000">
                    <a:srgbClr val="C0C0C0"/>
                  </a:outerShdw>
                </a:effectLst>
              </a:rPr>
              <a:t>企</a:t>
            </a:r>
            <a:r>
              <a:rPr lang="zh-CN" altLang="en-US" strike="noStrike" noProof="1">
                <a:solidFill>
                  <a:srgbClr val="6600CC"/>
                </a:solidFill>
                <a:effectLst>
                  <a:outerShdw blurRad="38100" dist="38100" dir="2700000">
                    <a:srgbClr val="C0C0C0"/>
                  </a:outerShdw>
                </a:effectLst>
              </a:rPr>
              <a:t>业</a:t>
            </a:r>
            <a:endParaRPr lang="zh-CN" altLang="en-US" strike="noStrike" noProof="1">
              <a:solidFill>
                <a:srgbClr val="6600CC"/>
              </a:solidFill>
              <a:effectLst>
                <a:outerShdw blurRad="38100" dist="38100" dir="2700000">
                  <a:srgbClr val="C0C0C0"/>
                </a:outerShdw>
              </a:effectLst>
            </a:endParaRPr>
          </a:p>
        </p:txBody>
      </p:sp>
      <p:sp>
        <p:nvSpPr>
          <p:cNvPr id="44035" name="内容占位符 44034"/>
          <p:cNvSpPr>
            <a:spLocks noGrp="1"/>
          </p:cNvSpPr>
          <p:nvPr>
            <p:ph idx="1"/>
          </p:nvPr>
        </p:nvSpPr>
        <p:spPr>
          <a:xfrm>
            <a:off x="1828800" y="1981200"/>
            <a:ext cx="8153400" cy="2590800"/>
          </a:xfrm>
        </p:spPr>
        <p:txBody>
          <a:bodyPr anchor="t"/>
          <a:p>
            <a:pPr>
              <a:buClr>
                <a:srgbClr val="003300"/>
              </a:buClr>
              <a:buFont typeface="Wingdings" panose="05000000000000000000" pitchFamily="2" charset="2"/>
              <a:buNone/>
            </a:pPr>
            <a:r>
              <a:rPr lang="en-US" altLang="zh-CN" sz="3600" b="1"/>
              <a:t>1.2  </a:t>
            </a:r>
            <a:r>
              <a:rPr lang="zh-CN" altLang="en-US" sz="3600" b="1" dirty="0"/>
              <a:t>地位：</a:t>
            </a:r>
            <a:endParaRPr lang="zh-CN" altLang="en-US" sz="3600" b="1" dirty="0"/>
          </a:p>
          <a:p>
            <a:pPr>
              <a:buClr>
                <a:srgbClr val="003300"/>
              </a:buClr>
              <a:buFont typeface="Wingdings" panose="05000000000000000000" pitchFamily="2" charset="2"/>
              <a:buNone/>
            </a:pPr>
            <a:r>
              <a:rPr lang="zh-CN" altLang="en-US" sz="3600" b="1" dirty="0">
                <a:solidFill>
                  <a:srgbClr val="000000"/>
                </a:solidFill>
                <a:latin typeface="Times New Roman" panose="02020603050405020304" pitchFamily="18" charset="0"/>
                <a:ea typeface="Times New Roman" panose="02020603050405020304" pitchFamily="18" charset="0"/>
              </a:rPr>
              <a:t>    企业是市场经济活动的</a:t>
            </a:r>
            <a:r>
              <a:rPr lang="zh-CN" altLang="en-US" sz="3600" b="1" dirty="0">
                <a:solidFill>
                  <a:srgbClr val="6600CC"/>
                </a:solidFill>
                <a:latin typeface="Times New Roman" panose="02020603050405020304" pitchFamily="18" charset="0"/>
                <a:ea typeface="Times New Roman" panose="02020603050405020304" pitchFamily="18" charset="0"/>
              </a:rPr>
              <a:t>主要参加者</a:t>
            </a:r>
            <a:r>
              <a:rPr lang="zh-CN" altLang="en-US" sz="3600" b="1" dirty="0">
                <a:solidFill>
                  <a:srgbClr val="000000"/>
                </a:solidFill>
                <a:latin typeface="Times New Roman" panose="02020603050405020304" pitchFamily="18" charset="0"/>
                <a:ea typeface="Times New Roman" panose="02020603050405020304" pitchFamily="18" charset="0"/>
              </a:rPr>
              <a:t>，是国民经济的</a:t>
            </a:r>
            <a:r>
              <a:rPr lang="zh-CN" altLang="en-US" sz="3600" b="1" dirty="0">
                <a:solidFill>
                  <a:srgbClr val="6600CC"/>
                </a:solidFill>
                <a:latin typeface="Times New Roman" panose="02020603050405020304" pitchFamily="18" charset="0"/>
                <a:ea typeface="Times New Roman" panose="02020603050405020304" pitchFamily="18" charset="0"/>
              </a:rPr>
              <a:t>细胞</a:t>
            </a:r>
            <a:r>
              <a:rPr lang="zh-CN" altLang="en-US" sz="3600" b="1" dirty="0"/>
              <a:t> </a:t>
            </a:r>
            <a:endParaRPr lang="zh-CN" altLang="en-US" sz="3600" b="1"/>
          </a:p>
        </p:txBody>
      </p:sp>
      <p:sp>
        <p:nvSpPr>
          <p:cNvPr id="44036" name="矩形 44035"/>
          <p:cNvSpPr/>
          <p:nvPr/>
        </p:nvSpPr>
        <p:spPr>
          <a:xfrm>
            <a:off x="1828800" y="1905000"/>
            <a:ext cx="8229600" cy="2362200"/>
          </a:xfrm>
          <a:prstGeom prst="rect">
            <a:avLst/>
          </a:prstGeom>
          <a:noFill/>
          <a:ln w="28575" cap="flat" cmpd="sng">
            <a:solidFill>
              <a:srgbClr val="008000"/>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3316" name="矩形 44038"/>
          <p:cNvSpPr/>
          <p:nvPr/>
        </p:nvSpPr>
        <p:spPr>
          <a:xfrm>
            <a:off x="1981200" y="5257800"/>
            <a:ext cx="4589780" cy="365760"/>
          </a:xfrm>
          <a:prstGeom prst="rect">
            <a:avLst/>
          </a:prstGeom>
          <a:noFill/>
          <a:ln w="9525">
            <a:noFill/>
          </a:ln>
        </p:spPr>
        <p:txBody>
          <a:bodyPr wrap="none" anchor="t">
            <a:spAutoFit/>
          </a:bodyPr>
          <a:p>
            <a:pPr lvl="0"/>
            <a:r>
              <a:rPr lang="zh-CN" altLang="en-US" dirty="0">
                <a:latin typeface="Arial" panose="020B0604020202020204" pitchFamily="34" charset="0"/>
                <a:ea typeface="宋体" panose="02010600030101010101" pitchFamily="2" charset="-122"/>
              </a:rPr>
              <a:t>① 什么是企业，企业的地位，企业的类型？</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403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403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4036"/>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44035">
                                            <p:txEl>
                                              <p:charRg st="0" end="9"/>
                                            </p:txEl>
                                          </p:spTgt>
                                        </p:tgtEl>
                                        <p:attrNameLst>
                                          <p:attrName>style.visibility</p:attrName>
                                        </p:attrNameLst>
                                      </p:cBhvr>
                                      <p:to>
                                        <p:strVal val="visible"/>
                                      </p:to>
                                    </p:set>
                                    <p:anim calcmode="discrete" valueType="clr">
                                      <p:cBhvr override="childStyle">
                                        <p:cTn id="14" dur="80"/>
                                        <p:tgtEl>
                                          <p:spTgt spid="44035">
                                            <p:txEl>
                                              <p:charRg st="0"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4035">
                                            <p:txEl>
                                              <p:charRg st="0" end="9"/>
                                            </p:txEl>
                                          </p:spTgt>
                                        </p:tgtEl>
                                        <p:attrNameLst>
                                          <p:attrName>fillcolor</p:attrName>
                                        </p:attrNameLst>
                                      </p:cBhvr>
                                      <p:tavLst>
                                        <p:tav tm="0">
                                          <p:val>
                                            <p:clrVal>
                                              <a:schemeClr val="accent2"/>
                                            </p:clrVal>
                                          </p:val>
                                        </p:tav>
                                        <p:tav tm="50000">
                                          <p:val>
                                            <p:clrVal>
                                              <a:schemeClr val="hlink"/>
                                            </p:clrVal>
                                          </p:val>
                                        </p:tav>
                                      </p:tavLst>
                                    </p:anim>
                                    <p:set>
                                      <p:cBhvr>
                                        <p:cTn id="16" dur="80"/>
                                        <p:tgtEl>
                                          <p:spTgt spid="44035">
                                            <p:txEl>
                                              <p:charRg st="0" end="9"/>
                                            </p:txEl>
                                          </p:spTgt>
                                        </p:tgtEl>
                                        <p:attrNameLst>
                                          <p:attrName>fill.type</p:attrName>
                                        </p:attrNameLst>
                                      </p:cBhvr>
                                      <p:to>
                                        <p:strVal val="solid"/>
                                      </p:to>
                                    </p:set>
                                  </p:childTnLst>
                                </p:cTn>
                              </p:par>
                            </p:childTnLst>
                          </p:cTn>
                        </p:par>
                        <p:par>
                          <p:cTn id="17" fill="hold">
                            <p:stCondLst>
                              <p:cond delay="86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44035">
                                            <p:txEl>
                                              <p:charRg st="9" end="39"/>
                                            </p:txEl>
                                          </p:spTgt>
                                        </p:tgtEl>
                                        <p:attrNameLst>
                                          <p:attrName>style.visibility</p:attrName>
                                        </p:attrNameLst>
                                      </p:cBhvr>
                                      <p:to>
                                        <p:strVal val="visible"/>
                                      </p:to>
                                    </p:set>
                                    <p:anim calcmode="discrete" valueType="clr">
                                      <p:cBhvr override="childStyle">
                                        <p:cTn id="20" dur="80"/>
                                        <p:tgtEl>
                                          <p:spTgt spid="44035">
                                            <p:txEl>
                                              <p:charRg st="9" end="3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4035">
                                            <p:txEl>
                                              <p:charRg st="9" end="39"/>
                                            </p:txEl>
                                          </p:spTgt>
                                        </p:tgtEl>
                                        <p:attrNameLst>
                                          <p:attrName>fillcolor</p:attrName>
                                        </p:attrNameLst>
                                      </p:cBhvr>
                                      <p:tavLst>
                                        <p:tav tm="0">
                                          <p:val>
                                            <p:clrVal>
                                              <a:schemeClr val="accent2"/>
                                            </p:clrVal>
                                          </p:val>
                                        </p:tav>
                                        <p:tav tm="50000">
                                          <p:val>
                                            <p:clrVal>
                                              <a:schemeClr val="hlink"/>
                                            </p:clrVal>
                                          </p:val>
                                        </p:tav>
                                      </p:tavLst>
                                    </p:anim>
                                    <p:set>
                                      <p:cBhvr>
                                        <p:cTn id="22" dur="80"/>
                                        <p:tgtEl>
                                          <p:spTgt spid="44035">
                                            <p:txEl>
                                              <p:charRg st="9" end="3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标题 45057"/>
          <p:cNvSpPr>
            <a:spLocks noGrp="1"/>
          </p:cNvSpPr>
          <p:nvPr>
            <p:ph type="title"/>
          </p:nvPr>
        </p:nvSpPr>
        <p:spPr>
          <a:xfrm>
            <a:off x="1752600" y="304800"/>
            <a:ext cx="8229600" cy="927100"/>
          </a:xfrm>
          <a:ln>
            <a:miter/>
          </a:ln>
          <a:effectLst>
            <a:outerShdw dist="35921" dir="2699999" algn="ctr" rotWithShape="0">
              <a:srgbClr val="FFFFFF"/>
            </a:outerShdw>
          </a:effectLst>
        </p:spPr>
        <p:txBody>
          <a:bodyPr anchor="ctr"/>
          <a:p>
            <a:pPr fontAlgn="base"/>
            <a:r>
              <a:rPr lang="en-US" altLang="zh-CN" strike="noStrike" noProof="1">
                <a:solidFill>
                  <a:srgbClr val="6600CC"/>
                </a:solidFill>
                <a:effectLst>
                  <a:outerShdw blurRad="38100" dist="38100" dir="2700000">
                    <a:srgbClr val="C0C0C0"/>
                  </a:outerShdw>
                </a:effectLst>
              </a:rPr>
              <a:t>1. </a:t>
            </a:r>
            <a:r>
              <a:rPr lang="zh-CN" altLang="en-US" strike="noStrike" noProof="1" dirty="0">
                <a:solidFill>
                  <a:srgbClr val="6600CC"/>
                </a:solidFill>
                <a:effectLst>
                  <a:outerShdw blurRad="38100" dist="38100" dir="2700000">
                    <a:srgbClr val="C0C0C0"/>
                  </a:outerShdw>
                </a:effectLst>
              </a:rPr>
              <a:t>企</a:t>
            </a:r>
            <a:r>
              <a:rPr lang="zh-CN" altLang="en-US" strike="noStrike" noProof="1">
                <a:solidFill>
                  <a:srgbClr val="6600CC"/>
                </a:solidFill>
                <a:effectLst>
                  <a:outerShdw blurRad="38100" dist="38100" dir="2700000">
                    <a:srgbClr val="C0C0C0"/>
                  </a:outerShdw>
                </a:effectLst>
              </a:rPr>
              <a:t>业</a:t>
            </a:r>
            <a:endParaRPr lang="zh-CN" altLang="en-US" strike="noStrike" noProof="1">
              <a:solidFill>
                <a:srgbClr val="6600CC"/>
              </a:solidFill>
              <a:effectLst>
                <a:outerShdw blurRad="38100" dist="38100" dir="2700000">
                  <a:srgbClr val="C0C0C0"/>
                </a:outerShdw>
              </a:effectLst>
            </a:endParaRPr>
          </a:p>
        </p:txBody>
      </p:sp>
      <p:sp>
        <p:nvSpPr>
          <p:cNvPr id="45059" name="内容占位符 45058"/>
          <p:cNvSpPr>
            <a:spLocks noGrp="1"/>
          </p:cNvSpPr>
          <p:nvPr>
            <p:ph idx="1"/>
          </p:nvPr>
        </p:nvSpPr>
        <p:spPr>
          <a:xfrm>
            <a:off x="1828800" y="1981200"/>
            <a:ext cx="8153400" cy="2209800"/>
          </a:xfrm>
        </p:spPr>
        <p:txBody>
          <a:bodyPr anchor="t"/>
          <a:p>
            <a:pPr>
              <a:buClr>
                <a:srgbClr val="003300"/>
              </a:buClr>
              <a:buFont typeface="Wingdings" panose="05000000000000000000" pitchFamily="2" charset="2"/>
              <a:buNone/>
            </a:pPr>
            <a:r>
              <a:rPr lang="en-US" altLang="zh-CN" sz="3600" b="1"/>
              <a:t>1.3 </a:t>
            </a:r>
            <a:r>
              <a:rPr lang="zh-CN" altLang="en-US" sz="3600" b="1" dirty="0"/>
              <a:t>类型：</a:t>
            </a:r>
            <a:endParaRPr lang="zh-CN" altLang="en-US" sz="3600" b="1" dirty="0"/>
          </a:p>
          <a:p>
            <a:pPr>
              <a:buClr>
                <a:srgbClr val="003300"/>
              </a:buClr>
              <a:buFont typeface="Wingdings" panose="05000000000000000000" pitchFamily="2" charset="2"/>
              <a:buNone/>
            </a:pPr>
            <a:r>
              <a:rPr lang="zh-CN" altLang="en-US" sz="3600" b="1" dirty="0">
                <a:solidFill>
                  <a:srgbClr val="000000"/>
                </a:solidFill>
                <a:latin typeface="Times New Roman" panose="02020603050405020304" pitchFamily="18" charset="0"/>
                <a:ea typeface="Times New Roman" panose="02020603050405020304" pitchFamily="18" charset="0"/>
              </a:rPr>
              <a:t>    个人业主制 合伙制 公司制</a:t>
            </a:r>
            <a:endParaRPr lang="zh-CN" altLang="en-US" sz="3600" b="1" dirty="0">
              <a:solidFill>
                <a:srgbClr val="000000"/>
              </a:solidFill>
              <a:latin typeface="Times New Roman" panose="02020603050405020304" pitchFamily="18" charset="0"/>
              <a:ea typeface="Times New Roman" panose="02020603050405020304" pitchFamily="18" charset="0"/>
            </a:endParaRPr>
          </a:p>
          <a:p>
            <a:pPr>
              <a:buClr>
                <a:srgbClr val="003300"/>
              </a:buClr>
              <a:buFont typeface="Wingdings" panose="05000000000000000000" pitchFamily="2" charset="2"/>
              <a:buNone/>
            </a:pPr>
            <a:r>
              <a:rPr lang="zh-CN" altLang="en-US" sz="3600" b="1" dirty="0">
                <a:solidFill>
                  <a:srgbClr val="000000"/>
                </a:solidFill>
                <a:latin typeface="Times New Roman" panose="02020603050405020304" pitchFamily="18" charset="0"/>
                <a:ea typeface="Times New Roman" panose="02020603050405020304" pitchFamily="18" charset="0"/>
              </a:rPr>
              <a:t>（企业的投资模式、治理模式）</a:t>
            </a:r>
            <a:r>
              <a:rPr lang="zh-CN" altLang="en-US" sz="3600" b="1" dirty="0"/>
              <a:t> </a:t>
            </a:r>
            <a:endParaRPr lang="zh-CN" altLang="en-US" sz="3600" b="1"/>
          </a:p>
        </p:txBody>
      </p:sp>
      <p:sp>
        <p:nvSpPr>
          <p:cNvPr id="45060" name="矩形 45059"/>
          <p:cNvSpPr/>
          <p:nvPr/>
        </p:nvSpPr>
        <p:spPr>
          <a:xfrm>
            <a:off x="1828800" y="1905000"/>
            <a:ext cx="8229600" cy="2362200"/>
          </a:xfrm>
          <a:prstGeom prst="rect">
            <a:avLst/>
          </a:prstGeom>
          <a:noFill/>
          <a:ln w="28575" cap="flat" cmpd="sng">
            <a:solidFill>
              <a:srgbClr val="008000"/>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4340" name="矩形 45060"/>
          <p:cNvSpPr/>
          <p:nvPr/>
        </p:nvSpPr>
        <p:spPr>
          <a:xfrm>
            <a:off x="1981200" y="5257800"/>
            <a:ext cx="4589780" cy="365760"/>
          </a:xfrm>
          <a:prstGeom prst="rect">
            <a:avLst/>
          </a:prstGeom>
          <a:noFill/>
          <a:ln w="9525">
            <a:noFill/>
          </a:ln>
        </p:spPr>
        <p:txBody>
          <a:bodyPr wrap="none" anchor="t">
            <a:spAutoFit/>
          </a:bodyPr>
          <a:p>
            <a:pPr lvl="0"/>
            <a:r>
              <a:rPr lang="zh-CN" altLang="en-US" dirty="0">
                <a:latin typeface="Arial" panose="020B0604020202020204" pitchFamily="34" charset="0"/>
                <a:ea typeface="宋体" panose="02010600030101010101" pitchFamily="2" charset="-122"/>
              </a:rPr>
              <a:t>① 什么是企业，企业的地位，企业的类型？</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506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506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5060"/>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45059">
                                            <p:txEl>
                                              <p:charRg st="0" end="8"/>
                                            </p:txEl>
                                          </p:spTgt>
                                        </p:tgtEl>
                                        <p:attrNameLst>
                                          <p:attrName>style.visibility</p:attrName>
                                        </p:attrNameLst>
                                      </p:cBhvr>
                                      <p:to>
                                        <p:strVal val="visible"/>
                                      </p:to>
                                    </p:set>
                                    <p:anim calcmode="discrete" valueType="clr">
                                      <p:cBhvr override="childStyle">
                                        <p:cTn id="14" dur="80"/>
                                        <p:tgtEl>
                                          <p:spTgt spid="45059">
                                            <p:txEl>
                                              <p:charRg st="0"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5059">
                                            <p:txEl>
                                              <p:charRg st="0" end="8"/>
                                            </p:txEl>
                                          </p:spTgt>
                                        </p:tgtEl>
                                        <p:attrNameLst>
                                          <p:attrName>fillcolor</p:attrName>
                                        </p:attrNameLst>
                                      </p:cBhvr>
                                      <p:tavLst>
                                        <p:tav tm="0">
                                          <p:val>
                                            <p:clrVal>
                                              <a:schemeClr val="accent2"/>
                                            </p:clrVal>
                                          </p:val>
                                        </p:tav>
                                        <p:tav tm="50000">
                                          <p:val>
                                            <p:clrVal>
                                              <a:schemeClr val="hlink"/>
                                            </p:clrVal>
                                          </p:val>
                                        </p:tav>
                                      </p:tavLst>
                                    </p:anim>
                                    <p:set>
                                      <p:cBhvr>
                                        <p:cTn id="16" dur="80"/>
                                        <p:tgtEl>
                                          <p:spTgt spid="45059">
                                            <p:txEl>
                                              <p:charRg st="0" end="8"/>
                                            </p:txEl>
                                          </p:spTgt>
                                        </p:tgtEl>
                                        <p:attrNameLst>
                                          <p:attrName>fill.type</p:attrName>
                                        </p:attrNameLst>
                                      </p:cBhvr>
                                      <p:to>
                                        <p:strVal val="solid"/>
                                      </p:to>
                                    </p:set>
                                  </p:childTnLst>
                                </p:cTn>
                              </p:par>
                            </p:childTnLst>
                          </p:cTn>
                        </p:par>
                        <p:par>
                          <p:cTn id="17" fill="hold">
                            <p:stCondLst>
                              <p:cond delay="819"/>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45059">
                                            <p:txEl>
                                              <p:charRg st="8" end="36"/>
                                            </p:txEl>
                                          </p:spTgt>
                                        </p:tgtEl>
                                        <p:attrNameLst>
                                          <p:attrName>style.visibility</p:attrName>
                                        </p:attrNameLst>
                                      </p:cBhvr>
                                      <p:to>
                                        <p:strVal val="visible"/>
                                      </p:to>
                                    </p:set>
                                    <p:anim calcmode="discrete" valueType="clr">
                                      <p:cBhvr override="childStyle">
                                        <p:cTn id="20" dur="80"/>
                                        <p:tgtEl>
                                          <p:spTgt spid="45059">
                                            <p:txEl>
                                              <p:charRg st="8" end="3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5059">
                                            <p:txEl>
                                              <p:charRg st="8" end="36"/>
                                            </p:txEl>
                                          </p:spTgt>
                                        </p:tgtEl>
                                        <p:attrNameLst>
                                          <p:attrName>fillcolor</p:attrName>
                                        </p:attrNameLst>
                                      </p:cBhvr>
                                      <p:tavLst>
                                        <p:tav tm="0">
                                          <p:val>
                                            <p:clrVal>
                                              <a:schemeClr val="accent2"/>
                                            </p:clrVal>
                                          </p:val>
                                        </p:tav>
                                        <p:tav tm="50000">
                                          <p:val>
                                            <p:clrVal>
                                              <a:schemeClr val="hlink"/>
                                            </p:clrVal>
                                          </p:val>
                                        </p:tav>
                                      </p:tavLst>
                                    </p:anim>
                                    <p:set>
                                      <p:cBhvr>
                                        <p:cTn id="22" dur="80"/>
                                        <p:tgtEl>
                                          <p:spTgt spid="45059">
                                            <p:txEl>
                                              <p:charRg st="8" end="36"/>
                                            </p:txEl>
                                          </p:spTgt>
                                        </p:tgtEl>
                                        <p:attrNameLst>
                                          <p:attrName>fill.type</p:attrName>
                                        </p:attrNameLst>
                                      </p:cBhvr>
                                      <p:to>
                                        <p:strVal val="solid"/>
                                      </p:to>
                                    </p:set>
                                  </p:childTnLst>
                                </p:cTn>
                              </p:par>
                            </p:childTnLst>
                          </p:cTn>
                        </p:par>
                        <p:par>
                          <p:cTn id="23" fill="hold">
                            <p:stCondLst>
                              <p:cond delay="1539"/>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45059">
                                            <p:txEl>
                                              <p:pRg st="2" end="2"/>
                                            </p:txEl>
                                          </p:spTgt>
                                        </p:tgtEl>
                                        <p:attrNameLst>
                                          <p:attrName>style.visibility</p:attrName>
                                        </p:attrNameLst>
                                      </p:cBhvr>
                                      <p:to>
                                        <p:strVal val="visible"/>
                                      </p:to>
                                    </p:set>
                                    <p:anim calcmode="discrete" valueType="clr">
                                      <p:cBhvr override="childStyle">
                                        <p:cTn id="26" dur="80"/>
                                        <p:tgtEl>
                                          <p:spTgt spid="450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5059">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4505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p:cNvSpPr>
          <p:nvPr>
            <p:ph type="title"/>
          </p:nvPr>
        </p:nvSpPr>
        <p:spPr/>
        <p:txBody>
          <a:bodyPr anchor="ctr"/>
          <a:p>
            <a:r>
              <a:rPr lang="en-US" altLang="zh-CN"/>
              <a:t>2.</a:t>
            </a:r>
            <a:r>
              <a:rPr lang="zh-CN" altLang="en-US"/>
              <a:t>个人独资企业</a:t>
            </a:r>
            <a:endParaRPr lang="zh-CN" altLang="en-US"/>
          </a:p>
        </p:txBody>
      </p:sp>
      <p:sp>
        <p:nvSpPr>
          <p:cNvPr id="15362" name="内容占位符 2"/>
          <p:cNvSpPr>
            <a:spLocks noGrp="1"/>
          </p:cNvSpPr>
          <p:nvPr>
            <p:ph idx="1"/>
          </p:nvPr>
        </p:nvSpPr>
        <p:spPr/>
        <p:txBody>
          <a:bodyPr anchor="t"/>
          <a:p>
            <a:r>
              <a:rPr lang="zh-CN" altLang="en-US"/>
              <a:t>独资企业（sole proprietorship），即个人出资经营、归个人所有和控制、由个人承担经营风险和享有全部经营收益的企业。自然人企业。</a:t>
            </a:r>
            <a:endParaRPr lang="zh-CN" altLang="en-US"/>
          </a:p>
          <a:p>
            <a:r>
              <a:rPr lang="zh-CN" altLang="en-US"/>
              <a:t>最古老、最简单的一种企业组织形式。主要盛行于零售业、手工业、农业、林业、渔业、服务业和家庭作坊等。</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 calcmode="lin" valueType="num">
                                      <p:cBhvr additive="base">
                                        <p:cTn id="7"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nvPr>
        </p:nvSpPr>
        <p:spPr/>
        <p:txBody>
          <a:bodyPr anchor="ctr"/>
          <a:p>
            <a:endParaRPr lang="zh-CN" altLang="en-US"/>
          </a:p>
        </p:txBody>
      </p:sp>
      <p:pic>
        <p:nvPicPr>
          <p:cNvPr id="16386" name="内容占位符 3"/>
          <p:cNvPicPr>
            <a:picLocks noGrp="1" noChangeAspect="1"/>
          </p:cNvPicPr>
          <p:nvPr>
            <p:ph idx="1"/>
          </p:nvPr>
        </p:nvPicPr>
        <p:blipFill>
          <a:blip r:embed="rId1"/>
          <a:stretch>
            <a:fillRect/>
          </a:stretch>
        </p:blipFill>
        <p:spPr>
          <a:xfrm>
            <a:off x="2058988" y="550863"/>
            <a:ext cx="8453437" cy="6342062"/>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
          <p:cNvSpPr>
            <a:spLocks noGrp="1"/>
          </p:cNvSpPr>
          <p:nvPr>
            <p:ph type="title"/>
          </p:nvPr>
        </p:nvSpPr>
        <p:spPr/>
        <p:txBody>
          <a:bodyPr anchor="ctr"/>
          <a:p>
            <a:endParaRPr lang="zh-CN" altLang="en-US"/>
          </a:p>
        </p:txBody>
      </p:sp>
      <p:pic>
        <p:nvPicPr>
          <p:cNvPr id="17410" name="内容占位符 3"/>
          <p:cNvPicPr>
            <a:picLocks noGrp="1" noChangeAspect="1"/>
          </p:cNvPicPr>
          <p:nvPr>
            <p:ph idx="1"/>
          </p:nvPr>
        </p:nvPicPr>
        <p:blipFill>
          <a:blip r:embed="rId1"/>
          <a:stretch>
            <a:fillRect/>
          </a:stretch>
        </p:blipFill>
        <p:spPr>
          <a:xfrm>
            <a:off x="2133600" y="685800"/>
            <a:ext cx="7845425" cy="5756275"/>
          </a:xfr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内容占位符 2"/>
          <p:cNvSpPr>
            <a:spLocks noGrp="1"/>
          </p:cNvSpPr>
          <p:nvPr>
            <p:ph idx="1"/>
          </p:nvPr>
        </p:nvSpPr>
        <p:spPr>
          <a:xfrm>
            <a:off x="1874838" y="38100"/>
            <a:ext cx="8335962" cy="5784850"/>
          </a:xfrm>
        </p:spPr>
        <p:txBody>
          <a:bodyPr anchor="t">
            <a:normAutofit lnSpcReduction="10000"/>
          </a:bodyPr>
          <a:p>
            <a:r>
              <a:rPr lang="zh-CN" altLang="en-US"/>
              <a:t>特点</a:t>
            </a:r>
            <a:endParaRPr lang="zh-CN" altLang="en-US"/>
          </a:p>
          <a:p>
            <a:r>
              <a:rPr lang="zh-CN" altLang="en-US" sz="2800"/>
              <a:t>（1）企业的建立与解散程序简单。</a:t>
            </a:r>
            <a:endParaRPr lang="zh-CN" altLang="en-US" sz="2800"/>
          </a:p>
          <a:p>
            <a:r>
              <a:rPr lang="zh-CN" altLang="en-US" sz="2800"/>
              <a:t>（2）经营管理灵活自由。企业主可以完全根据个人的意志确定经营策略，进行管理决策。</a:t>
            </a:r>
            <a:endParaRPr lang="zh-CN" altLang="en-US" sz="2800"/>
          </a:p>
          <a:p>
            <a:r>
              <a:rPr lang="zh-CN" altLang="en-US" sz="2800"/>
              <a:t>（3）业主对企业的债务负无限责任。当企业的资产不足以清偿其债务时，业主以其个人财产偿付企业债务。有利于保护债权人利益，但独资企业不适宜风险大的行业。</a:t>
            </a:r>
            <a:endParaRPr lang="zh-CN" altLang="en-US" sz="2800"/>
          </a:p>
          <a:p>
            <a:r>
              <a:rPr lang="zh-CN" altLang="en-US" sz="2800"/>
              <a:t>（4）企业的规模有限。独资企业有限的经营所得、企业主有限的个人财产、企业主一人有限的工作精力和管理水平等都制约着企业经营规模的扩大。</a:t>
            </a:r>
            <a:endParaRPr lang="zh-CN" altLang="en-US" sz="2800"/>
          </a:p>
          <a:p>
            <a:r>
              <a:rPr lang="zh-CN" altLang="en-US" sz="2800"/>
              <a:t>（5）企业的存在缺乏可靠性。独资企业的存续完全取决于企业主个人的得失安危，企业的寿命有限。在现代经济社会中，独资企业发挥着重要作用。</a:t>
            </a:r>
            <a:endParaRPr lang="zh-CN" altLang="en-US" sz="28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title"/>
          </p:nvPr>
        </p:nvSpPr>
        <p:spPr>
          <a:xfrm>
            <a:off x="1730375" y="-4762"/>
            <a:ext cx="8480425" cy="996950"/>
          </a:xfrm>
        </p:spPr>
        <p:txBody>
          <a:bodyPr anchor="ctr"/>
          <a:p>
            <a:r>
              <a:rPr lang="zh-CN" altLang="en-US"/>
              <a:t>优缺点</a:t>
            </a:r>
            <a:endParaRPr lang="zh-CN" altLang="en-US"/>
          </a:p>
        </p:txBody>
      </p:sp>
      <p:sp>
        <p:nvSpPr>
          <p:cNvPr id="19458" name="内容占位符 2"/>
          <p:cNvSpPr>
            <a:spLocks noGrp="1"/>
          </p:cNvSpPr>
          <p:nvPr>
            <p:ph idx="1"/>
          </p:nvPr>
        </p:nvSpPr>
        <p:spPr>
          <a:xfrm>
            <a:off x="1797050" y="965200"/>
            <a:ext cx="8413750" cy="5162550"/>
          </a:xfrm>
        </p:spPr>
        <p:txBody>
          <a:bodyPr anchor="t">
            <a:normAutofit lnSpcReduction="10000"/>
          </a:bodyPr>
          <a:p>
            <a:r>
              <a:rPr lang="zh-CN" altLang="en-US" sz="2800"/>
              <a:t>1、独资企业的优点</a:t>
            </a:r>
            <a:endParaRPr lang="zh-CN" altLang="en-US" sz="2800"/>
          </a:p>
          <a:p>
            <a:r>
              <a:rPr lang="zh-CN" altLang="en-US" sz="2800"/>
              <a:t>独资企业是企业制度序列中最初始和最古典的形态，也是民营企业主要的企业组织形式。其主要优点为：</a:t>
            </a:r>
            <a:endParaRPr lang="zh-CN" altLang="en-US" sz="2800"/>
          </a:p>
          <a:p>
            <a:r>
              <a:rPr lang="zh-CN" altLang="en-US" sz="2800"/>
              <a:t>1）企业资产所有权、控制权、经营权、收益权高度统一。这有利于保守与企业经营和发展有关的秘密，有利于业主个人创业精神的发扬。</a:t>
            </a:r>
            <a:endParaRPr lang="zh-CN" altLang="en-US" sz="2800"/>
          </a:p>
          <a:p>
            <a:r>
              <a:rPr lang="zh-CN" altLang="en-US" sz="2800"/>
              <a:t>2）企业业主自负盈亏和对企业的债务负无限责任成为了强硬的预算约束。企业经营好坏同业主个人的经济利益乃至身家性命紧密相连，因而，业主会尽心竭力地把企业经营好。</a:t>
            </a:r>
            <a:endParaRPr lang="zh-CN" altLang="en-US" sz="2800"/>
          </a:p>
          <a:p>
            <a:r>
              <a:rPr lang="zh-CN" altLang="en-US" sz="2800"/>
              <a:t>3）企业的外部法律法规等对企业的经营管理、决策、进入与退出、设立与破产的制约较小。</a:t>
            </a:r>
            <a:endParaRPr lang="zh-CN" altLang="en-US" sz="28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
          <p:cNvSpPr>
            <a:spLocks noGrp="1"/>
          </p:cNvSpPr>
          <p:nvPr>
            <p:ph type="title"/>
          </p:nvPr>
        </p:nvSpPr>
        <p:spPr/>
        <p:txBody>
          <a:bodyPr anchor="ctr"/>
          <a:p>
            <a:endParaRPr lang="zh-CN" altLang="en-US"/>
          </a:p>
        </p:txBody>
      </p:sp>
      <p:sp>
        <p:nvSpPr>
          <p:cNvPr id="20482" name="内容占位符 2"/>
          <p:cNvSpPr>
            <a:spLocks noGrp="1"/>
          </p:cNvSpPr>
          <p:nvPr>
            <p:ph idx="1"/>
          </p:nvPr>
        </p:nvSpPr>
        <p:spPr>
          <a:xfrm>
            <a:off x="1824038" y="1146175"/>
            <a:ext cx="8386762" cy="4979988"/>
          </a:xfrm>
        </p:spPr>
        <p:txBody>
          <a:bodyPr anchor="t"/>
          <a:p>
            <a:r>
              <a:rPr lang="zh-CN" altLang="en-US" sz="2800"/>
              <a:t>2、独资企业的缺点</a:t>
            </a:r>
            <a:endParaRPr lang="zh-CN" altLang="en-US" sz="2800"/>
          </a:p>
          <a:p>
            <a:r>
              <a:rPr lang="zh-CN" altLang="en-US" sz="2800"/>
              <a:t>虽然独资企业有如上的优点，但它也有比较明显的缺点：</a:t>
            </a:r>
            <a:endParaRPr lang="zh-CN" altLang="en-US" sz="2800"/>
          </a:p>
          <a:p>
            <a:r>
              <a:rPr lang="zh-CN" altLang="en-US" sz="2800"/>
              <a:t>1）难以筹集大量资金。因为一个人的资金终归有限，以个人名义借贷款难度也较大。因此，独资企业限制了企业的扩展和大规模经营。</a:t>
            </a:r>
            <a:endParaRPr lang="zh-CN" altLang="en-US" sz="2800"/>
          </a:p>
          <a:p>
            <a:r>
              <a:rPr lang="zh-CN" altLang="en-US" sz="2800"/>
              <a:t>2）投资者风险巨大。企业业主对企业负无限责任，在硬化了企业预算约束的同时，也带来了业主承担风险过大的问题，从而限制了业主向风险较大的部门或领域进行投资的活动。这对新兴产业的形成和发展极为不利。</a:t>
            </a:r>
            <a:endParaRPr lang="zh-CN" altLang="en-US" sz="2800"/>
          </a:p>
          <a:p>
            <a:endParaRPr lang="zh-CN" altLang="en-US" sz="28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ph type="title"/>
          </p:nvPr>
        </p:nvSpPr>
        <p:spPr/>
        <p:txBody>
          <a:bodyPr anchor="ctr"/>
          <a:p>
            <a:endParaRPr lang="zh-CN" altLang="en-US"/>
          </a:p>
        </p:txBody>
      </p:sp>
      <p:sp>
        <p:nvSpPr>
          <p:cNvPr id="21506" name="内容占位符 2"/>
          <p:cNvSpPr>
            <a:spLocks noGrp="1"/>
          </p:cNvSpPr>
          <p:nvPr>
            <p:ph idx="1"/>
          </p:nvPr>
        </p:nvSpPr>
        <p:spPr/>
        <p:txBody>
          <a:bodyPr anchor="t"/>
          <a:p>
            <a:r>
              <a:rPr lang="zh-CN" altLang="en-US">
                <a:sym typeface="Arial" panose="020B0604020202020204" pitchFamily="34" charset="0"/>
              </a:rPr>
              <a:t>3）企业连续性差。企业所有权和经营权高度统一的产权结构，虽然使企业拥有充分的自主权，但这也意味着企业是自然人的企业，业主的病、死，他个人及家属知识和能力的缺乏，都可能导致企业破产。</a:t>
            </a:r>
            <a:endParaRPr lang="zh-CN" altLang="en-US"/>
          </a:p>
          <a:p>
            <a:r>
              <a:rPr lang="zh-CN" altLang="en-US">
                <a:sym typeface="Arial" panose="020B0604020202020204" pitchFamily="34" charset="0"/>
              </a:rPr>
              <a:t>4）企业内部的基本关系是雇佣劳动关系，劳资双方利益目标的差异，构成企业内部组织效率的潜在危险。</a:t>
            </a:r>
            <a:endParaRPr lang="zh-CN" altLang="en-US"/>
          </a:p>
          <a:p>
            <a:endParaRPr lang="zh-CN"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p:txBody>
          <a:bodyPr anchor="ctr"/>
          <a:p>
            <a:r>
              <a:rPr lang="en-US" altLang="zh-CN"/>
              <a:t>3.</a:t>
            </a:r>
            <a:r>
              <a:rPr lang="zh-CN" altLang="en-US"/>
              <a:t>合伙制企业</a:t>
            </a:r>
            <a:endParaRPr lang="zh-CN" altLang="en-US"/>
          </a:p>
        </p:txBody>
      </p:sp>
      <p:sp>
        <p:nvSpPr>
          <p:cNvPr id="22530" name="内容占位符 2"/>
          <p:cNvSpPr>
            <a:spLocks noGrp="1"/>
          </p:cNvSpPr>
          <p:nvPr>
            <p:ph idx="1"/>
          </p:nvPr>
        </p:nvSpPr>
        <p:spPr/>
        <p:txBody>
          <a:bodyPr anchor="t"/>
          <a:p>
            <a:r>
              <a:rPr lang="en-US" altLang="zh-CN"/>
              <a:t>3.1 </a:t>
            </a:r>
            <a:r>
              <a:rPr lang="zh-CN" altLang="en-US"/>
              <a:t>合伙企业的概念</a:t>
            </a:r>
            <a:endParaRPr lang="zh-CN" altLang="en-US"/>
          </a:p>
          <a:p>
            <a:r>
              <a:rPr lang="zh-CN" altLang="en-US"/>
              <a:t>合伙制企业是指由两人或两人以上按照协议投资，共同经营、共负盈亏的企业。合伙制企业财产由全体合伙人共有，共同经营，合伙人对企业债务承担连带无限清偿责任。</a:t>
            </a:r>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1558925"/>
          </a:xfrm>
          <a:prstGeom prst="rect">
            <a:avLst/>
          </a:prstGeom>
          <a:noFill/>
          <a:ln w="9525">
            <a:noFill/>
          </a:ln>
        </p:spPr>
        <p:txBody>
          <a:bodyPr lIns="90000" tIns="46800" rIns="90000" bIns="46800" anchor="t">
            <a:spAutoFit/>
          </a:bodyPr>
          <a:p>
            <a:pPr lvl="0"/>
            <a:r>
              <a:rPr lang="zh-CN" altLang="en-US" sz="2400" b="1" dirty="0">
                <a:solidFill>
                  <a:srgbClr val="FFFF00"/>
                </a:solidFill>
                <a:ea typeface="黑体" panose="02010609060101010101" pitchFamily="2" charset="-122"/>
              </a:rPr>
              <a:t>  </a:t>
            </a:r>
            <a:r>
              <a:rPr lang="zh-CN" altLang="en-US" sz="2400" b="1" dirty="0"/>
              <a:t>掌握个人独资企业、合伙企业、公司制企业的优缺点</a:t>
            </a:r>
            <a:endParaRPr lang="zh-CN" altLang="en-US" sz="2400" b="1" dirty="0"/>
          </a:p>
        </p:txBody>
      </p:sp>
      <p:sp>
        <p:nvSpPr>
          <p:cNvPr id="4110" name="矩形 4110"/>
          <p:cNvSpPr/>
          <p:nvPr/>
        </p:nvSpPr>
        <p:spPr>
          <a:xfrm>
            <a:off x="5087938" y="2781300"/>
            <a:ext cx="2079625" cy="1799590"/>
          </a:xfrm>
          <a:prstGeom prst="rect">
            <a:avLst/>
          </a:prstGeom>
          <a:noFill/>
          <a:ln w="9525">
            <a:noFill/>
          </a:ln>
        </p:spPr>
        <p:txBody>
          <a:bodyPr wrap="square" lIns="90000" tIns="46800" rIns="90000" bIns="46800" anchor="t">
            <a:spAutoFit/>
          </a:bodyPr>
          <a:p>
            <a:pPr lvl="0" eaLnBrk="0" hangingPunct="0"/>
            <a:r>
              <a:rPr sz="2800" b="1"/>
              <a:t>能根据实际情况，选择适合的企业类型</a:t>
            </a:r>
            <a:endParaRPr sz="2800" b="1"/>
          </a:p>
        </p:txBody>
      </p:sp>
      <p:sp>
        <p:nvSpPr>
          <p:cNvPr id="4111" name="矩形 4111"/>
          <p:cNvSpPr/>
          <p:nvPr/>
        </p:nvSpPr>
        <p:spPr>
          <a:xfrm>
            <a:off x="7673975" y="2520315"/>
            <a:ext cx="2079625" cy="307975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内容占位符 2"/>
          <p:cNvSpPr>
            <a:spLocks noGrp="1"/>
          </p:cNvSpPr>
          <p:nvPr>
            <p:ph idx="1"/>
          </p:nvPr>
        </p:nvSpPr>
        <p:spPr>
          <a:xfrm>
            <a:off x="1768475" y="549275"/>
            <a:ext cx="8442325" cy="5576888"/>
          </a:xfrm>
        </p:spPr>
        <p:txBody>
          <a:bodyPr anchor="t"/>
          <a:p>
            <a:r>
              <a:rPr lang="en-US" altLang="zh-CN"/>
              <a:t>3.2</a:t>
            </a:r>
            <a:r>
              <a:rPr lang="zh-CN" altLang="en-US"/>
              <a:t>合伙企业的分类</a:t>
            </a:r>
            <a:endParaRPr lang="zh-CN" altLang="en-US"/>
          </a:p>
          <a:p>
            <a:r>
              <a:rPr lang="zh-CN" altLang="en-US"/>
              <a:t>普通合伙企业由普通合伙人组成，合伙人对合伙企业债务承担无限连带责任。本法对普通合伙人承担责任的形式有特别规定的，从其规定。</a:t>
            </a:r>
            <a:endParaRPr lang="zh-CN" altLang="en-US"/>
          </a:p>
          <a:p>
            <a:r>
              <a:rPr lang="zh-CN" altLang="en-US"/>
              <a:t>有限合伙企业由普通合伙人和有限合伙人组成，普通合伙人对合伙企业债务承担无限连带责任，有限合伙人以其认缴的出资额为限对合伙企业债务承担责任。</a:t>
            </a:r>
            <a:endParaRPr lang="zh-CN"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noRot="1"/>
          </p:cNvSpPr>
          <p:nvPr>
            <p:ph type="title"/>
          </p:nvPr>
        </p:nvSpPr>
        <p:spPr/>
        <p:txBody>
          <a:bodyPr anchor="ctr"/>
          <a:p>
            <a:endParaRPr lang="zh-CN" altLang="en-US"/>
          </a:p>
        </p:txBody>
      </p:sp>
      <p:pic>
        <p:nvPicPr>
          <p:cNvPr id="24578" name="内容占位符 3"/>
          <p:cNvPicPr>
            <a:picLocks noGrp="1" noRot="1" noChangeAspect="1"/>
          </p:cNvPicPr>
          <p:nvPr>
            <p:ph idx="1"/>
          </p:nvPr>
        </p:nvPicPr>
        <p:blipFill>
          <a:blip r:embed="rId1"/>
          <a:stretch>
            <a:fillRect/>
          </a:stretch>
        </p:blipFill>
        <p:spPr>
          <a:xfrm>
            <a:off x="1905000" y="838200"/>
            <a:ext cx="7824788" cy="5543550"/>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内容占位符 2"/>
          <p:cNvSpPr>
            <a:spLocks noGrp="1" noRot="1"/>
          </p:cNvSpPr>
          <p:nvPr>
            <p:ph idx="1"/>
          </p:nvPr>
        </p:nvSpPr>
        <p:spPr>
          <a:xfrm>
            <a:off x="1909763" y="855663"/>
            <a:ext cx="8377237" cy="5245100"/>
          </a:xfrm>
        </p:spPr>
        <p:txBody>
          <a:bodyPr anchor="t"/>
          <a:p>
            <a:pPr marL="0" indent="0">
              <a:buNone/>
            </a:pPr>
            <a:r>
              <a:rPr lang="zh-CN" altLang="en-US"/>
              <a:t>1、普通合伙企业由2人以上普通合伙人（没有上限规定)组成，合伙人对合伙企业债务承担无限连带责任。</a:t>
            </a:r>
            <a:endParaRPr lang="zh-CN" altLang="en-US"/>
          </a:p>
          <a:p>
            <a:pPr marL="0" indent="0">
              <a:buNone/>
            </a:pPr>
            <a:r>
              <a:rPr lang="zh-CN" altLang="en-US"/>
              <a:t>2、有限合伙企业由2人以上50人以下的普通合伙人和有限合伙人组成，其中普通合伙人至少有1人，当有限合伙企业只剩下普通合伙人时，应当转为普通合伙企业，如果只剩下有限合伙人时，应当解散。普通合伙人对合伙企业债务承担无限连带责任，有限合伙人以其认缴的出资额为限对合伙企业债务承担责任。 </a:t>
            </a:r>
            <a:endParaRPr lang="zh-CN"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内容占位符 2"/>
          <p:cNvSpPr>
            <a:spLocks noGrp="1" noRot="1"/>
          </p:cNvSpPr>
          <p:nvPr>
            <p:ph idx="1"/>
          </p:nvPr>
        </p:nvSpPr>
        <p:spPr>
          <a:xfrm>
            <a:off x="1592263" y="-6350"/>
            <a:ext cx="8696325" cy="6108700"/>
          </a:xfrm>
        </p:spPr>
        <p:txBody>
          <a:bodyPr anchor="t"/>
          <a:p>
            <a:r>
              <a:rPr lang="en-US" altLang="zh-CN"/>
              <a:t>3.3</a:t>
            </a:r>
            <a:r>
              <a:rPr lang="zh-CN" altLang="en-US"/>
              <a:t>合伙企业的特征</a:t>
            </a:r>
            <a:endParaRPr lang="zh-CN" altLang="en-US"/>
          </a:p>
          <a:p>
            <a:r>
              <a:rPr lang="zh-CN" altLang="en-US" sz="2400"/>
              <a:t>（1）生命有限。合伙企业比较容易设立和解散。合伙人签订了合伙协议，就宣告合伙企业的成立。新合伙人的加入，旧合伙人的退伙、死亡、自愿清算、破产清算等均可造成原合伙企业的解散以及新合伙企业的成立。</a:t>
            </a:r>
            <a:endParaRPr lang="zh-CN" altLang="en-US" sz="2400"/>
          </a:p>
          <a:p>
            <a:r>
              <a:rPr lang="zh-CN" altLang="en-US" sz="2400"/>
              <a:t>（2）责任无限。合伙组织作为一个整体对债权人承担无限责任。按照合伙人对合伙企业的责任，合伙企业可分为普通合伙和有限合伙。普通合伙的合伙人均为普通合伙人，对合伙企业的债务承担无限连带责任。例如，甲、乙、丙三人成立的合伙企业破产时，当甲、乙已无个人资产抵偿企业所欠债务时，虽然丙已依约还清应分摊的债务，但仍有义务用其个人财产为甲、乙两人付清所欠的应分摊的合伙债务，当然此时丙对甲、乙拥有财产追索权。有限责任合伙企业由一个或几个普通合伙人和一个或几个责任有限的合伙人组成，即合伙人中至少有一个人要对企业的经营活动负无限责任，而其他合伙人只能以其出资额为限对债务承担偿债责任，因而这类合伙人一般不直接参与企业经营管理活动。</a:t>
            </a:r>
            <a:endParaRPr lang="zh-CN" altLang="en-US" sz="24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内容占位符 2"/>
          <p:cNvSpPr>
            <a:spLocks noGrp="1" noRot="1"/>
          </p:cNvSpPr>
          <p:nvPr>
            <p:ph idx="1"/>
          </p:nvPr>
        </p:nvSpPr>
        <p:spPr>
          <a:xfrm>
            <a:off x="1739900" y="222250"/>
            <a:ext cx="8547100" cy="5876925"/>
          </a:xfrm>
        </p:spPr>
        <p:txBody>
          <a:bodyPr anchor="t"/>
          <a:p>
            <a:r>
              <a:rPr lang="zh-CN" altLang="en-US" sz="2400"/>
              <a:t>（3）相互代理。合伙企业的经营活动，由合伙人共同决定，合伙人有执行和监督的权利。合伙人可以推举负责人。合伙负责人和其他人员的经营活动，由全体合伙人承担民事责任。换言之，每个合伙人代表合伙企业所发生的经济行为对所有合伙人均有约束力。因此，合伙人之间较易发生纠纷。</a:t>
            </a:r>
            <a:endParaRPr lang="zh-CN" altLang="en-US" sz="2400"/>
          </a:p>
          <a:p>
            <a:r>
              <a:rPr lang="zh-CN" altLang="en-US" sz="2400"/>
              <a:t>（4）财产共有。合伙人投入的财产，由合伙人统一管理和使用，不经其他合伙人同意，任何一位合伙人不得将合伙财产移为他用。只提供劳务，不提供资本的合伙人仅有权分享一部分利润，而无权分享合伙财产。</a:t>
            </a:r>
            <a:endParaRPr lang="zh-CN" altLang="en-US" sz="2400"/>
          </a:p>
          <a:p>
            <a:r>
              <a:rPr lang="zh-CN" altLang="en-US" sz="2400"/>
              <a:t>（5）利益共享。合伙企业在生产经营活动中所取得、积累的财产，归合伙人共有。如有亏损则亦由合伙人共同承担。损益分配的比例，应在合伙协议中明确规定；未经规定的可按合伙人出资比例分摊，或平均分摊。以劳务抵作资本的合伙人，除另有规定者外，一般不分摊损失。</a:t>
            </a:r>
            <a:endParaRPr lang="zh-CN" altLang="en-US" sz="24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内容占位符 2"/>
          <p:cNvSpPr>
            <a:spLocks noGrp="1"/>
          </p:cNvSpPr>
          <p:nvPr>
            <p:ph idx="1"/>
          </p:nvPr>
        </p:nvSpPr>
        <p:spPr>
          <a:xfrm>
            <a:off x="1495425" y="68263"/>
            <a:ext cx="8707438" cy="5929312"/>
          </a:xfrm>
        </p:spPr>
        <p:txBody>
          <a:bodyPr anchor="t">
            <a:normAutofit lnSpcReduction="10000"/>
          </a:bodyPr>
          <a:p>
            <a:r>
              <a:rPr lang="en-US" altLang="zh-CN" sz="2800"/>
              <a:t>3.4 </a:t>
            </a:r>
            <a:r>
              <a:rPr lang="zh-CN" altLang="en-US" sz="2800"/>
              <a:t>合伙企业的优点：</a:t>
            </a:r>
            <a:endParaRPr lang="zh-CN" altLang="en-US" sz="2800"/>
          </a:p>
          <a:p>
            <a:r>
              <a:rPr lang="zh-CN" altLang="en-US" sz="2800"/>
              <a:t>可以从众多的合伙人处筹集资本，一定程度突破企业资金受单个人所拥有的量的限制，并使得企业从外部获得贷款的信用增强、扩大了资金的来源。</a:t>
            </a:r>
            <a:endParaRPr lang="zh-CN" altLang="en-US" sz="2800"/>
          </a:p>
          <a:p>
            <a:r>
              <a:rPr lang="zh-CN" altLang="en-US" sz="2800"/>
              <a:t>风险分散在众多所有者身上，合伙人共同偿还责任，使合伙制企业的抗风险能力较之单一业主制企业大大提高。企业可以向风险较大的行业领域拓展，拓宽企业发展空间。</a:t>
            </a:r>
            <a:endParaRPr lang="zh-CN" altLang="en-US" sz="2800"/>
          </a:p>
          <a:p>
            <a:r>
              <a:rPr lang="zh-CN" altLang="en-US" sz="2800"/>
              <a:t>合伙人对企业盈亏负有完全责任，这意味着所有合伙人都以自己的全部家当为企业担保，因而有助于提高企业信誉。</a:t>
            </a:r>
            <a:endParaRPr lang="zh-CN" altLang="en-US" sz="2800"/>
          </a:p>
          <a:p>
            <a:r>
              <a:rPr lang="zh-CN" altLang="en-US" sz="2800"/>
              <a:t>经营者即出资者人数的增加，突破了单个人在知识、阅历、经验等方面的限制。众多经营者在共同利益驱动下，集思广益，各显所长，从不同的方面进行企业的经营管理，必然有助于企业经营管理水平的提高。</a:t>
            </a:r>
            <a:endParaRPr lang="zh-CN" altLang="en-US" sz="28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内容占位符 2"/>
          <p:cNvSpPr>
            <a:spLocks noGrp="1"/>
          </p:cNvSpPr>
          <p:nvPr>
            <p:ph idx="1"/>
          </p:nvPr>
        </p:nvSpPr>
        <p:spPr>
          <a:xfrm>
            <a:off x="1811338" y="296863"/>
            <a:ext cx="8399462" cy="5830887"/>
          </a:xfrm>
        </p:spPr>
        <p:txBody>
          <a:bodyPr anchor="t"/>
          <a:p>
            <a:r>
              <a:rPr lang="zh-CN" altLang="en-US" sz="2800"/>
              <a:t>缺点：</a:t>
            </a:r>
            <a:endParaRPr lang="zh-CN" altLang="en-US" sz="2800"/>
          </a:p>
          <a:p>
            <a:r>
              <a:rPr lang="zh-CN" altLang="en-US" sz="2800"/>
              <a:t>法律形式的复杂性。合伙制企业是根据合伙人间的契约建立的，每当一位原有的合伙人离开或者接纳一位新的合伙人，都必须重新确立一种新的合伙关系，从而造成法律上的复杂性，通过接纳新的合伙人，增加资金的能力也就受得了限制。</a:t>
            </a:r>
            <a:endParaRPr lang="zh-CN" altLang="en-US" sz="2800"/>
          </a:p>
          <a:p>
            <a:r>
              <a:rPr lang="zh-CN" altLang="en-US" sz="2800"/>
              <a:t>决策时滞性。由于所有合伙人都有权代表企业从事经营活动，重大决策都需得到所有合伙人同意。因而很容易造成决策上的延误与差错。</a:t>
            </a:r>
            <a:endParaRPr lang="zh-CN" altLang="en-US" sz="2800"/>
          </a:p>
          <a:p>
            <a:r>
              <a:rPr lang="zh-CN" altLang="en-US" sz="2800"/>
              <a:t>非经营合伙人承担风险较大。所有合伙人对于企业债务都负有连带无限清偿责任，这就使那些并不能控制企业的合伙人面临很大风险。</a:t>
            </a:r>
            <a:endParaRPr lang="zh-CN" altLang="en-US" sz="28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46081"/>
          <p:cNvSpPr>
            <a:spLocks noGrp="1"/>
          </p:cNvSpPr>
          <p:nvPr>
            <p:ph type="title"/>
          </p:nvPr>
        </p:nvSpPr>
        <p:spPr>
          <a:xfrm>
            <a:off x="1752600" y="304800"/>
            <a:ext cx="8915400" cy="927100"/>
          </a:xfrm>
          <a:ln>
            <a:miter/>
          </a:ln>
          <a:effectLst>
            <a:outerShdw dist="35921" dir="2699999" algn="ctr" rotWithShape="0">
              <a:srgbClr val="FFFFFF"/>
            </a:outerShdw>
          </a:effectLst>
        </p:spPr>
        <p:txBody>
          <a:bodyPr anchor="ctr"/>
          <a:p>
            <a:pPr fontAlgn="base"/>
            <a:r>
              <a:rPr lang="en-US" altLang="zh-CN" strike="noStrike" noProof="1">
                <a:solidFill>
                  <a:srgbClr val="6600CC"/>
                </a:solidFill>
                <a:effectLst>
                  <a:outerShdw blurRad="38100" dist="38100" dir="2700000">
                    <a:srgbClr val="C0C0C0"/>
                  </a:outerShdw>
                </a:effectLst>
              </a:rPr>
              <a:t>4. </a:t>
            </a:r>
            <a:r>
              <a:rPr lang="zh-CN" altLang="en-US" strike="noStrike" noProof="1" dirty="0">
                <a:solidFill>
                  <a:srgbClr val="6600CC"/>
                </a:solidFill>
                <a:effectLst>
                  <a:outerShdw blurRad="38100" dist="38100" dir="2700000">
                    <a:srgbClr val="C0C0C0"/>
                  </a:outerShdw>
                </a:effectLst>
              </a:rPr>
              <a:t>公司</a:t>
            </a:r>
            <a:r>
              <a:rPr lang="en-US" altLang="zh-CN" strike="noStrike" noProof="1">
                <a:solidFill>
                  <a:schemeClr val="tx1"/>
                </a:solidFill>
                <a:effectLst>
                  <a:outerShdw blurRad="38100" dist="38100" dir="2700000">
                    <a:srgbClr val="C0C0C0"/>
                  </a:outerShdw>
                </a:effectLst>
              </a:rPr>
              <a:t>—</a:t>
            </a:r>
            <a:r>
              <a:rPr lang="zh-CN" altLang="en-US" sz="3600" strike="noStrike" noProof="1" dirty="0">
                <a:solidFill>
                  <a:schemeClr val="tx1"/>
                </a:solidFill>
                <a:effectLst>
                  <a:outerShdw blurRad="38100" dist="38100" dir="2700000">
                    <a:srgbClr val="C0C0C0"/>
                  </a:outerShdw>
                </a:effectLst>
              </a:rPr>
              <a:t>企业主要的、典型的组织形式</a:t>
            </a:r>
            <a:endParaRPr lang="zh-CN" altLang="en-US" sz="3600" strike="noStrike" noProof="1" dirty="0">
              <a:solidFill>
                <a:schemeClr val="tx1"/>
              </a:solidFill>
              <a:effectLst>
                <a:outerShdw blurRad="38100" dist="38100" dir="2700000">
                  <a:srgbClr val="C0C0C0"/>
                </a:outerShdw>
              </a:effectLst>
            </a:endParaRPr>
          </a:p>
        </p:txBody>
      </p:sp>
      <p:sp>
        <p:nvSpPr>
          <p:cNvPr id="46083" name="内容占位符 46082"/>
          <p:cNvSpPr>
            <a:spLocks noGrp="1"/>
          </p:cNvSpPr>
          <p:nvPr>
            <p:ph idx="1"/>
          </p:nvPr>
        </p:nvSpPr>
        <p:spPr>
          <a:xfrm>
            <a:off x="1828800" y="1981200"/>
            <a:ext cx="8153400" cy="2133600"/>
          </a:xfrm>
        </p:spPr>
        <p:txBody>
          <a:bodyPr anchor="t"/>
          <a:p>
            <a:pPr>
              <a:buClr>
                <a:srgbClr val="003300"/>
              </a:buClr>
              <a:buFont typeface="Wingdings" panose="05000000000000000000" pitchFamily="2" charset="2"/>
              <a:buNone/>
            </a:pPr>
            <a:r>
              <a:rPr lang="en-US" altLang="zh-CN" sz="3600" b="1"/>
              <a:t>4.1 </a:t>
            </a:r>
            <a:r>
              <a:rPr lang="zh-CN" altLang="en-US" sz="3600" b="1" dirty="0"/>
              <a:t>含义：</a:t>
            </a:r>
            <a:endParaRPr lang="zh-CN" altLang="en-US" sz="3600" b="1" dirty="0"/>
          </a:p>
          <a:p>
            <a:pPr>
              <a:buClr>
                <a:srgbClr val="003300"/>
              </a:buClr>
              <a:buFont typeface="Wingdings" panose="05000000000000000000" pitchFamily="2" charset="2"/>
              <a:buNone/>
            </a:pPr>
            <a:r>
              <a:rPr lang="zh-CN" altLang="en-US" sz="3600" b="1" dirty="0">
                <a:solidFill>
                  <a:srgbClr val="000000"/>
                </a:solidFill>
                <a:latin typeface="Times New Roman" panose="02020603050405020304" pitchFamily="18" charset="0"/>
                <a:ea typeface="Times New Roman" panose="02020603050405020304" pitchFamily="18" charset="0"/>
              </a:rPr>
              <a:t>    公司是依法设立的，全部资本由股东出资，以营利为目的的企业法人</a:t>
            </a:r>
            <a:endParaRPr lang="zh-CN" altLang="en-US" sz="3600" b="1"/>
          </a:p>
        </p:txBody>
      </p:sp>
      <p:sp>
        <p:nvSpPr>
          <p:cNvPr id="46084" name="矩形 46083"/>
          <p:cNvSpPr/>
          <p:nvPr/>
        </p:nvSpPr>
        <p:spPr>
          <a:xfrm>
            <a:off x="1828800" y="1905000"/>
            <a:ext cx="8229600" cy="2362200"/>
          </a:xfrm>
          <a:prstGeom prst="rect">
            <a:avLst/>
          </a:prstGeom>
          <a:noFill/>
          <a:ln w="28575" cap="flat" cmpd="sng">
            <a:solidFill>
              <a:srgbClr val="008000"/>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46086" name="矩形 46085"/>
          <p:cNvSpPr/>
          <p:nvPr/>
        </p:nvSpPr>
        <p:spPr>
          <a:xfrm>
            <a:off x="1981200" y="5257800"/>
            <a:ext cx="8686800" cy="365760"/>
          </a:xfrm>
          <a:prstGeom prst="rect">
            <a:avLst/>
          </a:prstGeom>
          <a:noFill/>
          <a:ln w="9525">
            <a:noFill/>
          </a:ln>
        </p:spPr>
        <p:txBody>
          <a:bodyPr anchor="t">
            <a:spAutoFit/>
          </a:bodyPr>
          <a:p>
            <a:pPr lvl="0"/>
            <a:r>
              <a:rPr lang="zh-CN" altLang="en-US" dirty="0">
                <a:latin typeface="Arial" panose="020B0604020202020204" pitchFamily="34" charset="0"/>
                <a:ea typeface="宋体" panose="02010600030101010101" pitchFamily="2" charset="-122"/>
              </a:rPr>
              <a:t>② 假如你选择建立公司，必须了解什么是公司以及公司的优缺点？</a:t>
            </a:r>
            <a:endParaRPr lang="zh-CN" altLang="en-US" dirty="0">
              <a:latin typeface="Arial" panose="020B0604020202020204" pitchFamily="34" charset="0"/>
              <a:ea typeface="宋体" panose="02010600030101010101" pitchFamily="2" charset="-122"/>
            </a:endParaRPr>
          </a:p>
        </p:txBody>
      </p:sp>
      <p:sp>
        <p:nvSpPr>
          <p:cNvPr id="46087" name="直接连接符 46086"/>
          <p:cNvSpPr/>
          <p:nvPr/>
        </p:nvSpPr>
        <p:spPr>
          <a:xfrm>
            <a:off x="3733800" y="3200400"/>
            <a:ext cx="1828800" cy="0"/>
          </a:xfrm>
          <a:prstGeom prst="line">
            <a:avLst/>
          </a:prstGeom>
          <a:ln w="38100"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46088" name="直接连接符 46087"/>
          <p:cNvSpPr/>
          <p:nvPr/>
        </p:nvSpPr>
        <p:spPr>
          <a:xfrm>
            <a:off x="4114800" y="3733800"/>
            <a:ext cx="2133600" cy="0"/>
          </a:xfrm>
          <a:prstGeom prst="line">
            <a:avLst/>
          </a:prstGeom>
          <a:ln w="38100"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46089" name="直接连接符 46088"/>
          <p:cNvSpPr/>
          <p:nvPr/>
        </p:nvSpPr>
        <p:spPr>
          <a:xfrm>
            <a:off x="8839200" y="3200400"/>
            <a:ext cx="914400" cy="0"/>
          </a:xfrm>
          <a:prstGeom prst="line">
            <a:avLst/>
          </a:prstGeom>
          <a:ln w="38100"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46090" name="AutoShape 26"/>
          <p:cNvSpPr/>
          <p:nvPr/>
        </p:nvSpPr>
        <p:spPr>
          <a:xfrm>
            <a:off x="4876800" y="1676400"/>
            <a:ext cx="2590800" cy="762000"/>
          </a:xfrm>
          <a:prstGeom prst="wedgeEllipseCallout">
            <a:avLst>
              <a:gd name="adj1" fmla="val -12134"/>
              <a:gd name="adj2" fmla="val 85208"/>
            </a:avLst>
          </a:prstGeom>
          <a:noFill/>
          <a:ln w="9525" cap="flat" cmpd="sng">
            <a:solidFill>
              <a:schemeClr val="tx1"/>
            </a:solidFill>
            <a:prstDash val="solid"/>
            <a:miter/>
            <a:headEnd type="none" w="med" len="med"/>
            <a:tailEnd type="none" w="med" len="med"/>
          </a:ln>
        </p:spPr>
        <p:txBody>
          <a:bodyPr anchor="t"/>
          <a:p>
            <a:pPr lvl="0" algn="ctr"/>
            <a:r>
              <a:rPr lang="zh-CN" altLang="en-US" sz="2800" dirty="0">
                <a:solidFill>
                  <a:srgbClr val="FF0000"/>
                </a:solidFill>
                <a:latin typeface="Arial" panose="020B0604020202020204" pitchFamily="34" charset="0"/>
                <a:ea typeface="华文中宋" panose="02010600040101010101" pitchFamily="2" charset="-122"/>
              </a:rPr>
              <a:t>设立特点</a:t>
            </a:r>
            <a:endParaRPr lang="zh-CN" altLang="en-US" sz="2800" dirty="0">
              <a:solidFill>
                <a:srgbClr val="FF0000"/>
              </a:solidFill>
              <a:latin typeface="Arial" panose="020B0604020202020204" pitchFamily="34" charset="0"/>
              <a:ea typeface="华文中宋" panose="02010600040101010101" pitchFamily="2" charset="-122"/>
            </a:endParaRPr>
          </a:p>
        </p:txBody>
      </p:sp>
      <p:sp>
        <p:nvSpPr>
          <p:cNvPr id="46091" name="直接连接符 46090"/>
          <p:cNvSpPr/>
          <p:nvPr/>
        </p:nvSpPr>
        <p:spPr>
          <a:xfrm>
            <a:off x="2286000" y="3733800"/>
            <a:ext cx="914400" cy="0"/>
          </a:xfrm>
          <a:prstGeom prst="line">
            <a:avLst/>
          </a:prstGeom>
          <a:ln w="38100"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46092" name="AutoShape 26"/>
          <p:cNvSpPr/>
          <p:nvPr/>
        </p:nvSpPr>
        <p:spPr>
          <a:xfrm>
            <a:off x="2667000" y="4038600"/>
            <a:ext cx="2362200" cy="876300"/>
          </a:xfrm>
          <a:prstGeom prst="wedgeEllipseCallout">
            <a:avLst>
              <a:gd name="adj1" fmla="val -44287"/>
              <a:gd name="adj2" fmla="val -74273"/>
            </a:avLst>
          </a:prstGeom>
          <a:noFill/>
          <a:ln w="9525" cap="flat" cmpd="sng">
            <a:solidFill>
              <a:schemeClr val="tx1"/>
            </a:solidFill>
            <a:prstDash val="solid"/>
            <a:miter/>
            <a:headEnd type="none" w="med" len="med"/>
            <a:tailEnd type="none" w="med" len="med"/>
          </a:ln>
        </p:spPr>
        <p:txBody>
          <a:bodyPr anchor="t"/>
          <a:p>
            <a:pPr lvl="0" algn="ctr"/>
            <a:r>
              <a:rPr lang="zh-CN" altLang="en-US" sz="2800" dirty="0">
                <a:solidFill>
                  <a:srgbClr val="FF0000"/>
                </a:solidFill>
                <a:latin typeface="Arial" panose="020B0604020202020204" pitchFamily="34" charset="0"/>
                <a:ea typeface="华文中宋" panose="02010600040101010101" pitchFamily="2" charset="-122"/>
              </a:rPr>
              <a:t>资金来源</a:t>
            </a:r>
            <a:endParaRPr lang="zh-CN" altLang="en-US" sz="2800" dirty="0">
              <a:solidFill>
                <a:srgbClr val="FF0000"/>
              </a:solidFill>
              <a:latin typeface="Arial" panose="020B0604020202020204" pitchFamily="34" charset="0"/>
              <a:ea typeface="华文中宋" panose="02010600040101010101" pitchFamily="2" charset="-122"/>
            </a:endParaRPr>
          </a:p>
        </p:txBody>
      </p:sp>
      <p:sp>
        <p:nvSpPr>
          <p:cNvPr id="46093" name="AutoShape 26"/>
          <p:cNvSpPr/>
          <p:nvPr/>
        </p:nvSpPr>
        <p:spPr>
          <a:xfrm>
            <a:off x="5562600" y="3962400"/>
            <a:ext cx="1905000" cy="876300"/>
          </a:xfrm>
          <a:prstGeom prst="wedgeEllipseCallout">
            <a:avLst>
              <a:gd name="adj1" fmla="val -46917"/>
              <a:gd name="adj2" fmla="val -74273"/>
            </a:avLst>
          </a:prstGeom>
          <a:noFill/>
          <a:ln w="9525" cap="flat" cmpd="sng">
            <a:solidFill>
              <a:schemeClr val="tx1"/>
            </a:solidFill>
            <a:prstDash val="solid"/>
            <a:miter/>
            <a:headEnd type="none" w="med" len="med"/>
            <a:tailEnd type="none" w="med" len="med"/>
          </a:ln>
        </p:spPr>
        <p:txBody>
          <a:bodyPr anchor="t"/>
          <a:p>
            <a:pPr lvl="0" algn="ctr"/>
            <a:r>
              <a:rPr lang="zh-CN" altLang="en-US" dirty="0">
                <a:solidFill>
                  <a:srgbClr val="FF0000"/>
                </a:solidFill>
                <a:latin typeface="Arial" panose="020B0604020202020204" pitchFamily="34" charset="0"/>
                <a:ea typeface="华文中宋" panose="02010600040101010101" pitchFamily="2" charset="-122"/>
              </a:rPr>
              <a:t>目的</a:t>
            </a:r>
            <a:endParaRPr lang="zh-CN" altLang="en-US" dirty="0">
              <a:solidFill>
                <a:srgbClr val="FF0000"/>
              </a:solidFill>
              <a:latin typeface="Arial" panose="020B0604020202020204" pitchFamily="34" charset="0"/>
              <a:ea typeface="华文中宋" panose="02010600040101010101" pitchFamily="2" charset="-122"/>
            </a:endParaRPr>
          </a:p>
        </p:txBody>
      </p:sp>
      <p:sp>
        <p:nvSpPr>
          <p:cNvPr id="46094" name="AutoShape 26"/>
          <p:cNvSpPr/>
          <p:nvPr/>
        </p:nvSpPr>
        <p:spPr>
          <a:xfrm>
            <a:off x="7924800" y="4038600"/>
            <a:ext cx="1905000" cy="876300"/>
          </a:xfrm>
          <a:prstGeom prst="wedgeEllipseCallout">
            <a:avLst>
              <a:gd name="adj1" fmla="val -46917"/>
              <a:gd name="adj2" fmla="val -74273"/>
            </a:avLst>
          </a:prstGeom>
          <a:noFill/>
          <a:ln w="9525" cap="flat" cmpd="sng">
            <a:solidFill>
              <a:schemeClr val="tx1"/>
            </a:solidFill>
            <a:prstDash val="solid"/>
            <a:miter/>
            <a:headEnd type="none" w="med" len="med"/>
            <a:tailEnd type="none" w="med" len="med"/>
          </a:ln>
        </p:spPr>
        <p:txBody>
          <a:bodyPr anchor="t"/>
          <a:p>
            <a:pPr lvl="0" algn="ctr"/>
            <a:r>
              <a:rPr lang="zh-CN" altLang="en-US" dirty="0">
                <a:solidFill>
                  <a:srgbClr val="FF0000"/>
                </a:solidFill>
                <a:latin typeface="Arial" panose="020B0604020202020204" pitchFamily="34" charset="0"/>
                <a:ea typeface="华文中宋" panose="02010600040101010101" pitchFamily="2" charset="-122"/>
              </a:rPr>
              <a:t>性质</a:t>
            </a:r>
            <a:endParaRPr lang="zh-CN" altLang="en-US" dirty="0">
              <a:solidFill>
                <a:srgbClr val="FF0000"/>
              </a:solidFill>
              <a:latin typeface="Arial" panose="020B0604020202020204" pitchFamily="34" charset="0"/>
              <a:ea typeface="华文中宋" panose="02010600040101010101" pitchFamily="2" charset="-122"/>
            </a:endParaRPr>
          </a:p>
        </p:txBody>
      </p:sp>
      <p:sp>
        <p:nvSpPr>
          <p:cNvPr id="46095" name="直接连接符 46094"/>
          <p:cNvSpPr/>
          <p:nvPr/>
        </p:nvSpPr>
        <p:spPr>
          <a:xfrm>
            <a:off x="6934200" y="3810000"/>
            <a:ext cx="1828800" cy="0"/>
          </a:xfrm>
          <a:prstGeom prst="line">
            <a:avLst/>
          </a:prstGeom>
          <a:ln w="38100"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dissolve">
                                      <p:cBhvr>
                                        <p:cTn id="7" dur="500"/>
                                        <p:tgtEl>
                                          <p:spTgt spid="46086"/>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 calcmode="lin" valueType="num">
                                      <p:cBhvr>
                                        <p:cTn id="12" dur="500" fill="hold"/>
                                        <p:tgtEl>
                                          <p:spTgt spid="46084"/>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6084"/>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6084"/>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608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46083">
                                            <p:txEl>
                                              <p:charRg st="0" end="8"/>
                                            </p:txEl>
                                          </p:spTgt>
                                        </p:tgtEl>
                                        <p:attrNameLst>
                                          <p:attrName>style.visibility</p:attrName>
                                        </p:attrNameLst>
                                      </p:cBhvr>
                                      <p:to>
                                        <p:strVal val="visible"/>
                                      </p:to>
                                    </p:set>
                                    <p:anim calcmode="discrete" valueType="clr">
                                      <p:cBhvr override="childStyle">
                                        <p:cTn id="19" dur="80"/>
                                        <p:tgtEl>
                                          <p:spTgt spid="46083">
                                            <p:txEl>
                                              <p:charRg st="0"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6083">
                                            <p:txEl>
                                              <p:charRg st="0" end="8"/>
                                            </p:txEl>
                                          </p:spTgt>
                                        </p:tgtEl>
                                        <p:attrNameLst>
                                          <p:attrName>fillcolor</p:attrName>
                                        </p:attrNameLst>
                                      </p:cBhvr>
                                      <p:tavLst>
                                        <p:tav tm="0">
                                          <p:val>
                                            <p:clrVal>
                                              <a:schemeClr val="accent2"/>
                                            </p:clrVal>
                                          </p:val>
                                        </p:tav>
                                        <p:tav tm="50000">
                                          <p:val>
                                            <p:clrVal>
                                              <a:schemeClr val="hlink"/>
                                            </p:clrVal>
                                          </p:val>
                                        </p:tav>
                                      </p:tavLst>
                                    </p:anim>
                                    <p:set>
                                      <p:cBhvr>
                                        <p:cTn id="21" dur="80"/>
                                        <p:tgtEl>
                                          <p:spTgt spid="46083">
                                            <p:txEl>
                                              <p:charRg st="0" end="8"/>
                                            </p:txEl>
                                          </p:spTgt>
                                        </p:tgtEl>
                                        <p:attrNameLst>
                                          <p:attrName>fill.type</p:attrName>
                                        </p:attrNameLst>
                                      </p:cBhvr>
                                      <p:to>
                                        <p:strVal val="solid"/>
                                      </p:to>
                                    </p:set>
                                  </p:childTnLst>
                                </p:cTn>
                              </p:par>
                            </p:childTnLst>
                          </p:cTn>
                        </p:par>
                        <p:par>
                          <p:cTn id="22" fill="hold">
                            <p:stCondLst>
                              <p:cond delay="819"/>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46083">
                                            <p:txEl>
                                              <p:charRg st="8" end="43"/>
                                            </p:txEl>
                                          </p:spTgt>
                                        </p:tgtEl>
                                        <p:attrNameLst>
                                          <p:attrName>style.visibility</p:attrName>
                                        </p:attrNameLst>
                                      </p:cBhvr>
                                      <p:to>
                                        <p:strVal val="visible"/>
                                      </p:to>
                                    </p:set>
                                    <p:anim calcmode="discrete" valueType="clr">
                                      <p:cBhvr override="childStyle">
                                        <p:cTn id="25" dur="80"/>
                                        <p:tgtEl>
                                          <p:spTgt spid="46083">
                                            <p:txEl>
                                              <p:charRg st="8" end="4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6083">
                                            <p:txEl>
                                              <p:charRg st="8" end="43"/>
                                            </p:txEl>
                                          </p:spTgt>
                                        </p:tgtEl>
                                        <p:attrNameLst>
                                          <p:attrName>fillcolor</p:attrName>
                                        </p:attrNameLst>
                                      </p:cBhvr>
                                      <p:tavLst>
                                        <p:tav tm="0">
                                          <p:val>
                                            <p:clrVal>
                                              <a:schemeClr val="accent2"/>
                                            </p:clrVal>
                                          </p:val>
                                        </p:tav>
                                        <p:tav tm="50000">
                                          <p:val>
                                            <p:clrVal>
                                              <a:schemeClr val="hlink"/>
                                            </p:clrVal>
                                          </p:val>
                                        </p:tav>
                                      </p:tavLst>
                                    </p:anim>
                                    <p:set>
                                      <p:cBhvr>
                                        <p:cTn id="27" dur="80"/>
                                        <p:tgtEl>
                                          <p:spTgt spid="46083">
                                            <p:txEl>
                                              <p:charRg st="8" end="43"/>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6087"/>
                                        </p:tgtEl>
                                        <p:attrNameLst>
                                          <p:attrName>style.visibility</p:attrName>
                                        </p:attrNameLst>
                                      </p:cBhvr>
                                      <p:to>
                                        <p:strVal val="visible"/>
                                      </p:to>
                                    </p:set>
                                    <p:animEffect transition="in" filter="dissolve">
                                      <p:cBhvr>
                                        <p:cTn id="32" dur="500"/>
                                        <p:tgtEl>
                                          <p:spTgt spid="46087"/>
                                        </p:tgtEl>
                                      </p:cBhvr>
                                    </p:animEffect>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46090"/>
                                        </p:tgtEl>
                                        <p:attrNameLst>
                                          <p:attrName>style.visibility</p:attrName>
                                        </p:attrNameLst>
                                      </p:cBhvr>
                                      <p:to>
                                        <p:strVal val="visible"/>
                                      </p:to>
                                    </p:set>
                                    <p:animEffect transition="in" filter="blinds(horizontal)">
                                      <p:cBhvr>
                                        <p:cTn id="36" dur="500"/>
                                        <p:tgtEl>
                                          <p:spTgt spid="4609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6089"/>
                                        </p:tgtEl>
                                        <p:attrNameLst>
                                          <p:attrName>style.visibility</p:attrName>
                                        </p:attrNameLst>
                                      </p:cBhvr>
                                      <p:to>
                                        <p:strVal val="visible"/>
                                      </p:to>
                                    </p:set>
                                    <p:animEffect transition="in" filter="dissolve">
                                      <p:cBhvr>
                                        <p:cTn id="41" dur="500"/>
                                        <p:tgtEl>
                                          <p:spTgt spid="46089"/>
                                        </p:tgtEl>
                                      </p:cBhvr>
                                    </p:animEffect>
                                  </p:childTnLst>
                                </p:cTn>
                              </p:par>
                              <p:par>
                                <p:cTn id="42" presetID="9" presetClass="entr" presetSubtype="0" fill="hold" nodeType="withEffect">
                                  <p:stCondLst>
                                    <p:cond delay="0"/>
                                  </p:stCondLst>
                                  <p:childTnLst>
                                    <p:set>
                                      <p:cBhvr>
                                        <p:cTn id="43" dur="1" fill="hold">
                                          <p:stCondLst>
                                            <p:cond delay="0"/>
                                          </p:stCondLst>
                                        </p:cTn>
                                        <p:tgtEl>
                                          <p:spTgt spid="46091"/>
                                        </p:tgtEl>
                                        <p:attrNameLst>
                                          <p:attrName>style.visibility</p:attrName>
                                        </p:attrNameLst>
                                      </p:cBhvr>
                                      <p:to>
                                        <p:strVal val="visible"/>
                                      </p:to>
                                    </p:set>
                                    <p:animEffect transition="in" filter="dissolve">
                                      <p:cBhvr>
                                        <p:cTn id="44" dur="500"/>
                                        <p:tgtEl>
                                          <p:spTgt spid="46091"/>
                                        </p:tgtEl>
                                      </p:cBhvr>
                                    </p:animEffect>
                                  </p:childTnLst>
                                </p:cTn>
                              </p:par>
                            </p:childTnLst>
                          </p:cTn>
                        </p:par>
                        <p:par>
                          <p:cTn id="45" fill="hold">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46092"/>
                                        </p:tgtEl>
                                        <p:attrNameLst>
                                          <p:attrName>style.visibility</p:attrName>
                                        </p:attrNameLst>
                                      </p:cBhvr>
                                      <p:to>
                                        <p:strVal val="visible"/>
                                      </p:to>
                                    </p:set>
                                    <p:animEffect transition="in" filter="blinds(horizontal)">
                                      <p:cBhvr>
                                        <p:cTn id="48" dur="500"/>
                                        <p:tgtEl>
                                          <p:spTgt spid="4609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46088"/>
                                        </p:tgtEl>
                                        <p:attrNameLst>
                                          <p:attrName>style.visibility</p:attrName>
                                        </p:attrNameLst>
                                      </p:cBhvr>
                                      <p:to>
                                        <p:strVal val="visible"/>
                                      </p:to>
                                    </p:set>
                                    <p:animEffect transition="in" filter="dissolve">
                                      <p:cBhvr>
                                        <p:cTn id="53" dur="500"/>
                                        <p:tgtEl>
                                          <p:spTgt spid="46088"/>
                                        </p:tgtEl>
                                      </p:cBhvr>
                                    </p:animEffect>
                                  </p:childTnLst>
                                </p:cTn>
                              </p:par>
                            </p:childTnLst>
                          </p:cTn>
                        </p:par>
                        <p:par>
                          <p:cTn id="54" fill="hold">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46093"/>
                                        </p:tgtEl>
                                        <p:attrNameLst>
                                          <p:attrName>style.visibility</p:attrName>
                                        </p:attrNameLst>
                                      </p:cBhvr>
                                      <p:to>
                                        <p:strVal val="visible"/>
                                      </p:to>
                                    </p:set>
                                    <p:animEffect transition="in" filter="blinds(horizontal)">
                                      <p:cBhvr>
                                        <p:cTn id="57" dur="500"/>
                                        <p:tgtEl>
                                          <p:spTgt spid="4609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6095"/>
                                        </p:tgtEl>
                                        <p:attrNameLst>
                                          <p:attrName>style.visibility</p:attrName>
                                        </p:attrNameLst>
                                      </p:cBhvr>
                                      <p:to>
                                        <p:strVal val="visible"/>
                                      </p:to>
                                    </p:set>
                                    <p:animEffect transition="in" filter="dissolve">
                                      <p:cBhvr>
                                        <p:cTn id="62" dur="500"/>
                                        <p:tgtEl>
                                          <p:spTgt spid="46095"/>
                                        </p:tgtEl>
                                      </p:cBhvr>
                                    </p:animEffect>
                                  </p:childTnLst>
                                </p:cTn>
                              </p:par>
                            </p:childTnLst>
                          </p:cTn>
                        </p:par>
                        <p:par>
                          <p:cTn id="63" fill="hold">
                            <p:stCondLst>
                              <p:cond delay="500"/>
                            </p:stCondLst>
                            <p:childTnLst>
                              <p:par>
                                <p:cTn id="64" presetID="3" presetClass="entr" presetSubtype="10" fill="hold" grpId="0" nodeType="afterEffect">
                                  <p:stCondLst>
                                    <p:cond delay="0"/>
                                  </p:stCondLst>
                                  <p:childTnLst>
                                    <p:set>
                                      <p:cBhvr>
                                        <p:cTn id="65" dur="1" fill="hold">
                                          <p:stCondLst>
                                            <p:cond delay="0"/>
                                          </p:stCondLst>
                                        </p:cTn>
                                        <p:tgtEl>
                                          <p:spTgt spid="46094"/>
                                        </p:tgtEl>
                                        <p:attrNameLst>
                                          <p:attrName>style.visibility</p:attrName>
                                        </p:attrNameLst>
                                      </p:cBhvr>
                                      <p:to>
                                        <p:strVal val="visible"/>
                                      </p:to>
                                    </p:set>
                                    <p:animEffect transition="in" filter="blinds(horizontal)">
                                      <p:cBhvr>
                                        <p:cTn id="66" dur="500"/>
                                        <p:tgtEl>
                                          <p:spTgt spid="46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46090" grpId="0" bldLvl="0" animBg="1"/>
      <p:bldP spid="46092" grpId="0" bldLvl="0" animBg="1"/>
      <p:bldP spid="46093" grpId="0" bldLvl="0" animBg="1"/>
      <p:bldP spid="4609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47105"/>
          <p:cNvSpPr>
            <a:spLocks noGrp="1"/>
          </p:cNvSpPr>
          <p:nvPr>
            <p:ph type="title"/>
          </p:nvPr>
        </p:nvSpPr>
        <p:spPr>
          <a:xfrm>
            <a:off x="1752600" y="304800"/>
            <a:ext cx="8915400" cy="927100"/>
          </a:xfrm>
          <a:ln>
            <a:miter/>
          </a:ln>
          <a:effectLst>
            <a:outerShdw dist="35921" dir="2699999" algn="ctr" rotWithShape="0">
              <a:srgbClr val="FFFFFF"/>
            </a:outerShdw>
          </a:effectLst>
        </p:spPr>
        <p:txBody>
          <a:bodyPr anchor="ctr"/>
          <a:p>
            <a:pPr fontAlgn="base"/>
            <a:r>
              <a:rPr lang="en-US" altLang="zh-CN" strike="noStrike" noProof="1">
                <a:solidFill>
                  <a:srgbClr val="6600CC"/>
                </a:solidFill>
                <a:effectLst>
                  <a:outerShdw blurRad="38100" dist="38100" dir="2700000">
                    <a:srgbClr val="C0C0C0"/>
                  </a:outerShdw>
                </a:effectLst>
              </a:rPr>
              <a:t>4. </a:t>
            </a:r>
            <a:r>
              <a:rPr lang="zh-CN" altLang="en-US" strike="noStrike" noProof="1" dirty="0">
                <a:solidFill>
                  <a:srgbClr val="6600CC"/>
                </a:solidFill>
                <a:effectLst>
                  <a:outerShdw blurRad="38100" dist="38100" dir="2700000">
                    <a:srgbClr val="C0C0C0"/>
                  </a:outerShdw>
                </a:effectLst>
              </a:rPr>
              <a:t>公司</a:t>
            </a:r>
            <a:r>
              <a:rPr lang="en-US" altLang="zh-CN" strike="noStrike" noProof="1">
                <a:solidFill>
                  <a:schemeClr val="tx1"/>
                </a:solidFill>
                <a:effectLst>
                  <a:outerShdw blurRad="38100" dist="38100" dir="2700000">
                    <a:srgbClr val="C0C0C0"/>
                  </a:outerShdw>
                </a:effectLst>
              </a:rPr>
              <a:t>—</a:t>
            </a:r>
            <a:r>
              <a:rPr lang="zh-CN" altLang="en-US" sz="3600" strike="noStrike" noProof="1" dirty="0">
                <a:solidFill>
                  <a:schemeClr val="tx1"/>
                </a:solidFill>
                <a:effectLst>
                  <a:outerShdw blurRad="38100" dist="38100" dir="2700000">
                    <a:srgbClr val="C0C0C0"/>
                  </a:outerShdw>
                </a:effectLst>
              </a:rPr>
              <a:t>企业主要的、典型的组织形式</a:t>
            </a:r>
            <a:endParaRPr lang="zh-CN" altLang="en-US" sz="3600" strike="noStrike" noProof="1" dirty="0">
              <a:solidFill>
                <a:schemeClr val="tx1"/>
              </a:solidFill>
              <a:effectLst>
                <a:outerShdw blurRad="38100" dist="38100" dir="2700000">
                  <a:srgbClr val="C0C0C0"/>
                </a:outerShdw>
              </a:effectLst>
            </a:endParaRPr>
          </a:p>
        </p:txBody>
      </p:sp>
      <p:sp>
        <p:nvSpPr>
          <p:cNvPr id="47107" name="内容占位符 47106"/>
          <p:cNvSpPr>
            <a:spLocks noGrp="1"/>
          </p:cNvSpPr>
          <p:nvPr>
            <p:ph idx="1"/>
          </p:nvPr>
        </p:nvSpPr>
        <p:spPr>
          <a:xfrm>
            <a:off x="1828800" y="1981200"/>
            <a:ext cx="8153400" cy="2133600"/>
          </a:xfrm>
        </p:spPr>
        <p:txBody>
          <a:bodyPr anchor="t"/>
          <a:p>
            <a:pPr>
              <a:lnSpc>
                <a:spcPct val="90000"/>
              </a:lnSpc>
              <a:buClr>
                <a:srgbClr val="003300"/>
              </a:buClr>
              <a:buFont typeface="Wingdings" panose="05000000000000000000" pitchFamily="2" charset="2"/>
              <a:buNone/>
            </a:pPr>
            <a:r>
              <a:rPr lang="en-US" altLang="zh-CN" sz="3600" b="1"/>
              <a:t>4.2 </a:t>
            </a:r>
            <a:r>
              <a:rPr lang="zh-CN" altLang="en-US" sz="3600" b="1" dirty="0"/>
              <a:t>优缺点</a:t>
            </a:r>
            <a:endParaRPr lang="zh-CN" altLang="en-US" sz="3600" b="1" dirty="0"/>
          </a:p>
          <a:p>
            <a:pPr>
              <a:lnSpc>
                <a:spcPct val="90000"/>
              </a:lnSpc>
              <a:buClr>
                <a:srgbClr val="003300"/>
              </a:buClr>
              <a:buFont typeface="Wingdings" panose="05000000000000000000" pitchFamily="2" charset="2"/>
              <a:buNone/>
            </a:pPr>
            <a:endParaRPr lang="zh-CN" altLang="en-US"/>
          </a:p>
        </p:txBody>
      </p:sp>
      <p:sp>
        <p:nvSpPr>
          <p:cNvPr id="47108" name="矩形 47107"/>
          <p:cNvSpPr/>
          <p:nvPr/>
        </p:nvSpPr>
        <p:spPr>
          <a:xfrm>
            <a:off x="1828800" y="1905000"/>
            <a:ext cx="8229600" cy="2362200"/>
          </a:xfrm>
          <a:prstGeom prst="rect">
            <a:avLst/>
          </a:prstGeom>
          <a:noFill/>
          <a:ln w="28575" cap="flat" cmpd="sng">
            <a:solidFill>
              <a:srgbClr val="008000"/>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1748" name="矩形 47108"/>
          <p:cNvSpPr/>
          <p:nvPr/>
        </p:nvSpPr>
        <p:spPr>
          <a:xfrm>
            <a:off x="1981200" y="5257800"/>
            <a:ext cx="8686800" cy="365760"/>
          </a:xfrm>
          <a:prstGeom prst="rect">
            <a:avLst/>
          </a:prstGeom>
          <a:noFill/>
          <a:ln w="9525">
            <a:noFill/>
          </a:ln>
        </p:spPr>
        <p:txBody>
          <a:bodyPr anchor="t">
            <a:spAutoFit/>
          </a:bodyPr>
          <a:p>
            <a:pPr lvl="0"/>
            <a:r>
              <a:rPr lang="zh-CN" altLang="en-US" dirty="0">
                <a:latin typeface="Arial" panose="020B0604020202020204" pitchFamily="34" charset="0"/>
                <a:ea typeface="宋体" panose="02010600030101010101" pitchFamily="2" charset="-122"/>
              </a:rPr>
              <a:t>② 假如你选择建立公司，必须了解什么是公司以及公司的优缺点？</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710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710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7108"/>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47107">
                                            <p:txEl>
                                              <p:charRg st="0" end="8"/>
                                            </p:txEl>
                                          </p:spTgt>
                                        </p:tgtEl>
                                        <p:attrNameLst>
                                          <p:attrName>style.visibility</p:attrName>
                                        </p:attrNameLst>
                                      </p:cBhvr>
                                      <p:to>
                                        <p:strVal val="visible"/>
                                      </p:to>
                                    </p:set>
                                    <p:anim calcmode="discrete" valueType="clr">
                                      <p:cBhvr override="childStyle">
                                        <p:cTn id="14" dur="80"/>
                                        <p:tgtEl>
                                          <p:spTgt spid="47107">
                                            <p:txEl>
                                              <p:charRg st="0"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7107">
                                            <p:txEl>
                                              <p:charRg st="0" end="8"/>
                                            </p:txEl>
                                          </p:spTgt>
                                        </p:tgtEl>
                                        <p:attrNameLst>
                                          <p:attrName>fillcolor</p:attrName>
                                        </p:attrNameLst>
                                      </p:cBhvr>
                                      <p:tavLst>
                                        <p:tav tm="0">
                                          <p:val>
                                            <p:clrVal>
                                              <a:schemeClr val="accent2"/>
                                            </p:clrVal>
                                          </p:val>
                                        </p:tav>
                                        <p:tav tm="50000">
                                          <p:val>
                                            <p:clrVal>
                                              <a:schemeClr val="hlink"/>
                                            </p:clrVal>
                                          </p:val>
                                        </p:tav>
                                      </p:tavLst>
                                    </p:anim>
                                    <p:set>
                                      <p:cBhvr>
                                        <p:cTn id="16" dur="80"/>
                                        <p:tgtEl>
                                          <p:spTgt spid="47107">
                                            <p:txEl>
                                              <p:charRg st="0"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p:txBody>
          <a:bodyPr anchor="ctr"/>
          <a:p>
            <a:endParaRPr lang="zh-CN" altLang="en-US"/>
          </a:p>
        </p:txBody>
      </p:sp>
      <p:sp>
        <p:nvSpPr>
          <p:cNvPr id="32770" name="内容占位符 2"/>
          <p:cNvSpPr>
            <a:spLocks noGrp="1"/>
          </p:cNvSpPr>
          <p:nvPr>
            <p:ph idx="1"/>
          </p:nvPr>
        </p:nvSpPr>
        <p:spPr>
          <a:xfrm>
            <a:off x="1900238" y="1325563"/>
            <a:ext cx="8310562" cy="4800600"/>
          </a:xfrm>
        </p:spPr>
        <p:txBody>
          <a:bodyPr anchor="t"/>
          <a:p>
            <a:pPr>
              <a:lnSpc>
                <a:spcPct val="90000"/>
              </a:lnSpc>
              <a:buClr>
                <a:srgbClr val="003300"/>
              </a:buClr>
              <a:buFont typeface="Wingdings" panose="05000000000000000000" pitchFamily="2" charset="2"/>
              <a:buNone/>
            </a:pPr>
            <a:r>
              <a:rPr lang="zh-CN" altLang="en-US">
                <a:sym typeface="Arial" panose="020B0604020202020204" pitchFamily="34" charset="0"/>
              </a:rPr>
              <a:t>公司制企业的优点</a:t>
            </a:r>
            <a:endParaRPr lang="zh-CN" altLang="en-US"/>
          </a:p>
          <a:p>
            <a:pPr>
              <a:lnSpc>
                <a:spcPct val="90000"/>
              </a:lnSpc>
              <a:buClr>
                <a:srgbClr val="003300"/>
              </a:buClr>
              <a:buFont typeface="Wingdings" panose="05000000000000000000" pitchFamily="2" charset="2"/>
              <a:buNone/>
            </a:pPr>
            <a:r>
              <a:rPr lang="zh-CN" altLang="en-US">
                <a:sym typeface="Arial" panose="020B0604020202020204" pitchFamily="34" charset="0"/>
              </a:rPr>
              <a:t>1.无限存续</a:t>
            </a:r>
            <a:endParaRPr lang="zh-CN" altLang="en-US"/>
          </a:p>
          <a:p>
            <a:pPr>
              <a:lnSpc>
                <a:spcPct val="90000"/>
              </a:lnSpc>
              <a:buClr>
                <a:srgbClr val="003300"/>
              </a:buClr>
              <a:buFont typeface="Wingdings" panose="05000000000000000000" pitchFamily="2" charset="2"/>
              <a:buNone/>
            </a:pPr>
            <a:r>
              <a:rPr lang="zh-CN" altLang="en-US">
                <a:sym typeface="Arial" panose="020B0604020202020204" pitchFamily="34" charset="0"/>
              </a:rPr>
              <a:t>一个公司在最初的所有者和经营者退出后仍然可以继续存在。</a:t>
            </a:r>
            <a:endParaRPr lang="zh-CN" altLang="en-US"/>
          </a:p>
          <a:p>
            <a:pPr>
              <a:lnSpc>
                <a:spcPct val="90000"/>
              </a:lnSpc>
              <a:buClr>
                <a:srgbClr val="003300"/>
              </a:buClr>
              <a:buFont typeface="Wingdings" panose="05000000000000000000" pitchFamily="2" charset="2"/>
              <a:buNone/>
            </a:pPr>
            <a:r>
              <a:rPr lang="zh-CN" altLang="en-US">
                <a:sym typeface="Arial" panose="020B0604020202020204" pitchFamily="34" charset="0"/>
              </a:rPr>
              <a:t>2.有限债务责任</a:t>
            </a:r>
            <a:endParaRPr lang="zh-CN" altLang="en-US"/>
          </a:p>
          <a:p>
            <a:pPr>
              <a:lnSpc>
                <a:spcPct val="90000"/>
              </a:lnSpc>
              <a:buClr>
                <a:srgbClr val="003300"/>
              </a:buClr>
              <a:buFont typeface="Wingdings" panose="05000000000000000000" pitchFamily="2" charset="2"/>
              <a:buNone/>
            </a:pPr>
            <a:r>
              <a:rPr lang="zh-CN" altLang="en-US">
                <a:sym typeface="Arial" panose="020B0604020202020204" pitchFamily="34" charset="0"/>
              </a:rPr>
              <a:t>公司债务是法人的债务，不是所有者的债务。所有者的债务责任以其出资额为限。</a:t>
            </a:r>
            <a:endParaRPr lang="zh-CN" altLang="en-US"/>
          </a:p>
          <a:p>
            <a:pPr>
              <a:lnSpc>
                <a:spcPct val="90000"/>
              </a:lnSpc>
              <a:buClr>
                <a:srgbClr val="003300"/>
              </a:buClr>
              <a:buFont typeface="Wingdings" panose="05000000000000000000" pitchFamily="2" charset="2"/>
              <a:buNone/>
            </a:pPr>
            <a:r>
              <a:rPr lang="zh-CN" altLang="en-US">
                <a:sym typeface="Arial" panose="020B0604020202020204" pitchFamily="34" charset="0"/>
              </a:rPr>
              <a:t>3.所有权的流动性强</a:t>
            </a:r>
            <a:endParaRPr lang="zh-CN" altLang="en-US"/>
          </a:p>
          <a:p>
            <a:pPr>
              <a:lnSpc>
                <a:spcPct val="90000"/>
              </a:lnSpc>
              <a:buClr>
                <a:srgbClr val="003300"/>
              </a:buClr>
              <a:buFont typeface="Wingdings" panose="05000000000000000000" pitchFamily="2" charset="2"/>
              <a:buNone/>
            </a:pPr>
            <a:r>
              <a:rPr lang="zh-CN" altLang="en-US">
                <a:sym typeface="Arial" panose="020B0604020202020204" pitchFamily="34" charset="0"/>
              </a:rPr>
              <a:t>4.资本市场的优越地位</a:t>
            </a:r>
            <a:endParaRPr lang="zh-CN" altLang="en-US"/>
          </a:p>
          <a:p>
            <a:endParaRPr lang="zh-CN"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2834640"/>
          </a:xfrm>
          <a:prstGeom prst="rect">
            <a:avLst/>
          </a:prstGeom>
          <a:noFill/>
        </p:spPr>
        <p:txBody>
          <a:bodyPr wrap="square" rtlCol="0" anchor="t">
            <a:spAutoFit/>
          </a:bodyPr>
          <a:p>
            <a:r>
              <a:rPr lang="zh-CN" altLang="en-US" sz="3600"/>
              <a:t>小明同学在经过工作积累后，有了自己创业的打算，小明了解个人独资企业、合伙制企业、公司制企业企业，那么该如何选择呢？</a:t>
            </a:r>
            <a:endParaRPr lang="zh-CN" altLang="en-US" sz="36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内容占位符 2"/>
          <p:cNvSpPr>
            <a:spLocks noGrp="1"/>
          </p:cNvSpPr>
          <p:nvPr>
            <p:ph idx="1"/>
          </p:nvPr>
        </p:nvSpPr>
        <p:spPr>
          <a:xfrm>
            <a:off x="1736725" y="260350"/>
            <a:ext cx="8397875" cy="5486400"/>
          </a:xfrm>
        </p:spPr>
        <p:txBody>
          <a:bodyPr anchor="t"/>
          <a:p>
            <a:r>
              <a:rPr lang="zh-CN" altLang="en-US"/>
              <a:t>公司制企业的缺点</a:t>
            </a:r>
            <a:endParaRPr lang="zh-CN" altLang="en-US"/>
          </a:p>
          <a:p>
            <a:r>
              <a:rPr lang="zh-CN" altLang="en-US"/>
              <a:t>1.双重课税</a:t>
            </a:r>
            <a:endParaRPr lang="zh-CN" altLang="en-US"/>
          </a:p>
          <a:p>
            <a:r>
              <a:rPr lang="zh-CN" altLang="en-US"/>
              <a:t>公司作为独立的法人，其利润需交纳企业所得税，企业利润分配给股东后，股东还需交纳个人所得税。</a:t>
            </a:r>
            <a:endParaRPr lang="zh-CN" altLang="en-US"/>
          </a:p>
          <a:p>
            <a:r>
              <a:rPr lang="zh-CN" altLang="en-US"/>
              <a:t>2.组建公司的成本高</a:t>
            </a:r>
            <a:endParaRPr lang="zh-CN" altLang="en-US"/>
          </a:p>
          <a:p>
            <a:r>
              <a:rPr lang="zh-CN" altLang="en-US"/>
              <a:t>公司法对于建立公司的要求比建立独资或合伙企业高，并且需要提交各种报告。</a:t>
            </a:r>
            <a:endParaRPr lang="zh-CN" altLang="en-US"/>
          </a:p>
          <a:p>
            <a:r>
              <a:rPr lang="zh-CN" altLang="en-US"/>
              <a:t>3.存在代理问题</a:t>
            </a:r>
            <a:endParaRPr lang="zh-CN" altLang="en-US"/>
          </a:p>
          <a:p>
            <a:r>
              <a:rPr lang="zh-CN" altLang="en-US"/>
              <a:t>经营者和所有者分开以后，经营者称为代理人，所有者称为委托人，代理人可能为了自身利益而伤害委托人利益。</a:t>
            </a:r>
            <a:endParaRPr lang="zh-CN"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noRot="1"/>
          </p:cNvSpPr>
          <p:nvPr>
            <p:ph type="title"/>
          </p:nvPr>
        </p:nvSpPr>
        <p:spPr/>
        <p:txBody>
          <a:bodyPr anchor="ctr"/>
          <a:p>
            <a:r>
              <a:rPr lang="zh-CN" altLang="en-US"/>
              <a:t>合伙企业和公司的区别</a:t>
            </a:r>
            <a:endParaRPr lang="zh-CN" altLang="en-US"/>
          </a:p>
        </p:txBody>
      </p:sp>
      <p:sp>
        <p:nvSpPr>
          <p:cNvPr id="34818" name="内容占位符 2"/>
          <p:cNvSpPr>
            <a:spLocks noGrp="1" noRot="1"/>
          </p:cNvSpPr>
          <p:nvPr>
            <p:ph idx="1"/>
          </p:nvPr>
        </p:nvSpPr>
        <p:spPr>
          <a:xfrm>
            <a:off x="2057400" y="1490663"/>
            <a:ext cx="8229600" cy="4608512"/>
          </a:xfrm>
        </p:spPr>
        <p:txBody>
          <a:bodyPr anchor="t">
            <a:normAutofit lnSpcReduction="10000"/>
          </a:bodyPr>
          <a:p>
            <a:pPr marL="0" indent="0">
              <a:buNone/>
            </a:pPr>
            <a:r>
              <a:rPr lang="en-US" altLang="zh-CN" sz="2400"/>
              <a:t>1.</a:t>
            </a:r>
            <a:r>
              <a:rPr lang="zh-CN" altLang="en-US" sz="2400"/>
              <a:t>成立基础不同：合伙企业基于合伙协议（设立程序、管理方式、分红模式等自由度高，法律强制性规定不多）；公司基于章程（自由度相对较低，公司法强制规定了很多内容）。</a:t>
            </a:r>
            <a:r>
              <a:rPr lang="en-US" altLang="zh-CN" sz="2400"/>
              <a:t>2.</a:t>
            </a:r>
            <a:r>
              <a:rPr lang="zh-CN" altLang="en-US" sz="2400"/>
              <a:t>法律人格不同：合伙企业不是独立的法人（企业财产有全体合伙人共有，企业没有独立财产、不承担独立的财产责任）；公司是独立的法人（企业财产由企业所有，企业承担独立的财产责任）。</a:t>
            </a:r>
            <a:endParaRPr lang="zh-CN" altLang="en-US" sz="2400"/>
          </a:p>
          <a:p>
            <a:pPr marL="0" indent="0">
              <a:buNone/>
            </a:pPr>
            <a:r>
              <a:rPr lang="en-US" altLang="zh-CN" sz="2400"/>
              <a:t>3.</a:t>
            </a:r>
            <a:r>
              <a:rPr lang="zh-CN" altLang="en-US" sz="2400"/>
              <a:t>投资人责任不同：合伙企业的投资人称为合伙人，承担无限责任（即企业的钱不够还债，合伙人还须拿出家里的钱补充清偿——当初投资多少不重要，重要的是你的全部家当有多少）；公司的投资人称为股东，承担有限责任（即企业的钱不够还债，股东无需拿出家里的钱补充清偿——当初投资多少，赔光就算了）。</a:t>
            </a:r>
            <a:endParaRPr lang="zh-CN" altLang="en-US" sz="24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noRot="1"/>
          </p:cNvSpPr>
          <p:nvPr>
            <p:ph type="title"/>
          </p:nvPr>
        </p:nvSpPr>
        <p:spPr/>
        <p:txBody>
          <a:bodyPr anchor="ctr"/>
          <a:p>
            <a:endParaRPr lang="zh-CN" altLang="en-US"/>
          </a:p>
        </p:txBody>
      </p:sp>
      <p:sp>
        <p:nvSpPr>
          <p:cNvPr id="35842" name="内容占位符 2"/>
          <p:cNvSpPr>
            <a:spLocks noGrp="1" noRot="1"/>
          </p:cNvSpPr>
          <p:nvPr>
            <p:ph idx="1"/>
          </p:nvPr>
        </p:nvSpPr>
        <p:spPr/>
        <p:txBody>
          <a:bodyPr anchor="t"/>
          <a:p>
            <a:endParaRPr lang="zh-CN" altLang="en-US"/>
          </a:p>
          <a:p>
            <a:endParaRPr lang="zh-CN" altLang="en-US"/>
          </a:p>
          <a:p>
            <a:r>
              <a:rPr lang="zh-CN" altLang="en-US"/>
              <a:t>合伙之利：自由（也可说是松散）——公司之弊：强制（也可说是规范）；</a:t>
            </a:r>
            <a:endParaRPr lang="zh-CN" altLang="en-US"/>
          </a:p>
          <a:p>
            <a:r>
              <a:rPr lang="zh-CN" altLang="en-US"/>
              <a:t>合伙之弊：无限责任——公司之利：有限责任；利弊不在于抽象比较，须在个案中具体分析，且不同角色立场分析各异。</a:t>
            </a:r>
            <a:endParaRPr lang="zh-CN"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内容占位符 2"/>
          <p:cNvSpPr>
            <a:spLocks noGrp="1" noRot="1"/>
          </p:cNvSpPr>
          <p:nvPr>
            <p:ph idx="1"/>
          </p:nvPr>
        </p:nvSpPr>
        <p:spPr>
          <a:xfrm>
            <a:off x="1665288" y="206375"/>
            <a:ext cx="8621712" cy="5892800"/>
          </a:xfrm>
        </p:spPr>
        <p:txBody>
          <a:bodyPr anchor="t"/>
          <a:p>
            <a:r>
              <a:rPr lang="zh-CN" altLang="en-US"/>
              <a:t>（1）合伙的规模一般不会太大，合伙人数不会太多；公司则可以不断生长，以至变成一个庞大的“帝国”，合伙是长不了这么大的。   </a:t>
            </a:r>
            <a:endParaRPr lang="zh-CN" altLang="en-US"/>
          </a:p>
          <a:p>
            <a:r>
              <a:rPr lang="zh-CN" altLang="en-US"/>
              <a:t>（2）合伙相对公司来说最主要的优点是避免双重纳税。  公司有两层所得税，企业层面缴纳企业所得税，股东层面缴纳分红的个人所得税。而合伙只有一层税，合伙人只需要缴纳个人所得税。</a:t>
            </a:r>
            <a:endParaRPr lang="zh-CN" altLang="en-US"/>
          </a:p>
          <a:p>
            <a:r>
              <a:rPr lang="zh-CN" altLang="en-US"/>
              <a:t>（3）合伙适合人力资源是主要资产的行业（律师、会计师、建筑师、管理咨询、投资银行）；如果主要资产中有大量实物（包括知识产权），需要采用公司的形式。</a:t>
            </a:r>
            <a:endParaRPr lang="zh-CN"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矩形 48131"/>
          <p:cNvSpPr/>
          <p:nvPr/>
        </p:nvSpPr>
        <p:spPr>
          <a:xfrm>
            <a:off x="1524000" y="2590800"/>
            <a:ext cx="9144000" cy="640080"/>
          </a:xfrm>
          <a:prstGeom prst="rect">
            <a:avLst/>
          </a:prstGeom>
          <a:noFill/>
          <a:ln w="9525">
            <a:noFill/>
          </a:ln>
        </p:spPr>
        <p:txBody>
          <a:bodyPr anchor="t">
            <a:spAutoFit/>
          </a:bodyPr>
          <a:p>
            <a:pPr lvl="0"/>
            <a:r>
              <a:rPr lang="zh-CN" altLang="en-US" sz="3600" dirty="0">
                <a:latin typeface="Arial" panose="020B0604020202020204" pitchFamily="34" charset="0"/>
                <a:ea typeface="宋体" panose="02010600030101010101" pitchFamily="2" charset="-122"/>
              </a:rPr>
              <a:t>③ 结合现有条件，你们选择成立哪种公司？</a:t>
            </a:r>
            <a:endParaRPr lang="zh-CN" altLang="en-US" sz="3600" dirty="0">
              <a:latin typeface="Arial" panose="020B0604020202020204" pitchFamily="34" charset="0"/>
              <a:ea typeface="宋体" panose="02010600030101010101"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314" name="内容占位符 13313"/>
          <p:cNvGraphicFramePr/>
          <p:nvPr>
            <p:ph/>
          </p:nvPr>
        </p:nvGraphicFramePr>
        <p:xfrm>
          <a:off x="1905000" y="1066800"/>
          <a:ext cx="8458200" cy="5070475"/>
        </p:xfrm>
        <a:graphic>
          <a:graphicData uri="http://schemas.openxmlformats.org/drawingml/2006/table">
            <a:tbl>
              <a:tblPr/>
              <a:tblGrid>
                <a:gridCol w="1802130"/>
                <a:gridCol w="3074670"/>
                <a:gridCol w="3581400"/>
              </a:tblGrid>
              <a:tr h="5715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18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1">
                          <a:effectLst>
                            <a:outerShdw blurRad="38100" dist="38100" dir="2700000">
                              <a:srgbClr val="C0C0C0"/>
                            </a:outerShdw>
                          </a:effectLst>
                        </a:rPr>
                        <a:t>有限责任公司</a:t>
                      </a:r>
                      <a:endParaRPr lang="zh-CN" altLang="en-US" sz="2400" b="1">
                        <a:effectLst>
                          <a:outerShdw blurRad="38100" dist="38100" dir="2700000">
                            <a:srgbClr val="C0C0C0"/>
                          </a:outerShdw>
                        </a:effectLst>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1">
                          <a:effectLst>
                            <a:outerShdw blurRad="38100" dist="38100" dir="2700000">
                              <a:srgbClr val="C0C0C0"/>
                            </a:outerShdw>
                          </a:effectLst>
                        </a:rPr>
                        <a:t>股份有限公司</a:t>
                      </a:r>
                      <a:endParaRPr lang="zh-CN" altLang="en-US" sz="2400" b="1">
                        <a:effectLst>
                          <a:outerShdw blurRad="38100" dist="38100" dir="2700000">
                            <a:srgbClr val="C0C0C0"/>
                          </a:outerShdw>
                        </a:effectLst>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49923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200" b="1">
                        <a:solidFill>
                          <a:srgbClr val="0000CC"/>
                        </a:solidFill>
                      </a:endParaRPr>
                    </a:p>
                    <a:p>
                      <a:pPr marL="0" lvl="0" indent="0">
                        <a:buNone/>
                      </a:pPr>
                      <a:r>
                        <a:rPr lang="zh-CN" altLang="en-US" sz="2200" b="1">
                          <a:solidFill>
                            <a:srgbClr val="0000CC"/>
                          </a:solidFill>
                        </a:rPr>
                        <a:t>公司的资本</a:t>
                      </a:r>
                      <a:endParaRPr lang="zh-CN" altLang="en-US" sz="2200" b="1">
                        <a:solidFill>
                          <a:srgbClr val="0000CC"/>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公司资本不必划分为</a:t>
                      </a:r>
                      <a:r>
                        <a:rPr lang="zh-CN" altLang="en-US" sz="2200" b="1" u="sng"/>
                        <a:t> </a:t>
                      </a:r>
                      <a:endParaRPr lang="zh-CN" altLang="en-US" sz="2200" b="1" u="sng"/>
                    </a:p>
                    <a:p>
                      <a:pPr marL="0" lvl="0" indent="0">
                        <a:buNone/>
                      </a:pPr>
                      <a:r>
                        <a:rPr lang="zh-CN" altLang="en-US" sz="2200" b="1" u="sng"/>
                        <a:t>      </a:t>
                      </a:r>
                      <a:r>
                        <a:rPr lang="zh-CN" altLang="en-US" sz="2200" b="1"/>
                        <a:t>，股东转让出资必须征得其他股东的同意，出资转让较困难</a:t>
                      </a:r>
                      <a:r>
                        <a:rPr lang="zh-CN" altLang="en-US" sz="2200" b="1" u="sng"/>
                        <a:t>   </a:t>
                      </a:r>
                      <a:r>
                        <a:rPr lang="zh-CN" altLang="en-US" sz="2200" b="1"/>
                        <a:t>         </a:t>
                      </a:r>
                      <a:endParaRPr lang="zh-CN" altLang="en-US" sz="22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公司资本必须划为</a:t>
                      </a:r>
                      <a:r>
                        <a:rPr lang="zh-CN" altLang="en-US" sz="2200" b="1" u="sng"/>
                        <a:t>        </a:t>
                      </a:r>
                      <a:r>
                        <a:rPr lang="zh-CN" altLang="en-US" sz="2200" b="1"/>
                        <a:t>股份，并以</a:t>
                      </a:r>
                      <a:r>
                        <a:rPr lang="zh-CN" altLang="en-US" sz="2200" b="1" u="sng"/>
                        <a:t>    </a:t>
                      </a:r>
                      <a:r>
                        <a:rPr lang="zh-CN" altLang="en-US" sz="2200" b="1"/>
                        <a:t>形式加以表现，上市公司的股票可以自由流通、转让。</a:t>
                      </a:r>
                      <a:endParaRPr lang="zh-CN" altLang="en-US" sz="22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4640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solidFill>
                            <a:srgbClr val="0000CC"/>
                          </a:solidFill>
                        </a:rPr>
                        <a:t>发起人数量</a:t>
                      </a:r>
                      <a:endParaRPr lang="zh-CN" altLang="en-US" sz="2200" b="1">
                        <a:solidFill>
                          <a:srgbClr val="0000CC"/>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由</a:t>
                      </a:r>
                      <a:r>
                        <a:rPr lang="zh-CN" altLang="en-US" sz="2200" b="1" u="sng"/>
                        <a:t>       </a:t>
                      </a:r>
                      <a:r>
                        <a:rPr lang="zh-CN" altLang="en-US" sz="2200" b="1"/>
                        <a:t>股东出资成立</a:t>
                      </a:r>
                      <a:endParaRPr lang="zh-CN" altLang="en-US" sz="22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应当有</a:t>
                      </a:r>
                      <a:r>
                        <a:rPr lang="zh-CN" altLang="en-US" sz="2200" b="1" u="sng"/>
                        <a:t>          </a:t>
                      </a:r>
                      <a:r>
                        <a:rPr lang="zh-CN" altLang="en-US" sz="2200" b="1"/>
                        <a:t>为发起人</a:t>
                      </a:r>
                      <a:endParaRPr lang="zh-CN" altLang="en-US" sz="22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263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solidFill>
                            <a:srgbClr val="0000CC"/>
                          </a:solidFill>
                        </a:rPr>
                        <a:t>股东对公司承担的责任</a:t>
                      </a:r>
                      <a:endParaRPr lang="zh-CN" altLang="en-US" sz="2200" b="1">
                        <a:solidFill>
                          <a:srgbClr val="0000CC"/>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股东以其</a:t>
                      </a:r>
                      <a:r>
                        <a:rPr lang="zh-CN" altLang="en-US" sz="2200" b="1" u="sng"/>
                        <a:t>            </a:t>
                      </a:r>
                      <a:r>
                        <a:rPr lang="zh-CN" altLang="en-US" sz="2200" b="1"/>
                        <a:t>为限对公司承担责任</a:t>
                      </a:r>
                      <a:endParaRPr lang="zh-CN" altLang="en-US" sz="22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股东以其</a:t>
                      </a:r>
                      <a:r>
                        <a:rPr lang="zh-CN" altLang="en-US" sz="2200" b="1" u="sng"/>
                        <a:t>             </a:t>
                      </a:r>
                      <a:r>
                        <a:rPr lang="zh-CN" altLang="en-US" sz="2200" b="1"/>
                        <a:t>为限对公司承担责任</a:t>
                      </a:r>
                      <a:endParaRPr lang="zh-CN" altLang="en-US" sz="22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467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solidFill>
                            <a:srgbClr val="0000CC"/>
                          </a:solidFill>
                        </a:rPr>
                        <a:t>股东表决权</a:t>
                      </a:r>
                      <a:endParaRPr lang="zh-CN" altLang="en-US" sz="2200" b="1">
                        <a:solidFill>
                          <a:srgbClr val="0000CC"/>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按出资比例行使表决权</a:t>
                      </a:r>
                      <a:endParaRPr lang="zh-CN" altLang="en-US" sz="22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u="sng"/>
                        <a:t>        </a:t>
                      </a:r>
                      <a:r>
                        <a:rPr lang="zh-CN" altLang="en-US" sz="2200" b="1"/>
                        <a:t>制</a:t>
                      </a:r>
                      <a:endParaRPr lang="zh-CN" altLang="en-US" sz="22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735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solidFill>
                            <a:srgbClr val="0000CC"/>
                          </a:solidFill>
                        </a:rPr>
                        <a:t>公司财务</a:t>
                      </a:r>
                      <a:endParaRPr lang="zh-CN" altLang="en-US" sz="2200" b="1">
                        <a:solidFill>
                          <a:srgbClr val="0000CC"/>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u="sng"/>
                        <a:t>            </a:t>
                      </a:r>
                      <a:r>
                        <a:rPr lang="zh-CN" altLang="en-US" sz="2200" b="1"/>
                        <a:t>社会公开</a:t>
                      </a:r>
                      <a:endParaRPr lang="zh-CN" altLang="en-US" sz="22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u="sng"/>
                        <a:t>             </a:t>
                      </a:r>
                      <a:r>
                        <a:rPr lang="zh-CN" altLang="en-US" sz="2200" b="1"/>
                        <a:t>必须向全社会公开</a:t>
                      </a:r>
                      <a:endParaRPr lang="zh-CN" altLang="en-US" sz="22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867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solidFill>
                            <a:srgbClr val="0000CC"/>
                          </a:solidFill>
                        </a:rPr>
                        <a:t>注册资本</a:t>
                      </a:r>
                      <a:endParaRPr lang="zh-CN" altLang="en-US" sz="2200" b="1">
                        <a:solidFill>
                          <a:srgbClr val="0000CC"/>
                        </a:solidFill>
                      </a:endParaRPr>
                    </a:p>
                    <a:p>
                      <a:pPr marL="0" lvl="0" indent="0">
                        <a:buNone/>
                      </a:pPr>
                      <a:r>
                        <a:rPr lang="zh-CN" altLang="en-US" sz="2200" b="1">
                          <a:solidFill>
                            <a:srgbClr val="0000CC"/>
                          </a:solidFill>
                        </a:rPr>
                        <a:t>   限制</a:t>
                      </a:r>
                      <a:endParaRPr lang="zh-CN" altLang="en-US" sz="2200" b="1">
                        <a:solidFill>
                          <a:srgbClr val="0000CC"/>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注册资本的最低限额为</a:t>
                      </a:r>
                      <a:endParaRPr lang="zh-CN" altLang="en-US" sz="2200" b="1"/>
                    </a:p>
                    <a:p>
                      <a:pPr marL="0" lvl="0" indent="0">
                        <a:buNone/>
                      </a:pPr>
                      <a:r>
                        <a:rPr lang="zh-CN" altLang="en-US" sz="2200" b="1" u="sng"/>
                        <a:t>        </a:t>
                      </a:r>
                      <a:r>
                        <a:rPr lang="zh-CN" altLang="en-US" sz="2200" b="1"/>
                        <a:t>人民币</a:t>
                      </a:r>
                      <a:endParaRPr lang="zh-CN" altLang="en-US" sz="22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最低限额为人民币</a:t>
                      </a:r>
                      <a:r>
                        <a:rPr lang="zh-CN" altLang="en-US" sz="2200" b="1" u="sng"/>
                        <a:t>       </a:t>
                      </a:r>
                      <a:r>
                        <a:rPr lang="zh-CN" altLang="en-US" sz="2200" b="1"/>
                        <a:t>人民币</a:t>
                      </a:r>
                      <a:endParaRPr lang="zh-CN" altLang="en-US" sz="22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3348" name="矩形 13347"/>
          <p:cNvSpPr/>
          <p:nvPr/>
        </p:nvSpPr>
        <p:spPr>
          <a:xfrm>
            <a:off x="1752600" y="0"/>
            <a:ext cx="8915400" cy="927100"/>
          </a:xfrm>
          <a:prstGeom prst="rect">
            <a:avLst/>
          </a:prstGeom>
          <a:noFill/>
          <a:ln w="9525">
            <a:noFill/>
            <a:miter/>
          </a:ln>
          <a:effectLst>
            <a:outerShdw dist="35921" dir="2699999" algn="ctr" rotWithShape="0">
              <a:srgbClr val="FFFFFF"/>
            </a:outerShdw>
          </a:effectLst>
        </p:spPr>
        <p:txBody>
          <a:bodyPr anchor="ctr"/>
          <a:lstStyle>
            <a:lvl1pPr marL="0" lvl="0" indent="0" algn="l" defTabSz="914400" eaLnBrk="1" fontAlgn="base" latinLnBrk="0" hangingPunct="1">
              <a:spcBef>
                <a:spcPct val="0"/>
              </a:spcBef>
              <a:spcAft>
                <a:spcPct val="0"/>
              </a:spcAft>
              <a:buClr>
                <a:srgbClr val="000000"/>
              </a:buClr>
              <a:buNone/>
              <a:defRPr sz="4400" b="1" i="0" u="none" kern="1200" baseline="0">
                <a:solidFill>
                  <a:schemeClr val="tx2"/>
                </a:solidFill>
                <a:latin typeface="Arial" panose="020B0604020202020204" pitchFamily="34" charset="0"/>
                <a:ea typeface="宋体" panose="02010600030101010101" pitchFamily="2" charset="-122"/>
              </a:defRPr>
            </a:lvl1pPr>
          </a:lstStyle>
          <a:p>
            <a:pPr lvl="0" fontAlgn="base"/>
            <a:r>
              <a:rPr lang="en-US" altLang="zh-CN" sz="3600" strike="noStrike" noProof="1">
                <a:solidFill>
                  <a:srgbClr val="6600CC"/>
                </a:solidFill>
                <a:effectLst>
                  <a:outerShdw blurRad="38100" dist="38100" dir="2700000">
                    <a:srgbClr val="C0C0C0"/>
                  </a:outerShdw>
                </a:effectLst>
                <a:latin typeface="Arial" panose="020B0604020202020204" pitchFamily="34" charset="0"/>
                <a:ea typeface="宋体" panose="02010600030101010101" pitchFamily="2" charset="-122"/>
                <a:cs typeface="+mn-ea"/>
              </a:rPr>
              <a:t>4. 2  </a:t>
            </a:r>
            <a:r>
              <a:rPr lang="zh-CN" altLang="en-US" sz="3600" strike="noStrike" noProof="1" dirty="0">
                <a:solidFill>
                  <a:srgbClr val="6600CC"/>
                </a:solidFill>
                <a:effectLst>
                  <a:outerShdw blurRad="38100" dist="38100" dir="2700000">
                    <a:srgbClr val="C0C0C0"/>
                  </a:outerShdw>
                </a:effectLst>
                <a:latin typeface="Arial" panose="020B0604020202020204" pitchFamily="34" charset="0"/>
                <a:ea typeface="宋体" panose="02010600030101010101" pitchFamily="2" charset="-122"/>
                <a:cs typeface="+mn-ea"/>
              </a:rPr>
              <a:t>公司的类型</a:t>
            </a:r>
            <a:endParaRPr lang="zh-CN" altLang="en-US" sz="3600" strike="noStrike" noProof="1" dirty="0">
              <a:solidFill>
                <a:srgbClr val="6600CC"/>
              </a:solidFill>
              <a:effectLst>
                <a:outerShdw blurRad="38100" dist="38100" dir="2700000">
                  <a:srgbClr val="C0C0C0"/>
                </a:outerShdw>
              </a:effectLst>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379" name="内容占位符 14378"/>
          <p:cNvGraphicFramePr/>
          <p:nvPr>
            <p:ph/>
          </p:nvPr>
        </p:nvGraphicFramePr>
        <p:xfrm>
          <a:off x="1981200" y="228600"/>
          <a:ext cx="8458200" cy="5911850"/>
        </p:xfrm>
        <a:graphic>
          <a:graphicData uri="http://schemas.openxmlformats.org/drawingml/2006/table">
            <a:tbl>
              <a:tblPr/>
              <a:tblGrid>
                <a:gridCol w="1802130"/>
                <a:gridCol w="3379470"/>
                <a:gridCol w="3276600"/>
              </a:tblGrid>
              <a:tr h="5715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1">
                          <a:effectLst>
                            <a:outerShdw blurRad="38100" dist="38100" dir="2700000">
                              <a:srgbClr val="C0C0C0"/>
                            </a:outerShdw>
                          </a:effectLst>
                        </a:rPr>
                        <a:t>      有限责任公司</a:t>
                      </a:r>
                      <a:endParaRPr lang="zh-CN" altLang="en-US" sz="2400" b="1">
                        <a:effectLst>
                          <a:outerShdw blurRad="38100" dist="38100" dir="2700000">
                            <a:srgbClr val="C0C0C0"/>
                          </a:outerShdw>
                        </a:effectLst>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1">
                          <a:effectLst>
                            <a:outerShdw blurRad="38100" dist="38100" dir="2700000">
                              <a:srgbClr val="C0C0C0"/>
                            </a:outerShdw>
                          </a:effectLst>
                        </a:rPr>
                        <a:t>      股份有限公司</a:t>
                      </a:r>
                      <a:endParaRPr lang="zh-CN" altLang="en-US" sz="2400" b="1">
                        <a:effectLst>
                          <a:outerShdw blurRad="38100" dist="38100" dir="2700000">
                            <a:srgbClr val="C0C0C0"/>
                          </a:outerShdw>
                        </a:effectLst>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4097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200" b="1"/>
                    </a:p>
                    <a:p>
                      <a:pPr marL="0" lvl="0" indent="0">
                        <a:buNone/>
                      </a:pPr>
                      <a:r>
                        <a:rPr lang="zh-CN" altLang="en-US" sz="2200" b="1"/>
                        <a:t>公司的资本</a:t>
                      </a:r>
                      <a:endParaRPr lang="zh-CN" altLang="en-US" sz="22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a:t>公司资本</a:t>
                      </a:r>
                      <a:r>
                        <a:rPr lang="zh-CN" altLang="en-US" sz="2000" b="1">
                          <a:solidFill>
                            <a:srgbClr val="FF0000"/>
                          </a:solidFill>
                        </a:rPr>
                        <a:t>不必划分为等额股份</a:t>
                      </a:r>
                      <a:r>
                        <a:rPr lang="zh-CN" altLang="en-US" sz="2000" b="1"/>
                        <a:t>，股东转让出资必须征得其他股东的同意，出资转让较困难</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a:t>公司资本必须划为</a:t>
                      </a:r>
                      <a:r>
                        <a:rPr lang="zh-CN" altLang="en-US" sz="2000" b="1">
                          <a:solidFill>
                            <a:srgbClr val="FF0000"/>
                          </a:solidFill>
                        </a:rPr>
                        <a:t>等额股份</a:t>
                      </a:r>
                      <a:r>
                        <a:rPr lang="zh-CN" altLang="en-US" sz="2000" b="1"/>
                        <a:t>，并以股票形式加以表现，上市公司的股票可以自由流通、转让。</a:t>
                      </a:r>
                      <a:endParaRPr lang="zh-CN" altLang="en-US" sz="20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8422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发起人数量</a:t>
                      </a:r>
                      <a:endParaRPr lang="zh-CN" altLang="en-US" sz="22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a:t>由</a:t>
                      </a:r>
                      <a:r>
                        <a:rPr lang="en-US" altLang="zh-CN" sz="2000" b="1">
                          <a:solidFill>
                            <a:srgbClr val="FF0000"/>
                          </a:solidFill>
                        </a:rPr>
                        <a:t>50</a:t>
                      </a:r>
                      <a:r>
                        <a:rPr lang="zh-CN" altLang="en-US" sz="2000" b="1">
                          <a:solidFill>
                            <a:srgbClr val="FF0000"/>
                          </a:solidFill>
                        </a:rPr>
                        <a:t>个以下</a:t>
                      </a:r>
                      <a:r>
                        <a:rPr lang="zh-CN" altLang="en-US" sz="2000" b="1"/>
                        <a:t>股东出资成立</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a:t>应当有</a:t>
                      </a:r>
                      <a:r>
                        <a:rPr lang="en-US" altLang="zh-CN" sz="2000" b="1">
                          <a:solidFill>
                            <a:srgbClr val="FF0000"/>
                          </a:solidFill>
                        </a:rPr>
                        <a:t>2</a:t>
                      </a:r>
                      <a:r>
                        <a:rPr lang="zh-CN" altLang="en-US" sz="2000" b="1">
                          <a:solidFill>
                            <a:srgbClr val="FF0000"/>
                          </a:solidFill>
                        </a:rPr>
                        <a:t>人以上</a:t>
                      </a:r>
                      <a:r>
                        <a:rPr lang="en-US" altLang="zh-CN" sz="2000" b="1">
                          <a:solidFill>
                            <a:srgbClr val="FF0000"/>
                          </a:solidFill>
                        </a:rPr>
                        <a:t>200</a:t>
                      </a:r>
                      <a:r>
                        <a:rPr lang="zh-CN" altLang="en-US" sz="2000" b="1">
                          <a:solidFill>
                            <a:srgbClr val="FF0000"/>
                          </a:solidFill>
                        </a:rPr>
                        <a:t>人以下</a:t>
                      </a:r>
                      <a:r>
                        <a:rPr lang="zh-CN" altLang="en-US" sz="2000" b="1"/>
                        <a:t>为发起人</a:t>
                      </a:r>
                      <a:endParaRPr lang="zh-CN" altLang="en-US" sz="20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263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股东对公司承担的责任</a:t>
                      </a:r>
                      <a:endParaRPr lang="zh-CN" altLang="en-US" sz="22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a:t>股东以其</a:t>
                      </a:r>
                      <a:r>
                        <a:rPr lang="zh-CN" altLang="en-US" sz="2000" b="1">
                          <a:solidFill>
                            <a:srgbClr val="FF0000"/>
                          </a:solidFill>
                        </a:rPr>
                        <a:t>认缴的出资额</a:t>
                      </a:r>
                      <a:r>
                        <a:rPr lang="zh-CN" altLang="en-US" sz="2000" b="1"/>
                        <a:t>为限对公司承担责任</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a:t>股东以其</a:t>
                      </a:r>
                      <a:r>
                        <a:rPr lang="zh-CN" altLang="en-US" sz="2000" b="1">
                          <a:solidFill>
                            <a:srgbClr val="FF0000"/>
                          </a:solidFill>
                        </a:rPr>
                        <a:t>认购的股份</a:t>
                      </a:r>
                      <a:r>
                        <a:rPr lang="zh-CN" altLang="en-US" sz="2000" b="1"/>
                        <a:t>为限对公司承担责任</a:t>
                      </a:r>
                      <a:endParaRPr lang="zh-CN" altLang="en-US" sz="20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735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股东表决权</a:t>
                      </a:r>
                      <a:endParaRPr lang="zh-CN" altLang="en-US" sz="22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a:t>按出资比例行使表决权</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a:solidFill>
                            <a:srgbClr val="FF0000"/>
                          </a:solidFill>
                        </a:rPr>
                        <a:t>一股一票</a:t>
                      </a:r>
                      <a:r>
                        <a:rPr lang="zh-CN" altLang="en-US" sz="2000" b="1"/>
                        <a:t>制</a:t>
                      </a:r>
                      <a:endParaRPr lang="zh-CN" altLang="en-US" sz="20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672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公司财务</a:t>
                      </a:r>
                      <a:endParaRPr lang="zh-CN" altLang="en-US" sz="22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a:solidFill>
                            <a:srgbClr val="FF0000"/>
                          </a:solidFill>
                        </a:rPr>
                        <a:t>不必</a:t>
                      </a:r>
                      <a:r>
                        <a:rPr lang="zh-CN" altLang="en-US" sz="2000" b="1"/>
                        <a:t>向社会公开</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a:solidFill>
                            <a:srgbClr val="FF0000"/>
                          </a:solidFill>
                        </a:rPr>
                        <a:t>上市公司</a:t>
                      </a:r>
                      <a:r>
                        <a:rPr lang="zh-CN" altLang="en-US" sz="2000" b="1"/>
                        <a:t>必须向全社会公开</a:t>
                      </a:r>
                      <a:endParaRPr lang="zh-CN" altLang="en-US" sz="2000" b="1"/>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867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t>注册资本</a:t>
                      </a:r>
                      <a:endParaRPr lang="zh-CN" altLang="en-US" sz="2200" b="1"/>
                    </a:p>
                    <a:p>
                      <a:pPr marL="0" lvl="0" indent="0">
                        <a:buNone/>
                      </a:pPr>
                      <a:r>
                        <a:rPr lang="zh-CN" altLang="en-US" sz="2200" b="1"/>
                        <a:t>限制</a:t>
                      </a:r>
                      <a:endParaRPr lang="zh-CN" altLang="en-US" sz="22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a:t>注册资本的最低限额为</a:t>
                      </a:r>
                      <a:r>
                        <a:rPr lang="en-US" altLang="zh-CN" sz="2000" b="1">
                          <a:solidFill>
                            <a:srgbClr val="FF0000"/>
                          </a:solidFill>
                        </a:rPr>
                        <a:t>3</a:t>
                      </a:r>
                      <a:r>
                        <a:rPr lang="zh-CN" altLang="en-US" sz="2000" b="1">
                          <a:solidFill>
                            <a:srgbClr val="FF0000"/>
                          </a:solidFill>
                        </a:rPr>
                        <a:t>万元</a:t>
                      </a:r>
                      <a:r>
                        <a:rPr lang="zh-CN" altLang="en-US" sz="2000" b="1"/>
                        <a:t>人民币（新公司法？）</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a:t>最低限额为人民币</a:t>
                      </a:r>
                      <a:r>
                        <a:rPr lang="en-US" altLang="zh-CN" sz="2000" b="1">
                          <a:solidFill>
                            <a:srgbClr val="FF0000"/>
                          </a:solidFill>
                        </a:rPr>
                        <a:t>500</a:t>
                      </a:r>
                      <a:r>
                        <a:rPr lang="zh-CN" altLang="en-US" sz="2000" b="1">
                          <a:solidFill>
                            <a:srgbClr val="FF0000"/>
                          </a:solidFill>
                        </a:rPr>
                        <a:t>万元</a:t>
                      </a:r>
                      <a:endParaRPr lang="zh-CN" altLang="en-US" sz="2000" b="1">
                        <a:solidFill>
                          <a:srgbClr val="FF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104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200" b="1">
                          <a:solidFill>
                            <a:srgbClr val="FF0000"/>
                          </a:solidFill>
                        </a:rPr>
                        <a:t>相同点</a:t>
                      </a:r>
                      <a:endParaRPr lang="zh-CN" altLang="en-US" sz="2200" b="1">
                        <a:solidFill>
                          <a:srgbClr val="FF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000" b="1" dirty="0">
                          <a:latin typeface="宋体" panose="02010600030101010101" pitchFamily="2" charset="-122"/>
                        </a:rPr>
                        <a:t>有限责任   合股（</a:t>
                      </a:r>
                      <a:r>
                        <a:rPr lang="zh-CN" altLang="en-US" sz="2000" b="1" dirty="0">
                          <a:solidFill>
                            <a:srgbClr val="000000"/>
                          </a:solidFill>
                          <a:latin typeface="宋体" panose="02010600030101010101" pitchFamily="2" charset="-122"/>
                        </a:rPr>
                        <a:t>按股份聚集资本</a:t>
                      </a:r>
                      <a:r>
                        <a:rPr lang="zh-CN" altLang="en-US" sz="2000" b="1" dirty="0">
                          <a:latin typeface="宋体" panose="02010600030101010101" pitchFamily="2" charset="-122"/>
                        </a:rPr>
                        <a:t>）   </a:t>
                      </a:r>
                      <a:endParaRPr lang="zh-CN" altLang="en-US" sz="2000" b="1">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000" b="1" dirty="0">
                        <a:latin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4377" name="文本框 14376"/>
          <p:cNvSpPr txBox="1"/>
          <p:nvPr/>
        </p:nvSpPr>
        <p:spPr>
          <a:xfrm>
            <a:off x="2362200" y="6096000"/>
            <a:ext cx="8077200" cy="518160"/>
          </a:xfrm>
          <a:prstGeom prst="rect">
            <a:avLst/>
          </a:prstGeom>
          <a:noFill/>
          <a:ln w="9525">
            <a:noFill/>
            <a:miter/>
          </a:ln>
        </p:spPr>
        <p:txBody>
          <a:bodyPr>
            <a:spAutoFit/>
          </a:bodyPr>
          <a:p>
            <a:pPr lvl="0" fontAlgn="base">
              <a:spcBef>
                <a:spcPct val="50000"/>
              </a:spcBef>
            </a:pPr>
            <a:r>
              <a:rPr lang="zh-CN" altLang="en-US" sz="2800" b="1" strike="noStrike"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最主要的区别：</a:t>
            </a:r>
            <a:r>
              <a:rPr lang="zh-CN" altLang="en-US" sz="2800" b="1" strike="noStrike" noProof="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mn-ea"/>
              </a:rPr>
              <a:t>公司的资本是否划分为等额股份</a:t>
            </a:r>
            <a:r>
              <a:rPr lang="zh-CN" altLang="en-US" sz="2800" b="1" strike="noStrike"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 </a:t>
            </a:r>
            <a:endParaRPr lang="zh-CN" altLang="en-US" sz="2800" b="1" strike="noStrike"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379"/>
                                        </p:tgtEl>
                                        <p:attrNameLst>
                                          <p:attrName>style.visibility</p:attrName>
                                        </p:attrNameLst>
                                      </p:cBhvr>
                                      <p:to>
                                        <p:strVal val="visible"/>
                                      </p:to>
                                    </p:set>
                                    <p:animEffect transition="in" filter="box(in)">
                                      <p:cBhvr>
                                        <p:cTn id="7" dur="500"/>
                                        <p:tgtEl>
                                          <p:spTgt spid="143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77"/>
                                        </p:tgtEl>
                                        <p:attrNameLst>
                                          <p:attrName>style.visibility</p:attrName>
                                        </p:attrNameLst>
                                      </p:cBhvr>
                                      <p:to>
                                        <p:strVal val="visible"/>
                                      </p:to>
                                    </p:set>
                                    <p:anim calcmode="lin" valueType="num">
                                      <p:cBhvr additive="base">
                                        <p:cTn id="12" dur="500" fill="hold"/>
                                        <p:tgtEl>
                                          <p:spTgt spid="14377"/>
                                        </p:tgtEl>
                                        <p:attrNameLst>
                                          <p:attrName>ppt_x</p:attrName>
                                        </p:attrNameLst>
                                      </p:cBhvr>
                                      <p:tavLst>
                                        <p:tav tm="0">
                                          <p:val>
                                            <p:strVal val="#ppt_x"/>
                                          </p:val>
                                        </p:tav>
                                        <p:tav tm="100000">
                                          <p:val>
                                            <p:strVal val="#ppt_x"/>
                                          </p:val>
                                        </p:tav>
                                      </p:tavLst>
                                    </p:anim>
                                    <p:anim calcmode="lin" valueType="num">
                                      <p:cBhvr additive="base">
                                        <p:cTn id="13" dur="500" fill="hold"/>
                                        <p:tgtEl>
                                          <p:spTgt spid="143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2" name="矩形 53251"/>
          <p:cNvSpPr/>
          <p:nvPr/>
        </p:nvSpPr>
        <p:spPr>
          <a:xfrm>
            <a:off x="1524000" y="2239963"/>
            <a:ext cx="8991600" cy="914400"/>
          </a:xfrm>
          <a:prstGeom prst="rect">
            <a:avLst/>
          </a:prstGeom>
          <a:noFill/>
          <a:ln w="9525">
            <a:noFill/>
          </a:ln>
        </p:spPr>
        <p:txBody>
          <a:bodyPr anchor="ctr">
            <a:spAutoFit/>
          </a:bodyPr>
          <a:p>
            <a:pPr lvl="0"/>
            <a:r>
              <a:rPr lang="zh-CN" altLang="en-US" dirty="0">
                <a:latin typeface="宋体" panose="02010600030101010101" pitchFamily="2" charset="-122"/>
                <a:ea typeface="宋体" panose="02010600030101010101" pitchFamily="2" charset="-122"/>
              </a:rPr>
              <a:t>   假如你和你的两位同学甲乙三人准备分别出资</a:t>
            </a:r>
            <a:r>
              <a:rPr lang="en-US" altLang="zh-CN">
                <a:latin typeface="宋体" panose="02010600030101010101" pitchFamily="2" charset="-122"/>
                <a:ea typeface="宋体" panose="02010600030101010101" pitchFamily="2" charset="-122"/>
              </a:rPr>
              <a:t>30</a:t>
            </a:r>
            <a:r>
              <a:rPr lang="zh-CN" altLang="en-US" dirty="0">
                <a:latin typeface="宋体" panose="02010600030101010101" pitchFamily="2" charset="-122"/>
                <a:ea typeface="宋体" panose="02010600030101010101" pitchFamily="2" charset="-122"/>
              </a:rPr>
              <a:t>万元（现金）、</a:t>
            </a:r>
            <a:r>
              <a:rPr lang="en-US" altLang="zh-CN">
                <a:latin typeface="宋体" panose="02010600030101010101" pitchFamily="2" charset="-122"/>
                <a:ea typeface="宋体" panose="02010600030101010101" pitchFamily="2" charset="-122"/>
              </a:rPr>
              <a:t>20</a:t>
            </a:r>
            <a:r>
              <a:rPr lang="zh-CN" altLang="en-US" dirty="0">
                <a:latin typeface="宋体" panose="02010600030101010101" pitchFamily="2" charset="-122"/>
                <a:ea typeface="宋体" panose="02010600030101010101" pitchFamily="2" charset="-122"/>
              </a:rPr>
              <a:t>万元（专利技术折价）、</a:t>
            </a:r>
            <a:r>
              <a:rPr lang="en-US" altLang="zh-CN">
                <a:latin typeface="宋体" panose="02010600030101010101" pitchFamily="2" charset="-122"/>
                <a:ea typeface="宋体" panose="02010600030101010101" pitchFamily="2" charset="-122"/>
              </a:rPr>
              <a:t>10</a:t>
            </a:r>
            <a:r>
              <a:rPr lang="zh-CN" altLang="en-US" dirty="0">
                <a:latin typeface="宋体" panose="02010600030101010101" pitchFamily="2" charset="-122"/>
                <a:ea typeface="宋体" panose="02010600030101010101" pitchFamily="2" charset="-122"/>
              </a:rPr>
              <a:t>万元（老厂房折价）合办一家服装厂。</a:t>
            </a:r>
            <a:endParaRPr lang="zh-CN" altLang="en-US" dirty="0">
              <a:latin typeface="宋体" panose="02010600030101010101" pitchFamily="2" charset="-122"/>
              <a:ea typeface="宋体" panose="02010600030101010101" pitchFamily="2" charset="-122"/>
            </a:endParaRPr>
          </a:p>
          <a:p>
            <a:pPr lvl="0"/>
            <a:r>
              <a:rPr lang="zh-CN" altLang="en-US" dirty="0">
                <a:latin typeface="宋体" panose="02010600030101010101" pitchFamily="2" charset="-122"/>
                <a:ea typeface="宋体" panose="02010600030101010101" pitchFamily="2" charset="-122"/>
              </a:rPr>
              <a:t>    </a:t>
            </a:r>
            <a:endParaRPr lang="zh-CN" altLang="en-US" dirty="0">
              <a:latin typeface="宋体" panose="02010600030101010101" pitchFamily="2" charset="-122"/>
              <a:ea typeface="宋体" panose="02010600030101010101" pitchFamily="2" charset="-122"/>
            </a:endParaRPr>
          </a:p>
        </p:txBody>
      </p:sp>
      <p:sp>
        <p:nvSpPr>
          <p:cNvPr id="53253" name="文本框 53252"/>
          <p:cNvSpPr txBox="1"/>
          <p:nvPr/>
        </p:nvSpPr>
        <p:spPr>
          <a:xfrm>
            <a:off x="2667000" y="3657600"/>
            <a:ext cx="5486400" cy="579120"/>
          </a:xfrm>
          <a:prstGeom prst="rect">
            <a:avLst/>
          </a:prstGeom>
          <a:noFill/>
          <a:ln w="9525">
            <a:noFill/>
            <a:miter/>
          </a:ln>
        </p:spPr>
        <p:txBody>
          <a:bodyPr>
            <a:spAutoFit/>
          </a:bodyPr>
          <a:p>
            <a:pPr lvl="0" algn="ctr" fontAlgn="base">
              <a:spcBef>
                <a:spcPct val="50000"/>
              </a:spcBef>
            </a:pPr>
            <a:r>
              <a:rPr lang="zh-CN" altLang="en-US" sz="3200" b="1" strike="noStrike" noProof="1" dirty="0">
                <a:solidFill>
                  <a:srgbClr val="6600CC"/>
                </a:solidFill>
                <a:effectLst>
                  <a:outerShdw blurRad="38100" dist="38100" dir="2700000">
                    <a:srgbClr val="C0C0C0"/>
                  </a:outerShdw>
                </a:effectLst>
                <a:latin typeface="Arial" panose="020B0604020202020204" pitchFamily="34" charset="0"/>
                <a:ea typeface="宋体" panose="02010600030101010101" pitchFamily="2" charset="-122"/>
                <a:cs typeface="+mn-ea"/>
              </a:rPr>
              <a:t>有限责任公司</a:t>
            </a:r>
            <a:endParaRPr lang="zh-CN" altLang="en-US" sz="3200" b="1" strike="noStrike" noProof="1" dirty="0">
              <a:solidFill>
                <a:srgbClr val="6600CC"/>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diamond(in)">
                                      <p:cBhvr>
                                        <p:cTn id="7"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6" name="文本框 54275"/>
          <p:cNvSpPr txBox="1"/>
          <p:nvPr/>
        </p:nvSpPr>
        <p:spPr>
          <a:xfrm>
            <a:off x="1524000" y="1752600"/>
            <a:ext cx="9144000" cy="3017520"/>
          </a:xfrm>
          <a:prstGeom prst="rect">
            <a:avLst/>
          </a:prstGeom>
          <a:solidFill>
            <a:srgbClr val="FF0000"/>
          </a:solidFill>
          <a:ln w="9525">
            <a:noFill/>
            <a:miter/>
          </a:ln>
        </p:spPr>
        <p:txBody>
          <a:bodyPr>
            <a:spAutoFit/>
          </a:bodyPr>
          <a:p>
            <a:pPr lvl="0" fontAlgn="base">
              <a:spcBef>
                <a:spcPct val="50000"/>
              </a:spcBef>
            </a:pPr>
            <a:endParaRPr lang="zh-CN" altLang="en-US" sz="4800" b="1" strike="noStrike" noProof="1" dirty="0">
              <a:solidFill>
                <a:schemeClr val="bg1"/>
              </a:solidFill>
              <a:effectLst>
                <a:outerShdw blurRad="38100" dist="38100" dir="2700000">
                  <a:srgbClr val="000000"/>
                </a:outerShdw>
              </a:effectLst>
              <a:latin typeface="Arial" panose="020B0604020202020204" pitchFamily="34" charset="0"/>
              <a:ea typeface="宋体" panose="02010600030101010101" pitchFamily="2" charset="-122"/>
            </a:endParaRPr>
          </a:p>
          <a:p>
            <a:pPr lvl="0" algn="ctr" fontAlgn="base">
              <a:spcBef>
                <a:spcPct val="50000"/>
              </a:spcBef>
            </a:pPr>
            <a:r>
              <a:rPr lang="zh-CN" altLang="en-US" sz="4800" b="1" strike="noStrike" noProof="1" dirty="0">
                <a:solidFill>
                  <a:schemeClr val="bg1"/>
                </a:solidFill>
                <a:effectLst>
                  <a:outerShdw blurRad="38100" dist="38100" dir="2700000">
                    <a:srgbClr val="000000"/>
                  </a:outerShdw>
                </a:effectLst>
                <a:latin typeface="Arial" panose="020B0604020202020204" pitchFamily="34" charset="0"/>
                <a:ea typeface="宋体" panose="02010600030101010101" pitchFamily="2" charset="-122"/>
                <a:cs typeface="+mn-ea"/>
              </a:rPr>
              <a:t>热烈祝贺***有限公司成立！</a:t>
            </a:r>
            <a:endParaRPr lang="zh-CN" altLang="en-US" sz="4800" b="1" strike="noStrike" noProof="1" dirty="0">
              <a:solidFill>
                <a:schemeClr val="bg1"/>
              </a:solidFill>
              <a:effectLst>
                <a:outerShdw blurRad="38100" dist="38100" dir="2700000">
                  <a:srgbClr val="000000"/>
                </a:outerShdw>
              </a:effectLst>
              <a:latin typeface="Arial" panose="020B0604020202020204" pitchFamily="34" charset="0"/>
              <a:ea typeface="宋体" panose="02010600030101010101" pitchFamily="2" charset="-122"/>
            </a:endParaRPr>
          </a:p>
          <a:p>
            <a:pPr lvl="0" fontAlgn="base">
              <a:spcBef>
                <a:spcPct val="50000"/>
              </a:spcBef>
            </a:pPr>
            <a:endParaRPr lang="zh-CN" altLang="en-US" sz="4800" b="1" strike="noStrike" noProof="1" dirty="0">
              <a:solidFill>
                <a:schemeClr val="bg1"/>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文本框 38913"/>
          <p:cNvSpPr txBox="1"/>
          <p:nvPr/>
        </p:nvSpPr>
        <p:spPr>
          <a:xfrm>
            <a:off x="1981200" y="304800"/>
            <a:ext cx="2514600" cy="640080"/>
          </a:xfrm>
          <a:prstGeom prst="rect">
            <a:avLst/>
          </a:prstGeom>
          <a:noFill/>
          <a:ln w="9525">
            <a:noFill/>
            <a:miter/>
          </a:ln>
        </p:spPr>
        <p:txBody>
          <a:bodyPr>
            <a:spAutoFit/>
          </a:bodyPr>
          <a:p>
            <a:pPr lvl="0" fontAlgn="base">
              <a:spcBef>
                <a:spcPct val="50000"/>
              </a:spcBef>
            </a:pPr>
            <a:r>
              <a:rPr lang="zh-CN" altLang="en-US" sz="3600" b="1" strike="noStrike" noProof="1" dirty="0">
                <a:solidFill>
                  <a:srgbClr val="006600"/>
                </a:solidFill>
                <a:effectLst>
                  <a:outerShdw blurRad="38100" dist="38100" dir="2700000">
                    <a:srgbClr val="C0C0C0"/>
                  </a:outerShdw>
                </a:effectLst>
                <a:latin typeface="Arial" panose="020B0604020202020204" pitchFamily="34" charset="0"/>
                <a:ea typeface="宋体" panose="02010600030101010101" pitchFamily="2" charset="-122"/>
                <a:cs typeface="+mn-ea"/>
              </a:rPr>
              <a:t>堂</a:t>
            </a:r>
            <a:r>
              <a:rPr lang="zh-CN" altLang="en-US" sz="3600" b="1" strike="noStrike" noProof="1">
                <a:solidFill>
                  <a:srgbClr val="006600"/>
                </a:solidFill>
                <a:effectLst>
                  <a:outerShdw blurRad="38100" dist="38100" dir="2700000">
                    <a:srgbClr val="C0C0C0"/>
                  </a:outerShdw>
                </a:effectLst>
                <a:latin typeface="Arial" panose="020B0604020202020204" pitchFamily="34" charset="0"/>
                <a:ea typeface="宋体" panose="02010600030101010101" pitchFamily="2" charset="-122"/>
                <a:cs typeface="+mn-ea"/>
              </a:rPr>
              <a:t>课小结</a:t>
            </a:r>
            <a:endParaRPr lang="zh-CN" altLang="en-US" sz="3600" b="1" strike="noStrike" noProof="1">
              <a:solidFill>
                <a:srgbClr val="0066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38915" name="文本框 38914"/>
          <p:cNvSpPr txBox="1"/>
          <p:nvPr/>
        </p:nvSpPr>
        <p:spPr>
          <a:xfrm>
            <a:off x="3657600" y="1371600"/>
            <a:ext cx="6248400" cy="518160"/>
          </a:xfrm>
          <a:prstGeom prst="rect">
            <a:avLst/>
          </a:prstGeom>
          <a:noFill/>
          <a:ln w="9525">
            <a:noFill/>
            <a:miter/>
          </a:ln>
        </p:spPr>
        <p:txBody>
          <a:bodyPr>
            <a:spAutoFit/>
          </a:bodyPr>
          <a:p>
            <a:pPr lvl="0" fontAlgn="base">
              <a:spcBef>
                <a:spcPct val="50000"/>
              </a:spcBef>
            </a:pPr>
            <a:r>
              <a:rPr lang="zh-CN" altLang="en-US" sz="28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企</a:t>
            </a:r>
            <a:r>
              <a:rPr lang="zh-CN" altLang="en-US" sz="28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业</a:t>
            </a:r>
            <a:r>
              <a:rPr lang="zh-CN" altLang="en-US" sz="2800" b="1" strike="noStrike" noProof="1">
                <a:latin typeface="Arial" panose="020B0604020202020204" pitchFamily="34" charset="0"/>
                <a:ea typeface="宋体" panose="02010600030101010101" pitchFamily="2" charset="-122"/>
                <a:cs typeface="+mn-ea"/>
              </a:rPr>
              <a:t>：</a:t>
            </a:r>
            <a:r>
              <a:rPr lang="zh-CN" altLang="en-US" sz="2800" b="1" strike="noStrike" noProof="1" dirty="0">
                <a:latin typeface="Arial" panose="020B0604020202020204" pitchFamily="34" charset="0"/>
                <a:ea typeface="宋体" panose="02010600030101010101" pitchFamily="2" charset="-122"/>
                <a:cs typeface="+mn-ea"/>
              </a:rPr>
              <a:t>含义、地位、分类、</a:t>
            </a:r>
            <a:r>
              <a:rPr lang="zh-CN" altLang="en-US" sz="2800" b="1" strike="noStrike" noProof="1">
                <a:latin typeface="Arial" panose="020B0604020202020204" pitchFamily="34" charset="0"/>
                <a:ea typeface="宋体" panose="02010600030101010101" pitchFamily="2" charset="-122"/>
                <a:cs typeface="+mn-ea"/>
              </a:rPr>
              <a:t>组织形式</a:t>
            </a:r>
            <a:r>
              <a:rPr lang="zh-CN" altLang="en-US" sz="2800" b="0" strike="noStrike" noProof="1">
                <a:latin typeface="Arial" panose="020B0604020202020204" pitchFamily="34" charset="0"/>
                <a:ea typeface="宋体" panose="02010600030101010101" pitchFamily="2" charset="-122"/>
                <a:cs typeface="+mn-ea"/>
              </a:rPr>
              <a:t>          </a:t>
            </a:r>
            <a:endParaRPr lang="zh-CN" altLang="en-US" sz="2800" b="0" strike="noStrike" noProof="1">
              <a:latin typeface="Arial" panose="020B0604020202020204" pitchFamily="34" charset="0"/>
              <a:ea typeface="宋体" panose="02010600030101010101" pitchFamily="2" charset="-122"/>
            </a:endParaRPr>
          </a:p>
        </p:txBody>
      </p:sp>
      <p:sp>
        <p:nvSpPr>
          <p:cNvPr id="93187" name="左大括号 38915"/>
          <p:cNvSpPr/>
          <p:nvPr/>
        </p:nvSpPr>
        <p:spPr>
          <a:xfrm>
            <a:off x="4648200" y="2514600"/>
            <a:ext cx="228600" cy="2971800"/>
          </a:xfrm>
          <a:prstGeom prst="leftBrace">
            <a:avLst>
              <a:gd name="adj1" fmla="val 107731"/>
              <a:gd name="adj2" fmla="val 50000"/>
            </a:avLst>
          </a:prstGeom>
          <a:noFill/>
          <a:ln w="38100"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8917" name="文本框 38916"/>
          <p:cNvSpPr txBox="1"/>
          <p:nvPr/>
        </p:nvSpPr>
        <p:spPr>
          <a:xfrm>
            <a:off x="3581400" y="3733800"/>
            <a:ext cx="1143000" cy="518160"/>
          </a:xfrm>
          <a:prstGeom prst="rect">
            <a:avLst/>
          </a:prstGeom>
          <a:noFill/>
          <a:ln w="9525">
            <a:noFill/>
            <a:miter/>
          </a:ln>
        </p:spPr>
        <p:txBody>
          <a:bodyPr>
            <a:spAutoFit/>
          </a:bodyPr>
          <a:p>
            <a:pPr lvl="0" fontAlgn="base">
              <a:spcBef>
                <a:spcPct val="50000"/>
              </a:spcBef>
            </a:pPr>
            <a:r>
              <a:rPr lang="zh-CN" altLang="en-US" sz="2800" b="1" strike="noStrike" noProof="1" dirty="0">
                <a:solidFill>
                  <a:srgbClr val="6600CC"/>
                </a:solidFill>
                <a:effectLst>
                  <a:outerShdw blurRad="38100" dist="38100" dir="2700000">
                    <a:srgbClr val="C0C0C0"/>
                  </a:outerShdw>
                </a:effectLst>
                <a:latin typeface="Arial" panose="020B0604020202020204" pitchFamily="34" charset="0"/>
                <a:ea typeface="宋体" panose="02010600030101010101" pitchFamily="2" charset="-122"/>
                <a:cs typeface="+mn-ea"/>
              </a:rPr>
              <a:t>公</a:t>
            </a:r>
            <a:r>
              <a:rPr lang="zh-CN" altLang="en-US" sz="2800" b="1" strike="noStrike" noProof="1">
                <a:solidFill>
                  <a:srgbClr val="6600CC"/>
                </a:solidFill>
                <a:effectLst>
                  <a:outerShdw blurRad="38100" dist="38100" dir="2700000">
                    <a:srgbClr val="C0C0C0"/>
                  </a:outerShdw>
                </a:effectLst>
                <a:latin typeface="Arial" panose="020B0604020202020204" pitchFamily="34" charset="0"/>
                <a:ea typeface="宋体" panose="02010600030101010101" pitchFamily="2" charset="-122"/>
                <a:cs typeface="+mn-ea"/>
              </a:rPr>
              <a:t>司</a:t>
            </a:r>
            <a:endParaRPr lang="zh-CN" altLang="en-US" sz="2800" b="1" strike="noStrike" noProof="1">
              <a:solidFill>
                <a:srgbClr val="6600CC"/>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38918" name="文本框 38917"/>
          <p:cNvSpPr txBox="1"/>
          <p:nvPr/>
        </p:nvSpPr>
        <p:spPr>
          <a:xfrm>
            <a:off x="4953000" y="2133600"/>
            <a:ext cx="4953000" cy="487680"/>
          </a:xfrm>
          <a:prstGeom prst="rect">
            <a:avLst/>
          </a:prstGeom>
          <a:noFill/>
          <a:ln w="9525">
            <a:noFill/>
          </a:ln>
        </p:spPr>
        <p:txBody>
          <a:bodyPr anchor="t">
            <a:spAutoFit/>
          </a:bodyPr>
          <a:p>
            <a:pPr lvl="0">
              <a:spcBef>
                <a:spcPct val="50000"/>
              </a:spcBef>
            </a:pPr>
            <a:r>
              <a:rPr lang="zh-CN" altLang="en-US" sz="2600" dirty="0">
                <a:latin typeface="Arial" panose="020B0604020202020204" pitchFamily="34" charset="0"/>
                <a:ea typeface="宋体" panose="02010600030101010101" pitchFamily="2" charset="-122"/>
              </a:rPr>
              <a:t>含义</a:t>
            </a:r>
            <a:endParaRPr lang="zh-CN" altLang="en-US" sz="2600" dirty="0">
              <a:latin typeface="Arial" panose="020B0604020202020204" pitchFamily="34" charset="0"/>
              <a:ea typeface="宋体" panose="02010600030101010101" pitchFamily="2" charset="-122"/>
            </a:endParaRPr>
          </a:p>
        </p:txBody>
      </p:sp>
      <p:sp>
        <p:nvSpPr>
          <p:cNvPr id="38919" name="文本框 38918"/>
          <p:cNvSpPr txBox="1"/>
          <p:nvPr/>
        </p:nvSpPr>
        <p:spPr>
          <a:xfrm>
            <a:off x="4953000" y="3276600"/>
            <a:ext cx="6019800" cy="446405"/>
          </a:xfrm>
          <a:prstGeom prst="rect">
            <a:avLst/>
          </a:prstGeom>
          <a:noFill/>
          <a:ln w="9525">
            <a:noFill/>
          </a:ln>
        </p:spPr>
        <p:txBody>
          <a:bodyPr anchor="t">
            <a:spAutoFit/>
          </a:bodyPr>
          <a:p>
            <a:pPr lvl="0">
              <a:lnSpc>
                <a:spcPct val="80000"/>
              </a:lnSpc>
              <a:spcBef>
                <a:spcPct val="50000"/>
              </a:spcBef>
            </a:pPr>
            <a:r>
              <a:rPr lang="zh-CN" altLang="en-US" sz="2600">
                <a:latin typeface="Arial" panose="020B0604020202020204" pitchFamily="34" charset="0"/>
                <a:ea typeface="宋体" panose="02010600030101010101" pitchFamily="2" charset="-122"/>
              </a:rPr>
              <a:t>形式：有限责任公</a:t>
            </a:r>
            <a:r>
              <a:rPr lang="zh-CN" altLang="en-US" sz="2600" dirty="0">
                <a:latin typeface="Arial" panose="020B0604020202020204" pitchFamily="34" charset="0"/>
                <a:ea typeface="宋体" panose="02010600030101010101" pitchFamily="2" charset="-122"/>
              </a:rPr>
              <a:t>司股</a:t>
            </a:r>
            <a:r>
              <a:rPr lang="zh-CN" altLang="en-US" sz="2600">
                <a:latin typeface="Arial" panose="020B0604020202020204" pitchFamily="34" charset="0"/>
                <a:ea typeface="宋体" panose="02010600030101010101" pitchFamily="2" charset="-122"/>
              </a:rPr>
              <a:t>份有限公司</a:t>
            </a:r>
            <a:endParaRPr lang="zh-CN" altLang="en-US" sz="2600">
              <a:latin typeface="Arial" panose="020B0604020202020204" pitchFamily="34" charset="0"/>
              <a:ea typeface="宋体" panose="02010600030101010101" pitchFamily="2" charset="-122"/>
            </a:endParaRPr>
          </a:p>
        </p:txBody>
      </p:sp>
      <p:sp>
        <p:nvSpPr>
          <p:cNvPr id="38920" name="文本框 38919"/>
          <p:cNvSpPr txBox="1"/>
          <p:nvPr/>
        </p:nvSpPr>
        <p:spPr>
          <a:xfrm>
            <a:off x="4953000" y="3810000"/>
            <a:ext cx="5943600" cy="487680"/>
          </a:xfrm>
          <a:prstGeom prst="rect">
            <a:avLst/>
          </a:prstGeom>
          <a:noFill/>
          <a:ln w="9525">
            <a:noFill/>
          </a:ln>
        </p:spPr>
        <p:txBody>
          <a:bodyPr anchor="t">
            <a:spAutoFit/>
          </a:bodyPr>
          <a:p>
            <a:pPr lvl="0">
              <a:spcBef>
                <a:spcPct val="50000"/>
              </a:spcBef>
            </a:pPr>
            <a:r>
              <a:rPr lang="zh-CN" altLang="en-US" sz="2600">
                <a:latin typeface="Arial" panose="020B0604020202020204" pitchFamily="34" charset="0"/>
                <a:ea typeface="宋体" panose="02010600030101010101" pitchFamily="2" charset="-122"/>
              </a:rPr>
              <a:t>组织结构：</a:t>
            </a:r>
            <a:r>
              <a:rPr lang="zh-CN" altLang="en-US" sz="2600" dirty="0">
                <a:latin typeface="Arial" panose="020B0604020202020204" pitchFamily="34" charset="0"/>
                <a:ea typeface="宋体" panose="02010600030101010101" pitchFamily="2" charset="-122"/>
              </a:rPr>
              <a:t>决策、执行、监督</a:t>
            </a:r>
            <a:endParaRPr lang="zh-CN" altLang="en-US" sz="2600" dirty="0">
              <a:latin typeface="Arial" panose="020B0604020202020204" pitchFamily="34" charset="0"/>
              <a:ea typeface="宋体" panose="02010600030101010101" pitchFamily="2" charset="-122"/>
            </a:endParaRPr>
          </a:p>
        </p:txBody>
      </p:sp>
      <p:sp>
        <p:nvSpPr>
          <p:cNvPr id="38921" name="文本框 38920"/>
          <p:cNvSpPr txBox="1"/>
          <p:nvPr/>
        </p:nvSpPr>
        <p:spPr>
          <a:xfrm>
            <a:off x="6172200" y="4419600"/>
            <a:ext cx="2286000" cy="487680"/>
          </a:xfrm>
          <a:prstGeom prst="rect">
            <a:avLst/>
          </a:prstGeom>
          <a:noFill/>
          <a:ln w="9525">
            <a:noFill/>
          </a:ln>
        </p:spPr>
        <p:txBody>
          <a:bodyPr anchor="t">
            <a:spAutoFit/>
          </a:bodyPr>
          <a:p>
            <a:pPr lvl="0">
              <a:spcBef>
                <a:spcPct val="50000"/>
              </a:spcBef>
            </a:pPr>
            <a:r>
              <a:rPr lang="zh-CN" altLang="en-US" sz="2600">
                <a:latin typeface="Arial" panose="020B0604020202020204" pitchFamily="34" charset="0"/>
                <a:ea typeface="宋体" panose="02010600030101010101" pitchFamily="2" charset="-122"/>
              </a:rPr>
              <a:t> 独立法人地位</a:t>
            </a:r>
            <a:endParaRPr lang="zh-CN" altLang="en-US" sz="2600">
              <a:latin typeface="Arial" panose="020B0604020202020204" pitchFamily="34" charset="0"/>
              <a:ea typeface="宋体" panose="02010600030101010101" pitchFamily="2" charset="-122"/>
            </a:endParaRPr>
          </a:p>
        </p:txBody>
      </p:sp>
      <p:sp>
        <p:nvSpPr>
          <p:cNvPr id="38922" name="文本框 38921"/>
          <p:cNvSpPr txBox="1"/>
          <p:nvPr/>
        </p:nvSpPr>
        <p:spPr>
          <a:xfrm>
            <a:off x="6248400" y="5257800"/>
            <a:ext cx="2209800" cy="487680"/>
          </a:xfrm>
          <a:prstGeom prst="rect">
            <a:avLst/>
          </a:prstGeom>
          <a:noFill/>
          <a:ln w="9525">
            <a:noFill/>
          </a:ln>
        </p:spPr>
        <p:txBody>
          <a:bodyPr anchor="t">
            <a:spAutoFit/>
          </a:bodyPr>
          <a:p>
            <a:pPr lvl="0">
              <a:spcBef>
                <a:spcPct val="50000"/>
              </a:spcBef>
            </a:pPr>
            <a:r>
              <a:rPr lang="zh-CN" altLang="en-US" sz="2600">
                <a:latin typeface="Arial" panose="020B0604020202020204" pitchFamily="34" charset="0"/>
                <a:ea typeface="宋体" panose="02010600030101010101" pitchFamily="2" charset="-122"/>
              </a:rPr>
              <a:t>有限责任制度</a:t>
            </a:r>
            <a:endParaRPr lang="zh-CN" altLang="en-US" sz="2600">
              <a:latin typeface="Arial" panose="020B0604020202020204" pitchFamily="34" charset="0"/>
              <a:ea typeface="宋体" panose="02010600030101010101" pitchFamily="2" charset="-122"/>
            </a:endParaRPr>
          </a:p>
        </p:txBody>
      </p:sp>
      <p:sp>
        <p:nvSpPr>
          <p:cNvPr id="38923" name="文本框 38922"/>
          <p:cNvSpPr txBox="1"/>
          <p:nvPr/>
        </p:nvSpPr>
        <p:spPr>
          <a:xfrm>
            <a:off x="6248400" y="6172200"/>
            <a:ext cx="2209800" cy="487680"/>
          </a:xfrm>
          <a:prstGeom prst="rect">
            <a:avLst/>
          </a:prstGeom>
          <a:noFill/>
          <a:ln w="9525">
            <a:noFill/>
          </a:ln>
        </p:spPr>
        <p:txBody>
          <a:bodyPr anchor="t">
            <a:spAutoFit/>
          </a:bodyPr>
          <a:p>
            <a:pPr lvl="0">
              <a:spcBef>
                <a:spcPct val="50000"/>
              </a:spcBef>
            </a:pPr>
            <a:r>
              <a:rPr lang="zh-CN" altLang="en-US" sz="2600">
                <a:latin typeface="Arial" panose="020B0604020202020204" pitchFamily="34" charset="0"/>
                <a:ea typeface="宋体" panose="02010600030101010101" pitchFamily="2" charset="-122"/>
              </a:rPr>
              <a:t>科学管理结构</a:t>
            </a:r>
            <a:endParaRPr lang="zh-CN" altLang="en-US" sz="2600">
              <a:latin typeface="Arial" panose="020B0604020202020204" pitchFamily="34" charset="0"/>
              <a:ea typeface="宋体" panose="02010600030101010101" pitchFamily="2" charset="-122"/>
            </a:endParaRPr>
          </a:p>
        </p:txBody>
      </p:sp>
      <p:sp>
        <p:nvSpPr>
          <p:cNvPr id="38928" name="左大括号 38927"/>
          <p:cNvSpPr/>
          <p:nvPr/>
        </p:nvSpPr>
        <p:spPr>
          <a:xfrm>
            <a:off x="5943600" y="4572000"/>
            <a:ext cx="304800" cy="1905000"/>
          </a:xfrm>
          <a:prstGeom prst="leftBrace">
            <a:avLst>
              <a:gd name="adj1" fmla="val 51793"/>
              <a:gd name="adj2" fmla="val 50000"/>
            </a:avLst>
          </a:prstGeom>
          <a:noFill/>
          <a:ln w="38100"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8929" name="文本框 38928"/>
          <p:cNvSpPr txBox="1"/>
          <p:nvPr/>
        </p:nvSpPr>
        <p:spPr>
          <a:xfrm>
            <a:off x="4953000" y="5181600"/>
            <a:ext cx="1066800" cy="518160"/>
          </a:xfrm>
          <a:prstGeom prst="rect">
            <a:avLst/>
          </a:prstGeom>
          <a:noFill/>
          <a:ln w="9525">
            <a:noFill/>
          </a:ln>
        </p:spPr>
        <p:txBody>
          <a:bodyPr anchor="t">
            <a:spAutoFit/>
          </a:bodyPr>
          <a:p>
            <a:pPr lvl="0">
              <a:spcBef>
                <a:spcPct val="50000"/>
              </a:spcBef>
            </a:pPr>
            <a:r>
              <a:rPr lang="zh-CN" altLang="en-US" sz="2800">
                <a:solidFill>
                  <a:srgbClr val="6600CC"/>
                </a:solidFill>
                <a:latin typeface="Arial" panose="020B0604020202020204" pitchFamily="34" charset="0"/>
                <a:ea typeface="宋体" panose="02010600030101010101" pitchFamily="2" charset="-122"/>
              </a:rPr>
              <a:t>优势</a:t>
            </a:r>
            <a:endParaRPr lang="zh-CN" altLang="en-US" sz="2800">
              <a:solidFill>
                <a:srgbClr val="6600CC"/>
              </a:solidFill>
              <a:latin typeface="Arial" panose="020B0604020202020204" pitchFamily="34" charset="0"/>
              <a:ea typeface="宋体" panose="02010600030101010101" pitchFamily="2" charset="-122"/>
            </a:endParaRPr>
          </a:p>
        </p:txBody>
      </p:sp>
      <p:sp>
        <p:nvSpPr>
          <p:cNvPr id="93197" name="左大括号 38929"/>
          <p:cNvSpPr/>
          <p:nvPr/>
        </p:nvSpPr>
        <p:spPr>
          <a:xfrm>
            <a:off x="3276600" y="1676400"/>
            <a:ext cx="228600" cy="2514600"/>
          </a:xfrm>
          <a:prstGeom prst="leftBrace">
            <a:avLst>
              <a:gd name="adj1" fmla="val 91157"/>
              <a:gd name="adj2" fmla="val 50000"/>
            </a:avLst>
          </a:prstGeom>
          <a:noFill/>
          <a:ln w="38100" cap="flat" cmpd="sng">
            <a:solidFill>
              <a:schemeClr val="tx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38931" name="文本框 38930"/>
          <p:cNvSpPr txBox="1"/>
          <p:nvPr/>
        </p:nvSpPr>
        <p:spPr>
          <a:xfrm>
            <a:off x="1981200" y="2590800"/>
            <a:ext cx="1371600" cy="944880"/>
          </a:xfrm>
          <a:prstGeom prst="rect">
            <a:avLst/>
          </a:prstGeom>
          <a:noFill/>
          <a:ln w="9525">
            <a:noFill/>
            <a:miter/>
          </a:ln>
        </p:spPr>
        <p:txBody>
          <a:bodyPr>
            <a:spAutoFit/>
          </a:bodyPr>
          <a:p>
            <a:pPr lvl="0" fontAlgn="base">
              <a:spcBef>
                <a:spcPct val="50000"/>
              </a:spcBef>
            </a:pPr>
            <a:r>
              <a:rPr lang="zh-CN" altLang="en-US" sz="28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企业的类型</a:t>
            </a:r>
            <a:endParaRPr lang="zh-CN" altLang="en-US" sz="28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93199" name="矩形 38931"/>
          <p:cNvSpPr/>
          <p:nvPr/>
        </p:nvSpPr>
        <p:spPr>
          <a:xfrm>
            <a:off x="4953000" y="2743200"/>
            <a:ext cx="843280" cy="487680"/>
          </a:xfrm>
          <a:prstGeom prst="rect">
            <a:avLst/>
          </a:prstGeom>
          <a:noFill/>
          <a:ln w="9525">
            <a:noFill/>
          </a:ln>
        </p:spPr>
        <p:txBody>
          <a:bodyPr wrap="none" anchor="t">
            <a:spAutoFit/>
          </a:bodyPr>
          <a:p>
            <a:pPr lvl="0"/>
            <a:r>
              <a:rPr lang="zh-CN" altLang="en-US" sz="2600" dirty="0">
                <a:latin typeface="Arial" panose="020B0604020202020204" pitchFamily="34" charset="0"/>
                <a:ea typeface="宋体" panose="02010600030101010101" pitchFamily="2" charset="-122"/>
              </a:rPr>
              <a:t>义务</a:t>
            </a:r>
            <a:endParaRPr lang="zh-CN" altLang="en-US" sz="26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dissolve">
                                      <p:cBhvr>
                                        <p:cTn id="7" dur="500"/>
                                        <p:tgtEl>
                                          <p:spTgt spid="3891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919"/>
                                        </p:tgtEl>
                                        <p:attrNameLst>
                                          <p:attrName>style.visibility</p:attrName>
                                        </p:attrNameLst>
                                      </p:cBhvr>
                                      <p:to>
                                        <p:strVal val="visible"/>
                                      </p:to>
                                    </p:set>
                                    <p:animEffect transition="in" filter="dissolve">
                                      <p:cBhvr>
                                        <p:cTn id="11" dur="500"/>
                                        <p:tgtEl>
                                          <p:spTgt spid="389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8920"/>
                                        </p:tgtEl>
                                        <p:attrNameLst>
                                          <p:attrName>style.visibility</p:attrName>
                                        </p:attrNameLst>
                                      </p:cBhvr>
                                      <p:to>
                                        <p:strVal val="visible"/>
                                      </p:to>
                                    </p:set>
                                    <p:animEffect transition="in" filter="dissolve">
                                      <p:cBhvr>
                                        <p:cTn id="15" dur="500"/>
                                        <p:tgtEl>
                                          <p:spTgt spid="3892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8929"/>
                                        </p:tgtEl>
                                        <p:attrNameLst>
                                          <p:attrName>style.visibility</p:attrName>
                                        </p:attrNameLst>
                                      </p:cBhvr>
                                      <p:to>
                                        <p:strVal val="visible"/>
                                      </p:to>
                                    </p:set>
                                    <p:animEffect transition="in" filter="dissolve">
                                      <p:cBhvr>
                                        <p:cTn id="19" dur="500"/>
                                        <p:tgtEl>
                                          <p:spTgt spid="3892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8928"/>
                                        </p:tgtEl>
                                        <p:attrNameLst>
                                          <p:attrName>style.visibility</p:attrName>
                                        </p:attrNameLst>
                                      </p:cBhvr>
                                      <p:to>
                                        <p:strVal val="visible"/>
                                      </p:to>
                                    </p:set>
                                    <p:animEffect transition="in" filter="dissolve">
                                      <p:cBhvr>
                                        <p:cTn id="24" dur="500"/>
                                        <p:tgtEl>
                                          <p:spTgt spid="38928"/>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38921"/>
                                        </p:tgtEl>
                                        <p:attrNameLst>
                                          <p:attrName>style.visibility</p:attrName>
                                        </p:attrNameLst>
                                      </p:cBhvr>
                                      <p:to>
                                        <p:strVal val="visible"/>
                                      </p:to>
                                    </p:set>
                                    <p:animEffect transition="in" filter="dissolve">
                                      <p:cBhvr>
                                        <p:cTn id="28" dur="500"/>
                                        <p:tgtEl>
                                          <p:spTgt spid="38921"/>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38922"/>
                                        </p:tgtEl>
                                        <p:attrNameLst>
                                          <p:attrName>style.visibility</p:attrName>
                                        </p:attrNameLst>
                                      </p:cBhvr>
                                      <p:to>
                                        <p:strVal val="visible"/>
                                      </p:to>
                                    </p:set>
                                    <p:animEffect transition="in" filter="dissolve">
                                      <p:cBhvr>
                                        <p:cTn id="32" dur="500"/>
                                        <p:tgtEl>
                                          <p:spTgt spid="38922"/>
                                        </p:tgtEl>
                                      </p:cBhvr>
                                    </p:animEffect>
                                  </p:childTnLst>
                                </p:cTn>
                              </p:par>
                            </p:childTnLst>
                          </p:cTn>
                        </p:par>
                        <p:par>
                          <p:cTn id="33" fill="hold">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38923"/>
                                        </p:tgtEl>
                                        <p:attrNameLst>
                                          <p:attrName>style.visibility</p:attrName>
                                        </p:attrNameLst>
                                      </p:cBhvr>
                                      <p:to>
                                        <p:strVal val="visible"/>
                                      </p:to>
                                    </p:set>
                                    <p:animEffect transition="in" filter="dissolve">
                                      <p:cBhvr>
                                        <p:cTn id="36" dur="5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38919" grpId="0"/>
      <p:bldP spid="38920" grpId="0"/>
      <p:bldP spid="38921" grpId="0"/>
      <p:bldP spid="38922" grpId="0"/>
      <p:bldP spid="38923" grpId="0"/>
      <p:bldP spid="389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矩形 40961"/>
          <p:cNvSpPr/>
          <p:nvPr/>
        </p:nvSpPr>
        <p:spPr>
          <a:xfrm>
            <a:off x="3657600" y="381000"/>
            <a:ext cx="5029200" cy="9906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隶书" panose="02010509060101010101" pitchFamily="49" charset="-122"/>
                <a:ea typeface="隶书" panose="02010509060101010101" pitchFamily="49" charset="-122"/>
              </a:rPr>
              <a:t>三个苹果改变世界</a:t>
            </a:r>
            <a:endParaRPr lang="zh-CN" altLang="en-US" sz="36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隶书" panose="02010509060101010101" pitchFamily="49" charset="-122"/>
              <a:ea typeface="隶书" panose="02010509060101010101" pitchFamily="49" charset="-122"/>
            </a:endParaRPr>
          </a:p>
        </p:txBody>
      </p:sp>
      <p:sp>
        <p:nvSpPr>
          <p:cNvPr id="40963" name="矩形 40962"/>
          <p:cNvSpPr/>
          <p:nvPr/>
        </p:nvSpPr>
        <p:spPr>
          <a:xfrm>
            <a:off x="2209800" y="5319713"/>
            <a:ext cx="7620000" cy="946150"/>
          </a:xfrm>
          <a:prstGeom prst="rect">
            <a:avLst/>
          </a:prstGeom>
          <a:noFill/>
          <a:ln w="9525">
            <a:noFill/>
          </a:ln>
        </p:spPr>
        <p:txBody>
          <a:bodyPr anchor="ctr">
            <a:spAutoFit/>
          </a:bodyPr>
          <a:p>
            <a:pPr lvl="0" algn="ctr">
              <a:buClr>
                <a:srgbClr val="006600"/>
              </a:buClr>
              <a:buSzPct val="105000"/>
              <a:buFont typeface="Wingdings" panose="05000000000000000000" pitchFamily="2" charset="2"/>
              <a:buChar char="«"/>
            </a:pPr>
            <a:r>
              <a:rPr lang="zh-CN" altLang="en-US" sz="2800" dirty="0">
                <a:latin typeface="Arial" panose="020B0604020202020204" pitchFamily="34" charset="0"/>
                <a:ea typeface="宋体" panose="02010600030101010101" pitchFamily="2" charset="-122"/>
              </a:rPr>
              <a:t>一个诱惑了夏娃，一个砸醒了牛顿，</a:t>
            </a:r>
            <a:endParaRPr lang="zh-CN" altLang="en-US" sz="2800" dirty="0">
              <a:latin typeface="Arial" panose="020B0604020202020204" pitchFamily="34" charset="0"/>
              <a:ea typeface="宋体" panose="02010600030101010101" pitchFamily="2" charset="-122"/>
            </a:endParaRPr>
          </a:p>
          <a:p>
            <a:pPr lvl="0" algn="ctr">
              <a:buClr>
                <a:srgbClr val="006600"/>
              </a:buClr>
              <a:buSzPct val="105000"/>
              <a:buFont typeface="Wingdings" panose="05000000000000000000" pitchFamily="2" charset="2"/>
              <a:buNone/>
            </a:pPr>
            <a:r>
              <a:rPr lang="zh-CN" altLang="en-US" sz="2800" dirty="0">
                <a:latin typeface="Arial" panose="020B0604020202020204" pitchFamily="34" charset="0"/>
                <a:ea typeface="宋体" panose="02010600030101010101" pitchFamily="2" charset="-122"/>
              </a:rPr>
              <a:t>另外一个曾经握在乔布斯手里</a:t>
            </a:r>
            <a:endParaRPr lang="zh-CN" altLang="en-US" sz="2800" dirty="0">
              <a:latin typeface="Arial" panose="020B0604020202020204" pitchFamily="34" charset="0"/>
              <a:ea typeface="宋体" panose="02010600030101010101" pitchFamily="2" charset="-122"/>
            </a:endParaRPr>
          </a:p>
        </p:txBody>
      </p:sp>
      <p:pic>
        <p:nvPicPr>
          <p:cNvPr id="40964" name="图片 40963"/>
          <p:cNvPicPr>
            <a:picLocks noChangeAspect="1"/>
          </p:cNvPicPr>
          <p:nvPr/>
        </p:nvPicPr>
        <p:blipFill>
          <a:blip r:embed="rId1"/>
          <a:stretch>
            <a:fillRect/>
          </a:stretch>
        </p:blipFill>
        <p:spPr>
          <a:xfrm>
            <a:off x="3657600" y="1600200"/>
            <a:ext cx="4953000" cy="34131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dissolve">
                                      <p:cBhvr>
                                        <p:cTn id="7" dur="500"/>
                                        <p:tgtEl>
                                          <p:spTgt spid="4096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0962"/>
                                        </p:tgtEl>
                                        <p:attrNameLst>
                                          <p:attrName>style.visibility</p:attrName>
                                        </p:attrNameLst>
                                      </p:cBhvr>
                                      <p:to>
                                        <p:strVal val="visible"/>
                                      </p:to>
                                    </p:set>
                                    <p:animEffect transition="in" filter="dissolve">
                                      <p:cBhvr>
                                        <p:cTn id="11" dur="500"/>
                                        <p:tgtEl>
                                          <p:spTgt spid="40962"/>
                                        </p:tgtEl>
                                      </p:cBhvr>
                                    </p:animEffect>
                                  </p:childTnLst>
                                </p:cTn>
                              </p:par>
                            </p:childTnLst>
                          </p:cTn>
                        </p:par>
                        <p:par>
                          <p:cTn id="12" fill="hold">
                            <p:stCondLst>
                              <p:cond delay="1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40963"/>
                                        </p:tgtEl>
                                        <p:attrNameLst>
                                          <p:attrName>style.visibility</p:attrName>
                                        </p:attrNameLst>
                                      </p:cBhvr>
                                      <p:to>
                                        <p:strVal val="visible"/>
                                      </p:to>
                                    </p:set>
                                    <p:anim calcmode="discrete" valueType="clr">
                                      <p:cBhvr override="childStyle">
                                        <p:cTn id="15" dur="80"/>
                                        <p:tgtEl>
                                          <p:spTgt spid="40963"/>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963"/>
                                        </p:tgtEl>
                                        <p:attrNameLst>
                                          <p:attrName>fillcolor</p:attrName>
                                        </p:attrNameLst>
                                      </p:cBhvr>
                                      <p:tavLst>
                                        <p:tav tm="0">
                                          <p:val>
                                            <p:clrVal>
                                              <a:schemeClr val="accent2"/>
                                            </p:clrVal>
                                          </p:val>
                                        </p:tav>
                                        <p:tav tm="50000">
                                          <p:val>
                                            <p:clrVal>
                                              <a:schemeClr val="hlink"/>
                                            </p:clrVal>
                                          </p:val>
                                        </p:tav>
                                      </p:tavLst>
                                    </p:anim>
                                    <p:set>
                                      <p:cBhvr>
                                        <p:cTn id="17" dur="80"/>
                                        <p:tgtEl>
                                          <p:spTgt spid="409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4209" name="组合 17"/>
          <p:cNvGrpSpPr/>
          <p:nvPr/>
        </p:nvGrpSpPr>
        <p:grpSpPr>
          <a:xfrm>
            <a:off x="3381375" y="977900"/>
            <a:ext cx="5834063" cy="5880100"/>
            <a:chOff x="1835150" y="428604"/>
            <a:chExt cx="5834063" cy="5880121"/>
          </a:xfrm>
        </p:grpSpPr>
        <p:sp>
          <p:nvSpPr>
            <p:cNvPr id="94210" name="Oval 2"/>
            <p:cNvSpPr/>
            <p:nvPr/>
          </p:nvSpPr>
          <p:spPr>
            <a:xfrm>
              <a:off x="1835150" y="620713"/>
              <a:ext cx="5834063" cy="5543550"/>
            </a:xfrm>
            <a:prstGeom prst="ellipse">
              <a:avLst/>
            </a:prstGeom>
            <a:solidFill>
              <a:schemeClr val="bg1"/>
            </a:solidFill>
            <a:ln w="76200" cap="flat" cmpd="sng">
              <a:solidFill>
                <a:schemeClr val="tx1"/>
              </a:solidFill>
              <a:prstDash val="solid"/>
              <a:round/>
              <a:headEnd type="none" w="med" len="med"/>
              <a:tailEnd type="none" w="med" len="med"/>
            </a:ln>
          </p:spPr>
          <p:txBody>
            <a:bodyPr wrap="none" anchor="ctr"/>
            <a:p>
              <a:pPr lvl="0" algn="r">
                <a:spcBef>
                  <a:spcPct val="50000"/>
                </a:spcBef>
              </a:pPr>
              <a:endParaRPr lang="zh-CN" altLang="en-US" sz="4000" dirty="0">
                <a:solidFill>
                  <a:srgbClr val="FFFF00"/>
                </a:solidFill>
                <a:latin typeface="Arial" panose="020B0604020202020204" pitchFamily="34" charset="0"/>
                <a:ea typeface="宋体" panose="02010600030101010101" pitchFamily="2" charset="-122"/>
              </a:endParaRPr>
            </a:p>
          </p:txBody>
        </p:sp>
        <p:sp>
          <p:nvSpPr>
            <p:cNvPr id="94211" name="Oval 3"/>
            <p:cNvSpPr/>
            <p:nvPr/>
          </p:nvSpPr>
          <p:spPr>
            <a:xfrm>
              <a:off x="2555875" y="1341438"/>
              <a:ext cx="4248150" cy="4824412"/>
            </a:xfrm>
            <a:prstGeom prst="ellipse">
              <a:avLst/>
            </a:prstGeom>
            <a:solidFill>
              <a:schemeClr val="bg1"/>
            </a:solidFill>
            <a:ln w="57150" cap="flat" cmpd="sng">
              <a:solidFill>
                <a:srgbClr val="8EB4DA"/>
              </a:solidFill>
              <a:prstDash val="solid"/>
              <a:round/>
              <a:headEnd type="none" w="med" len="med"/>
              <a:tailEnd type="none" w="med" len="med"/>
            </a:ln>
          </p:spPr>
          <p:txBody>
            <a:bodyPr wrap="none" anchor="ctr"/>
            <a:p>
              <a:pPr lvl="0" algn="ctr">
                <a:spcBef>
                  <a:spcPct val="50000"/>
                </a:spcBef>
              </a:pPr>
              <a:endParaRPr lang="zh-CN" altLang="zh-CN" sz="2400" dirty="0">
                <a:solidFill>
                  <a:srgbClr val="336699"/>
                </a:solidFill>
                <a:latin typeface="Times New Roman" panose="02020603050405020304" pitchFamily="18" charset="0"/>
                <a:ea typeface="宋体" panose="02010600030101010101" pitchFamily="2" charset="-122"/>
              </a:endParaRPr>
            </a:p>
          </p:txBody>
        </p:sp>
        <p:sp>
          <p:nvSpPr>
            <p:cNvPr id="94212" name="Oval 4"/>
            <p:cNvSpPr/>
            <p:nvPr/>
          </p:nvSpPr>
          <p:spPr>
            <a:xfrm>
              <a:off x="3071802" y="2214554"/>
              <a:ext cx="3241675" cy="3960812"/>
            </a:xfrm>
            <a:prstGeom prst="ellipse">
              <a:avLst/>
            </a:prstGeom>
            <a:solidFill>
              <a:schemeClr val="bg1"/>
            </a:solidFill>
            <a:ln w="41275" cap="flat" cmpd="sng">
              <a:solidFill>
                <a:srgbClr val="FF99FF"/>
              </a:solidFill>
              <a:prstDash val="solid"/>
              <a:round/>
              <a:headEnd type="none" w="med" len="med"/>
              <a:tailEnd type="none" w="med" len="med"/>
            </a:ln>
          </p:spPr>
          <p:txBody>
            <a:bodyPr wrap="none" anchor="ctr"/>
            <a:p>
              <a:pPr lvl="0" algn="ctr">
                <a:spcBef>
                  <a:spcPct val="50000"/>
                </a:spcBef>
              </a:pPr>
              <a:endParaRPr lang="zh-CN" altLang="zh-CN" sz="4000" dirty="0">
                <a:solidFill>
                  <a:srgbClr val="FF99FF"/>
                </a:solidFill>
                <a:latin typeface="Arial" panose="020B0604020202020204" pitchFamily="34" charset="0"/>
                <a:ea typeface="宋体" panose="02010600030101010101" pitchFamily="2" charset="-122"/>
              </a:endParaRPr>
            </a:p>
          </p:txBody>
        </p:sp>
        <p:sp>
          <p:nvSpPr>
            <p:cNvPr id="94213" name="Oval 5"/>
            <p:cNvSpPr/>
            <p:nvPr/>
          </p:nvSpPr>
          <p:spPr>
            <a:xfrm>
              <a:off x="3635375" y="2924175"/>
              <a:ext cx="1944688" cy="3241675"/>
            </a:xfrm>
            <a:prstGeom prst="ellipse">
              <a:avLst/>
            </a:prstGeom>
            <a:solidFill>
              <a:schemeClr val="bg1"/>
            </a:solidFill>
            <a:ln w="44450" cap="flat" cmpd="sng">
              <a:solidFill>
                <a:schemeClr val="tx1"/>
              </a:solidFill>
              <a:prstDash val="solid"/>
              <a:round/>
              <a:headEnd type="none" w="med" len="med"/>
              <a:tailEnd type="none" w="med" len="med"/>
            </a:ln>
          </p:spPr>
          <p:txBody>
            <a:bodyPr wrap="none" anchor="ctr"/>
            <a:p>
              <a:pPr lvl="0" algn="r">
                <a:spcBef>
                  <a:spcPct val="50000"/>
                </a:spcBef>
              </a:pPr>
              <a:endParaRPr lang="zh-CN" altLang="en-US" sz="4000" dirty="0">
                <a:solidFill>
                  <a:srgbClr val="FFFF00"/>
                </a:solidFill>
                <a:latin typeface="Arial" panose="020B0604020202020204" pitchFamily="34" charset="0"/>
                <a:ea typeface="宋体" panose="02010600030101010101" pitchFamily="2" charset="-122"/>
              </a:endParaRPr>
            </a:p>
          </p:txBody>
        </p:sp>
        <p:sp>
          <p:nvSpPr>
            <p:cNvPr id="94214" name="Oval 6"/>
            <p:cNvSpPr/>
            <p:nvPr/>
          </p:nvSpPr>
          <p:spPr>
            <a:xfrm>
              <a:off x="3995738" y="3644900"/>
              <a:ext cx="1223962" cy="2520950"/>
            </a:xfrm>
            <a:prstGeom prst="ellipse">
              <a:avLst/>
            </a:prstGeom>
            <a:solidFill>
              <a:schemeClr val="bg1"/>
            </a:solidFill>
            <a:ln w="44450" cap="flat" cmpd="sng">
              <a:solidFill>
                <a:srgbClr val="FFFF00"/>
              </a:solidFill>
              <a:prstDash val="solid"/>
              <a:round/>
              <a:headEnd type="none" w="med" len="med"/>
              <a:tailEnd type="none" w="med" len="med"/>
            </a:ln>
          </p:spPr>
          <p:txBody>
            <a:bodyPr wrap="none" anchor="ctr"/>
            <a:p>
              <a:pPr lvl="0" algn="r">
                <a:spcBef>
                  <a:spcPct val="50000"/>
                </a:spcBef>
              </a:pPr>
              <a:endParaRPr lang="zh-CN" altLang="en-US" sz="4000" dirty="0">
                <a:solidFill>
                  <a:srgbClr val="FFFF00"/>
                </a:solidFill>
                <a:latin typeface="Arial" panose="020B0604020202020204" pitchFamily="34" charset="0"/>
                <a:ea typeface="宋体" panose="02010600030101010101" pitchFamily="2" charset="-122"/>
              </a:endParaRPr>
            </a:p>
          </p:txBody>
        </p:sp>
        <p:sp>
          <p:nvSpPr>
            <p:cNvPr id="94215" name="Text Box 7"/>
            <p:cNvSpPr txBox="1"/>
            <p:nvPr/>
          </p:nvSpPr>
          <p:spPr>
            <a:xfrm>
              <a:off x="3214678" y="428604"/>
              <a:ext cx="2376487" cy="1005844"/>
            </a:xfrm>
            <a:prstGeom prst="rect">
              <a:avLst/>
            </a:prstGeom>
            <a:noFill/>
            <a:ln w="9525">
              <a:noFill/>
            </a:ln>
          </p:spPr>
          <p:txBody>
            <a:bodyPr anchor="t">
              <a:spAutoFit/>
            </a:bodyPr>
            <a:p>
              <a:pPr lvl="0" algn="r">
                <a:spcBef>
                  <a:spcPct val="50000"/>
                </a:spcBef>
              </a:pPr>
              <a:endParaRPr lang="zh-CN" altLang="en-US" sz="6000" dirty="0">
                <a:latin typeface="Times New Roman" panose="02020603050405020304" pitchFamily="18" charset="0"/>
                <a:ea typeface="楷体_GB2312" panose="02010600030101010101" pitchFamily="1" charset="-122"/>
              </a:endParaRPr>
            </a:p>
          </p:txBody>
        </p:sp>
        <p:sp>
          <p:nvSpPr>
            <p:cNvPr id="94216" name="Text Box 8"/>
            <p:cNvSpPr txBox="1"/>
            <p:nvPr/>
          </p:nvSpPr>
          <p:spPr>
            <a:xfrm>
              <a:off x="3563938" y="1484313"/>
              <a:ext cx="2374900" cy="701043"/>
            </a:xfrm>
            <a:prstGeom prst="rect">
              <a:avLst/>
            </a:prstGeom>
            <a:noFill/>
            <a:ln w="9525">
              <a:noFill/>
            </a:ln>
          </p:spPr>
          <p:txBody>
            <a:bodyPr anchor="t">
              <a:spAutoFit/>
            </a:bodyPr>
            <a:p>
              <a:pPr lvl="0" algn="ctr">
                <a:spcBef>
                  <a:spcPct val="50000"/>
                </a:spcBef>
              </a:pPr>
              <a:r>
                <a:rPr lang="zh-CN" altLang="en-US" sz="4000" dirty="0">
                  <a:latin typeface="Times New Roman" panose="02020603050405020304" pitchFamily="18" charset="0"/>
                  <a:ea typeface="楷体_GB2312" panose="02010600030101010101" pitchFamily="1" charset="-122"/>
                </a:rPr>
                <a:t>企业</a:t>
              </a:r>
              <a:endParaRPr lang="zh-CN" altLang="en-US" sz="4000" dirty="0">
                <a:latin typeface="Times New Roman" panose="02020603050405020304" pitchFamily="18" charset="0"/>
                <a:ea typeface="楷体_GB2312" panose="02010600030101010101" pitchFamily="1" charset="-122"/>
              </a:endParaRPr>
            </a:p>
          </p:txBody>
        </p:sp>
        <p:sp>
          <p:nvSpPr>
            <p:cNvPr id="94217" name="Text Box 9"/>
            <p:cNvSpPr txBox="1"/>
            <p:nvPr/>
          </p:nvSpPr>
          <p:spPr>
            <a:xfrm>
              <a:off x="4000496" y="2285992"/>
              <a:ext cx="1296988" cy="640082"/>
            </a:xfrm>
            <a:prstGeom prst="rect">
              <a:avLst/>
            </a:prstGeom>
            <a:noFill/>
            <a:ln w="9525">
              <a:noFill/>
            </a:ln>
          </p:spPr>
          <p:txBody>
            <a:bodyPr anchor="t">
              <a:spAutoFit/>
            </a:bodyPr>
            <a:p>
              <a:pPr lvl="0" algn="r">
                <a:spcBef>
                  <a:spcPct val="50000"/>
                </a:spcBef>
              </a:pPr>
              <a:r>
                <a:rPr lang="zh-CN" altLang="en-US" sz="3600" dirty="0">
                  <a:latin typeface="Times New Roman" panose="02020603050405020304" pitchFamily="18" charset="0"/>
                  <a:ea typeface="楷体_GB2312" panose="02010600030101010101" pitchFamily="1" charset="-122"/>
                </a:rPr>
                <a:t>公司</a:t>
              </a:r>
              <a:endParaRPr lang="zh-CN" altLang="en-US" sz="3600" dirty="0">
                <a:latin typeface="Times New Roman" panose="02020603050405020304" pitchFamily="18" charset="0"/>
                <a:ea typeface="楷体_GB2312" panose="02010600030101010101" pitchFamily="1" charset="-122"/>
              </a:endParaRPr>
            </a:p>
          </p:txBody>
        </p:sp>
        <p:sp>
          <p:nvSpPr>
            <p:cNvPr id="94218" name="Text Box 10"/>
            <p:cNvSpPr txBox="1"/>
            <p:nvPr/>
          </p:nvSpPr>
          <p:spPr>
            <a:xfrm>
              <a:off x="3563938" y="4149725"/>
              <a:ext cx="360362" cy="518162"/>
            </a:xfrm>
            <a:prstGeom prst="rect">
              <a:avLst/>
            </a:prstGeom>
            <a:noFill/>
            <a:ln w="9525">
              <a:noFill/>
            </a:ln>
          </p:spPr>
          <p:txBody>
            <a:bodyPr anchor="t">
              <a:spAutoFit/>
            </a:bodyPr>
            <a:p>
              <a:pPr lvl="0" algn="r">
                <a:spcBef>
                  <a:spcPct val="50000"/>
                </a:spcBef>
              </a:pPr>
              <a:r>
                <a:rPr lang="zh-CN" altLang="en-US" sz="2800" dirty="0">
                  <a:latin typeface="Times New Roman" panose="02020603050405020304" pitchFamily="18" charset="0"/>
                  <a:ea typeface="黑体" panose="02010609060101010101" pitchFamily="2" charset="-122"/>
                </a:rPr>
                <a:t>股</a:t>
              </a:r>
              <a:endParaRPr lang="zh-CN" altLang="en-US" sz="2800" dirty="0">
                <a:latin typeface="Times New Roman" panose="02020603050405020304" pitchFamily="18" charset="0"/>
                <a:ea typeface="黑体" panose="02010609060101010101" pitchFamily="2" charset="-122"/>
              </a:endParaRPr>
            </a:p>
          </p:txBody>
        </p:sp>
        <p:sp>
          <p:nvSpPr>
            <p:cNvPr id="94219" name="Text Box 11"/>
            <p:cNvSpPr txBox="1"/>
            <p:nvPr/>
          </p:nvSpPr>
          <p:spPr>
            <a:xfrm>
              <a:off x="3779838" y="3429000"/>
              <a:ext cx="576262" cy="518162"/>
            </a:xfrm>
            <a:prstGeom prst="rect">
              <a:avLst/>
            </a:prstGeom>
            <a:noFill/>
            <a:ln w="9525">
              <a:noFill/>
            </a:ln>
          </p:spPr>
          <p:txBody>
            <a:bodyPr anchor="t">
              <a:spAutoFit/>
            </a:bodyPr>
            <a:p>
              <a:pPr lvl="0" algn="r">
                <a:spcBef>
                  <a:spcPct val="50000"/>
                </a:spcBef>
              </a:pPr>
              <a:r>
                <a:rPr lang="zh-CN" altLang="en-US" sz="2800" dirty="0">
                  <a:latin typeface="Times New Roman" panose="02020603050405020304" pitchFamily="18" charset="0"/>
                  <a:ea typeface="黑体" panose="02010609060101010101" pitchFamily="2" charset="-122"/>
                </a:rPr>
                <a:t>份</a:t>
              </a:r>
              <a:endParaRPr lang="zh-CN" altLang="en-US" sz="2800" dirty="0">
                <a:latin typeface="Times New Roman" panose="02020603050405020304" pitchFamily="18" charset="0"/>
                <a:ea typeface="黑体" panose="02010609060101010101" pitchFamily="2" charset="-122"/>
              </a:endParaRPr>
            </a:p>
          </p:txBody>
        </p:sp>
        <p:sp>
          <p:nvSpPr>
            <p:cNvPr id="94220" name="Text Box 12"/>
            <p:cNvSpPr txBox="1"/>
            <p:nvPr/>
          </p:nvSpPr>
          <p:spPr>
            <a:xfrm>
              <a:off x="4284663" y="3068638"/>
              <a:ext cx="576262" cy="518162"/>
            </a:xfrm>
            <a:prstGeom prst="rect">
              <a:avLst/>
            </a:prstGeom>
            <a:noFill/>
            <a:ln w="9525">
              <a:noFill/>
            </a:ln>
          </p:spPr>
          <p:txBody>
            <a:bodyPr anchor="t">
              <a:spAutoFit/>
            </a:bodyPr>
            <a:p>
              <a:pPr lvl="0" algn="r">
                <a:spcBef>
                  <a:spcPct val="50000"/>
                </a:spcBef>
              </a:pPr>
              <a:r>
                <a:rPr lang="zh-CN" altLang="en-US" sz="2800" dirty="0">
                  <a:latin typeface="Times New Roman" panose="02020603050405020304" pitchFamily="18" charset="0"/>
                  <a:ea typeface="黑体" panose="02010609060101010101" pitchFamily="2" charset="-122"/>
                </a:rPr>
                <a:t>有</a:t>
              </a:r>
              <a:endParaRPr lang="zh-CN" altLang="en-US" sz="2800" dirty="0">
                <a:latin typeface="Times New Roman" panose="02020603050405020304" pitchFamily="18" charset="0"/>
                <a:ea typeface="黑体" panose="02010609060101010101" pitchFamily="2" charset="-122"/>
              </a:endParaRPr>
            </a:p>
          </p:txBody>
        </p:sp>
        <p:sp>
          <p:nvSpPr>
            <p:cNvPr id="94221" name="Text Box 13"/>
            <p:cNvSpPr txBox="1"/>
            <p:nvPr/>
          </p:nvSpPr>
          <p:spPr>
            <a:xfrm>
              <a:off x="4500562" y="3286124"/>
              <a:ext cx="863600" cy="518162"/>
            </a:xfrm>
            <a:prstGeom prst="rect">
              <a:avLst/>
            </a:prstGeom>
            <a:noFill/>
            <a:ln w="9525">
              <a:noFill/>
            </a:ln>
          </p:spPr>
          <p:txBody>
            <a:bodyPr anchor="t">
              <a:spAutoFit/>
            </a:bodyPr>
            <a:p>
              <a:pPr lvl="0" algn="r">
                <a:spcBef>
                  <a:spcPct val="50000"/>
                </a:spcBef>
              </a:pPr>
              <a:r>
                <a:rPr lang="zh-CN" altLang="en-US" sz="2800" dirty="0">
                  <a:latin typeface="Times New Roman" panose="02020603050405020304" pitchFamily="18" charset="0"/>
                  <a:ea typeface="黑体" panose="02010609060101010101" pitchFamily="2" charset="-122"/>
                </a:rPr>
                <a:t>限</a:t>
              </a:r>
              <a:endParaRPr lang="zh-CN" altLang="en-US" sz="2800" dirty="0">
                <a:latin typeface="Times New Roman" panose="02020603050405020304" pitchFamily="18" charset="0"/>
                <a:ea typeface="黑体" panose="02010609060101010101" pitchFamily="2" charset="-122"/>
              </a:endParaRPr>
            </a:p>
          </p:txBody>
        </p:sp>
        <p:sp>
          <p:nvSpPr>
            <p:cNvPr id="94222" name="Text Box 14"/>
            <p:cNvSpPr txBox="1"/>
            <p:nvPr/>
          </p:nvSpPr>
          <p:spPr>
            <a:xfrm>
              <a:off x="5000628" y="3857628"/>
              <a:ext cx="504825" cy="518162"/>
            </a:xfrm>
            <a:prstGeom prst="rect">
              <a:avLst/>
            </a:prstGeom>
            <a:noFill/>
            <a:ln w="9525">
              <a:noFill/>
            </a:ln>
          </p:spPr>
          <p:txBody>
            <a:bodyPr anchor="t">
              <a:spAutoFit/>
            </a:bodyPr>
            <a:p>
              <a:pPr lvl="0" algn="r">
                <a:spcBef>
                  <a:spcPct val="50000"/>
                </a:spcBef>
              </a:pPr>
              <a:r>
                <a:rPr lang="zh-CN" altLang="en-US" sz="2800" dirty="0">
                  <a:latin typeface="Times New Roman" panose="02020603050405020304" pitchFamily="18" charset="0"/>
                  <a:ea typeface="黑体" panose="02010609060101010101" pitchFamily="2" charset="-122"/>
                </a:rPr>
                <a:t>公</a:t>
              </a:r>
              <a:endParaRPr lang="zh-CN" altLang="en-US" sz="2800" dirty="0">
                <a:latin typeface="Times New Roman" panose="02020603050405020304" pitchFamily="18" charset="0"/>
                <a:ea typeface="黑体" panose="02010609060101010101" pitchFamily="2" charset="-122"/>
              </a:endParaRPr>
            </a:p>
          </p:txBody>
        </p:sp>
        <p:sp>
          <p:nvSpPr>
            <p:cNvPr id="94223" name="Text Box 15"/>
            <p:cNvSpPr txBox="1"/>
            <p:nvPr/>
          </p:nvSpPr>
          <p:spPr>
            <a:xfrm>
              <a:off x="5000628" y="4429132"/>
              <a:ext cx="647700" cy="518162"/>
            </a:xfrm>
            <a:prstGeom prst="rect">
              <a:avLst/>
            </a:prstGeom>
            <a:noFill/>
            <a:ln w="9525">
              <a:noFill/>
            </a:ln>
          </p:spPr>
          <p:txBody>
            <a:bodyPr anchor="t">
              <a:spAutoFit/>
            </a:bodyPr>
            <a:p>
              <a:pPr lvl="0" algn="r">
                <a:spcBef>
                  <a:spcPct val="50000"/>
                </a:spcBef>
              </a:pPr>
              <a:r>
                <a:rPr lang="zh-CN" altLang="en-US" sz="2800" dirty="0">
                  <a:latin typeface="Times New Roman" panose="02020603050405020304" pitchFamily="18" charset="0"/>
                  <a:ea typeface="黑体" panose="02010609060101010101" pitchFamily="2" charset="-122"/>
                </a:rPr>
                <a:t>司</a:t>
              </a:r>
              <a:endParaRPr lang="zh-CN" altLang="en-US" sz="2800" dirty="0">
                <a:latin typeface="Times New Roman" panose="02020603050405020304" pitchFamily="18" charset="0"/>
                <a:ea typeface="黑体" panose="02010609060101010101" pitchFamily="2" charset="-122"/>
              </a:endParaRPr>
            </a:p>
          </p:txBody>
        </p:sp>
        <p:sp>
          <p:nvSpPr>
            <p:cNvPr id="94224" name="Text Box 16"/>
            <p:cNvSpPr txBox="1"/>
            <p:nvPr/>
          </p:nvSpPr>
          <p:spPr>
            <a:xfrm>
              <a:off x="4357688" y="4076700"/>
              <a:ext cx="609600" cy="2232025"/>
            </a:xfrm>
            <a:prstGeom prst="rect">
              <a:avLst/>
            </a:prstGeom>
            <a:noFill/>
            <a:ln w="9525">
              <a:noFill/>
            </a:ln>
          </p:spPr>
          <p:txBody>
            <a:bodyPr vert="eaVert" anchor="t">
              <a:spAutoFit/>
            </a:bodyPr>
            <a:p>
              <a:pPr lvl="0" algn="r">
                <a:spcBef>
                  <a:spcPct val="50000"/>
                </a:spcBef>
              </a:pPr>
              <a:r>
                <a:rPr lang="zh-CN" altLang="en-US" sz="2800" dirty="0">
                  <a:latin typeface="Times New Roman" panose="02020603050405020304" pitchFamily="18" charset="0"/>
                  <a:ea typeface="黑体" panose="02010609060101010101" pitchFamily="2" charset="-122"/>
                </a:rPr>
                <a:t>上市公司</a:t>
              </a:r>
              <a:endParaRPr lang="zh-CN" altLang="en-US" sz="2800" dirty="0">
                <a:latin typeface="Times New Roman" panose="02020603050405020304" pitchFamily="18" charset="0"/>
                <a:ea typeface="黑体" panose="02010609060101010101" pitchFamily="2" charset="-122"/>
              </a:endParaRPr>
            </a:p>
          </p:txBody>
        </p:sp>
      </p:grpSp>
      <p:pic>
        <p:nvPicPr>
          <p:cNvPr id="94225" name="Picture 17" descr="7"/>
          <p:cNvPicPr>
            <a:picLocks noChangeAspect="1"/>
          </p:cNvPicPr>
          <p:nvPr/>
        </p:nvPicPr>
        <p:blipFill>
          <a:blip r:embed="rId1"/>
          <a:stretch>
            <a:fillRect/>
          </a:stretch>
        </p:blipFill>
        <p:spPr>
          <a:xfrm>
            <a:off x="4238625" y="6667500"/>
            <a:ext cx="4048125" cy="190500"/>
          </a:xfrm>
          <a:prstGeom prst="rect">
            <a:avLst/>
          </a:prstGeom>
          <a:noFill/>
          <a:ln w="9525">
            <a:noFill/>
          </a:ln>
        </p:spPr>
      </p:pic>
      <p:sp>
        <p:nvSpPr>
          <p:cNvPr id="94226" name="矩形 52242"/>
          <p:cNvSpPr/>
          <p:nvPr/>
        </p:nvSpPr>
        <p:spPr>
          <a:xfrm>
            <a:off x="1828800" y="304800"/>
            <a:ext cx="2971800" cy="838200"/>
          </a:xfrm>
          <a:prstGeom prst="rect">
            <a:avLst/>
          </a:prstGeom>
        </p:spPr>
        <p:txBody>
          <a:bodyPr wrap="none" fromWordArt="1">
            <a:prstTxWarp prst="textPlain">
              <a:avLst>
                <a:gd name="adj" fmla="val 50000"/>
              </a:avLst>
            </a:prstTxWarp>
            <a:normAutofit/>
          </a:bodyPr>
          <a:p>
            <a:pPr algn="ctr"/>
            <a:r>
              <a:rPr lang="zh-CN" altLang="en-US" sz="44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rPr>
              <a:t>课后检测</a:t>
            </a:r>
            <a:endParaRPr lang="zh-CN" altLang="en-US" sz="44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endParaRPr>
          </a:p>
        </p:txBody>
      </p:sp>
      <p:sp>
        <p:nvSpPr>
          <p:cNvPr id="52245" name="文本框 52244"/>
          <p:cNvSpPr txBox="1"/>
          <p:nvPr/>
        </p:nvSpPr>
        <p:spPr>
          <a:xfrm>
            <a:off x="7086600" y="3657600"/>
            <a:ext cx="609600" cy="2286000"/>
          </a:xfrm>
          <a:prstGeom prst="rect">
            <a:avLst/>
          </a:prstGeom>
          <a:noFill/>
          <a:ln w="9525">
            <a:noFill/>
            <a:miter/>
          </a:ln>
        </p:spPr>
        <p:txBody>
          <a:bodyPr>
            <a:spAutoFit/>
          </a:bodyPr>
          <a:p>
            <a:pPr lvl="0" fontAlgn="base">
              <a:spcBef>
                <a:spcPct val="50000"/>
              </a:spcBef>
            </a:pPr>
            <a:r>
              <a:rPr lang="zh-CN" altLang="en-US" sz="24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有限责任公司</a:t>
            </a:r>
            <a:endParaRPr lang="zh-CN" altLang="en-US" sz="24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50" name="文本框 31749"/>
          <p:cNvSpPr txBox="1"/>
          <p:nvPr/>
        </p:nvSpPr>
        <p:spPr>
          <a:xfrm>
            <a:off x="1981200" y="1676400"/>
            <a:ext cx="8686800" cy="5212080"/>
          </a:xfrm>
          <a:prstGeom prst="rect">
            <a:avLst/>
          </a:prstGeom>
          <a:noFill/>
          <a:ln w="9525">
            <a:noFill/>
            <a:miter/>
          </a:ln>
        </p:spPr>
        <p:txBody>
          <a:bodyPr>
            <a:spAutoFit/>
          </a:bodyPr>
          <a:p>
            <a:pPr lvl="0" fontAlgn="base">
              <a:spcBef>
                <a:spcPct val="50000"/>
              </a:spcBef>
            </a:pP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1. </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企业是以营利为目的而从事生产经营活动，向社会提供商品和服务的经济组织。下列属于企业的是（    ）</a:t>
            </a:r>
            <a:endPar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a:p>
            <a:pPr lvl="0" fontAlgn="base">
              <a:spcBef>
                <a:spcPct val="50000"/>
              </a:spcBef>
            </a:pP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A. </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人力资源和社会保障部</a:t>
            </a:r>
            <a:endPar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a:p>
            <a:pPr lvl="0" fontAlgn="base">
              <a:spcBef>
                <a:spcPct val="50000"/>
              </a:spcBef>
            </a:pP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B. </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中国消费者协会</a:t>
            </a:r>
            <a:endPar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a:p>
            <a:pPr lvl="0" fontAlgn="base">
              <a:spcBef>
                <a:spcPct val="50000"/>
              </a:spcBef>
            </a:pP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C. </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攀枝花钢铁（集团）公司</a:t>
            </a:r>
            <a:endPar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a:p>
            <a:pPr lvl="0" fontAlgn="base">
              <a:spcBef>
                <a:spcPct val="50000"/>
              </a:spcBef>
            </a:pP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D. </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复旦大学</a:t>
            </a:r>
            <a:endPar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a:p>
            <a:pPr lvl="0" fontAlgn="base">
              <a:spcBef>
                <a:spcPct val="50000"/>
              </a:spcBef>
            </a:pPr>
            <a:endPar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31751" name="矩形 31750"/>
          <p:cNvSpPr/>
          <p:nvPr/>
        </p:nvSpPr>
        <p:spPr>
          <a:xfrm>
            <a:off x="7162800" y="2819400"/>
            <a:ext cx="990600" cy="1295400"/>
          </a:xfrm>
          <a:prstGeom prst="rect">
            <a:avLst/>
          </a:prstGeom>
        </p:spPr>
        <p:txBody>
          <a:bodyPr wrap="none" fromWordArt="1">
            <a:prstTxWarp prst="textSlantUp">
              <a:avLst>
                <a:gd name="adj" fmla="val 1648"/>
              </a:avLst>
            </a:prstTxWarp>
            <a:normAutofit/>
          </a:bodyPr>
          <a:p>
            <a:pPr algn="ctr"/>
            <a:r>
              <a:rPr lang="zh-CN" altLang="en-US" sz="5400" b="1">
                <a:ln w="9525" cap="flat" cmpd="sng">
                  <a:solidFill>
                    <a:srgbClr val="CC99FF"/>
                  </a:solidFill>
                  <a:prstDash val="solid"/>
                  <a:roun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宋体" panose="02010600030101010101" pitchFamily="2" charset="-122"/>
                <a:ea typeface="宋体" panose="02010600030101010101" pitchFamily="2" charset="-122"/>
              </a:rPr>
              <a:t>C</a:t>
            </a:r>
            <a:endParaRPr lang="zh-CN" altLang="en-US" sz="5400" b="1">
              <a:ln w="9525" cap="flat" cmpd="sng">
                <a:solidFill>
                  <a:srgbClr val="CC99FF"/>
                </a:solidFill>
                <a:prstDash val="solid"/>
                <a:roun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additive="base">
                                        <p:cTn id="7" dur="500" fill="hold"/>
                                        <p:tgtEl>
                                          <p:spTgt spid="31751"/>
                                        </p:tgtEl>
                                        <p:attrNameLst>
                                          <p:attrName>ppt_x</p:attrName>
                                        </p:attrNameLst>
                                      </p:cBhvr>
                                      <p:tavLst>
                                        <p:tav tm="0">
                                          <p:val>
                                            <p:strVal val="#ppt_x"/>
                                          </p:val>
                                        </p:tav>
                                        <p:tav tm="100000">
                                          <p:val>
                                            <p:strVal val="#ppt_x"/>
                                          </p:val>
                                        </p:tav>
                                      </p:tavLst>
                                    </p:anim>
                                    <p:anim calcmode="lin" valueType="num">
                                      <p:cBhvr additive="base">
                                        <p:cTn id="8"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2" name="文本框 32771"/>
          <p:cNvSpPr txBox="1"/>
          <p:nvPr/>
        </p:nvSpPr>
        <p:spPr>
          <a:xfrm>
            <a:off x="1752600" y="685800"/>
            <a:ext cx="8763000" cy="5455920"/>
          </a:xfrm>
          <a:prstGeom prst="rect">
            <a:avLst/>
          </a:prstGeom>
          <a:noFill/>
          <a:ln w="9525">
            <a:noFill/>
            <a:miter/>
          </a:ln>
        </p:spPr>
        <p:txBody>
          <a:bodyPr>
            <a:spAutoFit/>
          </a:bodyPr>
          <a:p>
            <a:pPr lvl="0" fontAlgn="base"/>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2. 2013</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年春节，张某投资</a:t>
            </a: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15</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万元开了一家奶茶店，因口味好且价格实惠，收到消费者的欢迎。</a:t>
            </a: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2013</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年“五一”期间，张某又与另外两人分别以资金</a:t>
            </a: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(60</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万元</a:t>
            </a: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、土地</a:t>
            </a: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(50</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万元</a:t>
            </a: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、设备</a:t>
            </a: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(10</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万元</a:t>
            </a: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共同成立了一家饮食公司，他们各自以其出资额为限对公司承担责任。这家饮食公司属于</a:t>
            </a:r>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    ) </a:t>
            </a:r>
            <a:endPar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endParaRPr>
          </a:p>
          <a:p>
            <a:pPr lvl="0" fontAlgn="base"/>
            <a:endPar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endParaRPr>
          </a:p>
          <a:p>
            <a:pPr lvl="0" fontAlgn="base"/>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  A</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．股份有限公司</a:t>
            </a:r>
            <a:endPar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a:p>
            <a:pPr lvl="0" fontAlgn="base"/>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  B</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．合伙企业 </a:t>
            </a:r>
            <a:endPar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a:p>
            <a:pPr lvl="0" fontAlgn="base"/>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  C</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．个人独资公司 </a:t>
            </a:r>
            <a:endPar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a:p>
            <a:pPr lvl="0" fontAlgn="base"/>
            <a:r>
              <a:rPr lang="en-US" altLang="zh-CN" sz="32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  D</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．有限责任公司 </a:t>
            </a:r>
            <a:endPar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32773" name="矩形 32772"/>
          <p:cNvSpPr/>
          <p:nvPr/>
        </p:nvSpPr>
        <p:spPr>
          <a:xfrm>
            <a:off x="7467600" y="3733800"/>
            <a:ext cx="1066800" cy="1371600"/>
          </a:xfrm>
          <a:prstGeom prst="rect">
            <a:avLst/>
          </a:prstGeom>
        </p:spPr>
        <p:txBody>
          <a:bodyPr wrap="none" fromWordArt="1">
            <a:prstTxWarp prst="textSlantUp">
              <a:avLst>
                <a:gd name="adj" fmla="val 1648"/>
              </a:avLst>
            </a:prstTxWarp>
            <a:normAutofit/>
          </a:bodyPr>
          <a:p>
            <a:pPr algn="ctr"/>
            <a:r>
              <a:rPr lang="zh-CN" altLang="en-US" sz="5400" b="1">
                <a:ln w="9525" cap="flat" cmpd="sng">
                  <a:solidFill>
                    <a:srgbClr val="CC99FF"/>
                  </a:solidFill>
                  <a:prstDash val="solid"/>
                  <a:roun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宋体" panose="02010600030101010101" pitchFamily="2" charset="-122"/>
                <a:ea typeface="宋体" panose="02010600030101010101" pitchFamily="2" charset="-122"/>
              </a:rPr>
              <a:t>D</a:t>
            </a:r>
            <a:endParaRPr lang="zh-CN" altLang="en-US" sz="5400" b="1">
              <a:ln w="9525" cap="flat" cmpd="sng">
                <a:solidFill>
                  <a:srgbClr val="CC99FF"/>
                </a:solidFill>
                <a:prstDash val="solid"/>
                <a:roun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80000"/>
                  </a:srgbClr>
                </a:outerShdw>
              </a:effectLst>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ppt_x"/>
                                          </p:val>
                                        </p:tav>
                                        <p:tav tm="100000">
                                          <p:val>
                                            <p:strVal val="#ppt_x"/>
                                          </p:val>
                                        </p:tav>
                                      </p:tavLst>
                                    </p:anim>
                                    <p:anim calcmode="lin" valueType="num">
                                      <p:cBhvr additive="base">
                                        <p:cTn id="8"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矩形 55299"/>
          <p:cNvSpPr/>
          <p:nvPr/>
        </p:nvSpPr>
        <p:spPr>
          <a:xfrm>
            <a:off x="1981200" y="457200"/>
            <a:ext cx="2743200" cy="838200"/>
          </a:xfrm>
          <a:prstGeom prst="rect">
            <a:avLst/>
          </a:prstGeom>
        </p:spPr>
        <p:txBody>
          <a:bodyPr wrap="none" fromWordArt="1">
            <a:prstTxWarp prst="textPlain">
              <a:avLst>
                <a:gd name="adj" fmla="val 50000"/>
              </a:avLst>
            </a:prstTxWarp>
            <a:normAutofit/>
          </a:bodyPr>
          <a:p>
            <a:pPr algn="ctr"/>
            <a:r>
              <a:rPr lang="zh-CN" altLang="en-US" sz="44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rPr>
              <a:t>作业</a:t>
            </a:r>
            <a:endParaRPr lang="zh-CN" altLang="en-US" sz="44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endParaRPr>
          </a:p>
        </p:txBody>
      </p:sp>
      <p:sp>
        <p:nvSpPr>
          <p:cNvPr id="55301" name="文本框 55300"/>
          <p:cNvSpPr txBox="1"/>
          <p:nvPr/>
        </p:nvSpPr>
        <p:spPr>
          <a:xfrm>
            <a:off x="1905000" y="2514600"/>
            <a:ext cx="8458200" cy="1310640"/>
          </a:xfrm>
          <a:prstGeom prst="rect">
            <a:avLst/>
          </a:prstGeom>
          <a:noFill/>
          <a:ln w="9525">
            <a:noFill/>
            <a:miter/>
          </a:ln>
        </p:spPr>
        <p:txBody>
          <a:bodyPr>
            <a:spAutoFit/>
          </a:bodyPr>
          <a:p>
            <a:pPr lvl="0" algn="ctr" fontAlgn="base">
              <a:spcBef>
                <a:spcPct val="50000"/>
              </a:spcBef>
            </a:pPr>
            <a:r>
              <a:rPr lang="zh-CN" altLang="en-US" sz="40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讨论：公司追求利益和承担社会责任是否矛盾？</a:t>
            </a:r>
            <a:endParaRPr lang="zh-CN" altLang="en-US" sz="40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矩形 37891"/>
          <p:cNvSpPr/>
          <p:nvPr/>
        </p:nvSpPr>
        <p:spPr>
          <a:xfrm>
            <a:off x="4114800" y="2209800"/>
            <a:ext cx="3200400" cy="1447800"/>
          </a:xfrm>
          <a:prstGeom prst="rect">
            <a:avLst/>
          </a:prstGeom>
        </p:spPr>
        <p:txBody>
          <a:bodyPr wrap="none" fromWordArt="1">
            <a:prstTxWarp prst="textPlain">
              <a:avLst>
                <a:gd name="adj" fmla="val 50000"/>
              </a:avLst>
            </a:prstTxWarp>
            <a:normAutofit/>
          </a:bodyPr>
          <a:p>
            <a:pPr algn="ctr"/>
            <a:r>
              <a:rPr lang="zh-CN" altLang="en-US" sz="54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rPr>
              <a:t>谢谢！</a:t>
            </a:r>
            <a:endParaRPr lang="zh-CN" altLang="en-US" sz="54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小明同学的一天</a:t>
            </a:r>
            <a:endParaRPr lang="zh-CN" altLang="en-US"/>
          </a:p>
          <a:p>
            <a:r>
              <a:rPr lang="zh-CN" altLang="en-US"/>
              <a:t>早晨起床后买包子作为早餐</a:t>
            </a:r>
            <a:endParaRPr lang="zh-CN" altLang="en-US"/>
          </a:p>
          <a:p>
            <a:r>
              <a:rPr lang="zh-CN" altLang="en-US"/>
              <a:t>乘坐</a:t>
            </a:r>
            <a:r>
              <a:rPr lang="en-US" altLang="zh-CN"/>
              <a:t>18</a:t>
            </a:r>
            <a:r>
              <a:rPr lang="zh-CN" altLang="en-US"/>
              <a:t>路公交车到学校 上课</a:t>
            </a:r>
            <a:endParaRPr lang="zh-CN" altLang="en-US"/>
          </a:p>
          <a:p>
            <a:r>
              <a:rPr lang="zh-CN" altLang="en-US"/>
              <a:t>下午去</a:t>
            </a:r>
            <a:r>
              <a:rPr lang="en-US" altLang="zh-CN"/>
              <a:t>KFC</a:t>
            </a:r>
            <a:r>
              <a:rPr lang="zh-CN" altLang="en-US"/>
              <a:t>打工 </a:t>
            </a:r>
            <a:endParaRPr lang="zh-CN" altLang="en-US"/>
          </a:p>
          <a:p>
            <a:r>
              <a:rPr lang="zh-CN" altLang="en-US"/>
              <a:t>晚上去淘宝购物 </a:t>
            </a:r>
            <a:endParaRPr lang="zh-CN" altLang="en-US"/>
          </a:p>
        </p:txBody>
      </p:sp>
      <p:sp>
        <p:nvSpPr>
          <p:cNvPr id="4" name="文本框 3"/>
          <p:cNvSpPr txBox="1"/>
          <p:nvPr/>
        </p:nvSpPr>
        <p:spPr>
          <a:xfrm>
            <a:off x="7706360" y="2059305"/>
            <a:ext cx="3100070" cy="74930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sym typeface="+mn-ea"/>
              </a:rPr>
              <a:t>日照市亿家乐放心早餐工程有限公司</a:t>
            </a:r>
            <a:endParaRPr lang="zh-CN" altLang="en-US" sz="2160">
              <a:ln w="22225">
                <a:solidFill>
                  <a:schemeClr val="accent2"/>
                </a:solidFill>
                <a:prstDash val="solid"/>
              </a:ln>
              <a:solidFill>
                <a:schemeClr val="accent2">
                  <a:lumMod val="40000"/>
                  <a:lumOff val="60000"/>
                </a:schemeClr>
              </a:solidFill>
              <a:effectLst/>
              <a:sym typeface="+mn-ea"/>
            </a:endParaRPr>
          </a:p>
        </p:txBody>
      </p:sp>
      <p:sp>
        <p:nvSpPr>
          <p:cNvPr id="6" name="文本框 5"/>
          <p:cNvSpPr txBox="1"/>
          <p:nvPr/>
        </p:nvSpPr>
        <p:spPr>
          <a:xfrm>
            <a:off x="7706360" y="2808605"/>
            <a:ext cx="3830320" cy="42037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日照市公共汽车有限公司</a:t>
            </a:r>
            <a:endParaRPr lang="zh-CN" altLang="en-US" sz="2160">
              <a:ln w="22225">
                <a:solidFill>
                  <a:schemeClr val="accent2"/>
                </a:solidFill>
                <a:prstDash val="solid"/>
              </a:ln>
              <a:solidFill>
                <a:schemeClr val="accent2">
                  <a:lumMod val="40000"/>
                  <a:lumOff val="60000"/>
                </a:schemeClr>
              </a:solidFill>
              <a:effectLst/>
            </a:endParaRPr>
          </a:p>
        </p:txBody>
      </p:sp>
      <p:sp>
        <p:nvSpPr>
          <p:cNvPr id="8" name="文本框 7"/>
          <p:cNvSpPr txBox="1"/>
          <p:nvPr/>
        </p:nvSpPr>
        <p:spPr>
          <a:xfrm>
            <a:off x="5520055" y="3497580"/>
            <a:ext cx="3745992" cy="420370"/>
          </a:xfrm>
          <a:prstGeom prst="rect">
            <a:avLst/>
          </a:prstGeom>
          <a:noFill/>
        </p:spPr>
        <p:txBody>
          <a:bodyPr wrap="square" rtlCol="0">
            <a:spAutoFit/>
          </a:bodyPr>
          <a:p>
            <a:r>
              <a:rPr lang="zh-CN" sz="2160">
                <a:ln w="22225">
                  <a:solidFill>
                    <a:schemeClr val="accent2"/>
                  </a:solidFill>
                  <a:prstDash val="solid"/>
                </a:ln>
                <a:solidFill>
                  <a:schemeClr val="accent2">
                    <a:lumMod val="40000"/>
                    <a:lumOff val="60000"/>
                  </a:schemeClr>
                </a:solidFill>
                <a:effectLst/>
              </a:rPr>
              <a:t>百胜（中国）投资有限公司</a:t>
            </a:r>
            <a:endParaRPr lang="zh-CN" sz="2160">
              <a:ln w="22225">
                <a:solidFill>
                  <a:schemeClr val="accent2"/>
                </a:solidFill>
                <a:prstDash val="solid"/>
              </a:ln>
              <a:solidFill>
                <a:schemeClr val="accent2">
                  <a:lumMod val="40000"/>
                  <a:lumOff val="60000"/>
                </a:schemeClr>
              </a:solidFill>
              <a:effectLst/>
            </a:endParaRPr>
          </a:p>
        </p:txBody>
      </p:sp>
      <p:sp>
        <p:nvSpPr>
          <p:cNvPr id="10" name="文本框 9"/>
          <p:cNvSpPr txBox="1"/>
          <p:nvPr/>
        </p:nvSpPr>
        <p:spPr>
          <a:xfrm>
            <a:off x="5520055" y="4044950"/>
            <a:ext cx="3340735" cy="42291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淘宝(中国)软件有限公司</a:t>
            </a:r>
            <a:endParaRPr lang="zh-CN" altLang="en-US" sz="2160">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7706360" y="1691005"/>
            <a:ext cx="3723005" cy="42291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赐御宴灌汤包(日照大学城店)</a:t>
            </a:r>
            <a:endParaRPr lang="zh-CN" altLang="en-US" sz="216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ox(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diamond(in)">
                                      <p:cBhvr>
                                        <p:cTn id="29"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矩形 41987"/>
          <p:cNvSpPr/>
          <p:nvPr/>
        </p:nvSpPr>
        <p:spPr>
          <a:xfrm>
            <a:off x="1981200" y="533400"/>
            <a:ext cx="5715000" cy="838200"/>
          </a:xfrm>
          <a:prstGeom prst="rect">
            <a:avLst/>
          </a:prstGeom>
        </p:spPr>
        <p:txBody>
          <a:bodyPr wrap="none" fromWordArt="1">
            <a:prstTxWarp prst="textPlain">
              <a:avLst>
                <a:gd name="adj" fmla="val 50000"/>
              </a:avLst>
            </a:prstTxWarp>
            <a:normAutofit/>
          </a:bodyPr>
          <a:p>
            <a:pPr algn="ctr"/>
            <a:r>
              <a:rPr lang="zh-CN" altLang="en-US" sz="44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rPr>
              <a:t>情景模拟：创建企业</a:t>
            </a:r>
            <a:endParaRPr lang="zh-CN" altLang="en-US" sz="44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endParaRPr>
          </a:p>
        </p:txBody>
      </p:sp>
      <p:sp>
        <p:nvSpPr>
          <p:cNvPr id="41989" name="矩形 41988"/>
          <p:cNvSpPr/>
          <p:nvPr/>
        </p:nvSpPr>
        <p:spPr>
          <a:xfrm>
            <a:off x="1676400" y="2697163"/>
            <a:ext cx="8991600" cy="914400"/>
          </a:xfrm>
          <a:prstGeom prst="rect">
            <a:avLst/>
          </a:prstGeom>
          <a:noFill/>
          <a:ln w="9525">
            <a:noFill/>
          </a:ln>
        </p:spPr>
        <p:txBody>
          <a:bodyPr anchor="ctr">
            <a:spAutoFit/>
          </a:bodyPr>
          <a:p>
            <a:pPr lvl="0"/>
            <a:r>
              <a:rPr lang="zh-CN" altLang="en-US" dirty="0">
                <a:latin typeface="宋体" panose="02010600030101010101" pitchFamily="2" charset="-122"/>
                <a:ea typeface="宋体" panose="02010600030101010101" pitchFamily="2" charset="-122"/>
              </a:rPr>
              <a:t>   假如你和你的两位同学甲乙三人准备分别出资</a:t>
            </a:r>
            <a:r>
              <a:rPr lang="en-US" altLang="zh-CN">
                <a:latin typeface="宋体" panose="02010600030101010101" pitchFamily="2" charset="-122"/>
                <a:ea typeface="宋体" panose="02010600030101010101" pitchFamily="2" charset="-122"/>
              </a:rPr>
              <a:t>30</a:t>
            </a:r>
            <a:r>
              <a:rPr lang="zh-CN" altLang="en-US" dirty="0">
                <a:latin typeface="宋体" panose="02010600030101010101" pitchFamily="2" charset="-122"/>
                <a:ea typeface="宋体" panose="02010600030101010101" pitchFamily="2" charset="-122"/>
              </a:rPr>
              <a:t>万元（现金）、</a:t>
            </a:r>
            <a:r>
              <a:rPr lang="en-US" altLang="zh-CN">
                <a:latin typeface="宋体" panose="02010600030101010101" pitchFamily="2" charset="-122"/>
                <a:ea typeface="宋体" panose="02010600030101010101" pitchFamily="2" charset="-122"/>
              </a:rPr>
              <a:t>20</a:t>
            </a:r>
            <a:r>
              <a:rPr lang="zh-CN" altLang="en-US" dirty="0">
                <a:latin typeface="宋体" panose="02010600030101010101" pitchFamily="2" charset="-122"/>
                <a:ea typeface="宋体" panose="02010600030101010101" pitchFamily="2" charset="-122"/>
              </a:rPr>
              <a:t>万元（专利技术折价）、</a:t>
            </a:r>
            <a:r>
              <a:rPr lang="en-US" altLang="zh-CN">
                <a:latin typeface="宋体" panose="02010600030101010101" pitchFamily="2" charset="-122"/>
                <a:ea typeface="宋体" panose="02010600030101010101" pitchFamily="2" charset="-122"/>
              </a:rPr>
              <a:t>10</a:t>
            </a:r>
            <a:r>
              <a:rPr lang="zh-CN" altLang="en-US" dirty="0">
                <a:latin typeface="宋体" panose="02010600030101010101" pitchFamily="2" charset="-122"/>
                <a:ea typeface="宋体" panose="02010600030101010101" pitchFamily="2" charset="-122"/>
              </a:rPr>
              <a:t>万元（老厂房折价）合办一家服装厂。</a:t>
            </a:r>
            <a:endParaRPr lang="zh-CN" altLang="en-US" dirty="0">
              <a:latin typeface="宋体" panose="02010600030101010101" pitchFamily="2" charset="-122"/>
              <a:ea typeface="宋体" panose="02010600030101010101" pitchFamily="2" charset="-122"/>
            </a:endParaRPr>
          </a:p>
          <a:p>
            <a:pPr lvl="0"/>
            <a:r>
              <a:rPr lang="zh-CN" altLang="en-US" dirty="0">
                <a:latin typeface="宋体" panose="02010600030101010101" pitchFamily="2" charset="-122"/>
                <a:ea typeface="宋体" panose="02010600030101010101" pitchFamily="2" charset="-122"/>
              </a:rPr>
              <a:t>    </a:t>
            </a:r>
            <a:endParaRPr lang="zh-CN" altLang="en-US" dirty="0">
              <a:latin typeface="宋体" panose="02010600030101010101" pitchFamily="2" charset="-122"/>
              <a:ea typeface="宋体" panose="02010600030101010101" pitchFamily="2" charset="-122"/>
            </a:endParaRPr>
          </a:p>
        </p:txBody>
      </p:sp>
      <p:sp>
        <p:nvSpPr>
          <p:cNvPr id="41990" name="矩形 41989"/>
          <p:cNvSpPr/>
          <p:nvPr/>
        </p:nvSpPr>
        <p:spPr>
          <a:xfrm>
            <a:off x="2514600" y="4191000"/>
            <a:ext cx="3840480" cy="365760"/>
          </a:xfrm>
          <a:prstGeom prst="rect">
            <a:avLst/>
          </a:prstGeom>
          <a:noFill/>
          <a:ln w="9525">
            <a:noFill/>
          </a:ln>
        </p:spPr>
        <p:txBody>
          <a:bodyPr wrap="none" anchor="t">
            <a:spAutoFit/>
          </a:bodyPr>
          <a:p>
            <a:pPr lvl="0"/>
            <a:r>
              <a:rPr lang="zh-CN" altLang="en-US" dirty="0">
                <a:solidFill>
                  <a:srgbClr val="6600CC"/>
                </a:solidFill>
                <a:latin typeface="Arial" panose="020B0604020202020204" pitchFamily="34" charset="0"/>
                <a:ea typeface="宋体" panose="02010600030101010101" pitchFamily="2" charset="-122"/>
              </a:rPr>
              <a:t>我们怎样才能成功的建立服装厂呢？</a:t>
            </a:r>
            <a:endParaRPr lang="zh-CN" altLang="en-US" dirty="0">
              <a:solidFill>
                <a:srgbClr val="6600CC"/>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diamond(in)">
                                      <p:cBhvr>
                                        <p:cTn id="7" dur="10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additive="base">
                                        <p:cTn id="12" dur="500" fill="hold"/>
                                        <p:tgtEl>
                                          <p:spTgt spid="41990"/>
                                        </p:tgtEl>
                                        <p:attrNameLst>
                                          <p:attrName>ppt_x</p:attrName>
                                        </p:attrNameLst>
                                      </p:cBhvr>
                                      <p:tavLst>
                                        <p:tav tm="0">
                                          <p:val>
                                            <p:strVal val="#ppt_x"/>
                                          </p:val>
                                        </p:tav>
                                        <p:tav tm="100000">
                                          <p:val>
                                            <p:strVal val="#ppt_x"/>
                                          </p:val>
                                        </p:tav>
                                      </p:tavLst>
                                    </p:anim>
                                    <p:anim calcmode="lin" valueType="num">
                                      <p:cBhvr additive="base">
                                        <p:cTn id="13"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2" name="矩形 43011"/>
          <p:cNvSpPr/>
          <p:nvPr/>
        </p:nvSpPr>
        <p:spPr>
          <a:xfrm>
            <a:off x="1676400" y="1523048"/>
            <a:ext cx="8991600" cy="3992880"/>
          </a:xfrm>
          <a:prstGeom prst="rect">
            <a:avLst/>
          </a:prstGeom>
          <a:noFill/>
          <a:ln w="9525">
            <a:noFill/>
            <a:miter/>
          </a:ln>
        </p:spPr>
        <p:txBody>
          <a:bodyPr anchor="ctr">
            <a:spAutoFit/>
          </a:bodyPr>
          <a:p>
            <a:pPr lvl="0" indent="266700" fontAlgn="base"/>
            <a:r>
              <a:rPr lang="zh-CN" altLang="en-US" sz="3200" b="1" strike="noStrike" noProof="1" dirty="0">
                <a:latin typeface="Arial" panose="020B0604020202020204" pitchFamily="34" charset="0"/>
                <a:ea typeface="宋体" panose="02010600030101010101" pitchFamily="2" charset="-122"/>
                <a:cs typeface="+mn-ea"/>
              </a:rPr>
              <a:t>① 什么是企业，企业的地位，企业的类型？</a:t>
            </a:r>
            <a:endParaRPr lang="zh-CN" altLang="en-US" sz="3200" b="1" strike="noStrike" noProof="1" dirty="0">
              <a:latin typeface="Arial" panose="020B0604020202020204" pitchFamily="34" charset="0"/>
              <a:ea typeface="宋体" panose="02010600030101010101" pitchFamily="2" charset="-122"/>
            </a:endParaRPr>
          </a:p>
          <a:p>
            <a:pPr lvl="0" indent="266700" fontAlgn="base"/>
            <a:endParaRPr lang="zh-CN" altLang="en-US" sz="3200" b="1" strike="noStrike" noProof="1" dirty="0">
              <a:latin typeface="Arial" panose="020B0604020202020204" pitchFamily="34" charset="0"/>
              <a:ea typeface="宋体" panose="02010600030101010101" pitchFamily="2" charset="-122"/>
            </a:endParaRPr>
          </a:p>
          <a:p>
            <a:pPr lvl="0" indent="266700" fontAlgn="base"/>
            <a:r>
              <a:rPr lang="zh-CN" altLang="en-US" sz="3200" b="1" strike="noStrike" noProof="1" dirty="0">
                <a:latin typeface="Arial" panose="020B0604020202020204" pitchFamily="34" charset="0"/>
                <a:ea typeface="宋体" panose="02010600030101010101" pitchFamily="2" charset="-122"/>
                <a:cs typeface="+mn-ea"/>
              </a:rPr>
              <a:t>② 假如你选择建立公司，必须了解什么是公司以及公司的优缺点？</a:t>
            </a:r>
            <a:endParaRPr lang="zh-CN" altLang="en-US" sz="3200" b="1" strike="noStrike" noProof="1" dirty="0">
              <a:latin typeface="Arial" panose="020B0604020202020204" pitchFamily="34" charset="0"/>
              <a:ea typeface="宋体" panose="02010600030101010101" pitchFamily="2" charset="-122"/>
            </a:endParaRPr>
          </a:p>
          <a:p>
            <a:pPr lvl="0" indent="266700" fontAlgn="base"/>
            <a:endParaRPr lang="zh-CN" altLang="en-US" sz="3200" b="1" strike="noStrike" noProof="1" dirty="0">
              <a:latin typeface="Arial" panose="020B0604020202020204" pitchFamily="34" charset="0"/>
              <a:ea typeface="宋体" panose="02010600030101010101" pitchFamily="2" charset="-122"/>
            </a:endParaRPr>
          </a:p>
          <a:p>
            <a:pPr lvl="0" indent="266700" fontAlgn="base"/>
            <a:r>
              <a:rPr lang="zh-CN" altLang="en-US" sz="3200" b="1" strike="noStrike" noProof="1" dirty="0">
                <a:latin typeface="Arial" panose="020B0604020202020204" pitchFamily="34" charset="0"/>
                <a:ea typeface="宋体" panose="02010600030101010101" pitchFamily="2" charset="-122"/>
                <a:cs typeface="+mn-ea"/>
              </a:rPr>
              <a:t>③ 结合现有条件，你们选择成立哪种公司；要使你们的公司有序的进行运转，需要什么机构组成，为什么？</a:t>
            </a:r>
            <a:r>
              <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 </a:t>
            </a:r>
            <a:endParaRPr lang="zh-CN" altLang="en-US" sz="32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43013" name="文本框 43012"/>
          <p:cNvSpPr txBox="1"/>
          <p:nvPr/>
        </p:nvSpPr>
        <p:spPr>
          <a:xfrm>
            <a:off x="1981200" y="457200"/>
            <a:ext cx="2438400" cy="701040"/>
          </a:xfrm>
          <a:prstGeom prst="rect">
            <a:avLst/>
          </a:prstGeom>
          <a:noFill/>
          <a:ln w="9525">
            <a:noFill/>
            <a:miter/>
          </a:ln>
        </p:spPr>
        <p:txBody>
          <a:bodyPr>
            <a:spAutoFit/>
          </a:bodyPr>
          <a:p>
            <a:pPr lvl="0" fontAlgn="base">
              <a:spcBef>
                <a:spcPct val="50000"/>
              </a:spcBef>
            </a:pPr>
            <a:r>
              <a:rPr lang="zh-CN" altLang="en-US" sz="4000" b="1" strike="noStrike" noProof="1" dirty="0">
                <a:solidFill>
                  <a:srgbClr val="6600CC"/>
                </a:solidFill>
                <a:effectLst>
                  <a:outerShdw blurRad="38100" dist="38100" dir="2700000">
                    <a:srgbClr val="C0C0C0"/>
                  </a:outerShdw>
                </a:effectLst>
                <a:latin typeface="Arial" panose="020B0604020202020204" pitchFamily="34" charset="0"/>
                <a:ea typeface="宋体" panose="02010600030101010101" pitchFamily="2" charset="-122"/>
                <a:cs typeface="+mn-ea"/>
              </a:rPr>
              <a:t>准备工作</a:t>
            </a:r>
            <a:endParaRPr lang="zh-CN" altLang="en-US" sz="4000" b="1" strike="noStrike" noProof="1" dirty="0">
              <a:solidFill>
                <a:srgbClr val="6600CC"/>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1000" fill="hold"/>
                                        <p:tgtEl>
                                          <p:spTgt spid="43012"/>
                                        </p:tgtEl>
                                        <p:attrNameLst>
                                          <p:attrName>ppt_x</p:attrName>
                                        </p:attrNameLst>
                                      </p:cBhvr>
                                      <p:tavLst>
                                        <p:tav tm="0">
                                          <p:val>
                                            <p:strVal val="0-#ppt_w/2"/>
                                          </p:val>
                                        </p:tav>
                                        <p:tav tm="100000">
                                          <p:val>
                                            <p:strVal val="#ppt_x"/>
                                          </p:val>
                                        </p:tav>
                                      </p:tavLst>
                                    </p:anim>
                                    <p:anim calcmode="lin" valueType="num">
                                      <p:cBhvr additive="base">
                                        <p:cTn id="8" dur="1000" fill="hold"/>
                                        <p:tgtEl>
                                          <p:spTgt spid="430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1752600" y="304800"/>
            <a:ext cx="8229600" cy="927100"/>
          </a:xfrm>
          <a:ln>
            <a:miter/>
          </a:ln>
          <a:effectLst>
            <a:outerShdw dist="35921" dir="2699999" algn="ctr" rotWithShape="0">
              <a:srgbClr val="FFFFFF"/>
            </a:outerShdw>
          </a:effectLst>
        </p:spPr>
        <p:txBody>
          <a:bodyPr anchor="ctr"/>
          <a:p>
            <a:pPr fontAlgn="base"/>
            <a:r>
              <a:rPr lang="en-US" altLang="zh-CN" strike="noStrike" noProof="1">
                <a:solidFill>
                  <a:srgbClr val="6600CC"/>
                </a:solidFill>
                <a:effectLst>
                  <a:outerShdw blurRad="38100" dist="38100" dir="2700000">
                    <a:srgbClr val="C0C0C0"/>
                  </a:outerShdw>
                </a:effectLst>
              </a:rPr>
              <a:t>1. </a:t>
            </a:r>
            <a:r>
              <a:rPr lang="zh-CN" altLang="en-US" strike="noStrike" noProof="1" dirty="0">
                <a:solidFill>
                  <a:srgbClr val="6600CC"/>
                </a:solidFill>
                <a:effectLst>
                  <a:outerShdw blurRad="38100" dist="38100" dir="2700000">
                    <a:srgbClr val="C0C0C0"/>
                  </a:outerShdw>
                </a:effectLst>
              </a:rPr>
              <a:t>企</a:t>
            </a:r>
            <a:r>
              <a:rPr lang="zh-CN" altLang="en-US" strike="noStrike" noProof="1">
                <a:solidFill>
                  <a:srgbClr val="6600CC"/>
                </a:solidFill>
                <a:effectLst>
                  <a:outerShdw blurRad="38100" dist="38100" dir="2700000">
                    <a:srgbClr val="C0C0C0"/>
                  </a:outerShdw>
                </a:effectLst>
              </a:rPr>
              <a:t>业</a:t>
            </a:r>
            <a:endParaRPr lang="zh-CN" altLang="en-US" strike="noStrike" noProof="1">
              <a:solidFill>
                <a:srgbClr val="6600CC"/>
              </a:solidFill>
              <a:effectLst>
                <a:outerShdw blurRad="38100" dist="38100" dir="2700000">
                  <a:srgbClr val="C0C0C0"/>
                </a:outerShdw>
              </a:effectLst>
            </a:endParaRPr>
          </a:p>
        </p:txBody>
      </p:sp>
      <p:sp>
        <p:nvSpPr>
          <p:cNvPr id="8195" name="内容占位符 8194"/>
          <p:cNvSpPr>
            <a:spLocks noGrp="1"/>
          </p:cNvSpPr>
          <p:nvPr>
            <p:ph idx="1"/>
          </p:nvPr>
        </p:nvSpPr>
        <p:spPr>
          <a:xfrm>
            <a:off x="1828800" y="1981200"/>
            <a:ext cx="8610600" cy="2590800"/>
          </a:xfrm>
        </p:spPr>
        <p:txBody>
          <a:bodyPr anchor="t"/>
          <a:p>
            <a:pPr>
              <a:buClr>
                <a:srgbClr val="003300"/>
              </a:buClr>
              <a:buFont typeface="Wingdings" panose="05000000000000000000" pitchFamily="2" charset="2"/>
              <a:buNone/>
            </a:pPr>
            <a:r>
              <a:rPr lang="en-US" altLang="zh-CN" sz="3600" b="1"/>
              <a:t>1.1  </a:t>
            </a:r>
            <a:r>
              <a:rPr lang="zh-CN" altLang="en-US" sz="3600" b="1" dirty="0"/>
              <a:t>含</a:t>
            </a:r>
            <a:r>
              <a:rPr lang="zh-CN" altLang="en-US" sz="3600" b="1"/>
              <a:t>义：</a:t>
            </a:r>
            <a:endParaRPr lang="zh-CN" altLang="en-US" sz="3600" b="1"/>
          </a:p>
          <a:p>
            <a:pPr>
              <a:buClr>
                <a:schemeClr val="tx2"/>
              </a:buClr>
              <a:buFont typeface="Wingdings" panose="05000000000000000000" pitchFamily="2" charset="2"/>
              <a:buNone/>
            </a:pPr>
            <a:r>
              <a:rPr lang="zh-CN" altLang="en-US" sz="3600" b="1"/>
              <a:t>    </a:t>
            </a:r>
            <a:r>
              <a:rPr lang="zh-CN" altLang="en-US" sz="3500" b="1" dirty="0"/>
              <a:t>企</a:t>
            </a:r>
            <a:r>
              <a:rPr lang="zh-CN" altLang="en-US" sz="3500" b="1"/>
              <a:t>业是</a:t>
            </a:r>
            <a:r>
              <a:rPr lang="zh-CN" altLang="en-US" sz="3500" b="1" dirty="0"/>
              <a:t>以营</a:t>
            </a:r>
            <a:r>
              <a:rPr lang="zh-CN" altLang="en-US" sz="3500" b="1"/>
              <a:t>利为目的而从事生产经营活动</a:t>
            </a:r>
            <a:r>
              <a:rPr lang="en-US" altLang="zh-CN" sz="3500" b="1"/>
              <a:t>,</a:t>
            </a:r>
            <a:r>
              <a:rPr lang="zh-CN" altLang="en-US" sz="3500" b="1"/>
              <a:t>向社会提供商品或服务的经济</a:t>
            </a:r>
            <a:r>
              <a:rPr lang="zh-CN" altLang="en-US" sz="3500" b="1" dirty="0"/>
              <a:t>组织</a:t>
            </a:r>
            <a:endParaRPr lang="zh-CN" altLang="en-US" sz="3500"/>
          </a:p>
        </p:txBody>
      </p:sp>
      <p:sp>
        <p:nvSpPr>
          <p:cNvPr id="8196" name="矩形 8195"/>
          <p:cNvSpPr/>
          <p:nvPr/>
        </p:nvSpPr>
        <p:spPr>
          <a:xfrm>
            <a:off x="1828800" y="1905000"/>
            <a:ext cx="8229600" cy="2362200"/>
          </a:xfrm>
          <a:prstGeom prst="rect">
            <a:avLst/>
          </a:prstGeom>
          <a:noFill/>
          <a:ln w="28575" cap="flat" cmpd="sng">
            <a:solidFill>
              <a:srgbClr val="008000"/>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8197" name="直接连接符 8196"/>
          <p:cNvSpPr/>
          <p:nvPr/>
        </p:nvSpPr>
        <p:spPr>
          <a:xfrm>
            <a:off x="4343400" y="3200400"/>
            <a:ext cx="2133600" cy="0"/>
          </a:xfrm>
          <a:prstGeom prst="line">
            <a:avLst/>
          </a:prstGeom>
          <a:ln w="38100"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8198" name="直接连接符 8197"/>
          <p:cNvSpPr/>
          <p:nvPr/>
        </p:nvSpPr>
        <p:spPr>
          <a:xfrm>
            <a:off x="7848600" y="3733800"/>
            <a:ext cx="1600200" cy="0"/>
          </a:xfrm>
          <a:prstGeom prst="line">
            <a:avLst/>
          </a:prstGeom>
          <a:ln w="38100"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1270" name="矩形 8202"/>
          <p:cNvSpPr/>
          <p:nvPr/>
        </p:nvSpPr>
        <p:spPr>
          <a:xfrm>
            <a:off x="2209800" y="5614988"/>
            <a:ext cx="4526280" cy="365760"/>
          </a:xfrm>
          <a:prstGeom prst="rect">
            <a:avLst/>
          </a:prstGeom>
          <a:noFill/>
          <a:ln w="9525">
            <a:noFill/>
          </a:ln>
        </p:spPr>
        <p:txBody>
          <a:bodyPr wrap="none" anchor="t">
            <a:spAutoFit/>
          </a:bodyPr>
          <a:p>
            <a:pPr lvl="0"/>
            <a:r>
              <a:rPr lang="zh-CN" altLang="en-US" dirty="0">
                <a:latin typeface="Arial" panose="020B0604020202020204" pitchFamily="34" charset="0"/>
                <a:ea typeface="宋体" panose="02010600030101010101" pitchFamily="2" charset="-122"/>
              </a:rPr>
              <a:t>①什么是企业，企业的地位，企业的类型？</a:t>
            </a:r>
            <a:endParaRPr lang="zh-CN" altLang="en-US" dirty="0">
              <a:latin typeface="Arial" panose="020B0604020202020204" pitchFamily="34" charset="0"/>
              <a:ea typeface="宋体" panose="02010600030101010101" pitchFamily="2" charset="-122"/>
            </a:endParaRPr>
          </a:p>
        </p:txBody>
      </p:sp>
      <p:sp>
        <p:nvSpPr>
          <p:cNvPr id="8204" name="AutoShape 26"/>
          <p:cNvSpPr/>
          <p:nvPr/>
        </p:nvSpPr>
        <p:spPr>
          <a:xfrm>
            <a:off x="8305800" y="4038600"/>
            <a:ext cx="1905000" cy="876300"/>
          </a:xfrm>
          <a:prstGeom prst="wedgeEllipseCallout">
            <a:avLst>
              <a:gd name="adj1" fmla="val -46917"/>
              <a:gd name="adj2" fmla="val -74273"/>
            </a:avLst>
          </a:prstGeom>
          <a:noFill/>
          <a:ln w="9525" cap="flat" cmpd="sng">
            <a:solidFill>
              <a:schemeClr val="tx1"/>
            </a:solidFill>
            <a:prstDash val="solid"/>
            <a:miter/>
            <a:headEnd type="none" w="med" len="med"/>
            <a:tailEnd type="none" w="med" len="med"/>
          </a:ln>
        </p:spPr>
        <p:txBody>
          <a:bodyPr anchor="t"/>
          <a:p>
            <a:pPr lvl="0" algn="ctr"/>
            <a:r>
              <a:rPr lang="zh-CN" altLang="en-US" dirty="0">
                <a:solidFill>
                  <a:srgbClr val="FF0000"/>
                </a:solidFill>
                <a:latin typeface="Arial" panose="020B0604020202020204" pitchFamily="34" charset="0"/>
                <a:ea typeface="华文中宋" panose="02010600040101010101" pitchFamily="2" charset="-122"/>
              </a:rPr>
              <a:t>性质</a:t>
            </a:r>
            <a:endParaRPr lang="zh-CN" altLang="en-US" dirty="0">
              <a:solidFill>
                <a:srgbClr val="FF0000"/>
              </a:solidFill>
              <a:latin typeface="Arial" panose="020B0604020202020204" pitchFamily="34" charset="0"/>
              <a:ea typeface="华文中宋" panose="02010600040101010101" pitchFamily="2" charset="-122"/>
            </a:endParaRPr>
          </a:p>
        </p:txBody>
      </p:sp>
      <p:sp>
        <p:nvSpPr>
          <p:cNvPr id="8205" name="AutoShape 26"/>
          <p:cNvSpPr/>
          <p:nvPr/>
        </p:nvSpPr>
        <p:spPr>
          <a:xfrm>
            <a:off x="5791200" y="1676400"/>
            <a:ext cx="1676400" cy="762000"/>
          </a:xfrm>
          <a:prstGeom prst="wedgeEllipseCallout">
            <a:avLst>
              <a:gd name="adj1" fmla="val -46023"/>
              <a:gd name="adj2" fmla="val 85208"/>
            </a:avLst>
          </a:prstGeom>
          <a:noFill/>
          <a:ln w="9525" cap="flat" cmpd="sng">
            <a:solidFill>
              <a:schemeClr val="tx1"/>
            </a:solidFill>
            <a:prstDash val="solid"/>
            <a:miter/>
            <a:headEnd type="none" w="med" len="med"/>
            <a:tailEnd type="none" w="med" len="med"/>
          </a:ln>
        </p:spPr>
        <p:txBody>
          <a:bodyPr anchor="t"/>
          <a:p>
            <a:pPr lvl="0" algn="ctr"/>
            <a:r>
              <a:rPr lang="zh-CN" altLang="en-US" dirty="0">
                <a:solidFill>
                  <a:srgbClr val="FF0000"/>
                </a:solidFill>
                <a:latin typeface="Arial" panose="020B0604020202020204" pitchFamily="34" charset="0"/>
                <a:ea typeface="华文中宋" panose="02010600040101010101" pitchFamily="2" charset="-122"/>
              </a:rPr>
              <a:t>目的</a:t>
            </a:r>
            <a:endParaRPr lang="zh-CN" altLang="en-US" dirty="0">
              <a:solidFill>
                <a:srgbClr val="FF0000"/>
              </a:solidFill>
              <a:latin typeface="Arial" panose="020B0604020202020204" pitchFamily="34" charset="0"/>
              <a:ea typeface="华文中宋" panose="02010600040101010101" pitchFamily="2" charset="-122"/>
            </a:endParaRPr>
          </a:p>
        </p:txBody>
      </p:sp>
      <p:sp>
        <p:nvSpPr>
          <p:cNvPr id="8206" name="直接连接符 8205"/>
          <p:cNvSpPr/>
          <p:nvPr/>
        </p:nvSpPr>
        <p:spPr>
          <a:xfrm>
            <a:off x="2895600" y="3733800"/>
            <a:ext cx="4267200" cy="0"/>
          </a:xfrm>
          <a:prstGeom prst="line">
            <a:avLst/>
          </a:prstGeom>
          <a:ln w="38100"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8208" name="AutoShape 26"/>
          <p:cNvSpPr/>
          <p:nvPr/>
        </p:nvSpPr>
        <p:spPr>
          <a:xfrm>
            <a:off x="4724400" y="4343400"/>
            <a:ext cx="1800225" cy="762000"/>
          </a:xfrm>
          <a:prstGeom prst="wedgeEllipseCallout">
            <a:avLst>
              <a:gd name="adj1" fmla="val -51236"/>
              <a:gd name="adj2" fmla="val -101875"/>
            </a:avLst>
          </a:prstGeom>
          <a:noFill/>
          <a:ln w="9525" cap="flat" cmpd="sng">
            <a:solidFill>
              <a:schemeClr val="tx1"/>
            </a:solidFill>
            <a:prstDash val="solid"/>
            <a:miter/>
            <a:headEnd type="none" w="med" len="med"/>
            <a:tailEnd type="none" w="med" len="med"/>
          </a:ln>
        </p:spPr>
        <p:txBody>
          <a:bodyPr anchor="t"/>
          <a:p>
            <a:pPr lvl="0" algn="ctr"/>
            <a:r>
              <a:rPr lang="zh-CN" altLang="en-US" dirty="0">
                <a:solidFill>
                  <a:srgbClr val="FF0000"/>
                </a:solidFill>
                <a:latin typeface="Arial" panose="020B0604020202020204" pitchFamily="34" charset="0"/>
                <a:ea typeface="华文中宋" panose="02010600040101010101" pitchFamily="2" charset="-122"/>
              </a:rPr>
              <a:t>作用</a:t>
            </a:r>
            <a:endParaRPr lang="zh-CN" altLang="en-US" dirty="0">
              <a:solidFill>
                <a:srgbClr val="FF0000"/>
              </a:solidFill>
              <a:latin typeface="Arial" panose="020B0604020202020204" pitchFamily="34" charset="0"/>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19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19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196"/>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8195">
                                            <p:txEl>
                                              <p:charRg st="0" end="9"/>
                                            </p:txEl>
                                          </p:spTgt>
                                        </p:tgtEl>
                                        <p:attrNameLst>
                                          <p:attrName>style.visibility</p:attrName>
                                        </p:attrNameLst>
                                      </p:cBhvr>
                                      <p:to>
                                        <p:strVal val="visible"/>
                                      </p:to>
                                    </p:set>
                                    <p:anim calcmode="discrete" valueType="clr">
                                      <p:cBhvr override="childStyle">
                                        <p:cTn id="14" dur="80"/>
                                        <p:tgtEl>
                                          <p:spTgt spid="8195">
                                            <p:txEl>
                                              <p:charRg st="0"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195">
                                            <p:txEl>
                                              <p:charRg st="0" end="9"/>
                                            </p:txEl>
                                          </p:spTgt>
                                        </p:tgtEl>
                                        <p:attrNameLst>
                                          <p:attrName>fillcolor</p:attrName>
                                        </p:attrNameLst>
                                      </p:cBhvr>
                                      <p:tavLst>
                                        <p:tav tm="0">
                                          <p:val>
                                            <p:clrVal>
                                              <a:schemeClr val="accent2"/>
                                            </p:clrVal>
                                          </p:val>
                                        </p:tav>
                                        <p:tav tm="50000">
                                          <p:val>
                                            <p:clrVal>
                                              <a:schemeClr val="hlink"/>
                                            </p:clrVal>
                                          </p:val>
                                        </p:tav>
                                      </p:tavLst>
                                    </p:anim>
                                    <p:set>
                                      <p:cBhvr>
                                        <p:cTn id="16" dur="80"/>
                                        <p:tgtEl>
                                          <p:spTgt spid="8195">
                                            <p:txEl>
                                              <p:charRg st="0" end="9"/>
                                            </p:txEl>
                                          </p:spTgt>
                                        </p:tgtEl>
                                        <p:attrNameLst>
                                          <p:attrName>fill.type</p:attrName>
                                        </p:attrNameLst>
                                      </p:cBhvr>
                                      <p:to>
                                        <p:strVal val="solid"/>
                                      </p:to>
                                    </p:set>
                                  </p:childTnLst>
                                </p:cTn>
                              </p:par>
                            </p:childTnLst>
                          </p:cTn>
                        </p:par>
                        <p:par>
                          <p:cTn id="17" fill="hold">
                            <p:stCondLst>
                              <p:cond delay="86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8195">
                                            <p:txEl>
                                              <p:charRg st="9" end="48"/>
                                            </p:txEl>
                                          </p:spTgt>
                                        </p:tgtEl>
                                        <p:attrNameLst>
                                          <p:attrName>style.visibility</p:attrName>
                                        </p:attrNameLst>
                                      </p:cBhvr>
                                      <p:to>
                                        <p:strVal val="visible"/>
                                      </p:to>
                                    </p:set>
                                    <p:anim calcmode="discrete" valueType="clr">
                                      <p:cBhvr override="childStyle">
                                        <p:cTn id="20" dur="80"/>
                                        <p:tgtEl>
                                          <p:spTgt spid="8195">
                                            <p:txEl>
                                              <p:charRg st="9" end="4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5">
                                            <p:txEl>
                                              <p:charRg st="9" end="48"/>
                                            </p:txEl>
                                          </p:spTgt>
                                        </p:tgtEl>
                                        <p:attrNameLst>
                                          <p:attrName>fillcolor</p:attrName>
                                        </p:attrNameLst>
                                      </p:cBhvr>
                                      <p:tavLst>
                                        <p:tav tm="0">
                                          <p:val>
                                            <p:clrVal>
                                              <a:schemeClr val="accent2"/>
                                            </p:clrVal>
                                          </p:val>
                                        </p:tav>
                                        <p:tav tm="50000">
                                          <p:val>
                                            <p:clrVal>
                                              <a:schemeClr val="hlink"/>
                                            </p:clrVal>
                                          </p:val>
                                        </p:tav>
                                      </p:tavLst>
                                    </p:anim>
                                    <p:set>
                                      <p:cBhvr>
                                        <p:cTn id="22" dur="80"/>
                                        <p:tgtEl>
                                          <p:spTgt spid="8195">
                                            <p:txEl>
                                              <p:charRg st="9" end="48"/>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dissolve">
                                      <p:cBhvr>
                                        <p:cTn id="27" dur="500"/>
                                        <p:tgtEl>
                                          <p:spTgt spid="8197"/>
                                        </p:tgtEl>
                                      </p:cBhvr>
                                    </p:animEffec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8205"/>
                                        </p:tgtEl>
                                        <p:attrNameLst>
                                          <p:attrName>style.visibility</p:attrName>
                                        </p:attrNameLst>
                                      </p:cBhvr>
                                      <p:to>
                                        <p:strVal val="visible"/>
                                      </p:to>
                                    </p:set>
                                    <p:animEffect transition="in" filter="blinds(horizontal)">
                                      <p:cBhvr>
                                        <p:cTn id="31" dur="500"/>
                                        <p:tgtEl>
                                          <p:spTgt spid="820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8206"/>
                                        </p:tgtEl>
                                        <p:attrNameLst>
                                          <p:attrName>style.visibility</p:attrName>
                                        </p:attrNameLst>
                                      </p:cBhvr>
                                      <p:to>
                                        <p:strVal val="visible"/>
                                      </p:to>
                                    </p:set>
                                    <p:animEffect transition="in" filter="dissolve">
                                      <p:cBhvr>
                                        <p:cTn id="36" dur="500"/>
                                        <p:tgtEl>
                                          <p:spTgt spid="8206"/>
                                        </p:tgtEl>
                                      </p:cBhvr>
                                    </p:animEffec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8208"/>
                                        </p:tgtEl>
                                        <p:attrNameLst>
                                          <p:attrName>style.visibility</p:attrName>
                                        </p:attrNameLst>
                                      </p:cBhvr>
                                      <p:to>
                                        <p:strVal val="visible"/>
                                      </p:to>
                                    </p:set>
                                    <p:animEffect transition="in" filter="blinds(horizontal)">
                                      <p:cBhvr>
                                        <p:cTn id="40" dur="500"/>
                                        <p:tgtEl>
                                          <p:spTgt spid="820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8198"/>
                                        </p:tgtEl>
                                        <p:attrNameLst>
                                          <p:attrName>style.visibility</p:attrName>
                                        </p:attrNameLst>
                                      </p:cBhvr>
                                      <p:to>
                                        <p:strVal val="visible"/>
                                      </p:to>
                                    </p:set>
                                    <p:animEffect transition="in" filter="dissolve">
                                      <p:cBhvr>
                                        <p:cTn id="45" dur="500"/>
                                        <p:tgtEl>
                                          <p:spTgt spid="8198"/>
                                        </p:tgtEl>
                                      </p:cBhvr>
                                    </p:animEffect>
                                  </p:childTnLst>
                                </p:cTn>
                              </p:par>
                            </p:childTnLst>
                          </p:cTn>
                        </p:par>
                        <p:par>
                          <p:cTn id="46" fill="hold">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8204"/>
                                        </p:tgtEl>
                                        <p:attrNameLst>
                                          <p:attrName>style.visibility</p:attrName>
                                        </p:attrNameLst>
                                      </p:cBhvr>
                                      <p:to>
                                        <p:strVal val="visible"/>
                                      </p:to>
                                    </p:set>
                                    <p:animEffect transition="in" filter="blinds(horizontal)">
                                      <p:cBhvr>
                                        <p:cTn id="49"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bldLvl="0" animBg="1"/>
      <p:bldP spid="8205" grpId="0" bldLvl="0" animBg="1"/>
      <p:bldP spid="820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extBox 3"/>
          <p:cNvSpPr txBox="1"/>
          <p:nvPr/>
        </p:nvSpPr>
        <p:spPr>
          <a:xfrm>
            <a:off x="1524000" y="381000"/>
            <a:ext cx="8424863" cy="640080"/>
          </a:xfrm>
          <a:prstGeom prst="rect">
            <a:avLst/>
          </a:prstGeom>
          <a:noFill/>
          <a:ln w="9525">
            <a:noFill/>
          </a:ln>
        </p:spPr>
        <p:txBody>
          <a:bodyPr anchor="t">
            <a:spAutoFit/>
          </a:bodyPr>
          <a:p>
            <a:pPr lvl="0" algn="just"/>
            <a:r>
              <a:rPr lang="zh-CN" altLang="zh-CN" sz="3600" dirty="0">
                <a:latin typeface="Arial" panose="020B0604020202020204" pitchFamily="34" charset="0"/>
                <a:ea typeface="宋体" panose="02010600030101010101" pitchFamily="2" charset="-122"/>
              </a:rPr>
              <a:t>请判断下面哪些是企业？</a:t>
            </a:r>
            <a:endParaRPr lang="zh-CN" altLang="zh-CN" sz="3600" dirty="0">
              <a:latin typeface="Arial" panose="020B0604020202020204" pitchFamily="34" charset="0"/>
              <a:ea typeface="宋体" panose="02010600030101010101" pitchFamily="2" charset="-122"/>
            </a:endParaRPr>
          </a:p>
        </p:txBody>
      </p:sp>
      <p:sp>
        <p:nvSpPr>
          <p:cNvPr id="10243" name="Rectangle 1"/>
          <p:cNvSpPr>
            <a:spLocks noChangeArrowheads="1"/>
          </p:cNvSpPr>
          <p:nvPr/>
        </p:nvSpPr>
        <p:spPr bwMode="auto">
          <a:xfrm>
            <a:off x="1847850" y="1222217"/>
            <a:ext cx="8820150" cy="4754880"/>
          </a:xfrm>
          <a:prstGeom prst="rect">
            <a:avLst/>
          </a:prstGeom>
          <a:noFill/>
          <a:ln w="9525">
            <a:noFill/>
            <a:miter lim="800000"/>
          </a:ln>
          <a:effectLst>
            <a:prstShdw prst="shdw12">
              <a:schemeClr val="bg2">
                <a:alpha val="50000"/>
              </a:schemeClr>
            </a:prstShdw>
          </a:effectLst>
        </p:spPr>
        <p:txBody>
          <a:bodyPr anchor="ctr">
            <a:spAutoFit/>
          </a:bodyPr>
          <a:p>
            <a:pPr lvl="0" fontAlgn="base">
              <a:spcBef>
                <a:spcPct val="50000"/>
              </a:spcBef>
            </a:pPr>
            <a:r>
              <a:rPr lang="zh-CN" altLang="en-US" sz="3600" b="1" strike="noStrike" noProof="1" dirty="0">
                <a:solidFill>
                  <a:srgbClr val="6600CC"/>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①百货商场          ②中国电信</a:t>
            </a:r>
            <a:endParaRPr lang="zh-CN" altLang="en-US" sz="3600" b="1" strike="noStrike" noProof="1" dirty="0">
              <a:solidFill>
                <a:srgbClr val="6600CC"/>
              </a:solidFill>
              <a:effectLst>
                <a:outerShdw blurRad="38100" dist="38100" dir="2700000">
                  <a:srgbClr val="C0C0C0"/>
                </a:outerShdw>
              </a:effectLst>
              <a:latin typeface="Times New Roman" panose="02020603050405020304" pitchFamily="18" charset="0"/>
            </a:endParaRPr>
          </a:p>
          <a:p>
            <a:pPr lvl="0" fontAlgn="base">
              <a:spcBef>
                <a:spcPct val="50000"/>
              </a:spcBef>
            </a:pPr>
            <a:r>
              <a:rPr lang="zh-CN" altLang="en-US" sz="3600" b="1" strike="noStrike" noProof="1" dirty="0">
                <a:solidFill>
                  <a:srgbClr val="6600CC"/>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③中国银行          ④民主党派</a:t>
            </a:r>
            <a:endParaRPr lang="zh-CN" altLang="en-US" sz="3600" b="1" strike="noStrike" noProof="1" dirty="0">
              <a:solidFill>
                <a:srgbClr val="6600CC"/>
              </a:solidFill>
              <a:effectLst>
                <a:outerShdw blurRad="38100" dist="38100" dir="2700000">
                  <a:srgbClr val="C0C0C0"/>
                </a:outerShdw>
              </a:effectLst>
              <a:latin typeface="Times New Roman" panose="02020603050405020304" pitchFamily="18" charset="0"/>
            </a:endParaRPr>
          </a:p>
          <a:p>
            <a:pPr lvl="0" fontAlgn="base">
              <a:spcBef>
                <a:spcPct val="50000"/>
              </a:spcBef>
            </a:pPr>
            <a:r>
              <a:rPr lang="zh-CN" altLang="en-US" sz="3600" b="1" strike="noStrike" noProof="1" dirty="0">
                <a:solidFill>
                  <a:srgbClr val="6600CC"/>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⑤工会组织          ⑥联合国组织</a:t>
            </a:r>
            <a:endParaRPr lang="zh-CN" altLang="en-US" sz="3600" b="1" strike="noStrike" noProof="1" dirty="0">
              <a:solidFill>
                <a:srgbClr val="6600CC"/>
              </a:solidFill>
              <a:effectLst>
                <a:outerShdw blurRad="38100" dist="38100" dir="2700000">
                  <a:srgbClr val="C0C0C0"/>
                </a:outerShdw>
              </a:effectLst>
              <a:latin typeface="Times New Roman" panose="02020603050405020304" pitchFamily="18" charset="0"/>
            </a:endParaRPr>
          </a:p>
          <a:p>
            <a:pPr lvl="0" fontAlgn="base">
              <a:spcBef>
                <a:spcPct val="50000"/>
              </a:spcBef>
            </a:pPr>
            <a:r>
              <a:rPr lang="zh-CN" altLang="en-US" sz="3600" b="1" strike="noStrike" noProof="1" dirty="0">
                <a:solidFill>
                  <a:srgbClr val="6600CC"/>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⑦联想集团          ⑧中国一汽</a:t>
            </a:r>
            <a:endParaRPr lang="zh-CN" altLang="en-US" sz="3600" b="1" strike="noStrike" noProof="1" dirty="0">
              <a:solidFill>
                <a:srgbClr val="6600CC"/>
              </a:solidFill>
              <a:effectLst>
                <a:outerShdw blurRad="38100" dist="38100" dir="2700000">
                  <a:srgbClr val="C0C0C0"/>
                </a:outerShdw>
              </a:effectLst>
              <a:latin typeface="Times New Roman" panose="02020603050405020304" pitchFamily="18" charset="0"/>
            </a:endParaRPr>
          </a:p>
          <a:p>
            <a:pPr lvl="0" fontAlgn="base">
              <a:spcBef>
                <a:spcPct val="50000"/>
              </a:spcBef>
            </a:pPr>
            <a:r>
              <a:rPr lang="zh-CN" altLang="en-US" sz="3600" b="1" strike="noStrike" noProof="1" dirty="0">
                <a:solidFill>
                  <a:srgbClr val="6600CC"/>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⑨中国青年志愿者组织</a:t>
            </a:r>
            <a:endParaRPr lang="zh-CN" altLang="en-US" sz="3600" b="1" strike="noStrike" noProof="1" dirty="0">
              <a:solidFill>
                <a:srgbClr val="6600CC"/>
              </a:solidFill>
              <a:effectLst>
                <a:outerShdw blurRad="38100" dist="38100" dir="2700000">
                  <a:srgbClr val="C0C0C0"/>
                </a:outerShdw>
              </a:effectLst>
              <a:latin typeface="Times New Roman" panose="02020603050405020304" pitchFamily="18" charset="0"/>
            </a:endParaRPr>
          </a:p>
          <a:p>
            <a:pPr lvl="0" fontAlgn="base">
              <a:spcBef>
                <a:spcPct val="50000"/>
              </a:spcBef>
            </a:pPr>
            <a:r>
              <a:rPr lang="zh-CN" altLang="en-US" sz="3600" b="1" strike="noStrike" noProof="1" dirty="0">
                <a:solidFill>
                  <a:srgbClr val="6600CC"/>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⑩中国红十字会组织</a:t>
            </a:r>
            <a:endParaRPr lang="zh-CN" altLang="en-US" sz="3600" b="1" strike="noStrike" noProof="1" dirty="0">
              <a:solidFill>
                <a:srgbClr val="6600CC"/>
              </a:solidFill>
              <a:effectLst>
                <a:outerShdw blurRad="38100" dist="38100" dir="2700000">
                  <a:srgbClr val="C0C0C0"/>
                </a:outerShdw>
              </a:effectLst>
              <a:latin typeface="Times New Roman" panose="02020603050405020304" pitchFamily="18" charset="0"/>
            </a:endParaRPr>
          </a:p>
        </p:txBody>
      </p:sp>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5753</Words>
  <Application>WPS 演示</Application>
  <PresentationFormat>宽屏</PresentationFormat>
  <Paragraphs>384</Paragraphs>
  <Slides>44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44</vt:i4>
      </vt:variant>
    </vt:vector>
  </HeadingPairs>
  <TitlesOfParts>
    <vt:vector size="58" baseType="lpstr">
      <vt:lpstr>Arial</vt:lpstr>
      <vt:lpstr>宋体</vt:lpstr>
      <vt:lpstr>Wingdings</vt:lpstr>
      <vt:lpstr>Calibri</vt:lpstr>
      <vt:lpstr>微软雅黑</vt:lpstr>
      <vt:lpstr>黑体</vt:lpstr>
      <vt:lpstr>隶书</vt:lpstr>
      <vt:lpstr>华文中宋</vt:lpstr>
      <vt:lpstr>Times New Roman</vt:lpstr>
      <vt:lpstr>Arial Unicode MS</vt:lpstr>
      <vt:lpstr>Calibri Light</vt:lpstr>
      <vt:lpstr>楷体_GB2312</vt:lpstr>
      <vt:lpstr>新宋体</vt: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1. 企业</vt:lpstr>
      <vt:lpstr>PowerPoint 演示文稿</vt:lpstr>
      <vt:lpstr>1. 企业</vt:lpstr>
      <vt:lpstr>1. 企业</vt:lpstr>
      <vt:lpstr>2.个人独资企业</vt:lpstr>
      <vt:lpstr>PowerPoint 演示文稿</vt:lpstr>
      <vt:lpstr>PowerPoint 演示文稿</vt:lpstr>
      <vt:lpstr>PowerPoint 演示文稿</vt:lpstr>
      <vt:lpstr>优缺点</vt:lpstr>
      <vt:lpstr>PowerPoint 演示文稿</vt:lpstr>
      <vt:lpstr>PowerPoint 演示文稿</vt:lpstr>
      <vt:lpstr>3.合伙制企业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 公司—企业主要的、典型的组织形式</vt:lpstr>
      <vt:lpstr>4. 公司—企业主要的、典型的组织形式</vt:lpstr>
      <vt:lpstr>PowerPoint 演示文稿</vt:lpstr>
      <vt:lpstr>PowerPoint 演示文稿</vt:lpstr>
      <vt:lpstr>合伙企业和公司的区别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58</cp:revision>
  <dcterms:created xsi:type="dcterms:W3CDTF">2015-05-05T08:02:00Z</dcterms:created>
  <dcterms:modified xsi:type="dcterms:W3CDTF">2018-04-09T00:52:41Z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