
<file path=[Content_Types].xml><?xml version="1.0" encoding="utf-8"?>
<Types xmlns="http://schemas.openxmlformats.org/package/2006/content-types">
  <Default Extension="jpeg" ContentType="image/jpeg"/>
  <Default Extension="png" ContentType="image/png"/>
  <Default Extension="gif" ContentType="image/gif"/>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3"/>
  </p:sldMasterIdLst>
  <p:sldIdLst>
    <p:sldId id="257" r:id="rId4"/>
    <p:sldId id="258" r:id="rId5"/>
    <p:sldId id="259" r:id="rId6"/>
    <p:sldId id="557" r:id="rId7"/>
    <p:sldId id="503" r:id="rId8"/>
    <p:sldId id="504" r:id="rId9"/>
    <p:sldId id="505" r:id="rId10"/>
    <p:sldId id="506" r:id="rId11"/>
    <p:sldId id="507" r:id="rId12"/>
    <p:sldId id="508" r:id="rId13"/>
    <p:sldId id="509" r:id="rId14"/>
    <p:sldId id="602" r:id="rId15"/>
    <p:sldId id="516" r:id="rId16"/>
    <p:sldId id="524" r:id="rId17"/>
    <p:sldId id="525" r:id="rId18"/>
    <p:sldId id="526" r:id="rId19"/>
    <p:sldId id="527" r:id="rId20"/>
    <p:sldId id="528" r:id="rId21"/>
    <p:sldId id="529" r:id="rId22"/>
    <p:sldId id="530" r:id="rId23"/>
    <p:sldId id="531" r:id="rId24"/>
    <p:sldId id="532" r:id="rId25"/>
    <p:sldId id="533" r:id="rId26"/>
    <p:sldId id="534" r:id="rId27"/>
    <p:sldId id="535" r:id="rId28"/>
    <p:sldId id="536" r:id="rId29"/>
    <p:sldId id="537" r:id="rId30"/>
    <p:sldId id="538" r:id="rId31"/>
    <p:sldId id="539" r:id="rId32"/>
    <p:sldId id="540" r:id="rId33"/>
    <p:sldId id="541" r:id="rId34"/>
    <p:sldId id="542" r:id="rId35"/>
    <p:sldId id="543" r:id="rId36"/>
    <p:sldId id="544" r:id="rId37"/>
    <p:sldId id="545" r:id="rId38"/>
    <p:sldId id="546" r:id="rId39"/>
    <p:sldId id="547" r:id="rId40"/>
    <p:sldId id="548" r:id="rId41"/>
    <p:sldId id="549" r:id="rId42"/>
    <p:sldId id="550" r:id="rId43"/>
    <p:sldId id="556" r:id="rId44"/>
    <p:sldId id="554" r:id="rId45"/>
    <p:sldId id="559" r:id="rId46"/>
    <p:sldId id="555" r:id="rId47"/>
    <p:sldId id="558" r:id="rId48"/>
    <p:sldId id="551" r:id="rId49"/>
    <p:sldId id="552" r:id="rId50"/>
    <p:sldId id="553" r:id="rId51"/>
    <p:sldId id="404" r:id="rId5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5" Type="http://schemas.openxmlformats.org/officeDocument/2006/relationships/tableStyles" Target="tableStyles.xml"/><Relationship Id="rId54" Type="http://schemas.openxmlformats.org/officeDocument/2006/relationships/viewProps" Target="viewProps.xml"/><Relationship Id="rId53" Type="http://schemas.openxmlformats.org/officeDocument/2006/relationships/presProps" Target="presProps.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2.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Master" Target="slideMasters/slideMaster2.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09600" y="325438"/>
            <a:ext cx="10972800" cy="5800725"/>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dirty="0"/>
          </a:p>
        </p:txBody>
      </p:sp>
      <p:sp>
        <p:nvSpPr>
          <p:cNvPr id="4" name="页脚占位符 3"/>
          <p:cNvSpPr>
            <a:spLocks noGrp="1"/>
          </p:cNvSpPr>
          <p:nvPr>
            <p:ph type="ftr" sz="quarter" idx="11"/>
          </p:nvPr>
        </p:nvSpPr>
        <p:spPr/>
        <p:txBody>
          <a:bodyPr/>
          <a:p>
            <a:pPr lvl="0" fontAlgn="base"/>
            <a:endParaRPr lang="zh-CN" altLang="en-US" strike="noStrike" noProof="1" dirty="0"/>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4" y="2665379"/>
            <a:ext cx="4873574"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8"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838200" y="365125"/>
            <a:ext cx="10515600" cy="58118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2.xml"/><Relationship Id="rId8" Type="http://schemas.openxmlformats.org/officeDocument/2006/relationships/slideLayout" Target="../slideLayouts/slideLayout21.xml"/><Relationship Id="rId7" Type="http://schemas.openxmlformats.org/officeDocument/2006/relationships/slideLayout" Target="../slideLayouts/slideLayout20.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 Id="rId3" Type="http://schemas.openxmlformats.org/officeDocument/2006/relationships/slideLayout" Target="../slideLayouts/slideLayout16.xml"/><Relationship Id="rId2" Type="http://schemas.openxmlformats.org/officeDocument/2006/relationships/slideLayout" Target="../slideLayouts/slideLayout15.xml"/><Relationship Id="rId11" Type="http://schemas.openxmlformats.org/officeDocument/2006/relationships/theme" Target="../theme/theme2.xml"/><Relationship Id="rId10" Type="http://schemas.openxmlformats.org/officeDocument/2006/relationships/slideLayout" Target="../slideLayouts/slideLayout23.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no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hemeOverride" Target="../theme/themeOverride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GI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jpe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wmf"/><Relationship Id="rId1" Type="http://schemas.openxmlformats.org/officeDocument/2006/relationships/image" Target="../media/image6.jpe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3" name="文本框 1"/>
          <p:cNvSpPr/>
          <p:nvPr/>
        </p:nvSpPr>
        <p:spPr>
          <a:xfrm>
            <a:off x="1006475" y="516573"/>
            <a:ext cx="4408170" cy="1070610"/>
          </a:xfrm>
          <a:prstGeom prst="rect">
            <a:avLst/>
          </a:prstGeom>
          <a:noFill/>
          <a:ln w="9525">
            <a:noFill/>
          </a:ln>
        </p:spPr>
        <p:txBody>
          <a:bodyPr wrap="none" anchor="t">
            <a:spAutoFit/>
          </a:bodyPr>
          <a:p>
            <a:pPr lvl="0" algn="l"/>
            <a:r>
              <a:rPr lang="zh-CN" altLang="en-US" sz="6000" b="1" dirty="0">
                <a:solidFill>
                  <a:srgbClr val="2E2E2E"/>
                </a:solidFill>
                <a:latin typeface="Calibri" panose="020F0502020204030204" charset="0"/>
                <a:ea typeface="微软雅黑" panose="020B0503020204020204" charset="-122"/>
                <a:sym typeface="Calibri" panose="020F0502020204030204" charset="0"/>
              </a:rPr>
              <a:t>3-4 创建公司</a:t>
            </a:r>
            <a:endParaRPr lang="zh-CN" altLang="en-US" sz="6000" b="1" dirty="0">
              <a:solidFill>
                <a:srgbClr val="2E2E2E"/>
              </a:solidFill>
              <a:latin typeface="Calibri" panose="020F0502020204030204" charset="0"/>
              <a:ea typeface="微软雅黑" panose="020B0503020204020204" charset="-122"/>
              <a:sym typeface="Calibri" panose="020F0502020204030204" charset="0"/>
            </a:endParaRPr>
          </a:p>
        </p:txBody>
      </p:sp>
      <p:sp>
        <p:nvSpPr>
          <p:cNvPr id="3075" name="文本框 2"/>
          <p:cNvSpPr/>
          <p:nvPr/>
        </p:nvSpPr>
        <p:spPr>
          <a:xfrm>
            <a:off x="3561080" y="2760980"/>
            <a:ext cx="7125335" cy="874395"/>
          </a:xfrm>
          <a:prstGeom prst="rect">
            <a:avLst/>
          </a:prstGeom>
          <a:noFill/>
          <a:ln w="9525">
            <a:noFill/>
          </a:ln>
        </p:spPr>
        <p:txBody>
          <a:bodyPr wrap="square" anchor="t">
            <a:spAutoFit/>
          </a:bodyPr>
          <a:p>
            <a:pPr lvl="0"/>
            <a:r>
              <a:rPr lang="zh-CN" altLang="en-US" sz="4800" b="1" dirty="0">
                <a:solidFill>
                  <a:srgbClr val="FFD03B"/>
                </a:solidFill>
                <a:latin typeface="微软雅黑" panose="020B0503020204020204" charset="-122"/>
                <a:ea typeface="宋体" panose="02010600030101010101" pitchFamily="2" charset="-122"/>
                <a:sym typeface="微软雅黑" panose="020B0503020204020204" charset="-122"/>
              </a:rPr>
              <a:t>3-4-2 完善公司组织结构</a:t>
            </a:r>
            <a:endParaRPr lang="zh-CN" altLang="en-US" sz="4800" b="1" dirty="0">
              <a:solidFill>
                <a:srgbClr val="FFD03B"/>
              </a:solidFill>
              <a:latin typeface="微软雅黑" panose="020B0503020204020204" charset="-122"/>
              <a:ea typeface="宋体" panose="02010600030101010101" pitchFamily="2" charset="-122"/>
              <a:sym typeface="微软雅黑" panose="020B0503020204020204" charset="-122"/>
            </a:endParaRPr>
          </a:p>
        </p:txBody>
      </p:sp>
      <p:sp>
        <p:nvSpPr>
          <p:cNvPr id="2" name="文本框 3"/>
          <p:cNvSpPr/>
          <p:nvPr/>
        </p:nvSpPr>
        <p:spPr>
          <a:xfrm>
            <a:off x="5664200" y="4437063"/>
            <a:ext cx="2246313" cy="613410"/>
          </a:xfrm>
          <a:prstGeom prst="rect">
            <a:avLst/>
          </a:prstGeom>
          <a:noFill/>
          <a:ln w="9525">
            <a:noFill/>
          </a:ln>
        </p:spPr>
        <p:txBody>
          <a:bodyPr wrap="square" anchor="t">
            <a:spAutoFit/>
          </a:bodyPr>
          <a:p>
            <a:pPr lvl="0"/>
            <a:r>
              <a:rPr lang="zh-CN" altLang="en-US" sz="3200" b="1" dirty="0">
                <a:solidFill>
                  <a:srgbClr val="2E2E2E"/>
                </a:solidFill>
                <a:latin typeface="Calibri" panose="020F0502020204030204" charset="0"/>
                <a:ea typeface="微软雅黑" panose="020B0503020204020204" charset="-122"/>
                <a:sym typeface="Calibri" panose="020F0502020204030204" charset="0"/>
              </a:rPr>
              <a:t>高扬</a:t>
            </a:r>
            <a:endParaRPr lang="zh-CN" altLang="en-US" sz="3200" b="1" dirty="0">
              <a:solidFill>
                <a:srgbClr val="2E2E2E"/>
              </a:solidFill>
              <a:latin typeface="Calibri" panose="020F0502020204030204" charset="0"/>
              <a:ea typeface="微软雅黑" panose="020B0503020204020204" charset="-122"/>
              <a:sym typeface="Calibri" panose="020F0502020204030204" charset="0"/>
            </a:endParaRPr>
          </a:p>
        </p:txBody>
      </p:sp>
      <p:sp>
        <p:nvSpPr>
          <p:cNvPr id="3076" name="直接连接符 8"/>
          <p:cNvSpPr/>
          <p:nvPr/>
        </p:nvSpPr>
        <p:spPr>
          <a:xfrm>
            <a:off x="4292600" y="5084763"/>
            <a:ext cx="3806825" cy="1587"/>
          </a:xfrm>
          <a:prstGeom prst="line">
            <a:avLst/>
          </a:prstGeom>
          <a:ln w="9525" cap="flat" cmpd="sng">
            <a:solidFill>
              <a:srgbClr val="2E2E2E"/>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3077" name="文本框 12"/>
          <p:cNvSpPr/>
          <p:nvPr/>
        </p:nvSpPr>
        <p:spPr>
          <a:xfrm>
            <a:off x="4249738" y="5157788"/>
            <a:ext cx="3849687" cy="429895"/>
          </a:xfrm>
          <a:prstGeom prst="rect">
            <a:avLst/>
          </a:prstGeom>
          <a:noFill/>
          <a:ln w="9525">
            <a:noFill/>
          </a:ln>
        </p:spPr>
        <p:txBody>
          <a:bodyPr wrap="square" anchor="t">
            <a:spAutoFit/>
          </a:bodyPr>
          <a:p>
            <a:pPr lvl="0" algn="ctr"/>
            <a:endParaRPr lang="zh-CN" altLang="en-US" sz="2200" dirty="0">
              <a:solidFill>
                <a:srgbClr val="2E2E2E"/>
              </a:solidFill>
              <a:latin typeface="Calibri" panose="020F0502020204030204" charset="0"/>
              <a:ea typeface="微软雅黑" panose="020B0503020204020204" charset="-122"/>
              <a:sym typeface="Calibri" panose="020F0502020204030204" charset="0"/>
            </a:endParaRPr>
          </a:p>
        </p:txBody>
      </p:sp>
      <p:pic>
        <p:nvPicPr>
          <p:cNvPr id="3078" name="图片 3078" descr="MomentCam_20150922_211017"/>
          <p:cNvPicPr>
            <a:picLocks noChangeAspect="1"/>
          </p:cNvPicPr>
          <p:nvPr/>
        </p:nvPicPr>
        <p:blipFill>
          <a:blip r:embed="rId1"/>
          <a:stretch>
            <a:fillRect/>
          </a:stretch>
        </p:blipFill>
        <p:spPr>
          <a:xfrm>
            <a:off x="379730" y="3751580"/>
            <a:ext cx="2949575" cy="3779838"/>
          </a:xfrm>
          <a:prstGeom prst="rect">
            <a:avLst/>
          </a:prstGeom>
          <a:noFill/>
          <a:ln w="9525">
            <a:noFill/>
          </a:ln>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5">
                                            <p:txEl>
                                              <p:charRg st="0" end="3"/>
                                            </p:txEl>
                                          </p:spTgt>
                                        </p:tgtEl>
                                        <p:attrNameLst>
                                          <p:attrName>style.visibility</p:attrName>
                                        </p:attrNameLst>
                                      </p:cBhvr>
                                      <p:to>
                                        <p:strVal val="visible"/>
                                      </p:to>
                                    </p:set>
                                    <p:anim calcmode="lin" valueType="num">
                                      <p:cBhvr additive="base">
                                        <p:cTn id="7" dur="500" fill="hold"/>
                                        <p:tgtEl>
                                          <p:spTgt spid="3075">
                                            <p:txEl>
                                              <p:charRg st="0"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charRg st="0"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7"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29698" name="标题 1"/>
          <p:cNvSpPr>
            <a:spLocks noGrp="1"/>
          </p:cNvSpPr>
          <p:nvPr>
            <p:ph type="title"/>
          </p:nvPr>
        </p:nvSpPr>
        <p:spPr>
          <a:xfrm>
            <a:off x="1524000" y="0"/>
            <a:ext cx="5248275" cy="509588"/>
          </a:xfrm>
          <a:solidFill>
            <a:srgbClr val="3333CC"/>
          </a:solidFill>
        </p:spPr>
        <p:txBody>
          <a:bodyPr wrap="square" anchor="ctr"/>
          <a:p>
            <a:pPr marL="0" lvl="0" indent="0" algn="l" eaLnBrk="1" hangingPunct="1"/>
            <a:r>
              <a:rPr lang="zh-CN" altLang="en-US" sz="2000">
                <a:solidFill>
                  <a:srgbClr val="FFFFFF"/>
                </a:solidFill>
              </a:rPr>
              <a:t>股东的权利救济</a:t>
            </a:r>
            <a:endParaRPr lang="zh-CN" altLang="en-US"/>
          </a:p>
        </p:txBody>
      </p:sp>
      <p:grpSp>
        <p:nvGrpSpPr>
          <p:cNvPr id="29699" name="Group 3"/>
          <p:cNvGrpSpPr/>
          <p:nvPr/>
        </p:nvGrpSpPr>
        <p:grpSpPr>
          <a:xfrm>
            <a:off x="3309938" y="1143000"/>
            <a:ext cx="5357812" cy="4064000"/>
            <a:chOff x="0" y="0"/>
            <a:chExt cx="5357850" cy="4064000"/>
          </a:xfrm>
        </p:grpSpPr>
        <p:sp>
          <p:nvSpPr>
            <p:cNvPr id="29700" name="AutoShape 4"/>
            <p:cNvSpPr/>
            <p:nvPr/>
          </p:nvSpPr>
          <p:spPr>
            <a:xfrm>
              <a:off x="0" y="0"/>
              <a:ext cx="2961467" cy="1480733"/>
            </a:xfrm>
            <a:prstGeom prst="roundRect">
              <a:avLst>
                <a:gd name="adj" fmla="val 10000"/>
              </a:avLst>
            </a:prstGeom>
            <a:solidFill>
              <a:srgbClr val="4F81BD"/>
            </a:solidFill>
            <a:ln w="25400" cap="flat" cmpd="sng">
              <a:solidFill>
                <a:srgbClr val="CCEDC7"/>
              </a:solidFill>
              <a:prstDash val="solid"/>
              <a:round/>
              <a:headEnd type="none" w="med" len="med"/>
              <a:tailEnd type="none" w="med" len="med"/>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9701" name="Rectangle 5"/>
            <p:cNvSpPr/>
            <p:nvPr/>
          </p:nvSpPr>
          <p:spPr>
            <a:xfrm>
              <a:off x="43369" y="43369"/>
              <a:ext cx="2874729" cy="1393995"/>
            </a:xfrm>
            <a:prstGeom prst="rect">
              <a:avLst/>
            </a:prstGeom>
            <a:noFill/>
            <a:ln w="9525">
              <a:noFill/>
            </a:ln>
          </p:spPr>
          <p:txBody>
            <a:bodyPr lIns="99060" tIns="66040" rIns="99060" bIns="66040" anchor="ctr"/>
            <a:p>
              <a:pPr lvl="0" algn="ctr" eaLnBrk="0" hangingPunct="0">
                <a:lnSpc>
                  <a:spcPct val="90000"/>
                </a:lnSpc>
                <a:spcAft>
                  <a:spcPct val="35000"/>
                </a:spcAft>
              </a:pPr>
              <a:r>
                <a:rPr lang="zh-CN" altLang="en-US" sz="5200" b="1" dirty="0">
                  <a:solidFill>
                    <a:srgbClr val="CCEDC7"/>
                  </a:solidFill>
                  <a:latin typeface="宋体" panose="02010600030101010101" pitchFamily="2" charset="-122"/>
                  <a:ea typeface="宋体" panose="02010600030101010101" pitchFamily="2" charset="-122"/>
                  <a:sym typeface="宋体" panose="02010600030101010101" pitchFamily="2" charset="-122"/>
                </a:rPr>
                <a:t>股东诉讼</a:t>
              </a:r>
              <a:endParaRPr lang="zh-CN" altLang="en-US" sz="52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29702" name="Freeform 6"/>
            <p:cNvSpPr/>
            <p:nvPr/>
          </p:nvSpPr>
          <p:spPr>
            <a:xfrm>
              <a:off x="296146" y="1480733"/>
              <a:ext cx="376727" cy="812630"/>
            </a:xfrm>
            <a:custGeom>
              <a:avLst/>
              <a:gdLst/>
              <a:ahLst/>
              <a:cxnLst>
                <a:cxn ang="0">
                  <a:pos x="0" y="0"/>
                </a:cxn>
                <a:cxn ang="0">
                  <a:pos x="0" y="812630"/>
                </a:cxn>
                <a:cxn ang="0">
                  <a:pos x="376727" y="812630"/>
                </a:cxn>
              </a:cxnLst>
              <a:pathLst>
                <a:path w="376727" h="812630">
                  <a:moveTo>
                    <a:pt x="0" y="0"/>
                  </a:moveTo>
                  <a:lnTo>
                    <a:pt x="0" y="812630"/>
                  </a:lnTo>
                  <a:lnTo>
                    <a:pt x="376727" y="812630"/>
                  </a:lnTo>
                </a:path>
              </a:pathLst>
            </a:custGeom>
            <a:noFill/>
            <a:ln w="25400" cap="flat" cmpd="sng">
              <a:solidFill>
                <a:srgbClr val="3B6696"/>
              </a:solidFill>
              <a:prstDash val="solid"/>
              <a:bevel/>
              <a:headEnd type="none" w="med" len="med"/>
              <a:tailEnd type="none" w="med" len="med"/>
            </a:ln>
          </p:spPr>
          <p:txBody>
            <a:bodyPr/>
            <a:p>
              <a:endParaRPr lang="zh-CN" altLang="en-US"/>
            </a:p>
          </p:txBody>
        </p:sp>
        <p:sp>
          <p:nvSpPr>
            <p:cNvPr id="29703" name="AutoShape 7"/>
            <p:cNvSpPr/>
            <p:nvPr/>
          </p:nvSpPr>
          <p:spPr>
            <a:xfrm>
              <a:off x="672874" y="1853727"/>
              <a:ext cx="4603945" cy="879274"/>
            </a:xfrm>
            <a:prstGeom prst="roundRect">
              <a:avLst>
                <a:gd name="adj" fmla="val 10000"/>
              </a:avLst>
            </a:prstGeom>
            <a:solidFill>
              <a:srgbClr val="CCEDC7">
                <a:alpha val="89000"/>
              </a:srgbClr>
            </a:solidFill>
            <a:ln w="25400" cap="flat" cmpd="sng">
              <a:solidFill>
                <a:srgbClr val="4F81BD"/>
              </a:solidFill>
              <a:prstDash val="solid"/>
              <a:round/>
              <a:headEnd type="none" w="med" len="med"/>
              <a:tailEnd type="none" w="med" len="med"/>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9704" name="Rectangle 8"/>
            <p:cNvSpPr/>
            <p:nvPr/>
          </p:nvSpPr>
          <p:spPr>
            <a:xfrm>
              <a:off x="698627" y="1879480"/>
              <a:ext cx="4552439" cy="827768"/>
            </a:xfrm>
            <a:prstGeom prst="rect">
              <a:avLst/>
            </a:prstGeom>
            <a:noFill/>
            <a:ln w="9525">
              <a:noFill/>
            </a:ln>
          </p:spPr>
          <p:txBody>
            <a:bodyPr lIns="53340" tIns="35560" rIns="53340" bIns="35560" anchor="ctr"/>
            <a:p>
              <a:pPr lvl="0" algn="ctr" eaLnBrk="0" hangingPunct="0">
                <a:lnSpc>
                  <a:spcPct val="90000"/>
                </a:lnSpc>
                <a:spcAft>
                  <a:spcPct val="35000"/>
                </a:spcAft>
              </a:pPr>
              <a:r>
                <a:rPr lang="zh-CN" altLang="en-US" sz="2800" dirty="0">
                  <a:solidFill>
                    <a:srgbClr val="000000"/>
                  </a:solidFill>
                  <a:latin typeface="宋体" panose="02010600030101010101" pitchFamily="2" charset="-122"/>
                  <a:ea typeface="宋体" panose="02010600030101010101" pitchFamily="2" charset="-122"/>
                  <a:sym typeface="宋体" panose="02010600030101010101" pitchFamily="2" charset="-122"/>
                </a:rPr>
                <a:t>股东代表诉讼</a:t>
              </a:r>
              <a:endParaRPr lang="zh-CN" altLang="en-US" sz="2800"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sp>
          <p:nvSpPr>
            <p:cNvPr id="29705" name="Freeform 9"/>
            <p:cNvSpPr/>
            <p:nvPr/>
          </p:nvSpPr>
          <p:spPr>
            <a:xfrm>
              <a:off x="296146" y="1480733"/>
              <a:ext cx="376727" cy="2101453"/>
            </a:xfrm>
            <a:custGeom>
              <a:avLst/>
              <a:gdLst/>
              <a:ahLst/>
              <a:cxnLst>
                <a:cxn ang="0">
                  <a:pos x="0" y="0"/>
                </a:cxn>
                <a:cxn ang="0">
                  <a:pos x="0" y="2101453"/>
                </a:cxn>
                <a:cxn ang="0">
                  <a:pos x="376727" y="2101453"/>
                </a:cxn>
              </a:cxnLst>
              <a:pathLst>
                <a:path w="376727" h="2101453">
                  <a:moveTo>
                    <a:pt x="0" y="0"/>
                  </a:moveTo>
                  <a:lnTo>
                    <a:pt x="0" y="2101453"/>
                  </a:lnTo>
                  <a:lnTo>
                    <a:pt x="376727" y="2101453"/>
                  </a:lnTo>
                </a:path>
              </a:pathLst>
            </a:custGeom>
            <a:noFill/>
            <a:ln w="25400" cap="flat" cmpd="sng">
              <a:solidFill>
                <a:srgbClr val="3B6696"/>
              </a:solidFill>
              <a:prstDash val="solid"/>
              <a:bevel/>
              <a:headEnd type="none" w="med" len="med"/>
              <a:tailEnd type="none" w="med" len="med"/>
            </a:ln>
          </p:spPr>
          <p:txBody>
            <a:bodyPr/>
            <a:p>
              <a:endParaRPr lang="zh-CN" altLang="en-US"/>
            </a:p>
          </p:txBody>
        </p:sp>
        <p:sp>
          <p:nvSpPr>
            <p:cNvPr id="29706" name="AutoShape 10"/>
            <p:cNvSpPr/>
            <p:nvPr/>
          </p:nvSpPr>
          <p:spPr>
            <a:xfrm>
              <a:off x="672874" y="3103185"/>
              <a:ext cx="4604395" cy="958005"/>
            </a:xfrm>
            <a:prstGeom prst="roundRect">
              <a:avLst>
                <a:gd name="adj" fmla="val 10000"/>
              </a:avLst>
            </a:prstGeom>
            <a:solidFill>
              <a:srgbClr val="CCEDC7">
                <a:alpha val="89000"/>
              </a:srgbClr>
            </a:solidFill>
            <a:ln w="25400" cap="flat" cmpd="sng">
              <a:solidFill>
                <a:srgbClr val="4F81BD"/>
              </a:solidFill>
              <a:prstDash val="solid"/>
              <a:round/>
              <a:headEnd type="none" w="med" len="med"/>
              <a:tailEnd type="none" w="med" len="med"/>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9707" name="Rectangle 11"/>
            <p:cNvSpPr/>
            <p:nvPr/>
          </p:nvSpPr>
          <p:spPr>
            <a:xfrm>
              <a:off x="700933" y="3131244"/>
              <a:ext cx="4548277" cy="901887"/>
            </a:xfrm>
            <a:prstGeom prst="rect">
              <a:avLst/>
            </a:prstGeom>
            <a:noFill/>
            <a:ln w="9525">
              <a:noFill/>
            </a:ln>
          </p:spPr>
          <p:txBody>
            <a:bodyPr lIns="53340" tIns="35560" rIns="53340" bIns="35560" anchor="ctr"/>
            <a:p>
              <a:pPr lvl="0" algn="ctr" eaLnBrk="0" hangingPunct="0">
                <a:lnSpc>
                  <a:spcPct val="90000"/>
                </a:lnSpc>
                <a:spcAft>
                  <a:spcPct val="35000"/>
                </a:spcAft>
              </a:pPr>
              <a:r>
                <a:rPr lang="zh-CN" altLang="en-US" sz="2800" dirty="0">
                  <a:solidFill>
                    <a:srgbClr val="000000"/>
                  </a:solidFill>
                  <a:latin typeface="宋体" panose="02010600030101010101" pitchFamily="2" charset="-122"/>
                  <a:ea typeface="宋体" panose="02010600030101010101" pitchFamily="2" charset="-122"/>
                  <a:sym typeface="宋体" panose="02010600030101010101" pitchFamily="2" charset="-122"/>
                </a:rPr>
                <a:t>股东直接诉讼</a:t>
              </a:r>
              <a:endParaRPr lang="zh-CN" altLang="en-US" sz="2800"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grpSp>
      <p:sp>
        <p:nvSpPr>
          <p:cNvPr id="29708" name="矩形 4"/>
          <p:cNvSpPr/>
          <p:nvPr/>
        </p:nvSpPr>
        <p:spPr>
          <a:xfrm>
            <a:off x="5524500" y="5715000"/>
            <a:ext cx="5143500" cy="579120"/>
          </a:xfrm>
          <a:prstGeom prst="rect">
            <a:avLst/>
          </a:prstGeom>
          <a:noFill/>
          <a:ln w="9525">
            <a:noFill/>
          </a:ln>
        </p:spPr>
        <p:txBody>
          <a:bodyPr anchor="t">
            <a:spAutoFit/>
          </a:bodyPr>
          <a:p>
            <a:pPr lvl="0" algn="ctr" eaLnBrk="0" hangingPunct="0"/>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151—152</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1"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30722" name="标题 1"/>
          <p:cNvSpPr>
            <a:spLocks noGrp="1"/>
          </p:cNvSpPr>
          <p:nvPr>
            <p:ph type="title"/>
          </p:nvPr>
        </p:nvSpPr>
        <p:spPr>
          <a:xfrm>
            <a:off x="1524000" y="0"/>
            <a:ext cx="5248275" cy="509588"/>
          </a:xfrm>
          <a:solidFill>
            <a:srgbClr val="3333CC"/>
          </a:solidFill>
        </p:spPr>
        <p:txBody>
          <a:bodyPr wrap="square" anchor="ctr"/>
          <a:p>
            <a:pPr marL="0" lvl="0" indent="0" algn="l" eaLnBrk="1" hangingPunct="1"/>
            <a:r>
              <a:rPr lang="zh-CN" altLang="en-US" sz="2000">
                <a:solidFill>
                  <a:srgbClr val="FFFFFF"/>
                </a:solidFill>
              </a:rPr>
              <a:t>股东的义务</a:t>
            </a:r>
            <a:endParaRPr lang="zh-CN" altLang="en-US"/>
          </a:p>
        </p:txBody>
      </p:sp>
      <p:sp>
        <p:nvSpPr>
          <p:cNvPr id="30723" name="内容占位符 2"/>
          <p:cNvSpPr>
            <a:spLocks noGrp="1"/>
          </p:cNvSpPr>
          <p:nvPr>
            <p:ph idx="4294967295"/>
          </p:nvPr>
        </p:nvSpPr>
        <p:spPr>
          <a:xfrm>
            <a:off x="1809750" y="1143000"/>
            <a:ext cx="6643688" cy="1214438"/>
          </a:xfrm>
        </p:spPr>
        <p:txBody>
          <a:bodyPr wrap="square" anchor="t"/>
          <a:p>
            <a:pPr lvl="0" eaLnBrk="1" hangingPunct="1">
              <a:buNone/>
            </a:pPr>
            <a:r>
              <a:rPr lang="zh-CN" altLang="en-US" sz="2800" b="1">
                <a:latin typeface="宋体" panose="02010600030101010101" pitchFamily="2" charset="-122"/>
                <a:sym typeface="宋体" panose="02010600030101010101" pitchFamily="2" charset="-122"/>
              </a:rPr>
              <a:t>股东权利滥用及公司法人人格否定制度</a:t>
            </a:r>
            <a:endParaRPr lang="zh-CN" altLang="en-US"/>
          </a:p>
        </p:txBody>
      </p:sp>
      <p:sp>
        <p:nvSpPr>
          <p:cNvPr id="30724" name="矩形 7"/>
          <p:cNvSpPr/>
          <p:nvPr/>
        </p:nvSpPr>
        <p:spPr>
          <a:xfrm>
            <a:off x="1809750" y="2143125"/>
            <a:ext cx="7155180" cy="518160"/>
          </a:xfrm>
          <a:prstGeom prst="rect">
            <a:avLst/>
          </a:prstGeom>
          <a:noFill/>
          <a:ln w="9525">
            <a:noFill/>
          </a:ln>
        </p:spPr>
        <p:txBody>
          <a:bodyPr wrap="none" anchor="t">
            <a:spAutoFit/>
          </a:bodyPr>
          <a:p>
            <a:pPr lvl="0" eaLnBrk="0" hangingPunct="0"/>
            <a:r>
              <a:rPr lang="zh-CN" altLang="en-US" sz="2800" b="1" dirty="0">
                <a:solidFill>
                  <a:srgbClr val="000000"/>
                </a:solidFill>
                <a:latin typeface="宋体" panose="02010600030101010101" pitchFamily="2" charset="-122"/>
                <a:ea typeface="宋体" panose="02010600030101010101" pitchFamily="2" charset="-122"/>
                <a:sym typeface="宋体" panose="02010600030101010101" pitchFamily="2" charset="-122"/>
              </a:rPr>
              <a:t>股东出资方式以及股东出资差额的补足义务 </a:t>
            </a:r>
            <a:endParaRPr lang="zh-CN" altLang="en-US" sz="2800" b="1"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sp>
        <p:nvSpPr>
          <p:cNvPr id="30725" name="矩形 8"/>
          <p:cNvSpPr/>
          <p:nvPr/>
        </p:nvSpPr>
        <p:spPr>
          <a:xfrm>
            <a:off x="2952750" y="3640138"/>
            <a:ext cx="6610350" cy="640080"/>
          </a:xfrm>
          <a:prstGeom prst="rect">
            <a:avLst/>
          </a:prstGeom>
          <a:noFill/>
          <a:ln w="9525">
            <a:noFill/>
          </a:ln>
        </p:spPr>
        <p:txBody>
          <a:bodyPr wrap="none" anchor="t">
            <a:spAutoFit/>
          </a:bodyPr>
          <a:p>
            <a:pPr lvl="0" eaLnBrk="0" hangingPunct="0"/>
            <a:r>
              <a:rPr lang="zh-CN" altLang="en-US" sz="3600" b="1" dirty="0">
                <a:solidFill>
                  <a:srgbClr val="000000"/>
                </a:solidFill>
                <a:latin typeface="宋体" panose="02010600030101010101" pitchFamily="2" charset="-122"/>
                <a:ea typeface="宋体" panose="02010600030101010101" pitchFamily="2" charset="-122"/>
                <a:sym typeface="宋体" panose="02010600030101010101" pitchFamily="2" charset="-122"/>
              </a:rPr>
              <a:t>出资不实或不足引发的法律责任</a:t>
            </a:r>
            <a:endParaRPr lang="zh-CN" altLang="en-US" dirty="0">
              <a:latin typeface="Arial" panose="020B0604020202020204" pitchFamily="34" charset="0"/>
              <a:ea typeface="宋体" panose="02010600030101010101" pitchFamily="2" charset="-122"/>
            </a:endParaRPr>
          </a:p>
        </p:txBody>
      </p:sp>
      <p:sp>
        <p:nvSpPr>
          <p:cNvPr id="30726" name="TextBox 5"/>
          <p:cNvSpPr/>
          <p:nvPr/>
        </p:nvSpPr>
        <p:spPr>
          <a:xfrm>
            <a:off x="8167688" y="1143000"/>
            <a:ext cx="2357437" cy="518160"/>
          </a:xfrm>
          <a:prstGeom prst="rect">
            <a:avLst/>
          </a:prstGeom>
          <a:noFill/>
          <a:ln w="9525">
            <a:noFill/>
          </a:ln>
        </p:spPr>
        <p:txBody>
          <a:bodyPr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20</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30727" name="TextBox 6"/>
          <p:cNvSpPr/>
          <p:nvPr/>
        </p:nvSpPr>
        <p:spPr>
          <a:xfrm>
            <a:off x="8667750" y="2120900"/>
            <a:ext cx="2357438" cy="518160"/>
          </a:xfrm>
          <a:prstGeom prst="rect">
            <a:avLst/>
          </a:prstGeom>
          <a:noFill/>
          <a:ln w="9525">
            <a:noFill/>
          </a:ln>
        </p:spPr>
        <p:txBody>
          <a:bodyPr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30</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30728" name="矩形 9"/>
          <p:cNvSpPr/>
          <p:nvPr/>
        </p:nvSpPr>
        <p:spPr>
          <a:xfrm>
            <a:off x="1809750" y="3000375"/>
            <a:ext cx="3042920" cy="518160"/>
          </a:xfrm>
          <a:prstGeom prst="rect">
            <a:avLst/>
          </a:prstGeom>
          <a:noFill/>
          <a:ln w="9525">
            <a:noFill/>
          </a:ln>
        </p:spPr>
        <p:txBody>
          <a:bodyPr wrap="none" anchor="t">
            <a:spAutoFit/>
          </a:bodyPr>
          <a:p>
            <a:pPr lvl="0" eaLnBrk="0" hangingPunct="0"/>
            <a:r>
              <a:rPr lang="zh-CN" altLang="en-US" sz="2800" b="1" dirty="0">
                <a:solidFill>
                  <a:srgbClr val="000000"/>
                </a:solidFill>
                <a:latin typeface="宋体" panose="02010600030101010101" pitchFamily="2" charset="-122"/>
                <a:ea typeface="宋体" panose="02010600030101010101" pitchFamily="2" charset="-122"/>
                <a:sym typeface="宋体" panose="02010600030101010101" pitchFamily="2" charset="-122"/>
              </a:rPr>
              <a:t>股东不得抽逃出资</a:t>
            </a:r>
            <a:endParaRPr lang="zh-CN" altLang="en-US" sz="2800" b="1"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sp>
        <p:nvSpPr>
          <p:cNvPr id="30729" name="TextBox 10"/>
          <p:cNvSpPr/>
          <p:nvPr/>
        </p:nvSpPr>
        <p:spPr>
          <a:xfrm>
            <a:off x="4881563" y="3000375"/>
            <a:ext cx="3714750" cy="518160"/>
          </a:xfrm>
          <a:prstGeom prst="rect">
            <a:avLst/>
          </a:prstGeom>
          <a:noFill/>
          <a:ln w="9525">
            <a:noFill/>
          </a:ln>
        </p:spPr>
        <p:txBody>
          <a:bodyPr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35</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068070" y="665480"/>
            <a:ext cx="9791700" cy="6185535"/>
          </a:xfrm>
          <a:prstGeom prst="rect">
            <a:avLst/>
          </a:prstGeom>
          <a:noFill/>
          <a:ln w="9525">
            <a:noFill/>
          </a:ln>
        </p:spPr>
        <p:txBody>
          <a:bodyPr wrap="square">
            <a:spAutoFit/>
          </a:bodyPr>
          <a:p>
            <a:pPr indent="285750"/>
            <a:r>
              <a:rPr lang="zh-CN" sz="3600" b="1">
                <a:ea typeface="宋体" panose="02010600030101010101" pitchFamily="2" charset="-122"/>
              </a:rPr>
              <a:t>刑法第一百五十九条　【虚假出资、抽逃出资罪】公司发起人、股东违反公司法的规定未交付货币、实物或者未转移财产权，虚假出资，或者在公司成立后又抽逃其出资，数额巨大、后果严重或者有其他严重情节的，处五年以下有期徒刑或者拘役，并处或者单处虚假出资金额或者抽逃出资金额百分之二以上百分之十以下罚金。单位犯前款罪的，对单位判处罚金，并对其直接负责的主管人员和其他直接责任人员，处五年以下有期徒刑或者拘役。</a:t>
            </a:r>
            <a:endParaRPr lang="zh-CN" altLang="en-US" sz="3600" b="1">
              <a:ea typeface="宋体" panose="02010600030101010101" pitchFamily="2"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89"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37890" name="标题 1"/>
          <p:cNvSpPr>
            <a:spLocks noGrp="1"/>
          </p:cNvSpPr>
          <p:nvPr>
            <p:ph type="title"/>
          </p:nvPr>
        </p:nvSpPr>
        <p:spPr>
          <a:xfrm>
            <a:off x="1524000" y="0"/>
            <a:ext cx="5248275" cy="509588"/>
          </a:xfrm>
          <a:solidFill>
            <a:srgbClr val="3333CC"/>
          </a:solidFill>
        </p:spPr>
        <p:txBody>
          <a:bodyPr wrap="square" anchor="ctr"/>
          <a:p>
            <a:pPr marL="0" lvl="0" indent="0" algn="l" eaLnBrk="1" hangingPunct="1"/>
            <a:r>
              <a:rPr lang="zh-CN" altLang="en-US" sz="2000">
                <a:solidFill>
                  <a:srgbClr val="FFFFFF"/>
                </a:solidFill>
              </a:rPr>
              <a:t>有限责任公司三会的职权及议事方式</a:t>
            </a:r>
            <a:endParaRPr lang="zh-CN" altLang="en-US"/>
          </a:p>
        </p:txBody>
      </p:sp>
      <p:sp>
        <p:nvSpPr>
          <p:cNvPr id="37891" name="矩形 4"/>
          <p:cNvSpPr/>
          <p:nvPr/>
        </p:nvSpPr>
        <p:spPr>
          <a:xfrm>
            <a:off x="2095500" y="1071563"/>
            <a:ext cx="3449320" cy="579120"/>
          </a:xfrm>
          <a:prstGeom prst="rect">
            <a:avLst/>
          </a:prstGeom>
          <a:noFill/>
          <a:ln w="9525">
            <a:noFill/>
          </a:ln>
        </p:spPr>
        <p:txBody>
          <a:bodyPr wrap="none" anchor="t">
            <a:spAutoFit/>
          </a:bodyPr>
          <a:p>
            <a:pPr lvl="0" eaLnBrk="0" hangingPunct="0"/>
            <a:r>
              <a:rPr lang="zh-CN" altLang="en-US" sz="3200" b="1" dirty="0">
                <a:solidFill>
                  <a:srgbClr val="000000"/>
                </a:solidFill>
                <a:latin typeface="Arial" panose="020B0604020202020204" pitchFamily="34" charset="0"/>
                <a:ea typeface="宋体" panose="02010600030101010101" pitchFamily="2" charset="-122"/>
                <a:sym typeface="宋体" panose="02010600030101010101" pitchFamily="2" charset="-122"/>
              </a:rPr>
              <a:t>“三会”是什么？</a:t>
            </a:r>
            <a:endParaRPr lang="zh-CN" altLang="en-US" dirty="0">
              <a:latin typeface="Arial" panose="020B0604020202020204" pitchFamily="34" charset="0"/>
              <a:ea typeface="宋体" panose="02010600030101010101" pitchFamily="2" charset="-122"/>
            </a:endParaRPr>
          </a:p>
        </p:txBody>
      </p:sp>
      <p:sp>
        <p:nvSpPr>
          <p:cNvPr id="37892" name="矩形 5"/>
          <p:cNvSpPr/>
          <p:nvPr/>
        </p:nvSpPr>
        <p:spPr>
          <a:xfrm>
            <a:off x="2381250" y="2857500"/>
            <a:ext cx="4929188" cy="579120"/>
          </a:xfrm>
          <a:prstGeom prst="rect">
            <a:avLst/>
          </a:prstGeom>
          <a:noFill/>
          <a:ln w="9525">
            <a:noFill/>
          </a:ln>
        </p:spPr>
        <p:txBody>
          <a:bodyPr anchor="t">
            <a:spAutoFit/>
          </a:bodyPr>
          <a:p>
            <a:pPr lvl="0" eaLnBrk="0" hangingPunct="0"/>
            <a:r>
              <a:rPr lang="zh-CN" altLang="en-US" sz="3200" b="1" dirty="0">
                <a:solidFill>
                  <a:srgbClr val="000000"/>
                </a:solidFill>
                <a:latin typeface="Arial" panose="020B0604020202020204" pitchFamily="34" charset="0"/>
                <a:ea typeface="宋体" panose="02010600030101010101" pitchFamily="2" charset="-122"/>
                <a:sym typeface="宋体" panose="02010600030101010101" pitchFamily="2" charset="-122"/>
              </a:rPr>
              <a:t>“三会”由哪些组成？</a:t>
            </a:r>
            <a:endParaRPr lang="zh-CN" altLang="en-US" dirty="0">
              <a:latin typeface="Arial" panose="020B0604020202020204" pitchFamily="34" charset="0"/>
              <a:ea typeface="宋体" panose="02010600030101010101" pitchFamily="2" charset="-122"/>
            </a:endParaRPr>
          </a:p>
        </p:txBody>
      </p:sp>
      <p:pic>
        <p:nvPicPr>
          <p:cNvPr id="37893" name="图片 6" descr="上课.jpg"/>
          <p:cNvPicPr>
            <a:picLocks noChangeAspect="1"/>
          </p:cNvPicPr>
          <p:nvPr/>
        </p:nvPicPr>
        <p:blipFill>
          <a:blip r:embed="rId1"/>
          <a:srcRect l="10991" t="6839" r="7294" b="8813"/>
          <a:stretch>
            <a:fillRect/>
          </a:stretch>
        </p:blipFill>
        <p:spPr>
          <a:xfrm>
            <a:off x="6024563" y="3500438"/>
            <a:ext cx="4286250" cy="2832100"/>
          </a:xfrm>
          <a:prstGeom prst="rect">
            <a:avLst/>
          </a:prstGeom>
          <a:noFill/>
          <a:ln w="9525">
            <a:noFill/>
          </a:ln>
        </p:spPr>
      </p:pic>
      <p:sp>
        <p:nvSpPr>
          <p:cNvPr id="37894" name="矩形 7"/>
          <p:cNvSpPr/>
          <p:nvPr/>
        </p:nvSpPr>
        <p:spPr>
          <a:xfrm>
            <a:off x="3167063" y="1928813"/>
            <a:ext cx="4674235" cy="579120"/>
          </a:xfrm>
          <a:prstGeom prst="rect">
            <a:avLst/>
          </a:prstGeom>
          <a:noFill/>
          <a:ln w="9525">
            <a:noFill/>
          </a:ln>
        </p:spPr>
        <p:txBody>
          <a:bodyPr wrap="none" anchor="t">
            <a:spAutoFit/>
          </a:bodyPr>
          <a:p>
            <a:pPr lvl="0" eaLnBrk="0" hangingPunct="0"/>
            <a:r>
              <a:rPr lang="zh-CN" altLang="en-US" sz="3200" b="1" dirty="0">
                <a:solidFill>
                  <a:srgbClr val="7030A0"/>
                </a:solidFill>
                <a:latin typeface="Arial" panose="020B0604020202020204" pitchFamily="34" charset="0"/>
                <a:ea typeface="宋体" panose="02010600030101010101" pitchFamily="2" charset="-122"/>
                <a:sym typeface="宋体" panose="02010600030101010101" pitchFamily="2" charset="-122"/>
              </a:rPr>
              <a:t>股东会、董事会、监事会</a:t>
            </a:r>
            <a:endParaRPr lang="zh-CN" altLang="en-US" dirty="0">
              <a:latin typeface="Arial" panose="020B0604020202020204" pitchFamily="34" charset="0"/>
              <a:ea typeface="宋体" panose="02010600030101010101" pitchFamily="2" charset="-122"/>
            </a:endParaRPr>
          </a:p>
        </p:txBody>
      </p:sp>
    </p:spTree>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1" name="矩形 3"/>
          <p:cNvSpPr/>
          <p:nvPr/>
        </p:nvSpPr>
        <p:spPr>
          <a:xfrm>
            <a:off x="1952625" y="285750"/>
            <a:ext cx="2224405" cy="579120"/>
          </a:xfrm>
          <a:prstGeom prst="rect">
            <a:avLst/>
          </a:prstGeom>
          <a:noFill/>
          <a:ln w="9525">
            <a:noFill/>
          </a:ln>
        </p:spPr>
        <p:txBody>
          <a:bodyPr wrap="none" anchor="t">
            <a:spAutoFit/>
          </a:bodyPr>
          <a:p>
            <a:pPr lvl="0" eaLnBrk="0" hangingPunct="0"/>
            <a:r>
              <a:rPr lang="zh-CN" altLang="en-US" sz="3200" b="1" dirty="0">
                <a:solidFill>
                  <a:srgbClr val="000000"/>
                </a:solidFill>
                <a:latin typeface="Arial" panose="020B0604020202020204" pitchFamily="34" charset="0"/>
                <a:ea typeface="宋体" panose="02010600030101010101" pitchFamily="2" charset="-122"/>
                <a:sym typeface="宋体" panose="02010600030101010101" pitchFamily="2" charset="-122"/>
              </a:rPr>
              <a:t>股东会职责</a:t>
            </a:r>
            <a:endParaRPr lang="zh-CN" altLang="en-US" dirty="0">
              <a:latin typeface="Arial" panose="020B0604020202020204" pitchFamily="34" charset="0"/>
              <a:ea typeface="宋体" panose="02010600030101010101" pitchFamily="2" charset="-122"/>
            </a:endParaRPr>
          </a:p>
        </p:txBody>
      </p:sp>
      <p:sp>
        <p:nvSpPr>
          <p:cNvPr id="46082" name="矩形 4"/>
          <p:cNvSpPr/>
          <p:nvPr/>
        </p:nvSpPr>
        <p:spPr>
          <a:xfrm>
            <a:off x="2881313" y="973138"/>
            <a:ext cx="7072312" cy="5120640"/>
          </a:xfrm>
          <a:prstGeom prst="rect">
            <a:avLst/>
          </a:prstGeom>
          <a:noFill/>
          <a:ln w="9525">
            <a:noFill/>
          </a:ln>
        </p:spPr>
        <p:txBody>
          <a:bodyPr anchor="t">
            <a:spAutoFit/>
          </a:bodyPr>
          <a:p>
            <a:pPr lvl="0" eaLnBrk="0" hangingPunct="0">
              <a:lnSpc>
                <a:spcPct val="150000"/>
              </a:lnSpc>
            </a:pP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1</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、决定公司的经营方针和投资计划；</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、选举更换董事、监事、决定以上人员报酬（非职工代表）</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3</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、审议批准董事会报告；</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4</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、审议批准监事会报告；</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5</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、审议批准公司的年度财务预算方案、决算方案；</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6</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、审议批准公司利润分配 ，弥补亏损方案；</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7</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、对增加或减少注册资本作出决议；</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8</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、对发行债券做决议；</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9</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、对合并、分立、解散、清算或变更作决议；</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10</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、修改公司章程；</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11</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、章程规定的其他职权。</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46083" name="矩形 5"/>
          <p:cNvSpPr/>
          <p:nvPr/>
        </p:nvSpPr>
        <p:spPr>
          <a:xfrm>
            <a:off x="5810250" y="428625"/>
            <a:ext cx="4572000" cy="548640"/>
          </a:xfrm>
          <a:prstGeom prst="rect">
            <a:avLst/>
          </a:prstGeom>
          <a:noFill/>
          <a:ln w="9525">
            <a:noFill/>
          </a:ln>
        </p:spPr>
        <p:txBody>
          <a:bodyPr anchor="t">
            <a:spAutoFit/>
          </a:bodyPr>
          <a:p>
            <a:pPr lvl="0" eaLnBrk="0" hangingPunct="0">
              <a:lnSpc>
                <a:spcPct val="150000"/>
              </a:lnSpc>
            </a:pPr>
            <a:r>
              <a:rPr lang="zh-CN" altLang="en-US" sz="2000" dirty="0">
                <a:solidFill>
                  <a:srgbClr val="FF0000"/>
                </a:solidFill>
                <a:latin typeface="Arial" panose="020B0604020202020204" pitchFamily="34" charset="0"/>
                <a:ea typeface="宋体" panose="02010600030101010101" pitchFamily="2" charset="-122"/>
                <a:sym typeface="宋体" panose="02010600030101010101" pitchFamily="2" charset="-122"/>
              </a:rPr>
              <a:t>有限责任公司股东会由全体股东组成</a:t>
            </a:r>
            <a:endParaRPr lang="en-US" altLang="x-none" sz="2000" dirty="0">
              <a:solidFill>
                <a:srgbClr val="FF0000"/>
              </a:solidFill>
              <a:latin typeface="Arial" panose="020B0604020202020204" pitchFamily="34" charset="0"/>
              <a:ea typeface="宋体" panose="02010600030101010101" pitchFamily="2" charset="-122"/>
              <a:sym typeface="Calibri" panose="020F0502020204030204" charset="0"/>
            </a:endParaRPr>
          </a:p>
        </p:txBody>
      </p:sp>
      <p:sp>
        <p:nvSpPr>
          <p:cNvPr id="46084" name="矩形 6"/>
          <p:cNvSpPr/>
          <p:nvPr/>
        </p:nvSpPr>
        <p:spPr>
          <a:xfrm>
            <a:off x="7381875" y="4286250"/>
            <a:ext cx="3000375" cy="396240"/>
          </a:xfrm>
          <a:prstGeom prst="rect">
            <a:avLst/>
          </a:prstGeom>
          <a:noFill/>
          <a:ln w="9525">
            <a:noFill/>
          </a:ln>
        </p:spPr>
        <p:txBody>
          <a:bodyPr anchor="t">
            <a:spAutoFit/>
          </a:bodyPr>
          <a:p>
            <a:pPr lvl="0" algn="ctr" eaLnBrk="0" hangingPunct="0"/>
            <a:r>
              <a:rPr lang="en-US" altLang="x-none" sz="20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0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0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0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000" b="1" dirty="0">
                <a:solidFill>
                  <a:srgbClr val="FF0000"/>
                </a:solidFill>
                <a:latin typeface="Arial" panose="020B0604020202020204" pitchFamily="34" charset="0"/>
                <a:ea typeface="宋体" panose="02010600030101010101" pitchFamily="2" charset="-122"/>
                <a:sym typeface="Calibri" panose="020F0502020204030204" charset="0"/>
              </a:rPr>
              <a:t>36—37</a:t>
            </a:r>
            <a:r>
              <a:rPr lang="zh-CN" altLang="en-US" sz="20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0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46085" name="矩形 7"/>
          <p:cNvSpPr/>
          <p:nvPr/>
        </p:nvSpPr>
        <p:spPr>
          <a:xfrm>
            <a:off x="1881188" y="3857625"/>
            <a:ext cx="1000125" cy="1143000"/>
          </a:xfrm>
          <a:prstGeom prst="rect">
            <a:avLst/>
          </a:prstGeom>
          <a:solidFill>
            <a:schemeClr val="accent1"/>
          </a:solidFill>
          <a:ln w="25400" cap="flat" cmpd="sng">
            <a:solidFill>
              <a:srgbClr val="395E8A"/>
            </a:solidFill>
            <a:prstDash val="solid"/>
            <a:miter/>
            <a:headEnd type="none" w="med" len="med"/>
            <a:tailEnd type="none" w="med" len="med"/>
          </a:ln>
        </p:spPr>
        <p:txBody>
          <a:bodyPr anchor="ctr"/>
          <a:p>
            <a:pPr lvl="0" algn="ctr" eaLnBrk="0" hangingPunct="0"/>
            <a:r>
              <a:rPr lang="zh-CN" altLang="en-US" b="1" dirty="0">
                <a:solidFill>
                  <a:srgbClr val="CCEDC7"/>
                </a:solidFill>
                <a:latin typeface="宋体" panose="02010600030101010101" pitchFamily="2" charset="-122"/>
                <a:ea typeface="宋体" panose="02010600030101010101" pitchFamily="2" charset="-122"/>
                <a:sym typeface="宋体" panose="02010600030101010101" pitchFamily="2" charset="-122"/>
              </a:rPr>
              <a:t>对公司重大事项</a:t>
            </a:r>
            <a:endParaRPr lang="zh-CN" altLang="en-US"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46086" name="矩形 8"/>
          <p:cNvSpPr/>
          <p:nvPr/>
        </p:nvSpPr>
        <p:spPr>
          <a:xfrm>
            <a:off x="1881188" y="1143000"/>
            <a:ext cx="1000125" cy="2428875"/>
          </a:xfrm>
          <a:prstGeom prst="rect">
            <a:avLst/>
          </a:prstGeom>
          <a:solidFill>
            <a:schemeClr val="accent1"/>
          </a:solidFill>
          <a:ln w="25400" cap="flat" cmpd="sng">
            <a:solidFill>
              <a:srgbClr val="395E8A"/>
            </a:solidFill>
            <a:prstDash val="solid"/>
            <a:miter/>
            <a:headEnd type="none" w="med" len="med"/>
            <a:tailEnd type="none" w="med" len="med"/>
          </a:ln>
        </p:spPr>
        <p:txBody>
          <a:bodyPr anchor="ctr"/>
          <a:p>
            <a:pPr lvl="0" algn="ctr" eaLnBrk="0" hangingPunct="0"/>
            <a:r>
              <a:rPr lang="zh-CN" altLang="en-US" b="1" dirty="0">
                <a:solidFill>
                  <a:srgbClr val="CCEDC7"/>
                </a:solidFill>
                <a:latin typeface="宋体" panose="02010600030101010101" pitchFamily="2" charset="-122"/>
                <a:ea typeface="宋体" panose="02010600030101010101" pitchFamily="2" charset="-122"/>
                <a:sym typeface="宋体" panose="02010600030101010101" pitchFamily="2" charset="-122"/>
              </a:rPr>
              <a:t>对公司经营管理</a:t>
            </a:r>
            <a:endParaRPr lang="zh-CN" altLang="en-US"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46087" name="矩形 9"/>
          <p:cNvSpPr/>
          <p:nvPr/>
        </p:nvSpPr>
        <p:spPr>
          <a:xfrm>
            <a:off x="1881188" y="5286375"/>
            <a:ext cx="1000125" cy="785813"/>
          </a:xfrm>
          <a:prstGeom prst="rect">
            <a:avLst/>
          </a:prstGeom>
          <a:solidFill>
            <a:schemeClr val="accent1"/>
          </a:solidFill>
          <a:ln w="25400" cap="flat" cmpd="sng">
            <a:solidFill>
              <a:srgbClr val="395E8A"/>
            </a:solidFill>
            <a:prstDash val="solid"/>
            <a:miter/>
            <a:headEnd type="none" w="med" len="med"/>
            <a:tailEnd type="none" w="med" len="med"/>
          </a:ln>
        </p:spPr>
        <p:txBody>
          <a:bodyPr anchor="ctr"/>
          <a:p>
            <a:pPr lvl="0" algn="ctr" eaLnBrk="0" hangingPunct="0"/>
            <a:r>
              <a:rPr lang="zh-CN" altLang="en-US" b="1" dirty="0">
                <a:solidFill>
                  <a:srgbClr val="CCEDC7"/>
                </a:solidFill>
                <a:latin typeface="宋体" panose="02010600030101010101" pitchFamily="2" charset="-122"/>
                <a:ea typeface="宋体" panose="02010600030101010101" pitchFamily="2" charset="-122"/>
                <a:sym typeface="宋体" panose="02010600030101010101" pitchFamily="2" charset="-122"/>
              </a:rPr>
              <a:t>对公司章程</a:t>
            </a:r>
            <a:endParaRPr lang="zh-CN" altLang="en-US"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5" name="矩形 3"/>
          <p:cNvSpPr/>
          <p:nvPr/>
        </p:nvSpPr>
        <p:spPr>
          <a:xfrm>
            <a:off x="1738313" y="142875"/>
            <a:ext cx="2224405" cy="579120"/>
          </a:xfrm>
          <a:prstGeom prst="rect">
            <a:avLst/>
          </a:prstGeom>
          <a:noFill/>
          <a:ln w="9525">
            <a:noFill/>
          </a:ln>
        </p:spPr>
        <p:txBody>
          <a:bodyPr wrap="none" anchor="t">
            <a:spAutoFit/>
          </a:bodyPr>
          <a:p>
            <a:pPr lvl="0" eaLnBrk="0" hangingPunct="0"/>
            <a:r>
              <a:rPr lang="zh-CN" altLang="en-US" sz="3200" b="1" dirty="0">
                <a:solidFill>
                  <a:srgbClr val="000000"/>
                </a:solidFill>
                <a:latin typeface="Arial" panose="020B0604020202020204" pitchFamily="34" charset="0"/>
                <a:ea typeface="宋体" panose="02010600030101010101" pitchFamily="2" charset="-122"/>
                <a:sym typeface="宋体" panose="02010600030101010101" pitchFamily="2" charset="-122"/>
              </a:rPr>
              <a:t>股东会会议</a:t>
            </a:r>
            <a:endParaRPr lang="zh-CN" altLang="en-US" dirty="0">
              <a:latin typeface="Arial" panose="020B0604020202020204" pitchFamily="34" charset="0"/>
              <a:ea typeface="宋体" panose="02010600030101010101" pitchFamily="2" charset="-122"/>
            </a:endParaRPr>
          </a:p>
        </p:txBody>
      </p:sp>
      <p:sp>
        <p:nvSpPr>
          <p:cNvPr id="47106" name="TextBox 4"/>
          <p:cNvSpPr/>
          <p:nvPr/>
        </p:nvSpPr>
        <p:spPr>
          <a:xfrm>
            <a:off x="2024063" y="1095375"/>
            <a:ext cx="2428875" cy="579120"/>
          </a:xfrm>
          <a:prstGeom prst="rect">
            <a:avLst/>
          </a:prstGeom>
          <a:solidFill>
            <a:srgbClr val="CCEDC7"/>
          </a:solidFill>
          <a:ln w="25400" cap="flat" cmpd="sng">
            <a:solidFill>
              <a:schemeClr val="accent2"/>
            </a:solidFill>
            <a:prstDash val="solid"/>
            <a:miter/>
            <a:headEnd type="none" w="med" len="med"/>
            <a:tailEnd type="none" w="med" len="med"/>
          </a:ln>
        </p:spPr>
        <p:txBody>
          <a:bodyPr anchor="t">
            <a:spAutoFit/>
          </a:bodyPr>
          <a:p>
            <a:pPr lvl="0" algn="ctr" eaLnBrk="0" hangingPunct="0"/>
            <a:r>
              <a:rPr lang="zh-CN" altLang="en-US" sz="3200" b="1" dirty="0">
                <a:solidFill>
                  <a:srgbClr val="000000"/>
                </a:solidFill>
                <a:latin typeface="宋体" panose="02010600030101010101" pitchFamily="2" charset="-122"/>
                <a:ea typeface="宋体" panose="02010600030101010101" pitchFamily="2" charset="-122"/>
                <a:sym typeface="宋体" panose="02010600030101010101" pitchFamily="2" charset="-122"/>
              </a:rPr>
              <a:t>首次会议</a:t>
            </a:r>
            <a:endParaRPr lang="zh-CN" altLang="en-US" sz="3200" b="1"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sp>
        <p:nvSpPr>
          <p:cNvPr id="47107" name="TextBox 5"/>
          <p:cNvSpPr/>
          <p:nvPr/>
        </p:nvSpPr>
        <p:spPr>
          <a:xfrm>
            <a:off x="2024063" y="2201863"/>
            <a:ext cx="2428875" cy="579120"/>
          </a:xfrm>
          <a:prstGeom prst="rect">
            <a:avLst/>
          </a:prstGeom>
          <a:solidFill>
            <a:srgbClr val="CCEDC7"/>
          </a:solidFill>
          <a:ln w="25400" cap="flat" cmpd="sng">
            <a:solidFill>
              <a:schemeClr val="accent2"/>
            </a:solidFill>
            <a:prstDash val="solid"/>
            <a:miter/>
            <a:headEnd type="none" w="med" len="med"/>
            <a:tailEnd type="none" w="med" len="med"/>
          </a:ln>
        </p:spPr>
        <p:txBody>
          <a:bodyPr anchor="t">
            <a:spAutoFit/>
          </a:bodyPr>
          <a:p>
            <a:pPr lvl="0" algn="ctr" eaLnBrk="0" hangingPunct="0"/>
            <a:r>
              <a:rPr lang="zh-CN" altLang="en-US" sz="3200" b="1" dirty="0">
                <a:solidFill>
                  <a:srgbClr val="000000"/>
                </a:solidFill>
                <a:latin typeface="宋体" panose="02010600030101010101" pitchFamily="2" charset="-122"/>
                <a:ea typeface="宋体" panose="02010600030101010101" pitchFamily="2" charset="-122"/>
                <a:sym typeface="宋体" panose="02010600030101010101" pitchFamily="2" charset="-122"/>
              </a:rPr>
              <a:t>定期会议</a:t>
            </a:r>
            <a:endParaRPr lang="zh-CN" altLang="en-US" sz="3200" b="1"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sp>
        <p:nvSpPr>
          <p:cNvPr id="47108" name="TextBox 6"/>
          <p:cNvSpPr/>
          <p:nvPr/>
        </p:nvSpPr>
        <p:spPr>
          <a:xfrm>
            <a:off x="2024063" y="3773488"/>
            <a:ext cx="2428875" cy="579120"/>
          </a:xfrm>
          <a:prstGeom prst="rect">
            <a:avLst/>
          </a:prstGeom>
          <a:solidFill>
            <a:srgbClr val="CCEDC7"/>
          </a:solidFill>
          <a:ln w="25400" cap="flat" cmpd="sng">
            <a:solidFill>
              <a:schemeClr val="accent2"/>
            </a:solidFill>
            <a:prstDash val="solid"/>
            <a:miter/>
            <a:headEnd type="none" w="med" len="med"/>
            <a:tailEnd type="none" w="med" len="med"/>
          </a:ln>
        </p:spPr>
        <p:txBody>
          <a:bodyPr anchor="t">
            <a:spAutoFit/>
          </a:bodyPr>
          <a:p>
            <a:pPr lvl="0" algn="ctr" eaLnBrk="0" hangingPunct="0"/>
            <a:r>
              <a:rPr lang="zh-CN" altLang="en-US" sz="3200" b="1" dirty="0">
                <a:solidFill>
                  <a:srgbClr val="000000"/>
                </a:solidFill>
                <a:latin typeface="宋体" panose="02010600030101010101" pitchFamily="2" charset="-122"/>
                <a:ea typeface="宋体" panose="02010600030101010101" pitchFamily="2" charset="-122"/>
                <a:sym typeface="宋体" panose="02010600030101010101" pitchFamily="2" charset="-122"/>
              </a:rPr>
              <a:t>临时会议</a:t>
            </a:r>
            <a:endParaRPr lang="zh-CN" altLang="en-US" sz="3200" b="1"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cxnSp>
        <p:nvCxnSpPr>
          <p:cNvPr id="47109" name="直接连接符 8"/>
          <p:cNvCxnSpPr>
            <a:stCxn id="47106" idx="3"/>
            <a:endCxn id="47110" idx="1"/>
          </p:cNvCxnSpPr>
          <p:nvPr/>
        </p:nvCxnSpPr>
        <p:spPr>
          <a:xfrm flipH="1" flipV="1">
            <a:off x="4214813" y="1365568"/>
            <a:ext cx="238125" cy="19050"/>
          </a:xfrm>
          <a:prstGeom prst="line">
            <a:avLst/>
          </a:prstGeom>
          <a:ln w="9525" cap="flat" cmpd="sng">
            <a:solidFill>
              <a:schemeClr val="accent1"/>
            </a:solidFill>
            <a:prstDash val="solid"/>
            <a:round/>
            <a:headEnd type="none" w="med" len="med"/>
            <a:tailEnd type="none" w="med" len="med"/>
          </a:ln>
        </p:spPr>
      </p:cxnSp>
      <p:sp>
        <p:nvSpPr>
          <p:cNvPr id="47110" name="矩形 9"/>
          <p:cNvSpPr/>
          <p:nvPr/>
        </p:nvSpPr>
        <p:spPr>
          <a:xfrm>
            <a:off x="4214813" y="1000125"/>
            <a:ext cx="4643437" cy="731520"/>
          </a:xfrm>
          <a:prstGeom prst="rect">
            <a:avLst/>
          </a:prstGeom>
          <a:solidFill>
            <a:srgbClr val="CCEDC7"/>
          </a:solidFill>
          <a:ln w="25400" cap="flat" cmpd="sng">
            <a:solidFill>
              <a:srgbClr val="000000"/>
            </a:solidFill>
            <a:prstDash val="solid"/>
            <a:miter/>
            <a:headEnd type="none" w="med" len="med"/>
            <a:tailEnd type="none" w="med" len="med"/>
          </a:ln>
        </p:spPr>
        <p:txBody>
          <a:bodyPr anchor="t">
            <a:spAutoFit/>
          </a:bodyPr>
          <a:p>
            <a:pPr lvl="0" eaLnBrk="0" hangingPunct="0">
              <a:lnSpc>
                <a:spcPct val="150000"/>
              </a:lnSpc>
            </a:pPr>
            <a:r>
              <a:rPr lang="zh-CN" altLang="en-US" sz="2800" dirty="0">
                <a:solidFill>
                  <a:srgbClr val="000000"/>
                </a:solidFill>
                <a:latin typeface="宋体" panose="02010600030101010101" pitchFamily="2" charset="-122"/>
                <a:ea typeface="宋体" panose="02010600030101010101" pitchFamily="2" charset="-122"/>
                <a:sym typeface="宋体" panose="02010600030101010101" pitchFamily="2" charset="-122"/>
              </a:rPr>
              <a:t>出资最多的股东召集和主持</a:t>
            </a:r>
            <a:endParaRPr lang="en-US" altLang="x-none" sz="2800" dirty="0">
              <a:solidFill>
                <a:srgbClr val="000000"/>
              </a:solidFill>
              <a:latin typeface="Calibri" panose="020F0502020204030204" charset="0"/>
              <a:ea typeface="宋体" panose="02010600030101010101" pitchFamily="2" charset="-122"/>
              <a:sym typeface="Calibri" panose="020F0502020204030204" charset="0"/>
            </a:endParaRPr>
          </a:p>
        </p:txBody>
      </p:sp>
      <p:cxnSp>
        <p:nvCxnSpPr>
          <p:cNvPr id="47111" name="直接连接符 17"/>
          <p:cNvCxnSpPr>
            <a:stCxn id="47108" idx="3"/>
            <a:endCxn id="47112" idx="1"/>
          </p:cNvCxnSpPr>
          <p:nvPr/>
        </p:nvCxnSpPr>
        <p:spPr>
          <a:xfrm flipH="1">
            <a:off x="4214813" y="4063048"/>
            <a:ext cx="238125" cy="254635"/>
          </a:xfrm>
          <a:prstGeom prst="line">
            <a:avLst/>
          </a:prstGeom>
          <a:ln w="9525" cap="flat" cmpd="sng">
            <a:solidFill>
              <a:schemeClr val="accent1"/>
            </a:solidFill>
            <a:prstDash val="solid"/>
            <a:round/>
            <a:headEnd type="none" w="med" len="med"/>
            <a:tailEnd type="none" w="med" len="med"/>
          </a:ln>
        </p:spPr>
      </p:cxnSp>
      <p:sp>
        <p:nvSpPr>
          <p:cNvPr id="47112" name="矩形 18"/>
          <p:cNvSpPr/>
          <p:nvPr/>
        </p:nvSpPr>
        <p:spPr>
          <a:xfrm>
            <a:off x="4214813" y="3175000"/>
            <a:ext cx="4643437" cy="2286000"/>
          </a:xfrm>
          <a:prstGeom prst="rect">
            <a:avLst/>
          </a:prstGeom>
          <a:solidFill>
            <a:srgbClr val="CCEDC7"/>
          </a:solidFill>
          <a:ln w="25400" cap="flat" cmpd="sng">
            <a:solidFill>
              <a:srgbClr val="000000"/>
            </a:solidFill>
            <a:prstDash val="solid"/>
            <a:miter/>
            <a:headEnd type="none" w="med" len="med"/>
            <a:tailEnd type="none" w="med" len="med"/>
          </a:ln>
        </p:spPr>
        <p:txBody>
          <a:bodyPr anchor="t">
            <a:spAutoFit/>
          </a:bodyPr>
          <a:p>
            <a:pPr lvl="0" eaLnBrk="0" hangingPunct="0">
              <a:lnSpc>
                <a:spcPct val="150000"/>
              </a:lnSpc>
            </a:pPr>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   代表</a:t>
            </a:r>
            <a:r>
              <a:rPr lang="en-US" altLang="x-none" sz="2400" dirty="0">
                <a:solidFill>
                  <a:srgbClr val="000000"/>
                </a:solidFill>
                <a:latin typeface="Calibri" panose="020F0502020204030204" charset="0"/>
                <a:ea typeface="宋体" panose="02010600030101010101" pitchFamily="2" charset="-122"/>
                <a:sym typeface="Calibri" panose="020F0502020204030204" charset="0"/>
              </a:rPr>
              <a:t>1/10</a:t>
            </a:r>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以上表决权的股东；</a:t>
            </a:r>
            <a:endParaRPr lang="en-US" altLang="x-none" sz="2400" dirty="0">
              <a:solidFill>
                <a:srgbClr val="000000"/>
              </a:solidFill>
              <a:latin typeface="Calibri" panose="020F0502020204030204" charset="0"/>
              <a:ea typeface="宋体" panose="02010600030101010101" pitchFamily="2" charset="-122"/>
              <a:sym typeface="Calibri" panose="020F0502020204030204" charset="0"/>
            </a:endParaRPr>
          </a:p>
          <a:p>
            <a:pPr lvl="0" eaLnBrk="0" hangingPunct="0">
              <a:lnSpc>
                <a:spcPct val="150000"/>
              </a:lnSpc>
            </a:pPr>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       代表</a:t>
            </a:r>
            <a:r>
              <a:rPr lang="en-US" altLang="x-none" sz="2400" dirty="0">
                <a:solidFill>
                  <a:srgbClr val="000000"/>
                </a:solidFill>
                <a:latin typeface="Calibri" panose="020F0502020204030204" charset="0"/>
                <a:ea typeface="宋体" panose="02010600030101010101" pitchFamily="2" charset="-122"/>
                <a:sym typeface="Calibri" panose="020F0502020204030204" charset="0"/>
              </a:rPr>
              <a:t>1/3</a:t>
            </a:r>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以上董事；</a:t>
            </a:r>
            <a:endParaRPr lang="en-US" altLang="x-none" sz="2400" dirty="0">
              <a:solidFill>
                <a:srgbClr val="000000"/>
              </a:solidFill>
              <a:latin typeface="Calibri" panose="020F0502020204030204" charset="0"/>
              <a:ea typeface="宋体" panose="02010600030101010101" pitchFamily="2" charset="-122"/>
              <a:sym typeface="Calibri" panose="020F0502020204030204" charset="0"/>
            </a:endParaRPr>
          </a:p>
          <a:p>
            <a:pPr lvl="0" eaLnBrk="0" hangingPunct="0">
              <a:lnSpc>
                <a:spcPct val="150000"/>
              </a:lnSpc>
            </a:pPr>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监事会或不设监事会的监事提议。</a:t>
            </a:r>
            <a:endParaRPr lang="en-US" altLang="x-none" sz="2400" dirty="0">
              <a:solidFill>
                <a:srgbClr val="000000"/>
              </a:solidFill>
              <a:latin typeface="Calibri" panose="020F0502020204030204" charset="0"/>
              <a:ea typeface="宋体" panose="02010600030101010101" pitchFamily="2" charset="-122"/>
              <a:sym typeface="Calibri" panose="020F0502020204030204" charset="0"/>
            </a:endParaRPr>
          </a:p>
        </p:txBody>
      </p:sp>
      <p:sp>
        <p:nvSpPr>
          <p:cNvPr id="47113" name="直接连接符 20"/>
          <p:cNvSpPr/>
          <p:nvPr/>
        </p:nvSpPr>
        <p:spPr>
          <a:xfrm>
            <a:off x="4452938" y="2493963"/>
            <a:ext cx="1285875" cy="19050"/>
          </a:xfrm>
          <a:prstGeom prst="line">
            <a:avLst/>
          </a:prstGeom>
          <a:ln w="9525" cap="flat" cmpd="sng">
            <a:solidFill>
              <a:schemeClr val="accent1"/>
            </a:solidFill>
            <a:prstDash val="solid"/>
            <a:round/>
            <a:headEnd type="none" w="med" len="med"/>
            <a:tailEnd type="none" w="med" len="med"/>
          </a:ln>
        </p:spPr>
        <p:txBody>
          <a:bodyPr anchor="t"/>
          <a:p>
            <a:pPr lvl="0" eaLnBrk="0" hangingPunct="0"/>
            <a:endParaRPr lang="zh-CN" altLang="en-US">
              <a:latin typeface="Arial" panose="020B0604020202020204" pitchFamily="34" charset="0"/>
              <a:ea typeface="宋体" panose="02010600030101010101" pitchFamily="2" charset="-122"/>
            </a:endParaRPr>
          </a:p>
        </p:txBody>
      </p:sp>
      <p:sp>
        <p:nvSpPr>
          <p:cNvPr id="47114" name="矩形 21"/>
          <p:cNvSpPr/>
          <p:nvPr/>
        </p:nvSpPr>
        <p:spPr>
          <a:xfrm>
            <a:off x="5738813" y="2143125"/>
            <a:ext cx="4643437" cy="731520"/>
          </a:xfrm>
          <a:prstGeom prst="rect">
            <a:avLst/>
          </a:prstGeom>
          <a:solidFill>
            <a:srgbClr val="CCEDC7"/>
          </a:solidFill>
          <a:ln w="25400" cap="flat" cmpd="sng">
            <a:solidFill>
              <a:srgbClr val="000000"/>
            </a:solidFill>
            <a:prstDash val="solid"/>
            <a:miter/>
            <a:headEnd type="none" w="med" len="med"/>
            <a:tailEnd type="none" w="med" len="med"/>
          </a:ln>
        </p:spPr>
        <p:txBody>
          <a:bodyPr anchor="t">
            <a:spAutoFit/>
          </a:bodyPr>
          <a:p>
            <a:pPr lvl="0" eaLnBrk="0" hangingPunct="0">
              <a:lnSpc>
                <a:spcPct val="150000"/>
              </a:lnSpc>
            </a:pPr>
            <a:r>
              <a:rPr lang="zh-CN" altLang="en-US" sz="2800" dirty="0">
                <a:solidFill>
                  <a:srgbClr val="000000"/>
                </a:solidFill>
                <a:latin typeface="宋体" panose="02010600030101010101" pitchFamily="2" charset="-122"/>
                <a:ea typeface="宋体" panose="02010600030101010101" pitchFamily="2" charset="-122"/>
                <a:sym typeface="宋体" panose="02010600030101010101" pitchFamily="2" charset="-122"/>
              </a:rPr>
              <a:t>按公司章程规定按时召开</a:t>
            </a:r>
            <a:endParaRPr lang="en-US" altLang="x-none" sz="2800" dirty="0">
              <a:solidFill>
                <a:srgbClr val="000000"/>
              </a:solidFill>
              <a:latin typeface="Calibri" panose="020F0502020204030204" charset="0"/>
              <a:ea typeface="宋体" panose="02010600030101010101" pitchFamily="2" charset="-122"/>
              <a:sym typeface="Calibri" panose="020F0502020204030204" charset="0"/>
            </a:endParaRPr>
          </a:p>
        </p:txBody>
      </p:sp>
      <p:sp>
        <p:nvSpPr>
          <p:cNvPr id="47115" name="矩形 32"/>
          <p:cNvSpPr/>
          <p:nvPr/>
        </p:nvSpPr>
        <p:spPr>
          <a:xfrm>
            <a:off x="1952625" y="5157788"/>
            <a:ext cx="8643938" cy="1188720"/>
          </a:xfrm>
          <a:prstGeom prst="rect">
            <a:avLst/>
          </a:prstGeom>
          <a:noFill/>
          <a:ln w="9525">
            <a:noFill/>
          </a:ln>
        </p:spPr>
        <p:txBody>
          <a:bodyPr anchor="t">
            <a:spAutoFit/>
          </a:bodyPr>
          <a:p>
            <a:pPr lvl="0" eaLnBrk="0" hangingPunct="0">
              <a:lnSpc>
                <a:spcPct val="150000"/>
              </a:lnSpc>
            </a:pPr>
            <a:r>
              <a:rPr lang="zh-CN" altLang="en-US" sz="2400" b="1" dirty="0">
                <a:solidFill>
                  <a:srgbClr val="000000"/>
                </a:solidFill>
                <a:latin typeface="Arial" panose="020B0604020202020204" pitchFamily="34" charset="0"/>
                <a:ea typeface="宋体" panose="02010600030101010101" pitchFamily="2" charset="-122"/>
                <a:sym typeface="宋体" panose="02010600030101010101" pitchFamily="2" charset="-122"/>
              </a:rPr>
              <a:t>        股东会召开前</a:t>
            </a:r>
            <a:r>
              <a:rPr lang="en-US" altLang="x-none" sz="2400" b="1" dirty="0">
                <a:solidFill>
                  <a:srgbClr val="000000"/>
                </a:solidFill>
                <a:latin typeface="Arial" panose="020B0604020202020204" pitchFamily="34" charset="0"/>
                <a:ea typeface="宋体" panose="02010600030101010101" pitchFamily="2" charset="-122"/>
                <a:sym typeface="Calibri" panose="020F0502020204030204" charset="0"/>
              </a:rPr>
              <a:t>15</a:t>
            </a:r>
            <a:r>
              <a:rPr lang="zh-CN" altLang="en-US" sz="2400" b="1" dirty="0">
                <a:solidFill>
                  <a:srgbClr val="000000"/>
                </a:solidFill>
                <a:latin typeface="Arial" panose="020B0604020202020204" pitchFamily="34" charset="0"/>
                <a:ea typeface="宋体" panose="02010600030101010101" pitchFamily="2" charset="-122"/>
                <a:sym typeface="宋体" panose="02010600030101010101" pitchFamily="2" charset="-122"/>
              </a:rPr>
              <a:t>日前通知全体股东，应对所议事项的决定做会议记录，出席会议的股东应在记录上签字。</a:t>
            </a:r>
            <a:endParaRPr lang="zh-CN" altLang="en-US" sz="24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47116" name="矩形 12"/>
          <p:cNvSpPr/>
          <p:nvPr/>
        </p:nvSpPr>
        <p:spPr>
          <a:xfrm>
            <a:off x="5524500" y="214313"/>
            <a:ext cx="5143500" cy="457200"/>
          </a:xfrm>
          <a:prstGeom prst="rect">
            <a:avLst/>
          </a:prstGeom>
          <a:noFill/>
          <a:ln w="9525">
            <a:noFill/>
          </a:ln>
        </p:spPr>
        <p:txBody>
          <a:bodyPr anchor="t">
            <a:spAutoFit/>
          </a:bodyPr>
          <a:p>
            <a:pPr lvl="0" algn="ctr" eaLnBrk="0" hangingPunct="0"/>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38</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439</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41</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29" name="矩形 3"/>
          <p:cNvSpPr/>
          <p:nvPr/>
        </p:nvSpPr>
        <p:spPr>
          <a:xfrm>
            <a:off x="6738938" y="285750"/>
            <a:ext cx="308038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40</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48130" name="矩形 4"/>
          <p:cNvSpPr/>
          <p:nvPr/>
        </p:nvSpPr>
        <p:spPr>
          <a:xfrm>
            <a:off x="1809750" y="1071563"/>
            <a:ext cx="8643938" cy="1737360"/>
          </a:xfrm>
          <a:prstGeom prst="rect">
            <a:avLst/>
          </a:prstGeom>
          <a:noFill/>
          <a:ln w="9525">
            <a:noFill/>
          </a:ln>
        </p:spPr>
        <p:txBody>
          <a:bodyPr anchor="t">
            <a:spAutoFit/>
          </a:bodyPr>
          <a:p>
            <a:pPr lvl="0" eaLnBrk="0" hangingPunct="0">
              <a:lnSpc>
                <a:spcPct val="15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设有董事会的，股东会会议由董事会召集，董事长主持；董事长不能履行的，由副董事长主持；副董事长不能履行的，有半数以上董事共同推举一名董事主持。</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48131" name="矩形 5"/>
          <p:cNvSpPr/>
          <p:nvPr/>
        </p:nvSpPr>
        <p:spPr>
          <a:xfrm>
            <a:off x="1738313" y="273050"/>
            <a:ext cx="3857625" cy="579120"/>
          </a:xfrm>
          <a:prstGeom prst="rect">
            <a:avLst/>
          </a:prstGeom>
          <a:noFill/>
          <a:ln w="9525">
            <a:noFill/>
          </a:ln>
        </p:spPr>
        <p:txBody>
          <a:bodyPr wrap="none" anchor="t">
            <a:spAutoFit/>
          </a:bodyPr>
          <a:p>
            <a:pPr lvl="0" eaLnBrk="0" hangingPunct="0"/>
            <a:r>
              <a:rPr lang="zh-CN" altLang="en-US" sz="3200" b="1" dirty="0">
                <a:solidFill>
                  <a:srgbClr val="000000"/>
                </a:solidFill>
                <a:latin typeface="Arial" panose="020B0604020202020204" pitchFamily="34" charset="0"/>
                <a:ea typeface="宋体" panose="02010600030101010101" pitchFamily="2" charset="-122"/>
                <a:sym typeface="宋体" panose="02010600030101010101" pitchFamily="2" charset="-122"/>
              </a:rPr>
              <a:t>股东会会议议事规则</a:t>
            </a:r>
            <a:endParaRPr lang="zh-CN" altLang="en-US" dirty="0">
              <a:latin typeface="Arial" panose="020B0604020202020204" pitchFamily="34" charset="0"/>
              <a:ea typeface="宋体" panose="02010600030101010101" pitchFamily="2" charset="-122"/>
            </a:endParaRPr>
          </a:p>
        </p:txBody>
      </p:sp>
      <p:sp>
        <p:nvSpPr>
          <p:cNvPr id="48132" name="矩形 6"/>
          <p:cNvSpPr/>
          <p:nvPr/>
        </p:nvSpPr>
        <p:spPr>
          <a:xfrm>
            <a:off x="1809750" y="3032125"/>
            <a:ext cx="8643938" cy="640080"/>
          </a:xfrm>
          <a:prstGeom prst="rect">
            <a:avLst/>
          </a:prstGeom>
          <a:noFill/>
          <a:ln w="9525">
            <a:noFill/>
          </a:ln>
        </p:spPr>
        <p:txBody>
          <a:bodyPr anchor="t">
            <a:spAutoFit/>
          </a:bodyPr>
          <a:p>
            <a:pPr lvl="0" eaLnBrk="0" hangingPunct="0">
              <a:lnSpc>
                <a:spcPct val="15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不设董事会的，股东会会议由执行董事召集和主持；</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48133" name="矩形 7"/>
          <p:cNvSpPr/>
          <p:nvPr/>
        </p:nvSpPr>
        <p:spPr>
          <a:xfrm>
            <a:off x="1809750" y="3746500"/>
            <a:ext cx="8501063" cy="1737360"/>
          </a:xfrm>
          <a:prstGeom prst="rect">
            <a:avLst/>
          </a:prstGeom>
          <a:noFill/>
          <a:ln w="9525">
            <a:noFill/>
          </a:ln>
        </p:spPr>
        <p:txBody>
          <a:bodyPr anchor="t">
            <a:spAutoFit/>
          </a:bodyPr>
          <a:p>
            <a:pPr lvl="0" eaLnBrk="0" hangingPunct="0">
              <a:lnSpc>
                <a:spcPct val="15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董事会或执行董事不履行的，由监事会或监事召集和主持，其不履行的，代表</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1/10</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以上表决权的股东可以自行召集和主持。</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3" name="文本框 99"/>
          <p:cNvSpPr txBox="1"/>
          <p:nvPr/>
        </p:nvSpPr>
        <p:spPr>
          <a:xfrm>
            <a:off x="2495550" y="1196975"/>
            <a:ext cx="7042150" cy="4480560"/>
          </a:xfrm>
          <a:prstGeom prst="rect">
            <a:avLst/>
          </a:prstGeom>
          <a:noFill/>
          <a:ln w="9525">
            <a:noFill/>
          </a:ln>
        </p:spPr>
        <p:txBody>
          <a:bodyPr wrap="square" anchor="t">
            <a:spAutoFit/>
          </a:bodyPr>
          <a:p>
            <a:pPr lvl="0"/>
            <a:r>
              <a:rPr lang="zh-CN" altLang="en-US" sz="3200">
                <a:latin typeface="宋体" panose="02010600030101010101" pitchFamily="2" charset="-122"/>
                <a:ea typeface="宋体" panose="02010600030101010101" pitchFamily="2" charset="-122"/>
              </a:rPr>
              <a:t>股东会的议事方式和表决程序，除本法有规定的外，由公司章程规定。</a:t>
            </a:r>
            <a:endParaRPr lang="zh-CN" altLang="en-US" sz="3200">
              <a:latin typeface="宋体" panose="02010600030101010101" pitchFamily="2" charset="-122"/>
              <a:ea typeface="宋体" panose="02010600030101010101" pitchFamily="2" charset="-122"/>
            </a:endParaRPr>
          </a:p>
          <a:p>
            <a:pPr lvl="0"/>
            <a:r>
              <a:rPr lang="zh-CN" altLang="en-US" sz="3200">
                <a:latin typeface="宋体" panose="02010600030101010101" pitchFamily="2" charset="-122"/>
                <a:ea typeface="宋体" panose="02010600030101010101" pitchFamily="2" charset="-122"/>
              </a:rPr>
              <a:t> </a:t>
            </a:r>
            <a:endParaRPr lang="zh-CN" altLang="en-US" sz="3200">
              <a:latin typeface="宋体" panose="02010600030101010101" pitchFamily="2" charset="-122"/>
              <a:ea typeface="宋体" panose="02010600030101010101" pitchFamily="2" charset="-122"/>
            </a:endParaRPr>
          </a:p>
          <a:p>
            <a:pPr lvl="0"/>
            <a:r>
              <a:rPr lang="zh-CN" altLang="en-US" sz="3200">
                <a:latin typeface="宋体" panose="02010600030101010101" pitchFamily="2" charset="-122"/>
                <a:ea typeface="宋体" panose="02010600030101010101" pitchFamily="2" charset="-122"/>
              </a:rPr>
              <a:t>　　股东会会议作出修改公司章程、增加或者减少注册资本的决议，以及公司合并、分立、解散或者变更公司形式的决议，必须经代表三分之二以上表决权的股东通过。</a:t>
            </a:r>
            <a:endParaRPr lang="zh-CN" altLang="en-US" sz="3200">
              <a:latin typeface="宋体" panose="02010600030101010101" pitchFamily="2" charset="-122"/>
              <a:ea typeface="宋体" panose="02010600030101010101" pitchFamily="2" charset="-122"/>
            </a:endParaRPr>
          </a:p>
          <a:p>
            <a:pPr lvl="0"/>
            <a:r>
              <a:rPr lang="zh-CN" altLang="en-US" sz="3200">
                <a:latin typeface="宋体" panose="02010600030101010101" pitchFamily="2" charset="-122"/>
                <a:ea typeface="宋体" panose="02010600030101010101" pitchFamily="2" charset="-122"/>
              </a:rPr>
              <a:t> </a:t>
            </a:r>
            <a:endParaRPr lang="zh-CN" altLang="en-US" sz="3200">
              <a:latin typeface="Arial" panose="020B0604020202020204" pitchFamily="34" charset="0"/>
              <a:ea typeface="宋体" panose="02010600030101010101" pitchFamily="2" charset="-122"/>
            </a:endParaRPr>
          </a:p>
        </p:txBody>
      </p:sp>
    </p:spTree>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7" name="文本占位符 218113"/>
          <p:cNvSpPr>
            <a:spLocks noGrp="1" noRot="1"/>
          </p:cNvSpPr>
          <p:nvPr>
            <p:ph idx="1"/>
          </p:nvPr>
        </p:nvSpPr>
        <p:spPr>
          <a:xfrm>
            <a:off x="1676400" y="381000"/>
            <a:ext cx="7620000" cy="6248400"/>
          </a:xfrm>
        </p:spPr>
        <p:txBody>
          <a:bodyPr anchor="t"/>
          <a:p>
            <a:pPr>
              <a:lnSpc>
                <a:spcPct val="90000"/>
              </a:lnSpc>
            </a:pPr>
            <a:r>
              <a:rPr lang="en-US" altLang="zh-CN" sz="2800" b="1">
                <a:solidFill>
                  <a:srgbClr val="990099"/>
                </a:solidFill>
                <a:latin typeface="楷体_GB2312" pitchFamily="1" charset="-122"/>
                <a:ea typeface="楷体_GB2312" pitchFamily="1" charset="-122"/>
              </a:rPr>
              <a:t>  </a:t>
            </a:r>
            <a:r>
              <a:rPr lang="en-US" altLang="zh-CN" sz="2800" b="1" dirty="0">
                <a:solidFill>
                  <a:srgbClr val="006600"/>
                </a:solidFill>
                <a:latin typeface="楷体_GB2312" pitchFamily="1" charset="-122"/>
                <a:ea typeface="楷体_GB2312" pitchFamily="1" charset="-122"/>
              </a:rPr>
              <a:t>2015</a:t>
            </a:r>
            <a:r>
              <a:rPr lang="zh-CN" altLang="en-US" sz="2800" b="1" dirty="0">
                <a:solidFill>
                  <a:srgbClr val="006600"/>
                </a:solidFill>
                <a:latin typeface="楷体_GB2312" pitchFamily="1" charset="-122"/>
                <a:ea typeface="楷体_GB2312" pitchFamily="1" charset="-122"/>
              </a:rPr>
              <a:t>年</a:t>
            </a:r>
            <a:r>
              <a:rPr lang="en-US" altLang="zh-CN" sz="2800" b="1" dirty="0">
                <a:solidFill>
                  <a:srgbClr val="006600"/>
                </a:solidFill>
                <a:latin typeface="楷体_GB2312" pitchFamily="1" charset="-122"/>
                <a:ea typeface="楷体_GB2312" pitchFamily="1" charset="-122"/>
              </a:rPr>
              <a:t>1</a:t>
            </a:r>
            <a:r>
              <a:rPr lang="zh-CN" altLang="en-US" sz="2800" b="1" dirty="0">
                <a:solidFill>
                  <a:srgbClr val="006600"/>
                </a:solidFill>
                <a:latin typeface="楷体_GB2312" pitchFamily="1" charset="-122"/>
                <a:ea typeface="楷体_GB2312" pitchFamily="1" charset="-122"/>
              </a:rPr>
              <a:t>月，</a:t>
            </a:r>
            <a:r>
              <a:rPr lang="en-US" altLang="zh-CN" sz="2800" b="1" dirty="0">
                <a:solidFill>
                  <a:srgbClr val="006600"/>
                </a:solidFill>
                <a:latin typeface="楷体_GB2312" pitchFamily="1" charset="-122"/>
                <a:ea typeface="楷体_GB2312" pitchFamily="1" charset="-122"/>
              </a:rPr>
              <a:t>3</a:t>
            </a:r>
            <a:r>
              <a:rPr lang="zh-CN" altLang="en-US" sz="2800" b="1" dirty="0">
                <a:solidFill>
                  <a:srgbClr val="006600"/>
                </a:solidFill>
                <a:latin typeface="楷体_GB2312" pitchFamily="1" charset="-122"/>
                <a:ea typeface="楷体_GB2312" pitchFamily="1" charset="-122"/>
              </a:rPr>
              <a:t>家集体所有制企业和</a:t>
            </a:r>
            <a:r>
              <a:rPr lang="en-US" altLang="zh-CN" sz="2800" b="1" dirty="0">
                <a:solidFill>
                  <a:srgbClr val="006600"/>
                </a:solidFill>
                <a:latin typeface="楷体_GB2312" pitchFamily="1" charset="-122"/>
                <a:ea typeface="楷体_GB2312" pitchFamily="1" charset="-122"/>
              </a:rPr>
              <a:t>3</a:t>
            </a:r>
            <a:r>
              <a:rPr lang="zh-CN" altLang="en-US" sz="2800" b="1" dirty="0">
                <a:solidFill>
                  <a:srgbClr val="006600"/>
                </a:solidFill>
                <a:latin typeface="楷体_GB2312" pitchFamily="1" charset="-122"/>
                <a:ea typeface="楷体_GB2312" pitchFamily="1" charset="-122"/>
              </a:rPr>
              <a:t>家国企共同投资设立了一家食品加工有限责任公司，注册资本</a:t>
            </a:r>
            <a:r>
              <a:rPr lang="en-US" altLang="zh-CN" sz="2800" b="1" dirty="0">
                <a:solidFill>
                  <a:srgbClr val="006600"/>
                </a:solidFill>
                <a:latin typeface="楷体_GB2312" pitchFamily="1" charset="-122"/>
                <a:ea typeface="楷体_GB2312" pitchFamily="1" charset="-122"/>
              </a:rPr>
              <a:t>1000</a:t>
            </a:r>
            <a:r>
              <a:rPr lang="zh-CN" altLang="en-US" sz="2800" b="1" dirty="0">
                <a:solidFill>
                  <a:srgbClr val="006600"/>
                </a:solidFill>
                <a:latin typeface="楷体_GB2312" pitchFamily="1" charset="-122"/>
                <a:ea typeface="楷体_GB2312" pitchFamily="1" charset="-122"/>
              </a:rPr>
              <a:t>万元。为了进一步扩大公司的生产规模，董事会制订了增资方案，即由现有股东按照目前出资比例继续出资，把公司注册资本增加到</a:t>
            </a:r>
            <a:r>
              <a:rPr lang="en-US" altLang="zh-CN" sz="2800" b="1" dirty="0">
                <a:solidFill>
                  <a:srgbClr val="006600"/>
                </a:solidFill>
                <a:latin typeface="楷体_GB2312" pitchFamily="1" charset="-122"/>
                <a:ea typeface="楷体_GB2312" pitchFamily="1" charset="-122"/>
              </a:rPr>
              <a:t>1600</a:t>
            </a:r>
            <a:r>
              <a:rPr lang="zh-CN" altLang="en-US" sz="2800" b="1" dirty="0">
                <a:solidFill>
                  <a:srgbClr val="006600"/>
                </a:solidFill>
                <a:latin typeface="楷体_GB2312" pitchFamily="1" charset="-122"/>
                <a:ea typeface="楷体_GB2312" pitchFamily="1" charset="-122"/>
              </a:rPr>
              <a:t>万元。股东会对该方案表决时，</a:t>
            </a:r>
            <a:r>
              <a:rPr lang="en-US" altLang="zh-CN" sz="2800" b="1" dirty="0">
                <a:solidFill>
                  <a:srgbClr val="006600"/>
                </a:solidFill>
                <a:latin typeface="楷体_GB2312" pitchFamily="1" charset="-122"/>
                <a:ea typeface="楷体_GB2312" pitchFamily="1" charset="-122"/>
              </a:rPr>
              <a:t>4</a:t>
            </a:r>
            <a:r>
              <a:rPr lang="zh-CN" altLang="en-US" sz="2800" b="1" dirty="0">
                <a:solidFill>
                  <a:srgbClr val="006600"/>
                </a:solidFill>
                <a:latin typeface="楷体_GB2312" pitchFamily="1" charset="-122"/>
                <a:ea typeface="楷体_GB2312" pitchFamily="1" charset="-122"/>
              </a:rPr>
              <a:t>个股东赞成，</a:t>
            </a:r>
            <a:r>
              <a:rPr lang="en-US" altLang="zh-CN" sz="2800" b="1" dirty="0">
                <a:solidFill>
                  <a:srgbClr val="006600"/>
                </a:solidFill>
                <a:latin typeface="楷体_GB2312" pitchFamily="1" charset="-122"/>
                <a:ea typeface="楷体_GB2312" pitchFamily="1" charset="-122"/>
              </a:rPr>
              <a:t>2</a:t>
            </a:r>
            <a:r>
              <a:rPr lang="zh-CN" altLang="en-US" sz="2800" b="1" dirty="0">
                <a:solidFill>
                  <a:srgbClr val="006600"/>
                </a:solidFill>
                <a:latin typeface="楷体_GB2312" pitchFamily="1" charset="-122"/>
                <a:ea typeface="楷体_GB2312" pitchFamily="1" charset="-122"/>
              </a:rPr>
              <a:t>个股东反对，股东会作出增资决议。赞成增资的股东原出资总额为</a:t>
            </a:r>
            <a:r>
              <a:rPr lang="en-US" altLang="zh-CN" sz="2800" b="1" dirty="0">
                <a:solidFill>
                  <a:srgbClr val="006600"/>
                </a:solidFill>
                <a:latin typeface="楷体_GB2312" pitchFamily="1" charset="-122"/>
                <a:ea typeface="楷体_GB2312" pitchFamily="1" charset="-122"/>
              </a:rPr>
              <a:t>640</a:t>
            </a:r>
            <a:r>
              <a:rPr lang="zh-CN" altLang="en-US" sz="2800" b="1" dirty="0">
                <a:solidFill>
                  <a:srgbClr val="006600"/>
                </a:solidFill>
                <a:latin typeface="楷体_GB2312" pitchFamily="1" charset="-122"/>
                <a:ea typeface="楷体_GB2312" pitchFamily="1" charset="-122"/>
              </a:rPr>
              <a:t>万元，反对增资的股东原出资总额为</a:t>
            </a:r>
            <a:r>
              <a:rPr lang="en-US" altLang="zh-CN" sz="2800" b="1" dirty="0">
                <a:solidFill>
                  <a:srgbClr val="006600"/>
                </a:solidFill>
                <a:latin typeface="楷体_GB2312" pitchFamily="1" charset="-122"/>
                <a:ea typeface="楷体_GB2312" pitchFamily="1" charset="-122"/>
              </a:rPr>
              <a:t>360</a:t>
            </a:r>
            <a:r>
              <a:rPr lang="zh-CN" altLang="en-US" sz="2800" b="1" dirty="0">
                <a:solidFill>
                  <a:srgbClr val="006600"/>
                </a:solidFill>
                <a:latin typeface="楷体_GB2312" pitchFamily="1" charset="-122"/>
                <a:ea typeface="楷体_GB2312" pitchFamily="1" charset="-122"/>
              </a:rPr>
              <a:t>万元。股东会结束后，董事会通知所有股东按照股东会决议缴纳增资方案中确定的出资数额。</a:t>
            </a:r>
            <a:r>
              <a:rPr lang="en-US" altLang="zh-CN" sz="2800" b="1" dirty="0">
                <a:solidFill>
                  <a:srgbClr val="006600"/>
                </a:solidFill>
                <a:latin typeface="楷体_GB2312" pitchFamily="1" charset="-122"/>
                <a:ea typeface="楷体_GB2312" pitchFamily="1" charset="-122"/>
              </a:rPr>
              <a:t>2</a:t>
            </a:r>
            <a:r>
              <a:rPr lang="zh-CN" altLang="en-US" sz="2800" b="1" dirty="0">
                <a:solidFill>
                  <a:srgbClr val="006600"/>
                </a:solidFill>
                <a:latin typeface="楷体_GB2312" pitchFamily="1" charset="-122"/>
                <a:ea typeface="楷体_GB2312" pitchFamily="1" charset="-122"/>
              </a:rPr>
              <a:t>个反对增资的股东拒不缴纳出资。董事会决定暂停这</a:t>
            </a:r>
            <a:r>
              <a:rPr lang="en-US" altLang="zh-CN" sz="2800" b="1" dirty="0">
                <a:solidFill>
                  <a:srgbClr val="006600"/>
                </a:solidFill>
                <a:latin typeface="楷体_GB2312" pitchFamily="1" charset="-122"/>
                <a:ea typeface="楷体_GB2312" pitchFamily="1" charset="-122"/>
              </a:rPr>
              <a:t>2</a:t>
            </a:r>
            <a:r>
              <a:rPr lang="zh-CN" altLang="en-US" sz="2800" b="1" dirty="0">
                <a:solidFill>
                  <a:srgbClr val="006600"/>
                </a:solidFill>
                <a:latin typeface="楷体_GB2312" pitchFamily="1" charset="-122"/>
                <a:ea typeface="楷体_GB2312" pitchFamily="1" charset="-122"/>
              </a:rPr>
              <a:t>个股东</a:t>
            </a:r>
            <a:r>
              <a:rPr lang="en-US" altLang="zh-CN" sz="2800" b="1" dirty="0">
                <a:solidFill>
                  <a:srgbClr val="006600"/>
                </a:solidFill>
                <a:latin typeface="楷体_GB2312" pitchFamily="1" charset="-122"/>
                <a:ea typeface="楷体_GB2312" pitchFamily="1" charset="-122"/>
              </a:rPr>
              <a:t>2015</a:t>
            </a:r>
            <a:r>
              <a:rPr lang="zh-CN" altLang="en-US" sz="2800" b="1" dirty="0">
                <a:solidFill>
                  <a:srgbClr val="006600"/>
                </a:solidFill>
                <a:latin typeface="楷体_GB2312" pitchFamily="1" charset="-122"/>
                <a:ea typeface="楷体_GB2312" pitchFamily="1" charset="-122"/>
              </a:rPr>
              <a:t>年度的股利分配，用以抵作出资。这</a:t>
            </a:r>
            <a:r>
              <a:rPr lang="en-US" altLang="zh-CN" sz="2800" b="1" dirty="0">
                <a:solidFill>
                  <a:srgbClr val="006600"/>
                </a:solidFill>
                <a:latin typeface="楷体_GB2312" pitchFamily="1" charset="-122"/>
                <a:ea typeface="楷体_GB2312" pitchFamily="1" charset="-122"/>
              </a:rPr>
              <a:t>2</a:t>
            </a:r>
            <a:r>
              <a:rPr lang="zh-CN" altLang="en-US" sz="2800" b="1" dirty="0">
                <a:solidFill>
                  <a:srgbClr val="006600"/>
                </a:solidFill>
                <a:latin typeface="楷体_GB2312" pitchFamily="1" charset="-122"/>
                <a:ea typeface="楷体_GB2312" pitchFamily="1" charset="-122"/>
              </a:rPr>
              <a:t>个股东不服董事会决定，以食品公司为被告，向人民法院提起诉讼，要求确认股东会的增资决议无效。</a:t>
            </a:r>
            <a:endParaRPr lang="zh-CN" altLang="en-US" sz="2800" b="1" dirty="0">
              <a:solidFill>
                <a:srgbClr val="006600"/>
              </a:solidFill>
              <a:latin typeface="楷体_GB2312" pitchFamily="1" charset="-122"/>
              <a:ea typeface="楷体_GB2312" pitchFamily="1" charset="-122"/>
            </a:endParaRPr>
          </a:p>
        </p:txBody>
      </p:sp>
      <p:pic>
        <p:nvPicPr>
          <p:cNvPr id="50178" name="图片 218114" descr="7ED4691E15F27FB65AB2ACE9D2199C2E"/>
          <p:cNvPicPr>
            <a:picLocks noChangeAspect="1"/>
          </p:cNvPicPr>
          <p:nvPr/>
        </p:nvPicPr>
        <p:blipFill>
          <a:blip r:embed="rId1"/>
          <a:stretch>
            <a:fillRect/>
          </a:stretch>
        </p:blipFill>
        <p:spPr>
          <a:xfrm>
            <a:off x="2057400" y="152400"/>
            <a:ext cx="533400" cy="533400"/>
          </a:xfrm>
          <a:prstGeom prst="rect">
            <a:avLst/>
          </a:prstGeom>
          <a:noFill/>
          <a:ln w="9525">
            <a:noFill/>
          </a:ln>
        </p:spPr>
      </p:pic>
      <p:sp>
        <p:nvSpPr>
          <p:cNvPr id="218116" name="文本框 218115"/>
          <p:cNvSpPr txBox="1"/>
          <p:nvPr/>
        </p:nvSpPr>
        <p:spPr>
          <a:xfrm>
            <a:off x="8915400" y="1676400"/>
            <a:ext cx="1447800" cy="944880"/>
          </a:xfrm>
          <a:prstGeom prst="rect">
            <a:avLst/>
          </a:prstGeom>
          <a:noFill/>
          <a:ln w="9525">
            <a:noFill/>
          </a:ln>
        </p:spPr>
        <p:txBody>
          <a:bodyPr anchor="t">
            <a:spAutoFit/>
          </a:bodyPr>
          <a:p>
            <a:pPr lvl="0" algn="ctr">
              <a:spcBef>
                <a:spcPct val="50000"/>
              </a:spcBef>
            </a:pPr>
            <a:r>
              <a:rPr lang="zh-CN" altLang="en-US" sz="2800" dirty="0">
                <a:latin typeface="Arial" panose="020B0604020202020204" pitchFamily="34" charset="0"/>
                <a:ea typeface="楷体_GB2312" pitchFamily="1" charset="-122"/>
              </a:rPr>
              <a:t>增加注册资本</a:t>
            </a:r>
            <a:endParaRPr lang="zh-CN" altLang="en-US" sz="2800" dirty="0">
              <a:latin typeface="Arial" panose="020B0604020202020204" pitchFamily="34" charset="0"/>
              <a:ea typeface="楷体_GB2312" pitchFamily="1" charset="-122"/>
            </a:endParaRPr>
          </a:p>
        </p:txBody>
      </p:sp>
      <p:sp>
        <p:nvSpPr>
          <p:cNvPr id="218117" name="文本框 218116"/>
          <p:cNvSpPr txBox="1"/>
          <p:nvPr/>
        </p:nvSpPr>
        <p:spPr>
          <a:xfrm>
            <a:off x="8839200" y="2895600"/>
            <a:ext cx="1600200" cy="944880"/>
          </a:xfrm>
          <a:prstGeom prst="rect">
            <a:avLst/>
          </a:prstGeom>
          <a:noFill/>
          <a:ln w="9525">
            <a:noFill/>
          </a:ln>
        </p:spPr>
        <p:txBody>
          <a:bodyPr anchor="t">
            <a:spAutoFit/>
          </a:bodyPr>
          <a:p>
            <a:pPr lvl="0" algn="ctr">
              <a:spcBef>
                <a:spcPct val="50000"/>
              </a:spcBef>
            </a:pPr>
            <a:r>
              <a:rPr lang="en-US" altLang="zh-CN" sz="2800" dirty="0">
                <a:solidFill>
                  <a:srgbClr val="FF0066"/>
                </a:solidFill>
                <a:latin typeface="楷体_GB2312" pitchFamily="1" charset="-122"/>
                <a:ea typeface="楷体_GB2312" pitchFamily="1" charset="-122"/>
              </a:rPr>
              <a:t>2/3</a:t>
            </a:r>
            <a:r>
              <a:rPr lang="zh-CN" altLang="en-US" sz="2800" dirty="0">
                <a:solidFill>
                  <a:srgbClr val="FF0066"/>
                </a:solidFill>
                <a:latin typeface="楷体_GB2312" pitchFamily="1" charset="-122"/>
                <a:ea typeface="楷体_GB2312" pitchFamily="1" charset="-122"/>
              </a:rPr>
              <a:t>以上表决权</a:t>
            </a:r>
            <a:endParaRPr lang="zh-CN" altLang="en-US" sz="2800" dirty="0">
              <a:solidFill>
                <a:srgbClr val="FF0066"/>
              </a:solidFill>
              <a:latin typeface="楷体_GB2312" pitchFamily="1" charset="-122"/>
              <a:ea typeface="楷体_GB2312" pitchFamily="1"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18116">
                                            <p:txEl>
                                              <p:charRg st="0" end="7"/>
                                            </p:txEl>
                                          </p:spTgt>
                                        </p:tgtEl>
                                        <p:attrNameLst>
                                          <p:attrName>style.visibility</p:attrName>
                                        </p:attrNameLst>
                                      </p:cBhvr>
                                      <p:to>
                                        <p:strVal val="visible"/>
                                      </p:to>
                                    </p:set>
                                    <p:animEffect transition="in" filter="blinds(horizontal)">
                                      <p:cBhvr>
                                        <p:cTn id="7" dur="500"/>
                                        <p:tgtEl>
                                          <p:spTgt spid="218116">
                                            <p:txEl>
                                              <p:charRg st="0" end="7"/>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18117">
                                            <p:txEl>
                                              <p:charRg st="0" end="9"/>
                                            </p:txEl>
                                          </p:spTgt>
                                        </p:tgtEl>
                                        <p:attrNameLst>
                                          <p:attrName>style.visibility</p:attrName>
                                        </p:attrNameLst>
                                      </p:cBhvr>
                                      <p:to>
                                        <p:strVal val="visible"/>
                                      </p:to>
                                    </p:set>
                                    <p:animEffect transition="in" filter="checkerboard(across)">
                                      <p:cBhvr>
                                        <p:cTn id="12" dur="500"/>
                                        <p:tgtEl>
                                          <p:spTgt spid="218117">
                                            <p:txEl>
                                              <p:charRg st="0"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1" name="矩形 1"/>
          <p:cNvSpPr/>
          <p:nvPr/>
        </p:nvSpPr>
        <p:spPr>
          <a:xfrm>
            <a:off x="1952625" y="285750"/>
            <a:ext cx="2224405" cy="579120"/>
          </a:xfrm>
          <a:prstGeom prst="rect">
            <a:avLst/>
          </a:prstGeom>
          <a:noFill/>
          <a:ln w="9525">
            <a:noFill/>
          </a:ln>
        </p:spPr>
        <p:txBody>
          <a:bodyPr wrap="none" anchor="t">
            <a:spAutoFit/>
          </a:bodyPr>
          <a:p>
            <a:pPr lvl="0" eaLnBrk="0" hangingPunct="0"/>
            <a:r>
              <a:rPr lang="zh-CN" altLang="en-US" sz="3200" b="1" dirty="0">
                <a:solidFill>
                  <a:srgbClr val="000000"/>
                </a:solidFill>
                <a:latin typeface="Arial" panose="020B0604020202020204" pitchFamily="34" charset="0"/>
                <a:ea typeface="宋体" panose="02010600030101010101" pitchFamily="2" charset="-122"/>
                <a:sym typeface="宋体" panose="02010600030101010101" pitchFamily="2" charset="-122"/>
              </a:rPr>
              <a:t>董事会组成</a:t>
            </a:r>
            <a:endParaRPr lang="zh-CN" altLang="en-US" dirty="0">
              <a:latin typeface="Arial" panose="020B0604020202020204" pitchFamily="34" charset="0"/>
              <a:ea typeface="宋体" panose="02010600030101010101" pitchFamily="2" charset="-122"/>
            </a:endParaRPr>
          </a:p>
        </p:txBody>
      </p:sp>
      <p:sp>
        <p:nvSpPr>
          <p:cNvPr id="51202" name="矩形 2"/>
          <p:cNvSpPr/>
          <p:nvPr/>
        </p:nvSpPr>
        <p:spPr>
          <a:xfrm>
            <a:off x="1809750" y="1071563"/>
            <a:ext cx="8643938" cy="5577840"/>
          </a:xfrm>
          <a:prstGeom prst="rect">
            <a:avLst/>
          </a:prstGeom>
          <a:noFill/>
          <a:ln w="9525">
            <a:noFill/>
          </a:ln>
        </p:spPr>
        <p:txBody>
          <a:bodyPr anchor="t">
            <a:spAutoFit/>
          </a:bodyPr>
          <a:p>
            <a:pPr lvl="0" eaLnBrk="0" hangingPunct="0">
              <a:lnSpc>
                <a:spcPct val="15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有限责任公司设有董事会的，其成员为</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3—13</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人；</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        </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规模较小的可不设董事会，只设一名执行董事。执行董事可以兼任公司经理。</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两个以上国有企业投资设立的，董事会中应有职工代表，通过职工大会选举；</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         </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董事会设董事长一人，可以设副董事长，产生办法由公司章程规定。</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          </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每届任期不超过</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3</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年，可连选连任，特殊情况，新任董事未就任，原董事继续履行职责。</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51203" name="矩形 3"/>
          <p:cNvSpPr/>
          <p:nvPr/>
        </p:nvSpPr>
        <p:spPr>
          <a:xfrm>
            <a:off x="6738938" y="357188"/>
            <a:ext cx="359346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44-45</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7" name="标题 4097"/>
          <p:cNvSpPr>
            <a:spLocks noGrp="1"/>
          </p:cNvSpPr>
          <p:nvPr>
            <p:ph type="title"/>
          </p:nvPr>
        </p:nvSpPr>
        <p:spPr>
          <a:xfrm>
            <a:off x="2136775" y="581025"/>
            <a:ext cx="7920038" cy="647700"/>
          </a:xfrm>
        </p:spPr>
        <p:txBody>
          <a:bodyPr anchor="ctr"/>
          <a:p>
            <a:r>
              <a:rPr lang="zh-CN" altLang="en-US" sz="3600" b="1">
                <a:solidFill>
                  <a:srgbClr val="FFD03B"/>
                </a:solidFill>
                <a:latin typeface="微软雅黑" panose="020B0503020204020204" charset="-122"/>
                <a:ea typeface="宋体" panose="02010600030101010101" pitchFamily="2" charset="-122"/>
                <a:sym typeface="微软雅黑" panose="020B0503020204020204" charset="-122"/>
              </a:rPr>
              <a:t>学习目标</a:t>
            </a:r>
            <a:endParaRPr lang="zh-CN" altLang="en-US" sz="3600" b="1">
              <a:solidFill>
                <a:srgbClr val="FFD03B"/>
              </a:solidFill>
              <a:latin typeface="微软雅黑" panose="020B0503020204020204" charset="-122"/>
              <a:ea typeface="宋体" panose="02010600030101010101" pitchFamily="2" charset="-122"/>
              <a:sym typeface="微软雅黑" panose="020B0503020204020204" charset="-122"/>
            </a:endParaRPr>
          </a:p>
        </p:txBody>
      </p:sp>
      <p:sp>
        <p:nvSpPr>
          <p:cNvPr id="4098" name="圆角矩形 4098"/>
          <p:cNvSpPr/>
          <p:nvPr/>
        </p:nvSpPr>
        <p:spPr>
          <a:xfrm>
            <a:off x="2438400" y="3092450"/>
            <a:ext cx="2356485" cy="3358515"/>
          </a:xfrm>
          <a:prstGeom prst="roundRect">
            <a:avLst>
              <a:gd name="adj" fmla="val 4690"/>
            </a:avLst>
          </a:prstGeom>
          <a:noFill/>
          <a:ln w="57150" cap="flat" cmpd="sng">
            <a:solidFill>
              <a:srgbClr val="88CE58"/>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099" name="圆角矩形 4099"/>
          <p:cNvSpPr/>
          <p:nvPr/>
        </p:nvSpPr>
        <p:spPr>
          <a:xfrm>
            <a:off x="2654300" y="2949575"/>
            <a:ext cx="1863725" cy="287338"/>
          </a:xfrm>
          <a:prstGeom prst="roundRect">
            <a:avLst>
              <a:gd name="adj" fmla="val 50000"/>
            </a:avLst>
          </a:prstGeom>
          <a:gradFill rotWithShape="1">
            <a:gsLst>
              <a:gs pos="0">
                <a:srgbClr val="66B828"/>
              </a:gs>
              <a:gs pos="100000">
                <a:srgbClr val="2F611D"/>
              </a:gs>
            </a:gsLst>
            <a:lin ang="5400000" scaled="1"/>
            <a:tileRect/>
          </a:gradFill>
          <a:ln w="9525">
            <a:noFill/>
          </a:ln>
        </p:spPr>
        <p:txBody>
          <a:bodyPr anchor="t"/>
          <a:p>
            <a:pPr lvl="0"/>
            <a:endParaRPr lang="zh-CN" altLang="en-US">
              <a:ea typeface="宋体" panose="02010600030101010101" pitchFamily="2" charset="-122"/>
            </a:endParaRPr>
          </a:p>
        </p:txBody>
      </p:sp>
      <p:sp>
        <p:nvSpPr>
          <p:cNvPr id="4100" name="圆角矩形 4100"/>
          <p:cNvSpPr/>
          <p:nvPr/>
        </p:nvSpPr>
        <p:spPr>
          <a:xfrm>
            <a:off x="4948238" y="2662238"/>
            <a:ext cx="2295525" cy="3155950"/>
          </a:xfrm>
          <a:prstGeom prst="roundRect">
            <a:avLst>
              <a:gd name="adj" fmla="val 4690"/>
            </a:avLst>
          </a:prstGeom>
          <a:noFill/>
          <a:ln w="57150" cap="flat" cmpd="sng">
            <a:solidFill>
              <a:srgbClr val="D79133"/>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101" name="圆角矩形 4101"/>
          <p:cNvSpPr/>
          <p:nvPr/>
        </p:nvSpPr>
        <p:spPr>
          <a:xfrm>
            <a:off x="5164138" y="2519363"/>
            <a:ext cx="1863725" cy="287337"/>
          </a:xfrm>
          <a:prstGeom prst="roundRect">
            <a:avLst>
              <a:gd name="adj" fmla="val 50000"/>
            </a:avLst>
          </a:prstGeom>
          <a:gradFill rotWithShape="1">
            <a:gsLst>
              <a:gs pos="0">
                <a:srgbClr val="D79133"/>
              </a:gs>
              <a:gs pos="100000">
                <a:srgbClr val="634318"/>
              </a:gs>
            </a:gsLst>
            <a:lin ang="5400000" scaled="1"/>
            <a:tileRect/>
          </a:gradFill>
          <a:ln w="9525">
            <a:noFill/>
          </a:ln>
        </p:spPr>
        <p:txBody>
          <a:bodyPr anchor="t"/>
          <a:p>
            <a:pPr lvl="0"/>
            <a:endParaRPr lang="zh-CN" altLang="en-US">
              <a:ea typeface="宋体" panose="02010600030101010101" pitchFamily="2" charset="-122"/>
            </a:endParaRPr>
          </a:p>
        </p:txBody>
      </p:sp>
      <p:sp>
        <p:nvSpPr>
          <p:cNvPr id="4102" name="圆角矩形 4102"/>
          <p:cNvSpPr/>
          <p:nvPr/>
        </p:nvSpPr>
        <p:spPr>
          <a:xfrm>
            <a:off x="7458075" y="2160905"/>
            <a:ext cx="2295525" cy="3442970"/>
          </a:xfrm>
          <a:prstGeom prst="roundRect">
            <a:avLst>
              <a:gd name="adj" fmla="val 4690"/>
            </a:avLst>
          </a:prstGeom>
          <a:noFill/>
          <a:ln w="57150" cap="flat" cmpd="sng">
            <a:solidFill>
              <a:srgbClr val="4B71DD"/>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103" name="圆角矩形 4103"/>
          <p:cNvSpPr/>
          <p:nvPr/>
        </p:nvSpPr>
        <p:spPr>
          <a:xfrm>
            <a:off x="7673975" y="2017713"/>
            <a:ext cx="1863725" cy="287337"/>
          </a:xfrm>
          <a:prstGeom prst="roundRect">
            <a:avLst>
              <a:gd name="adj" fmla="val 50000"/>
            </a:avLst>
          </a:prstGeom>
          <a:gradFill rotWithShape="1">
            <a:gsLst>
              <a:gs pos="0">
                <a:srgbClr val="6D8CE5"/>
              </a:gs>
              <a:gs pos="100000">
                <a:srgbClr val="32416A"/>
              </a:gs>
            </a:gsLst>
            <a:lin ang="5400000" scaled="1"/>
            <a:tileRect/>
          </a:gradFill>
          <a:ln w="9525">
            <a:noFill/>
          </a:ln>
        </p:spPr>
        <p:txBody>
          <a:bodyPr anchor="t"/>
          <a:p>
            <a:pPr lvl="0"/>
            <a:endParaRPr lang="zh-CN" altLang="en-US">
              <a:ea typeface="宋体" panose="02010600030101010101" pitchFamily="2" charset="-122"/>
            </a:endParaRPr>
          </a:p>
        </p:txBody>
      </p:sp>
      <p:sp>
        <p:nvSpPr>
          <p:cNvPr id="4104" name="任意多边形 4104"/>
          <p:cNvSpPr/>
          <p:nvPr/>
        </p:nvSpPr>
        <p:spPr>
          <a:xfrm>
            <a:off x="4016375" y="1730375"/>
            <a:ext cx="1466850" cy="1157288"/>
          </a:xfrm>
          <a:custGeom>
            <a:avLst/>
            <a:gdLst/>
            <a:ahLst/>
            <a:cxnLst/>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93D267">
                  <a:alpha val="31999"/>
                </a:srgbClr>
              </a:gs>
              <a:gs pos="100000">
                <a:srgbClr val="88CE58"/>
              </a:gs>
            </a:gsLst>
            <a:lin ang="0" scaled="1"/>
            <a:tileRect/>
          </a:gradFill>
          <a:ln w="9525">
            <a:noFill/>
          </a:ln>
        </p:spPr>
        <p:txBody>
          <a:bodyPr/>
          <a:p>
            <a:endParaRPr lang="zh-CN" altLang="en-US"/>
          </a:p>
        </p:txBody>
      </p:sp>
      <p:sp>
        <p:nvSpPr>
          <p:cNvPr id="4105" name="任意多边形 4105"/>
          <p:cNvSpPr/>
          <p:nvPr/>
        </p:nvSpPr>
        <p:spPr>
          <a:xfrm>
            <a:off x="6597650" y="1228725"/>
            <a:ext cx="1466850" cy="1155700"/>
          </a:xfrm>
          <a:custGeom>
            <a:avLst/>
            <a:gdLst/>
            <a:ahLst/>
            <a:cxnLst/>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B48EED">
                  <a:alpha val="31999"/>
                </a:srgbClr>
              </a:gs>
              <a:gs pos="100000">
                <a:srgbClr val="AD83EB"/>
              </a:gs>
            </a:gsLst>
            <a:lin ang="0" scaled="1"/>
            <a:tileRect/>
          </a:gradFill>
          <a:ln w="9525">
            <a:noFill/>
          </a:ln>
        </p:spPr>
        <p:txBody>
          <a:bodyPr/>
          <a:p>
            <a:endParaRPr lang="zh-CN" altLang="en-US"/>
          </a:p>
        </p:txBody>
      </p:sp>
      <p:sp>
        <p:nvSpPr>
          <p:cNvPr id="4106" name="文本框 4106"/>
          <p:cNvSpPr txBox="1"/>
          <p:nvPr/>
        </p:nvSpPr>
        <p:spPr>
          <a:xfrm>
            <a:off x="2912745" y="2908300"/>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知识目标</a:t>
            </a:r>
            <a:endParaRPr lang="zh-CN" altLang="en-US" sz="1400" b="1">
              <a:solidFill>
                <a:srgbClr val="FFFFFF"/>
              </a:solidFill>
              <a:ea typeface="宋体" panose="02010600030101010101" pitchFamily="2" charset="-122"/>
            </a:endParaRPr>
          </a:p>
        </p:txBody>
      </p:sp>
      <p:sp>
        <p:nvSpPr>
          <p:cNvPr id="4107" name="文本框 4107"/>
          <p:cNvSpPr txBox="1"/>
          <p:nvPr/>
        </p:nvSpPr>
        <p:spPr>
          <a:xfrm>
            <a:off x="5541645" y="2478088"/>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能力目标</a:t>
            </a:r>
            <a:endParaRPr lang="zh-CN" altLang="en-US" b="1">
              <a:ea typeface="宋体" panose="02010600030101010101" pitchFamily="2" charset="-122"/>
            </a:endParaRPr>
          </a:p>
        </p:txBody>
      </p:sp>
      <p:sp>
        <p:nvSpPr>
          <p:cNvPr id="4108" name="文本框 4108"/>
          <p:cNvSpPr txBox="1"/>
          <p:nvPr/>
        </p:nvSpPr>
        <p:spPr>
          <a:xfrm>
            <a:off x="8056245" y="1976438"/>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素质目标</a:t>
            </a:r>
            <a:endParaRPr lang="zh-CN" altLang="en-US" b="1">
              <a:ea typeface="宋体" panose="02010600030101010101" pitchFamily="2" charset="-122"/>
            </a:endParaRPr>
          </a:p>
        </p:txBody>
      </p:sp>
      <p:sp>
        <p:nvSpPr>
          <p:cNvPr id="4109" name="矩形 4109"/>
          <p:cNvSpPr/>
          <p:nvPr/>
        </p:nvSpPr>
        <p:spPr>
          <a:xfrm>
            <a:off x="2438400" y="3429000"/>
            <a:ext cx="2079625" cy="1921510"/>
          </a:xfrm>
          <a:prstGeom prst="rect">
            <a:avLst/>
          </a:prstGeom>
          <a:noFill/>
          <a:ln w="9525">
            <a:noFill/>
          </a:ln>
        </p:spPr>
        <p:txBody>
          <a:bodyPr lIns="90000" tIns="46800" rIns="90000" bIns="46800" anchor="t">
            <a:spAutoFit/>
          </a:bodyPr>
          <a:p>
            <a:pPr lvl="0"/>
            <a:r>
              <a:rPr lang="zh-CN" altLang="en-US" sz="2400" b="1" dirty="0"/>
              <a:t>掌握公司的组织结构，公司董事、监事、高级管理人员的资格和义务</a:t>
            </a:r>
            <a:endParaRPr lang="zh-CN" altLang="en-US" sz="2400" b="1" dirty="0"/>
          </a:p>
        </p:txBody>
      </p:sp>
      <p:sp>
        <p:nvSpPr>
          <p:cNvPr id="4110" name="矩形 4110"/>
          <p:cNvSpPr/>
          <p:nvPr/>
        </p:nvSpPr>
        <p:spPr>
          <a:xfrm>
            <a:off x="5087938" y="2781300"/>
            <a:ext cx="2079625" cy="1372870"/>
          </a:xfrm>
          <a:prstGeom prst="rect">
            <a:avLst/>
          </a:prstGeom>
          <a:noFill/>
          <a:ln w="9525">
            <a:noFill/>
          </a:ln>
        </p:spPr>
        <p:txBody>
          <a:bodyPr wrap="square" lIns="90000" tIns="46800" rIns="90000" bIns="46800" anchor="t">
            <a:spAutoFit/>
          </a:bodyPr>
          <a:p>
            <a:pPr lvl="0" eaLnBrk="0" hangingPunct="0"/>
            <a:r>
              <a:rPr sz="2800" b="1"/>
              <a:t>能建立完善的公司组织机构</a:t>
            </a:r>
            <a:endParaRPr sz="2800" b="1"/>
          </a:p>
        </p:txBody>
      </p:sp>
      <p:sp>
        <p:nvSpPr>
          <p:cNvPr id="4111" name="矩形 4111"/>
          <p:cNvSpPr/>
          <p:nvPr/>
        </p:nvSpPr>
        <p:spPr>
          <a:xfrm>
            <a:off x="7673975" y="2520315"/>
            <a:ext cx="2079625" cy="3079750"/>
          </a:xfrm>
          <a:prstGeom prst="rect">
            <a:avLst/>
          </a:prstGeom>
          <a:noFill/>
          <a:ln w="9525">
            <a:noFill/>
          </a:ln>
        </p:spPr>
        <p:txBody>
          <a:bodyPr wrap="square" lIns="90000" tIns="46800" rIns="90000" bIns="46800" anchor="t">
            <a:spAutoFit/>
          </a:bodyPr>
          <a:p>
            <a:pPr lvl="0" algn="l" eaLnBrk="0" hangingPunct="0"/>
            <a:r>
              <a:rPr lang="zh-CN" altLang="en-US" sz="2400" b="1" dirty="0">
                <a:solidFill>
                  <a:srgbClr val="FFFF00"/>
                </a:solidFill>
                <a:ea typeface="黑体" panose="02010609060101010101" pitchFamily="2" charset="-122"/>
              </a:rPr>
              <a:t>   </a:t>
            </a:r>
            <a:r>
              <a:rPr sz="2800" b="1">
                <a:sym typeface="微软雅黑" panose="020B0503020204020204" charset="-122"/>
              </a:rPr>
              <a:t>具有较强的系统分析问题、解决问题能力及逻辑思维能力</a:t>
            </a:r>
            <a:endParaRPr sz="2800" b="1">
              <a:sym typeface="微软雅黑" panose="020B0503020204020204" charset="-122"/>
            </a:endParaRPr>
          </a:p>
          <a:p>
            <a:pPr lvl="0" algn="l" eaLnBrk="0" hangingPunct="0"/>
            <a:endParaRPr sz="2800" b="1">
              <a:sym typeface="微软雅黑" panose="020B0503020204020204" charset="-122"/>
            </a:endParaRPr>
          </a:p>
        </p:txBody>
      </p:sp>
    </p:spTree>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5" name="矩形 3"/>
          <p:cNvSpPr/>
          <p:nvPr/>
        </p:nvSpPr>
        <p:spPr>
          <a:xfrm>
            <a:off x="1952625" y="285750"/>
            <a:ext cx="3041015" cy="579120"/>
          </a:xfrm>
          <a:prstGeom prst="rect">
            <a:avLst/>
          </a:prstGeom>
          <a:noFill/>
          <a:ln w="9525">
            <a:noFill/>
          </a:ln>
        </p:spPr>
        <p:txBody>
          <a:bodyPr wrap="none" anchor="t">
            <a:spAutoFit/>
          </a:bodyPr>
          <a:p>
            <a:pPr lvl="0" eaLnBrk="0" hangingPunct="0"/>
            <a:r>
              <a:rPr lang="zh-CN" altLang="en-US" sz="3200" b="1" dirty="0">
                <a:solidFill>
                  <a:srgbClr val="000000"/>
                </a:solidFill>
                <a:latin typeface="Arial" panose="020B0604020202020204" pitchFamily="34" charset="0"/>
                <a:ea typeface="宋体" panose="02010600030101010101" pitchFamily="2" charset="-122"/>
                <a:sym typeface="宋体" panose="02010600030101010101" pitchFamily="2" charset="-122"/>
              </a:rPr>
              <a:t>董事会的职权：</a:t>
            </a:r>
            <a:endParaRPr lang="zh-CN" altLang="en-US" dirty="0">
              <a:latin typeface="Arial" panose="020B0604020202020204" pitchFamily="34" charset="0"/>
              <a:ea typeface="宋体" panose="02010600030101010101" pitchFamily="2" charset="-122"/>
            </a:endParaRPr>
          </a:p>
        </p:txBody>
      </p:sp>
      <p:sp>
        <p:nvSpPr>
          <p:cNvPr id="52226" name="矩形 4"/>
          <p:cNvSpPr/>
          <p:nvPr/>
        </p:nvSpPr>
        <p:spPr>
          <a:xfrm>
            <a:off x="2238375" y="857250"/>
            <a:ext cx="8072438" cy="5577840"/>
          </a:xfrm>
          <a:prstGeom prst="rect">
            <a:avLst/>
          </a:prstGeom>
          <a:noFill/>
          <a:ln w="9525">
            <a:noFill/>
          </a:ln>
        </p:spPr>
        <p:txBody>
          <a:bodyPr anchor="t">
            <a:spAutoFit/>
          </a:bodyPr>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1</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、召集股东会，并报告工作；</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、执行股东会决议；</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        3</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、决定经营计划和投资方案；</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4</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、制定年度财务预算、决算方案；</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5</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、制定利润分配、弥补亏损方案；</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6</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、制定增资、减资及发行公司债券；</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7</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、制定合并、分立、解散、变更方案；</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8</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、内部管理机构设置；</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9</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、决定经理、副经理、财务负责任聘任、解聘，报酬；</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10</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、制定公司基本管理制度；</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11</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、章程规定的其他。</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52227" name="矩形 5"/>
          <p:cNvSpPr/>
          <p:nvPr/>
        </p:nvSpPr>
        <p:spPr>
          <a:xfrm>
            <a:off x="6738938" y="357188"/>
            <a:ext cx="308038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46</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52228" name="矩形 6"/>
          <p:cNvSpPr/>
          <p:nvPr/>
        </p:nvSpPr>
        <p:spPr>
          <a:xfrm>
            <a:off x="1738313" y="1071563"/>
            <a:ext cx="500062" cy="3000375"/>
          </a:xfrm>
          <a:prstGeom prst="rect">
            <a:avLst/>
          </a:prstGeom>
          <a:solidFill>
            <a:schemeClr val="accent1"/>
          </a:solidFill>
          <a:ln w="25400" cap="flat" cmpd="sng">
            <a:solidFill>
              <a:srgbClr val="395E8A"/>
            </a:solidFill>
            <a:prstDash val="solid"/>
            <a:miter/>
            <a:headEnd type="none" w="med" len="med"/>
            <a:tailEnd type="none" w="med" len="med"/>
          </a:ln>
        </p:spPr>
        <p:txBody>
          <a:bodyPr anchor="ctr"/>
          <a:p>
            <a:pPr lvl="0" algn="ctr" eaLnBrk="0" hangingPunct="0"/>
            <a:r>
              <a:rPr lang="zh-CN" altLang="en-US" b="1" dirty="0">
                <a:solidFill>
                  <a:srgbClr val="CCEDC7"/>
                </a:solidFill>
                <a:latin typeface="宋体" panose="02010600030101010101" pitchFamily="2" charset="-122"/>
                <a:ea typeface="宋体" panose="02010600030101010101" pitchFamily="2" charset="-122"/>
                <a:sym typeface="宋体" panose="02010600030101010101" pitchFamily="2" charset="-122"/>
              </a:rPr>
              <a:t>制定需董事会批准的方案</a:t>
            </a:r>
            <a:endParaRPr lang="zh-CN" altLang="en-US"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49" name="矩形 3"/>
          <p:cNvSpPr/>
          <p:nvPr/>
        </p:nvSpPr>
        <p:spPr>
          <a:xfrm>
            <a:off x="2095500" y="1285875"/>
            <a:ext cx="7858125" cy="4480560"/>
          </a:xfrm>
          <a:prstGeom prst="rect">
            <a:avLst/>
          </a:prstGeom>
          <a:noFill/>
          <a:ln w="9525">
            <a:noFill/>
          </a:ln>
        </p:spPr>
        <p:txBody>
          <a:bodyPr anchor="t">
            <a:spAutoFit/>
          </a:bodyPr>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董事会由董事长召集和主持；</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董事长不能，由副董事长；</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副董事长不能，由半数以上董事共同推举一名董事。</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议事方式和表决除法律强制性规定外，由公司章程约定；</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所议事项的决定应当做会议记录，出席会议的董事签名；</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会议表决，实行一人一票。</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53250" name="矩形 4"/>
          <p:cNvSpPr/>
          <p:nvPr/>
        </p:nvSpPr>
        <p:spPr>
          <a:xfrm>
            <a:off x="1952625" y="285750"/>
            <a:ext cx="3857625" cy="579120"/>
          </a:xfrm>
          <a:prstGeom prst="rect">
            <a:avLst/>
          </a:prstGeom>
          <a:noFill/>
          <a:ln w="9525">
            <a:noFill/>
          </a:ln>
        </p:spPr>
        <p:txBody>
          <a:bodyPr wrap="none" anchor="t">
            <a:spAutoFit/>
          </a:bodyPr>
          <a:p>
            <a:pPr lvl="0" eaLnBrk="0" hangingPunct="0"/>
            <a:r>
              <a:rPr lang="zh-CN" altLang="en-US" sz="3200" b="1" dirty="0">
                <a:solidFill>
                  <a:srgbClr val="000000"/>
                </a:solidFill>
                <a:latin typeface="Arial" panose="020B0604020202020204" pitchFamily="34" charset="0"/>
                <a:ea typeface="宋体" panose="02010600030101010101" pitchFamily="2" charset="-122"/>
                <a:sym typeface="宋体" panose="02010600030101010101" pitchFamily="2" charset="-122"/>
              </a:rPr>
              <a:t>董事会的议事规则：</a:t>
            </a:r>
            <a:endParaRPr lang="zh-CN" altLang="en-US" dirty="0">
              <a:latin typeface="Arial" panose="020B0604020202020204" pitchFamily="34" charset="0"/>
              <a:ea typeface="宋体" panose="02010600030101010101" pitchFamily="2" charset="-122"/>
            </a:endParaRPr>
          </a:p>
        </p:txBody>
      </p:sp>
      <p:sp>
        <p:nvSpPr>
          <p:cNvPr id="53251" name="矩形 5"/>
          <p:cNvSpPr/>
          <p:nvPr/>
        </p:nvSpPr>
        <p:spPr>
          <a:xfrm>
            <a:off x="6738938" y="357188"/>
            <a:ext cx="359346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47-48</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pic>
        <p:nvPicPr>
          <p:cNvPr id="53252" name="图片 6" descr="上课.jpg"/>
          <p:cNvPicPr>
            <a:picLocks noChangeAspect="1"/>
          </p:cNvPicPr>
          <p:nvPr/>
        </p:nvPicPr>
        <p:blipFill>
          <a:blip r:embed="rId1"/>
          <a:srcRect l="10991" t="6839" r="7294" b="8813"/>
          <a:stretch>
            <a:fillRect/>
          </a:stretch>
        </p:blipFill>
        <p:spPr>
          <a:xfrm>
            <a:off x="6810375" y="4214813"/>
            <a:ext cx="2928938" cy="1935162"/>
          </a:xfrm>
          <a:prstGeom prst="rect">
            <a:avLst/>
          </a:prstGeom>
          <a:noFill/>
          <a:ln w="9525">
            <a:noFill/>
          </a:ln>
        </p:spPr>
      </p:pic>
    </p:spTree>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3" name="矩形 3"/>
          <p:cNvSpPr/>
          <p:nvPr/>
        </p:nvSpPr>
        <p:spPr>
          <a:xfrm>
            <a:off x="1952625" y="285750"/>
            <a:ext cx="3857625" cy="579120"/>
          </a:xfrm>
          <a:prstGeom prst="rect">
            <a:avLst/>
          </a:prstGeom>
          <a:noFill/>
          <a:ln w="9525">
            <a:noFill/>
          </a:ln>
        </p:spPr>
        <p:txBody>
          <a:bodyPr wrap="none" anchor="t">
            <a:spAutoFit/>
          </a:bodyPr>
          <a:p>
            <a:pPr lvl="0" eaLnBrk="0" hangingPunct="0"/>
            <a:r>
              <a:rPr lang="zh-CN" altLang="en-US" sz="3200" b="1" dirty="0">
                <a:solidFill>
                  <a:srgbClr val="000000"/>
                </a:solidFill>
                <a:latin typeface="Arial" panose="020B0604020202020204" pitchFamily="34" charset="0"/>
                <a:ea typeface="宋体" panose="02010600030101010101" pitchFamily="2" charset="-122"/>
                <a:sym typeface="宋体" panose="02010600030101010101" pitchFamily="2" charset="-122"/>
              </a:rPr>
              <a:t>执行董事议事规则：</a:t>
            </a:r>
            <a:endParaRPr lang="zh-CN" altLang="en-US" dirty="0">
              <a:latin typeface="Arial" panose="020B0604020202020204" pitchFamily="34" charset="0"/>
              <a:ea typeface="宋体" panose="02010600030101010101" pitchFamily="2" charset="-122"/>
            </a:endParaRPr>
          </a:p>
        </p:txBody>
      </p:sp>
      <p:sp>
        <p:nvSpPr>
          <p:cNvPr id="54274" name="矩形 4"/>
          <p:cNvSpPr/>
          <p:nvPr/>
        </p:nvSpPr>
        <p:spPr>
          <a:xfrm>
            <a:off x="2238375" y="1500188"/>
            <a:ext cx="7429500" cy="2834640"/>
          </a:xfrm>
          <a:prstGeom prst="rect">
            <a:avLst/>
          </a:prstGeom>
          <a:noFill/>
          <a:ln w="9525">
            <a:noFill/>
          </a:ln>
        </p:spPr>
        <p:txBody>
          <a:bodyPr anchor="t">
            <a:spAutoFit/>
          </a:bodyPr>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规模小的公司，可以设一名执行董事，不设董事会；</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执行董事可以兼任公司经理；</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其职权由公司章程规定；</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执行董事不当然为法定代表人，需要担任可在公司章程中规定。</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54275" name="矩形 5"/>
          <p:cNvSpPr/>
          <p:nvPr/>
        </p:nvSpPr>
        <p:spPr>
          <a:xfrm>
            <a:off x="6738938" y="357188"/>
            <a:ext cx="308038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50</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5297" name="矩形 3"/>
          <p:cNvSpPr/>
          <p:nvPr/>
        </p:nvSpPr>
        <p:spPr>
          <a:xfrm>
            <a:off x="1881188" y="642938"/>
            <a:ext cx="3041015" cy="579120"/>
          </a:xfrm>
          <a:prstGeom prst="rect">
            <a:avLst/>
          </a:prstGeom>
          <a:noFill/>
          <a:ln w="9525">
            <a:noFill/>
          </a:ln>
        </p:spPr>
        <p:txBody>
          <a:bodyPr wrap="none" anchor="t">
            <a:spAutoFit/>
          </a:bodyPr>
          <a:p>
            <a:pPr lvl="0" eaLnBrk="0" hangingPunct="0"/>
            <a:r>
              <a:rPr lang="zh-CN" altLang="en-US" sz="3200" b="1" dirty="0">
                <a:solidFill>
                  <a:srgbClr val="000000"/>
                </a:solidFill>
                <a:latin typeface="Arial" panose="020B0604020202020204" pitchFamily="34" charset="0"/>
                <a:ea typeface="宋体" panose="02010600030101010101" pitchFamily="2" charset="-122"/>
                <a:sym typeface="宋体" panose="02010600030101010101" pitchFamily="2" charset="-122"/>
              </a:rPr>
              <a:t>监事会的组成：</a:t>
            </a:r>
            <a:endParaRPr lang="zh-CN" altLang="en-US" dirty="0">
              <a:latin typeface="Arial" panose="020B0604020202020204" pitchFamily="34" charset="0"/>
              <a:ea typeface="宋体" panose="02010600030101010101" pitchFamily="2" charset="-122"/>
            </a:endParaRPr>
          </a:p>
        </p:txBody>
      </p:sp>
      <p:sp>
        <p:nvSpPr>
          <p:cNvPr id="55298" name="矩形 4"/>
          <p:cNvSpPr/>
          <p:nvPr/>
        </p:nvSpPr>
        <p:spPr>
          <a:xfrm>
            <a:off x="2238375" y="1500188"/>
            <a:ext cx="7429500" cy="2834640"/>
          </a:xfrm>
          <a:prstGeom prst="rect">
            <a:avLst/>
          </a:prstGeom>
          <a:noFill/>
          <a:ln w="9525">
            <a:noFill/>
          </a:ln>
        </p:spPr>
        <p:txBody>
          <a:bodyPr anchor="t">
            <a:spAutoFit/>
          </a:bodyPr>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成员：不少于</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3</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人，小规模公司可以设</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1-2</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名监事；</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应该有职工监事：通过民主选举；</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主席：由全体监事过半数同意产生，不能履职时，半数以上监事共同推举一名监事召集与主持；</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董，高人员不得兼任监事。</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55299" name="矩形 5"/>
          <p:cNvSpPr/>
          <p:nvPr/>
        </p:nvSpPr>
        <p:spPr>
          <a:xfrm>
            <a:off x="6738938" y="357188"/>
            <a:ext cx="308038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51</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1" name="标题 1"/>
          <p:cNvSpPr>
            <a:spLocks noGrp="1"/>
          </p:cNvSpPr>
          <p:nvPr>
            <p:ph type="title"/>
          </p:nvPr>
        </p:nvSpPr>
        <p:spPr/>
        <p:txBody>
          <a:bodyPr anchor="ctr"/>
          <a:p>
            <a:endParaRPr lang="zh-CN" altLang="en-US"/>
          </a:p>
        </p:txBody>
      </p:sp>
      <p:sp>
        <p:nvSpPr>
          <p:cNvPr id="3" name="内容占位符 2"/>
          <p:cNvSpPr>
            <a:spLocks noGrp="1"/>
          </p:cNvSpPr>
          <p:nvPr>
            <p:ph idx="1"/>
          </p:nvPr>
        </p:nvSpPr>
        <p:spPr>
          <a:ln>
            <a:miter/>
          </a:ln>
        </p:spPr>
        <p:txBody>
          <a:bodyPr anchor="t"/>
          <a:p>
            <a:pPr fontAlgn="base"/>
            <a:r>
              <a:rPr lang="zh-CN" altLang="en-US" sz="6600" strike="noStrike" noProof="1">
                <a:solidFill>
                  <a:schemeClr val="accent1"/>
                </a:solidFill>
                <a:effectLst>
                  <a:outerShdw blurRad="38100" dist="25400" dir="5400000" algn="ctr" rotWithShape="0">
                    <a:srgbClr val="6E747A">
                      <a:alpha val="43000"/>
                    </a:srgbClr>
                  </a:outerShdw>
                </a:effectLst>
                <a:sym typeface="+mn-ea"/>
              </a:rPr>
              <a:t>董事、高级管理人员不得兼任监事。</a:t>
            </a:r>
            <a:endParaRPr lang="zh-CN" altLang="en-US" sz="6600" strike="noStrike" noProof="1">
              <a:solidFill>
                <a:schemeClr val="accent1"/>
              </a:solidFill>
              <a:effectLst>
                <a:outerShdw blurRad="38100" dist="25400" dir="5400000" algn="ctr" rotWithShape="0">
                  <a:srgbClr val="6E747A">
                    <a:alpha val="43000"/>
                  </a:srgbClr>
                </a:outerShdw>
              </a:effectLst>
              <a:sym typeface="+mn-ea"/>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5" name="矩形 3"/>
          <p:cNvSpPr/>
          <p:nvPr/>
        </p:nvSpPr>
        <p:spPr>
          <a:xfrm>
            <a:off x="1952625" y="285750"/>
            <a:ext cx="3857625" cy="579120"/>
          </a:xfrm>
          <a:prstGeom prst="rect">
            <a:avLst/>
          </a:prstGeom>
          <a:noFill/>
          <a:ln w="9525">
            <a:noFill/>
          </a:ln>
        </p:spPr>
        <p:txBody>
          <a:bodyPr wrap="none" anchor="t">
            <a:spAutoFit/>
          </a:bodyPr>
          <a:p>
            <a:pPr lvl="0" eaLnBrk="0" hangingPunct="0"/>
            <a:r>
              <a:rPr lang="zh-CN" altLang="en-US" sz="3200" b="1" dirty="0">
                <a:solidFill>
                  <a:srgbClr val="000000"/>
                </a:solidFill>
                <a:latin typeface="Arial" panose="020B0604020202020204" pitchFamily="34" charset="0"/>
                <a:ea typeface="宋体" panose="02010600030101010101" pitchFamily="2" charset="-122"/>
                <a:sym typeface="宋体" panose="02010600030101010101" pitchFamily="2" charset="-122"/>
              </a:rPr>
              <a:t>监事的规则及职责：</a:t>
            </a:r>
            <a:endParaRPr lang="zh-CN" altLang="en-US" dirty="0">
              <a:latin typeface="Arial" panose="020B0604020202020204" pitchFamily="34" charset="0"/>
              <a:ea typeface="宋体" panose="02010600030101010101" pitchFamily="2" charset="-122"/>
            </a:endParaRPr>
          </a:p>
        </p:txBody>
      </p:sp>
      <p:sp>
        <p:nvSpPr>
          <p:cNvPr id="57346" name="矩形 4"/>
          <p:cNvSpPr/>
          <p:nvPr/>
        </p:nvSpPr>
        <p:spPr>
          <a:xfrm>
            <a:off x="2024063" y="1143000"/>
            <a:ext cx="4704080" cy="457200"/>
          </a:xfrm>
          <a:prstGeom prst="rect">
            <a:avLst/>
          </a:prstGeom>
          <a:noFill/>
          <a:ln w="9525">
            <a:noFill/>
          </a:ln>
        </p:spPr>
        <p:txBody>
          <a:bodyPr wrap="none" anchor="t">
            <a:spAutoFit/>
          </a:bodyPr>
          <a:p>
            <a:pPr lvl="0" eaLnBrk="0" hangingPunct="0"/>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任 期：每届为</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3</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年，可连选连任；</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57347" name="矩形 6"/>
          <p:cNvSpPr/>
          <p:nvPr/>
        </p:nvSpPr>
        <p:spPr>
          <a:xfrm>
            <a:off x="6667500" y="1071563"/>
            <a:ext cx="359346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52-53</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grpSp>
        <p:nvGrpSpPr>
          <p:cNvPr id="57348" name="组合 11"/>
          <p:cNvGrpSpPr/>
          <p:nvPr/>
        </p:nvGrpSpPr>
        <p:grpSpPr>
          <a:xfrm>
            <a:off x="2166938" y="2357438"/>
            <a:ext cx="8215312" cy="4000500"/>
            <a:chOff x="0" y="0"/>
            <a:chExt cx="8215370" cy="4000528"/>
          </a:xfrm>
        </p:grpSpPr>
        <p:sp>
          <p:nvSpPr>
            <p:cNvPr id="57349" name="矩形 5"/>
            <p:cNvSpPr/>
            <p:nvPr/>
          </p:nvSpPr>
          <p:spPr>
            <a:xfrm>
              <a:off x="1428760" y="0"/>
              <a:ext cx="6786610" cy="3931948"/>
            </a:xfrm>
            <a:prstGeom prst="rect">
              <a:avLst/>
            </a:prstGeom>
            <a:noFill/>
            <a:ln w="9525">
              <a:noFill/>
            </a:ln>
          </p:spPr>
          <p:txBody>
            <a:bodyPr anchor="t">
              <a:spAutoFit/>
            </a:bodyPr>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提议召集临时股东会议；</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向股东会提出议案；</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监督董、高的职务行为，对违规者提出罢免意见</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董、高损害公司利益时要求纠正；</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提起对董、高诉讼；</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列席董事会，提出质询或建议；</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发现经营异常时，可聘请会计师事务所调查。</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57350" name="矩形 7"/>
            <p:cNvSpPr/>
            <p:nvPr/>
          </p:nvSpPr>
          <p:spPr>
            <a:xfrm>
              <a:off x="0" y="285752"/>
              <a:ext cx="1357322" cy="642942"/>
            </a:xfrm>
            <a:prstGeom prst="rect">
              <a:avLst/>
            </a:prstGeom>
            <a:solidFill>
              <a:schemeClr val="accent1"/>
            </a:solidFill>
            <a:ln w="25400" cap="flat" cmpd="sng">
              <a:solidFill>
                <a:srgbClr val="395E8A"/>
              </a:solidFill>
              <a:prstDash val="solid"/>
              <a:miter/>
              <a:headEnd type="none" w="med" len="med"/>
              <a:tailEnd type="none" w="med" len="med"/>
            </a:ln>
          </p:spPr>
          <p:txBody>
            <a:bodyPr anchor="ctr"/>
            <a:p>
              <a:pPr lvl="0" algn="ctr" eaLnBrk="0" hangingPunct="0"/>
              <a:r>
                <a:rPr lang="zh-CN" altLang="en-US" b="1" dirty="0">
                  <a:solidFill>
                    <a:srgbClr val="CCEDC7"/>
                  </a:solidFill>
                  <a:latin typeface="宋体" panose="02010600030101010101" pitchFamily="2" charset="-122"/>
                  <a:ea typeface="宋体" panose="02010600030101010101" pitchFamily="2" charset="-122"/>
                  <a:sym typeface="宋体" panose="02010600030101010101" pitchFamily="2" charset="-122"/>
                </a:rPr>
                <a:t>对股东会</a:t>
              </a:r>
              <a:endParaRPr lang="zh-CN" altLang="en-US"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57351" name="矩形 8"/>
            <p:cNvSpPr/>
            <p:nvPr/>
          </p:nvSpPr>
          <p:spPr>
            <a:xfrm>
              <a:off x="0" y="1357322"/>
              <a:ext cx="1357322" cy="1714512"/>
            </a:xfrm>
            <a:prstGeom prst="rect">
              <a:avLst/>
            </a:prstGeom>
            <a:solidFill>
              <a:schemeClr val="accent1"/>
            </a:solidFill>
            <a:ln w="25400" cap="flat" cmpd="sng">
              <a:solidFill>
                <a:srgbClr val="395E8A"/>
              </a:solidFill>
              <a:prstDash val="solid"/>
              <a:miter/>
              <a:headEnd type="none" w="med" len="med"/>
              <a:tailEnd type="none" w="med" len="med"/>
            </a:ln>
          </p:spPr>
          <p:txBody>
            <a:bodyPr anchor="ctr"/>
            <a:p>
              <a:pPr lvl="0" algn="ctr" eaLnBrk="0" hangingPunct="0"/>
              <a:r>
                <a:rPr lang="zh-CN" altLang="en-US" b="1" dirty="0">
                  <a:solidFill>
                    <a:srgbClr val="CCEDC7"/>
                  </a:solidFill>
                  <a:latin typeface="宋体" panose="02010600030101010101" pitchFamily="2" charset="-122"/>
                  <a:ea typeface="宋体" panose="02010600030101010101" pitchFamily="2" charset="-122"/>
                  <a:sym typeface="宋体" panose="02010600030101010101" pitchFamily="2" charset="-122"/>
                </a:rPr>
                <a:t>对董、高</a:t>
              </a:r>
              <a:endParaRPr lang="zh-CN" altLang="en-US"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57352" name="矩形 9"/>
            <p:cNvSpPr/>
            <p:nvPr/>
          </p:nvSpPr>
          <p:spPr>
            <a:xfrm>
              <a:off x="0" y="3357586"/>
              <a:ext cx="1357322" cy="642942"/>
            </a:xfrm>
            <a:prstGeom prst="rect">
              <a:avLst/>
            </a:prstGeom>
            <a:solidFill>
              <a:schemeClr val="accent1"/>
            </a:solidFill>
            <a:ln w="25400" cap="flat" cmpd="sng">
              <a:solidFill>
                <a:srgbClr val="395E8A"/>
              </a:solidFill>
              <a:prstDash val="solid"/>
              <a:miter/>
              <a:headEnd type="none" w="med" len="med"/>
              <a:tailEnd type="none" w="med" len="med"/>
            </a:ln>
          </p:spPr>
          <p:txBody>
            <a:bodyPr anchor="ctr"/>
            <a:p>
              <a:pPr lvl="0" algn="ctr" eaLnBrk="0" hangingPunct="0"/>
              <a:r>
                <a:rPr lang="zh-CN" altLang="en-US" b="1" dirty="0">
                  <a:solidFill>
                    <a:srgbClr val="CCEDC7"/>
                  </a:solidFill>
                  <a:latin typeface="宋体" panose="02010600030101010101" pitchFamily="2" charset="-122"/>
                  <a:ea typeface="宋体" panose="02010600030101010101" pitchFamily="2" charset="-122"/>
                  <a:sym typeface="宋体" panose="02010600030101010101" pitchFamily="2" charset="-122"/>
                </a:rPr>
                <a:t>对公司</a:t>
              </a:r>
              <a:endParaRPr lang="zh-CN" altLang="en-US"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grpSp>
      <p:sp>
        <p:nvSpPr>
          <p:cNvPr id="57353" name="矩形 10"/>
          <p:cNvSpPr/>
          <p:nvPr/>
        </p:nvSpPr>
        <p:spPr>
          <a:xfrm>
            <a:off x="2024063" y="1643063"/>
            <a:ext cx="1348740" cy="731520"/>
          </a:xfrm>
          <a:prstGeom prst="rect">
            <a:avLst/>
          </a:prstGeom>
          <a:noFill/>
          <a:ln w="9525">
            <a:noFill/>
          </a:ln>
        </p:spPr>
        <p:txBody>
          <a:bodyPr wrap="none" anchor="t">
            <a:spAutoFit/>
          </a:bodyPr>
          <a:p>
            <a:pPr lvl="0" eaLnBrk="0" hangingPunct="0">
              <a:lnSpc>
                <a:spcPct val="150000"/>
              </a:lnSpc>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职 权：</a:t>
            </a:r>
            <a:endPar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endParaRPr>
          </a:p>
        </p:txBody>
      </p:sp>
    </p:spTree>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8369"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58370" name="矩形 3"/>
          <p:cNvSpPr/>
          <p:nvPr/>
        </p:nvSpPr>
        <p:spPr>
          <a:xfrm>
            <a:off x="1952625" y="428625"/>
            <a:ext cx="3857625" cy="579120"/>
          </a:xfrm>
          <a:prstGeom prst="rect">
            <a:avLst/>
          </a:prstGeom>
          <a:noFill/>
          <a:ln w="9525">
            <a:noFill/>
          </a:ln>
        </p:spPr>
        <p:txBody>
          <a:bodyPr wrap="none" anchor="t">
            <a:spAutoFit/>
          </a:bodyPr>
          <a:p>
            <a:pPr lvl="0" eaLnBrk="0" hangingPunct="0"/>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监事会</a:t>
            </a:r>
            <a:r>
              <a:rPr lang="zh-CN" altLang="en-US" sz="3200" b="1" dirty="0">
                <a:solidFill>
                  <a:srgbClr val="000000"/>
                </a:solidFill>
                <a:latin typeface="Arial" panose="020B0604020202020204" pitchFamily="34" charset="0"/>
                <a:ea typeface="宋体" panose="02010600030101010101" pitchFamily="2" charset="-122"/>
                <a:sym typeface="宋体" panose="02010600030101010101" pitchFamily="2" charset="-122"/>
              </a:rPr>
              <a:t>的会议制度：</a:t>
            </a:r>
            <a:endParaRPr lang="zh-CN" altLang="en-US" dirty="0">
              <a:latin typeface="Arial" panose="020B0604020202020204" pitchFamily="34" charset="0"/>
              <a:ea typeface="宋体" panose="02010600030101010101" pitchFamily="2" charset="-122"/>
            </a:endParaRPr>
          </a:p>
        </p:txBody>
      </p:sp>
      <p:sp>
        <p:nvSpPr>
          <p:cNvPr id="58371" name="矩形 4"/>
          <p:cNvSpPr/>
          <p:nvPr/>
        </p:nvSpPr>
        <p:spPr>
          <a:xfrm>
            <a:off x="2238375" y="1357313"/>
            <a:ext cx="7143750" cy="3429000"/>
          </a:xfrm>
          <a:prstGeom prst="rect">
            <a:avLst/>
          </a:prstGeom>
          <a:noFill/>
          <a:ln w="9525">
            <a:noFill/>
          </a:ln>
        </p:spPr>
        <p:txBody>
          <a:bodyPr anchor="t">
            <a:spAutoFit/>
          </a:bodyPr>
          <a:p>
            <a:pPr lvl="0" eaLnBrk="0" hangingPunct="0">
              <a:lnSpc>
                <a:spcPct val="20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至少每年召开一次，可以提议召开临时监事会议；</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议事方式和表决程序，章程规定；</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会议决议经半数以上监事通过；</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所议事项的决定应制作记录，出席监事应签字。</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endParaRPr lang="zh-CN" altLang="en-US"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58372" name="矩形 5"/>
          <p:cNvSpPr/>
          <p:nvPr/>
        </p:nvSpPr>
        <p:spPr>
          <a:xfrm>
            <a:off x="2738438" y="4572000"/>
            <a:ext cx="5786437" cy="731520"/>
          </a:xfrm>
          <a:prstGeom prst="rect">
            <a:avLst/>
          </a:prstGeom>
          <a:noFill/>
          <a:ln w="9525">
            <a:noFill/>
          </a:ln>
        </p:spPr>
        <p:txBody>
          <a:bodyPr anchor="t">
            <a:spAutoFit/>
          </a:bodyPr>
          <a:p>
            <a:pPr lvl="0" algn="ctr" eaLnBrk="0" hangingPunct="0">
              <a:lnSpc>
                <a:spcPct val="150000"/>
              </a:lnSpc>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监事行使职责费用由公司承担。</a:t>
            </a:r>
            <a:endPar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58373" name="矩形 6"/>
          <p:cNvSpPr/>
          <p:nvPr/>
        </p:nvSpPr>
        <p:spPr>
          <a:xfrm>
            <a:off x="6596063" y="642938"/>
            <a:ext cx="359346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55-56</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9393" name="Rectangle 2"/>
          <p:cNvSpPr>
            <a:spLocks noGrp="1"/>
          </p:cNvSpPr>
          <p:nvPr>
            <p:ph type="title"/>
          </p:nvPr>
        </p:nvSpPr>
        <p:spPr>
          <a:xfrm>
            <a:off x="1703388" y="188913"/>
            <a:ext cx="8229600" cy="850900"/>
          </a:xfrm>
        </p:spPr>
        <p:txBody>
          <a:bodyPr wrap="square" anchor="ctr"/>
          <a:p>
            <a:pPr lvl="0" algn="l" eaLnBrk="1" hangingPunct="1"/>
            <a:r>
              <a:rPr lang="zh-CN" altLang="en-US" sz="3200" b="1" dirty="0">
                <a:ea typeface="宋体" panose="02010600030101010101" pitchFamily="2" charset="-122"/>
              </a:rPr>
              <a:t>案例</a:t>
            </a:r>
            <a:endParaRPr lang="zh-CN" altLang="en-US" sz="3200" b="1" dirty="0">
              <a:ea typeface="PMingLiU" panose="02020500000000000000" pitchFamily="2" charset="-120"/>
            </a:endParaRPr>
          </a:p>
        </p:txBody>
      </p:sp>
      <p:sp>
        <p:nvSpPr>
          <p:cNvPr id="59394" name="Rectangle 3"/>
          <p:cNvSpPr>
            <a:spLocks noGrp="1"/>
          </p:cNvSpPr>
          <p:nvPr>
            <p:ph type="body"/>
          </p:nvPr>
        </p:nvSpPr>
        <p:spPr>
          <a:xfrm>
            <a:off x="1703388" y="981075"/>
            <a:ext cx="8229600" cy="4824413"/>
          </a:xfrm>
        </p:spPr>
        <p:txBody>
          <a:bodyPr wrap="square" anchor="t">
            <a:normAutofit lnSpcReduction="10000"/>
          </a:bodyPr>
          <a:p>
            <a:pPr lvl="0" eaLnBrk="1" hangingPunct="1">
              <a:lnSpc>
                <a:spcPct val="90000"/>
              </a:lnSpc>
            </a:pPr>
            <a:r>
              <a:rPr lang="zh-CN" altLang="en-US" sz="2800" dirty="0">
                <a:ea typeface="宋体" panose="02010600030101010101" pitchFamily="2" charset="-122"/>
              </a:rPr>
              <a:t>      </a:t>
            </a:r>
            <a:r>
              <a:rPr lang="zh-CN" altLang="en-US" sz="2800" b="1" dirty="0">
                <a:ea typeface="宋体" panose="02010600030101010101" pitchFamily="2" charset="-122"/>
              </a:rPr>
              <a:t>甲、乙、丙、丁、戊意欲成立一家有限责任性质的建材有限责任公司，其方案如下：注册资本为</a:t>
            </a:r>
            <a:r>
              <a:rPr lang="en-US" altLang="x-none" sz="2800" b="1" dirty="0">
                <a:ea typeface="宋体" panose="02010600030101010101" pitchFamily="2" charset="-122"/>
              </a:rPr>
              <a:t>200</a:t>
            </a:r>
            <a:r>
              <a:rPr lang="zh-CN" altLang="en-US" sz="2800" b="1" dirty="0">
                <a:ea typeface="宋体" panose="02010600030101010101" pitchFamily="2" charset="-122"/>
              </a:rPr>
              <a:t>万元，其中甲、乙各以货币</a:t>
            </a:r>
            <a:r>
              <a:rPr lang="en-US" altLang="x-none" sz="2800" b="1" dirty="0">
                <a:ea typeface="宋体" panose="02010600030101010101" pitchFamily="2" charset="-122"/>
              </a:rPr>
              <a:t>60</a:t>
            </a:r>
            <a:r>
              <a:rPr lang="zh-CN" altLang="en-US" sz="2800" b="1" dirty="0">
                <a:ea typeface="宋体" panose="02010600030101010101" pitchFamily="2" charset="-122"/>
              </a:rPr>
              <a:t>万元出资；丙以实物出资，经评估机构评估为</a:t>
            </a:r>
            <a:r>
              <a:rPr lang="en-US" altLang="x-none" sz="2800" b="1" dirty="0">
                <a:ea typeface="宋体" panose="02010600030101010101" pitchFamily="2" charset="-122"/>
              </a:rPr>
              <a:t>20</a:t>
            </a:r>
            <a:r>
              <a:rPr lang="zh-CN" altLang="en-US" sz="2800" b="1" dirty="0">
                <a:ea typeface="宋体" panose="02010600030101010101" pitchFamily="2" charset="-122"/>
              </a:rPr>
              <a:t>万元；丁以其专利技术出资，作价</a:t>
            </a:r>
            <a:r>
              <a:rPr lang="en-US" altLang="x-none" sz="2800" b="1" dirty="0">
                <a:ea typeface="宋体" panose="02010600030101010101" pitchFamily="2" charset="-122"/>
              </a:rPr>
              <a:t>50</a:t>
            </a:r>
            <a:r>
              <a:rPr lang="zh-CN" altLang="en-US" sz="2800" b="1" dirty="0">
                <a:ea typeface="宋体" panose="02010600030101010101" pitchFamily="2" charset="-122"/>
              </a:rPr>
              <a:t>万元；戊以劳务出资，经全体出资人同意作价</a:t>
            </a:r>
            <a:r>
              <a:rPr lang="en-US" altLang="x-none" sz="2800" b="1" dirty="0">
                <a:ea typeface="宋体" panose="02010600030101010101" pitchFamily="2" charset="-122"/>
              </a:rPr>
              <a:t>10</a:t>
            </a:r>
            <a:r>
              <a:rPr lang="zh-CN" altLang="en-US" sz="2800" b="1" dirty="0">
                <a:ea typeface="宋体" panose="02010600030101010101" pitchFamily="2" charset="-122"/>
              </a:rPr>
              <a:t>万元。公司设董事会，由</a:t>
            </a:r>
            <a:r>
              <a:rPr lang="zh-CN" altLang="en-US" b="1" dirty="0">
                <a:ea typeface="宋体" panose="02010600030101010101" pitchFamily="2" charset="-122"/>
                <a:sym typeface="+mn-ea"/>
              </a:rPr>
              <a:t>甲、乙、丙</a:t>
            </a:r>
            <a:r>
              <a:rPr lang="zh-CN" altLang="en-US" sz="2800" b="1" dirty="0">
                <a:ea typeface="宋体" panose="02010600030101010101" pitchFamily="2" charset="-122"/>
              </a:rPr>
              <a:t>担任执行董事；设监事会，由</a:t>
            </a:r>
            <a:r>
              <a:rPr lang="zh-CN" altLang="en-US" b="1" dirty="0">
                <a:ea typeface="宋体" panose="02010600030101010101" pitchFamily="2" charset="-122"/>
                <a:sym typeface="+mn-ea"/>
              </a:rPr>
              <a:t>甲、乙、丙</a:t>
            </a:r>
            <a:r>
              <a:rPr lang="zh-CN" altLang="en-US" sz="2800" b="1" dirty="0">
                <a:ea typeface="宋体" panose="02010600030101010101" pitchFamily="2" charset="-122"/>
              </a:rPr>
              <a:t>担任公司的监事。</a:t>
            </a:r>
            <a:br>
              <a:rPr lang="zh-CN" altLang="en-US" sz="2800" b="1" dirty="0">
                <a:ea typeface="宋体" panose="02010600030101010101" pitchFamily="2" charset="-122"/>
              </a:rPr>
            </a:br>
            <a:endParaRPr lang="zh-CN" altLang="en-US" sz="2800" b="1" dirty="0">
              <a:ea typeface="宋体" panose="02010600030101010101" pitchFamily="2" charset="-122"/>
            </a:endParaRPr>
          </a:p>
          <a:p>
            <a:pPr lvl="0" eaLnBrk="1" hangingPunct="1">
              <a:lnSpc>
                <a:spcPct val="90000"/>
              </a:lnSpc>
            </a:pPr>
            <a:r>
              <a:rPr lang="zh-CN" altLang="en-US" sz="2800" b="1" dirty="0">
                <a:ea typeface="宋体" panose="02010600030101010101" pitchFamily="2" charset="-122"/>
              </a:rPr>
              <a:t>请问：该方案能否被登记机关通过？其组织机构是否合法？</a:t>
            </a:r>
            <a:br>
              <a:rPr lang="zh-CN" altLang="en-US" sz="2800" b="1" dirty="0">
                <a:ea typeface="宋体" panose="02010600030101010101" pitchFamily="2" charset="-122"/>
              </a:rPr>
            </a:br>
            <a:endParaRPr lang="zh-CN" altLang="en-US" sz="2800" b="1" dirty="0">
              <a:ea typeface="PMingLiU" panose="02020500000000000000" pitchFamily="2" charset="-120"/>
            </a:endParaRPr>
          </a:p>
        </p:txBody>
      </p:sp>
    </p:spTree>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7" name="矩形 3"/>
          <p:cNvSpPr/>
          <p:nvPr/>
        </p:nvSpPr>
        <p:spPr>
          <a:xfrm>
            <a:off x="1952625" y="285750"/>
            <a:ext cx="3857625" cy="579120"/>
          </a:xfrm>
          <a:prstGeom prst="rect">
            <a:avLst/>
          </a:prstGeom>
          <a:noFill/>
          <a:ln w="9525">
            <a:noFill/>
          </a:ln>
        </p:spPr>
        <p:txBody>
          <a:bodyPr wrap="none" anchor="t">
            <a:spAutoFit/>
          </a:bodyPr>
          <a:p>
            <a:pPr lvl="0" eaLnBrk="0" hangingPunct="0"/>
            <a:r>
              <a:rPr lang="zh-CN" altLang="en-US" sz="3200" b="1" dirty="0">
                <a:solidFill>
                  <a:srgbClr val="000000"/>
                </a:solidFill>
                <a:latin typeface="Arial" panose="020B0604020202020204" pitchFamily="34" charset="0"/>
                <a:ea typeface="宋体" panose="02010600030101010101" pitchFamily="2" charset="-122"/>
                <a:sym typeface="宋体" panose="02010600030101010101" pitchFamily="2" charset="-122"/>
              </a:rPr>
              <a:t>经理的设立与职权：</a:t>
            </a:r>
            <a:endParaRPr lang="zh-CN" altLang="en-US" dirty="0">
              <a:latin typeface="Arial" panose="020B0604020202020204" pitchFamily="34" charset="0"/>
              <a:ea typeface="宋体" panose="02010600030101010101" pitchFamily="2" charset="-122"/>
            </a:endParaRPr>
          </a:p>
        </p:txBody>
      </p:sp>
      <p:sp>
        <p:nvSpPr>
          <p:cNvPr id="60418" name="矩形 4"/>
          <p:cNvSpPr/>
          <p:nvPr/>
        </p:nvSpPr>
        <p:spPr>
          <a:xfrm>
            <a:off x="5238750" y="5000625"/>
            <a:ext cx="5000625" cy="1310640"/>
          </a:xfrm>
          <a:prstGeom prst="rect">
            <a:avLst/>
          </a:prstGeom>
          <a:noFill/>
          <a:ln w="9525">
            <a:noFill/>
          </a:ln>
        </p:spPr>
        <p:txBody>
          <a:bodyPr anchor="t">
            <a:spAutoFit/>
          </a:bodyPr>
          <a:p>
            <a:pPr lvl="0" eaLnBrk="0" hangingPunct="0">
              <a:lnSpc>
                <a:spcPct val="2000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提请聘任或解聘    副经理、</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财务负责人；</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60419" name="矩形 5"/>
          <p:cNvSpPr/>
          <p:nvPr/>
        </p:nvSpPr>
        <p:spPr>
          <a:xfrm>
            <a:off x="6738938" y="357188"/>
            <a:ext cx="308038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49</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60420" name="矩形 6"/>
          <p:cNvSpPr/>
          <p:nvPr/>
        </p:nvSpPr>
        <p:spPr>
          <a:xfrm>
            <a:off x="2095500" y="928688"/>
            <a:ext cx="6278880" cy="822960"/>
          </a:xfrm>
          <a:prstGeom prst="rect">
            <a:avLst/>
          </a:prstGeom>
          <a:noFill/>
          <a:ln w="9525">
            <a:noFill/>
          </a:ln>
        </p:spPr>
        <p:txBody>
          <a:bodyPr wrap="none" anchor="t">
            <a:spAutoFit/>
          </a:bodyPr>
          <a:p>
            <a:pPr lvl="0" eaLnBrk="0" hangingPunct="0">
              <a:lnSpc>
                <a:spcPct val="20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董事会决定经理的选聘，经理对董事会负责：</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60421" name="矩形 7"/>
          <p:cNvSpPr/>
          <p:nvPr/>
        </p:nvSpPr>
        <p:spPr>
          <a:xfrm>
            <a:off x="2238375" y="2000250"/>
            <a:ext cx="2786063" cy="928688"/>
          </a:xfrm>
          <a:prstGeom prst="rect">
            <a:avLst/>
          </a:prstGeom>
          <a:solidFill>
            <a:schemeClr val="accent1"/>
          </a:solidFill>
          <a:ln w="25400" cap="flat" cmpd="sng">
            <a:solidFill>
              <a:srgbClr val="395E8A"/>
            </a:solidFill>
            <a:prstDash val="solid"/>
            <a:miter/>
            <a:headEnd type="none" w="med" len="med"/>
            <a:tailEnd type="none" w="med" len="med"/>
          </a:ln>
        </p:spPr>
        <p:txBody>
          <a:bodyPr anchor="ctr"/>
          <a:p>
            <a:pPr lvl="0" algn="ctr" eaLnBrk="0" hangingPunct="0"/>
            <a:r>
              <a:rPr lang="zh-CN" altLang="en-US" sz="2800" b="1" dirty="0">
                <a:solidFill>
                  <a:srgbClr val="CCEDC7"/>
                </a:solidFill>
                <a:latin typeface="宋体" panose="02010600030101010101" pitchFamily="2" charset="-122"/>
                <a:ea typeface="宋体" panose="02010600030101010101" pitchFamily="2" charset="-122"/>
                <a:sym typeface="宋体" panose="02010600030101010101" pitchFamily="2" charset="-122"/>
              </a:rPr>
              <a:t>经营管理</a:t>
            </a:r>
            <a:endParaRPr lang="zh-CN" altLang="en-US" sz="28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60422" name="矩形 8"/>
          <p:cNvSpPr/>
          <p:nvPr/>
        </p:nvSpPr>
        <p:spPr>
          <a:xfrm>
            <a:off x="5167313" y="1785938"/>
            <a:ext cx="5286375" cy="1310640"/>
          </a:xfrm>
          <a:prstGeom prst="rect">
            <a:avLst/>
          </a:prstGeom>
          <a:noFill/>
          <a:ln w="9525">
            <a:noFill/>
          </a:ln>
        </p:spPr>
        <p:txBody>
          <a:bodyPr anchor="t">
            <a:spAutoFit/>
          </a:bodyPr>
          <a:p>
            <a:pPr lvl="0" eaLnBrk="0" hangingPunct="0">
              <a:lnSpc>
                <a:spcPct val="2000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主持生产经营管理工作，实施董事会决议；</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实施年度经营计划和投资方案，列席董事会</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60423" name="矩形 9"/>
          <p:cNvSpPr/>
          <p:nvPr/>
        </p:nvSpPr>
        <p:spPr>
          <a:xfrm>
            <a:off x="5238750" y="3143250"/>
            <a:ext cx="4572000" cy="1737360"/>
          </a:xfrm>
          <a:prstGeom prst="rect">
            <a:avLst/>
          </a:prstGeom>
          <a:noFill/>
          <a:ln w="9525">
            <a:noFill/>
          </a:ln>
        </p:spPr>
        <p:txBody>
          <a:bodyPr anchor="t">
            <a:spAutoFit/>
          </a:bodyPr>
          <a:p>
            <a:pPr lvl="0" eaLnBrk="0" hangingPunct="0">
              <a:lnSpc>
                <a:spcPct val="20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拟定内部管理机构设置；</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拟定公司的基本管理制度；</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制定公司的具体规章；</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60424" name="矩形 10"/>
          <p:cNvSpPr/>
          <p:nvPr/>
        </p:nvSpPr>
        <p:spPr>
          <a:xfrm>
            <a:off x="2238375" y="3429000"/>
            <a:ext cx="2857500" cy="1214438"/>
          </a:xfrm>
          <a:prstGeom prst="rect">
            <a:avLst/>
          </a:prstGeom>
          <a:solidFill>
            <a:schemeClr val="accent1"/>
          </a:solidFill>
          <a:ln w="25400" cap="flat" cmpd="sng">
            <a:solidFill>
              <a:srgbClr val="395E8A"/>
            </a:solidFill>
            <a:prstDash val="solid"/>
            <a:miter/>
            <a:headEnd type="none" w="med" len="med"/>
            <a:tailEnd type="none" w="med" len="med"/>
          </a:ln>
        </p:spPr>
        <p:txBody>
          <a:bodyPr anchor="ctr"/>
          <a:p>
            <a:pPr lvl="0" algn="ctr" eaLnBrk="0" hangingPunct="0"/>
            <a:r>
              <a:rPr lang="zh-CN" altLang="en-US" sz="2800" b="1" dirty="0">
                <a:solidFill>
                  <a:srgbClr val="CCEDC7"/>
                </a:solidFill>
                <a:latin typeface="宋体" panose="02010600030101010101" pitchFamily="2" charset="-122"/>
                <a:ea typeface="宋体" panose="02010600030101010101" pitchFamily="2" charset="-122"/>
                <a:sym typeface="宋体" panose="02010600030101010101" pitchFamily="2" charset="-122"/>
              </a:rPr>
              <a:t>日常管理</a:t>
            </a:r>
            <a:endParaRPr lang="zh-CN" altLang="en-US" sz="28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60425" name="矩形 11"/>
          <p:cNvSpPr/>
          <p:nvPr/>
        </p:nvSpPr>
        <p:spPr>
          <a:xfrm>
            <a:off x="2238375" y="5143500"/>
            <a:ext cx="2857500" cy="857250"/>
          </a:xfrm>
          <a:prstGeom prst="rect">
            <a:avLst/>
          </a:prstGeom>
          <a:solidFill>
            <a:schemeClr val="accent1"/>
          </a:solidFill>
          <a:ln w="25400" cap="flat" cmpd="sng">
            <a:solidFill>
              <a:srgbClr val="395E8A"/>
            </a:solidFill>
            <a:prstDash val="solid"/>
            <a:miter/>
            <a:headEnd type="none" w="med" len="med"/>
            <a:tailEnd type="none" w="med" len="med"/>
          </a:ln>
        </p:spPr>
        <p:txBody>
          <a:bodyPr anchor="ctr"/>
          <a:p>
            <a:pPr lvl="0" algn="ctr" eaLnBrk="0" hangingPunct="0"/>
            <a:r>
              <a:rPr lang="zh-CN" altLang="en-US" sz="2800" b="1" dirty="0">
                <a:solidFill>
                  <a:srgbClr val="CCEDC7"/>
                </a:solidFill>
                <a:latin typeface="宋体" panose="02010600030101010101" pitchFamily="2" charset="-122"/>
                <a:ea typeface="宋体" panose="02010600030101010101" pitchFamily="2" charset="-122"/>
                <a:sym typeface="宋体" panose="02010600030101010101" pitchFamily="2" charset="-122"/>
              </a:rPr>
              <a:t>人事管理</a:t>
            </a:r>
            <a:endParaRPr lang="zh-CN" altLang="en-US" sz="28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513" name="矩形 3"/>
          <p:cNvSpPr/>
          <p:nvPr/>
        </p:nvSpPr>
        <p:spPr>
          <a:xfrm>
            <a:off x="1952625" y="285750"/>
            <a:ext cx="4674235" cy="579120"/>
          </a:xfrm>
          <a:prstGeom prst="rect">
            <a:avLst/>
          </a:prstGeom>
          <a:noFill/>
          <a:ln w="9525">
            <a:noFill/>
          </a:ln>
        </p:spPr>
        <p:txBody>
          <a:bodyPr wrap="none" anchor="t">
            <a:spAutoFit/>
          </a:bodyPr>
          <a:p>
            <a:pPr lvl="0" eaLnBrk="0" hangingPunct="0"/>
            <a:r>
              <a:rPr lang="zh-CN" altLang="en-US" sz="3200" b="1" dirty="0">
                <a:solidFill>
                  <a:srgbClr val="000000"/>
                </a:solidFill>
                <a:latin typeface="Arial" panose="020B0604020202020204" pitchFamily="34" charset="0"/>
                <a:ea typeface="宋体" panose="02010600030101010101" pitchFamily="2" charset="-122"/>
                <a:sym typeface="宋体" panose="02010600030101010101" pitchFamily="2" charset="-122"/>
              </a:rPr>
              <a:t>国有独资公司的董监高：</a:t>
            </a:r>
            <a:endParaRPr lang="zh-CN" altLang="en-US" dirty="0">
              <a:latin typeface="Arial" panose="020B0604020202020204" pitchFamily="34" charset="0"/>
              <a:ea typeface="宋体" panose="02010600030101010101" pitchFamily="2" charset="-122"/>
            </a:endParaRPr>
          </a:p>
        </p:txBody>
      </p:sp>
      <p:sp>
        <p:nvSpPr>
          <p:cNvPr id="64514" name="矩形 4"/>
          <p:cNvSpPr/>
          <p:nvPr/>
        </p:nvSpPr>
        <p:spPr>
          <a:xfrm>
            <a:off x="2595563" y="1214438"/>
            <a:ext cx="7643812" cy="2834640"/>
          </a:xfrm>
          <a:prstGeom prst="rect">
            <a:avLst/>
          </a:prstGeom>
          <a:noFill/>
          <a:ln w="9525">
            <a:noFill/>
          </a:ln>
        </p:spPr>
        <p:txBody>
          <a:bodyPr anchor="t">
            <a:spAutoFit/>
          </a:bodyPr>
          <a:p>
            <a:pPr lvl="0" eaLnBrk="0" hangingPunct="0">
              <a:lnSpc>
                <a:spcPct val="20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董事会，国资委委派，设董事长，副董事长（由国资委从董事会成员中指定），任期不超</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3</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年，可连任，成员中应由职工代表。</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经理，董事会聘任或解聘，董事会成员可以兼任。</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监事会，不少于</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5</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人，职工代表不低</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1/3</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，具体章程订；国资委委派，职工代表选举，主席（由国资委从监事会成员中指定）。</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64515" name="矩形 5"/>
          <p:cNvSpPr/>
          <p:nvPr/>
        </p:nvSpPr>
        <p:spPr>
          <a:xfrm>
            <a:off x="3167063" y="4071938"/>
            <a:ext cx="5929312" cy="822960"/>
          </a:xfrm>
          <a:prstGeom prst="rect">
            <a:avLst/>
          </a:prstGeom>
          <a:noFill/>
          <a:ln w="9525">
            <a:noFill/>
          </a:ln>
        </p:spPr>
        <p:txBody>
          <a:bodyPr anchor="t">
            <a:spAutoFit/>
          </a:bodyPr>
          <a:p>
            <a:pPr lvl="0" algn="ctr" eaLnBrk="0" hangingPunct="0">
              <a:lnSpc>
                <a:spcPct val="20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董、高未经许可不得在其他机构兼职。</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64516" name="矩形 6"/>
          <p:cNvSpPr/>
          <p:nvPr/>
        </p:nvSpPr>
        <p:spPr>
          <a:xfrm>
            <a:off x="6596063" y="357188"/>
            <a:ext cx="383095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67—70</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3"/>
          <p:cNvSpPr/>
          <p:nvPr/>
        </p:nvSpPr>
        <p:spPr>
          <a:xfrm>
            <a:off x="1524000" y="0"/>
            <a:ext cx="9144000" cy="620713"/>
          </a:xfrm>
          <a:prstGeom prst="rect">
            <a:avLst/>
          </a:prstGeom>
          <a:solidFill>
            <a:srgbClr val="2E2E2E"/>
          </a:solidFill>
          <a:ln w="9525">
            <a:noFill/>
          </a:ln>
        </p:spPr>
        <p:txBody>
          <a:bodyPr anchor="ctr"/>
          <a:p>
            <a:pPr lvl="0" algn="ctr"/>
            <a:endParaRPr>
              <a:solidFill>
                <a:srgbClr val="FFFFFF"/>
              </a:solidFill>
              <a:ea typeface="宋体" panose="02010600030101010101" pitchFamily="2" charset="-122"/>
            </a:endParaRPr>
          </a:p>
        </p:txBody>
      </p:sp>
      <p:sp>
        <p:nvSpPr>
          <p:cNvPr id="5129" name="五边形 17"/>
          <p:cNvSpPr/>
          <p:nvPr/>
        </p:nvSpPr>
        <p:spPr>
          <a:xfrm>
            <a:off x="1524000" y="260350"/>
            <a:ext cx="3095625" cy="720725"/>
          </a:xfrm>
          <a:prstGeom prst="homePlate">
            <a:avLst>
              <a:gd name="adj" fmla="val 107319"/>
            </a:avLst>
          </a:prstGeom>
          <a:solidFill>
            <a:srgbClr val="FFD03B"/>
          </a:solidFill>
          <a:ln w="9525">
            <a:noFill/>
          </a:ln>
        </p:spPr>
        <p:txBody>
          <a:bodyPr anchor="ctr"/>
          <a:p>
            <a:pPr lvl="0" algn="ctr"/>
            <a:r>
              <a:rPr lang="zh-CN" altLang="en-US" sz="2800" b="1" dirty="0">
                <a:solidFill>
                  <a:srgbClr val="2E2E2E"/>
                </a:solidFill>
                <a:latin typeface="Calibri" panose="020F0502020204030204" charset="0"/>
                <a:ea typeface="微软雅黑" panose="020B0503020204020204" charset="-122"/>
                <a:sym typeface="Calibri" panose="020F0502020204030204" charset="0"/>
              </a:rPr>
              <a:t>情境导入</a:t>
            </a:r>
            <a:endParaRPr lang="zh-CN" altLang="en-US" sz="2800" b="1" dirty="0">
              <a:solidFill>
                <a:srgbClr val="2E2E2E"/>
              </a:solidFill>
              <a:ea typeface="宋体" panose="02010600030101010101" pitchFamily="2" charset="-122"/>
            </a:endParaRPr>
          </a:p>
        </p:txBody>
      </p:sp>
      <p:sp>
        <p:nvSpPr>
          <p:cNvPr id="2" name="文本框 1"/>
          <p:cNvSpPr txBox="1"/>
          <p:nvPr/>
        </p:nvSpPr>
        <p:spPr>
          <a:xfrm>
            <a:off x="739775" y="1252220"/>
            <a:ext cx="6770370" cy="1737360"/>
          </a:xfrm>
          <a:prstGeom prst="rect">
            <a:avLst/>
          </a:prstGeom>
          <a:noFill/>
        </p:spPr>
        <p:txBody>
          <a:bodyPr wrap="square" rtlCol="0" anchor="t">
            <a:spAutoFit/>
          </a:bodyPr>
          <a:p>
            <a:r>
              <a:rPr lang="zh-CN" altLang="en-US" sz="3600"/>
              <a:t>最终经过比较，小明确定和小刚、小红三人成立公司。公司成立后，如何建设完善的组织机构呢？</a:t>
            </a:r>
            <a:endParaRPr lang="zh-CN" altLang="en-US" sz="360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3729" name="矩形 3"/>
          <p:cNvSpPr/>
          <p:nvPr/>
        </p:nvSpPr>
        <p:spPr>
          <a:xfrm>
            <a:off x="2024063" y="285750"/>
            <a:ext cx="2683510" cy="518160"/>
          </a:xfrm>
          <a:prstGeom prst="rect">
            <a:avLst/>
          </a:prstGeom>
          <a:noFill/>
          <a:ln w="9525">
            <a:noFill/>
          </a:ln>
        </p:spPr>
        <p:txBody>
          <a:bodyPr wrap="none" anchor="t">
            <a:spAutoFit/>
          </a:bodyPr>
          <a:p>
            <a:pPr lvl="0" eaLnBrk="0" hangingPunct="0"/>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股东大会</a:t>
            </a:r>
            <a:r>
              <a:rPr lang="en-US" altLang="x-none" sz="2800" b="1" dirty="0">
                <a:solidFill>
                  <a:srgbClr val="00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召开</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3730" name="矩形 4"/>
          <p:cNvSpPr/>
          <p:nvPr/>
        </p:nvSpPr>
        <p:spPr>
          <a:xfrm>
            <a:off x="2095500" y="1000125"/>
            <a:ext cx="8215313" cy="914400"/>
          </a:xfrm>
          <a:prstGeom prst="rect">
            <a:avLst/>
          </a:prstGeom>
          <a:noFill/>
          <a:ln w="9525">
            <a:noFill/>
          </a:ln>
        </p:spPr>
        <p:txBody>
          <a:bodyPr anchor="t">
            <a:spAutoFit/>
          </a:bodyPr>
          <a:p>
            <a:pPr lvl="0" eaLnBrk="0" hangingPunct="0">
              <a:lnSpc>
                <a:spcPct val="15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股份有限公司股东大会由全体股东组成。股东大会是公司的权力机构，依照本法行使职权。</a:t>
            </a: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3731" name="矩形 5"/>
          <p:cNvSpPr/>
          <p:nvPr/>
        </p:nvSpPr>
        <p:spPr>
          <a:xfrm>
            <a:off x="2166938" y="2000250"/>
            <a:ext cx="8215312" cy="502920"/>
          </a:xfrm>
          <a:prstGeom prst="rect">
            <a:avLst/>
          </a:prstGeom>
          <a:noFill/>
          <a:ln w="9525">
            <a:noFill/>
          </a:ln>
        </p:spPr>
        <p:txBody>
          <a:bodyPr anchor="t">
            <a:spAutoFit/>
          </a:bodyPr>
          <a:p>
            <a:pPr lvl="0" eaLnBrk="0" hangingPunct="0">
              <a:lnSpc>
                <a:spcPct val="15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股东会职责（与有限责任公司一致）。</a:t>
            </a: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3732" name="矩形 6"/>
          <p:cNvSpPr/>
          <p:nvPr/>
        </p:nvSpPr>
        <p:spPr>
          <a:xfrm>
            <a:off x="2166938" y="2643188"/>
            <a:ext cx="8072437" cy="3520440"/>
          </a:xfrm>
          <a:prstGeom prst="rect">
            <a:avLst/>
          </a:prstGeom>
          <a:noFill/>
          <a:ln w="9525">
            <a:noFill/>
          </a:ln>
        </p:spPr>
        <p:txBody>
          <a:bodyPr anchor="t">
            <a:spAutoFit/>
          </a:bodyPr>
          <a:p>
            <a:pPr lvl="0" eaLnBrk="0" hangingPunct="0">
              <a:lnSpc>
                <a:spcPct val="15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股东大会应当每年召开一次年会。</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有下列情形之一的，应当在两个月内召开</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临时股东大会</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董事人数不足本法规定人数或者公司章程所定人数的</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2/3</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时；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公司未弥补的亏损达实收股本总额</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1/3</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单独或者合计持有公司百分之十以上股份的股东请求时；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董事会认为必要时；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监事会提议召开时；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公司章程规定的其他情形。 </a:t>
            </a: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3733" name="矩形 7"/>
          <p:cNvSpPr/>
          <p:nvPr/>
        </p:nvSpPr>
        <p:spPr>
          <a:xfrm>
            <a:off x="6381750" y="428625"/>
            <a:ext cx="4028440"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98—100</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4753" name="矩形 3"/>
          <p:cNvSpPr/>
          <p:nvPr/>
        </p:nvSpPr>
        <p:spPr>
          <a:xfrm>
            <a:off x="2166938" y="1000125"/>
            <a:ext cx="8001000" cy="3931920"/>
          </a:xfrm>
          <a:prstGeom prst="rect">
            <a:avLst/>
          </a:prstGeom>
          <a:noFill/>
          <a:ln w="9525">
            <a:noFill/>
          </a:ln>
        </p:spPr>
        <p:txBody>
          <a:bodyPr anchor="t">
            <a:spAutoFit/>
          </a:bodyPr>
          <a:p>
            <a:pPr lvl="0" eaLnBrk="0" hangingPunct="0">
              <a:lnSpc>
                <a:spcPct val="20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股东大会会议由董事会召集，董事长主持；</a:t>
            </a:r>
            <a:r>
              <a:rPr lang="zh-CN" altLang="en-US" dirty="0">
                <a:solidFill>
                  <a:srgbClr val="FF0000"/>
                </a:solidFill>
                <a:latin typeface="Arial" panose="020B0604020202020204" pitchFamily="34" charset="0"/>
                <a:ea typeface="宋体" panose="02010600030101010101" pitchFamily="2" charset="-122"/>
                <a:sym typeface="宋体" panose="02010600030101010101" pitchFamily="2" charset="-122"/>
              </a:rPr>
              <a:t>（同有限责任公司一致）</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董事长不能履行职务或者不履行职务的，由副董事长主持；</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副董事长不能履行，由半数以上董事共同推举一名董事主持。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董事会不履行召集股东大会会议职责的，监事会应当及时召集和主持；</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监事会不召集和主持的，连续</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90</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日以上单独或者合计持有公司</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10%</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以上股份的股东可以自行召集和主持。 </a:t>
            </a: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4754" name="矩形 4"/>
          <p:cNvSpPr/>
          <p:nvPr/>
        </p:nvSpPr>
        <p:spPr>
          <a:xfrm>
            <a:off x="2024063" y="285750"/>
            <a:ext cx="2683510" cy="518160"/>
          </a:xfrm>
          <a:prstGeom prst="rect">
            <a:avLst/>
          </a:prstGeom>
          <a:noFill/>
          <a:ln w="9525">
            <a:noFill/>
          </a:ln>
        </p:spPr>
        <p:txBody>
          <a:bodyPr wrap="none" anchor="t">
            <a:spAutoFit/>
          </a:bodyPr>
          <a:p>
            <a:pPr lvl="0" eaLnBrk="0" hangingPunct="0"/>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股东大会</a:t>
            </a:r>
            <a:r>
              <a:rPr lang="en-US" altLang="x-none" sz="2800" b="1" dirty="0">
                <a:solidFill>
                  <a:srgbClr val="00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主持</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4755" name="矩形 5"/>
          <p:cNvSpPr/>
          <p:nvPr/>
        </p:nvSpPr>
        <p:spPr>
          <a:xfrm>
            <a:off x="5953125" y="428625"/>
            <a:ext cx="3277870"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101</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5777" name="矩形 3"/>
          <p:cNvSpPr/>
          <p:nvPr/>
        </p:nvSpPr>
        <p:spPr>
          <a:xfrm>
            <a:off x="2166938" y="928688"/>
            <a:ext cx="7715250" cy="5440680"/>
          </a:xfrm>
          <a:prstGeom prst="rect">
            <a:avLst/>
          </a:prstGeom>
          <a:noFill/>
          <a:ln w="9525">
            <a:noFill/>
          </a:ln>
        </p:spPr>
        <p:txBody>
          <a:bodyPr anchor="t">
            <a:spAutoFit/>
          </a:bodyPr>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召开股东大会会议，应当将会议召开的时间、地点和审议的事项于会议召开</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20</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日前通知；</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临时股东大会应当于会议召开</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15</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日前通知；</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发行无记名股票的，应当于会议召开</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30</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日前公告会议召开的时间、地点和审议事项。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单独或者合计持有公司</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3%</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以上股份的股东，大会召开</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10</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日前提出临时提案并书面提交董事会；董事会应当在收到提案后</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日内通知其他股东，并将该临时提案提交股东大会审议。临时提案的内容应当属于股东大会职权范围，并有明确议题和具体决议事项。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股东大会不得对前两款通知中未列明的事项作出决议。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无记名股票持有人出席股东大会会议的，应当于会议召开</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5</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日前至股东大会闭会时将股票交存于公司。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5778" name="矩形 2"/>
          <p:cNvSpPr/>
          <p:nvPr/>
        </p:nvSpPr>
        <p:spPr>
          <a:xfrm>
            <a:off x="2024063" y="285750"/>
            <a:ext cx="2683510" cy="518160"/>
          </a:xfrm>
          <a:prstGeom prst="rect">
            <a:avLst/>
          </a:prstGeom>
          <a:noFill/>
          <a:ln w="9525">
            <a:noFill/>
          </a:ln>
        </p:spPr>
        <p:txBody>
          <a:bodyPr wrap="none" anchor="t">
            <a:spAutoFit/>
          </a:bodyPr>
          <a:p>
            <a:pPr lvl="0" eaLnBrk="0" hangingPunct="0"/>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股东大会</a:t>
            </a:r>
            <a:r>
              <a:rPr lang="en-US" altLang="x-none" sz="2800" b="1" dirty="0">
                <a:solidFill>
                  <a:srgbClr val="00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通知</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5779" name="矩形 4"/>
          <p:cNvSpPr/>
          <p:nvPr/>
        </p:nvSpPr>
        <p:spPr>
          <a:xfrm>
            <a:off x="5953125" y="428625"/>
            <a:ext cx="3277870"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102</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6801" name="矩形 3"/>
          <p:cNvSpPr/>
          <p:nvPr/>
        </p:nvSpPr>
        <p:spPr>
          <a:xfrm>
            <a:off x="2238375" y="1317625"/>
            <a:ext cx="7858125" cy="3383280"/>
          </a:xfrm>
          <a:prstGeom prst="rect">
            <a:avLst/>
          </a:prstGeom>
          <a:noFill/>
          <a:ln w="9525">
            <a:noFill/>
          </a:ln>
        </p:spPr>
        <p:txBody>
          <a:bodyPr anchor="t">
            <a:spAutoFit/>
          </a:bodyPr>
          <a:p>
            <a:pPr lvl="0" eaLnBrk="0" hangingPunct="0">
              <a:lnSpc>
                <a:spcPct val="20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股东出席股东大会会议，一股一表决权。但是，公司持有的股份没有表决权。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股东大会作出决议，必须经出席会议的股东所持表决权过半数通过。</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但是，股东大会作出修改公司章程、增加或者减少注册资本的决议，以及公司合并、分立、解散或者变更公司形式的决议，必须经出席会议的股东所持表决权的</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2/3</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以上通过。 </a:t>
            </a: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6802" name="矩形 4"/>
          <p:cNvSpPr/>
          <p:nvPr/>
        </p:nvSpPr>
        <p:spPr>
          <a:xfrm>
            <a:off x="2309813" y="4460875"/>
            <a:ext cx="8143875" cy="1737360"/>
          </a:xfrm>
          <a:prstGeom prst="rect">
            <a:avLst/>
          </a:prstGeom>
          <a:noFill/>
          <a:ln w="9525">
            <a:noFill/>
          </a:ln>
        </p:spPr>
        <p:txBody>
          <a:bodyPr anchor="t">
            <a:spAutoFit/>
          </a:bodyPr>
          <a:p>
            <a:pPr lvl="0" eaLnBrk="0" hangingPunct="0">
              <a:lnSpc>
                <a:spcPct val="20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公司转让、受让重大资产或者对外提供担保等事项必须经股东大会作出决议的，董事会应当及时召集股东大会会议，由股东大会就上述事项进行表决。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6803" name="矩形 5"/>
          <p:cNvSpPr/>
          <p:nvPr/>
        </p:nvSpPr>
        <p:spPr>
          <a:xfrm>
            <a:off x="2024063" y="285750"/>
            <a:ext cx="2683510" cy="518160"/>
          </a:xfrm>
          <a:prstGeom prst="rect">
            <a:avLst/>
          </a:prstGeom>
          <a:noFill/>
          <a:ln w="9525">
            <a:noFill/>
          </a:ln>
        </p:spPr>
        <p:txBody>
          <a:bodyPr wrap="none" anchor="t">
            <a:spAutoFit/>
          </a:bodyPr>
          <a:p>
            <a:pPr lvl="0" eaLnBrk="0" hangingPunct="0"/>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股东大会</a:t>
            </a:r>
            <a:r>
              <a:rPr lang="en-US" altLang="x-none" sz="2800" b="1" dirty="0">
                <a:solidFill>
                  <a:srgbClr val="00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表决</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6804" name="矩形 6"/>
          <p:cNvSpPr/>
          <p:nvPr/>
        </p:nvSpPr>
        <p:spPr>
          <a:xfrm>
            <a:off x="5953125" y="428625"/>
            <a:ext cx="422592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103—104</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7825" name="矩形 3"/>
          <p:cNvSpPr/>
          <p:nvPr/>
        </p:nvSpPr>
        <p:spPr>
          <a:xfrm>
            <a:off x="2095500" y="928688"/>
            <a:ext cx="8001000" cy="1737360"/>
          </a:xfrm>
          <a:prstGeom prst="rect">
            <a:avLst/>
          </a:prstGeom>
          <a:noFill/>
          <a:ln w="9525">
            <a:noFill/>
          </a:ln>
        </p:spPr>
        <p:txBody>
          <a:bodyPr anchor="t">
            <a:spAutoFit/>
          </a:bodyPr>
          <a:p>
            <a:pPr lvl="0" eaLnBrk="0" hangingPunct="0">
              <a:lnSpc>
                <a:spcPct val="20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股东大会选举董事、监事，实行累积投票制。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累积投票制，是指股东大会选举董事或者监事时，每一股份拥有与应选董事或者监事人数相同的表决权，股东拥有的表决权可以集中使用。 </a:t>
            </a: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7826" name="矩形 2"/>
          <p:cNvSpPr/>
          <p:nvPr/>
        </p:nvSpPr>
        <p:spPr>
          <a:xfrm>
            <a:off x="2024063" y="285750"/>
            <a:ext cx="3756025" cy="518160"/>
          </a:xfrm>
          <a:prstGeom prst="rect">
            <a:avLst/>
          </a:prstGeom>
          <a:noFill/>
          <a:ln w="9525">
            <a:noFill/>
          </a:ln>
        </p:spPr>
        <p:txBody>
          <a:bodyPr wrap="none" anchor="t">
            <a:spAutoFit/>
          </a:bodyPr>
          <a:p>
            <a:pPr lvl="0" eaLnBrk="0" hangingPunct="0"/>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股东大会</a:t>
            </a:r>
            <a:r>
              <a:rPr lang="en-US" altLang="x-none" sz="2800" b="1" dirty="0">
                <a:solidFill>
                  <a:srgbClr val="00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选举、委托</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7827" name="矩形 4"/>
          <p:cNvSpPr/>
          <p:nvPr/>
        </p:nvSpPr>
        <p:spPr>
          <a:xfrm>
            <a:off x="2095500" y="2586038"/>
            <a:ext cx="7500938" cy="1188720"/>
          </a:xfrm>
          <a:prstGeom prst="rect">
            <a:avLst/>
          </a:prstGeom>
          <a:noFill/>
          <a:ln w="9525">
            <a:noFill/>
          </a:ln>
        </p:spPr>
        <p:txBody>
          <a:bodyPr anchor="t">
            <a:spAutoFit/>
          </a:bodyPr>
          <a:p>
            <a:pPr lvl="0" eaLnBrk="0" hangingPunct="0">
              <a:lnSpc>
                <a:spcPct val="20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股东可以委托代理人出席股东大会，需提交授权委托书，并在授权范围内行使表决权。 </a:t>
            </a: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7828" name="矩形 5"/>
          <p:cNvSpPr/>
          <p:nvPr/>
        </p:nvSpPr>
        <p:spPr>
          <a:xfrm>
            <a:off x="2095500" y="3714750"/>
            <a:ext cx="8072438" cy="1737360"/>
          </a:xfrm>
          <a:prstGeom prst="rect">
            <a:avLst/>
          </a:prstGeom>
          <a:noFill/>
          <a:ln w="9525">
            <a:noFill/>
          </a:ln>
        </p:spPr>
        <p:txBody>
          <a:bodyPr anchor="t">
            <a:spAutoFit/>
          </a:bodyPr>
          <a:p>
            <a:pPr lvl="0" eaLnBrk="0" hangingPunct="0">
              <a:lnSpc>
                <a:spcPct val="20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股东大会应当对所议事项的决定作成会议记录，主持人、出席会议的董事应当在会议记录上签名。会议记录应当与出席股东的签名册及代理出席的委托书一并保存。</a:t>
            </a: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7829" name="矩形 6"/>
          <p:cNvSpPr/>
          <p:nvPr/>
        </p:nvSpPr>
        <p:spPr>
          <a:xfrm>
            <a:off x="5953125" y="428625"/>
            <a:ext cx="422592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105—107</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8849" name="矩形 3"/>
          <p:cNvSpPr/>
          <p:nvPr/>
        </p:nvSpPr>
        <p:spPr>
          <a:xfrm>
            <a:off x="2095500" y="285750"/>
            <a:ext cx="4471035" cy="518160"/>
          </a:xfrm>
          <a:prstGeom prst="rect">
            <a:avLst/>
          </a:prstGeom>
          <a:noFill/>
          <a:ln w="9525">
            <a:noFill/>
          </a:ln>
        </p:spPr>
        <p:txBody>
          <a:bodyPr wrap="none" anchor="t">
            <a:spAutoFit/>
          </a:bodyPr>
          <a:p>
            <a:pPr lvl="0" eaLnBrk="0" hangingPunct="0"/>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股份有限公司董事会</a:t>
            </a:r>
            <a:r>
              <a:rPr lang="en-US" altLang="x-none" sz="2800" b="1" dirty="0">
                <a:solidFill>
                  <a:srgbClr val="00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组成</a:t>
            </a:r>
            <a:endPar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8850" name="矩形 7"/>
          <p:cNvSpPr/>
          <p:nvPr/>
        </p:nvSpPr>
        <p:spPr>
          <a:xfrm>
            <a:off x="2309813" y="1214438"/>
            <a:ext cx="7786687" cy="1737360"/>
          </a:xfrm>
          <a:prstGeom prst="rect">
            <a:avLst/>
          </a:prstGeom>
          <a:noFill/>
          <a:ln w="9525">
            <a:noFill/>
          </a:ln>
        </p:spPr>
        <p:txBody>
          <a:bodyPr anchor="t">
            <a:spAutoFit/>
          </a:bodyPr>
          <a:p>
            <a:pPr lvl="0" eaLnBrk="0" hangingPunct="0">
              <a:lnSpc>
                <a:spcPct val="15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股份有限公司设董事会，其成员为</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5</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人至</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19</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人。</a:t>
            </a: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a:p>
            <a:pPr lvl="0" eaLnBrk="0" hangingPunct="0">
              <a:lnSpc>
                <a:spcPct val="15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董事会成员中可以有公司职工代表，民主选举产生。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董事任期（同有限责任公司一致）。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董事会职权（同有限责任公司一致）。</a:t>
            </a: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8851" name="矩形 4"/>
          <p:cNvSpPr/>
          <p:nvPr/>
        </p:nvSpPr>
        <p:spPr>
          <a:xfrm>
            <a:off x="2309813" y="3214688"/>
            <a:ext cx="7286625" cy="2971800"/>
          </a:xfrm>
          <a:prstGeom prst="rect">
            <a:avLst/>
          </a:prstGeom>
          <a:noFill/>
          <a:ln w="9525">
            <a:noFill/>
          </a:ln>
        </p:spPr>
        <p:txBody>
          <a:bodyPr anchor="t">
            <a:spAutoFit/>
          </a:bodyPr>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董事会设董事长一人，可以设副董事长，由全体董事的过半数选举产生。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董事长召集和主持董事会会议，检查董事会决议的实施情况。</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副董事长协助董事长工作，董事长不能履行职务或者不履行职务的，由副董事长履行职务；</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副董事长不能履行职务或者不履行职务的，由半数以上董事共同推举一名董事履行职务。 </a:t>
            </a: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8852" name="矩形 5"/>
          <p:cNvSpPr/>
          <p:nvPr/>
        </p:nvSpPr>
        <p:spPr>
          <a:xfrm>
            <a:off x="5953125" y="714375"/>
            <a:ext cx="422592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108—109</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9873" name="矩形 3"/>
          <p:cNvSpPr/>
          <p:nvPr/>
        </p:nvSpPr>
        <p:spPr>
          <a:xfrm>
            <a:off x="2166938" y="1714500"/>
            <a:ext cx="7858125" cy="3383280"/>
          </a:xfrm>
          <a:prstGeom prst="rect">
            <a:avLst/>
          </a:prstGeom>
          <a:noFill/>
          <a:ln w="9525">
            <a:noFill/>
          </a:ln>
        </p:spPr>
        <p:txBody>
          <a:bodyPr anchor="t">
            <a:spAutoFit/>
          </a:bodyPr>
          <a:p>
            <a:pPr lvl="0" eaLnBrk="0" hangingPunct="0">
              <a:lnSpc>
                <a:spcPct val="20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董事会每年度至少召开</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次会议，每次会议应当于会议召开</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10</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日前通知全体董事和监事。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pP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临时会议：代表</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1/10</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以上表决权的股东、</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1/3</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以上董事或者监事会，可以提议召开董事会。董事长应当自接到提议后</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10</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日内，召集和主持董事会会议</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通知方式和通知时限可另定。</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79874" name="矩形 2"/>
          <p:cNvSpPr/>
          <p:nvPr/>
        </p:nvSpPr>
        <p:spPr>
          <a:xfrm>
            <a:off x="2095500" y="285750"/>
            <a:ext cx="5186045" cy="518160"/>
          </a:xfrm>
          <a:prstGeom prst="rect">
            <a:avLst/>
          </a:prstGeom>
          <a:noFill/>
          <a:ln w="9525">
            <a:noFill/>
          </a:ln>
        </p:spPr>
        <p:txBody>
          <a:bodyPr wrap="none" anchor="t">
            <a:spAutoFit/>
          </a:bodyPr>
          <a:p>
            <a:pPr lvl="0" eaLnBrk="0" hangingPunct="0"/>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股份有限公司董事会</a:t>
            </a:r>
            <a:r>
              <a:rPr lang="en-US" altLang="x-none" sz="2800" b="1" dirty="0">
                <a:solidFill>
                  <a:srgbClr val="00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会议召开</a:t>
            </a:r>
            <a:endPar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79875" name="矩形 4"/>
          <p:cNvSpPr/>
          <p:nvPr/>
        </p:nvSpPr>
        <p:spPr>
          <a:xfrm>
            <a:off x="6310313" y="1143000"/>
            <a:ext cx="325818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110</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0897" name="矩形 3"/>
          <p:cNvSpPr/>
          <p:nvPr/>
        </p:nvSpPr>
        <p:spPr>
          <a:xfrm>
            <a:off x="1881188" y="1214438"/>
            <a:ext cx="8286750" cy="4617720"/>
          </a:xfrm>
          <a:prstGeom prst="rect">
            <a:avLst/>
          </a:prstGeom>
          <a:noFill/>
          <a:ln w="9525">
            <a:noFill/>
          </a:ln>
        </p:spPr>
        <p:txBody>
          <a:bodyPr anchor="t">
            <a:spAutoFit/>
          </a:bodyPr>
          <a:p>
            <a:pPr marL="342900" lvl="0" indent="-342900" eaLnBrk="0" hangingPunct="0">
              <a:lnSpc>
                <a:spcPct val="150000"/>
              </a:lnSpc>
              <a:buFont typeface="Calibri" panose="020F0502020204030204" charset="0"/>
              <a:buAutoNum type="arabicPeriod"/>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董事会会议应有过半数的董事出席方可举行。董事会作出决议，必须经全体董事的过半数通过。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marL="342900" lvl="0" indent="-342900" eaLnBrk="0" hangingPunct="0">
              <a:lnSpc>
                <a:spcPct val="150000"/>
              </a:lnSpc>
              <a:buFont typeface="Calibri" panose="020F0502020204030204" charset="0"/>
              <a:buAutoNum type="arabicPeriod"/>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董事会决议的表决，实行一人一票。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marL="342900" lvl="0" indent="-342900" eaLnBrk="0" hangingPunct="0">
              <a:lnSpc>
                <a:spcPct val="150000"/>
              </a:lnSpc>
              <a:buFont typeface="Calibri" panose="020F0502020204030204" charset="0"/>
              <a:buAutoNum type="arabicPeriod"/>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董事会会议，应由董事本人出席；董事因故不能出席，可以书面委托其他董事代为出席，委托书中应载明授权范围。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marL="342900" lvl="0" indent="-342900" eaLnBrk="0" hangingPunct="0">
              <a:lnSpc>
                <a:spcPct val="150000"/>
              </a:lnSpc>
              <a:buFont typeface="Calibri" panose="020F0502020204030204" charset="0"/>
              <a:buAutoNum type="arabicPeriod"/>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董事会应当对会议所议事项的决定作成会议记录，出席会议的董事应当在会议记录上签名。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marL="342900" lvl="0" indent="-342900" eaLnBrk="0" hangingPunct="0">
              <a:lnSpc>
                <a:spcPct val="150000"/>
              </a:lnSpc>
              <a:buFont typeface="Calibri" panose="020F0502020204030204" charset="0"/>
              <a:buAutoNum type="arabicPeriod"/>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董事应当对董事会的决议承担责任。董事会的决议违反法律及公司约定，致使公司遭受严重损失的，参与决议的董事对公司负赔偿责任。但经证明在表决时曾表明异议并记载于会议记录的，该董事可以免除责任。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80898" name="矩形 4"/>
          <p:cNvSpPr/>
          <p:nvPr/>
        </p:nvSpPr>
        <p:spPr>
          <a:xfrm>
            <a:off x="2155825" y="285750"/>
            <a:ext cx="4471035" cy="518160"/>
          </a:xfrm>
          <a:prstGeom prst="rect">
            <a:avLst/>
          </a:prstGeom>
          <a:noFill/>
          <a:ln w="9525">
            <a:noFill/>
          </a:ln>
        </p:spPr>
        <p:txBody>
          <a:bodyPr wrap="none" anchor="t">
            <a:spAutoFit/>
          </a:bodyPr>
          <a:p>
            <a:pPr lvl="0" eaLnBrk="0" hangingPunct="0"/>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股份有限公司董事会</a:t>
            </a:r>
            <a:r>
              <a:rPr lang="en-US" altLang="x-none" sz="2800" b="1" dirty="0">
                <a:solidFill>
                  <a:srgbClr val="00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表决</a:t>
            </a:r>
            <a:endPar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80899" name="矩形 5"/>
          <p:cNvSpPr/>
          <p:nvPr/>
        </p:nvSpPr>
        <p:spPr>
          <a:xfrm>
            <a:off x="5794375" y="785813"/>
            <a:ext cx="4166870"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111—112</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21" name="矩形 3"/>
          <p:cNvSpPr/>
          <p:nvPr/>
        </p:nvSpPr>
        <p:spPr>
          <a:xfrm>
            <a:off x="2166938" y="1143000"/>
            <a:ext cx="7929562" cy="3383280"/>
          </a:xfrm>
          <a:prstGeom prst="rect">
            <a:avLst/>
          </a:prstGeom>
          <a:noFill/>
          <a:ln w="9525">
            <a:noFill/>
          </a:ln>
        </p:spPr>
        <p:txBody>
          <a:bodyPr anchor="t">
            <a:spAutoFit/>
          </a:bodyPr>
          <a:p>
            <a:pPr lvl="0" eaLnBrk="0" hangingPunct="0">
              <a:lnSpc>
                <a:spcPct val="20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股份有限公司设经理，由董事会决定聘任或者解聘。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经理职权（同有限责任公司一致）。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董事会成员兼任经理。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公司不得直接或者通过子公司向董事、监事、高级管理人员提供借款。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公司应当定期向股东披露董事、监事、高级管理人员从公司获得报酬的情况。</a:t>
            </a: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81922" name="矩形 2"/>
          <p:cNvSpPr/>
          <p:nvPr/>
        </p:nvSpPr>
        <p:spPr>
          <a:xfrm>
            <a:off x="2095500" y="285750"/>
            <a:ext cx="3757930" cy="518160"/>
          </a:xfrm>
          <a:prstGeom prst="rect">
            <a:avLst/>
          </a:prstGeom>
          <a:noFill/>
          <a:ln w="9525">
            <a:noFill/>
          </a:ln>
        </p:spPr>
        <p:txBody>
          <a:bodyPr wrap="none" anchor="t">
            <a:spAutoFit/>
          </a:bodyPr>
          <a:p>
            <a:pPr lvl="0" eaLnBrk="0" hangingPunct="0"/>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股份有限公司高级经理</a:t>
            </a:r>
            <a:endPar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81923" name="矩形 4"/>
          <p:cNvSpPr/>
          <p:nvPr/>
        </p:nvSpPr>
        <p:spPr>
          <a:xfrm>
            <a:off x="5794375" y="785813"/>
            <a:ext cx="418655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113—116</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2945" name="矩形 3"/>
          <p:cNvSpPr/>
          <p:nvPr/>
        </p:nvSpPr>
        <p:spPr>
          <a:xfrm>
            <a:off x="2166938" y="1071563"/>
            <a:ext cx="8143875" cy="4206240"/>
          </a:xfrm>
          <a:prstGeom prst="rect">
            <a:avLst/>
          </a:prstGeom>
          <a:noFill/>
          <a:ln w="9525">
            <a:noFill/>
          </a:ln>
        </p:spPr>
        <p:txBody>
          <a:bodyPr anchor="t">
            <a:spAutoFit/>
          </a:bodyPr>
          <a:p>
            <a:pPr lvl="0" eaLnBrk="0" hangingPunct="0">
              <a:lnSpc>
                <a:spcPct val="15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股份有限公司设监事会，其成员不得少于</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3</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人。</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监事会应当包括股东代表和适当比例的公司职工代表，其中职工代表的比例不得低于</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1/3</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，民主选举产生。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监事会设主席一人，可以设副主席。</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监事会主席和副主席由全体监事过半数选举产生。</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监事会主席召集和主持监事会会议；监事会主席不履行职务由副主席代；</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副主席不履行，由半数以上监事共同推举一名监事代。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董事、高级管理人员不得兼任监事。 </a:t>
            </a: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82946" name="矩形 2"/>
          <p:cNvSpPr/>
          <p:nvPr/>
        </p:nvSpPr>
        <p:spPr>
          <a:xfrm>
            <a:off x="2095500" y="285750"/>
            <a:ext cx="3400425" cy="518160"/>
          </a:xfrm>
          <a:prstGeom prst="rect">
            <a:avLst/>
          </a:prstGeom>
          <a:noFill/>
          <a:ln w="9525">
            <a:noFill/>
          </a:ln>
        </p:spPr>
        <p:txBody>
          <a:bodyPr wrap="none" anchor="t">
            <a:spAutoFit/>
          </a:bodyPr>
          <a:p>
            <a:pPr lvl="0" eaLnBrk="0" hangingPunct="0"/>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股份有限公司监事会</a:t>
            </a:r>
            <a:endPar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82947" name="矩形 4"/>
          <p:cNvSpPr/>
          <p:nvPr/>
        </p:nvSpPr>
        <p:spPr>
          <a:xfrm>
            <a:off x="6453188" y="785813"/>
            <a:ext cx="325818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117</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标题 15361"/>
          <p:cNvSpPr>
            <a:spLocks noGrp="1"/>
          </p:cNvSpPr>
          <p:nvPr>
            <p:ph type="title"/>
          </p:nvPr>
        </p:nvSpPr>
        <p:spPr>
          <a:xfrm>
            <a:off x="1752600" y="152400"/>
            <a:ext cx="5867400" cy="560388"/>
          </a:xfrm>
          <a:ln>
            <a:miter/>
          </a:ln>
          <a:effectLst>
            <a:outerShdw dist="35921" dir="2699999" algn="ctr" rotWithShape="0">
              <a:srgbClr val="FFFFFF"/>
            </a:outerShdw>
          </a:effectLst>
        </p:spPr>
        <p:txBody>
          <a:bodyPr anchor="ctr">
            <a:normAutofit fontScale="90000"/>
          </a:bodyPr>
          <a:p>
            <a:pPr fontAlgn="base"/>
            <a:r>
              <a:rPr lang="en-US" altLang="zh-CN" sz="4000" strike="noStrike" noProof="1">
                <a:solidFill>
                  <a:srgbClr val="6600CC"/>
                </a:solidFill>
                <a:effectLst>
                  <a:outerShdw blurRad="38100" dist="38100" dir="2700000">
                    <a:srgbClr val="C0C0C0"/>
                  </a:outerShdw>
                </a:effectLst>
              </a:rPr>
              <a:t> </a:t>
            </a:r>
            <a:r>
              <a:rPr lang="zh-CN" altLang="en-US" sz="4000" strike="noStrike" noProof="1" dirty="0">
                <a:solidFill>
                  <a:srgbClr val="6600CC"/>
                </a:solidFill>
                <a:effectLst>
                  <a:outerShdw blurRad="38100" dist="38100" dir="2700000">
                    <a:srgbClr val="C0C0C0"/>
                  </a:outerShdw>
                </a:effectLst>
              </a:rPr>
              <a:t>公</a:t>
            </a:r>
            <a:r>
              <a:rPr lang="zh-CN" altLang="en-US" sz="4000" strike="noStrike" noProof="1">
                <a:solidFill>
                  <a:srgbClr val="6600CC"/>
                </a:solidFill>
                <a:effectLst>
                  <a:outerShdw blurRad="38100" dist="38100" dir="2700000">
                    <a:srgbClr val="C0C0C0"/>
                  </a:outerShdw>
                </a:effectLst>
              </a:rPr>
              <a:t>司的组织结构</a:t>
            </a:r>
            <a:endParaRPr lang="zh-CN" altLang="en-US" sz="4000" strike="noStrike" noProof="1">
              <a:solidFill>
                <a:srgbClr val="6600CC"/>
              </a:solidFill>
              <a:effectLst>
                <a:outerShdw blurRad="38100" dist="38100" dir="2700000">
                  <a:srgbClr val="C0C0C0"/>
                </a:outerShdw>
              </a:effectLst>
            </a:endParaRPr>
          </a:p>
        </p:txBody>
      </p:sp>
      <p:sp>
        <p:nvSpPr>
          <p:cNvPr id="15363" name="AutoShape 6"/>
          <p:cNvSpPr/>
          <p:nvPr/>
        </p:nvSpPr>
        <p:spPr>
          <a:xfrm>
            <a:off x="3429000" y="1219200"/>
            <a:ext cx="2514600" cy="508000"/>
          </a:xfrm>
          <a:prstGeom prst="roundRect">
            <a:avLst>
              <a:gd name="adj" fmla="val 50000"/>
            </a:avLst>
          </a:prstGeom>
          <a:noFill/>
          <a:ln w="28575" cap="flat" cmpd="sng">
            <a:solidFill>
              <a:srgbClr val="FF6600"/>
            </a:solidFill>
            <a:prstDash val="solid"/>
            <a:round/>
            <a:headEnd type="none" w="med" len="med"/>
            <a:tailEnd type="none" w="med" len="med"/>
          </a:ln>
        </p:spPr>
        <p:txBody>
          <a:bodyPr wrap="none" anchor="ctr"/>
          <a:p>
            <a:pPr lvl="0" eaLnBrk="0" hangingPunct="0"/>
            <a:r>
              <a:rPr lang="zh-CN" altLang="en-US" sz="2800">
                <a:solidFill>
                  <a:schemeClr val="tx2"/>
                </a:solidFill>
                <a:latin typeface="Arial" panose="020B0604020202020204" pitchFamily="34" charset="0"/>
                <a:ea typeface="宋体" panose="02010600030101010101" pitchFamily="2" charset="-122"/>
              </a:rPr>
              <a:t>     </a:t>
            </a:r>
            <a:r>
              <a:rPr lang="zh-CN" altLang="en-US" sz="2800">
                <a:latin typeface="Arial" panose="020B0604020202020204" pitchFamily="34" charset="0"/>
                <a:ea typeface="宋体" panose="02010600030101010101" pitchFamily="2" charset="-122"/>
              </a:rPr>
              <a:t>股东大会     </a:t>
            </a:r>
            <a:endParaRPr lang="zh-CN" altLang="en-US" sz="2800">
              <a:latin typeface="Arial" panose="020B0604020202020204" pitchFamily="34" charset="0"/>
              <a:ea typeface="宋体" panose="02010600030101010101" pitchFamily="2" charset="-122"/>
            </a:endParaRPr>
          </a:p>
        </p:txBody>
      </p:sp>
      <p:sp>
        <p:nvSpPr>
          <p:cNvPr id="15364" name="AutoShape 6"/>
          <p:cNvSpPr/>
          <p:nvPr/>
        </p:nvSpPr>
        <p:spPr>
          <a:xfrm>
            <a:off x="1981200" y="2286000"/>
            <a:ext cx="2209800" cy="508000"/>
          </a:xfrm>
          <a:prstGeom prst="roundRect">
            <a:avLst>
              <a:gd name="adj" fmla="val 50000"/>
            </a:avLst>
          </a:prstGeom>
          <a:noFill/>
          <a:ln w="28575" cap="flat" cmpd="sng">
            <a:solidFill>
              <a:srgbClr val="FF6600"/>
            </a:solidFill>
            <a:prstDash val="solid"/>
            <a:round/>
            <a:headEnd type="none" w="med" len="med"/>
            <a:tailEnd type="none" w="med" len="med"/>
          </a:ln>
        </p:spPr>
        <p:txBody>
          <a:bodyPr wrap="none" anchor="ctr"/>
          <a:p>
            <a:pPr lvl="0" eaLnBrk="0" hangingPunct="0"/>
            <a:r>
              <a:rPr lang="zh-CN" altLang="en-US" sz="2800">
                <a:solidFill>
                  <a:schemeClr val="tx2"/>
                </a:solidFill>
                <a:latin typeface="Arial" panose="020B0604020202020204" pitchFamily="34" charset="0"/>
                <a:ea typeface="宋体" panose="02010600030101010101" pitchFamily="2" charset="-122"/>
              </a:rPr>
              <a:t>     </a:t>
            </a:r>
            <a:r>
              <a:rPr lang="zh-CN" altLang="en-US" sz="2800">
                <a:latin typeface="Arial" panose="020B0604020202020204" pitchFamily="34" charset="0"/>
                <a:ea typeface="宋体" panose="02010600030101010101" pitchFamily="2" charset="-122"/>
              </a:rPr>
              <a:t>董事会    </a:t>
            </a:r>
            <a:endParaRPr lang="zh-CN" altLang="en-US" sz="2800">
              <a:latin typeface="Arial" panose="020B0604020202020204" pitchFamily="34" charset="0"/>
              <a:ea typeface="宋体" panose="02010600030101010101" pitchFamily="2" charset="-122"/>
            </a:endParaRPr>
          </a:p>
        </p:txBody>
      </p:sp>
      <p:sp>
        <p:nvSpPr>
          <p:cNvPr id="15365" name="AutoShape 6"/>
          <p:cNvSpPr/>
          <p:nvPr/>
        </p:nvSpPr>
        <p:spPr>
          <a:xfrm>
            <a:off x="4876800" y="2286000"/>
            <a:ext cx="2286000" cy="508000"/>
          </a:xfrm>
          <a:prstGeom prst="roundRect">
            <a:avLst>
              <a:gd name="adj" fmla="val 50000"/>
            </a:avLst>
          </a:prstGeom>
          <a:noFill/>
          <a:ln w="28575" cap="flat" cmpd="sng">
            <a:solidFill>
              <a:srgbClr val="FF6600"/>
            </a:solidFill>
            <a:prstDash val="solid"/>
            <a:headEnd type="none" w="med" len="med"/>
            <a:tailEnd type="none" w="med" len="med"/>
          </a:ln>
        </p:spPr>
        <p:txBody>
          <a:bodyPr wrap="none" anchor="ctr"/>
          <a:p>
            <a:pPr lvl="0" eaLnBrk="0" fontAlgn="base" hangingPunct="0"/>
            <a:r>
              <a:rPr lang="zh-CN" altLang="en-US" sz="2800" b="1" strike="noStrike" noProof="1">
                <a:solidFill>
                  <a:schemeClr val="tx2"/>
                </a:solidFill>
                <a:latin typeface="Arial" panose="020B0604020202020204" pitchFamily="34" charset="0"/>
                <a:ea typeface="宋体" panose="02010600030101010101" pitchFamily="2" charset="-122"/>
                <a:cs typeface="+mn-ea"/>
              </a:rPr>
              <a:t>      </a:t>
            </a:r>
            <a:r>
              <a:rPr lang="zh-CN" altLang="en-US" sz="2800" b="1" strike="noStrike" noProof="1">
                <a:effectLst>
                  <a:outerShdw blurRad="38100" dist="38100" dir="2700000">
                    <a:srgbClr val="C0C0C0"/>
                  </a:outerShdw>
                </a:effectLst>
                <a:latin typeface="Arial" panose="020B0604020202020204" pitchFamily="34" charset="0"/>
                <a:ea typeface="宋体" panose="02010600030101010101" pitchFamily="2" charset="-122"/>
                <a:cs typeface="+mn-ea"/>
              </a:rPr>
              <a:t>监事会   </a:t>
            </a:r>
            <a:endParaRPr lang="zh-CN" altLang="en-US" sz="2800" b="1" strike="noStrike" noProof="1">
              <a:effectLst>
                <a:outerShdw blurRad="38100" dist="38100" dir="2700000">
                  <a:srgbClr val="C0C0C0"/>
                </a:outerShdw>
              </a:effectLst>
              <a:latin typeface="Arial" panose="020B0604020202020204" pitchFamily="34" charset="0"/>
              <a:ea typeface="宋体" panose="02010600030101010101" pitchFamily="2" charset="-122"/>
            </a:endParaRPr>
          </a:p>
        </p:txBody>
      </p:sp>
      <p:sp>
        <p:nvSpPr>
          <p:cNvPr id="15366" name="左大括号 15365"/>
          <p:cNvSpPr/>
          <p:nvPr/>
        </p:nvSpPr>
        <p:spPr>
          <a:xfrm rot="5400000">
            <a:off x="4419600" y="381000"/>
            <a:ext cx="533400" cy="3276600"/>
          </a:xfrm>
          <a:prstGeom prst="leftBrace">
            <a:avLst>
              <a:gd name="adj1" fmla="val 50906"/>
              <a:gd name="adj2" fmla="val 50000"/>
            </a:avLst>
          </a:prstGeom>
          <a:noFill/>
          <a:ln w="31750"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15367" name="直接连接符 15366"/>
          <p:cNvSpPr/>
          <p:nvPr/>
        </p:nvSpPr>
        <p:spPr>
          <a:xfrm>
            <a:off x="2971800" y="2819400"/>
            <a:ext cx="0" cy="533400"/>
          </a:xfrm>
          <a:prstGeom prst="line">
            <a:avLst/>
          </a:prstGeom>
          <a:ln w="31750"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15368" name="AutoShape 6"/>
          <p:cNvSpPr/>
          <p:nvPr/>
        </p:nvSpPr>
        <p:spPr>
          <a:xfrm>
            <a:off x="1981200" y="3352800"/>
            <a:ext cx="2209800" cy="508000"/>
          </a:xfrm>
          <a:prstGeom prst="roundRect">
            <a:avLst>
              <a:gd name="adj" fmla="val 50000"/>
            </a:avLst>
          </a:prstGeom>
          <a:noFill/>
          <a:ln w="28575" cap="flat" cmpd="sng">
            <a:solidFill>
              <a:srgbClr val="FF6600"/>
            </a:solidFill>
            <a:prstDash val="solid"/>
            <a:round/>
            <a:headEnd type="none" w="med" len="med"/>
            <a:tailEnd type="none" w="med" len="med"/>
          </a:ln>
        </p:spPr>
        <p:txBody>
          <a:bodyPr wrap="none" anchor="ctr"/>
          <a:p>
            <a:pPr lvl="0" eaLnBrk="0" hangingPunct="0"/>
            <a:r>
              <a:rPr lang="zh-CN" altLang="en-US" sz="2800">
                <a:solidFill>
                  <a:schemeClr val="tx2"/>
                </a:solidFill>
                <a:latin typeface="Arial" panose="020B0604020202020204" pitchFamily="34" charset="0"/>
                <a:ea typeface="宋体" panose="02010600030101010101" pitchFamily="2" charset="-122"/>
              </a:rPr>
              <a:t>     </a:t>
            </a:r>
            <a:r>
              <a:rPr lang="zh-CN" altLang="en-US" sz="2800">
                <a:latin typeface="Arial" panose="020B0604020202020204" pitchFamily="34" charset="0"/>
                <a:ea typeface="宋体" panose="02010600030101010101" pitchFamily="2" charset="-122"/>
              </a:rPr>
              <a:t>总经理   </a:t>
            </a:r>
            <a:endParaRPr lang="zh-CN" altLang="en-US" sz="2800">
              <a:latin typeface="Arial" panose="020B0604020202020204" pitchFamily="34" charset="0"/>
              <a:ea typeface="宋体" panose="02010600030101010101" pitchFamily="2" charset="-122"/>
            </a:endParaRPr>
          </a:p>
        </p:txBody>
      </p:sp>
      <p:cxnSp>
        <p:nvCxnSpPr>
          <p:cNvPr id="15369" name="肘形连接符 15368"/>
          <p:cNvCxnSpPr/>
          <p:nvPr/>
        </p:nvCxnSpPr>
        <p:spPr>
          <a:xfrm rot="-5400000" flipH="1">
            <a:off x="2971800" y="3886200"/>
            <a:ext cx="685800" cy="685800"/>
          </a:xfrm>
          <a:prstGeom prst="bentConnector3">
            <a:avLst>
              <a:gd name="adj1" fmla="val 50000"/>
            </a:avLst>
          </a:prstGeom>
          <a:ln w="31750" cap="flat" cmpd="sng">
            <a:solidFill>
              <a:schemeClr val="tx1"/>
            </a:solidFill>
            <a:prstDash val="solid"/>
            <a:miter/>
            <a:headEnd type="none" w="med" len="med"/>
            <a:tailEnd type="none" w="med" len="med"/>
          </a:ln>
        </p:spPr>
      </p:cxnSp>
      <p:sp>
        <p:nvSpPr>
          <p:cNvPr id="51209" name="文本框 15369"/>
          <p:cNvSpPr txBox="1"/>
          <p:nvPr/>
        </p:nvSpPr>
        <p:spPr>
          <a:xfrm>
            <a:off x="3125788" y="4876800"/>
            <a:ext cx="457200" cy="1219200"/>
          </a:xfrm>
          <a:prstGeom prst="rect">
            <a:avLst/>
          </a:prstGeom>
          <a:noFill/>
          <a:ln w="9525">
            <a:noFill/>
          </a:ln>
        </p:spPr>
        <p:txBody>
          <a:bodyPr vert="eaVert" anchor="t">
            <a:spAutoFit/>
          </a:bodyPr>
          <a:p>
            <a:pPr lvl="0">
              <a:spcBef>
                <a:spcPct val="50000"/>
              </a:spcBef>
            </a:pPr>
            <a:endParaRPr lang="zh-CN" altLang="en-US" sz="1800" b="0" dirty="0">
              <a:latin typeface="Arial" panose="020B0604020202020204" pitchFamily="34" charset="0"/>
              <a:ea typeface="宋体" panose="02010600030101010101" pitchFamily="2" charset="-122"/>
            </a:endParaRPr>
          </a:p>
        </p:txBody>
      </p:sp>
      <p:grpSp>
        <p:nvGrpSpPr>
          <p:cNvPr id="15371" name="组合 15370"/>
          <p:cNvGrpSpPr/>
          <p:nvPr/>
        </p:nvGrpSpPr>
        <p:grpSpPr>
          <a:xfrm>
            <a:off x="1905000" y="4572000"/>
            <a:ext cx="4851400" cy="1384300"/>
            <a:chOff x="0" y="0"/>
            <a:chExt cx="3056" cy="872"/>
          </a:xfrm>
        </p:grpSpPr>
        <p:sp>
          <p:nvSpPr>
            <p:cNvPr id="51211" name="左中括号 15371"/>
            <p:cNvSpPr/>
            <p:nvPr/>
          </p:nvSpPr>
          <p:spPr>
            <a:xfrm rot="5400000">
              <a:off x="1488" y="-1248"/>
              <a:ext cx="96" cy="2592"/>
            </a:xfrm>
            <a:prstGeom prst="leftBracket">
              <a:avLst>
                <a:gd name="adj" fmla="val 225000"/>
              </a:avLst>
            </a:prstGeom>
            <a:noFill/>
            <a:ln w="28575"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51212" name="AutoShape 6"/>
            <p:cNvSpPr/>
            <p:nvPr/>
          </p:nvSpPr>
          <p:spPr>
            <a:xfrm rot="5400000">
              <a:off x="300" y="324"/>
              <a:ext cx="776" cy="320"/>
            </a:xfrm>
            <a:prstGeom prst="roundRect">
              <a:avLst>
                <a:gd name="adj" fmla="val 16667"/>
              </a:avLst>
            </a:prstGeom>
            <a:noFill/>
            <a:ln w="28575" cap="flat" cmpd="sng">
              <a:solidFill>
                <a:srgbClr val="FF6600"/>
              </a:solidFill>
              <a:prstDash val="solid"/>
              <a:round/>
              <a:headEnd type="none" w="med" len="med"/>
              <a:tailEnd type="none" w="med" len="med"/>
            </a:ln>
          </p:spPr>
          <p:txBody>
            <a:bodyPr rot="10800000" vert="eaVert" wrap="none" anchor="ctr"/>
            <a:p>
              <a:pPr lvl="0" eaLnBrk="0" hangingPunct="0"/>
              <a:r>
                <a:rPr lang="zh-CN" altLang="en-US" sz="2800">
                  <a:latin typeface="Arial" panose="020B0604020202020204" pitchFamily="34" charset="0"/>
                  <a:ea typeface="宋体" panose="02010600030101010101" pitchFamily="2" charset="-122"/>
                </a:rPr>
                <a:t>财</a:t>
              </a:r>
              <a:endParaRPr lang="zh-CN" altLang="en-US" sz="2800">
                <a:latin typeface="Arial" panose="020B0604020202020204" pitchFamily="34" charset="0"/>
                <a:ea typeface="宋体" panose="02010600030101010101" pitchFamily="2" charset="-122"/>
              </a:endParaRPr>
            </a:p>
            <a:p>
              <a:pPr lvl="0" eaLnBrk="0" hangingPunct="0"/>
              <a:r>
                <a:rPr lang="zh-CN" altLang="en-US" sz="2800">
                  <a:latin typeface="Arial" panose="020B0604020202020204" pitchFamily="34" charset="0"/>
                  <a:ea typeface="宋体" panose="02010600030101010101" pitchFamily="2" charset="-122"/>
                </a:rPr>
                <a:t>务</a:t>
              </a:r>
              <a:endParaRPr lang="zh-CN" altLang="en-US" sz="2800">
                <a:latin typeface="Arial" panose="020B0604020202020204" pitchFamily="34" charset="0"/>
                <a:ea typeface="宋体" panose="02010600030101010101" pitchFamily="2" charset="-122"/>
              </a:endParaRPr>
            </a:p>
            <a:p>
              <a:pPr lvl="0" eaLnBrk="0" hangingPunct="0"/>
              <a:r>
                <a:rPr lang="zh-CN" altLang="en-US" sz="2800">
                  <a:latin typeface="Arial" panose="020B0604020202020204" pitchFamily="34" charset="0"/>
                  <a:ea typeface="宋体" panose="02010600030101010101" pitchFamily="2" charset="-122"/>
                </a:rPr>
                <a:t>部</a:t>
              </a:r>
              <a:endParaRPr lang="zh-CN" altLang="en-US" sz="2800">
                <a:latin typeface="Arial" panose="020B0604020202020204" pitchFamily="34" charset="0"/>
                <a:ea typeface="宋体" panose="02010600030101010101" pitchFamily="2" charset="-122"/>
              </a:endParaRPr>
            </a:p>
          </p:txBody>
        </p:sp>
        <p:sp>
          <p:nvSpPr>
            <p:cNvPr id="51213" name="AutoShape 6"/>
            <p:cNvSpPr/>
            <p:nvPr/>
          </p:nvSpPr>
          <p:spPr>
            <a:xfrm rot="5400000">
              <a:off x="2508" y="324"/>
              <a:ext cx="776" cy="320"/>
            </a:xfrm>
            <a:prstGeom prst="roundRect">
              <a:avLst>
                <a:gd name="adj" fmla="val 16667"/>
              </a:avLst>
            </a:prstGeom>
            <a:noFill/>
            <a:ln w="28575" cap="flat" cmpd="sng">
              <a:solidFill>
                <a:srgbClr val="FF6600"/>
              </a:solidFill>
              <a:prstDash val="solid"/>
              <a:round/>
              <a:headEnd type="none" w="med" len="med"/>
              <a:tailEnd type="none" w="med" len="med"/>
            </a:ln>
          </p:spPr>
          <p:txBody>
            <a:bodyPr rot="10800000" vert="eaVert" wrap="none" anchor="ctr"/>
            <a:p>
              <a:pPr lvl="0" eaLnBrk="0" hangingPunct="0"/>
              <a:r>
                <a:rPr lang="zh-CN" altLang="en-US" sz="2800">
                  <a:latin typeface="Arial" panose="020B0604020202020204" pitchFamily="34" charset="0"/>
                  <a:ea typeface="宋体" panose="02010600030101010101" pitchFamily="2" charset="-122"/>
                </a:rPr>
                <a:t>其</a:t>
              </a:r>
              <a:endParaRPr lang="zh-CN" altLang="en-US" sz="2800">
                <a:latin typeface="Arial" panose="020B0604020202020204" pitchFamily="34" charset="0"/>
                <a:ea typeface="宋体" panose="02010600030101010101" pitchFamily="2" charset="-122"/>
              </a:endParaRPr>
            </a:p>
            <a:p>
              <a:pPr lvl="0" eaLnBrk="0" hangingPunct="0"/>
              <a:r>
                <a:rPr lang="zh-CN" altLang="en-US" sz="2800">
                  <a:latin typeface="Arial" panose="020B0604020202020204" pitchFamily="34" charset="0"/>
                  <a:ea typeface="宋体" panose="02010600030101010101" pitchFamily="2" charset="-122"/>
                </a:rPr>
                <a:t>他</a:t>
              </a:r>
              <a:endParaRPr lang="zh-CN" altLang="en-US" sz="2800">
                <a:latin typeface="Arial" panose="020B0604020202020204" pitchFamily="34" charset="0"/>
                <a:ea typeface="宋体" panose="02010600030101010101" pitchFamily="2" charset="-122"/>
              </a:endParaRPr>
            </a:p>
            <a:p>
              <a:pPr lvl="0" eaLnBrk="0" hangingPunct="0"/>
              <a:r>
                <a:rPr lang="zh-CN" altLang="en-US" sz="2800">
                  <a:latin typeface="Arial" panose="020B0604020202020204" pitchFamily="34" charset="0"/>
                  <a:ea typeface="宋体" panose="02010600030101010101" pitchFamily="2" charset="-122"/>
                </a:rPr>
                <a:t>部</a:t>
              </a:r>
              <a:endParaRPr lang="zh-CN" altLang="en-US" sz="2800">
                <a:latin typeface="Arial" panose="020B0604020202020204" pitchFamily="34" charset="0"/>
                <a:ea typeface="宋体" panose="02010600030101010101" pitchFamily="2" charset="-122"/>
              </a:endParaRPr>
            </a:p>
          </p:txBody>
        </p:sp>
        <p:sp>
          <p:nvSpPr>
            <p:cNvPr id="51214" name="AutoShape 6"/>
            <p:cNvSpPr/>
            <p:nvPr/>
          </p:nvSpPr>
          <p:spPr>
            <a:xfrm rot="5400000">
              <a:off x="1932" y="324"/>
              <a:ext cx="776" cy="320"/>
            </a:xfrm>
            <a:prstGeom prst="roundRect">
              <a:avLst>
                <a:gd name="adj" fmla="val 16667"/>
              </a:avLst>
            </a:prstGeom>
            <a:noFill/>
            <a:ln w="28575" cap="flat" cmpd="sng">
              <a:solidFill>
                <a:srgbClr val="FF6600"/>
              </a:solidFill>
              <a:prstDash val="solid"/>
              <a:round/>
              <a:headEnd type="none" w="med" len="med"/>
              <a:tailEnd type="none" w="med" len="med"/>
            </a:ln>
          </p:spPr>
          <p:txBody>
            <a:bodyPr rot="10800000" vert="eaVert" wrap="none" anchor="ctr"/>
            <a:p>
              <a:pPr lvl="0" eaLnBrk="0" hangingPunct="0"/>
              <a:r>
                <a:rPr lang="zh-CN" altLang="en-US" sz="2800">
                  <a:latin typeface="Arial" panose="020B0604020202020204" pitchFamily="34" charset="0"/>
                  <a:ea typeface="宋体" panose="02010600030101010101" pitchFamily="2" charset="-122"/>
                </a:rPr>
                <a:t>后</a:t>
              </a:r>
              <a:endParaRPr lang="zh-CN" altLang="en-US" sz="2800">
                <a:latin typeface="Arial" panose="020B0604020202020204" pitchFamily="34" charset="0"/>
                <a:ea typeface="宋体" panose="02010600030101010101" pitchFamily="2" charset="-122"/>
              </a:endParaRPr>
            </a:p>
            <a:p>
              <a:pPr lvl="0" eaLnBrk="0" hangingPunct="0"/>
              <a:r>
                <a:rPr lang="zh-CN" altLang="en-US" sz="2800">
                  <a:latin typeface="Arial" panose="020B0604020202020204" pitchFamily="34" charset="0"/>
                  <a:ea typeface="宋体" panose="02010600030101010101" pitchFamily="2" charset="-122"/>
                </a:rPr>
                <a:t>勤</a:t>
              </a:r>
              <a:endParaRPr lang="zh-CN" altLang="en-US" sz="2800">
                <a:latin typeface="Arial" panose="020B0604020202020204" pitchFamily="34" charset="0"/>
                <a:ea typeface="宋体" panose="02010600030101010101" pitchFamily="2" charset="-122"/>
              </a:endParaRPr>
            </a:p>
            <a:p>
              <a:pPr lvl="0" eaLnBrk="0" hangingPunct="0"/>
              <a:r>
                <a:rPr lang="zh-CN" altLang="en-US" sz="2800">
                  <a:latin typeface="Arial" panose="020B0604020202020204" pitchFamily="34" charset="0"/>
                  <a:ea typeface="宋体" panose="02010600030101010101" pitchFamily="2" charset="-122"/>
                </a:rPr>
                <a:t>部</a:t>
              </a:r>
              <a:endParaRPr lang="zh-CN" altLang="en-US" sz="2800">
                <a:latin typeface="Arial" panose="020B0604020202020204" pitchFamily="34" charset="0"/>
                <a:ea typeface="宋体" panose="02010600030101010101" pitchFamily="2" charset="-122"/>
              </a:endParaRPr>
            </a:p>
          </p:txBody>
        </p:sp>
        <p:sp>
          <p:nvSpPr>
            <p:cNvPr id="51215" name="AutoShape 6"/>
            <p:cNvSpPr/>
            <p:nvPr/>
          </p:nvSpPr>
          <p:spPr>
            <a:xfrm rot="5400000">
              <a:off x="-228" y="324"/>
              <a:ext cx="776" cy="320"/>
            </a:xfrm>
            <a:prstGeom prst="roundRect">
              <a:avLst>
                <a:gd name="adj" fmla="val 16667"/>
              </a:avLst>
            </a:prstGeom>
            <a:noFill/>
            <a:ln w="28575" cap="flat" cmpd="sng">
              <a:solidFill>
                <a:srgbClr val="FF6600"/>
              </a:solidFill>
              <a:prstDash val="solid"/>
              <a:round/>
              <a:headEnd type="none" w="med" len="med"/>
              <a:tailEnd type="none" w="med" len="med"/>
            </a:ln>
          </p:spPr>
          <p:txBody>
            <a:bodyPr rot="10800000" vert="eaVert" wrap="none" anchor="ctr"/>
            <a:p>
              <a:pPr lvl="0" eaLnBrk="0" hangingPunct="0"/>
              <a:r>
                <a:rPr lang="zh-CN" altLang="en-US" sz="2800">
                  <a:latin typeface="Arial" panose="020B0604020202020204" pitchFamily="34" charset="0"/>
                  <a:ea typeface="宋体" panose="02010600030101010101" pitchFamily="2" charset="-122"/>
                </a:rPr>
                <a:t>办</a:t>
              </a:r>
              <a:endParaRPr lang="zh-CN" altLang="en-US" sz="2800">
                <a:latin typeface="Arial" panose="020B0604020202020204" pitchFamily="34" charset="0"/>
                <a:ea typeface="宋体" panose="02010600030101010101" pitchFamily="2" charset="-122"/>
              </a:endParaRPr>
            </a:p>
            <a:p>
              <a:pPr lvl="0" eaLnBrk="0" hangingPunct="0"/>
              <a:r>
                <a:rPr lang="zh-CN" altLang="en-US" sz="2800">
                  <a:latin typeface="Arial" panose="020B0604020202020204" pitchFamily="34" charset="0"/>
                  <a:ea typeface="宋体" panose="02010600030101010101" pitchFamily="2" charset="-122"/>
                </a:rPr>
                <a:t>公</a:t>
              </a:r>
              <a:endParaRPr lang="zh-CN" altLang="en-US" sz="2800">
                <a:latin typeface="Arial" panose="020B0604020202020204" pitchFamily="34" charset="0"/>
                <a:ea typeface="宋体" panose="02010600030101010101" pitchFamily="2" charset="-122"/>
              </a:endParaRPr>
            </a:p>
            <a:p>
              <a:pPr lvl="0" eaLnBrk="0" hangingPunct="0"/>
              <a:r>
                <a:rPr lang="zh-CN" altLang="en-US" sz="2800">
                  <a:latin typeface="Arial" panose="020B0604020202020204" pitchFamily="34" charset="0"/>
                  <a:ea typeface="宋体" panose="02010600030101010101" pitchFamily="2" charset="-122"/>
                </a:rPr>
                <a:t>室</a:t>
              </a:r>
              <a:endParaRPr lang="zh-CN" altLang="en-US" sz="2800">
                <a:latin typeface="Arial" panose="020B0604020202020204" pitchFamily="34" charset="0"/>
                <a:ea typeface="宋体" panose="02010600030101010101" pitchFamily="2" charset="-122"/>
              </a:endParaRPr>
            </a:p>
          </p:txBody>
        </p:sp>
        <p:sp>
          <p:nvSpPr>
            <p:cNvPr id="51216" name="AutoShape 6"/>
            <p:cNvSpPr/>
            <p:nvPr/>
          </p:nvSpPr>
          <p:spPr>
            <a:xfrm rot="5400000">
              <a:off x="828" y="324"/>
              <a:ext cx="776" cy="320"/>
            </a:xfrm>
            <a:prstGeom prst="roundRect">
              <a:avLst>
                <a:gd name="adj" fmla="val 16667"/>
              </a:avLst>
            </a:prstGeom>
            <a:noFill/>
            <a:ln w="28575" cap="flat" cmpd="sng">
              <a:solidFill>
                <a:srgbClr val="FF6600"/>
              </a:solidFill>
              <a:prstDash val="solid"/>
              <a:round/>
              <a:headEnd type="none" w="med" len="med"/>
              <a:tailEnd type="none" w="med" len="med"/>
            </a:ln>
          </p:spPr>
          <p:txBody>
            <a:bodyPr rot="10800000" vert="eaVert" wrap="none" anchor="ctr"/>
            <a:p>
              <a:pPr lvl="0" eaLnBrk="0" hangingPunct="0"/>
              <a:r>
                <a:rPr lang="zh-CN" altLang="en-US" sz="2800">
                  <a:latin typeface="Arial" panose="020B0604020202020204" pitchFamily="34" charset="0"/>
                  <a:ea typeface="宋体" panose="02010600030101010101" pitchFamily="2" charset="-122"/>
                </a:rPr>
                <a:t>信</a:t>
              </a:r>
              <a:endParaRPr lang="zh-CN" altLang="en-US" sz="2800">
                <a:latin typeface="Arial" panose="020B0604020202020204" pitchFamily="34" charset="0"/>
                <a:ea typeface="宋体" panose="02010600030101010101" pitchFamily="2" charset="-122"/>
              </a:endParaRPr>
            </a:p>
            <a:p>
              <a:pPr lvl="0" eaLnBrk="0" hangingPunct="0"/>
              <a:r>
                <a:rPr lang="zh-CN" altLang="en-US" sz="2800">
                  <a:latin typeface="Arial" panose="020B0604020202020204" pitchFamily="34" charset="0"/>
                  <a:ea typeface="宋体" panose="02010600030101010101" pitchFamily="2" charset="-122"/>
                </a:rPr>
                <a:t>息</a:t>
              </a:r>
              <a:endParaRPr lang="zh-CN" altLang="en-US" sz="2800">
                <a:latin typeface="Arial" panose="020B0604020202020204" pitchFamily="34" charset="0"/>
                <a:ea typeface="宋体" panose="02010600030101010101" pitchFamily="2" charset="-122"/>
              </a:endParaRPr>
            </a:p>
            <a:p>
              <a:pPr lvl="0" eaLnBrk="0" hangingPunct="0"/>
              <a:r>
                <a:rPr lang="zh-CN" altLang="en-US" sz="2800">
                  <a:latin typeface="Arial" panose="020B0604020202020204" pitchFamily="34" charset="0"/>
                  <a:ea typeface="宋体" panose="02010600030101010101" pitchFamily="2" charset="-122"/>
                </a:rPr>
                <a:t>部</a:t>
              </a:r>
              <a:endParaRPr lang="zh-CN" altLang="en-US" sz="2800">
                <a:latin typeface="Arial" panose="020B0604020202020204" pitchFamily="34" charset="0"/>
                <a:ea typeface="宋体" panose="02010600030101010101" pitchFamily="2" charset="-122"/>
              </a:endParaRPr>
            </a:p>
          </p:txBody>
        </p:sp>
        <p:sp>
          <p:nvSpPr>
            <p:cNvPr id="51217" name="AutoShape 6"/>
            <p:cNvSpPr/>
            <p:nvPr/>
          </p:nvSpPr>
          <p:spPr>
            <a:xfrm rot="5400000">
              <a:off x="1356" y="324"/>
              <a:ext cx="776" cy="320"/>
            </a:xfrm>
            <a:prstGeom prst="roundRect">
              <a:avLst>
                <a:gd name="adj" fmla="val 16667"/>
              </a:avLst>
            </a:prstGeom>
            <a:noFill/>
            <a:ln w="28575" cap="flat" cmpd="sng">
              <a:solidFill>
                <a:srgbClr val="FF6600"/>
              </a:solidFill>
              <a:prstDash val="solid"/>
              <a:round/>
              <a:headEnd type="none" w="med" len="med"/>
              <a:tailEnd type="none" w="med" len="med"/>
            </a:ln>
          </p:spPr>
          <p:txBody>
            <a:bodyPr rot="10800000" vert="eaVert" wrap="none" anchor="ctr"/>
            <a:p>
              <a:pPr lvl="0" eaLnBrk="0" hangingPunct="0"/>
              <a:r>
                <a:rPr lang="zh-CN" altLang="en-US" sz="2800">
                  <a:latin typeface="Arial" panose="020B0604020202020204" pitchFamily="34" charset="0"/>
                  <a:ea typeface="宋体" panose="02010600030101010101" pitchFamily="2" charset="-122"/>
                </a:rPr>
                <a:t>审</a:t>
              </a:r>
              <a:endParaRPr lang="zh-CN" altLang="en-US" sz="2800">
                <a:latin typeface="Arial" panose="020B0604020202020204" pitchFamily="34" charset="0"/>
                <a:ea typeface="宋体" panose="02010600030101010101" pitchFamily="2" charset="-122"/>
              </a:endParaRPr>
            </a:p>
            <a:p>
              <a:pPr lvl="0" eaLnBrk="0" hangingPunct="0"/>
              <a:r>
                <a:rPr lang="zh-CN" altLang="en-US" sz="2800">
                  <a:latin typeface="Arial" panose="020B0604020202020204" pitchFamily="34" charset="0"/>
                  <a:ea typeface="宋体" panose="02010600030101010101" pitchFamily="2" charset="-122"/>
                </a:rPr>
                <a:t>计</a:t>
              </a:r>
              <a:endParaRPr lang="zh-CN" altLang="en-US" sz="2800">
                <a:latin typeface="Arial" panose="020B0604020202020204" pitchFamily="34" charset="0"/>
                <a:ea typeface="宋体" panose="02010600030101010101" pitchFamily="2" charset="-122"/>
              </a:endParaRPr>
            </a:p>
            <a:p>
              <a:pPr lvl="0" eaLnBrk="0" hangingPunct="0"/>
              <a:r>
                <a:rPr lang="zh-CN" altLang="en-US" sz="2800">
                  <a:latin typeface="Arial" panose="020B0604020202020204" pitchFamily="34" charset="0"/>
                  <a:ea typeface="宋体" panose="02010600030101010101" pitchFamily="2" charset="-122"/>
                </a:rPr>
                <a:t>部</a:t>
              </a:r>
              <a:endParaRPr lang="zh-CN" altLang="en-US" sz="2800">
                <a:latin typeface="Arial" panose="020B0604020202020204" pitchFamily="34" charset="0"/>
                <a:ea typeface="宋体" panose="02010600030101010101" pitchFamily="2" charset="-122"/>
              </a:endParaRPr>
            </a:p>
          </p:txBody>
        </p:sp>
        <p:sp>
          <p:nvSpPr>
            <p:cNvPr id="51218" name="直接连接符 15378"/>
            <p:cNvSpPr/>
            <p:nvPr/>
          </p:nvSpPr>
          <p:spPr>
            <a:xfrm>
              <a:off x="672" y="0"/>
              <a:ext cx="0" cy="96"/>
            </a:xfrm>
            <a:prstGeom prst="line">
              <a:avLst/>
            </a:prstGeom>
            <a:ln w="28575"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51219" name="直接连接符 15379"/>
            <p:cNvSpPr/>
            <p:nvPr/>
          </p:nvSpPr>
          <p:spPr>
            <a:xfrm>
              <a:off x="1200" y="0"/>
              <a:ext cx="0" cy="96"/>
            </a:xfrm>
            <a:prstGeom prst="line">
              <a:avLst/>
            </a:prstGeom>
            <a:ln w="28575"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51220" name="直接连接符 15380"/>
            <p:cNvSpPr/>
            <p:nvPr/>
          </p:nvSpPr>
          <p:spPr>
            <a:xfrm>
              <a:off x="2304" y="0"/>
              <a:ext cx="0" cy="96"/>
            </a:xfrm>
            <a:prstGeom prst="line">
              <a:avLst/>
            </a:prstGeom>
            <a:ln w="28575"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51221" name="直接连接符 15381"/>
            <p:cNvSpPr/>
            <p:nvPr/>
          </p:nvSpPr>
          <p:spPr>
            <a:xfrm>
              <a:off x="1728" y="0"/>
              <a:ext cx="0" cy="96"/>
            </a:xfrm>
            <a:prstGeom prst="line">
              <a:avLst/>
            </a:prstGeom>
            <a:ln w="28575"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grpSp>
      <p:grpSp>
        <p:nvGrpSpPr>
          <p:cNvPr id="15383" name="组合 15382"/>
          <p:cNvGrpSpPr/>
          <p:nvPr/>
        </p:nvGrpSpPr>
        <p:grpSpPr>
          <a:xfrm>
            <a:off x="7239000" y="1066800"/>
            <a:ext cx="2133600" cy="762000"/>
            <a:chOff x="0" y="0"/>
            <a:chExt cx="1728" cy="480"/>
          </a:xfrm>
        </p:grpSpPr>
        <p:pic>
          <p:nvPicPr>
            <p:cNvPr id="51223" name="圆角矩形 4"/>
            <p:cNvPicPr/>
            <p:nvPr/>
          </p:nvPicPr>
          <p:blipFill>
            <a:blip r:embed="rId1"/>
            <a:stretch>
              <a:fillRect/>
            </a:stretch>
          </p:blipFill>
          <p:spPr>
            <a:xfrm>
              <a:off x="0" y="0"/>
              <a:ext cx="1728" cy="480"/>
            </a:xfrm>
            <a:prstGeom prst="rect">
              <a:avLst/>
            </a:prstGeom>
            <a:noFill/>
            <a:ln w="9525">
              <a:noFill/>
            </a:ln>
          </p:spPr>
        </p:pic>
        <p:sp>
          <p:nvSpPr>
            <p:cNvPr id="15385" name="文本框 15384"/>
            <p:cNvSpPr txBox="1"/>
            <p:nvPr/>
          </p:nvSpPr>
          <p:spPr>
            <a:xfrm>
              <a:off x="240" y="144"/>
              <a:ext cx="1200" cy="288"/>
            </a:xfrm>
            <a:prstGeom prst="rect">
              <a:avLst/>
            </a:prstGeom>
            <a:noFill/>
            <a:ln w="9525">
              <a:noFill/>
              <a:miter/>
            </a:ln>
          </p:spPr>
          <p:txBody>
            <a:bodyPr>
              <a:spAutoFit/>
            </a:bodyPr>
            <a:p>
              <a:pPr lvl="0" fontAlgn="base">
                <a:spcBef>
                  <a:spcPct val="50000"/>
                </a:spcBef>
              </a:pPr>
              <a:r>
                <a:rPr lang="zh-CN" altLang="en-US" sz="2400" b="1" strike="noStrike" noProof="1">
                  <a:effectLst>
                    <a:outerShdw blurRad="38100" dist="38100" dir="2700000">
                      <a:srgbClr val="C0C0C0"/>
                    </a:outerShdw>
                  </a:effectLst>
                  <a:latin typeface="Arial" panose="020B0604020202020204" pitchFamily="34" charset="0"/>
                  <a:ea typeface="宋体" panose="02010600030101010101" pitchFamily="2" charset="-122"/>
                  <a:cs typeface="+mn-ea"/>
                </a:rPr>
                <a:t>决策机构</a:t>
              </a:r>
              <a:endParaRPr lang="zh-CN" altLang="en-US" sz="2400" b="1" strike="noStrike" noProof="1">
                <a:effectLst>
                  <a:outerShdw blurRad="38100" dist="38100" dir="2700000">
                    <a:srgbClr val="C0C0C0"/>
                  </a:outerShdw>
                </a:effectLst>
                <a:latin typeface="Arial" panose="020B0604020202020204" pitchFamily="34" charset="0"/>
                <a:ea typeface="宋体" panose="02010600030101010101" pitchFamily="2" charset="-122"/>
              </a:endParaRPr>
            </a:p>
          </p:txBody>
        </p:sp>
      </p:grpSp>
      <p:grpSp>
        <p:nvGrpSpPr>
          <p:cNvPr id="15386" name="组合 15385"/>
          <p:cNvGrpSpPr/>
          <p:nvPr/>
        </p:nvGrpSpPr>
        <p:grpSpPr>
          <a:xfrm>
            <a:off x="7239000" y="4419600"/>
            <a:ext cx="2209800" cy="762000"/>
            <a:chOff x="0" y="0"/>
            <a:chExt cx="1728" cy="480"/>
          </a:xfrm>
        </p:grpSpPr>
        <p:pic>
          <p:nvPicPr>
            <p:cNvPr id="51226" name="圆角矩形 4"/>
            <p:cNvPicPr/>
            <p:nvPr/>
          </p:nvPicPr>
          <p:blipFill>
            <a:blip r:embed="rId1"/>
            <a:stretch>
              <a:fillRect/>
            </a:stretch>
          </p:blipFill>
          <p:spPr>
            <a:xfrm>
              <a:off x="0" y="0"/>
              <a:ext cx="1728" cy="480"/>
            </a:xfrm>
            <a:prstGeom prst="rect">
              <a:avLst/>
            </a:prstGeom>
            <a:noFill/>
            <a:ln w="9525">
              <a:noFill/>
            </a:ln>
          </p:spPr>
        </p:pic>
        <p:sp>
          <p:nvSpPr>
            <p:cNvPr id="15388" name="文本框 15387"/>
            <p:cNvSpPr txBox="1"/>
            <p:nvPr/>
          </p:nvSpPr>
          <p:spPr>
            <a:xfrm>
              <a:off x="240" y="144"/>
              <a:ext cx="1200" cy="288"/>
            </a:xfrm>
            <a:prstGeom prst="rect">
              <a:avLst/>
            </a:prstGeom>
            <a:noFill/>
            <a:ln w="9525">
              <a:noFill/>
              <a:miter/>
            </a:ln>
          </p:spPr>
          <p:txBody>
            <a:bodyPr>
              <a:spAutoFit/>
            </a:bodyPr>
            <a:p>
              <a:pPr lvl="0" fontAlgn="base">
                <a:spcBef>
                  <a:spcPct val="50000"/>
                </a:spcBef>
              </a:pPr>
              <a:r>
                <a:rPr lang="zh-CN" altLang="en-US" sz="2400" b="1" strike="noStrike" noProof="1">
                  <a:effectLst>
                    <a:outerShdw blurRad="38100" dist="38100" dir="2700000">
                      <a:srgbClr val="C0C0C0"/>
                    </a:outerShdw>
                  </a:effectLst>
                  <a:latin typeface="Arial" panose="020B0604020202020204" pitchFamily="34" charset="0"/>
                  <a:ea typeface="宋体" panose="02010600030101010101" pitchFamily="2" charset="-122"/>
                  <a:cs typeface="+mn-ea"/>
                </a:rPr>
                <a:t>执行机构</a:t>
              </a:r>
              <a:endParaRPr lang="zh-CN" altLang="en-US" sz="2400" b="1" strike="noStrike" noProof="1">
                <a:effectLst>
                  <a:outerShdw blurRad="38100" dist="38100" dir="2700000">
                    <a:srgbClr val="C0C0C0"/>
                  </a:outerShdw>
                </a:effectLst>
                <a:latin typeface="Arial" panose="020B0604020202020204" pitchFamily="34" charset="0"/>
                <a:ea typeface="宋体" panose="02010600030101010101" pitchFamily="2" charset="-122"/>
              </a:endParaRPr>
            </a:p>
          </p:txBody>
        </p:sp>
      </p:grpSp>
      <p:grpSp>
        <p:nvGrpSpPr>
          <p:cNvPr id="15389" name="组合 15388"/>
          <p:cNvGrpSpPr/>
          <p:nvPr/>
        </p:nvGrpSpPr>
        <p:grpSpPr>
          <a:xfrm>
            <a:off x="7239000" y="2209800"/>
            <a:ext cx="2286000" cy="717550"/>
            <a:chOff x="0" y="0"/>
            <a:chExt cx="1728" cy="480"/>
          </a:xfrm>
        </p:grpSpPr>
        <p:pic>
          <p:nvPicPr>
            <p:cNvPr id="51229" name="圆角矩形 4"/>
            <p:cNvPicPr/>
            <p:nvPr/>
          </p:nvPicPr>
          <p:blipFill>
            <a:blip r:embed="rId1"/>
            <a:stretch>
              <a:fillRect/>
            </a:stretch>
          </p:blipFill>
          <p:spPr>
            <a:xfrm>
              <a:off x="0" y="0"/>
              <a:ext cx="1728" cy="480"/>
            </a:xfrm>
            <a:prstGeom prst="rect">
              <a:avLst/>
            </a:prstGeom>
            <a:noFill/>
            <a:ln w="9525">
              <a:noFill/>
            </a:ln>
          </p:spPr>
        </p:pic>
        <p:sp>
          <p:nvSpPr>
            <p:cNvPr id="15391" name="文本框 15390"/>
            <p:cNvSpPr txBox="1"/>
            <p:nvPr/>
          </p:nvSpPr>
          <p:spPr>
            <a:xfrm>
              <a:off x="240" y="144"/>
              <a:ext cx="1200" cy="306"/>
            </a:xfrm>
            <a:prstGeom prst="rect">
              <a:avLst/>
            </a:prstGeom>
            <a:noFill/>
            <a:ln w="9525">
              <a:noFill/>
              <a:miter/>
            </a:ln>
          </p:spPr>
          <p:txBody>
            <a:bodyPr>
              <a:spAutoFit/>
            </a:bodyPr>
            <a:p>
              <a:pPr lvl="0" fontAlgn="base">
                <a:spcBef>
                  <a:spcPct val="50000"/>
                </a:spcBef>
              </a:pPr>
              <a:r>
                <a:rPr lang="zh-CN" altLang="en-US" sz="2400" b="1" strike="noStrike" noProof="1">
                  <a:effectLst>
                    <a:outerShdw blurRad="38100" dist="38100" dir="2700000">
                      <a:srgbClr val="C0C0C0"/>
                    </a:outerShdw>
                  </a:effectLst>
                  <a:latin typeface="Arial" panose="020B0604020202020204" pitchFamily="34" charset="0"/>
                  <a:ea typeface="宋体" panose="02010600030101010101" pitchFamily="2" charset="-122"/>
                  <a:cs typeface="+mn-ea"/>
                </a:rPr>
                <a:t>监督机构</a:t>
              </a:r>
              <a:endParaRPr lang="zh-CN" altLang="en-US" sz="2400" b="1" strike="noStrike" noProof="1">
                <a:effectLst>
                  <a:outerShdw blurRad="38100" dist="38100" dir="2700000">
                    <a:srgbClr val="C0C0C0"/>
                  </a:outerShdw>
                </a:effectLst>
                <a:latin typeface="Arial" panose="020B0604020202020204" pitchFamily="34" charset="0"/>
                <a:ea typeface="宋体" panose="02010600030101010101" pitchFamily="2" charset="-122"/>
              </a:endParaRPr>
            </a:p>
          </p:txBody>
        </p:sp>
      </p:grpSp>
      <p:sp>
        <p:nvSpPr>
          <p:cNvPr id="15392" name="直接连接符 15391"/>
          <p:cNvSpPr/>
          <p:nvPr/>
        </p:nvSpPr>
        <p:spPr>
          <a:xfrm rot="10800000">
            <a:off x="4267200" y="3657600"/>
            <a:ext cx="3124200" cy="914400"/>
          </a:xfrm>
          <a:prstGeom prst="line">
            <a:avLst/>
          </a:prstGeom>
          <a:ln w="28575" cap="flat" cmpd="sng">
            <a:solidFill>
              <a:srgbClr val="333333"/>
            </a:solidFill>
            <a:prstDash val="solid"/>
            <a:round/>
            <a:headEnd type="none" w="med" len="med"/>
            <a:tailEnd type="triangl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15393" name="直接连接符 15392"/>
          <p:cNvSpPr/>
          <p:nvPr/>
        </p:nvSpPr>
        <p:spPr>
          <a:xfrm rot="10800000">
            <a:off x="5943600" y="1447800"/>
            <a:ext cx="1447800" cy="0"/>
          </a:xfrm>
          <a:prstGeom prst="line">
            <a:avLst/>
          </a:prstGeom>
          <a:ln w="28575" cap="flat" cmpd="sng">
            <a:solidFill>
              <a:srgbClr val="333333"/>
            </a:solidFill>
            <a:prstDash val="solid"/>
            <a:round/>
            <a:headEnd type="none" w="med" len="med"/>
            <a:tailEnd type="triangl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15394" name="直接连接符 15393"/>
          <p:cNvSpPr/>
          <p:nvPr/>
        </p:nvSpPr>
        <p:spPr>
          <a:xfrm rot="-10800000" flipV="1">
            <a:off x="4191000" y="1447800"/>
            <a:ext cx="3200400" cy="990600"/>
          </a:xfrm>
          <a:prstGeom prst="line">
            <a:avLst/>
          </a:prstGeom>
          <a:ln w="28575" cap="flat" cmpd="sng">
            <a:solidFill>
              <a:srgbClr val="333333"/>
            </a:solidFill>
            <a:prstDash val="solid"/>
            <a:round/>
            <a:headEnd type="none" w="med" len="med"/>
            <a:tailEnd type="triangl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15395" name="直接连接符 15394"/>
          <p:cNvSpPr/>
          <p:nvPr/>
        </p:nvSpPr>
        <p:spPr>
          <a:xfrm rot="10800000">
            <a:off x="7086600" y="2590800"/>
            <a:ext cx="304800" cy="0"/>
          </a:xfrm>
          <a:prstGeom prst="line">
            <a:avLst/>
          </a:prstGeom>
          <a:ln w="28575" cap="flat" cmpd="sng">
            <a:solidFill>
              <a:srgbClr val="333333"/>
            </a:solidFill>
            <a:prstDash val="solid"/>
            <a:round/>
            <a:headEnd type="none" w="med" len="med"/>
            <a:tailEnd type="triangle" w="med" len="med"/>
          </a:ln>
        </p:spPr>
        <p:txBody>
          <a:bodyPr anchor="t"/>
          <a:p>
            <a:pPr lvl="0"/>
            <a:endParaRPr lang="zh-CN" altLang="en-US">
              <a:latin typeface="Arial" panose="020B0604020202020204" pitchFamily="34" charset="0"/>
              <a:ea typeface="宋体" panose="02010600030101010101" pitchFamily="2" charset="-122"/>
            </a:endParaRPr>
          </a:p>
        </p:txBody>
      </p:sp>
      <p:grpSp>
        <p:nvGrpSpPr>
          <p:cNvPr id="15396" name="组合 15395"/>
          <p:cNvGrpSpPr/>
          <p:nvPr/>
        </p:nvGrpSpPr>
        <p:grpSpPr>
          <a:xfrm>
            <a:off x="9144000" y="304800"/>
            <a:ext cx="1371600" cy="1143000"/>
            <a:chOff x="0" y="0"/>
            <a:chExt cx="864" cy="720"/>
          </a:xfrm>
        </p:grpSpPr>
        <p:sp>
          <p:nvSpPr>
            <p:cNvPr id="51236" name="圆角矩形标注 15396"/>
            <p:cNvSpPr/>
            <p:nvPr/>
          </p:nvSpPr>
          <p:spPr>
            <a:xfrm>
              <a:off x="48" y="0"/>
              <a:ext cx="816" cy="720"/>
            </a:xfrm>
            <a:prstGeom prst="wedgeRoundRectCallout">
              <a:avLst>
                <a:gd name="adj1" fmla="val -56741"/>
                <a:gd name="adj2" fmla="val 64583"/>
                <a:gd name="adj3" fmla="val 16667"/>
              </a:avLst>
            </a:prstGeom>
            <a:noFill/>
            <a:ln w="19050" cap="flat" cmpd="sng">
              <a:solidFill>
                <a:schemeClr val="tx1"/>
              </a:solidFill>
              <a:prstDash val="solid"/>
              <a:miter/>
              <a:headEnd type="none" w="med" len="med"/>
              <a:tailEnd type="none" w="med" len="med"/>
            </a:ln>
          </p:spPr>
          <p:txBody>
            <a:bodyPr anchor="t"/>
            <a:p>
              <a:pPr lvl="0" algn="ctr"/>
              <a:endParaRPr lang="zh-CN" altLang="en-US" sz="1800" b="0" dirty="0">
                <a:latin typeface="Arial" panose="020B0604020202020204" pitchFamily="34" charset="0"/>
                <a:ea typeface="宋体" panose="02010600030101010101" pitchFamily="2" charset="-122"/>
              </a:endParaRPr>
            </a:p>
          </p:txBody>
        </p:sp>
        <p:sp>
          <p:nvSpPr>
            <p:cNvPr id="51237" name="文本框 15397"/>
            <p:cNvSpPr txBox="1"/>
            <p:nvPr/>
          </p:nvSpPr>
          <p:spPr>
            <a:xfrm>
              <a:off x="0" y="0"/>
              <a:ext cx="864" cy="691"/>
            </a:xfrm>
            <a:prstGeom prst="rect">
              <a:avLst/>
            </a:prstGeom>
            <a:noFill/>
            <a:ln w="9525">
              <a:noFill/>
            </a:ln>
          </p:spPr>
          <p:txBody>
            <a:bodyPr anchor="t">
              <a:spAutoFit/>
            </a:bodyPr>
            <a:p>
              <a:pPr lvl="0">
                <a:spcBef>
                  <a:spcPct val="50000"/>
                </a:spcBef>
              </a:pPr>
              <a:r>
                <a:rPr lang="zh-CN" altLang="en-US" sz="2200">
                  <a:latin typeface="Arial" panose="020B0604020202020204" pitchFamily="34" charset="0"/>
                  <a:ea typeface="宋体" panose="02010600030101010101" pitchFamily="2" charset="-122"/>
                </a:rPr>
                <a:t>处理公司重大管理事宜</a:t>
              </a:r>
              <a:endParaRPr lang="zh-CN" altLang="en-US" sz="2200">
                <a:latin typeface="Arial" panose="020B0604020202020204" pitchFamily="34" charset="0"/>
                <a:ea typeface="宋体" panose="02010600030101010101" pitchFamily="2" charset="-122"/>
              </a:endParaRPr>
            </a:p>
          </p:txBody>
        </p:sp>
      </p:grpSp>
      <p:grpSp>
        <p:nvGrpSpPr>
          <p:cNvPr id="15399" name="组合 15398"/>
          <p:cNvGrpSpPr/>
          <p:nvPr/>
        </p:nvGrpSpPr>
        <p:grpSpPr>
          <a:xfrm>
            <a:off x="8686800" y="3124200"/>
            <a:ext cx="1828800" cy="1143000"/>
            <a:chOff x="0" y="0"/>
            <a:chExt cx="1152" cy="720"/>
          </a:xfrm>
        </p:grpSpPr>
        <p:sp>
          <p:nvSpPr>
            <p:cNvPr id="51239" name="圆角矩形标注 15399"/>
            <p:cNvSpPr/>
            <p:nvPr/>
          </p:nvSpPr>
          <p:spPr>
            <a:xfrm>
              <a:off x="0" y="0"/>
              <a:ext cx="1056" cy="720"/>
            </a:xfrm>
            <a:prstGeom prst="wedgeRoundRectCallout">
              <a:avLst>
                <a:gd name="adj1" fmla="val -27273"/>
                <a:gd name="adj2" fmla="val -76250"/>
                <a:gd name="adj3" fmla="val 16667"/>
              </a:avLst>
            </a:prstGeom>
            <a:noFill/>
            <a:ln w="19050" cap="flat" cmpd="sng">
              <a:solidFill>
                <a:schemeClr val="tx1"/>
              </a:solidFill>
              <a:prstDash val="solid"/>
              <a:miter/>
              <a:headEnd type="none" w="med" len="med"/>
              <a:tailEnd type="none" w="med" len="med"/>
            </a:ln>
          </p:spPr>
          <p:txBody>
            <a:bodyPr anchor="t"/>
            <a:p>
              <a:pPr lvl="0" algn="ctr"/>
              <a:endParaRPr lang="zh-CN" altLang="en-US" sz="1800" b="0" dirty="0">
                <a:latin typeface="Arial" panose="020B0604020202020204" pitchFamily="34" charset="0"/>
                <a:ea typeface="宋体" panose="02010600030101010101" pitchFamily="2" charset="-122"/>
              </a:endParaRPr>
            </a:p>
          </p:txBody>
        </p:sp>
        <p:sp>
          <p:nvSpPr>
            <p:cNvPr id="51240" name="文本框 15400"/>
            <p:cNvSpPr txBox="1"/>
            <p:nvPr/>
          </p:nvSpPr>
          <p:spPr>
            <a:xfrm>
              <a:off x="0" y="0"/>
              <a:ext cx="1152" cy="691"/>
            </a:xfrm>
            <a:prstGeom prst="rect">
              <a:avLst/>
            </a:prstGeom>
            <a:noFill/>
            <a:ln w="9525">
              <a:noFill/>
            </a:ln>
          </p:spPr>
          <p:txBody>
            <a:bodyPr anchor="t">
              <a:spAutoFit/>
            </a:bodyPr>
            <a:p>
              <a:pPr lvl="0">
                <a:spcBef>
                  <a:spcPct val="50000"/>
                </a:spcBef>
              </a:pPr>
              <a:r>
                <a:rPr lang="zh-CN" altLang="en-US" sz="2200">
                  <a:latin typeface="Arial" panose="020B0604020202020204" pitchFamily="34" charset="0"/>
                  <a:ea typeface="宋体" panose="02010600030101010101" pitchFamily="2" charset="-122"/>
                </a:rPr>
                <a:t>对董事会和经理的工作进行监督</a:t>
              </a:r>
              <a:endParaRPr lang="zh-CN" altLang="en-US" sz="2200">
                <a:latin typeface="Arial" panose="020B0604020202020204" pitchFamily="34" charset="0"/>
                <a:ea typeface="宋体" panose="02010600030101010101" pitchFamily="2" charset="-122"/>
              </a:endParaRPr>
            </a:p>
          </p:txBody>
        </p:sp>
      </p:grpSp>
      <p:grpSp>
        <p:nvGrpSpPr>
          <p:cNvPr id="15402" name="组合 15401"/>
          <p:cNvGrpSpPr/>
          <p:nvPr/>
        </p:nvGrpSpPr>
        <p:grpSpPr>
          <a:xfrm>
            <a:off x="7924800" y="5410200"/>
            <a:ext cx="2438400" cy="609600"/>
            <a:chOff x="0" y="0"/>
            <a:chExt cx="1536" cy="384"/>
          </a:xfrm>
        </p:grpSpPr>
        <p:sp>
          <p:nvSpPr>
            <p:cNvPr id="51242" name="文本框 15402"/>
            <p:cNvSpPr txBox="1"/>
            <p:nvPr/>
          </p:nvSpPr>
          <p:spPr>
            <a:xfrm>
              <a:off x="0" y="48"/>
              <a:ext cx="1536" cy="269"/>
            </a:xfrm>
            <a:prstGeom prst="rect">
              <a:avLst/>
            </a:prstGeom>
            <a:noFill/>
            <a:ln w="9525">
              <a:noFill/>
            </a:ln>
          </p:spPr>
          <p:txBody>
            <a:bodyPr anchor="t">
              <a:spAutoFit/>
            </a:bodyPr>
            <a:p>
              <a:pPr lvl="0">
                <a:spcBef>
                  <a:spcPct val="50000"/>
                </a:spcBef>
              </a:pPr>
              <a:r>
                <a:rPr lang="zh-CN" altLang="en-US" sz="2200">
                  <a:latin typeface="Arial" panose="020B0604020202020204" pitchFamily="34" charset="0"/>
                  <a:ea typeface="宋体" panose="02010600030101010101" pitchFamily="2" charset="-122"/>
                </a:rPr>
                <a:t>负责公司日常经营</a:t>
              </a:r>
              <a:endParaRPr lang="zh-CN" altLang="en-US" sz="2200">
                <a:latin typeface="Arial" panose="020B0604020202020204" pitchFamily="34" charset="0"/>
                <a:ea typeface="宋体" panose="02010600030101010101" pitchFamily="2" charset="-122"/>
              </a:endParaRPr>
            </a:p>
          </p:txBody>
        </p:sp>
        <p:sp>
          <p:nvSpPr>
            <p:cNvPr id="51243" name="圆角矩形标注 15403"/>
            <p:cNvSpPr/>
            <p:nvPr/>
          </p:nvSpPr>
          <p:spPr>
            <a:xfrm>
              <a:off x="0" y="0"/>
              <a:ext cx="1536" cy="384"/>
            </a:xfrm>
            <a:prstGeom prst="wedgeRoundRectCallout">
              <a:avLst>
                <a:gd name="adj1" fmla="val -30208"/>
                <a:gd name="adj2" fmla="val -96616"/>
                <a:gd name="adj3" fmla="val 16667"/>
              </a:avLst>
            </a:prstGeom>
            <a:noFill/>
            <a:ln w="19050" cap="flat" cmpd="sng">
              <a:solidFill>
                <a:schemeClr val="tx1"/>
              </a:solidFill>
              <a:prstDash val="solid"/>
              <a:miter/>
              <a:headEnd type="none" w="med" len="med"/>
              <a:tailEnd type="none" w="med" len="med"/>
            </a:ln>
          </p:spPr>
          <p:txBody>
            <a:bodyPr anchor="t"/>
            <a:p>
              <a:pPr lvl="0" algn="ctr"/>
              <a:endParaRPr lang="zh-CN" altLang="en-US" sz="1800" b="0" dirty="0">
                <a:latin typeface="Arial" panose="020B0604020202020204" pitchFamily="34" charset="0"/>
                <a:ea typeface="宋体" panose="02010600030101010101" pitchFamily="2" charset="-122"/>
              </a:endParaRPr>
            </a:p>
          </p:txBody>
        </p:sp>
      </p:grpSp>
      <p:sp>
        <p:nvSpPr>
          <p:cNvPr id="15408" name="直接连接符 15407"/>
          <p:cNvSpPr/>
          <p:nvPr/>
        </p:nvSpPr>
        <p:spPr>
          <a:xfrm rot="7200000">
            <a:off x="6729413" y="4746625"/>
            <a:ext cx="781050" cy="293688"/>
          </a:xfrm>
          <a:prstGeom prst="line">
            <a:avLst/>
          </a:prstGeom>
          <a:ln w="28575" cap="flat" cmpd="sng">
            <a:solidFill>
              <a:srgbClr val="333333"/>
            </a:solidFill>
            <a:prstDash val="solid"/>
            <a:round/>
            <a:headEnd type="none" w="med" len="med"/>
            <a:tailEnd type="triangl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15409" name="矩形 15408"/>
          <p:cNvSpPr/>
          <p:nvPr/>
        </p:nvSpPr>
        <p:spPr>
          <a:xfrm>
            <a:off x="1524000" y="1066800"/>
            <a:ext cx="9144000" cy="5577840"/>
          </a:xfrm>
          <a:prstGeom prst="rect">
            <a:avLst/>
          </a:prstGeom>
          <a:solidFill>
            <a:srgbClr val="FFFFFF"/>
          </a:solidFill>
          <a:ln w="9525">
            <a:noFill/>
          </a:ln>
        </p:spPr>
        <p:txBody>
          <a:bodyPr anchor="t">
            <a:spAutoFit/>
          </a:bodyPr>
          <a:p>
            <a:pPr lvl="0"/>
            <a:endParaRPr lang="en-US" altLang="zh-CN" sz="4000">
              <a:latin typeface="Arial" panose="020B0604020202020204" pitchFamily="34" charset="0"/>
              <a:ea typeface="宋体" panose="02010600030101010101" pitchFamily="2" charset="-122"/>
            </a:endParaRPr>
          </a:p>
          <a:p>
            <a:pPr lvl="0"/>
            <a:endParaRPr lang="en-US" altLang="zh-CN" sz="4000">
              <a:latin typeface="Arial" panose="020B0604020202020204" pitchFamily="34" charset="0"/>
              <a:ea typeface="宋体" panose="02010600030101010101" pitchFamily="2" charset="-122"/>
            </a:endParaRPr>
          </a:p>
          <a:p>
            <a:pPr lvl="0"/>
            <a:endParaRPr lang="en-US" altLang="zh-CN" sz="4000">
              <a:latin typeface="Arial" panose="020B0604020202020204" pitchFamily="34" charset="0"/>
              <a:ea typeface="宋体" panose="02010600030101010101" pitchFamily="2" charset="-122"/>
            </a:endParaRPr>
          </a:p>
          <a:p>
            <a:pPr lvl="0"/>
            <a:r>
              <a:rPr lang="zh-CN" altLang="en-US" sz="4000" dirty="0">
                <a:latin typeface="Arial" panose="020B0604020202020204" pitchFamily="34" charset="0"/>
                <a:ea typeface="宋体" panose="02010600030101010101" pitchFamily="2" charset="-122"/>
              </a:rPr>
              <a:t>优点：权责明确、互相制衡，提高公司的运作效率和管理的科学性</a:t>
            </a:r>
            <a:endParaRPr lang="zh-CN" altLang="en-US" sz="4000" dirty="0">
              <a:latin typeface="Arial" panose="020B0604020202020204" pitchFamily="34" charset="0"/>
              <a:ea typeface="宋体" panose="02010600030101010101" pitchFamily="2" charset="-122"/>
            </a:endParaRPr>
          </a:p>
          <a:p>
            <a:pPr lvl="0"/>
            <a:endParaRPr lang="zh-CN" altLang="en-US" sz="4000" dirty="0">
              <a:latin typeface="Arial" panose="020B0604020202020204" pitchFamily="34" charset="0"/>
              <a:ea typeface="宋体" panose="02010600030101010101" pitchFamily="2" charset="-122"/>
            </a:endParaRPr>
          </a:p>
          <a:p>
            <a:pPr lvl="0"/>
            <a:endParaRPr lang="zh-CN" altLang="en-US" sz="4000" dirty="0">
              <a:latin typeface="Arial" panose="020B0604020202020204" pitchFamily="34" charset="0"/>
              <a:ea typeface="宋体" panose="02010600030101010101" pitchFamily="2" charset="-122"/>
            </a:endParaRPr>
          </a:p>
          <a:p>
            <a:pPr lvl="0"/>
            <a:endParaRPr lang="zh-CN" altLang="en-US" sz="4000" dirty="0">
              <a:latin typeface="Arial" panose="020B0604020202020204" pitchFamily="34" charset="0"/>
              <a:ea typeface="宋体" panose="02010600030101010101" pitchFamily="2" charset="-122"/>
            </a:endParaRPr>
          </a:p>
          <a:p>
            <a:pPr lvl="0"/>
            <a:endParaRPr lang="zh-CN" altLang="en-US" sz="4000" dirty="0">
              <a:latin typeface="Arial" panose="020B0604020202020204" pitchFamily="34" charset="0"/>
              <a:ea typeface="宋体" panose="0201060003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3000"/>
                                  </p:stCondLst>
                                  <p:childTnLst>
                                    <p:set>
                                      <p:cBhvr>
                                        <p:cTn id="6" dur="1" fill="hold">
                                          <p:stCondLst>
                                            <p:cond delay="0"/>
                                          </p:stCondLst>
                                        </p:cTn>
                                        <p:tgtEl>
                                          <p:spTgt spid="15383"/>
                                        </p:tgtEl>
                                        <p:attrNameLst>
                                          <p:attrName>style.visibility</p:attrName>
                                        </p:attrNameLst>
                                      </p:cBhvr>
                                      <p:to>
                                        <p:strVal val="visible"/>
                                      </p:to>
                                    </p:set>
                                    <p:animEffect transition="in" filter="dissolve">
                                      <p:cBhvr>
                                        <p:cTn id="7" dur="500"/>
                                        <p:tgtEl>
                                          <p:spTgt spid="15383"/>
                                        </p:tgtEl>
                                      </p:cBhvr>
                                    </p:animEffect>
                                  </p:childTnLst>
                                </p:cTn>
                              </p:par>
                            </p:childTnLst>
                          </p:cTn>
                        </p:par>
                        <p:par>
                          <p:cTn id="8" fill="hold">
                            <p:stCondLst>
                              <p:cond delay="3500"/>
                            </p:stCondLst>
                            <p:childTnLst>
                              <p:par>
                                <p:cTn id="9" presetID="9" presetClass="entr" presetSubtype="0" fill="hold" nodeType="afterEffect">
                                  <p:stCondLst>
                                    <p:cond delay="0"/>
                                  </p:stCondLst>
                                  <p:childTnLst>
                                    <p:set>
                                      <p:cBhvr>
                                        <p:cTn id="10" dur="1" fill="hold">
                                          <p:stCondLst>
                                            <p:cond delay="0"/>
                                          </p:stCondLst>
                                        </p:cTn>
                                        <p:tgtEl>
                                          <p:spTgt spid="15386"/>
                                        </p:tgtEl>
                                        <p:attrNameLst>
                                          <p:attrName>style.visibility</p:attrName>
                                        </p:attrNameLst>
                                      </p:cBhvr>
                                      <p:to>
                                        <p:strVal val="visible"/>
                                      </p:to>
                                    </p:set>
                                    <p:animEffect transition="in" filter="dissolve">
                                      <p:cBhvr>
                                        <p:cTn id="11" dur="500"/>
                                        <p:tgtEl>
                                          <p:spTgt spid="15386"/>
                                        </p:tgtEl>
                                      </p:cBhvr>
                                    </p:animEffect>
                                  </p:childTnLst>
                                </p:cTn>
                              </p:par>
                            </p:childTnLst>
                          </p:cTn>
                        </p:par>
                        <p:par>
                          <p:cTn id="12" fill="hold">
                            <p:stCondLst>
                              <p:cond delay="4000"/>
                            </p:stCondLst>
                            <p:childTnLst>
                              <p:par>
                                <p:cTn id="13" presetID="9" presetClass="entr" presetSubtype="0" fill="hold" nodeType="afterEffect">
                                  <p:stCondLst>
                                    <p:cond delay="0"/>
                                  </p:stCondLst>
                                  <p:childTnLst>
                                    <p:set>
                                      <p:cBhvr>
                                        <p:cTn id="14" dur="1" fill="hold">
                                          <p:stCondLst>
                                            <p:cond delay="0"/>
                                          </p:stCondLst>
                                        </p:cTn>
                                        <p:tgtEl>
                                          <p:spTgt spid="15389"/>
                                        </p:tgtEl>
                                        <p:attrNameLst>
                                          <p:attrName>style.visibility</p:attrName>
                                        </p:attrNameLst>
                                      </p:cBhvr>
                                      <p:to>
                                        <p:strVal val="visible"/>
                                      </p:to>
                                    </p:set>
                                    <p:animEffect transition="in" filter="dissolve">
                                      <p:cBhvr>
                                        <p:cTn id="15" dur="500"/>
                                        <p:tgtEl>
                                          <p:spTgt spid="15389"/>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15393"/>
                                        </p:tgtEl>
                                        <p:attrNameLst>
                                          <p:attrName>style.visibility</p:attrName>
                                        </p:attrNameLst>
                                      </p:cBhvr>
                                      <p:to>
                                        <p:strVal val="visible"/>
                                      </p:to>
                                    </p:set>
                                    <p:animEffect transition="in" filter="dissolve">
                                      <p:cBhvr>
                                        <p:cTn id="20" dur="500"/>
                                        <p:tgtEl>
                                          <p:spTgt spid="15393"/>
                                        </p:tgtEl>
                                      </p:cBhvr>
                                    </p:animEffect>
                                  </p:childTnLst>
                                </p:cTn>
                              </p:par>
                            </p:childTnLst>
                          </p:cTn>
                        </p:par>
                        <p:par>
                          <p:cTn id="21" fill="hold">
                            <p:stCondLst>
                              <p:cond delay="500"/>
                            </p:stCondLst>
                            <p:childTnLst>
                              <p:par>
                                <p:cTn id="22" presetID="9" presetClass="entr" presetSubtype="0" fill="hold" grpId="0" nodeType="afterEffect">
                                  <p:stCondLst>
                                    <p:cond delay="0"/>
                                  </p:stCondLst>
                                  <p:childTnLst>
                                    <p:set>
                                      <p:cBhvr>
                                        <p:cTn id="23" dur="1" fill="hold">
                                          <p:stCondLst>
                                            <p:cond delay="0"/>
                                          </p:stCondLst>
                                        </p:cTn>
                                        <p:tgtEl>
                                          <p:spTgt spid="15363"/>
                                        </p:tgtEl>
                                        <p:attrNameLst>
                                          <p:attrName>style.visibility</p:attrName>
                                        </p:attrNameLst>
                                      </p:cBhvr>
                                      <p:to>
                                        <p:strVal val="visible"/>
                                      </p:to>
                                    </p:set>
                                    <p:animEffect transition="in" filter="dissolve">
                                      <p:cBhvr>
                                        <p:cTn id="24" dur="500"/>
                                        <p:tgtEl>
                                          <p:spTgt spid="15363"/>
                                        </p:tgtEl>
                                      </p:cBhvr>
                                    </p:animEffect>
                                  </p:childTnLst>
                                </p:cTn>
                              </p:par>
                              <p:par>
                                <p:cTn id="25" presetID="9" presetClass="entr" presetSubtype="0" fill="hold" nodeType="withEffect">
                                  <p:stCondLst>
                                    <p:cond delay="0"/>
                                  </p:stCondLst>
                                  <p:childTnLst>
                                    <p:set>
                                      <p:cBhvr>
                                        <p:cTn id="26" dur="1" fill="hold">
                                          <p:stCondLst>
                                            <p:cond delay="0"/>
                                          </p:stCondLst>
                                        </p:cTn>
                                        <p:tgtEl>
                                          <p:spTgt spid="15366"/>
                                        </p:tgtEl>
                                        <p:attrNameLst>
                                          <p:attrName>style.visibility</p:attrName>
                                        </p:attrNameLst>
                                      </p:cBhvr>
                                      <p:to>
                                        <p:strVal val="visible"/>
                                      </p:to>
                                    </p:set>
                                    <p:animEffect transition="in" filter="dissolve">
                                      <p:cBhvr>
                                        <p:cTn id="27" dur="500"/>
                                        <p:tgtEl>
                                          <p:spTgt spid="15366"/>
                                        </p:tgtEl>
                                      </p:cBhvr>
                                    </p:animEffect>
                                  </p:childTnLst>
                                </p:cTn>
                              </p:par>
                            </p:childTnLst>
                          </p:cTn>
                        </p:par>
                        <p:par>
                          <p:cTn id="28" fill="hold">
                            <p:stCondLst>
                              <p:cond delay="1000"/>
                            </p:stCondLst>
                            <p:childTnLst>
                              <p:par>
                                <p:cTn id="29" presetID="9" presetClass="entr" presetSubtype="0" fill="hold" nodeType="afterEffect">
                                  <p:stCondLst>
                                    <p:cond delay="0"/>
                                  </p:stCondLst>
                                  <p:childTnLst>
                                    <p:set>
                                      <p:cBhvr>
                                        <p:cTn id="30" dur="1" fill="hold">
                                          <p:stCondLst>
                                            <p:cond delay="0"/>
                                          </p:stCondLst>
                                        </p:cTn>
                                        <p:tgtEl>
                                          <p:spTgt spid="15394"/>
                                        </p:tgtEl>
                                        <p:attrNameLst>
                                          <p:attrName>style.visibility</p:attrName>
                                        </p:attrNameLst>
                                      </p:cBhvr>
                                      <p:to>
                                        <p:strVal val="visible"/>
                                      </p:to>
                                    </p:set>
                                    <p:animEffect transition="in" filter="dissolve">
                                      <p:cBhvr>
                                        <p:cTn id="31" dur="500"/>
                                        <p:tgtEl>
                                          <p:spTgt spid="15394"/>
                                        </p:tgtEl>
                                      </p:cBhvr>
                                    </p:animEffect>
                                  </p:childTnLst>
                                </p:cTn>
                              </p:par>
                            </p:childTnLst>
                          </p:cTn>
                        </p:par>
                        <p:par>
                          <p:cTn id="32" fill="hold">
                            <p:stCondLst>
                              <p:cond delay="1500"/>
                            </p:stCondLst>
                            <p:childTnLst>
                              <p:par>
                                <p:cTn id="33" presetID="9" presetClass="entr" presetSubtype="0" fill="hold" grpId="0" nodeType="afterEffect">
                                  <p:stCondLst>
                                    <p:cond delay="0"/>
                                  </p:stCondLst>
                                  <p:childTnLst>
                                    <p:set>
                                      <p:cBhvr>
                                        <p:cTn id="34" dur="1" fill="hold">
                                          <p:stCondLst>
                                            <p:cond delay="0"/>
                                          </p:stCondLst>
                                        </p:cTn>
                                        <p:tgtEl>
                                          <p:spTgt spid="15364"/>
                                        </p:tgtEl>
                                        <p:attrNameLst>
                                          <p:attrName>style.visibility</p:attrName>
                                        </p:attrNameLst>
                                      </p:cBhvr>
                                      <p:to>
                                        <p:strVal val="visible"/>
                                      </p:to>
                                    </p:set>
                                    <p:animEffect transition="in" filter="dissolve">
                                      <p:cBhvr>
                                        <p:cTn id="35" dur="500"/>
                                        <p:tgtEl>
                                          <p:spTgt spid="15364"/>
                                        </p:tgtEl>
                                      </p:cBhvr>
                                    </p:animEffect>
                                  </p:childTnLst>
                                </p:cTn>
                              </p:par>
                              <p:par>
                                <p:cTn id="36" presetID="9" presetClass="entr" presetSubtype="0" fill="hold" nodeType="withEffect">
                                  <p:stCondLst>
                                    <p:cond delay="0"/>
                                  </p:stCondLst>
                                  <p:childTnLst>
                                    <p:set>
                                      <p:cBhvr>
                                        <p:cTn id="37" dur="1" fill="hold">
                                          <p:stCondLst>
                                            <p:cond delay="0"/>
                                          </p:stCondLst>
                                        </p:cTn>
                                        <p:tgtEl>
                                          <p:spTgt spid="15367"/>
                                        </p:tgtEl>
                                        <p:attrNameLst>
                                          <p:attrName>style.visibility</p:attrName>
                                        </p:attrNameLst>
                                      </p:cBhvr>
                                      <p:to>
                                        <p:strVal val="visible"/>
                                      </p:to>
                                    </p:set>
                                    <p:animEffect transition="in" filter="dissolve">
                                      <p:cBhvr>
                                        <p:cTn id="38" dur="500"/>
                                        <p:tgtEl>
                                          <p:spTgt spid="15367"/>
                                        </p:tgtEl>
                                      </p:cBhvr>
                                    </p:animEffect>
                                  </p:childTnLst>
                                </p:cTn>
                              </p:par>
                            </p:childTnLst>
                          </p:cTn>
                        </p:par>
                        <p:par>
                          <p:cTn id="39" fill="hold">
                            <p:stCondLst>
                              <p:cond delay="2000"/>
                            </p:stCondLst>
                            <p:childTnLst>
                              <p:par>
                                <p:cTn id="40" presetID="9" presetClass="entr" presetSubtype="0" fill="hold" nodeType="afterEffect">
                                  <p:stCondLst>
                                    <p:cond delay="0"/>
                                  </p:stCondLst>
                                  <p:childTnLst>
                                    <p:set>
                                      <p:cBhvr>
                                        <p:cTn id="41" dur="1" fill="hold">
                                          <p:stCondLst>
                                            <p:cond delay="0"/>
                                          </p:stCondLst>
                                        </p:cTn>
                                        <p:tgtEl>
                                          <p:spTgt spid="15396"/>
                                        </p:tgtEl>
                                        <p:attrNameLst>
                                          <p:attrName>style.visibility</p:attrName>
                                        </p:attrNameLst>
                                      </p:cBhvr>
                                      <p:to>
                                        <p:strVal val="visible"/>
                                      </p:to>
                                    </p:set>
                                    <p:animEffect transition="in" filter="dissolve">
                                      <p:cBhvr>
                                        <p:cTn id="42" dur="500"/>
                                        <p:tgtEl>
                                          <p:spTgt spid="15396"/>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15392"/>
                                        </p:tgtEl>
                                        <p:attrNameLst>
                                          <p:attrName>style.visibility</p:attrName>
                                        </p:attrNameLst>
                                      </p:cBhvr>
                                      <p:to>
                                        <p:strVal val="visible"/>
                                      </p:to>
                                    </p:set>
                                    <p:animEffect transition="in" filter="dissolve">
                                      <p:cBhvr>
                                        <p:cTn id="47" dur="500"/>
                                        <p:tgtEl>
                                          <p:spTgt spid="15392"/>
                                        </p:tgtEl>
                                      </p:cBhvr>
                                    </p:animEffect>
                                  </p:childTnLst>
                                </p:cTn>
                              </p:par>
                              <p:par>
                                <p:cTn id="48" presetID="9" presetClass="entr" presetSubtype="0" fill="hold" nodeType="withEffect">
                                  <p:stCondLst>
                                    <p:cond delay="0"/>
                                  </p:stCondLst>
                                  <p:childTnLst>
                                    <p:set>
                                      <p:cBhvr>
                                        <p:cTn id="49" dur="1" fill="hold">
                                          <p:stCondLst>
                                            <p:cond delay="0"/>
                                          </p:stCondLst>
                                        </p:cTn>
                                        <p:tgtEl>
                                          <p:spTgt spid="15408"/>
                                        </p:tgtEl>
                                        <p:attrNameLst>
                                          <p:attrName>style.visibility</p:attrName>
                                        </p:attrNameLst>
                                      </p:cBhvr>
                                      <p:to>
                                        <p:strVal val="visible"/>
                                      </p:to>
                                    </p:set>
                                    <p:animEffect transition="in" filter="dissolve">
                                      <p:cBhvr>
                                        <p:cTn id="50" dur="500"/>
                                        <p:tgtEl>
                                          <p:spTgt spid="15408"/>
                                        </p:tgtEl>
                                      </p:cBhvr>
                                    </p:animEffect>
                                  </p:childTnLst>
                                </p:cTn>
                              </p:par>
                            </p:childTnLst>
                          </p:cTn>
                        </p:par>
                        <p:par>
                          <p:cTn id="51" fill="hold">
                            <p:stCondLst>
                              <p:cond delay="500"/>
                            </p:stCondLst>
                            <p:childTnLst>
                              <p:par>
                                <p:cTn id="52" presetID="9" presetClass="entr" presetSubtype="0" fill="hold" grpId="0" nodeType="afterEffect">
                                  <p:stCondLst>
                                    <p:cond delay="0"/>
                                  </p:stCondLst>
                                  <p:childTnLst>
                                    <p:set>
                                      <p:cBhvr>
                                        <p:cTn id="53" dur="1" fill="hold">
                                          <p:stCondLst>
                                            <p:cond delay="0"/>
                                          </p:stCondLst>
                                        </p:cTn>
                                        <p:tgtEl>
                                          <p:spTgt spid="15368"/>
                                        </p:tgtEl>
                                        <p:attrNameLst>
                                          <p:attrName>style.visibility</p:attrName>
                                        </p:attrNameLst>
                                      </p:cBhvr>
                                      <p:to>
                                        <p:strVal val="visible"/>
                                      </p:to>
                                    </p:set>
                                    <p:animEffect transition="in" filter="dissolve">
                                      <p:cBhvr>
                                        <p:cTn id="54" dur="500"/>
                                        <p:tgtEl>
                                          <p:spTgt spid="15368"/>
                                        </p:tgtEl>
                                      </p:cBhvr>
                                    </p:animEffect>
                                  </p:childTnLst>
                                </p:cTn>
                              </p:par>
                            </p:childTnLst>
                          </p:cTn>
                        </p:par>
                        <p:par>
                          <p:cTn id="55" fill="hold">
                            <p:stCondLst>
                              <p:cond delay="1000"/>
                            </p:stCondLst>
                            <p:childTnLst>
                              <p:par>
                                <p:cTn id="56" presetID="9" presetClass="entr" presetSubtype="0" fill="hold" nodeType="afterEffect">
                                  <p:stCondLst>
                                    <p:cond delay="0"/>
                                  </p:stCondLst>
                                  <p:childTnLst>
                                    <p:set>
                                      <p:cBhvr>
                                        <p:cTn id="57" dur="1" fill="hold">
                                          <p:stCondLst>
                                            <p:cond delay="0"/>
                                          </p:stCondLst>
                                        </p:cTn>
                                        <p:tgtEl>
                                          <p:spTgt spid="15369"/>
                                        </p:tgtEl>
                                        <p:attrNameLst>
                                          <p:attrName>style.visibility</p:attrName>
                                        </p:attrNameLst>
                                      </p:cBhvr>
                                      <p:to>
                                        <p:strVal val="visible"/>
                                      </p:to>
                                    </p:set>
                                    <p:animEffect transition="in" filter="dissolve">
                                      <p:cBhvr>
                                        <p:cTn id="58" dur="500"/>
                                        <p:tgtEl>
                                          <p:spTgt spid="15369"/>
                                        </p:tgtEl>
                                      </p:cBhvr>
                                    </p:animEffect>
                                  </p:childTnLst>
                                </p:cTn>
                              </p:par>
                            </p:childTnLst>
                          </p:cTn>
                        </p:par>
                        <p:par>
                          <p:cTn id="59" fill="hold">
                            <p:stCondLst>
                              <p:cond delay="1500"/>
                            </p:stCondLst>
                            <p:childTnLst>
                              <p:par>
                                <p:cTn id="60" presetID="9" presetClass="entr" presetSubtype="0" fill="hold" nodeType="afterEffect">
                                  <p:stCondLst>
                                    <p:cond delay="0"/>
                                  </p:stCondLst>
                                  <p:childTnLst>
                                    <p:set>
                                      <p:cBhvr>
                                        <p:cTn id="61" dur="1" fill="hold">
                                          <p:stCondLst>
                                            <p:cond delay="0"/>
                                          </p:stCondLst>
                                        </p:cTn>
                                        <p:tgtEl>
                                          <p:spTgt spid="15371"/>
                                        </p:tgtEl>
                                        <p:attrNameLst>
                                          <p:attrName>style.visibility</p:attrName>
                                        </p:attrNameLst>
                                      </p:cBhvr>
                                      <p:to>
                                        <p:strVal val="visible"/>
                                      </p:to>
                                    </p:set>
                                    <p:animEffect transition="in" filter="dissolve">
                                      <p:cBhvr>
                                        <p:cTn id="62" dur="500"/>
                                        <p:tgtEl>
                                          <p:spTgt spid="15371"/>
                                        </p:tgtEl>
                                      </p:cBhvr>
                                    </p:animEffect>
                                  </p:childTnLst>
                                </p:cTn>
                              </p:par>
                              <p:par>
                                <p:cTn id="63" presetID="9" presetClass="entr" presetSubtype="0" fill="hold" nodeType="withEffect">
                                  <p:stCondLst>
                                    <p:cond delay="0"/>
                                  </p:stCondLst>
                                  <p:childTnLst>
                                    <p:set>
                                      <p:cBhvr>
                                        <p:cTn id="64" dur="1" fill="hold">
                                          <p:stCondLst>
                                            <p:cond delay="0"/>
                                          </p:stCondLst>
                                        </p:cTn>
                                        <p:tgtEl>
                                          <p:spTgt spid="15402"/>
                                        </p:tgtEl>
                                        <p:attrNameLst>
                                          <p:attrName>style.visibility</p:attrName>
                                        </p:attrNameLst>
                                      </p:cBhvr>
                                      <p:to>
                                        <p:strVal val="visible"/>
                                      </p:to>
                                    </p:set>
                                    <p:animEffect transition="in" filter="dissolve">
                                      <p:cBhvr>
                                        <p:cTn id="65" dur="500"/>
                                        <p:tgtEl>
                                          <p:spTgt spid="15402"/>
                                        </p:tgtEl>
                                      </p:cBhvr>
                                    </p:animEffect>
                                  </p:childTnLst>
                                </p:cTn>
                              </p:par>
                            </p:childTnLst>
                          </p:cTn>
                        </p:par>
                      </p:childTnLst>
                    </p:cTn>
                  </p:par>
                  <p:par>
                    <p:cTn id="66" fill="hold">
                      <p:stCondLst>
                        <p:cond delay="indefinite"/>
                      </p:stCondLst>
                      <p:childTnLst>
                        <p:par>
                          <p:cTn id="67" fill="hold">
                            <p:stCondLst>
                              <p:cond delay="0"/>
                            </p:stCondLst>
                            <p:childTnLst>
                              <p:par>
                                <p:cTn id="68" presetID="9" presetClass="entr" presetSubtype="0" fill="hold" nodeType="clickEffect">
                                  <p:stCondLst>
                                    <p:cond delay="0"/>
                                  </p:stCondLst>
                                  <p:childTnLst>
                                    <p:set>
                                      <p:cBhvr>
                                        <p:cTn id="69" dur="1" fill="hold">
                                          <p:stCondLst>
                                            <p:cond delay="0"/>
                                          </p:stCondLst>
                                        </p:cTn>
                                        <p:tgtEl>
                                          <p:spTgt spid="15395"/>
                                        </p:tgtEl>
                                        <p:attrNameLst>
                                          <p:attrName>style.visibility</p:attrName>
                                        </p:attrNameLst>
                                      </p:cBhvr>
                                      <p:to>
                                        <p:strVal val="visible"/>
                                      </p:to>
                                    </p:set>
                                    <p:animEffect transition="in" filter="dissolve">
                                      <p:cBhvr>
                                        <p:cTn id="70" dur="500"/>
                                        <p:tgtEl>
                                          <p:spTgt spid="15395"/>
                                        </p:tgtEl>
                                      </p:cBhvr>
                                    </p:animEffect>
                                  </p:childTnLst>
                                </p:cTn>
                              </p:par>
                            </p:childTnLst>
                          </p:cTn>
                        </p:par>
                        <p:par>
                          <p:cTn id="71" fill="hold">
                            <p:stCondLst>
                              <p:cond delay="500"/>
                            </p:stCondLst>
                            <p:childTnLst>
                              <p:par>
                                <p:cTn id="72" presetID="9" presetClass="entr" presetSubtype="0" fill="hold" grpId="0" nodeType="afterEffect">
                                  <p:stCondLst>
                                    <p:cond delay="0"/>
                                  </p:stCondLst>
                                  <p:childTnLst>
                                    <p:set>
                                      <p:cBhvr>
                                        <p:cTn id="73" dur="1" fill="hold">
                                          <p:stCondLst>
                                            <p:cond delay="0"/>
                                          </p:stCondLst>
                                        </p:cTn>
                                        <p:tgtEl>
                                          <p:spTgt spid="15365"/>
                                        </p:tgtEl>
                                        <p:attrNameLst>
                                          <p:attrName>style.visibility</p:attrName>
                                        </p:attrNameLst>
                                      </p:cBhvr>
                                      <p:to>
                                        <p:strVal val="visible"/>
                                      </p:to>
                                    </p:set>
                                    <p:animEffect transition="in" filter="dissolve">
                                      <p:cBhvr>
                                        <p:cTn id="74" dur="500"/>
                                        <p:tgtEl>
                                          <p:spTgt spid="15365"/>
                                        </p:tgtEl>
                                      </p:cBhvr>
                                    </p:animEffect>
                                  </p:childTnLst>
                                </p:cTn>
                              </p:par>
                              <p:par>
                                <p:cTn id="75" presetID="9" presetClass="entr" presetSubtype="0" fill="hold" nodeType="withEffect">
                                  <p:stCondLst>
                                    <p:cond delay="0"/>
                                  </p:stCondLst>
                                  <p:childTnLst>
                                    <p:set>
                                      <p:cBhvr>
                                        <p:cTn id="76" dur="1" fill="hold">
                                          <p:stCondLst>
                                            <p:cond delay="0"/>
                                          </p:stCondLst>
                                        </p:cTn>
                                        <p:tgtEl>
                                          <p:spTgt spid="15399"/>
                                        </p:tgtEl>
                                        <p:attrNameLst>
                                          <p:attrName>style.visibility</p:attrName>
                                        </p:attrNameLst>
                                      </p:cBhvr>
                                      <p:to>
                                        <p:strVal val="visible"/>
                                      </p:to>
                                    </p:set>
                                    <p:animEffect transition="in" filter="dissolve">
                                      <p:cBhvr>
                                        <p:cTn id="77" dur="500"/>
                                        <p:tgtEl>
                                          <p:spTgt spid="15399"/>
                                        </p:tgtEl>
                                      </p:cBhvr>
                                    </p:animEffect>
                                  </p:childTnLst>
                                </p:cTn>
                              </p:par>
                            </p:childTnLst>
                          </p:cTn>
                        </p:par>
                      </p:childTnLst>
                    </p:cTn>
                  </p:par>
                  <p:par>
                    <p:cTn id="78" fill="hold">
                      <p:stCondLst>
                        <p:cond delay="indefinite"/>
                      </p:stCondLst>
                      <p:childTnLst>
                        <p:par>
                          <p:cTn id="79" fill="hold">
                            <p:stCondLst>
                              <p:cond delay="0"/>
                            </p:stCondLst>
                            <p:childTnLst>
                              <p:par>
                                <p:cTn id="80" presetID="2" presetClass="entr" presetSubtype="4" fill="hold" grpId="0" nodeType="clickEffect">
                                  <p:stCondLst>
                                    <p:cond delay="0"/>
                                  </p:stCondLst>
                                  <p:childTnLst>
                                    <p:set>
                                      <p:cBhvr>
                                        <p:cTn id="81" dur="1" fill="hold">
                                          <p:stCondLst>
                                            <p:cond delay="0"/>
                                          </p:stCondLst>
                                        </p:cTn>
                                        <p:tgtEl>
                                          <p:spTgt spid="15409"/>
                                        </p:tgtEl>
                                        <p:attrNameLst>
                                          <p:attrName>style.visibility</p:attrName>
                                        </p:attrNameLst>
                                      </p:cBhvr>
                                      <p:to>
                                        <p:strVal val="visible"/>
                                      </p:to>
                                    </p:set>
                                    <p:anim calcmode="lin" valueType="num">
                                      <p:cBhvr additive="base">
                                        <p:cTn id="82" dur="500" fill="hold"/>
                                        <p:tgtEl>
                                          <p:spTgt spid="15409"/>
                                        </p:tgtEl>
                                        <p:attrNameLst>
                                          <p:attrName>ppt_x</p:attrName>
                                        </p:attrNameLst>
                                      </p:cBhvr>
                                      <p:tavLst>
                                        <p:tav tm="0">
                                          <p:val>
                                            <p:strVal val="#ppt_x"/>
                                          </p:val>
                                        </p:tav>
                                        <p:tav tm="100000">
                                          <p:val>
                                            <p:strVal val="#ppt_x"/>
                                          </p:val>
                                        </p:tav>
                                      </p:tavLst>
                                    </p:anim>
                                    <p:anim calcmode="lin" valueType="num">
                                      <p:cBhvr additive="base">
                                        <p:cTn id="83" dur="500" fill="hold"/>
                                        <p:tgtEl>
                                          <p:spTgt spid="1540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ldLvl="0" animBg="1"/>
      <p:bldP spid="15364" grpId="0" bldLvl="0" animBg="1"/>
      <p:bldP spid="15365" grpId="0" bldLvl="0" animBg="1"/>
      <p:bldP spid="15368" grpId="0" bldLvl="0" animBg="1"/>
      <p:bldP spid="15409" grpId="0" bldLvl="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3969" name="矩形 3"/>
          <p:cNvSpPr/>
          <p:nvPr/>
        </p:nvSpPr>
        <p:spPr>
          <a:xfrm>
            <a:off x="2452688" y="1357313"/>
            <a:ext cx="7500937" cy="4206240"/>
          </a:xfrm>
          <a:prstGeom prst="rect">
            <a:avLst/>
          </a:prstGeom>
          <a:noFill/>
          <a:ln w="9525">
            <a:noFill/>
          </a:ln>
        </p:spPr>
        <p:txBody>
          <a:bodyPr anchor="t">
            <a:spAutoFit/>
          </a:bodyPr>
          <a:p>
            <a:pPr lvl="0" eaLnBrk="0" hangingPunct="0">
              <a:lnSpc>
                <a:spcPct val="15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监事会职权（同股份有限公司监事会一致）。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监事会行使职权所必需的费用，由公司承担。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监事会每</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6</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个月至少召开一次会议。</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监事可以提议召开临时监事会会议。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监事会的议事方式和表决程序，除本法有规定的外，由公司章程规定。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监事会决议应当经半数以上监事通过。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监事会应当对所议事项的决定作成会议记录，出席会议的监事应当在会议记录上签名。</a:t>
            </a: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83970" name="矩形 2"/>
          <p:cNvSpPr/>
          <p:nvPr/>
        </p:nvSpPr>
        <p:spPr>
          <a:xfrm>
            <a:off x="2095500" y="285750"/>
            <a:ext cx="3400425" cy="518160"/>
          </a:xfrm>
          <a:prstGeom prst="rect">
            <a:avLst/>
          </a:prstGeom>
          <a:noFill/>
          <a:ln w="9525">
            <a:noFill/>
          </a:ln>
        </p:spPr>
        <p:txBody>
          <a:bodyPr wrap="none" anchor="t">
            <a:spAutoFit/>
          </a:bodyPr>
          <a:p>
            <a:pPr lvl="0" eaLnBrk="0" hangingPunct="0"/>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股份有限公司监事会</a:t>
            </a:r>
            <a:endPar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83971" name="矩形 4"/>
          <p:cNvSpPr/>
          <p:nvPr/>
        </p:nvSpPr>
        <p:spPr>
          <a:xfrm>
            <a:off x="5953125" y="785813"/>
            <a:ext cx="418655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118—119</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1" name="文本占位符 190465"/>
          <p:cNvSpPr>
            <a:spLocks noGrp="1" noRot="1"/>
          </p:cNvSpPr>
          <p:nvPr>
            <p:ph idx="1"/>
          </p:nvPr>
        </p:nvSpPr>
        <p:spPr>
          <a:xfrm>
            <a:off x="2133600" y="457200"/>
            <a:ext cx="8229600" cy="5216525"/>
          </a:xfrm>
        </p:spPr>
        <p:txBody>
          <a:bodyPr anchor="t"/>
          <a:p>
            <a:pPr>
              <a:lnSpc>
                <a:spcPct val="90000"/>
              </a:lnSpc>
            </a:pPr>
            <a:r>
              <a:rPr lang="zh-CN" altLang="en-US" sz="3600" b="1" dirty="0">
                <a:solidFill>
                  <a:srgbClr val="F16C51"/>
                </a:solidFill>
                <a:ea typeface="隶书" panose="02010509060101010101" pitchFamily="49" charset="-122"/>
              </a:rPr>
              <a:t>案例：</a:t>
            </a:r>
            <a:endParaRPr lang="zh-CN" altLang="en-US" sz="3600" b="1" dirty="0">
              <a:solidFill>
                <a:srgbClr val="F16C51"/>
              </a:solidFill>
              <a:ea typeface="隶书" panose="02010509060101010101" pitchFamily="49" charset="-122"/>
            </a:endParaRPr>
          </a:p>
          <a:p>
            <a:pPr>
              <a:lnSpc>
                <a:spcPct val="90000"/>
              </a:lnSpc>
            </a:pPr>
            <a:r>
              <a:rPr lang="zh-CN" altLang="en-US" dirty="0"/>
              <a:t>  </a:t>
            </a:r>
            <a:r>
              <a:rPr lang="zh-CN" altLang="en-US" b="1" dirty="0">
                <a:latin typeface="楷体_GB2312" pitchFamily="1" charset="-122"/>
                <a:ea typeface="楷体_GB2312" pitchFamily="1" charset="-122"/>
              </a:rPr>
              <a:t>甲乙为某市迪亚饮料有限公司</a:t>
            </a:r>
            <a:r>
              <a:rPr lang="zh-CN" altLang="en-US" b="1" dirty="0">
                <a:solidFill>
                  <a:srgbClr val="D35BCA"/>
                </a:solidFill>
                <a:latin typeface="楷体_GB2312" pitchFamily="1" charset="-122"/>
                <a:ea typeface="楷体_GB2312" pitchFamily="1" charset="-122"/>
              </a:rPr>
              <a:t>董事</a:t>
            </a:r>
            <a:r>
              <a:rPr lang="zh-CN" altLang="en-US" b="1" dirty="0">
                <a:latin typeface="楷体_GB2312" pitchFamily="1" charset="-122"/>
                <a:ea typeface="楷体_GB2312" pitchFamily="1" charset="-122"/>
              </a:rPr>
              <a:t>，</a:t>
            </a:r>
            <a:r>
              <a:rPr lang="en-US" altLang="zh-CN" b="1" dirty="0">
                <a:latin typeface="楷体_GB2312" pitchFamily="1" charset="-122"/>
                <a:ea typeface="楷体_GB2312" pitchFamily="1" charset="-122"/>
              </a:rPr>
              <a:t>2014</a:t>
            </a:r>
            <a:r>
              <a:rPr lang="zh-CN" altLang="en-US" b="1" dirty="0">
                <a:latin typeface="楷体_GB2312" pitchFamily="1" charset="-122"/>
                <a:ea typeface="楷体_GB2312" pitchFamily="1" charset="-122"/>
              </a:rPr>
              <a:t>年</a:t>
            </a:r>
            <a:r>
              <a:rPr lang="en-US" altLang="zh-CN" b="1" dirty="0">
                <a:latin typeface="楷体_GB2312" pitchFamily="1" charset="-122"/>
                <a:ea typeface="楷体_GB2312" pitchFamily="1" charset="-122"/>
              </a:rPr>
              <a:t>3</a:t>
            </a:r>
            <a:r>
              <a:rPr lang="zh-CN" altLang="en-US" b="1" dirty="0">
                <a:latin typeface="楷体_GB2312" pitchFamily="1" charset="-122"/>
                <a:ea typeface="楷体_GB2312" pitchFamily="1" charset="-122"/>
              </a:rPr>
              <a:t>月，甲、乙二人又和丙</a:t>
            </a:r>
            <a:r>
              <a:rPr lang="zh-CN" altLang="en-US" b="1" dirty="0">
                <a:solidFill>
                  <a:srgbClr val="D35BCA"/>
                </a:solidFill>
                <a:latin typeface="楷体_GB2312" pitchFamily="1" charset="-122"/>
                <a:ea typeface="楷体_GB2312" pitchFamily="1" charset="-122"/>
              </a:rPr>
              <a:t>合伙</a:t>
            </a:r>
            <a:r>
              <a:rPr lang="zh-CN" altLang="en-US" b="1" dirty="0">
                <a:latin typeface="楷体_GB2312" pitchFamily="1" charset="-122"/>
                <a:ea typeface="楷体_GB2312" pitchFamily="1" charset="-122"/>
              </a:rPr>
              <a:t>办一</a:t>
            </a:r>
            <a:r>
              <a:rPr lang="zh-CN" altLang="en-US" b="1" dirty="0">
                <a:solidFill>
                  <a:srgbClr val="D35BCA"/>
                </a:solidFill>
                <a:latin typeface="楷体_GB2312" pitchFamily="1" charset="-122"/>
                <a:ea typeface="楷体_GB2312" pitchFamily="1" charset="-122"/>
              </a:rPr>
              <a:t>饮料厂</a:t>
            </a:r>
            <a:r>
              <a:rPr lang="zh-CN" altLang="en-US" b="1" dirty="0">
                <a:latin typeface="楷体_GB2312" pitchFamily="1" charset="-122"/>
                <a:ea typeface="楷体_GB2312" pitchFamily="1" charset="-122"/>
              </a:rPr>
              <a:t>，生产“力威”牌饮料，与迪亚饮料有限公司生产的产品“欣欣”牌饮料相差不多，</a:t>
            </a:r>
            <a:r>
              <a:rPr lang="zh-CN" altLang="en-US" b="1" dirty="0">
                <a:solidFill>
                  <a:srgbClr val="D35BCA"/>
                </a:solidFill>
                <a:latin typeface="楷体_GB2312" pitchFamily="1" charset="-122"/>
                <a:ea typeface="楷体_GB2312" pitchFamily="1" charset="-122"/>
              </a:rPr>
              <a:t>口味、选料、技术基本相同</a:t>
            </a:r>
            <a:r>
              <a:rPr lang="zh-CN" altLang="en-US" b="1" dirty="0">
                <a:latin typeface="楷体_GB2312" pitchFamily="1" charset="-122"/>
                <a:ea typeface="楷体_GB2312" pitchFamily="1" charset="-122"/>
              </a:rPr>
              <a:t>。</a:t>
            </a:r>
            <a:r>
              <a:rPr lang="en-US" altLang="zh-CN" b="1" dirty="0">
                <a:latin typeface="楷体_GB2312" pitchFamily="1" charset="-122"/>
                <a:ea typeface="楷体_GB2312" pitchFamily="1" charset="-122"/>
              </a:rPr>
              <a:t>2014</a:t>
            </a:r>
            <a:r>
              <a:rPr lang="zh-CN" altLang="en-US" b="1" dirty="0">
                <a:latin typeface="楷体_GB2312" pitchFamily="1" charset="-122"/>
                <a:ea typeface="楷体_GB2312" pitchFamily="1" charset="-122"/>
              </a:rPr>
              <a:t>年</a:t>
            </a:r>
            <a:r>
              <a:rPr lang="en-US" altLang="zh-CN" b="1" dirty="0">
                <a:latin typeface="楷体_GB2312" pitchFamily="1" charset="-122"/>
                <a:ea typeface="楷体_GB2312" pitchFamily="1" charset="-122"/>
              </a:rPr>
              <a:t>5</a:t>
            </a:r>
            <a:r>
              <a:rPr lang="zh-CN" altLang="en-US" b="1" dirty="0">
                <a:latin typeface="楷体_GB2312" pitchFamily="1" charset="-122"/>
                <a:ea typeface="楷体_GB2312" pitchFamily="1" charset="-122"/>
              </a:rPr>
              <a:t>月，迪亚公司发现甲、乙另办饮料厂的行为，经</a:t>
            </a:r>
            <a:r>
              <a:rPr lang="zh-CN" altLang="en-US" b="1" dirty="0">
                <a:solidFill>
                  <a:srgbClr val="D35BCA"/>
                </a:solidFill>
                <a:latin typeface="楷体_GB2312" pitchFamily="1" charset="-122"/>
                <a:ea typeface="楷体_GB2312" pitchFamily="1" charset="-122"/>
              </a:rPr>
              <a:t>董事会</a:t>
            </a:r>
            <a:r>
              <a:rPr lang="zh-CN" altLang="en-US" b="1" dirty="0">
                <a:latin typeface="楷体_GB2312" pitchFamily="1" charset="-122"/>
                <a:ea typeface="楷体_GB2312" pitchFamily="1" charset="-122"/>
              </a:rPr>
              <a:t>研究决定，</a:t>
            </a:r>
            <a:r>
              <a:rPr lang="zh-CN" altLang="en-US" b="1" dirty="0">
                <a:solidFill>
                  <a:srgbClr val="D35BCA"/>
                </a:solidFill>
                <a:latin typeface="楷体_GB2312" pitchFamily="1" charset="-122"/>
                <a:ea typeface="楷体_GB2312" pitchFamily="1" charset="-122"/>
              </a:rPr>
              <a:t>罢免了二人的董事职务</a:t>
            </a:r>
            <a:r>
              <a:rPr lang="zh-CN" altLang="en-US" b="1" dirty="0">
                <a:latin typeface="楷体_GB2312" pitchFamily="1" charset="-122"/>
                <a:ea typeface="楷体_GB2312" pitchFamily="1" charset="-122"/>
              </a:rPr>
              <a:t>，同时要求甲、乙在经营饮料厂期间</a:t>
            </a:r>
            <a:r>
              <a:rPr lang="zh-CN" altLang="en-US" b="1" dirty="0">
                <a:solidFill>
                  <a:srgbClr val="D35BCA"/>
                </a:solidFill>
                <a:latin typeface="楷体_GB2312" pitchFamily="1" charset="-122"/>
                <a:ea typeface="楷体_GB2312" pitchFamily="1" charset="-122"/>
              </a:rPr>
              <a:t>所得收入</a:t>
            </a:r>
            <a:r>
              <a:rPr lang="en-US" altLang="zh-CN" b="1" dirty="0">
                <a:latin typeface="楷体_GB2312" pitchFamily="1" charset="-122"/>
                <a:ea typeface="楷体_GB2312" pitchFamily="1" charset="-122"/>
              </a:rPr>
              <a:t>16</a:t>
            </a:r>
            <a:r>
              <a:rPr lang="zh-CN" altLang="en-US" b="1" dirty="0">
                <a:latin typeface="楷体_GB2312" pitchFamily="1" charset="-122"/>
                <a:ea typeface="楷体_GB2312" pitchFamily="1" charset="-122"/>
              </a:rPr>
              <a:t>万元</a:t>
            </a:r>
            <a:r>
              <a:rPr lang="zh-CN" altLang="en-US" b="1" dirty="0">
                <a:solidFill>
                  <a:srgbClr val="D35BCA"/>
                </a:solidFill>
                <a:latin typeface="楷体_GB2312" pitchFamily="1" charset="-122"/>
                <a:ea typeface="楷体_GB2312" pitchFamily="1" charset="-122"/>
              </a:rPr>
              <a:t>交给公司</a:t>
            </a:r>
            <a:r>
              <a:rPr lang="zh-CN" altLang="en-US" b="1" dirty="0">
                <a:latin typeface="楷体_GB2312" pitchFamily="1" charset="-122"/>
                <a:ea typeface="楷体_GB2312" pitchFamily="1" charset="-122"/>
              </a:rPr>
              <a:t>，甲、乙不同意，于是董事会研究决定以公司名义起诉。</a:t>
            </a:r>
            <a:endParaRPr lang="zh-CN" altLang="en-US" b="1" dirty="0">
              <a:latin typeface="楷体_GB2312" pitchFamily="1" charset="-122"/>
              <a:ea typeface="楷体_GB2312" pitchFamily="1" charset="-122"/>
            </a:endParaRPr>
          </a:p>
        </p:txBody>
      </p:sp>
      <p:sp>
        <p:nvSpPr>
          <p:cNvPr id="190467" name="任意多边形 190466"/>
          <p:cNvSpPr/>
          <p:nvPr/>
        </p:nvSpPr>
        <p:spPr>
          <a:xfrm>
            <a:off x="2438400" y="3962400"/>
            <a:ext cx="762000" cy="304800"/>
          </a:xfrm>
          <a:custGeom>
            <a:avLst/>
            <a:gdLst/>
            <a:ahLst/>
            <a:cxnLst>
              <a:cxn ang="270">
                <a:pos x="15428" y="0"/>
              </a:cxn>
              <a:cxn ang="180">
                <a:pos x="9257" y="6171"/>
              </a:cxn>
              <a:cxn ang="270">
                <a:pos x="6171" y="9257"/>
              </a:cxn>
              <a:cxn ang="180">
                <a:pos x="0" y="15428"/>
              </a:cxn>
              <a:cxn ang="90">
                <a:pos x="6171" y="21600"/>
              </a:cxn>
              <a:cxn ang="90">
                <a:pos x="12342" y="18514"/>
              </a:cxn>
              <a:cxn ang="0">
                <a:pos x="18514" y="12342"/>
              </a:cxn>
              <a:cxn ang="0">
                <a:pos x="21600" y="6171"/>
              </a:cxn>
            </a:cxnLst>
            <a:pathLst>
              <a:path w="21600" h="21600">
                <a:moveTo>
                  <a:pt x="15428" y="0"/>
                </a:moveTo>
                <a:lnTo>
                  <a:pt x="9257" y="6171"/>
                </a:lnTo>
                <a:lnTo>
                  <a:pt x="12343" y="6171"/>
                </a:lnTo>
                <a:lnTo>
                  <a:pt x="12343" y="12343"/>
                </a:lnTo>
                <a:lnTo>
                  <a:pt x="6171" y="12343"/>
                </a:lnTo>
                <a:lnTo>
                  <a:pt x="6171" y="9257"/>
                </a:lnTo>
                <a:lnTo>
                  <a:pt x="0" y="15428"/>
                </a:lnTo>
                <a:lnTo>
                  <a:pt x="6171" y="21600"/>
                </a:lnTo>
                <a:lnTo>
                  <a:pt x="6171" y="18514"/>
                </a:lnTo>
                <a:lnTo>
                  <a:pt x="18514" y="18514"/>
                </a:lnTo>
                <a:lnTo>
                  <a:pt x="18514" y="6171"/>
                </a:lnTo>
                <a:lnTo>
                  <a:pt x="21600" y="6171"/>
                </a:lnTo>
                <a:close/>
              </a:path>
            </a:pathLst>
          </a:custGeom>
          <a:solidFill>
            <a:schemeClr val="accent1"/>
          </a:solidFill>
          <a:ln w="9525" cap="flat" cmpd="sng">
            <a:solidFill>
              <a:schemeClr val="tx1"/>
            </a:solidFill>
            <a:prstDash val="solid"/>
            <a:miter/>
            <a:headEnd type="none" w="med" len="med"/>
            <a:tailEnd type="none" w="med" len="med"/>
          </a:ln>
        </p:spPr>
        <p:txBody>
          <a:bodyPr/>
          <a:p>
            <a:endParaRPr lang="zh-CN" altLang="en-US"/>
          </a:p>
        </p:txBody>
      </p:sp>
      <p:sp>
        <p:nvSpPr>
          <p:cNvPr id="190468" name="文本框 190467"/>
          <p:cNvSpPr txBox="1"/>
          <p:nvPr/>
        </p:nvSpPr>
        <p:spPr>
          <a:xfrm>
            <a:off x="1524000" y="3962400"/>
            <a:ext cx="1219200" cy="457200"/>
          </a:xfrm>
          <a:prstGeom prst="rect">
            <a:avLst/>
          </a:prstGeom>
          <a:noFill/>
          <a:ln w="9525">
            <a:noFill/>
          </a:ln>
        </p:spPr>
        <p:txBody>
          <a:bodyPr anchor="t">
            <a:spAutoFit/>
          </a:bodyPr>
          <a:p>
            <a:pPr lvl="0" algn="ctr">
              <a:spcBef>
                <a:spcPct val="50000"/>
              </a:spcBef>
            </a:pPr>
            <a:r>
              <a:rPr lang="zh-CN" altLang="en-US" sz="2400" b="1" dirty="0">
                <a:solidFill>
                  <a:srgbClr val="006600"/>
                </a:solidFill>
                <a:latin typeface="Arial" panose="020B0604020202020204" pitchFamily="34" charset="0"/>
                <a:ea typeface="楷体_GB2312" pitchFamily="1" charset="-122"/>
              </a:rPr>
              <a:t>股东会</a:t>
            </a:r>
            <a:endParaRPr lang="zh-CN" altLang="en-US" sz="2400" b="1" dirty="0">
              <a:solidFill>
                <a:srgbClr val="006600"/>
              </a:solidFill>
              <a:latin typeface="Arial" panose="020B0604020202020204" pitchFamily="34" charset="0"/>
              <a:ea typeface="楷体_GB2312" pitchFamily="1"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90467"/>
                                        </p:tgtEl>
                                        <p:attrNameLst>
                                          <p:attrName>style.visibility</p:attrName>
                                        </p:attrNameLst>
                                      </p:cBhvr>
                                      <p:to>
                                        <p:strVal val="visible"/>
                                      </p:to>
                                    </p:set>
                                    <p:animEffect transition="in" filter="blinds(horizontal)">
                                      <p:cBhvr>
                                        <p:cTn id="7" dur="500"/>
                                        <p:tgtEl>
                                          <p:spTgt spid="19046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90468">
                                            <p:txEl>
                                              <p:charRg st="0" end="4"/>
                                            </p:txEl>
                                          </p:spTgt>
                                        </p:tgtEl>
                                        <p:attrNameLst>
                                          <p:attrName>style.visibility</p:attrName>
                                        </p:attrNameLst>
                                      </p:cBhvr>
                                      <p:to>
                                        <p:strVal val="visible"/>
                                      </p:to>
                                    </p:set>
                                    <p:animEffect transition="in" filter="checkerboard(across)">
                                      <p:cBhvr>
                                        <p:cTn id="12" dur="500"/>
                                        <p:tgtEl>
                                          <p:spTgt spid="190468">
                                            <p:txEl>
                                              <p:charRg st="0"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5"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31746" name="标题 1"/>
          <p:cNvSpPr>
            <a:spLocks noGrp="1"/>
          </p:cNvSpPr>
          <p:nvPr>
            <p:ph type="title"/>
          </p:nvPr>
        </p:nvSpPr>
        <p:spPr>
          <a:xfrm>
            <a:off x="1524000" y="0"/>
            <a:ext cx="5248275" cy="509588"/>
          </a:xfrm>
          <a:solidFill>
            <a:srgbClr val="3333CC"/>
          </a:solidFill>
        </p:spPr>
        <p:txBody>
          <a:bodyPr wrap="square" anchor="ctr"/>
          <a:p>
            <a:pPr marL="0" lvl="0" indent="0" algn="l" eaLnBrk="1" hangingPunct="1"/>
            <a:r>
              <a:rPr lang="zh-CN" altLang="en-US" sz="2000">
                <a:solidFill>
                  <a:srgbClr val="FFFFFF"/>
                </a:solidFill>
              </a:rPr>
              <a:t>董、监、高的资格和义务</a:t>
            </a:r>
            <a:endParaRPr lang="zh-CN" altLang="en-US"/>
          </a:p>
        </p:txBody>
      </p:sp>
      <p:sp>
        <p:nvSpPr>
          <p:cNvPr id="31747" name="矩形 4"/>
          <p:cNvSpPr/>
          <p:nvPr/>
        </p:nvSpPr>
        <p:spPr>
          <a:xfrm>
            <a:off x="2452688" y="1857375"/>
            <a:ext cx="7143750" cy="640080"/>
          </a:xfrm>
          <a:prstGeom prst="rect">
            <a:avLst/>
          </a:prstGeom>
          <a:noFill/>
          <a:ln w="9525">
            <a:noFill/>
          </a:ln>
        </p:spPr>
        <p:txBody>
          <a:bodyPr anchor="t">
            <a:spAutoFit/>
          </a:bodyPr>
          <a:p>
            <a:pPr lvl="0" eaLnBrk="0" hangingPunct="0"/>
            <a:br>
              <a:rPr lang="zh-CN" altLang="en-US" dirty="0">
                <a:solidFill>
                  <a:srgbClr val="000000"/>
                </a:solidFill>
                <a:latin typeface="Arial" panose="020B0604020202020204" pitchFamily="34" charset="0"/>
                <a:ea typeface="宋体" panose="02010600030101010101" pitchFamily="2" charset="-122"/>
                <a:sym typeface="Calibri" panose="020F0502020204030204" charset="0"/>
              </a:rPr>
            </a:b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31748" name="矩形 5"/>
          <p:cNvSpPr/>
          <p:nvPr/>
        </p:nvSpPr>
        <p:spPr>
          <a:xfrm>
            <a:off x="2452688" y="1785938"/>
            <a:ext cx="7286625" cy="914400"/>
          </a:xfrm>
          <a:prstGeom prst="rect">
            <a:avLst/>
          </a:prstGeom>
          <a:noFill/>
          <a:ln w="9525">
            <a:noFill/>
          </a:ln>
        </p:spPr>
        <p:txBody>
          <a:bodyPr anchor="t">
            <a:spAutoFit/>
          </a:bodyPr>
          <a:p>
            <a:pPr lvl="0" algn="ctr" eaLnBrk="0" hangingPunct="0">
              <a:lnSpc>
                <a:spcPct val="150000"/>
              </a:lnSpc>
            </a:pPr>
            <a:r>
              <a:rPr lang="zh-CN" altLang="en-US" sz="3600" b="1" dirty="0">
                <a:solidFill>
                  <a:srgbClr val="000000"/>
                </a:solidFill>
                <a:latin typeface="Arial" panose="020B0604020202020204" pitchFamily="34" charset="0"/>
                <a:ea typeface="宋体" panose="02010600030101010101" pitchFamily="2" charset="-122"/>
                <a:sym typeface="宋体" panose="02010600030101010101" pitchFamily="2" charset="-122"/>
              </a:rPr>
              <a:t>董事、监事、高管人员任职资格</a:t>
            </a:r>
            <a:endParaRPr lang="zh-CN" altLang="en-US" sz="36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pic>
        <p:nvPicPr>
          <p:cNvPr id="31749" name="图片 6" descr="任命.jpg"/>
          <p:cNvPicPr>
            <a:picLocks noChangeAspect="1"/>
          </p:cNvPicPr>
          <p:nvPr/>
        </p:nvPicPr>
        <p:blipFill>
          <a:blip r:embed="rId1"/>
          <a:stretch>
            <a:fillRect/>
          </a:stretch>
        </p:blipFill>
        <p:spPr>
          <a:xfrm>
            <a:off x="7024688" y="3286125"/>
            <a:ext cx="3057525" cy="2857500"/>
          </a:xfrm>
          <a:prstGeom prst="rect">
            <a:avLst/>
          </a:prstGeom>
          <a:noFill/>
          <a:ln w="9525">
            <a:noFill/>
          </a:ln>
        </p:spPr>
      </p:pic>
      <p:sp>
        <p:nvSpPr>
          <p:cNvPr id="31750" name="矩形 7"/>
          <p:cNvSpPr/>
          <p:nvPr/>
        </p:nvSpPr>
        <p:spPr>
          <a:xfrm>
            <a:off x="2952750" y="2786063"/>
            <a:ext cx="5143500" cy="579120"/>
          </a:xfrm>
          <a:prstGeom prst="rect">
            <a:avLst/>
          </a:prstGeom>
          <a:noFill/>
          <a:ln w="9525">
            <a:noFill/>
          </a:ln>
        </p:spPr>
        <p:txBody>
          <a:bodyPr anchor="t">
            <a:spAutoFit/>
          </a:bodyPr>
          <a:p>
            <a:pPr lvl="0" algn="ctr" eaLnBrk="0" hangingPunct="0"/>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146—147</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2" name="文本占位符 56321"/>
          <p:cNvSpPr>
            <a:spLocks noGrp="1" noRot="1"/>
          </p:cNvSpPr>
          <p:nvPr>
            <p:ph type="body" idx="1"/>
          </p:nvPr>
        </p:nvSpPr>
        <p:spPr>
          <a:xfrm>
            <a:off x="2057400" y="228600"/>
            <a:ext cx="8153400" cy="6248400"/>
          </a:xfrm>
        </p:spPr>
        <p:txBody>
          <a:bodyPr/>
          <a:p>
            <a:r>
              <a:rPr lang="en-US" altLang="zh-CN" sz="2400">
                <a:solidFill>
                  <a:srgbClr val="9F3B98"/>
                </a:solidFill>
                <a:ea typeface="华文行楷" panose="02010800040101010101" pitchFamily="2" charset="-122"/>
              </a:rPr>
              <a:t>▲</a:t>
            </a:r>
            <a:r>
              <a:rPr lang="zh-CN" altLang="en-US" b="1" dirty="0">
                <a:solidFill>
                  <a:srgbClr val="051F71"/>
                </a:solidFill>
                <a:ea typeface="华文行楷" panose="02010800040101010101" pitchFamily="2" charset="-122"/>
              </a:rPr>
              <a:t>董事、监事、高级管理人员任职资格限制</a:t>
            </a:r>
            <a:endParaRPr lang="zh-CN" altLang="en-US" b="1" dirty="0">
              <a:solidFill>
                <a:srgbClr val="051F71"/>
              </a:solidFill>
              <a:ea typeface="华文行楷" panose="02010800040101010101" pitchFamily="2" charset="-122"/>
            </a:endParaRPr>
          </a:p>
          <a:p>
            <a:r>
              <a:rPr lang="en-US" altLang="zh-CN" sz="2800" b="1">
                <a:solidFill>
                  <a:srgbClr val="FFCCFF"/>
                </a:solidFill>
              </a:rPr>
              <a:t>●</a:t>
            </a:r>
            <a:r>
              <a:rPr lang="zh-CN" altLang="en-US" sz="2800" b="1" dirty="0"/>
              <a:t>无</a:t>
            </a:r>
            <a:r>
              <a:rPr lang="zh-CN" altLang="en-US" sz="2800" b="1" dirty="0">
                <a:solidFill>
                  <a:srgbClr val="FF6600"/>
                </a:solidFill>
                <a:ea typeface="隶书" panose="02010509060101010101" pitchFamily="49" charset="-122"/>
              </a:rPr>
              <a:t>民事行为能力</a:t>
            </a:r>
            <a:r>
              <a:rPr lang="zh-CN" altLang="en-US" sz="2800" b="1" dirty="0"/>
              <a:t>或者限制民事行为能力；</a:t>
            </a:r>
            <a:endParaRPr lang="zh-CN" altLang="en-US" sz="2800" b="1" dirty="0"/>
          </a:p>
          <a:p>
            <a:r>
              <a:rPr lang="en-US" altLang="zh-CN" sz="2800" b="1">
                <a:solidFill>
                  <a:srgbClr val="FFCCFF"/>
                </a:solidFill>
              </a:rPr>
              <a:t>●</a:t>
            </a:r>
            <a:r>
              <a:rPr lang="zh-CN" altLang="en-US" sz="2800" b="1" dirty="0"/>
              <a:t>因贪污、贿赂、侵占财产、挪用财产或者破坏社会主义市场经济秩序，被判处刑罚，</a:t>
            </a:r>
            <a:r>
              <a:rPr lang="zh-CN" altLang="en-US" sz="2800" b="1" dirty="0">
                <a:solidFill>
                  <a:srgbClr val="FF6600"/>
                </a:solidFill>
                <a:ea typeface="隶书" panose="02010509060101010101" pitchFamily="49" charset="-122"/>
              </a:rPr>
              <a:t>执行期满未逾五年</a:t>
            </a:r>
            <a:r>
              <a:rPr lang="zh-CN" altLang="en-US" sz="2800" b="1" dirty="0"/>
              <a:t>，或者因犯罪被剥夺政治权利，执行期满</a:t>
            </a:r>
            <a:r>
              <a:rPr lang="zh-CN" altLang="en-US" sz="2800" b="1" dirty="0">
                <a:solidFill>
                  <a:srgbClr val="FF6600"/>
                </a:solidFill>
                <a:ea typeface="隶书" panose="02010509060101010101" pitchFamily="49" charset="-122"/>
              </a:rPr>
              <a:t>未逾五年</a:t>
            </a:r>
            <a:r>
              <a:rPr lang="zh-CN" altLang="en-US" sz="2800" b="1" dirty="0"/>
              <a:t>；</a:t>
            </a:r>
            <a:endParaRPr lang="zh-CN" altLang="en-US" sz="2800" b="1" dirty="0"/>
          </a:p>
          <a:p>
            <a:r>
              <a:rPr lang="en-US" altLang="zh-CN" sz="2800" b="1">
                <a:solidFill>
                  <a:srgbClr val="FFCCFF"/>
                </a:solidFill>
              </a:rPr>
              <a:t>●</a:t>
            </a:r>
            <a:r>
              <a:rPr lang="zh-CN" altLang="en-US" sz="2800" b="1" dirty="0"/>
              <a:t>担任破产清算的公司、企业的董事或者厂长、经理，</a:t>
            </a:r>
            <a:r>
              <a:rPr lang="zh-CN" altLang="en-US" sz="2800" b="1" dirty="0">
                <a:solidFill>
                  <a:srgbClr val="FF6600"/>
                </a:solidFill>
                <a:ea typeface="隶书" panose="02010509060101010101" pitchFamily="49" charset="-122"/>
              </a:rPr>
              <a:t>对该公司、企业的破产负有个人责任的</a:t>
            </a:r>
            <a:r>
              <a:rPr lang="zh-CN" altLang="en-US" sz="2800" b="1" dirty="0"/>
              <a:t>，自该公司、企业破产清算完结之日起</a:t>
            </a:r>
            <a:r>
              <a:rPr lang="zh-CN" altLang="en-US" sz="2800" b="1" dirty="0">
                <a:solidFill>
                  <a:srgbClr val="FF6600"/>
                </a:solidFill>
                <a:ea typeface="隶书" panose="02010509060101010101" pitchFamily="49" charset="-122"/>
              </a:rPr>
              <a:t>未逾三年</a:t>
            </a:r>
            <a:r>
              <a:rPr lang="zh-CN" altLang="en-US" sz="2800" b="1" dirty="0"/>
              <a:t>；</a:t>
            </a:r>
            <a:endParaRPr lang="zh-CN" altLang="en-US" sz="2800" b="1" dirty="0"/>
          </a:p>
          <a:p>
            <a:r>
              <a:rPr lang="en-US" altLang="zh-CN" sz="2800" b="1">
                <a:solidFill>
                  <a:srgbClr val="FFCCFF"/>
                </a:solidFill>
              </a:rPr>
              <a:t>●</a:t>
            </a:r>
            <a:r>
              <a:rPr lang="zh-CN" altLang="en-US" sz="2800" b="1" dirty="0"/>
              <a:t>担任因违法被吊销营业执照、责令关闭的公司、企业的</a:t>
            </a:r>
            <a:r>
              <a:rPr lang="zh-CN" altLang="en-US" sz="2800" b="1" dirty="0">
                <a:solidFill>
                  <a:srgbClr val="FF6600"/>
                </a:solidFill>
                <a:ea typeface="隶书" panose="02010509060101010101" pitchFamily="49" charset="-122"/>
              </a:rPr>
              <a:t>法定代表人，并负有个人责任的</a:t>
            </a:r>
            <a:r>
              <a:rPr lang="zh-CN" altLang="en-US" sz="2800" b="1" dirty="0"/>
              <a:t>，自该公司、企业被吊销营业执照之日起</a:t>
            </a:r>
            <a:r>
              <a:rPr lang="zh-CN" altLang="en-US" sz="2800" b="1" dirty="0">
                <a:solidFill>
                  <a:srgbClr val="FF6600"/>
                </a:solidFill>
                <a:ea typeface="隶书" panose="02010509060101010101" pitchFamily="49" charset="-122"/>
              </a:rPr>
              <a:t>未逾三年</a:t>
            </a:r>
            <a:r>
              <a:rPr lang="zh-CN" altLang="en-US" sz="2800" dirty="0"/>
              <a:t>；</a:t>
            </a:r>
            <a:endParaRPr lang="zh-CN" altLang="en-US" sz="2800" dirty="0"/>
          </a:p>
          <a:p>
            <a:r>
              <a:rPr lang="en-US" altLang="zh-CN" sz="2800" b="1">
                <a:solidFill>
                  <a:srgbClr val="FFCCFF"/>
                </a:solidFill>
              </a:rPr>
              <a:t>●</a:t>
            </a:r>
            <a:r>
              <a:rPr lang="zh-CN" altLang="en-US" sz="2800" b="1" dirty="0"/>
              <a:t>个人所负</a:t>
            </a:r>
            <a:r>
              <a:rPr lang="zh-CN" altLang="en-US" sz="2800" b="1" dirty="0">
                <a:solidFill>
                  <a:srgbClr val="FF6600"/>
                </a:solidFill>
                <a:ea typeface="隶书" panose="02010509060101010101" pitchFamily="49" charset="-122"/>
              </a:rPr>
              <a:t>数额较大的债务到期未清偿</a:t>
            </a:r>
            <a:r>
              <a:rPr lang="zh-CN" altLang="en-US" sz="2800" b="1" dirty="0"/>
              <a:t>；</a:t>
            </a:r>
            <a:endParaRPr lang="zh-CN" altLang="en-US" sz="28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56322">
                                            <p:txEl>
                                              <p:charRg st="0" end="20"/>
                                            </p:txEl>
                                          </p:spTgt>
                                        </p:tgtEl>
                                        <p:attrNameLst>
                                          <p:attrName>style.visibility</p:attrName>
                                        </p:attrNameLst>
                                      </p:cBhvr>
                                      <p:to>
                                        <p:strVal val="visible"/>
                                      </p:to>
                                    </p:set>
                                    <p:anim calcmode="lin" valueType="num">
                                      <p:cBhvr additive="base">
                                        <p:cTn id="7" dur="1000" fill="hold"/>
                                        <p:tgtEl>
                                          <p:spTgt spid="56322">
                                            <p:txEl>
                                              <p:charRg st="0" end="2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56322">
                                            <p:txEl>
                                              <p:charRg st="0" end="2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69"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32770" name="标题 1"/>
          <p:cNvSpPr>
            <a:spLocks noGrp="1"/>
          </p:cNvSpPr>
          <p:nvPr>
            <p:ph type="title"/>
          </p:nvPr>
        </p:nvSpPr>
        <p:spPr>
          <a:xfrm>
            <a:off x="1524000" y="0"/>
            <a:ext cx="5248275" cy="509588"/>
          </a:xfrm>
          <a:solidFill>
            <a:srgbClr val="3333CC"/>
          </a:solidFill>
        </p:spPr>
        <p:txBody>
          <a:bodyPr wrap="square" anchor="ctr"/>
          <a:p>
            <a:pPr marL="0" lvl="0" indent="0" algn="l" eaLnBrk="1" hangingPunct="1"/>
            <a:r>
              <a:rPr lang="zh-CN" altLang="en-US" sz="2000">
                <a:solidFill>
                  <a:srgbClr val="FFFFFF"/>
                </a:solidFill>
              </a:rPr>
              <a:t>董、监、高的资格和义务</a:t>
            </a:r>
            <a:endParaRPr lang="zh-CN" altLang="en-US"/>
          </a:p>
        </p:txBody>
      </p:sp>
      <p:sp>
        <p:nvSpPr>
          <p:cNvPr id="32771" name="矩形 7"/>
          <p:cNvSpPr/>
          <p:nvPr/>
        </p:nvSpPr>
        <p:spPr>
          <a:xfrm>
            <a:off x="2381250" y="1071563"/>
            <a:ext cx="7286625" cy="1737360"/>
          </a:xfrm>
          <a:prstGeom prst="rect">
            <a:avLst/>
          </a:prstGeom>
          <a:noFill/>
          <a:ln w="9525">
            <a:noFill/>
          </a:ln>
        </p:spPr>
        <p:txBody>
          <a:bodyPr anchor="t">
            <a:spAutoFit/>
          </a:bodyPr>
          <a:p>
            <a:pPr lvl="0" algn="ctr" eaLnBrk="0" hangingPunct="0">
              <a:lnSpc>
                <a:spcPct val="150000"/>
              </a:lnSpc>
            </a:pPr>
            <a:r>
              <a:rPr lang="zh-CN" altLang="en-US" sz="3600" b="1" dirty="0">
                <a:solidFill>
                  <a:srgbClr val="000000"/>
                </a:solidFill>
                <a:latin typeface="Arial" panose="020B0604020202020204" pitchFamily="34" charset="0"/>
                <a:ea typeface="宋体" panose="02010600030101010101" pitchFamily="2" charset="-122"/>
                <a:sym typeface="宋体" panose="02010600030101010101" pitchFamily="2" charset="-122"/>
              </a:rPr>
              <a:t>董事、监事、高管人员的</a:t>
            </a:r>
            <a:endParaRPr lang="en-US" altLang="x-none" sz="3600" b="1" dirty="0">
              <a:solidFill>
                <a:srgbClr val="000000"/>
              </a:solidFill>
              <a:latin typeface="Arial" panose="020B0604020202020204" pitchFamily="34" charset="0"/>
              <a:ea typeface="宋体" panose="02010600030101010101" pitchFamily="2" charset="-122"/>
              <a:sym typeface="Calibri" panose="020F0502020204030204" charset="0"/>
            </a:endParaRPr>
          </a:p>
          <a:p>
            <a:pPr lvl="0" algn="ctr" eaLnBrk="0" hangingPunct="0">
              <a:lnSpc>
                <a:spcPct val="150000"/>
              </a:lnSpc>
            </a:pPr>
            <a:r>
              <a:rPr lang="zh-CN" altLang="en-US" sz="3600" b="1" dirty="0">
                <a:solidFill>
                  <a:srgbClr val="000000"/>
                </a:solidFill>
                <a:latin typeface="Arial" panose="020B0604020202020204" pitchFamily="34" charset="0"/>
                <a:ea typeface="宋体" panose="02010600030101010101" pitchFamily="2" charset="-122"/>
                <a:sym typeface="宋体" panose="02010600030101010101" pitchFamily="2" charset="-122"/>
              </a:rPr>
              <a:t>禁止行为及赔偿</a:t>
            </a:r>
            <a:endParaRPr lang="zh-CN" altLang="en-US" sz="36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pic>
        <p:nvPicPr>
          <p:cNvPr id="32772" name="图片 8" descr="禁止.jpg"/>
          <p:cNvPicPr>
            <a:picLocks noChangeAspect="1"/>
          </p:cNvPicPr>
          <p:nvPr/>
        </p:nvPicPr>
        <p:blipFill>
          <a:blip r:embed="rId1"/>
          <a:stretch>
            <a:fillRect/>
          </a:stretch>
        </p:blipFill>
        <p:spPr>
          <a:xfrm>
            <a:off x="4738688" y="3000375"/>
            <a:ext cx="2474912" cy="2357438"/>
          </a:xfrm>
          <a:prstGeom prst="rect">
            <a:avLst/>
          </a:prstGeom>
          <a:noFill/>
          <a:ln w="9525">
            <a:noFill/>
          </a:ln>
        </p:spPr>
      </p:pic>
      <p:sp>
        <p:nvSpPr>
          <p:cNvPr id="32773" name="矩形 4"/>
          <p:cNvSpPr/>
          <p:nvPr/>
        </p:nvSpPr>
        <p:spPr>
          <a:xfrm>
            <a:off x="5310188" y="5500688"/>
            <a:ext cx="5143500" cy="579120"/>
          </a:xfrm>
          <a:prstGeom prst="rect">
            <a:avLst/>
          </a:prstGeom>
          <a:noFill/>
          <a:ln w="9525">
            <a:noFill/>
          </a:ln>
        </p:spPr>
        <p:txBody>
          <a:bodyPr anchor="t">
            <a:spAutoFit/>
          </a:bodyPr>
          <a:p>
            <a:pPr lvl="0" algn="ctr" eaLnBrk="0" hangingPunct="0"/>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148—149</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pic>
        <p:nvPicPr>
          <p:cNvPr id="32774" name="Picture 2" descr="C:\Program Files (x86)\Microsoft Office\MEDIA\CAGCAT10\j0222017.wmf"/>
          <p:cNvPicPr>
            <a:picLocks noChangeAspect="1"/>
          </p:cNvPicPr>
          <p:nvPr/>
        </p:nvPicPr>
        <p:blipFill>
          <a:blip r:embed="rId2"/>
          <a:stretch>
            <a:fillRect/>
          </a:stretch>
        </p:blipFill>
        <p:spPr>
          <a:xfrm>
            <a:off x="2166938" y="5143500"/>
            <a:ext cx="819150" cy="822325"/>
          </a:xfrm>
          <a:prstGeom prst="rect">
            <a:avLst/>
          </a:prstGeom>
          <a:noFill/>
          <a:ln w="9525">
            <a:noFill/>
          </a:ln>
        </p:spPr>
      </p:pic>
    </p:spTree>
  </p:cSld>
  <p:clrMapOvr>
    <a:masterClrMapping/>
  </p:clrMapOvr>
  <p:transition spd="slow">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8" name="文本占位符 60417"/>
          <p:cNvSpPr>
            <a:spLocks noGrp="1" noRot="1"/>
          </p:cNvSpPr>
          <p:nvPr>
            <p:ph type="body" idx="1"/>
          </p:nvPr>
        </p:nvSpPr>
        <p:spPr>
          <a:xfrm>
            <a:off x="1676400" y="0"/>
            <a:ext cx="8382000" cy="6553200"/>
          </a:xfrm>
        </p:spPr>
        <p:txBody>
          <a:bodyPr/>
          <a:p>
            <a:r>
              <a:rPr lang="en-US" altLang="zh-CN">
                <a:solidFill>
                  <a:srgbClr val="9F3B98"/>
                </a:solidFill>
                <a:ea typeface="华文行楷" panose="02010800040101010101" pitchFamily="2" charset="-122"/>
              </a:rPr>
              <a:t>▲</a:t>
            </a:r>
            <a:r>
              <a:rPr lang="zh-CN" altLang="en-US" b="1" dirty="0">
                <a:solidFill>
                  <a:srgbClr val="051F71"/>
                </a:solidFill>
                <a:ea typeface="华文行楷" panose="02010800040101010101" pitchFamily="2" charset="-122"/>
              </a:rPr>
              <a:t>董事、高级管理人员的竞业禁止和自我交易禁止</a:t>
            </a:r>
            <a:endParaRPr lang="zh-CN" altLang="en-US" b="1" dirty="0">
              <a:solidFill>
                <a:srgbClr val="051F71"/>
              </a:solidFill>
              <a:ea typeface="华文行楷" panose="02010800040101010101" pitchFamily="2" charset="-122"/>
            </a:endParaRPr>
          </a:p>
          <a:p>
            <a:r>
              <a:rPr lang="zh-CN" altLang="en-US" sz="2800" b="1" dirty="0">
                <a:solidFill>
                  <a:srgbClr val="57542B"/>
                </a:solidFill>
                <a:latin typeface="楷体_GB2312" pitchFamily="1" charset="-122"/>
                <a:ea typeface="楷体_GB2312" pitchFamily="1" charset="-122"/>
              </a:rPr>
              <a:t>第一百四十九条  董事、高级管理人员不得有下列行为： </a:t>
            </a:r>
            <a:endParaRPr lang="zh-CN" altLang="en-US" sz="2800" b="1" dirty="0">
              <a:solidFill>
                <a:srgbClr val="57542B"/>
              </a:solidFill>
              <a:latin typeface="楷体_GB2312" pitchFamily="1" charset="-122"/>
              <a:ea typeface="楷体_GB2312" pitchFamily="1" charset="-122"/>
            </a:endParaRPr>
          </a:p>
          <a:p>
            <a:r>
              <a:rPr lang="zh-CN" altLang="en-US" sz="2800" b="1" dirty="0">
                <a:solidFill>
                  <a:srgbClr val="57542B"/>
                </a:solidFill>
                <a:latin typeface="楷体_GB2312" pitchFamily="1" charset="-122"/>
                <a:ea typeface="楷体_GB2312" pitchFamily="1" charset="-122"/>
              </a:rPr>
              <a:t>（五）未经股东会或者股东大会同意，利用职务便利为自己或者他人谋取属于公司的商业机会，</a:t>
            </a:r>
            <a:r>
              <a:rPr lang="zh-CN" altLang="en-US" b="1" dirty="0">
                <a:solidFill>
                  <a:srgbClr val="FF5050"/>
                </a:solidFill>
                <a:latin typeface="楷体_GB2312" pitchFamily="1" charset="-122"/>
                <a:ea typeface="楷体_GB2312" pitchFamily="1" charset="-122"/>
              </a:rPr>
              <a:t>自营或者为他人经营与所任职公司同类的业务</a:t>
            </a:r>
            <a:r>
              <a:rPr lang="zh-CN" altLang="en-US" sz="2800" b="1" dirty="0">
                <a:solidFill>
                  <a:srgbClr val="57542B"/>
                </a:solidFill>
                <a:latin typeface="楷体_GB2312" pitchFamily="1" charset="-122"/>
                <a:ea typeface="楷体_GB2312" pitchFamily="1" charset="-122"/>
              </a:rPr>
              <a:t>；</a:t>
            </a:r>
            <a:endParaRPr lang="zh-CN" altLang="en-US" sz="2800" b="1" dirty="0">
              <a:solidFill>
                <a:srgbClr val="57542B"/>
              </a:solidFill>
              <a:latin typeface="楷体_GB2312" pitchFamily="1" charset="-122"/>
              <a:ea typeface="楷体_GB2312" pitchFamily="1" charset="-122"/>
            </a:endParaRPr>
          </a:p>
          <a:p>
            <a:r>
              <a:rPr lang="zh-CN" altLang="en-US" sz="2800" dirty="0">
                <a:solidFill>
                  <a:srgbClr val="C4C088"/>
                </a:solidFill>
                <a:latin typeface="楷体_GB2312" pitchFamily="1" charset="-122"/>
                <a:ea typeface="楷体_GB2312" pitchFamily="1" charset="-122"/>
              </a:rPr>
              <a:t> </a:t>
            </a:r>
            <a:r>
              <a:rPr lang="zh-CN" altLang="en-US" sz="2800" b="1" dirty="0">
                <a:solidFill>
                  <a:srgbClr val="57542B"/>
                </a:solidFill>
                <a:latin typeface="楷体_GB2312" pitchFamily="1" charset="-122"/>
                <a:ea typeface="楷体_GB2312" pitchFamily="1" charset="-122"/>
              </a:rPr>
              <a:t>（四）违反公司章程的规定或者未经股东会、股东大会同意，与</a:t>
            </a:r>
            <a:r>
              <a:rPr lang="zh-CN" altLang="en-US" b="1" dirty="0">
                <a:solidFill>
                  <a:srgbClr val="FF5050"/>
                </a:solidFill>
                <a:latin typeface="楷体_GB2312" pitchFamily="1" charset="-122"/>
                <a:ea typeface="楷体_GB2312" pitchFamily="1" charset="-122"/>
              </a:rPr>
              <a:t>本公司订立合同或者进行交易</a:t>
            </a:r>
            <a:r>
              <a:rPr lang="zh-CN" altLang="en-US" sz="2800" b="1" dirty="0">
                <a:solidFill>
                  <a:srgbClr val="57542B"/>
                </a:solidFill>
                <a:latin typeface="楷体_GB2312" pitchFamily="1" charset="-122"/>
                <a:ea typeface="楷体_GB2312" pitchFamily="1" charset="-122"/>
              </a:rPr>
              <a:t>；</a:t>
            </a:r>
            <a:endParaRPr lang="zh-CN" altLang="en-US" sz="2800" b="1" dirty="0">
              <a:solidFill>
                <a:srgbClr val="57542B"/>
              </a:solidFill>
              <a:latin typeface="楷体_GB2312" pitchFamily="1" charset="-122"/>
              <a:ea typeface="楷体_GB2312" pitchFamily="1" charset="-122"/>
            </a:endParaRPr>
          </a:p>
          <a:p>
            <a:r>
              <a:rPr lang="zh-CN" altLang="en-US" sz="2800" dirty="0">
                <a:solidFill>
                  <a:srgbClr val="C4C088"/>
                </a:solidFill>
                <a:latin typeface="楷体_GB2312" pitchFamily="1" charset="-122"/>
                <a:ea typeface="楷体_GB2312" pitchFamily="1" charset="-122"/>
              </a:rPr>
              <a:t>    </a:t>
            </a:r>
            <a:r>
              <a:rPr lang="zh-CN" altLang="en-US" sz="2800" b="1" dirty="0">
                <a:solidFill>
                  <a:srgbClr val="57542B"/>
                </a:solidFill>
                <a:latin typeface="楷体_GB2312" pitchFamily="1" charset="-122"/>
                <a:ea typeface="楷体_GB2312" pitchFamily="1" charset="-122"/>
              </a:rPr>
              <a:t>董事、高级管理人员违反前款规定所得的收入应当</a:t>
            </a:r>
            <a:r>
              <a:rPr lang="zh-CN" altLang="en-US" b="1" dirty="0">
                <a:solidFill>
                  <a:srgbClr val="FF5050"/>
                </a:solidFill>
                <a:latin typeface="楷体_GB2312" pitchFamily="1" charset="-122"/>
                <a:ea typeface="楷体_GB2312" pitchFamily="1" charset="-122"/>
              </a:rPr>
              <a:t>归公司所有</a:t>
            </a:r>
            <a:r>
              <a:rPr lang="zh-CN" altLang="en-US" sz="2800" b="1" dirty="0">
                <a:solidFill>
                  <a:srgbClr val="57542B"/>
                </a:solidFill>
                <a:latin typeface="楷体_GB2312" pitchFamily="1" charset="-122"/>
                <a:ea typeface="楷体_GB2312" pitchFamily="1" charset="-122"/>
              </a:rPr>
              <a:t>。</a:t>
            </a:r>
            <a:endParaRPr lang="zh-CN" altLang="en-US" sz="2800" b="1" dirty="0">
              <a:solidFill>
                <a:srgbClr val="57542B"/>
              </a:solidFill>
              <a:latin typeface="楷体_GB2312" pitchFamily="1" charset="-122"/>
              <a:ea typeface="楷体_GB2312" pitchFamily="1"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60418">
                                            <p:txEl>
                                              <p:charRg st="115" end="159"/>
                                            </p:txEl>
                                          </p:spTgt>
                                        </p:tgtEl>
                                        <p:attrNameLst>
                                          <p:attrName>style.visibility</p:attrName>
                                        </p:attrNameLst>
                                      </p:cBhvr>
                                      <p:to>
                                        <p:strVal val="visible"/>
                                      </p:to>
                                    </p:set>
                                    <p:animEffect transition="in" filter="diamond(in)">
                                      <p:cBhvr>
                                        <p:cTn id="7" dur="1000"/>
                                        <p:tgtEl>
                                          <p:spTgt spid="60418">
                                            <p:txEl>
                                              <p:charRg st="115" end="159"/>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60418">
                                            <p:txEl>
                                              <p:charRg st="0" end="23"/>
                                            </p:txEl>
                                          </p:spTgt>
                                        </p:tgtEl>
                                        <p:attrNameLst>
                                          <p:attrName>style.visibility</p:attrName>
                                        </p:attrNameLst>
                                      </p:cBhvr>
                                      <p:to>
                                        <p:strVal val="visible"/>
                                      </p:to>
                                    </p:set>
                                    <p:animEffect transition="in" filter="checkerboard(across)">
                                      <p:cBhvr>
                                        <p:cTn id="12" dur="1000"/>
                                        <p:tgtEl>
                                          <p:spTgt spid="60418">
                                            <p:txEl>
                                              <p:charRg st="0" end="2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60418">
                                            <p:txEl>
                                              <p:charRg st="159" end="192"/>
                                            </p:txEl>
                                          </p:spTgt>
                                        </p:tgtEl>
                                        <p:attrNameLst>
                                          <p:attrName>style.visibility</p:attrName>
                                        </p:attrNameLst>
                                      </p:cBhvr>
                                      <p:to>
                                        <p:strVal val="visible"/>
                                      </p:to>
                                    </p:set>
                                    <p:animEffect transition="in" filter="wipe(down)">
                                      <p:cBhvr>
                                        <p:cTn id="17" dur="1000"/>
                                        <p:tgtEl>
                                          <p:spTgt spid="60418">
                                            <p:txEl>
                                              <p:charRg st="159" end="19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3234" name="内容占位符 223233"/>
          <p:cNvSpPr>
            <a:spLocks noGrp="1" noRot="1"/>
          </p:cNvSpPr>
          <p:nvPr>
            <p:ph idx="1"/>
          </p:nvPr>
        </p:nvSpPr>
        <p:spPr>
          <a:xfrm>
            <a:off x="1828800" y="685800"/>
            <a:ext cx="8540750" cy="5791200"/>
          </a:xfrm>
        </p:spPr>
        <p:txBody>
          <a:bodyPr anchor="t"/>
          <a:p>
            <a:r>
              <a:rPr lang="zh-CN" altLang="en-US" sz="4000" b="1" dirty="0">
                <a:solidFill>
                  <a:srgbClr val="333399"/>
                </a:solidFill>
                <a:ea typeface="楷体_GB2312" pitchFamily="1" charset="-122"/>
              </a:rPr>
              <a:t>上市公司</a:t>
            </a:r>
            <a:endParaRPr lang="zh-CN" altLang="en-US" sz="4000" b="1" dirty="0">
              <a:solidFill>
                <a:srgbClr val="333399"/>
              </a:solidFill>
              <a:ea typeface="楷体_GB2312" pitchFamily="1" charset="-122"/>
            </a:endParaRPr>
          </a:p>
          <a:p>
            <a:r>
              <a:rPr lang="en-US" altLang="zh-CN" b="1" dirty="0">
                <a:solidFill>
                  <a:srgbClr val="E24242"/>
                </a:solidFill>
              </a:rPr>
              <a:t>●</a:t>
            </a:r>
            <a:r>
              <a:rPr lang="zh-CN" altLang="en-US" sz="3600" b="1" dirty="0">
                <a:solidFill>
                  <a:srgbClr val="E24242"/>
                </a:solidFill>
                <a:ea typeface="华文新魏" panose="02010800040101010101" pitchFamily="2" charset="-122"/>
              </a:rPr>
              <a:t>概念及特征</a:t>
            </a:r>
            <a:endParaRPr lang="zh-CN" altLang="en-US" sz="3600" b="1" dirty="0">
              <a:solidFill>
                <a:srgbClr val="E24242"/>
              </a:solidFill>
              <a:ea typeface="华文新魏" panose="02010800040101010101" pitchFamily="2" charset="-122"/>
            </a:endParaRPr>
          </a:p>
          <a:p>
            <a:r>
              <a:rPr lang="zh-CN" altLang="en-US" b="1" dirty="0">
                <a:solidFill>
                  <a:schemeClr val="accent2"/>
                </a:solidFill>
                <a:latin typeface="楷体_GB2312" pitchFamily="1" charset="-122"/>
                <a:ea typeface="楷体_GB2312" pitchFamily="1" charset="-122"/>
              </a:rPr>
              <a:t>　</a:t>
            </a:r>
            <a:r>
              <a:rPr lang="zh-CN" altLang="en-US" b="1" dirty="0">
                <a:solidFill>
                  <a:srgbClr val="009999"/>
                </a:solidFill>
                <a:ea typeface="楷体_GB2312" pitchFamily="1" charset="-122"/>
              </a:rPr>
              <a:t>所发行的股票经</a:t>
            </a:r>
            <a:r>
              <a:rPr lang="zh-CN" altLang="en-US" b="1" u="sng" dirty="0">
                <a:solidFill>
                  <a:srgbClr val="A13D76"/>
                </a:solidFill>
                <a:latin typeface="楷体_GB2312" pitchFamily="1" charset="-122"/>
                <a:ea typeface="楷体_GB2312" pitchFamily="1" charset="-122"/>
              </a:rPr>
              <a:t>国务院</a:t>
            </a:r>
            <a:r>
              <a:rPr lang="zh-CN" altLang="en-US" b="1" dirty="0">
                <a:solidFill>
                  <a:srgbClr val="FF3399"/>
                </a:solidFill>
                <a:latin typeface="楷体_GB2312" pitchFamily="1" charset="-122"/>
                <a:ea typeface="楷体_GB2312" pitchFamily="1" charset="-122"/>
              </a:rPr>
              <a:t>或</a:t>
            </a:r>
            <a:r>
              <a:rPr lang="zh-CN" altLang="en-US" b="1" u="sng" dirty="0">
                <a:solidFill>
                  <a:srgbClr val="A13D76"/>
                </a:solidFill>
                <a:latin typeface="楷体_GB2312" pitchFamily="1" charset="-122"/>
                <a:ea typeface="楷体_GB2312" pitchFamily="1" charset="-122"/>
              </a:rPr>
              <a:t>国务院授权证券监督管理部门</a:t>
            </a:r>
            <a:r>
              <a:rPr lang="zh-CN" altLang="en-US" b="1" dirty="0">
                <a:solidFill>
                  <a:srgbClr val="009999"/>
                </a:solidFill>
                <a:ea typeface="楷体_GB2312" pitchFamily="1" charset="-122"/>
              </a:rPr>
              <a:t>批准在</a:t>
            </a:r>
            <a:r>
              <a:rPr lang="zh-CN" altLang="en-US" b="1" u="sng" dirty="0">
                <a:solidFill>
                  <a:srgbClr val="A13D76"/>
                </a:solidFill>
                <a:latin typeface="楷体_GB2312" pitchFamily="1" charset="-122"/>
                <a:ea typeface="楷体_GB2312" pitchFamily="1" charset="-122"/>
              </a:rPr>
              <a:t>证券交易所</a:t>
            </a:r>
            <a:r>
              <a:rPr lang="zh-CN" altLang="en-US" b="1" dirty="0">
                <a:solidFill>
                  <a:srgbClr val="009999"/>
                </a:solidFill>
                <a:ea typeface="楷体_GB2312" pitchFamily="1" charset="-122"/>
              </a:rPr>
              <a:t>上市交易的</a:t>
            </a:r>
            <a:r>
              <a:rPr lang="zh-CN" altLang="en-US" b="1" u="sng" dirty="0">
                <a:solidFill>
                  <a:srgbClr val="A13D76"/>
                </a:solidFill>
                <a:latin typeface="楷体_GB2312" pitchFamily="1" charset="-122"/>
                <a:ea typeface="楷体_GB2312" pitchFamily="1" charset="-122"/>
              </a:rPr>
              <a:t>股份有限公司</a:t>
            </a:r>
            <a:r>
              <a:rPr lang="zh-CN" altLang="en-US" b="1" dirty="0">
                <a:solidFill>
                  <a:srgbClr val="FF99CC"/>
                </a:solidFill>
                <a:latin typeface="楷体_GB2312" pitchFamily="1" charset="-122"/>
                <a:ea typeface="楷体_GB2312" pitchFamily="1" charset="-122"/>
              </a:rPr>
              <a:t>。</a:t>
            </a:r>
            <a:endParaRPr lang="zh-CN" altLang="en-US" b="1" dirty="0">
              <a:solidFill>
                <a:srgbClr val="FF99CC"/>
              </a:solidFill>
              <a:latin typeface="楷体_GB2312" pitchFamily="1" charset="-122"/>
              <a:ea typeface="楷体_GB2312" pitchFamily="1" charset="-122"/>
            </a:endParaRPr>
          </a:p>
          <a:p>
            <a:endParaRPr lang="zh-CN" altLang="en-US" b="1" dirty="0"/>
          </a:p>
          <a:p>
            <a:endParaRPr lang="zh-CN" altLang="en-US" dirty="0"/>
          </a:p>
        </p:txBody>
      </p:sp>
      <p:sp>
        <p:nvSpPr>
          <p:cNvPr id="223235" name="文本框 223234"/>
          <p:cNvSpPr txBox="1"/>
          <p:nvPr/>
        </p:nvSpPr>
        <p:spPr>
          <a:xfrm>
            <a:off x="4800600" y="3352800"/>
            <a:ext cx="5867400" cy="3017520"/>
          </a:xfrm>
          <a:prstGeom prst="rect">
            <a:avLst/>
          </a:prstGeom>
          <a:noFill/>
          <a:ln w="9525">
            <a:noFill/>
          </a:ln>
        </p:spPr>
        <p:txBody>
          <a:bodyPr anchor="t">
            <a:spAutoFit/>
          </a:bodyPr>
          <a:p>
            <a:pPr lvl="0"/>
            <a:r>
              <a:rPr lang="en-US" altLang="zh-CN" b="1" dirty="0">
                <a:solidFill>
                  <a:srgbClr val="394804"/>
                </a:solidFill>
                <a:latin typeface="Arial" panose="020B0604020202020204" pitchFamily="34" charset="0"/>
                <a:ea typeface="宋体" panose="02010600030101010101" pitchFamily="2" charset="-122"/>
              </a:rPr>
              <a:t>    </a:t>
            </a:r>
            <a:r>
              <a:rPr lang="zh-CN" altLang="en-US" sz="2400" b="1" dirty="0">
                <a:solidFill>
                  <a:srgbClr val="394804"/>
                </a:solidFill>
                <a:latin typeface="楷体_GB2312" pitchFamily="1" charset="-122"/>
                <a:ea typeface="楷体_GB2312" pitchFamily="1" charset="-122"/>
              </a:rPr>
              <a:t>股票经国务院证券管理部门</a:t>
            </a:r>
            <a:r>
              <a:rPr lang="zh-CN" altLang="en-US" sz="2400" b="1" dirty="0">
                <a:solidFill>
                  <a:srgbClr val="A96F35"/>
                </a:solidFill>
                <a:latin typeface="楷体_GB2312" pitchFamily="1" charset="-122"/>
                <a:ea typeface="楷体_GB2312" pitchFamily="1" charset="-122"/>
              </a:rPr>
              <a:t>核准</a:t>
            </a:r>
            <a:r>
              <a:rPr lang="zh-CN" altLang="en-US" sz="2400" b="1" dirty="0">
                <a:solidFill>
                  <a:srgbClr val="394804"/>
                </a:solidFill>
                <a:latin typeface="楷体_GB2312" pitchFamily="1" charset="-122"/>
                <a:ea typeface="楷体_GB2312" pitchFamily="1" charset="-122"/>
              </a:rPr>
              <a:t>已向社会</a:t>
            </a:r>
            <a:r>
              <a:rPr lang="zh-CN" altLang="en-US" sz="2400" b="1" dirty="0">
                <a:solidFill>
                  <a:srgbClr val="A96F35"/>
                </a:solidFill>
                <a:latin typeface="楷体_GB2312" pitchFamily="1" charset="-122"/>
                <a:ea typeface="楷体_GB2312" pitchFamily="1" charset="-122"/>
              </a:rPr>
              <a:t>公开发行</a:t>
            </a:r>
            <a:r>
              <a:rPr lang="zh-CN" altLang="en-US" sz="2400" b="1" dirty="0">
                <a:solidFill>
                  <a:srgbClr val="394804"/>
                </a:solidFill>
                <a:latin typeface="楷体_GB2312" pitchFamily="1" charset="-122"/>
                <a:ea typeface="楷体_GB2312" pitchFamily="1" charset="-122"/>
              </a:rPr>
              <a:t>；</a:t>
            </a:r>
            <a:endParaRPr lang="zh-CN" altLang="en-US" sz="2400" b="1" dirty="0">
              <a:solidFill>
                <a:srgbClr val="394804"/>
              </a:solidFill>
              <a:latin typeface="楷体_GB2312" pitchFamily="1" charset="-122"/>
              <a:ea typeface="楷体_GB2312" pitchFamily="1" charset="-122"/>
            </a:endParaRPr>
          </a:p>
          <a:p>
            <a:pPr lvl="0"/>
            <a:r>
              <a:rPr lang="zh-CN" altLang="en-US" sz="2400" b="1" dirty="0">
                <a:solidFill>
                  <a:srgbClr val="394804"/>
                </a:solidFill>
                <a:latin typeface="楷体_GB2312" pitchFamily="1" charset="-122"/>
                <a:ea typeface="楷体_GB2312" pitchFamily="1" charset="-122"/>
              </a:rPr>
              <a:t>  公司</a:t>
            </a:r>
            <a:r>
              <a:rPr lang="zh-CN" altLang="en-US" sz="2400" b="1" dirty="0">
                <a:solidFill>
                  <a:srgbClr val="A96F35"/>
                </a:solidFill>
                <a:latin typeface="楷体_GB2312" pitchFamily="1" charset="-122"/>
                <a:ea typeface="楷体_GB2312" pitchFamily="1" charset="-122"/>
              </a:rPr>
              <a:t>股本总额</a:t>
            </a:r>
            <a:r>
              <a:rPr lang="zh-CN" altLang="en-US" sz="2400" b="1" dirty="0">
                <a:solidFill>
                  <a:srgbClr val="394804"/>
                </a:solidFill>
                <a:latin typeface="楷体_GB2312" pitchFamily="1" charset="-122"/>
                <a:ea typeface="楷体_GB2312" pitchFamily="1" charset="-122"/>
              </a:rPr>
              <a:t>不少于人民币</a:t>
            </a:r>
            <a:r>
              <a:rPr lang="en-US" altLang="zh-CN" sz="2400" b="1" dirty="0">
                <a:solidFill>
                  <a:srgbClr val="394804"/>
                </a:solidFill>
                <a:latin typeface="楷体_GB2312" pitchFamily="1" charset="-122"/>
                <a:ea typeface="楷体_GB2312" pitchFamily="1" charset="-122"/>
              </a:rPr>
              <a:t>3000</a:t>
            </a:r>
            <a:r>
              <a:rPr lang="zh-CN" altLang="en-US" sz="2400" b="1" dirty="0">
                <a:solidFill>
                  <a:srgbClr val="394804"/>
                </a:solidFill>
                <a:latin typeface="楷体_GB2312" pitchFamily="1" charset="-122"/>
                <a:ea typeface="楷体_GB2312" pitchFamily="1" charset="-122"/>
              </a:rPr>
              <a:t>万元；</a:t>
            </a:r>
            <a:endParaRPr lang="zh-CN" altLang="en-US" sz="2400" b="1" dirty="0">
              <a:solidFill>
                <a:srgbClr val="394804"/>
              </a:solidFill>
              <a:latin typeface="楷体_GB2312" pitchFamily="1" charset="-122"/>
              <a:ea typeface="楷体_GB2312" pitchFamily="1" charset="-122"/>
            </a:endParaRPr>
          </a:p>
          <a:p>
            <a:pPr lvl="0"/>
            <a:r>
              <a:rPr lang="zh-CN" altLang="en-US" sz="2400" b="1" dirty="0">
                <a:solidFill>
                  <a:srgbClr val="394804"/>
                </a:solidFill>
                <a:latin typeface="楷体_GB2312" pitchFamily="1" charset="-122"/>
                <a:ea typeface="楷体_GB2312" pitchFamily="1" charset="-122"/>
              </a:rPr>
              <a:t>　</a:t>
            </a:r>
            <a:r>
              <a:rPr lang="zh-CN" altLang="en-US" sz="2400" b="1" dirty="0">
                <a:solidFill>
                  <a:srgbClr val="A96F35"/>
                </a:solidFill>
                <a:latin typeface="楷体_GB2312" pitchFamily="1" charset="-122"/>
                <a:ea typeface="楷体_GB2312" pitchFamily="1" charset="-122"/>
              </a:rPr>
              <a:t>公开发行的股份达</a:t>
            </a:r>
            <a:r>
              <a:rPr lang="zh-CN" altLang="en-US" sz="2400" b="1" dirty="0">
                <a:solidFill>
                  <a:srgbClr val="394804"/>
                </a:solidFill>
                <a:latin typeface="楷体_GB2312" pitchFamily="1" charset="-122"/>
                <a:ea typeface="楷体_GB2312" pitchFamily="1" charset="-122"/>
              </a:rPr>
              <a:t>公司股份总数的</a:t>
            </a:r>
            <a:r>
              <a:rPr lang="en-US" altLang="zh-CN" sz="2400" b="1" dirty="0">
                <a:solidFill>
                  <a:srgbClr val="A96F35"/>
                </a:solidFill>
                <a:latin typeface="楷体_GB2312" pitchFamily="1" charset="-122"/>
                <a:ea typeface="楷体_GB2312" pitchFamily="1" charset="-122"/>
              </a:rPr>
              <a:t>25%</a:t>
            </a:r>
            <a:r>
              <a:rPr lang="zh-CN" altLang="en-US" sz="2400" b="1" dirty="0">
                <a:solidFill>
                  <a:srgbClr val="A96F35"/>
                </a:solidFill>
                <a:latin typeface="楷体_GB2312" pitchFamily="1" charset="-122"/>
                <a:ea typeface="楷体_GB2312" pitchFamily="1" charset="-122"/>
              </a:rPr>
              <a:t>以上</a:t>
            </a:r>
            <a:r>
              <a:rPr lang="zh-CN" altLang="en-US" sz="2400" b="1" dirty="0">
                <a:solidFill>
                  <a:srgbClr val="394804"/>
                </a:solidFill>
                <a:latin typeface="楷体_GB2312" pitchFamily="1" charset="-122"/>
                <a:ea typeface="楷体_GB2312" pitchFamily="1" charset="-122"/>
              </a:rPr>
              <a:t>；公司股本总额超过</a:t>
            </a:r>
            <a:r>
              <a:rPr lang="en-US" altLang="zh-CN" sz="2400" b="1" dirty="0">
                <a:solidFill>
                  <a:srgbClr val="394804"/>
                </a:solidFill>
                <a:latin typeface="楷体_GB2312" pitchFamily="1" charset="-122"/>
                <a:ea typeface="楷体_GB2312" pitchFamily="1" charset="-122"/>
              </a:rPr>
              <a:t>4</a:t>
            </a:r>
            <a:r>
              <a:rPr lang="zh-CN" altLang="en-US" sz="2400" b="1" dirty="0">
                <a:solidFill>
                  <a:srgbClr val="394804"/>
                </a:solidFill>
                <a:latin typeface="楷体_GB2312" pitchFamily="1" charset="-122"/>
                <a:ea typeface="楷体_GB2312" pitchFamily="1" charset="-122"/>
              </a:rPr>
              <a:t>人民币亿元的，公开发行股份的比例为</a:t>
            </a:r>
            <a:r>
              <a:rPr lang="en-US" altLang="zh-CN" sz="2400" b="1" dirty="0">
                <a:solidFill>
                  <a:srgbClr val="394804"/>
                </a:solidFill>
                <a:latin typeface="楷体_GB2312" pitchFamily="1" charset="-122"/>
                <a:ea typeface="楷体_GB2312" pitchFamily="1" charset="-122"/>
              </a:rPr>
              <a:t>10%</a:t>
            </a:r>
            <a:r>
              <a:rPr lang="zh-CN" altLang="en-US" sz="2400" b="1" dirty="0">
                <a:solidFill>
                  <a:srgbClr val="394804"/>
                </a:solidFill>
                <a:latin typeface="楷体_GB2312" pitchFamily="1" charset="-122"/>
                <a:ea typeface="楷体_GB2312" pitchFamily="1" charset="-122"/>
              </a:rPr>
              <a:t>；</a:t>
            </a:r>
            <a:endParaRPr lang="zh-CN" altLang="en-US" sz="2400" b="1" dirty="0">
              <a:solidFill>
                <a:srgbClr val="394804"/>
              </a:solidFill>
              <a:latin typeface="楷体_GB2312" pitchFamily="1" charset="-122"/>
              <a:ea typeface="楷体_GB2312" pitchFamily="1" charset="-122"/>
            </a:endParaRPr>
          </a:p>
          <a:p>
            <a:pPr lvl="0"/>
            <a:r>
              <a:rPr lang="zh-CN" altLang="en-US" sz="2400" b="1" dirty="0">
                <a:solidFill>
                  <a:srgbClr val="394804"/>
                </a:solidFill>
                <a:latin typeface="楷体_GB2312" pitchFamily="1" charset="-122"/>
                <a:ea typeface="楷体_GB2312" pitchFamily="1" charset="-122"/>
              </a:rPr>
              <a:t>　公司在</a:t>
            </a:r>
            <a:r>
              <a:rPr lang="zh-CN" altLang="en-US" sz="2400" b="1" dirty="0">
                <a:solidFill>
                  <a:srgbClr val="A96F35"/>
                </a:solidFill>
                <a:latin typeface="楷体_GB2312" pitchFamily="1" charset="-122"/>
                <a:ea typeface="楷体_GB2312" pitchFamily="1" charset="-122"/>
              </a:rPr>
              <a:t>最近</a:t>
            </a:r>
            <a:r>
              <a:rPr lang="en-US" altLang="zh-CN" sz="2400" b="1" dirty="0">
                <a:solidFill>
                  <a:srgbClr val="A96F35"/>
                </a:solidFill>
                <a:latin typeface="楷体_GB2312" pitchFamily="1" charset="-122"/>
                <a:ea typeface="楷体_GB2312" pitchFamily="1" charset="-122"/>
              </a:rPr>
              <a:t>3</a:t>
            </a:r>
            <a:r>
              <a:rPr lang="zh-CN" altLang="en-US" sz="2400" b="1" dirty="0">
                <a:solidFill>
                  <a:srgbClr val="A96F35"/>
                </a:solidFill>
                <a:latin typeface="楷体_GB2312" pitchFamily="1" charset="-122"/>
                <a:ea typeface="楷体_GB2312" pitchFamily="1" charset="-122"/>
              </a:rPr>
              <a:t>年内</a:t>
            </a:r>
            <a:r>
              <a:rPr lang="zh-CN" altLang="en-US" sz="2400" b="1" dirty="0">
                <a:solidFill>
                  <a:srgbClr val="394804"/>
                </a:solidFill>
                <a:latin typeface="楷体_GB2312" pitchFamily="1" charset="-122"/>
                <a:ea typeface="楷体_GB2312" pitchFamily="1" charset="-122"/>
              </a:rPr>
              <a:t>无重大违法行为，财务会计报告无虚假记载。</a:t>
            </a:r>
            <a:endParaRPr lang="zh-CN" altLang="en-US" sz="2400" b="1" dirty="0">
              <a:latin typeface="Arial" panose="020B0604020202020204" pitchFamily="34" charset="0"/>
              <a:ea typeface="宋体" panose="02010600030101010101" pitchFamily="2" charset="-122"/>
            </a:endParaRPr>
          </a:p>
        </p:txBody>
      </p:sp>
      <p:sp>
        <p:nvSpPr>
          <p:cNvPr id="223236" name="文本框 223235"/>
          <p:cNvSpPr txBox="1"/>
          <p:nvPr/>
        </p:nvSpPr>
        <p:spPr>
          <a:xfrm>
            <a:off x="1905000" y="4495800"/>
            <a:ext cx="3048000" cy="1188720"/>
          </a:xfrm>
          <a:prstGeom prst="rect">
            <a:avLst/>
          </a:prstGeom>
          <a:noFill/>
          <a:ln w="9525">
            <a:noFill/>
          </a:ln>
        </p:spPr>
        <p:txBody>
          <a:bodyPr anchor="t">
            <a:spAutoFit/>
          </a:bodyPr>
          <a:p>
            <a:pPr lvl="0" algn="ctr">
              <a:spcBef>
                <a:spcPct val="50000"/>
              </a:spcBef>
            </a:pPr>
            <a:r>
              <a:rPr lang="en-US" altLang="zh-CN" sz="3200" b="1" dirty="0">
                <a:solidFill>
                  <a:srgbClr val="E24242"/>
                </a:solidFill>
                <a:latin typeface="Arial" panose="020B0604020202020204" pitchFamily="34" charset="0"/>
                <a:ea typeface="宋体" panose="02010600030101010101" pitchFamily="2" charset="-122"/>
              </a:rPr>
              <a:t>●</a:t>
            </a:r>
            <a:r>
              <a:rPr lang="zh-CN" altLang="en-US" sz="3600" b="1" dirty="0">
                <a:solidFill>
                  <a:srgbClr val="E24242"/>
                </a:solidFill>
                <a:latin typeface="Arial" panose="020B0604020202020204" pitchFamily="34" charset="0"/>
                <a:ea typeface="华文新魏" panose="02010800040101010101" pitchFamily="2" charset="-122"/>
              </a:rPr>
              <a:t>申请股票上市的条件</a:t>
            </a:r>
            <a:endParaRPr lang="zh-CN" altLang="en-US" sz="3600" b="1" dirty="0">
              <a:solidFill>
                <a:srgbClr val="E24242"/>
              </a:solidFill>
              <a:latin typeface="Arial" panose="020B0604020202020204" pitchFamily="34" charset="0"/>
              <a:ea typeface="华文新魏" panose="02010800040101010101" pitchFamily="2" charset="-122"/>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23234">
                                            <p:txEl>
                                              <p:charRg st="12" end="58"/>
                                            </p:txEl>
                                          </p:spTgt>
                                        </p:tgtEl>
                                        <p:attrNameLst>
                                          <p:attrName>style.visibility</p:attrName>
                                        </p:attrNameLst>
                                      </p:cBhvr>
                                      <p:to>
                                        <p:strVal val="visible"/>
                                      </p:to>
                                    </p:set>
                                    <p:animEffect transition="in" filter="blinds(horizontal)">
                                      <p:cBhvr>
                                        <p:cTn id="7" dur="1000"/>
                                        <p:tgtEl>
                                          <p:spTgt spid="223234">
                                            <p:txEl>
                                              <p:charRg st="12" end="58"/>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23236">
                                            <p:txEl>
                                              <p:charRg st="0" end="11"/>
                                            </p:txEl>
                                          </p:spTgt>
                                        </p:tgtEl>
                                        <p:attrNameLst>
                                          <p:attrName>style.visibility</p:attrName>
                                        </p:attrNameLst>
                                      </p:cBhvr>
                                      <p:to>
                                        <p:strVal val="visible"/>
                                      </p:to>
                                    </p:set>
                                    <p:animEffect transition="in" filter="checkerboard(across)">
                                      <p:cBhvr>
                                        <p:cTn id="12" dur="500"/>
                                        <p:tgtEl>
                                          <p:spTgt spid="223236">
                                            <p:txEl>
                                              <p:charRg st="0" end="1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23235">
                                            <p:txEl>
                                              <p:charRg st="0" end="28"/>
                                            </p:txEl>
                                          </p:spTgt>
                                        </p:tgtEl>
                                        <p:attrNameLst>
                                          <p:attrName>style.visibility</p:attrName>
                                        </p:attrNameLst>
                                      </p:cBhvr>
                                      <p:to>
                                        <p:strVal val="visible"/>
                                      </p:to>
                                    </p:set>
                                    <p:animEffect transition="in" filter="blinds(horizontal)">
                                      <p:cBhvr>
                                        <p:cTn id="17" dur="500"/>
                                        <p:tgtEl>
                                          <p:spTgt spid="223235">
                                            <p:txEl>
                                              <p:charRg st="0" end="28"/>
                                            </p:txEl>
                                          </p:spTgt>
                                        </p:tgtEl>
                                      </p:cBhvr>
                                    </p:animEffect>
                                  </p:childTnLst>
                                </p:cTn>
                              </p:par>
                              <p:par>
                                <p:cTn id="18" presetID="3" presetClass="entr" presetSubtype="10" fill="hold" nodeType="withEffect">
                                  <p:stCondLst>
                                    <p:cond delay="0"/>
                                  </p:stCondLst>
                                  <p:childTnLst>
                                    <p:set>
                                      <p:cBhvr>
                                        <p:cTn id="19" dur="1" fill="hold">
                                          <p:stCondLst>
                                            <p:cond delay="0"/>
                                          </p:stCondLst>
                                        </p:cTn>
                                        <p:tgtEl>
                                          <p:spTgt spid="223235">
                                            <p:txEl>
                                              <p:charRg st="28" end="50"/>
                                            </p:txEl>
                                          </p:spTgt>
                                        </p:tgtEl>
                                        <p:attrNameLst>
                                          <p:attrName>style.visibility</p:attrName>
                                        </p:attrNameLst>
                                      </p:cBhvr>
                                      <p:to>
                                        <p:strVal val="visible"/>
                                      </p:to>
                                    </p:set>
                                    <p:animEffect transition="in" filter="blinds(horizontal)">
                                      <p:cBhvr>
                                        <p:cTn id="20" dur="500"/>
                                        <p:tgtEl>
                                          <p:spTgt spid="223235">
                                            <p:txEl>
                                              <p:charRg st="28" end="50"/>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223235">
                                            <p:txEl>
                                              <p:charRg st="50" end="103"/>
                                            </p:txEl>
                                          </p:spTgt>
                                        </p:tgtEl>
                                        <p:attrNameLst>
                                          <p:attrName>style.visibility</p:attrName>
                                        </p:attrNameLst>
                                      </p:cBhvr>
                                      <p:to>
                                        <p:strVal val="visible"/>
                                      </p:to>
                                    </p:set>
                                    <p:animEffect transition="in" filter="blinds(horizontal)">
                                      <p:cBhvr>
                                        <p:cTn id="23" dur="500"/>
                                        <p:tgtEl>
                                          <p:spTgt spid="223235">
                                            <p:txEl>
                                              <p:charRg st="50" end="103"/>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223235">
                                            <p:txEl>
                                              <p:charRg st="103" end="133"/>
                                            </p:txEl>
                                          </p:spTgt>
                                        </p:tgtEl>
                                        <p:attrNameLst>
                                          <p:attrName>style.visibility</p:attrName>
                                        </p:attrNameLst>
                                      </p:cBhvr>
                                      <p:to>
                                        <p:strVal val="visible"/>
                                      </p:to>
                                    </p:set>
                                    <p:animEffect transition="in" filter="blinds(horizontal)">
                                      <p:cBhvr>
                                        <p:cTn id="26" dur="500"/>
                                        <p:tgtEl>
                                          <p:spTgt spid="223235">
                                            <p:txEl>
                                              <p:charRg st="103" end="13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6017" name="矩形 3"/>
          <p:cNvSpPr/>
          <p:nvPr/>
        </p:nvSpPr>
        <p:spPr>
          <a:xfrm>
            <a:off x="1809750" y="285750"/>
            <a:ext cx="3400425" cy="518160"/>
          </a:xfrm>
          <a:prstGeom prst="rect">
            <a:avLst/>
          </a:prstGeom>
          <a:noFill/>
          <a:ln w="9525">
            <a:noFill/>
          </a:ln>
        </p:spPr>
        <p:txBody>
          <a:bodyPr wrap="none" anchor="t">
            <a:spAutoFit/>
          </a:bodyPr>
          <a:p>
            <a:pPr lvl="0" eaLnBrk="0" hangingPunct="0"/>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上市公司的特别规定</a:t>
            </a:r>
            <a:endPar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86018" name="矩形 4"/>
          <p:cNvSpPr/>
          <p:nvPr/>
        </p:nvSpPr>
        <p:spPr>
          <a:xfrm>
            <a:off x="1881188" y="1000125"/>
            <a:ext cx="8358187" cy="365760"/>
          </a:xfrm>
          <a:prstGeom prst="rect">
            <a:avLst/>
          </a:prstGeom>
          <a:noFill/>
          <a:ln w="9525">
            <a:noFill/>
          </a:ln>
        </p:spPr>
        <p:txBody>
          <a:bodyPr anchor="t">
            <a:spAutoFit/>
          </a:bodyPr>
          <a:p>
            <a:pPr lvl="0" eaLnBrk="0" hangingPunct="0"/>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上市公司，指其股票在证券交易所上市交易的股份有限公司。（场内交易公司）</a:t>
            </a: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86019" name="矩形 5"/>
          <p:cNvSpPr/>
          <p:nvPr/>
        </p:nvSpPr>
        <p:spPr>
          <a:xfrm>
            <a:off x="1952625" y="1643063"/>
            <a:ext cx="8286750" cy="4480560"/>
          </a:xfrm>
          <a:prstGeom prst="rect">
            <a:avLst/>
          </a:prstGeom>
          <a:noFill/>
          <a:ln w="9525">
            <a:noFill/>
          </a:ln>
        </p:spPr>
        <p:txBody>
          <a:bodyPr anchor="t">
            <a:spAutoFit/>
          </a:bodyPr>
          <a:p>
            <a:pPr lvl="0" eaLnBrk="0" hangingPunct="0">
              <a:lnSpc>
                <a:spcPct val="20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设立独立董事。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设董事会秘书，负责公司股东大会和董事会会议的筹备、文件保管以及公司股东资料的管理，办理信息披露事务等事宜。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在一年内处置重大资产或者担保金额超过公司资产总额</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30%</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的，由股东大会作出决议，出席会议的股东所持表决权的</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2/3</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以上通过。 </a:t>
            </a:r>
            <a:endParaRPr lang="en-US" altLang="x-none"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涉及关联企业的表决，该董事不得对其行使表决权，也不得代理其他董事行使。 该会议由过半数的无关联关系董事出席，过半数通过。不足</a:t>
            </a:r>
            <a:r>
              <a:rPr lang="en-US" altLang="x-none" dirty="0">
                <a:solidFill>
                  <a:srgbClr val="000000"/>
                </a:solidFill>
                <a:latin typeface="Arial" panose="020B0604020202020204" pitchFamily="34" charset="0"/>
                <a:ea typeface="宋体" panose="02010600030101010101" pitchFamily="2" charset="-122"/>
                <a:sym typeface="Calibri" panose="020F0502020204030204" charset="0"/>
              </a:rPr>
              <a:t>3</a:t>
            </a:r>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人的，提交股东大会审议。</a:t>
            </a:r>
            <a:endPar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86020" name="矩形 6"/>
          <p:cNvSpPr/>
          <p:nvPr/>
        </p:nvSpPr>
        <p:spPr>
          <a:xfrm>
            <a:off x="5810250" y="285750"/>
            <a:ext cx="422592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120—124</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82" name="内容占位符 225281"/>
          <p:cNvSpPr>
            <a:spLocks noGrp="1" noRot="1"/>
          </p:cNvSpPr>
          <p:nvPr>
            <p:ph idx="1"/>
          </p:nvPr>
        </p:nvSpPr>
        <p:spPr>
          <a:xfrm>
            <a:off x="1676400" y="0"/>
            <a:ext cx="8763000" cy="6477000"/>
          </a:xfrm>
        </p:spPr>
        <p:txBody>
          <a:bodyPr anchor="t"/>
          <a:p>
            <a:pPr>
              <a:lnSpc>
                <a:spcPct val="80000"/>
              </a:lnSpc>
            </a:pPr>
            <a:r>
              <a:rPr lang="en-US" altLang="zh-CN" sz="2000" dirty="0">
                <a:solidFill>
                  <a:srgbClr val="FF6699"/>
                </a:solidFill>
              </a:rPr>
              <a:t> </a:t>
            </a:r>
            <a:endParaRPr lang="en-US" altLang="zh-CN" sz="2000" dirty="0">
              <a:solidFill>
                <a:srgbClr val="FF6699"/>
              </a:solidFill>
            </a:endParaRPr>
          </a:p>
          <a:p>
            <a:pPr>
              <a:lnSpc>
                <a:spcPct val="80000"/>
              </a:lnSpc>
            </a:pPr>
            <a:r>
              <a:rPr lang="zh-CN" altLang="en-US" sz="2800" b="1" dirty="0">
                <a:solidFill>
                  <a:srgbClr val="062D7C"/>
                </a:solidFill>
                <a:ea typeface="隶书" panose="02010509060101010101" pitchFamily="49" charset="-122"/>
              </a:rPr>
              <a:t>证监会关于在上市公司建立独立董事制度的指导意见</a:t>
            </a:r>
            <a:endParaRPr lang="zh-CN" altLang="en-US" sz="2800" b="1" dirty="0">
              <a:solidFill>
                <a:srgbClr val="062D7C"/>
              </a:solidFill>
              <a:ea typeface="隶书" panose="02010509060101010101" pitchFamily="49" charset="-122"/>
            </a:endParaRPr>
          </a:p>
          <a:p>
            <a:pPr>
              <a:lnSpc>
                <a:spcPct val="80000"/>
              </a:lnSpc>
            </a:pPr>
            <a:r>
              <a:rPr lang="zh-CN" altLang="en-US" sz="2800" b="1" dirty="0">
                <a:solidFill>
                  <a:srgbClr val="FF6699"/>
                </a:solidFill>
                <a:ea typeface="楷体_GB2312" pitchFamily="1" charset="-122"/>
              </a:rPr>
              <a:t>   下列人士不得担任独立董事：</a:t>
            </a:r>
            <a:endParaRPr lang="zh-CN" altLang="en-US" sz="2800" b="1" dirty="0">
              <a:solidFill>
                <a:srgbClr val="FF6699"/>
              </a:solidFill>
              <a:ea typeface="楷体_GB2312" pitchFamily="1" charset="-122"/>
            </a:endParaRPr>
          </a:p>
          <a:p>
            <a:pPr>
              <a:lnSpc>
                <a:spcPct val="80000"/>
              </a:lnSpc>
            </a:pPr>
            <a:r>
              <a:rPr lang="zh-CN" altLang="en-US" sz="2400" b="1" dirty="0">
                <a:solidFill>
                  <a:srgbClr val="67A711"/>
                </a:solidFill>
                <a:ea typeface="楷体_GB2312" pitchFamily="1" charset="-122"/>
              </a:rPr>
              <a:t>（一）在上市公司或者其附属企业任职的人员及其直系亲属、主要社会关系；</a:t>
            </a:r>
            <a:endParaRPr lang="zh-CN" altLang="en-US" sz="2400" b="1" dirty="0">
              <a:solidFill>
                <a:srgbClr val="67A711"/>
              </a:solidFill>
              <a:ea typeface="楷体_GB2312" pitchFamily="1" charset="-122"/>
            </a:endParaRPr>
          </a:p>
          <a:p>
            <a:pPr>
              <a:lnSpc>
                <a:spcPct val="80000"/>
              </a:lnSpc>
            </a:pPr>
            <a:r>
              <a:rPr lang="zh-CN" altLang="en-US" sz="2000" b="1" dirty="0">
                <a:solidFill>
                  <a:srgbClr val="9933FF"/>
                </a:solidFill>
                <a:ea typeface="楷体_GB2312" pitchFamily="1" charset="-122"/>
              </a:rPr>
              <a:t>   直系亲属是指配偶、父母、子女等；</a:t>
            </a:r>
            <a:endParaRPr lang="zh-CN" altLang="en-US" sz="2000" b="1" dirty="0">
              <a:solidFill>
                <a:srgbClr val="9933FF"/>
              </a:solidFill>
              <a:ea typeface="楷体_GB2312" pitchFamily="1" charset="-122"/>
            </a:endParaRPr>
          </a:p>
          <a:p>
            <a:pPr>
              <a:lnSpc>
                <a:spcPct val="80000"/>
              </a:lnSpc>
            </a:pPr>
            <a:r>
              <a:rPr lang="zh-CN" altLang="en-US" sz="2000" b="1" dirty="0">
                <a:solidFill>
                  <a:srgbClr val="9933FF"/>
                </a:solidFill>
                <a:ea typeface="楷体_GB2312" pitchFamily="1" charset="-122"/>
              </a:rPr>
              <a:t>   主要社会关系是指兄弟姐妹、岳父母、儿媳女婿、兄弟姐妹的配偶、配偶的兄弟姐妹等</a:t>
            </a:r>
            <a:endParaRPr lang="zh-CN" altLang="en-US" sz="2400" b="1" dirty="0">
              <a:solidFill>
                <a:srgbClr val="67A711"/>
              </a:solidFill>
              <a:ea typeface="楷体_GB2312" pitchFamily="1" charset="-122"/>
            </a:endParaRPr>
          </a:p>
          <a:p>
            <a:pPr>
              <a:lnSpc>
                <a:spcPct val="80000"/>
              </a:lnSpc>
            </a:pPr>
            <a:r>
              <a:rPr lang="zh-CN" altLang="en-US" sz="2400" b="1" dirty="0">
                <a:solidFill>
                  <a:srgbClr val="67A711"/>
                </a:solidFill>
                <a:ea typeface="楷体_GB2312" pitchFamily="1" charset="-122"/>
              </a:rPr>
              <a:t>（二）直接或间接持有上市公司已发行股份</a:t>
            </a:r>
            <a:r>
              <a:rPr lang="en-US" altLang="zh-CN" sz="2400" b="1" dirty="0">
                <a:solidFill>
                  <a:srgbClr val="67A711"/>
                </a:solidFill>
                <a:ea typeface="楷体_GB2312" pitchFamily="1" charset="-122"/>
              </a:rPr>
              <a:t>1</a:t>
            </a:r>
            <a:r>
              <a:rPr lang="zh-CN" altLang="en-US" sz="2400" b="1" dirty="0">
                <a:solidFill>
                  <a:srgbClr val="67A711"/>
                </a:solidFill>
                <a:ea typeface="楷体_GB2312" pitchFamily="1" charset="-122"/>
              </a:rPr>
              <a:t>％以上或者是上市公司前十名股东中的自然人股东及其直系亲属；</a:t>
            </a:r>
            <a:endParaRPr lang="zh-CN" altLang="en-US" sz="2400" b="1" dirty="0">
              <a:solidFill>
                <a:srgbClr val="67A711"/>
              </a:solidFill>
              <a:ea typeface="楷体_GB2312" pitchFamily="1" charset="-122"/>
            </a:endParaRPr>
          </a:p>
          <a:p>
            <a:pPr>
              <a:lnSpc>
                <a:spcPct val="80000"/>
              </a:lnSpc>
            </a:pPr>
            <a:r>
              <a:rPr lang="zh-CN" altLang="en-US" sz="2400" b="1" dirty="0">
                <a:solidFill>
                  <a:srgbClr val="67A711"/>
                </a:solidFill>
                <a:ea typeface="楷体_GB2312" pitchFamily="1" charset="-122"/>
              </a:rPr>
              <a:t>（三）在直接或间接持有上市公司已发行股份</a:t>
            </a:r>
            <a:r>
              <a:rPr lang="en-US" altLang="zh-CN" sz="2400" b="1" dirty="0">
                <a:solidFill>
                  <a:srgbClr val="67A711"/>
                </a:solidFill>
                <a:ea typeface="楷体_GB2312" pitchFamily="1" charset="-122"/>
              </a:rPr>
              <a:t>5</a:t>
            </a:r>
            <a:r>
              <a:rPr lang="zh-CN" altLang="en-US" sz="2400" b="1" dirty="0">
                <a:solidFill>
                  <a:srgbClr val="67A711"/>
                </a:solidFill>
                <a:ea typeface="楷体_GB2312" pitchFamily="1" charset="-122"/>
              </a:rPr>
              <a:t>％以上的股东单位或者在上市公司前五名股东单位任职的人员及其直系亲属；</a:t>
            </a:r>
            <a:endParaRPr lang="zh-CN" altLang="en-US" sz="2400" b="1" dirty="0">
              <a:solidFill>
                <a:srgbClr val="67A711"/>
              </a:solidFill>
              <a:ea typeface="楷体_GB2312" pitchFamily="1" charset="-122"/>
            </a:endParaRPr>
          </a:p>
          <a:p>
            <a:pPr>
              <a:lnSpc>
                <a:spcPct val="80000"/>
              </a:lnSpc>
            </a:pPr>
            <a:r>
              <a:rPr lang="zh-CN" altLang="en-US" sz="2400" b="1" dirty="0">
                <a:solidFill>
                  <a:srgbClr val="67A711"/>
                </a:solidFill>
                <a:ea typeface="楷体_GB2312" pitchFamily="1" charset="-122"/>
              </a:rPr>
              <a:t>（四）最近一年内曾经具有前三项所列举情形的人员；</a:t>
            </a:r>
            <a:endParaRPr lang="zh-CN" altLang="en-US" sz="2400" b="1" dirty="0">
              <a:solidFill>
                <a:srgbClr val="67A711"/>
              </a:solidFill>
              <a:ea typeface="楷体_GB2312" pitchFamily="1" charset="-122"/>
            </a:endParaRPr>
          </a:p>
          <a:p>
            <a:pPr>
              <a:lnSpc>
                <a:spcPct val="80000"/>
              </a:lnSpc>
            </a:pPr>
            <a:r>
              <a:rPr lang="zh-CN" altLang="en-US" sz="2400" b="1" dirty="0">
                <a:solidFill>
                  <a:srgbClr val="67A711"/>
                </a:solidFill>
                <a:ea typeface="楷体_GB2312" pitchFamily="1" charset="-122"/>
              </a:rPr>
              <a:t>（五）为上市公司或者其附属企业提供财务、法律、咨询等服务的人员；</a:t>
            </a:r>
            <a:endParaRPr lang="zh-CN" altLang="en-US" sz="2400" b="1" dirty="0">
              <a:solidFill>
                <a:srgbClr val="67A711"/>
              </a:solidFill>
              <a:ea typeface="楷体_GB2312" pitchFamily="1" charset="-122"/>
            </a:endParaRPr>
          </a:p>
          <a:p>
            <a:pPr>
              <a:lnSpc>
                <a:spcPct val="80000"/>
              </a:lnSpc>
            </a:pPr>
            <a:r>
              <a:rPr lang="zh-CN" altLang="en-US" sz="2400" b="1" dirty="0">
                <a:solidFill>
                  <a:srgbClr val="67A711"/>
                </a:solidFill>
                <a:ea typeface="楷体_GB2312" pitchFamily="1" charset="-122"/>
              </a:rPr>
              <a:t>（六）公司章程规定的其他人员；</a:t>
            </a:r>
            <a:endParaRPr lang="zh-CN" altLang="en-US" sz="2400" b="1" dirty="0">
              <a:solidFill>
                <a:srgbClr val="67A711"/>
              </a:solidFill>
              <a:ea typeface="楷体_GB2312" pitchFamily="1" charset="-122"/>
            </a:endParaRPr>
          </a:p>
          <a:p>
            <a:pPr>
              <a:lnSpc>
                <a:spcPct val="80000"/>
              </a:lnSpc>
            </a:pPr>
            <a:r>
              <a:rPr lang="zh-CN" altLang="en-US" sz="2400" b="1" dirty="0">
                <a:solidFill>
                  <a:srgbClr val="67A711"/>
                </a:solidFill>
                <a:ea typeface="楷体_GB2312" pitchFamily="1" charset="-122"/>
              </a:rPr>
              <a:t>（七）中国证监会认定的其他人员。</a:t>
            </a:r>
            <a:endParaRPr lang="zh-CN" altLang="en-US" sz="2400" b="1" dirty="0">
              <a:solidFill>
                <a:srgbClr val="67A711"/>
              </a:solidFill>
              <a:ea typeface="楷体_GB2312" pitchFamily="1" charset="-122"/>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25282">
                                            <p:txEl>
                                              <p:charRg st="2" end="26"/>
                                            </p:txEl>
                                          </p:spTgt>
                                        </p:tgtEl>
                                        <p:attrNameLst>
                                          <p:attrName>style.visibility</p:attrName>
                                        </p:attrNameLst>
                                      </p:cBhvr>
                                      <p:to>
                                        <p:strVal val="visible"/>
                                      </p:to>
                                    </p:set>
                                    <p:animEffect transition="in" filter="blinds(horizontal)">
                                      <p:cBhvr>
                                        <p:cTn id="7" dur="500"/>
                                        <p:tgtEl>
                                          <p:spTgt spid="225282">
                                            <p:txEl>
                                              <p:charRg st="2" end="26"/>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225282">
                                            <p:txEl>
                                              <p:charRg st="43" end="78"/>
                                            </p:txEl>
                                          </p:spTgt>
                                        </p:tgtEl>
                                        <p:attrNameLst>
                                          <p:attrName>style.visibility</p:attrName>
                                        </p:attrNameLst>
                                      </p:cBhvr>
                                      <p:to>
                                        <p:strVal val="visible"/>
                                      </p:to>
                                    </p:set>
                                    <p:animEffect transition="in" filter="diamond(in)">
                                      <p:cBhvr>
                                        <p:cTn id="12" dur="1000"/>
                                        <p:tgtEl>
                                          <p:spTgt spid="225282">
                                            <p:txEl>
                                              <p:charRg st="43" end="78"/>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225282">
                                            <p:txEl>
                                              <p:charRg st="140" end="190"/>
                                            </p:txEl>
                                          </p:spTgt>
                                        </p:tgtEl>
                                        <p:attrNameLst>
                                          <p:attrName>style.visibility</p:attrName>
                                        </p:attrNameLst>
                                      </p:cBhvr>
                                      <p:to>
                                        <p:strVal val="visible"/>
                                      </p:to>
                                    </p:set>
                                    <p:animEffect transition="in" filter="diamond(in)">
                                      <p:cBhvr>
                                        <p:cTn id="17" dur="1000"/>
                                        <p:tgtEl>
                                          <p:spTgt spid="225282">
                                            <p:txEl>
                                              <p:charRg st="140" end="190"/>
                                            </p:txEl>
                                          </p:spTgt>
                                        </p:tgtEl>
                                      </p:cBhvr>
                                    </p:animEffect>
                                  </p:childTnLst>
                                </p:cTn>
                              </p:par>
                              <p:par>
                                <p:cTn id="18" presetID="8" presetClass="entr" presetSubtype="16" fill="hold" nodeType="withEffect">
                                  <p:stCondLst>
                                    <p:cond delay="0"/>
                                  </p:stCondLst>
                                  <p:childTnLst>
                                    <p:set>
                                      <p:cBhvr>
                                        <p:cTn id="19" dur="1" fill="hold">
                                          <p:stCondLst>
                                            <p:cond delay="0"/>
                                          </p:stCondLst>
                                        </p:cTn>
                                        <p:tgtEl>
                                          <p:spTgt spid="225282">
                                            <p:txEl>
                                              <p:charRg st="190" end="246"/>
                                            </p:txEl>
                                          </p:spTgt>
                                        </p:tgtEl>
                                        <p:attrNameLst>
                                          <p:attrName>style.visibility</p:attrName>
                                        </p:attrNameLst>
                                      </p:cBhvr>
                                      <p:to>
                                        <p:strVal val="visible"/>
                                      </p:to>
                                    </p:set>
                                    <p:animEffect transition="in" filter="diamond(in)">
                                      <p:cBhvr>
                                        <p:cTn id="20" dur="1000"/>
                                        <p:tgtEl>
                                          <p:spTgt spid="225282">
                                            <p:txEl>
                                              <p:charRg st="190" end="246"/>
                                            </p:txEl>
                                          </p:spTgt>
                                        </p:tgtEl>
                                      </p:cBhvr>
                                    </p:animEffect>
                                  </p:childTnLst>
                                </p:cTn>
                              </p:par>
                              <p:par>
                                <p:cTn id="21" presetID="8" presetClass="entr" presetSubtype="16" fill="hold" nodeType="withEffect">
                                  <p:stCondLst>
                                    <p:cond delay="0"/>
                                  </p:stCondLst>
                                  <p:childTnLst>
                                    <p:set>
                                      <p:cBhvr>
                                        <p:cTn id="22" dur="1" fill="hold">
                                          <p:stCondLst>
                                            <p:cond delay="0"/>
                                          </p:stCondLst>
                                        </p:cTn>
                                        <p:tgtEl>
                                          <p:spTgt spid="225282">
                                            <p:txEl>
                                              <p:charRg st="246" end="271"/>
                                            </p:txEl>
                                          </p:spTgt>
                                        </p:tgtEl>
                                        <p:attrNameLst>
                                          <p:attrName>style.visibility</p:attrName>
                                        </p:attrNameLst>
                                      </p:cBhvr>
                                      <p:to>
                                        <p:strVal val="visible"/>
                                      </p:to>
                                    </p:set>
                                    <p:animEffect transition="in" filter="diamond(in)">
                                      <p:cBhvr>
                                        <p:cTn id="23" dur="1000"/>
                                        <p:tgtEl>
                                          <p:spTgt spid="225282">
                                            <p:txEl>
                                              <p:charRg st="246" end="271"/>
                                            </p:txEl>
                                          </p:spTgt>
                                        </p:tgtEl>
                                      </p:cBhvr>
                                    </p:animEffect>
                                  </p:childTnLst>
                                </p:cTn>
                              </p:par>
                              <p:par>
                                <p:cTn id="24" presetID="8" presetClass="entr" presetSubtype="16" fill="hold" nodeType="withEffect">
                                  <p:stCondLst>
                                    <p:cond delay="0"/>
                                  </p:stCondLst>
                                  <p:childTnLst>
                                    <p:set>
                                      <p:cBhvr>
                                        <p:cTn id="25" dur="1" fill="hold">
                                          <p:stCondLst>
                                            <p:cond delay="0"/>
                                          </p:stCondLst>
                                        </p:cTn>
                                        <p:tgtEl>
                                          <p:spTgt spid="225282">
                                            <p:txEl>
                                              <p:charRg st="271" end="304"/>
                                            </p:txEl>
                                          </p:spTgt>
                                        </p:tgtEl>
                                        <p:attrNameLst>
                                          <p:attrName>style.visibility</p:attrName>
                                        </p:attrNameLst>
                                      </p:cBhvr>
                                      <p:to>
                                        <p:strVal val="visible"/>
                                      </p:to>
                                    </p:set>
                                    <p:animEffect transition="in" filter="diamond(in)">
                                      <p:cBhvr>
                                        <p:cTn id="26" dur="1000"/>
                                        <p:tgtEl>
                                          <p:spTgt spid="225282">
                                            <p:txEl>
                                              <p:charRg st="271" end="304"/>
                                            </p:txEl>
                                          </p:spTgt>
                                        </p:tgtEl>
                                      </p:cBhvr>
                                    </p:animEffect>
                                  </p:childTnLst>
                                </p:cTn>
                              </p:par>
                              <p:par>
                                <p:cTn id="27" presetID="8" presetClass="entr" presetSubtype="16" fill="hold" nodeType="withEffect">
                                  <p:stCondLst>
                                    <p:cond delay="0"/>
                                  </p:stCondLst>
                                  <p:childTnLst>
                                    <p:set>
                                      <p:cBhvr>
                                        <p:cTn id="28" dur="1" fill="hold">
                                          <p:stCondLst>
                                            <p:cond delay="0"/>
                                          </p:stCondLst>
                                        </p:cTn>
                                        <p:tgtEl>
                                          <p:spTgt spid="225282">
                                            <p:txEl>
                                              <p:charRg st="304" end="320"/>
                                            </p:txEl>
                                          </p:spTgt>
                                        </p:tgtEl>
                                        <p:attrNameLst>
                                          <p:attrName>style.visibility</p:attrName>
                                        </p:attrNameLst>
                                      </p:cBhvr>
                                      <p:to>
                                        <p:strVal val="visible"/>
                                      </p:to>
                                    </p:set>
                                    <p:animEffect transition="in" filter="diamond(in)">
                                      <p:cBhvr>
                                        <p:cTn id="29" dur="1000"/>
                                        <p:tgtEl>
                                          <p:spTgt spid="225282">
                                            <p:txEl>
                                              <p:charRg st="304" end="320"/>
                                            </p:txEl>
                                          </p:spTgt>
                                        </p:tgtEl>
                                      </p:cBhvr>
                                    </p:animEffect>
                                  </p:childTnLst>
                                </p:cTn>
                              </p:par>
                              <p:par>
                                <p:cTn id="30" presetID="8" presetClass="entr" presetSubtype="16" fill="hold" nodeType="withEffect">
                                  <p:stCondLst>
                                    <p:cond delay="0"/>
                                  </p:stCondLst>
                                  <p:childTnLst>
                                    <p:set>
                                      <p:cBhvr>
                                        <p:cTn id="31" dur="1" fill="hold">
                                          <p:stCondLst>
                                            <p:cond delay="0"/>
                                          </p:stCondLst>
                                        </p:cTn>
                                        <p:tgtEl>
                                          <p:spTgt spid="225282">
                                            <p:txEl>
                                              <p:charRg st="320" end="337"/>
                                            </p:txEl>
                                          </p:spTgt>
                                        </p:tgtEl>
                                        <p:attrNameLst>
                                          <p:attrName>style.visibility</p:attrName>
                                        </p:attrNameLst>
                                      </p:cBhvr>
                                      <p:to>
                                        <p:strVal val="visible"/>
                                      </p:to>
                                    </p:set>
                                    <p:animEffect transition="in" filter="diamond(in)">
                                      <p:cBhvr>
                                        <p:cTn id="32" dur="1000"/>
                                        <p:tgtEl>
                                          <p:spTgt spid="225282">
                                            <p:txEl>
                                              <p:charRg st="320" end="33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225282">
                                            <p:txEl>
                                              <p:charRg st="78" end="98"/>
                                            </p:txEl>
                                          </p:spTgt>
                                        </p:tgtEl>
                                        <p:attrNameLst>
                                          <p:attrName>style.visibility</p:attrName>
                                        </p:attrNameLst>
                                      </p:cBhvr>
                                      <p:to>
                                        <p:strVal val="visible"/>
                                      </p:to>
                                    </p:set>
                                    <p:animEffect transition="in" filter="box(in)">
                                      <p:cBhvr>
                                        <p:cTn id="37" dur="1000"/>
                                        <p:tgtEl>
                                          <p:spTgt spid="225282">
                                            <p:txEl>
                                              <p:charRg st="78" end="98"/>
                                            </p:txEl>
                                          </p:spTgt>
                                        </p:tgtEl>
                                      </p:cBhvr>
                                    </p:animEffect>
                                  </p:childTnLst>
                                </p:cTn>
                              </p:par>
                              <p:par>
                                <p:cTn id="38" presetID="4" presetClass="entr" presetSubtype="16" fill="hold" nodeType="withEffect">
                                  <p:stCondLst>
                                    <p:cond delay="0"/>
                                  </p:stCondLst>
                                  <p:childTnLst>
                                    <p:set>
                                      <p:cBhvr>
                                        <p:cTn id="39" dur="1" fill="hold">
                                          <p:stCondLst>
                                            <p:cond delay="0"/>
                                          </p:stCondLst>
                                        </p:cTn>
                                        <p:tgtEl>
                                          <p:spTgt spid="225282">
                                            <p:txEl>
                                              <p:charRg st="98" end="140"/>
                                            </p:txEl>
                                          </p:spTgt>
                                        </p:tgtEl>
                                        <p:attrNameLst>
                                          <p:attrName>style.visibility</p:attrName>
                                        </p:attrNameLst>
                                      </p:cBhvr>
                                      <p:to>
                                        <p:strVal val="visible"/>
                                      </p:to>
                                    </p:set>
                                    <p:animEffect transition="in" filter="box(in)">
                                      <p:cBhvr>
                                        <p:cTn id="40" dur="1000"/>
                                        <p:tgtEl>
                                          <p:spTgt spid="225282">
                                            <p:txEl>
                                              <p:charRg st="98" end="14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1377" name="矩形 37891"/>
          <p:cNvSpPr/>
          <p:nvPr/>
        </p:nvSpPr>
        <p:spPr>
          <a:xfrm>
            <a:off x="4114800" y="2209800"/>
            <a:ext cx="3200400" cy="1447800"/>
          </a:xfrm>
          <a:prstGeom prst="rect">
            <a:avLst/>
          </a:prstGeom>
        </p:spPr>
        <p:txBody>
          <a:bodyPr wrap="none" fromWordArt="1">
            <a:prstTxWarp prst="textPlain">
              <a:avLst>
                <a:gd name="adj" fmla="val 50000"/>
              </a:avLst>
            </a:prstTxWarp>
            <a:normAutofit/>
          </a:bodyPr>
          <a:p>
            <a:pPr algn="ctr"/>
            <a:r>
              <a:rPr lang="zh-CN" altLang="en-US" sz="5400" b="1">
                <a:ln w="12700" cap="flat" cmpd="sng">
                  <a:solidFill>
                    <a:srgbClr val="EAEAEA"/>
                  </a:solidFill>
                  <a:prstDash val="solid"/>
                  <a:round/>
                  <a:headEnd type="none" w="med" len="med"/>
                  <a:tailEnd type="none" w="med" len="med"/>
                </a:ln>
                <a:gradFill rotWithShape="0">
                  <a:gsLst>
                    <a:gs pos="0">
                      <a:srgbClr val="A603AB">
                        <a:alpha val="100000"/>
                      </a:srgbClr>
                    </a:gs>
                    <a:gs pos="12000">
                      <a:srgbClr val="E81766">
                        <a:alpha val="100000"/>
                      </a:srgbClr>
                    </a:gs>
                    <a:gs pos="27000">
                      <a:srgbClr val="EE3F17">
                        <a:alpha val="100000"/>
                      </a:srgbClr>
                    </a:gs>
                    <a:gs pos="48000">
                      <a:srgbClr val="FFFF00">
                        <a:alpha val="100000"/>
                      </a:srgbClr>
                    </a:gs>
                    <a:gs pos="64999">
                      <a:srgbClr val="1A8D48">
                        <a:alpha val="100000"/>
                      </a:srgbClr>
                    </a:gs>
                    <a:gs pos="78999">
                      <a:srgbClr val="0819FB">
                        <a:alpha val="100000"/>
                      </a:srgbClr>
                    </a:gs>
                    <a:gs pos="100000">
                      <a:srgbClr val="A603AB">
                        <a:alpha val="100000"/>
                      </a:srgbClr>
                    </a:gs>
                  </a:gsLst>
                  <a:lin ang="0" scaled="1"/>
                  <a:tileRect/>
                </a:gradFill>
                <a:effectLst>
                  <a:outerShdw dist="35921" dir="2699999" sy="50000" kx="2115830" algn="bl" rotWithShape="0">
                    <a:srgbClr val="C0C0C0">
                      <a:alpha val="80000"/>
                    </a:srgbClr>
                  </a:outerShdw>
                </a:effectLst>
                <a:latin typeface="宋体" panose="02010600030101010101" pitchFamily="2" charset="-122"/>
                <a:ea typeface="宋体" panose="02010600030101010101" pitchFamily="2" charset="-122"/>
              </a:rPr>
              <a:t>谢谢！</a:t>
            </a:r>
            <a:endParaRPr lang="zh-CN" altLang="en-US" sz="5400" b="1">
              <a:ln w="12700" cap="flat" cmpd="sng">
                <a:solidFill>
                  <a:srgbClr val="EAEAEA"/>
                </a:solidFill>
                <a:prstDash val="solid"/>
                <a:round/>
                <a:headEnd type="none" w="med" len="med"/>
                <a:tailEnd type="none" w="med" len="med"/>
              </a:ln>
              <a:gradFill rotWithShape="0">
                <a:gsLst>
                  <a:gs pos="0">
                    <a:srgbClr val="A603AB">
                      <a:alpha val="100000"/>
                    </a:srgbClr>
                  </a:gs>
                  <a:gs pos="12000">
                    <a:srgbClr val="E81766">
                      <a:alpha val="100000"/>
                    </a:srgbClr>
                  </a:gs>
                  <a:gs pos="27000">
                    <a:srgbClr val="EE3F17">
                      <a:alpha val="100000"/>
                    </a:srgbClr>
                  </a:gs>
                  <a:gs pos="48000">
                    <a:srgbClr val="FFFF00">
                      <a:alpha val="100000"/>
                    </a:srgbClr>
                  </a:gs>
                  <a:gs pos="64999">
                    <a:srgbClr val="1A8D48">
                      <a:alpha val="100000"/>
                    </a:srgbClr>
                  </a:gs>
                  <a:gs pos="78999">
                    <a:srgbClr val="0819FB">
                      <a:alpha val="100000"/>
                    </a:srgbClr>
                  </a:gs>
                  <a:gs pos="100000">
                    <a:srgbClr val="A603AB">
                      <a:alpha val="100000"/>
                    </a:srgbClr>
                  </a:gs>
                </a:gsLst>
                <a:lin ang="0" scaled="1"/>
                <a:tileRect/>
              </a:gradFill>
              <a:effectLst>
                <a:outerShdw dist="35921" dir="2699999" sy="50000" kx="2115830" algn="bl" rotWithShape="0">
                  <a:srgbClr val="C0C0C0">
                    <a:alpha val="80000"/>
                  </a:srgbClr>
                </a:outerShdw>
              </a:effectLst>
              <a:latin typeface="宋体" panose="02010600030101010101" pitchFamily="2" charset="-122"/>
              <a:ea typeface="宋体" panose="02010600030101010101" pitchFamily="2" charset="-122"/>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7"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grpSp>
        <p:nvGrpSpPr>
          <p:cNvPr id="24579" name="Group 3"/>
          <p:cNvGrpSpPr/>
          <p:nvPr/>
        </p:nvGrpSpPr>
        <p:grpSpPr>
          <a:xfrm>
            <a:off x="2565367" y="1311109"/>
            <a:ext cx="6450681" cy="3223314"/>
            <a:chOff x="-190534" y="670081"/>
            <a:chExt cx="6450704" cy="3223337"/>
          </a:xfrm>
        </p:grpSpPr>
        <p:sp>
          <p:nvSpPr>
            <p:cNvPr id="24580" name="AutoShape 4"/>
            <p:cNvSpPr/>
            <p:nvPr/>
          </p:nvSpPr>
          <p:spPr>
            <a:xfrm>
              <a:off x="-181611" y="1084137"/>
              <a:ext cx="6405586" cy="779805"/>
            </a:xfrm>
            <a:prstGeom prst="roundRect">
              <a:avLst>
                <a:gd name="adj" fmla="val 16667"/>
              </a:avLst>
            </a:prstGeom>
            <a:gradFill rotWithShape="0">
              <a:gsLst>
                <a:gs pos="0">
                  <a:srgbClr val="759436">
                    <a:alpha val="100000"/>
                  </a:srgbClr>
                </a:gs>
                <a:gs pos="79999">
                  <a:srgbClr val="9BC247">
                    <a:alpha val="100000"/>
                  </a:srgbClr>
                </a:gs>
                <a:gs pos="100000">
                  <a:srgbClr val="9BC545">
                    <a:alpha val="100000"/>
                  </a:srgbClr>
                </a:gs>
              </a:gsLst>
              <a:lin ang="5400000" scaled="1"/>
              <a:tileRect/>
            </a:gradFill>
            <a:ln w="9525">
              <a:noFill/>
            </a:ln>
          </p:spPr>
          <p:txBody>
            <a:bodyPr anchor="t"/>
            <a:p>
              <a:pPr lvl="0" eaLnBrk="0" hangingPunct="0"/>
              <a:r>
                <a:rPr lang="zh-CN" altLang="en-US" sz="3200" b="1" dirty="0">
                  <a:solidFill>
                    <a:srgbClr val="CCEDC7"/>
                  </a:solidFill>
                  <a:latin typeface="宋体" panose="02010600030101010101" pitchFamily="2" charset="-122"/>
                  <a:ea typeface="宋体" panose="02010600030101010101" pitchFamily="2" charset="-122"/>
                  <a:sym typeface="宋体" panose="02010600030101010101" pitchFamily="2" charset="-122"/>
                </a:rPr>
                <a:t>一、股东的权利及义务</a:t>
              </a:r>
              <a:endParaRPr lang="zh-CN" altLang="en-US" sz="3200" dirty="0">
                <a:latin typeface="Arial" panose="020B0604020202020204" pitchFamily="34" charset="0"/>
                <a:ea typeface="宋体" panose="02010600030101010101" pitchFamily="2" charset="-122"/>
              </a:endParaRPr>
            </a:p>
          </p:txBody>
        </p:sp>
        <p:sp>
          <p:nvSpPr>
            <p:cNvPr id="24581" name="Rectangle 5"/>
            <p:cNvSpPr/>
            <p:nvPr/>
          </p:nvSpPr>
          <p:spPr>
            <a:xfrm>
              <a:off x="-181644" y="670081"/>
              <a:ext cx="6329452" cy="703671"/>
            </a:xfrm>
            <a:prstGeom prst="rect">
              <a:avLst/>
            </a:prstGeom>
            <a:noFill/>
            <a:ln w="9525">
              <a:noFill/>
            </a:ln>
          </p:spPr>
          <p:txBody>
            <a:bodyPr lIns="114300" tIns="114300" rIns="114300" bIns="114300" anchor="ctr"/>
            <a:p>
              <a:pPr lvl="0" eaLnBrk="0" hangingPunct="0">
                <a:lnSpc>
                  <a:spcPct val="90000"/>
                </a:lnSpc>
                <a:spcAft>
                  <a:spcPct val="35000"/>
                </a:spcAft>
              </a:pPr>
              <a:endParaRPr lang="zh-CN" altLang="en-US" dirty="0">
                <a:latin typeface="Arial" panose="020B0604020202020204" pitchFamily="34" charset="0"/>
                <a:ea typeface="宋体" panose="02010600030101010101" pitchFamily="2" charset="-122"/>
              </a:endParaRPr>
            </a:p>
          </p:txBody>
        </p:sp>
        <p:sp>
          <p:nvSpPr>
            <p:cNvPr id="24582" name="AutoShape 6"/>
            <p:cNvSpPr/>
            <p:nvPr/>
          </p:nvSpPr>
          <p:spPr>
            <a:xfrm>
              <a:off x="-145416" y="3113613"/>
              <a:ext cx="6405586" cy="779805"/>
            </a:xfrm>
            <a:prstGeom prst="roundRect">
              <a:avLst>
                <a:gd name="adj" fmla="val 16667"/>
              </a:avLst>
            </a:prstGeom>
            <a:gradFill rotWithShape="0">
              <a:gsLst>
                <a:gs pos="0">
                  <a:srgbClr val="3A8E5A">
                    <a:alpha val="100000"/>
                  </a:srgbClr>
                </a:gs>
                <a:gs pos="79999">
                  <a:srgbClr val="4DBB75">
                    <a:alpha val="100000"/>
                  </a:srgbClr>
                </a:gs>
                <a:gs pos="100000">
                  <a:srgbClr val="4ABF76">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4583" name="Rectangle 7"/>
            <p:cNvSpPr/>
            <p:nvPr/>
          </p:nvSpPr>
          <p:spPr>
            <a:xfrm>
              <a:off x="-190534" y="3151680"/>
              <a:ext cx="6329452" cy="703671"/>
            </a:xfrm>
            <a:prstGeom prst="rect">
              <a:avLst/>
            </a:prstGeom>
            <a:noFill/>
            <a:ln w="9525">
              <a:noFill/>
            </a:ln>
          </p:spPr>
          <p:txBody>
            <a:bodyPr lIns="114300" tIns="114300" rIns="114300" bIns="114300" anchor="ctr"/>
            <a:p>
              <a:pPr lvl="0" eaLnBrk="0" hangingPunct="0">
                <a:lnSpc>
                  <a:spcPct val="90000"/>
                </a:lnSpc>
                <a:spcAft>
                  <a:spcPct val="35000"/>
                </a:spcAft>
              </a:pPr>
              <a:r>
                <a:rPr lang="zh-CN" altLang="en-US" sz="3000" b="1" dirty="0">
                  <a:solidFill>
                    <a:srgbClr val="CCEDC7"/>
                  </a:solidFill>
                  <a:latin typeface="宋体" panose="02010600030101010101" pitchFamily="2" charset="-122"/>
                  <a:ea typeface="宋体" panose="02010600030101010101" pitchFamily="2" charset="-122"/>
                  <a:sym typeface="宋体" panose="02010600030101010101" pitchFamily="2" charset="-122"/>
                </a:rPr>
                <a:t>三、董、监、高人员的资格和义务</a:t>
              </a:r>
              <a:endParaRPr lang="zh-CN" altLang="en-US" sz="30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24586" name="AutoShape 10"/>
            <p:cNvSpPr/>
            <p:nvPr/>
          </p:nvSpPr>
          <p:spPr>
            <a:xfrm>
              <a:off x="-181610" y="2201091"/>
              <a:ext cx="6405586" cy="737391"/>
            </a:xfrm>
            <a:prstGeom prst="roundRect">
              <a:avLst>
                <a:gd name="adj" fmla="val 16667"/>
              </a:avLst>
            </a:prstGeom>
            <a:gradFill rotWithShape="0">
              <a:gsLst>
                <a:gs pos="0">
                  <a:srgbClr val="5D4180">
                    <a:alpha val="100000"/>
                  </a:srgbClr>
                </a:gs>
                <a:gs pos="79999">
                  <a:srgbClr val="7956A7">
                    <a:alpha val="100000"/>
                  </a:srgbClr>
                </a:gs>
                <a:gs pos="100000">
                  <a:srgbClr val="7A56A9">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4587" name="Rectangle 11"/>
            <p:cNvSpPr/>
            <p:nvPr/>
          </p:nvSpPr>
          <p:spPr>
            <a:xfrm>
              <a:off x="-145614" y="2273282"/>
              <a:ext cx="6333594" cy="665399"/>
            </a:xfrm>
            <a:prstGeom prst="rect">
              <a:avLst/>
            </a:prstGeom>
            <a:noFill/>
            <a:ln w="9525">
              <a:noFill/>
            </a:ln>
          </p:spPr>
          <p:txBody>
            <a:bodyPr lIns="118110" tIns="118110" rIns="118110" bIns="118110" anchor="ctr"/>
            <a:p>
              <a:pPr lvl="0" eaLnBrk="0" hangingPunct="0">
                <a:lnSpc>
                  <a:spcPct val="90000"/>
                </a:lnSpc>
                <a:spcAft>
                  <a:spcPct val="35000"/>
                </a:spcAft>
              </a:pPr>
              <a:r>
                <a:rPr lang="zh-CN" altLang="en-US" sz="3100" b="1" dirty="0">
                  <a:solidFill>
                    <a:srgbClr val="CCEDC7"/>
                  </a:solidFill>
                  <a:latin typeface="宋体" panose="02010600030101010101" pitchFamily="2" charset="-122"/>
                  <a:ea typeface="宋体" panose="02010600030101010101" pitchFamily="2" charset="-122"/>
                  <a:sym typeface="宋体" panose="02010600030101010101" pitchFamily="2" charset="-122"/>
                </a:rPr>
                <a:t>二、三会的职权及议事方式</a:t>
              </a:r>
              <a:endParaRPr lang="zh-CN" altLang="en-US" sz="31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grpSp>
    </p:spTree>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1" name="标题 1"/>
          <p:cNvSpPr>
            <a:spLocks noGrp="1"/>
          </p:cNvSpPr>
          <p:nvPr>
            <p:ph type="title"/>
          </p:nvPr>
        </p:nvSpPr>
        <p:spPr>
          <a:xfrm>
            <a:off x="1524000" y="0"/>
            <a:ext cx="5248275" cy="509588"/>
          </a:xfrm>
          <a:solidFill>
            <a:srgbClr val="3333CC"/>
          </a:solidFill>
        </p:spPr>
        <p:txBody>
          <a:bodyPr wrap="square" anchor="ctr"/>
          <a:p>
            <a:pPr marL="0" lvl="0" indent="0" algn="l" eaLnBrk="1" hangingPunct="1"/>
            <a:r>
              <a:rPr lang="zh-CN" altLang="en-US" sz="2000">
                <a:solidFill>
                  <a:srgbClr val="FFFFFF"/>
                </a:solidFill>
              </a:rPr>
              <a:t>股东的权利</a:t>
            </a:r>
            <a:endParaRPr lang="zh-CN" altLang="en-US"/>
          </a:p>
        </p:txBody>
      </p:sp>
      <p:sp>
        <p:nvSpPr>
          <p:cNvPr id="25602" name="矩形 4"/>
          <p:cNvSpPr/>
          <p:nvPr/>
        </p:nvSpPr>
        <p:spPr>
          <a:xfrm>
            <a:off x="3024188" y="1285875"/>
            <a:ext cx="2472690" cy="579120"/>
          </a:xfrm>
          <a:prstGeom prst="rect">
            <a:avLst/>
          </a:prstGeom>
          <a:noFill/>
          <a:ln w="9525">
            <a:noFill/>
          </a:ln>
        </p:spPr>
        <p:txBody>
          <a:bodyPr wrap="none" anchor="t">
            <a:spAutoFit/>
          </a:bodyPr>
          <a:p>
            <a:pPr lvl="0" eaLnBrk="0" hangingPunct="0"/>
            <a:r>
              <a:rPr lang="zh-CN" altLang="en-US" sz="3200" b="1" dirty="0">
                <a:solidFill>
                  <a:srgbClr val="000000"/>
                </a:solidFill>
                <a:latin typeface="Arial" panose="020B0604020202020204" pitchFamily="34" charset="0"/>
                <a:ea typeface="宋体" panose="02010600030101010101" pitchFamily="2" charset="-122"/>
                <a:sym typeface="宋体" panose="02010600030101010101" pitchFamily="2" charset="-122"/>
              </a:rPr>
              <a:t>股东的概念</a:t>
            </a:r>
            <a:r>
              <a:rPr lang="en-US" altLang="x-none" sz="3200" b="1" dirty="0">
                <a:solidFill>
                  <a:srgbClr val="000000"/>
                </a:solidFill>
                <a:latin typeface="Arial" panose="020B0604020202020204" pitchFamily="34" charset="0"/>
                <a:ea typeface="宋体" panose="02010600030101010101" pitchFamily="2" charset="-122"/>
                <a:sym typeface="Calibri" panose="020F0502020204030204" charset="0"/>
              </a:rPr>
              <a:t>?</a:t>
            </a:r>
            <a:endParaRPr lang="zh-CN" altLang="en-US" sz="32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25603" name="矩形 5"/>
          <p:cNvSpPr/>
          <p:nvPr/>
        </p:nvSpPr>
        <p:spPr>
          <a:xfrm>
            <a:off x="3079750" y="2214563"/>
            <a:ext cx="6425565" cy="518160"/>
          </a:xfrm>
          <a:prstGeom prst="rect">
            <a:avLst/>
          </a:prstGeom>
          <a:noFill/>
          <a:ln w="9525">
            <a:noFill/>
          </a:ln>
        </p:spPr>
        <p:txBody>
          <a:bodyPr wrap="none" anchor="t">
            <a:spAutoFit/>
          </a:bodyPr>
          <a:p>
            <a:pPr lvl="0" eaLnBrk="0" hangingPunct="0"/>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1</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、股东是指持有公司股份或出资的人。</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25604" name="矩形 6"/>
          <p:cNvSpPr/>
          <p:nvPr/>
        </p:nvSpPr>
        <p:spPr>
          <a:xfrm>
            <a:off x="3095625" y="2928938"/>
            <a:ext cx="7072313" cy="2651760"/>
          </a:xfrm>
          <a:prstGeom prst="rect">
            <a:avLst/>
          </a:prstGeom>
          <a:noFill/>
          <a:ln w="9525">
            <a:noFill/>
          </a:ln>
        </p:spPr>
        <p:txBody>
          <a:bodyPr anchor="t">
            <a:spAutoFit/>
          </a:bodyPr>
          <a:p>
            <a:pPr lvl="0" eaLnBrk="0" hangingPunct="0">
              <a:lnSpc>
                <a:spcPct val="150000"/>
              </a:lnSpc>
            </a:pPr>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、股东可以是自然人，也可以是法人。但是，自然人作为发起人股东应当具备完全行为能力</a:t>
            </a:r>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法律禁止不可设立公司的自然人</a:t>
            </a:r>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如公务员等</a:t>
            </a:r>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，不能作为公司的股东。</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5"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26626" name="标题 1"/>
          <p:cNvSpPr>
            <a:spLocks noGrp="1"/>
          </p:cNvSpPr>
          <p:nvPr>
            <p:ph type="title"/>
          </p:nvPr>
        </p:nvSpPr>
        <p:spPr>
          <a:xfrm>
            <a:off x="1524000" y="0"/>
            <a:ext cx="5248275" cy="509588"/>
          </a:xfrm>
          <a:solidFill>
            <a:srgbClr val="3333CC"/>
          </a:solidFill>
        </p:spPr>
        <p:txBody>
          <a:bodyPr wrap="square" anchor="ctr"/>
          <a:p>
            <a:pPr marL="0" lvl="0" indent="0" algn="l" eaLnBrk="1" hangingPunct="1"/>
            <a:r>
              <a:rPr lang="zh-CN" altLang="en-US" sz="2000">
                <a:solidFill>
                  <a:srgbClr val="FFFFFF"/>
                </a:solidFill>
              </a:rPr>
              <a:t>股东的权利</a:t>
            </a:r>
            <a:endParaRPr lang="zh-CN" altLang="en-US"/>
          </a:p>
        </p:txBody>
      </p:sp>
      <p:sp>
        <p:nvSpPr>
          <p:cNvPr id="26627" name="矩形 4"/>
          <p:cNvSpPr/>
          <p:nvPr/>
        </p:nvSpPr>
        <p:spPr>
          <a:xfrm>
            <a:off x="1881188" y="857250"/>
            <a:ext cx="8429625" cy="1005840"/>
          </a:xfrm>
          <a:prstGeom prst="rect">
            <a:avLst/>
          </a:prstGeom>
          <a:noFill/>
          <a:ln w="9525">
            <a:noFill/>
          </a:ln>
        </p:spPr>
        <p:txBody>
          <a:bodyPr anchor="t">
            <a:spAutoFit/>
          </a:bodyPr>
          <a:p>
            <a:pPr lvl="0" eaLnBrk="0" hangingPunct="0">
              <a:lnSpc>
                <a:spcPct val="150000"/>
              </a:lnSpc>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股东权利是指股东向公司出资或认购股份而对公司享有的权利，也称之为股东权或股权。</a:t>
            </a:r>
            <a:endPar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26628" name="矩形 6"/>
          <p:cNvSpPr/>
          <p:nvPr/>
        </p:nvSpPr>
        <p:spPr>
          <a:xfrm>
            <a:off x="1881188" y="1928813"/>
            <a:ext cx="3500437" cy="579120"/>
          </a:xfrm>
          <a:prstGeom prst="rect">
            <a:avLst/>
          </a:prstGeom>
          <a:noFill/>
          <a:ln w="9525">
            <a:noFill/>
          </a:ln>
        </p:spPr>
        <p:txBody>
          <a:bodyPr anchor="t">
            <a:spAutoFit/>
          </a:bodyPr>
          <a:p>
            <a:pPr lvl="0" eaLnBrk="0" hangingPunct="0"/>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04</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26629" name="矩形 5"/>
          <p:cNvSpPr/>
          <p:nvPr/>
        </p:nvSpPr>
        <p:spPr>
          <a:xfrm>
            <a:off x="1881188" y="2630488"/>
            <a:ext cx="3500437" cy="579120"/>
          </a:xfrm>
          <a:prstGeom prst="rect">
            <a:avLst/>
          </a:prstGeom>
          <a:noFill/>
          <a:ln w="9525">
            <a:noFill/>
          </a:ln>
        </p:spPr>
        <p:txBody>
          <a:bodyPr anchor="t">
            <a:spAutoFit/>
          </a:bodyPr>
          <a:p>
            <a:pPr lvl="0" eaLnBrk="0" hangingPunct="0"/>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33</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26630" name="矩形 7"/>
          <p:cNvSpPr/>
          <p:nvPr/>
        </p:nvSpPr>
        <p:spPr>
          <a:xfrm>
            <a:off x="1881188" y="3344863"/>
            <a:ext cx="3500437" cy="579120"/>
          </a:xfrm>
          <a:prstGeom prst="rect">
            <a:avLst/>
          </a:prstGeom>
          <a:noFill/>
          <a:ln w="9525">
            <a:noFill/>
          </a:ln>
        </p:spPr>
        <p:txBody>
          <a:bodyPr anchor="t">
            <a:spAutoFit/>
          </a:bodyPr>
          <a:p>
            <a:pPr lvl="0" eaLnBrk="0" hangingPunct="0"/>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34</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26631" name="矩形 8"/>
          <p:cNvSpPr/>
          <p:nvPr/>
        </p:nvSpPr>
        <p:spPr>
          <a:xfrm>
            <a:off x="1881188" y="3987800"/>
            <a:ext cx="3500437" cy="579120"/>
          </a:xfrm>
          <a:prstGeom prst="rect">
            <a:avLst/>
          </a:prstGeom>
          <a:noFill/>
          <a:ln w="9525">
            <a:noFill/>
          </a:ln>
        </p:spPr>
        <p:txBody>
          <a:bodyPr anchor="t">
            <a:spAutoFit/>
          </a:bodyPr>
          <a:p>
            <a:pPr lvl="0" eaLnBrk="0" hangingPunct="0"/>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42</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26632" name="矩形 9"/>
          <p:cNvSpPr/>
          <p:nvPr/>
        </p:nvSpPr>
        <p:spPr>
          <a:xfrm>
            <a:off x="1881188" y="4773613"/>
            <a:ext cx="3500437" cy="579120"/>
          </a:xfrm>
          <a:prstGeom prst="rect">
            <a:avLst/>
          </a:prstGeom>
          <a:noFill/>
          <a:ln w="9525">
            <a:noFill/>
          </a:ln>
        </p:spPr>
        <p:txBody>
          <a:bodyPr anchor="t">
            <a:spAutoFit/>
          </a:bodyPr>
          <a:p>
            <a:pPr lvl="0" eaLnBrk="0" hangingPunct="0"/>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97</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49"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grpSp>
        <p:nvGrpSpPr>
          <p:cNvPr id="27650" name="Group 2"/>
          <p:cNvGrpSpPr/>
          <p:nvPr/>
        </p:nvGrpSpPr>
        <p:grpSpPr>
          <a:xfrm>
            <a:off x="2166938" y="1357313"/>
            <a:ext cx="7929562" cy="4929187"/>
            <a:chOff x="0" y="0"/>
            <a:chExt cx="7929618" cy="4929222"/>
          </a:xfrm>
        </p:grpSpPr>
        <p:sp>
          <p:nvSpPr>
            <p:cNvPr id="27651" name="Oval 3"/>
            <p:cNvSpPr/>
            <p:nvPr/>
          </p:nvSpPr>
          <p:spPr>
            <a:xfrm>
              <a:off x="3173908" y="3316480"/>
              <a:ext cx="1581800" cy="1446238"/>
            </a:xfrm>
            <a:prstGeom prst="ellipse">
              <a:avLst/>
            </a:prstGeom>
            <a:gradFill rotWithShape="0">
              <a:gsLst>
                <a:gs pos="0">
                  <a:srgbClr val="2D5D97">
                    <a:alpha val="100000"/>
                  </a:srgbClr>
                </a:gs>
                <a:gs pos="79999">
                  <a:srgbClr val="3C7AC5">
                    <a:alpha val="100000"/>
                  </a:srgbClr>
                </a:gs>
                <a:gs pos="100000">
                  <a:srgbClr val="397BC9">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52" name="Rectangle 4"/>
            <p:cNvSpPr/>
            <p:nvPr/>
          </p:nvSpPr>
          <p:spPr>
            <a:xfrm>
              <a:off x="3405557" y="3528277"/>
              <a:ext cx="1118502" cy="1022644"/>
            </a:xfrm>
            <a:prstGeom prst="rect">
              <a:avLst/>
            </a:prstGeom>
            <a:noFill/>
            <a:ln w="9525">
              <a:noFill/>
            </a:ln>
          </p:spPr>
          <p:txBody>
            <a:bodyPr lIns="20955" tIns="20955" rIns="20955" bIns="20955" anchor="ctr"/>
            <a:p>
              <a:pPr lvl="0" algn="ctr" eaLnBrk="0" hangingPunct="0">
                <a:lnSpc>
                  <a:spcPct val="90000"/>
                </a:lnSpc>
                <a:spcAft>
                  <a:spcPct val="35000"/>
                </a:spcAft>
              </a:pPr>
              <a:r>
                <a:rPr lang="zh-CN" altLang="en-US" sz="3300" b="1" dirty="0">
                  <a:solidFill>
                    <a:srgbClr val="CCEDC7"/>
                  </a:solidFill>
                  <a:latin typeface="宋体" panose="02010600030101010101" pitchFamily="2" charset="-122"/>
                  <a:ea typeface="宋体" panose="02010600030101010101" pitchFamily="2" charset="-122"/>
                  <a:sym typeface="宋体" panose="02010600030101010101" pitchFamily="2" charset="-122"/>
                </a:rPr>
                <a:t>股东权利</a:t>
              </a:r>
              <a:endParaRPr lang="zh-CN" altLang="en-US" sz="33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27653" name="AutoShape 5"/>
            <p:cNvSpPr/>
            <p:nvPr/>
          </p:nvSpPr>
          <p:spPr>
            <a:xfrm rot="10800000">
              <a:off x="448824" y="3857855"/>
              <a:ext cx="2575204" cy="363488"/>
            </a:xfrm>
            <a:prstGeom prst="leftArrow">
              <a:avLst>
                <a:gd name="adj1" fmla="val 60000"/>
                <a:gd name="adj2" fmla="val 49658"/>
              </a:avLst>
            </a:prstGeom>
            <a:gradFill rotWithShape="0">
              <a:gsLst>
                <a:gs pos="0">
                  <a:srgbClr val="7C8BA5">
                    <a:alpha val="100000"/>
                  </a:srgbClr>
                </a:gs>
                <a:gs pos="79999">
                  <a:srgbClr val="A4B6D8">
                    <a:alpha val="100000"/>
                  </a:srgbClr>
                </a:gs>
                <a:gs pos="100000">
                  <a:srgbClr val="A3B6DB">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54" name="AutoShape 6"/>
            <p:cNvSpPr/>
            <p:nvPr/>
          </p:nvSpPr>
          <p:spPr>
            <a:xfrm>
              <a:off x="2434" y="3682487"/>
              <a:ext cx="892778" cy="714223"/>
            </a:xfrm>
            <a:prstGeom prst="roundRect">
              <a:avLst>
                <a:gd name="adj" fmla="val 10000"/>
              </a:avLst>
            </a:prstGeom>
            <a:gradFill rotWithShape="0">
              <a:gsLst>
                <a:gs pos="0">
                  <a:srgbClr val="2D5D97">
                    <a:alpha val="100000"/>
                  </a:srgbClr>
                </a:gs>
                <a:gs pos="79999">
                  <a:srgbClr val="3C7AC5">
                    <a:alpha val="100000"/>
                  </a:srgbClr>
                </a:gs>
                <a:gs pos="100000">
                  <a:srgbClr val="397BC9">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55" name="Rectangle 7"/>
            <p:cNvSpPr/>
            <p:nvPr/>
          </p:nvSpPr>
          <p:spPr>
            <a:xfrm>
              <a:off x="23353" y="3703406"/>
              <a:ext cx="850940" cy="672385"/>
            </a:xfrm>
            <a:prstGeom prst="rect">
              <a:avLst/>
            </a:prstGeom>
            <a:noFill/>
            <a:ln w="9525">
              <a:noFill/>
            </a:ln>
          </p:spPr>
          <p:txBody>
            <a:bodyPr lIns="38100" tIns="38100" rIns="38100" bIns="38100" anchor="ctr"/>
            <a:p>
              <a:pPr lvl="0" algn="ctr" eaLnBrk="0" hangingPunct="0">
                <a:lnSpc>
                  <a:spcPct val="90000"/>
                </a:lnSpc>
                <a:spcAft>
                  <a:spcPct val="35000"/>
                </a:spcAft>
              </a:pPr>
              <a:r>
                <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rPr>
                <a:t>表决权</a:t>
              </a:r>
              <a:endPar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27656" name="AutoShape 8"/>
            <p:cNvSpPr/>
            <p:nvPr/>
          </p:nvSpPr>
          <p:spPr>
            <a:xfrm rot="-9720000">
              <a:off x="557720" y="3170314"/>
              <a:ext cx="2582111" cy="363488"/>
            </a:xfrm>
            <a:prstGeom prst="leftArrow">
              <a:avLst>
                <a:gd name="adj1" fmla="val 60000"/>
                <a:gd name="adj2" fmla="val 49660"/>
              </a:avLst>
            </a:prstGeom>
            <a:gradFill rotWithShape="0">
              <a:gsLst>
                <a:gs pos="0">
                  <a:srgbClr val="7C8BA5">
                    <a:alpha val="100000"/>
                  </a:srgbClr>
                </a:gs>
                <a:gs pos="79999">
                  <a:srgbClr val="A4B6D8">
                    <a:alpha val="100000"/>
                  </a:srgbClr>
                </a:gs>
                <a:gs pos="100000">
                  <a:srgbClr val="A3B6DB">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57" name="AutoShape 9"/>
            <p:cNvSpPr/>
            <p:nvPr/>
          </p:nvSpPr>
          <p:spPr>
            <a:xfrm>
              <a:off x="174519" y="2595988"/>
              <a:ext cx="892778" cy="714223"/>
            </a:xfrm>
            <a:prstGeom prst="roundRect">
              <a:avLst>
                <a:gd name="adj" fmla="val 10000"/>
              </a:avLst>
            </a:prstGeom>
            <a:gradFill rotWithShape="0">
              <a:gsLst>
                <a:gs pos="0">
                  <a:srgbClr val="2D5D97">
                    <a:alpha val="100000"/>
                  </a:srgbClr>
                </a:gs>
                <a:gs pos="79999">
                  <a:srgbClr val="3C7AC5">
                    <a:alpha val="100000"/>
                  </a:srgbClr>
                </a:gs>
                <a:gs pos="100000">
                  <a:srgbClr val="397BC9">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58" name="Rectangle 10"/>
            <p:cNvSpPr/>
            <p:nvPr/>
          </p:nvSpPr>
          <p:spPr>
            <a:xfrm>
              <a:off x="195438" y="2616907"/>
              <a:ext cx="850940" cy="672385"/>
            </a:xfrm>
            <a:prstGeom prst="rect">
              <a:avLst/>
            </a:prstGeom>
            <a:noFill/>
            <a:ln w="9525">
              <a:noFill/>
            </a:ln>
          </p:spPr>
          <p:txBody>
            <a:bodyPr lIns="38100" tIns="38100" rIns="38100" bIns="38100" anchor="ctr"/>
            <a:p>
              <a:pPr lvl="0" algn="ctr" eaLnBrk="0" hangingPunct="0">
                <a:lnSpc>
                  <a:spcPct val="90000"/>
                </a:lnSpc>
                <a:spcAft>
                  <a:spcPct val="35000"/>
                </a:spcAft>
              </a:pPr>
              <a:r>
                <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rPr>
                <a:t>选举权</a:t>
              </a:r>
              <a:endPar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27659" name="AutoShape 11"/>
            <p:cNvSpPr/>
            <p:nvPr/>
          </p:nvSpPr>
          <p:spPr>
            <a:xfrm rot="-8640000">
              <a:off x="872104" y="2555133"/>
              <a:ext cx="2599323" cy="363488"/>
            </a:xfrm>
            <a:prstGeom prst="leftArrow">
              <a:avLst>
                <a:gd name="adj1" fmla="val 60000"/>
                <a:gd name="adj2" fmla="val 49660"/>
              </a:avLst>
            </a:prstGeom>
            <a:gradFill rotWithShape="0">
              <a:gsLst>
                <a:gs pos="0">
                  <a:srgbClr val="7C8BA5">
                    <a:alpha val="100000"/>
                  </a:srgbClr>
                </a:gs>
                <a:gs pos="79999">
                  <a:srgbClr val="A4B6D8">
                    <a:alpha val="100000"/>
                  </a:srgbClr>
                </a:gs>
                <a:gs pos="100000">
                  <a:srgbClr val="A3B6DB">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60" name="AutoShape 12"/>
            <p:cNvSpPr/>
            <p:nvPr/>
          </p:nvSpPr>
          <p:spPr>
            <a:xfrm>
              <a:off x="673928" y="1615844"/>
              <a:ext cx="892778" cy="714223"/>
            </a:xfrm>
            <a:prstGeom prst="roundRect">
              <a:avLst>
                <a:gd name="adj" fmla="val 10000"/>
              </a:avLst>
            </a:prstGeom>
            <a:gradFill rotWithShape="0">
              <a:gsLst>
                <a:gs pos="0">
                  <a:srgbClr val="2D5D97">
                    <a:alpha val="100000"/>
                  </a:srgbClr>
                </a:gs>
                <a:gs pos="79999">
                  <a:srgbClr val="3C7AC5">
                    <a:alpha val="100000"/>
                  </a:srgbClr>
                </a:gs>
                <a:gs pos="100000">
                  <a:srgbClr val="397BC9">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61" name="Rectangle 13"/>
            <p:cNvSpPr/>
            <p:nvPr/>
          </p:nvSpPr>
          <p:spPr>
            <a:xfrm>
              <a:off x="694847" y="1636763"/>
              <a:ext cx="850940" cy="672385"/>
            </a:xfrm>
            <a:prstGeom prst="rect">
              <a:avLst/>
            </a:prstGeom>
            <a:noFill/>
            <a:ln w="9525">
              <a:noFill/>
            </a:ln>
          </p:spPr>
          <p:txBody>
            <a:bodyPr lIns="38100" tIns="38100" rIns="38100" bIns="38100" anchor="ctr"/>
            <a:p>
              <a:pPr lvl="0" algn="ctr" eaLnBrk="0" hangingPunct="0">
                <a:lnSpc>
                  <a:spcPct val="90000"/>
                </a:lnSpc>
                <a:spcAft>
                  <a:spcPct val="35000"/>
                </a:spcAft>
              </a:pPr>
              <a:r>
                <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rPr>
                <a:t>转让权</a:t>
              </a:r>
              <a:endPar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27662" name="AutoShape 14"/>
            <p:cNvSpPr/>
            <p:nvPr/>
          </p:nvSpPr>
          <p:spPr>
            <a:xfrm rot="-7560000">
              <a:off x="1358347" y="2072765"/>
              <a:ext cx="2619027" cy="363488"/>
            </a:xfrm>
            <a:prstGeom prst="leftArrow">
              <a:avLst>
                <a:gd name="adj1" fmla="val 60000"/>
                <a:gd name="adj2" fmla="val 49636"/>
              </a:avLst>
            </a:prstGeom>
            <a:gradFill rotWithShape="0">
              <a:gsLst>
                <a:gs pos="0">
                  <a:srgbClr val="7C8BA5">
                    <a:alpha val="100000"/>
                  </a:srgbClr>
                </a:gs>
                <a:gs pos="79999">
                  <a:srgbClr val="A4B6D8">
                    <a:alpha val="100000"/>
                  </a:srgbClr>
                </a:gs>
                <a:gs pos="100000">
                  <a:srgbClr val="A3B6DB">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63" name="AutoShape 15"/>
            <p:cNvSpPr/>
            <p:nvPr/>
          </p:nvSpPr>
          <p:spPr>
            <a:xfrm>
              <a:off x="1451775" y="837996"/>
              <a:ext cx="892778" cy="714223"/>
            </a:xfrm>
            <a:prstGeom prst="roundRect">
              <a:avLst>
                <a:gd name="adj" fmla="val 10000"/>
              </a:avLst>
            </a:prstGeom>
            <a:gradFill rotWithShape="0">
              <a:gsLst>
                <a:gs pos="0">
                  <a:srgbClr val="2D5D97">
                    <a:alpha val="100000"/>
                  </a:srgbClr>
                </a:gs>
                <a:gs pos="79999">
                  <a:srgbClr val="3C7AC5">
                    <a:alpha val="100000"/>
                  </a:srgbClr>
                </a:gs>
                <a:gs pos="100000">
                  <a:srgbClr val="397BC9">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64" name="Rectangle 16"/>
            <p:cNvSpPr/>
            <p:nvPr/>
          </p:nvSpPr>
          <p:spPr>
            <a:xfrm>
              <a:off x="1472694" y="858915"/>
              <a:ext cx="850940" cy="672385"/>
            </a:xfrm>
            <a:prstGeom prst="rect">
              <a:avLst/>
            </a:prstGeom>
            <a:noFill/>
            <a:ln w="9525">
              <a:noFill/>
            </a:ln>
          </p:spPr>
          <p:txBody>
            <a:bodyPr lIns="38100" tIns="38100" rIns="38100" bIns="38100" anchor="ctr"/>
            <a:p>
              <a:pPr lvl="0" algn="ctr" eaLnBrk="0" hangingPunct="0">
                <a:lnSpc>
                  <a:spcPct val="90000"/>
                </a:lnSpc>
                <a:spcAft>
                  <a:spcPct val="35000"/>
                </a:spcAft>
              </a:pPr>
              <a:r>
                <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rPr>
                <a:t>知情权</a:t>
              </a:r>
              <a:endPar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27665" name="AutoShape 17"/>
            <p:cNvSpPr/>
            <p:nvPr/>
          </p:nvSpPr>
          <p:spPr>
            <a:xfrm rot="-6480000">
              <a:off x="1968323" y="1766404"/>
              <a:ext cx="2633841" cy="363488"/>
            </a:xfrm>
            <a:prstGeom prst="leftArrow">
              <a:avLst>
                <a:gd name="adj1" fmla="val 60000"/>
                <a:gd name="adj2" fmla="val 49648"/>
              </a:avLst>
            </a:prstGeom>
            <a:gradFill rotWithShape="0">
              <a:gsLst>
                <a:gs pos="0">
                  <a:srgbClr val="7C8BA5">
                    <a:alpha val="100000"/>
                  </a:srgbClr>
                </a:gs>
                <a:gs pos="79999">
                  <a:srgbClr val="A4B6D8">
                    <a:alpha val="100000"/>
                  </a:srgbClr>
                </a:gs>
                <a:gs pos="100000">
                  <a:srgbClr val="A3B6DB">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66" name="AutoShape 18"/>
            <p:cNvSpPr/>
            <p:nvPr/>
          </p:nvSpPr>
          <p:spPr>
            <a:xfrm>
              <a:off x="2431920" y="338587"/>
              <a:ext cx="892778" cy="714223"/>
            </a:xfrm>
            <a:prstGeom prst="roundRect">
              <a:avLst>
                <a:gd name="adj" fmla="val 10000"/>
              </a:avLst>
            </a:prstGeom>
            <a:gradFill rotWithShape="0">
              <a:gsLst>
                <a:gs pos="0">
                  <a:srgbClr val="2D5D97">
                    <a:alpha val="100000"/>
                  </a:srgbClr>
                </a:gs>
                <a:gs pos="79999">
                  <a:srgbClr val="3C7AC5">
                    <a:alpha val="100000"/>
                  </a:srgbClr>
                </a:gs>
                <a:gs pos="100000">
                  <a:srgbClr val="397BC9">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67" name="Rectangle 19"/>
            <p:cNvSpPr/>
            <p:nvPr/>
          </p:nvSpPr>
          <p:spPr>
            <a:xfrm>
              <a:off x="2452839" y="359506"/>
              <a:ext cx="850940" cy="672385"/>
            </a:xfrm>
            <a:prstGeom prst="rect">
              <a:avLst/>
            </a:prstGeom>
            <a:noFill/>
            <a:ln w="9525">
              <a:noFill/>
            </a:ln>
          </p:spPr>
          <p:txBody>
            <a:bodyPr lIns="38100" tIns="38100" rIns="38100" bIns="38100" anchor="ctr"/>
            <a:p>
              <a:pPr lvl="0" algn="ctr" eaLnBrk="0" hangingPunct="0">
                <a:lnSpc>
                  <a:spcPct val="90000"/>
                </a:lnSpc>
                <a:spcAft>
                  <a:spcPct val="35000"/>
                </a:spcAft>
              </a:pPr>
              <a:r>
                <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rPr>
                <a:t>建议权</a:t>
              </a:r>
              <a:endPar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27668" name="AutoShape 20"/>
            <p:cNvSpPr/>
            <p:nvPr/>
          </p:nvSpPr>
          <p:spPr>
            <a:xfrm rot="-5400000">
              <a:off x="2645163" y="1661482"/>
              <a:ext cx="2639257" cy="363488"/>
            </a:xfrm>
            <a:prstGeom prst="leftArrow">
              <a:avLst>
                <a:gd name="adj1" fmla="val 60000"/>
                <a:gd name="adj2" fmla="val 49649"/>
              </a:avLst>
            </a:prstGeom>
            <a:gradFill rotWithShape="0">
              <a:gsLst>
                <a:gs pos="0">
                  <a:srgbClr val="7C8BA5">
                    <a:alpha val="100000"/>
                  </a:srgbClr>
                </a:gs>
                <a:gs pos="79999">
                  <a:srgbClr val="A4B6D8">
                    <a:alpha val="100000"/>
                  </a:srgbClr>
                </a:gs>
                <a:gs pos="100000">
                  <a:srgbClr val="A3B6DB">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69" name="AutoShape 21"/>
            <p:cNvSpPr/>
            <p:nvPr/>
          </p:nvSpPr>
          <p:spPr>
            <a:xfrm>
              <a:off x="3518419" y="166503"/>
              <a:ext cx="892778" cy="714223"/>
            </a:xfrm>
            <a:prstGeom prst="roundRect">
              <a:avLst>
                <a:gd name="adj" fmla="val 10000"/>
              </a:avLst>
            </a:prstGeom>
            <a:gradFill rotWithShape="0">
              <a:gsLst>
                <a:gs pos="0">
                  <a:srgbClr val="2D5D97">
                    <a:alpha val="100000"/>
                  </a:srgbClr>
                </a:gs>
                <a:gs pos="79999">
                  <a:srgbClr val="3C7AC5">
                    <a:alpha val="100000"/>
                  </a:srgbClr>
                </a:gs>
                <a:gs pos="100000">
                  <a:srgbClr val="397BC9">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70" name="Rectangle 22"/>
            <p:cNvSpPr/>
            <p:nvPr/>
          </p:nvSpPr>
          <p:spPr>
            <a:xfrm>
              <a:off x="3539338" y="187422"/>
              <a:ext cx="850940" cy="672385"/>
            </a:xfrm>
            <a:prstGeom prst="rect">
              <a:avLst/>
            </a:prstGeom>
            <a:noFill/>
            <a:ln w="9525">
              <a:noFill/>
            </a:ln>
          </p:spPr>
          <p:txBody>
            <a:bodyPr lIns="38100" tIns="38100" rIns="38100" bIns="38100" anchor="ctr"/>
            <a:p>
              <a:pPr lvl="0" algn="ctr" eaLnBrk="0" hangingPunct="0">
                <a:lnSpc>
                  <a:spcPct val="90000"/>
                </a:lnSpc>
                <a:spcAft>
                  <a:spcPct val="35000"/>
                </a:spcAft>
              </a:pPr>
              <a:r>
                <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rPr>
                <a:t>优先购</a:t>
              </a:r>
              <a:endPar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27671" name="AutoShape 23"/>
            <p:cNvSpPr/>
            <p:nvPr/>
          </p:nvSpPr>
          <p:spPr>
            <a:xfrm rot="-4320000">
              <a:off x="3327419" y="1766404"/>
              <a:ext cx="2633841" cy="363488"/>
            </a:xfrm>
            <a:prstGeom prst="leftArrow">
              <a:avLst>
                <a:gd name="adj1" fmla="val 60000"/>
                <a:gd name="adj2" fmla="val 49648"/>
              </a:avLst>
            </a:prstGeom>
            <a:gradFill rotWithShape="0">
              <a:gsLst>
                <a:gs pos="0">
                  <a:srgbClr val="7C8BA5">
                    <a:alpha val="100000"/>
                  </a:srgbClr>
                </a:gs>
                <a:gs pos="79999">
                  <a:srgbClr val="A4B6D8">
                    <a:alpha val="100000"/>
                  </a:srgbClr>
                </a:gs>
                <a:gs pos="100000">
                  <a:srgbClr val="A3B6DB">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72" name="AutoShape 24"/>
            <p:cNvSpPr/>
            <p:nvPr/>
          </p:nvSpPr>
          <p:spPr>
            <a:xfrm>
              <a:off x="4604918" y="338587"/>
              <a:ext cx="892778" cy="714223"/>
            </a:xfrm>
            <a:prstGeom prst="roundRect">
              <a:avLst>
                <a:gd name="adj" fmla="val 10000"/>
              </a:avLst>
            </a:prstGeom>
            <a:gradFill rotWithShape="0">
              <a:gsLst>
                <a:gs pos="0">
                  <a:srgbClr val="2D5D97">
                    <a:alpha val="100000"/>
                  </a:srgbClr>
                </a:gs>
                <a:gs pos="79999">
                  <a:srgbClr val="3C7AC5">
                    <a:alpha val="100000"/>
                  </a:srgbClr>
                </a:gs>
                <a:gs pos="100000">
                  <a:srgbClr val="397BC9">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73" name="Rectangle 25"/>
            <p:cNvSpPr/>
            <p:nvPr/>
          </p:nvSpPr>
          <p:spPr>
            <a:xfrm>
              <a:off x="4625837" y="359506"/>
              <a:ext cx="850940" cy="672385"/>
            </a:xfrm>
            <a:prstGeom prst="rect">
              <a:avLst/>
            </a:prstGeom>
            <a:noFill/>
            <a:ln w="9525">
              <a:noFill/>
            </a:ln>
          </p:spPr>
          <p:txBody>
            <a:bodyPr lIns="38100" tIns="38100" rIns="38100" bIns="38100" anchor="ctr"/>
            <a:p>
              <a:pPr lvl="0" algn="ctr" eaLnBrk="0" hangingPunct="0">
                <a:lnSpc>
                  <a:spcPct val="90000"/>
                </a:lnSpc>
                <a:spcAft>
                  <a:spcPct val="35000"/>
                </a:spcAft>
              </a:pPr>
              <a:r>
                <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rPr>
                <a:t>分配权</a:t>
              </a:r>
              <a:endPar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27674" name="AutoShape 26"/>
            <p:cNvSpPr/>
            <p:nvPr/>
          </p:nvSpPr>
          <p:spPr>
            <a:xfrm rot="-3240000">
              <a:off x="3952209" y="2072765"/>
              <a:ext cx="2619027" cy="363488"/>
            </a:xfrm>
            <a:prstGeom prst="leftArrow">
              <a:avLst>
                <a:gd name="adj1" fmla="val 60000"/>
                <a:gd name="adj2" fmla="val 49636"/>
              </a:avLst>
            </a:prstGeom>
            <a:gradFill rotWithShape="0">
              <a:gsLst>
                <a:gs pos="0">
                  <a:srgbClr val="7C8BA5">
                    <a:alpha val="100000"/>
                  </a:srgbClr>
                </a:gs>
                <a:gs pos="79999">
                  <a:srgbClr val="A4B6D8">
                    <a:alpha val="100000"/>
                  </a:srgbClr>
                </a:gs>
                <a:gs pos="100000">
                  <a:srgbClr val="A3B6DB">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75" name="AutoShape 27"/>
            <p:cNvSpPr/>
            <p:nvPr/>
          </p:nvSpPr>
          <p:spPr>
            <a:xfrm>
              <a:off x="5585063" y="837996"/>
              <a:ext cx="892778" cy="714223"/>
            </a:xfrm>
            <a:prstGeom prst="roundRect">
              <a:avLst>
                <a:gd name="adj" fmla="val 10000"/>
              </a:avLst>
            </a:prstGeom>
            <a:gradFill rotWithShape="0">
              <a:gsLst>
                <a:gs pos="0">
                  <a:srgbClr val="2D5D97">
                    <a:alpha val="100000"/>
                  </a:srgbClr>
                </a:gs>
                <a:gs pos="79999">
                  <a:srgbClr val="3C7AC5">
                    <a:alpha val="100000"/>
                  </a:srgbClr>
                </a:gs>
                <a:gs pos="100000">
                  <a:srgbClr val="397BC9">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76" name="Rectangle 28"/>
            <p:cNvSpPr/>
            <p:nvPr/>
          </p:nvSpPr>
          <p:spPr>
            <a:xfrm>
              <a:off x="5605982" y="858915"/>
              <a:ext cx="850940" cy="672385"/>
            </a:xfrm>
            <a:prstGeom prst="rect">
              <a:avLst/>
            </a:prstGeom>
            <a:noFill/>
            <a:ln w="9525">
              <a:noFill/>
            </a:ln>
          </p:spPr>
          <p:txBody>
            <a:bodyPr lIns="38100" tIns="38100" rIns="38100" bIns="38100" anchor="ctr"/>
            <a:p>
              <a:pPr lvl="0" algn="ctr" eaLnBrk="0" hangingPunct="0">
                <a:lnSpc>
                  <a:spcPct val="90000"/>
                </a:lnSpc>
                <a:spcAft>
                  <a:spcPct val="35000"/>
                </a:spcAft>
              </a:pPr>
              <a:r>
                <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rPr>
                <a:t>召会权</a:t>
              </a:r>
              <a:endPar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27677" name="AutoShape 29"/>
            <p:cNvSpPr/>
            <p:nvPr/>
          </p:nvSpPr>
          <p:spPr>
            <a:xfrm rot="-2160000">
              <a:off x="4458190" y="2555133"/>
              <a:ext cx="2599323" cy="363488"/>
            </a:xfrm>
            <a:prstGeom prst="leftArrow">
              <a:avLst>
                <a:gd name="adj1" fmla="val 60000"/>
                <a:gd name="adj2" fmla="val 49660"/>
              </a:avLst>
            </a:prstGeom>
            <a:gradFill rotWithShape="0">
              <a:gsLst>
                <a:gs pos="0">
                  <a:srgbClr val="7C8BA5">
                    <a:alpha val="100000"/>
                  </a:srgbClr>
                </a:gs>
                <a:gs pos="79999">
                  <a:srgbClr val="A4B6D8">
                    <a:alpha val="100000"/>
                  </a:srgbClr>
                </a:gs>
                <a:gs pos="100000">
                  <a:srgbClr val="A3B6DB">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78" name="AutoShape 30"/>
            <p:cNvSpPr/>
            <p:nvPr/>
          </p:nvSpPr>
          <p:spPr>
            <a:xfrm>
              <a:off x="6362910" y="1615844"/>
              <a:ext cx="892778" cy="714223"/>
            </a:xfrm>
            <a:prstGeom prst="roundRect">
              <a:avLst>
                <a:gd name="adj" fmla="val 10000"/>
              </a:avLst>
            </a:prstGeom>
            <a:gradFill rotWithShape="0">
              <a:gsLst>
                <a:gs pos="0">
                  <a:srgbClr val="2D5D97">
                    <a:alpha val="100000"/>
                  </a:srgbClr>
                </a:gs>
                <a:gs pos="79999">
                  <a:srgbClr val="3C7AC5">
                    <a:alpha val="100000"/>
                  </a:srgbClr>
                </a:gs>
                <a:gs pos="100000">
                  <a:srgbClr val="397BC9">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79" name="Rectangle 31"/>
            <p:cNvSpPr/>
            <p:nvPr/>
          </p:nvSpPr>
          <p:spPr>
            <a:xfrm>
              <a:off x="6383829" y="1636763"/>
              <a:ext cx="850940" cy="672385"/>
            </a:xfrm>
            <a:prstGeom prst="rect">
              <a:avLst/>
            </a:prstGeom>
            <a:noFill/>
            <a:ln w="9525">
              <a:noFill/>
            </a:ln>
          </p:spPr>
          <p:txBody>
            <a:bodyPr lIns="38100" tIns="38100" rIns="38100" bIns="38100" anchor="ctr"/>
            <a:p>
              <a:pPr lvl="0" algn="ctr" eaLnBrk="0" hangingPunct="0">
                <a:lnSpc>
                  <a:spcPct val="90000"/>
                </a:lnSpc>
                <a:spcAft>
                  <a:spcPct val="35000"/>
                </a:spcAft>
              </a:pPr>
              <a:r>
                <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rPr>
                <a:t>提案权</a:t>
              </a:r>
              <a:endPar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27680" name="AutoShape 32"/>
            <p:cNvSpPr/>
            <p:nvPr/>
          </p:nvSpPr>
          <p:spPr>
            <a:xfrm rot="-1080000">
              <a:off x="4789786" y="3170314"/>
              <a:ext cx="2582111" cy="363488"/>
            </a:xfrm>
            <a:prstGeom prst="leftArrow">
              <a:avLst>
                <a:gd name="adj1" fmla="val 60000"/>
                <a:gd name="adj2" fmla="val 49660"/>
              </a:avLst>
            </a:prstGeom>
            <a:gradFill rotWithShape="0">
              <a:gsLst>
                <a:gs pos="0">
                  <a:srgbClr val="7C8BA5">
                    <a:alpha val="100000"/>
                  </a:srgbClr>
                </a:gs>
                <a:gs pos="79999">
                  <a:srgbClr val="A4B6D8">
                    <a:alpha val="100000"/>
                  </a:srgbClr>
                </a:gs>
                <a:gs pos="100000">
                  <a:srgbClr val="A3B6DB">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81" name="AutoShape 33"/>
            <p:cNvSpPr/>
            <p:nvPr/>
          </p:nvSpPr>
          <p:spPr>
            <a:xfrm>
              <a:off x="6862319" y="2595988"/>
              <a:ext cx="892778" cy="714223"/>
            </a:xfrm>
            <a:prstGeom prst="roundRect">
              <a:avLst>
                <a:gd name="adj" fmla="val 10000"/>
              </a:avLst>
            </a:prstGeom>
            <a:gradFill rotWithShape="0">
              <a:gsLst>
                <a:gs pos="0">
                  <a:srgbClr val="2D5D97">
                    <a:alpha val="100000"/>
                  </a:srgbClr>
                </a:gs>
                <a:gs pos="79999">
                  <a:srgbClr val="3C7AC5">
                    <a:alpha val="100000"/>
                  </a:srgbClr>
                </a:gs>
                <a:gs pos="100000">
                  <a:srgbClr val="397BC9">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82" name="Rectangle 34"/>
            <p:cNvSpPr/>
            <p:nvPr/>
          </p:nvSpPr>
          <p:spPr>
            <a:xfrm>
              <a:off x="6883238" y="2616907"/>
              <a:ext cx="850940" cy="672385"/>
            </a:xfrm>
            <a:prstGeom prst="rect">
              <a:avLst/>
            </a:prstGeom>
            <a:noFill/>
            <a:ln w="9525">
              <a:noFill/>
            </a:ln>
          </p:spPr>
          <p:txBody>
            <a:bodyPr lIns="38100" tIns="38100" rIns="38100" bIns="38100" anchor="ctr"/>
            <a:p>
              <a:pPr lvl="0" algn="ctr" eaLnBrk="0" hangingPunct="0">
                <a:lnSpc>
                  <a:spcPct val="90000"/>
                </a:lnSpc>
                <a:spcAft>
                  <a:spcPct val="35000"/>
                </a:spcAft>
              </a:pPr>
              <a:r>
                <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rPr>
                <a:t>请买权</a:t>
              </a:r>
              <a:endPar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27683" name="AutoShape 35"/>
            <p:cNvSpPr/>
            <p:nvPr/>
          </p:nvSpPr>
          <p:spPr>
            <a:xfrm>
              <a:off x="4905588" y="3857855"/>
              <a:ext cx="2575204" cy="363488"/>
            </a:xfrm>
            <a:prstGeom prst="leftArrow">
              <a:avLst>
                <a:gd name="adj1" fmla="val 60000"/>
                <a:gd name="adj2" fmla="val 49658"/>
              </a:avLst>
            </a:prstGeom>
            <a:gradFill rotWithShape="0">
              <a:gsLst>
                <a:gs pos="0">
                  <a:srgbClr val="7C8BA5">
                    <a:alpha val="100000"/>
                  </a:srgbClr>
                </a:gs>
                <a:gs pos="79999">
                  <a:srgbClr val="A4B6D8">
                    <a:alpha val="100000"/>
                  </a:srgbClr>
                </a:gs>
                <a:gs pos="100000">
                  <a:srgbClr val="A3B6DB">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84" name="AutoShape 36"/>
            <p:cNvSpPr/>
            <p:nvPr/>
          </p:nvSpPr>
          <p:spPr>
            <a:xfrm>
              <a:off x="7034404" y="3682487"/>
              <a:ext cx="892778" cy="714223"/>
            </a:xfrm>
            <a:prstGeom prst="roundRect">
              <a:avLst>
                <a:gd name="adj" fmla="val 10000"/>
              </a:avLst>
            </a:prstGeom>
            <a:gradFill rotWithShape="0">
              <a:gsLst>
                <a:gs pos="0">
                  <a:srgbClr val="2D5D97">
                    <a:alpha val="100000"/>
                  </a:srgbClr>
                </a:gs>
                <a:gs pos="79999">
                  <a:srgbClr val="3C7AC5">
                    <a:alpha val="100000"/>
                  </a:srgbClr>
                </a:gs>
                <a:gs pos="100000">
                  <a:srgbClr val="397BC9">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27685" name="Rectangle 37"/>
            <p:cNvSpPr/>
            <p:nvPr/>
          </p:nvSpPr>
          <p:spPr>
            <a:xfrm>
              <a:off x="7055323" y="3703406"/>
              <a:ext cx="850940" cy="672385"/>
            </a:xfrm>
            <a:prstGeom prst="rect">
              <a:avLst/>
            </a:prstGeom>
            <a:noFill/>
            <a:ln w="9525">
              <a:noFill/>
            </a:ln>
          </p:spPr>
          <p:txBody>
            <a:bodyPr lIns="38100" tIns="38100" rIns="38100" bIns="38100" anchor="ctr"/>
            <a:p>
              <a:pPr lvl="0" algn="ctr" eaLnBrk="0" hangingPunct="0">
                <a:lnSpc>
                  <a:spcPct val="90000"/>
                </a:lnSpc>
                <a:spcAft>
                  <a:spcPct val="35000"/>
                </a:spcAft>
              </a:pPr>
              <a:r>
                <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rPr>
                <a:t>请散权</a:t>
              </a:r>
              <a:endParaRPr lang="zh-CN" altLang="en-US" sz="20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grpSp>
      <p:sp>
        <p:nvSpPr>
          <p:cNvPr id="27686" name="矩形 7"/>
          <p:cNvSpPr/>
          <p:nvPr/>
        </p:nvSpPr>
        <p:spPr>
          <a:xfrm>
            <a:off x="7389337" y="0"/>
            <a:ext cx="2631440" cy="822960"/>
          </a:xfrm>
          <a:prstGeom prst="rect">
            <a:avLst/>
          </a:prstGeom>
          <a:noFill/>
          <a:ln w="9525">
            <a:noFill/>
          </a:ln>
        </p:spPr>
        <p:txBody>
          <a:bodyPr wrap="none" anchor="t">
            <a:spAutoFit/>
          </a:bodyPr>
          <a:p>
            <a:pPr lvl="0" algn="ctr" eaLnBrk="0" hangingPunct="0"/>
            <a:r>
              <a:rPr lang="zh-CN" altLang="en-US" sz="2400" b="1" dirty="0">
                <a:solidFill>
                  <a:srgbClr val="000000"/>
                </a:solidFill>
                <a:latin typeface="Arial" panose="020B0604020202020204" pitchFamily="34" charset="0"/>
                <a:ea typeface="宋体" panose="02010600030101010101" pitchFamily="2" charset="-122"/>
                <a:sym typeface="宋体" panose="02010600030101010101" pitchFamily="2" charset="-122"/>
              </a:rPr>
              <a:t>股东权利的内容：</a:t>
            </a:r>
            <a:endParaRPr lang="en-US" altLang="x-none" sz="2400" b="1" dirty="0">
              <a:solidFill>
                <a:srgbClr val="000000"/>
              </a:solidFill>
              <a:latin typeface="Arial" panose="020B0604020202020204" pitchFamily="34" charset="0"/>
              <a:ea typeface="宋体" panose="02010600030101010101" pitchFamily="2" charset="-122"/>
              <a:sym typeface="Calibri" panose="020F0502020204030204" charset="0"/>
            </a:endParaRPr>
          </a:p>
          <a:p>
            <a:pPr lvl="0" algn="ctr" eaLnBrk="0" hangingPunct="0"/>
            <a:r>
              <a:rPr lang="zh-CN" altLang="en-US" sz="2400" b="1" dirty="0">
                <a:solidFill>
                  <a:srgbClr val="000000"/>
                </a:solidFill>
                <a:latin typeface="Arial" panose="020B0604020202020204" pitchFamily="34" charset="0"/>
                <a:ea typeface="宋体" panose="02010600030101010101" pitchFamily="2" charset="-122"/>
                <a:sym typeface="宋体" panose="02010600030101010101" pitchFamily="2" charset="-122"/>
              </a:rPr>
              <a:t>“十二大权力”</a:t>
            </a:r>
            <a:endParaRPr lang="zh-CN" altLang="en-US" sz="24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27687" name="标题 1"/>
          <p:cNvSpPr>
            <a:spLocks noGrp="1"/>
          </p:cNvSpPr>
          <p:nvPr>
            <p:ph type="title"/>
          </p:nvPr>
        </p:nvSpPr>
        <p:spPr>
          <a:xfrm>
            <a:off x="1524000" y="0"/>
            <a:ext cx="5248275" cy="509588"/>
          </a:xfrm>
          <a:solidFill>
            <a:srgbClr val="3333CC"/>
          </a:solidFill>
        </p:spPr>
        <p:txBody>
          <a:bodyPr wrap="square" anchor="ctr"/>
          <a:p>
            <a:pPr marL="0" lvl="0" indent="0" algn="l" eaLnBrk="1" hangingPunct="1"/>
            <a:r>
              <a:rPr lang="zh-CN" altLang="en-US" sz="2000">
                <a:solidFill>
                  <a:srgbClr val="FFFFFF"/>
                </a:solidFill>
              </a:rPr>
              <a:t>股东的权利</a:t>
            </a:r>
            <a:endParaRPr lang="zh-CN" altLang="en-US"/>
          </a:p>
        </p:txBody>
      </p:sp>
    </p:spTree>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3" name="矩形 3"/>
          <p:cNvSpPr/>
          <p:nvPr/>
        </p:nvSpPr>
        <p:spPr>
          <a:xfrm>
            <a:off x="3167063" y="3071813"/>
            <a:ext cx="5572125" cy="1432560"/>
          </a:xfrm>
          <a:prstGeom prst="rect">
            <a:avLst/>
          </a:prstGeom>
          <a:noFill/>
          <a:ln w="9525">
            <a:noFill/>
          </a:ln>
        </p:spPr>
        <p:txBody>
          <a:bodyPr anchor="t">
            <a:spAutoFit/>
          </a:bodyPr>
          <a:p>
            <a:pPr lvl="0" algn="ctr" eaLnBrk="0" hangingPunct="0"/>
            <a:r>
              <a:rPr lang="zh-CN" altLang="en-US" sz="4400" dirty="0">
                <a:solidFill>
                  <a:srgbClr val="000000"/>
                </a:solidFill>
                <a:latin typeface="Arial" panose="020B0604020202020204" pitchFamily="34" charset="0"/>
                <a:ea typeface="宋体" panose="02010600030101010101" pitchFamily="2" charset="-122"/>
                <a:sym typeface="宋体" panose="02010600030101010101" pitchFamily="2" charset="-122"/>
              </a:rPr>
              <a:t>股东权利的滥用禁止！</a:t>
            </a:r>
            <a:endParaRPr lang="zh-CN" altLang="en-US" sz="4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28674" name="矩形 4"/>
          <p:cNvSpPr/>
          <p:nvPr/>
        </p:nvSpPr>
        <p:spPr>
          <a:xfrm>
            <a:off x="2095500" y="1143000"/>
            <a:ext cx="7929563" cy="1188720"/>
          </a:xfrm>
          <a:prstGeom prst="rect">
            <a:avLst/>
          </a:prstGeom>
          <a:noFill/>
          <a:ln w="9525">
            <a:noFill/>
          </a:ln>
        </p:spPr>
        <p:txBody>
          <a:bodyPr anchor="t">
            <a:spAutoFit/>
          </a:bodyPr>
          <a:p>
            <a:pPr lvl="0" algn="ctr" eaLnBrk="0" hangingPunct="0">
              <a:lnSpc>
                <a:spcPct val="15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此外，股东还有召集和主持股东</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大</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会、向人民法院提起诉讼等权利。</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28675" name="标题 1"/>
          <p:cNvSpPr>
            <a:spLocks noGrp="1"/>
          </p:cNvSpPr>
          <p:nvPr>
            <p:ph type="title"/>
          </p:nvPr>
        </p:nvSpPr>
        <p:spPr>
          <a:xfrm>
            <a:off x="1524000" y="0"/>
            <a:ext cx="5248275" cy="509588"/>
          </a:xfrm>
          <a:solidFill>
            <a:srgbClr val="3333CC"/>
          </a:solidFill>
        </p:spPr>
        <p:txBody>
          <a:bodyPr wrap="square" anchor="ctr"/>
          <a:p>
            <a:pPr marL="0" lvl="0" indent="0" algn="l" eaLnBrk="1" hangingPunct="1"/>
            <a:r>
              <a:rPr lang="zh-CN" altLang="en-US" sz="2000">
                <a:solidFill>
                  <a:srgbClr val="FFFFFF"/>
                </a:solidFill>
              </a:rPr>
              <a:t>股东的权利</a:t>
            </a:r>
            <a:endParaRPr lang="zh-CN" altLang="en-US"/>
          </a:p>
        </p:txBody>
      </p:sp>
    </p:spTree>
  </p:cSld>
  <p:clrMapOvr>
    <a:masterClrMapping/>
  </p:clrMapOvr>
  <p:transition spd="slow">
    <p:fade/>
  </p:transition>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7563</Words>
  <Application>WPS 演示</Application>
  <PresentationFormat>宽屏</PresentationFormat>
  <Paragraphs>577</Paragraphs>
  <Slides>49</Slides>
  <Notes>0</Notes>
  <HiddenSlides>0</HiddenSlides>
  <MMClips>0</MMClips>
  <ScaleCrop>false</ScaleCrop>
  <HeadingPairs>
    <vt:vector size="6" baseType="variant">
      <vt:variant>
        <vt:lpstr>已用的字体</vt:lpstr>
      </vt:variant>
      <vt:variant>
        <vt:i4>14</vt:i4>
      </vt:variant>
      <vt:variant>
        <vt:lpstr>主题</vt:lpstr>
      </vt:variant>
      <vt:variant>
        <vt:i4>2</vt:i4>
      </vt:variant>
      <vt:variant>
        <vt:lpstr>幻灯片标题</vt:lpstr>
      </vt:variant>
      <vt:variant>
        <vt:i4>49</vt:i4>
      </vt:variant>
    </vt:vector>
  </HeadingPairs>
  <TitlesOfParts>
    <vt:vector size="65" baseType="lpstr">
      <vt:lpstr>Arial</vt:lpstr>
      <vt:lpstr>宋体</vt:lpstr>
      <vt:lpstr>Wingdings</vt:lpstr>
      <vt:lpstr>Calibri</vt:lpstr>
      <vt:lpstr>微软雅黑</vt:lpstr>
      <vt:lpstr>黑体</vt:lpstr>
      <vt:lpstr>Arial Unicode MS</vt:lpstr>
      <vt:lpstr>Calibri Light</vt:lpstr>
      <vt:lpstr>楷体_GB2312</vt:lpstr>
      <vt:lpstr>PMingLiU</vt:lpstr>
      <vt:lpstr>隶书</vt:lpstr>
      <vt:lpstr>华文行楷</vt:lpstr>
      <vt:lpstr>华文新魏</vt:lpstr>
      <vt:lpstr>新宋体</vt:lpstr>
      <vt:lpstr>Office 主题</vt:lpstr>
      <vt:lpstr>自定义设计方案</vt:lpstr>
      <vt:lpstr>PowerPoint 演示文稿</vt:lpstr>
      <vt:lpstr>学习目标</vt:lpstr>
      <vt:lpstr>PowerPoint 演示文稿</vt:lpstr>
      <vt:lpstr> 公司的组织结构</vt:lpstr>
      <vt:lpstr>PowerPoint 演示文稿</vt:lpstr>
      <vt:lpstr>股东的权利</vt:lpstr>
      <vt:lpstr>股东的权利</vt:lpstr>
      <vt:lpstr>股东的权利</vt:lpstr>
      <vt:lpstr>股东的权利</vt:lpstr>
      <vt:lpstr>股东的权利救济</vt:lpstr>
      <vt:lpstr>股东的义务</vt:lpstr>
      <vt:lpstr>PowerPoint 演示文稿</vt:lpstr>
      <vt:lpstr>有限责任公司三会的职权及议事方式</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案例</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董、监、高的资格和义务</vt:lpstr>
      <vt:lpstr>PowerPoint 演示文稿</vt:lpstr>
      <vt:lpstr>董、监、高的资格和义务</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Gaoyang</dc:creator>
  <cp:lastModifiedBy>   无名</cp:lastModifiedBy>
  <cp:revision>121</cp:revision>
  <dcterms:created xsi:type="dcterms:W3CDTF">2015-05-05T08:02:00Z</dcterms:created>
  <dcterms:modified xsi:type="dcterms:W3CDTF">2018-05-09T13:19:16Z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2052-10.1.0.7346</vt:lpwstr>
  </property>
</Properties>
</file>