
<file path=[Content_Types].xml><?xml version="1.0" encoding="utf-8"?>
<Types xmlns="http://schemas.openxmlformats.org/package/2006/content-types">
  <Default Extension="jpeg" ContentType="image/jpeg"/>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Lst>
  <p:sldIdLst>
    <p:sldId id="601" r:id="rId4"/>
    <p:sldId id="602" r:id="rId5"/>
    <p:sldId id="603" r:id="rId6"/>
    <p:sldId id="604" r:id="rId7"/>
    <p:sldId id="600" r:id="rId8"/>
    <p:sldId id="258" r:id="rId9"/>
    <p:sldId id="259" r:id="rId10"/>
    <p:sldId id="605" r:id="rId11"/>
    <p:sldId id="606" r:id="rId12"/>
    <p:sldId id="504" r:id="rId13"/>
    <p:sldId id="580" r:id="rId14"/>
    <p:sldId id="598" r:id="rId15"/>
    <p:sldId id="575" r:id="rId16"/>
    <p:sldId id="576" r:id="rId17"/>
    <p:sldId id="518" r:id="rId18"/>
    <p:sldId id="519" r:id="rId19"/>
    <p:sldId id="520" r:id="rId20"/>
    <p:sldId id="521" r:id="rId21"/>
    <p:sldId id="581" r:id="rId22"/>
    <p:sldId id="578" r:id="rId23"/>
    <p:sldId id="579" r:id="rId24"/>
    <p:sldId id="510" r:id="rId25"/>
    <p:sldId id="511" r:id="rId26"/>
    <p:sldId id="512" r:id="rId27"/>
    <p:sldId id="513" r:id="rId28"/>
    <p:sldId id="514" r:id="rId29"/>
    <p:sldId id="515" r:id="rId30"/>
    <p:sldId id="516" r:id="rId31"/>
    <p:sldId id="404" r:id="rId3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j" initials="h"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6" Type="http://schemas.openxmlformats.org/officeDocument/2006/relationships/commentAuthors" Target="commentAuthors.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325438"/>
            <a:ext cx="10972800" cy="580072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p>
        </p:txBody>
      </p:sp>
      <p:sp>
        <p:nvSpPr>
          <p:cNvPr id="4" name="页脚占位符 3"/>
          <p:cNvSpPr>
            <a:spLocks noGrp="1"/>
          </p:cNvSpPr>
          <p:nvPr>
            <p:ph type="ftr" sz="quarter" idx="11"/>
          </p:nvPr>
        </p:nvSpPr>
        <p:spPr/>
        <p:txBody>
          <a:bodyPr/>
          <a:p>
            <a:pPr lvl="0" fontAlgn="base"/>
            <a:endParaRPr lang="zh-CN" altLang="en-US" strike="noStrike" noProof="1" dirty="0"/>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1" Type="http://schemas.openxmlformats.org/officeDocument/2006/relationships/theme" Target="../theme/theme2.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hyperlink" Target="&#35774;&#31435;&#20844;&#21496;\&#33829;&#19994;&#25191;&#29031;&#65288;&#26032;&#29256;&#65289;&#26679;&#26412;.jpg" TargetMode="External"/><Relationship Id="rId2" Type="http://schemas.openxmlformats.org/officeDocument/2006/relationships/hyperlink" Target="&#35774;&#31435;&#20844;&#21496;\&#22810;&#20010;&#32929;&#19996;&#25110;&#27861;&#20154;&#32929;&#19996;&#20986;&#36164;&#30340;&#26377;&#38480;&#20844;&#21496;&#35774;&#31435;&#30331;&#35760;&#65288;&#32929;&#19996;&#20026;&#22810;&#20010;&#33258;&#28982;&#20154;&#25110;&#21547;&#26377;&#27861;&#20154;&#32929;&#19996;&#65292;&#27880;&#24847;&#33258;&#28982;&#20154;&#29420;&#36164;&#30340;&#19968;&#20154;&#26377;&#38480;&#20844;&#21496;&#19981;&#33021;&#29420;&#31435;&#20986;&#36164;&#20877;&#35774;&#31435;&#26377;&#38480;&#20844;&#21496;&#65289;\&#19981;&#35774;&#33891;&#20107;&#20250;&#30340;&#26377;&#38480;&#20844;&#21496;\&#20844;&#21496;&#31456;&#31243;(&#19981;&#35774;&#33891;&#20107;&#20250;&#65289;.doc" TargetMode="External"/><Relationship Id="rId1" Type="http://schemas.openxmlformats.org/officeDocument/2006/relationships/hyperlink" Target="&#35774;&#31435;&#20844;&#21496;\&#20225;&#19994;&#21517;&#31216;&#39044;&#20808;&#26680;&#20934;&#30003;&#35831;&#20070;.doc"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wmf"/></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1.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复习</a:t>
            </a:r>
            <a:endParaRPr lang="zh-CN" altLang="en-US"/>
          </a:p>
        </p:txBody>
      </p:sp>
      <p:sp>
        <p:nvSpPr>
          <p:cNvPr id="3" name="内容占位符 2"/>
          <p:cNvSpPr>
            <a:spLocks noGrp="1"/>
          </p:cNvSpPr>
          <p:nvPr>
            <p:ph idx="1"/>
          </p:nvPr>
        </p:nvSpPr>
        <p:spPr/>
        <p:txBody>
          <a:bodyPr/>
          <a:p>
            <a:r>
              <a:rPr lang="zh-CN" altLang="en-US"/>
              <a:t>个人独资 企业     </a:t>
            </a:r>
            <a:endParaRPr lang="zh-CN" altLang="en-US"/>
          </a:p>
          <a:p>
            <a:endParaRPr lang="zh-CN" altLang="en-US"/>
          </a:p>
          <a:p>
            <a:endParaRPr lang="zh-CN" altLang="en-US"/>
          </a:p>
          <a:p>
            <a:r>
              <a:rPr lang="zh-CN" altLang="en-US"/>
              <a:t>合伙企业</a:t>
            </a:r>
            <a:endParaRPr lang="zh-CN" altLang="en-US"/>
          </a:p>
          <a:p>
            <a:endParaRPr lang="zh-CN" altLang="en-US"/>
          </a:p>
          <a:p>
            <a:endParaRPr lang="zh-CN" altLang="en-US"/>
          </a:p>
          <a:p>
            <a:r>
              <a:rPr lang="zh-CN" altLang="en-US"/>
              <a:t>公司制企业</a:t>
            </a:r>
            <a:endParaRPr lang="zh-CN" altLang="en-US"/>
          </a:p>
        </p:txBody>
      </p:sp>
      <p:sp>
        <p:nvSpPr>
          <p:cNvPr id="4" name="文本框 3"/>
          <p:cNvSpPr txBox="1"/>
          <p:nvPr/>
        </p:nvSpPr>
        <p:spPr>
          <a:xfrm>
            <a:off x="4119880" y="1825625"/>
            <a:ext cx="5572125" cy="457200"/>
          </a:xfrm>
          <a:prstGeom prst="rect">
            <a:avLst/>
          </a:prstGeom>
          <a:noFill/>
        </p:spPr>
        <p:txBody>
          <a:bodyPr wrap="square" rtlCol="0">
            <a:spAutoFit/>
            <a:scene3d>
              <a:camera prst="orthographicFront"/>
              <a:lightRig rig="threePt" dir="t"/>
            </a:scene3d>
          </a:bodyPr>
          <a:p>
            <a:r>
              <a:rPr lang="zh-CN" altLang="en-US" sz="2400">
                <a:ln w="22225">
                  <a:solidFill>
                    <a:schemeClr val="accent2"/>
                  </a:solidFill>
                  <a:prstDash val="solid"/>
                </a:ln>
                <a:solidFill>
                  <a:schemeClr val="accent2">
                    <a:lumMod val="40000"/>
                    <a:lumOff val="60000"/>
                  </a:schemeClr>
                </a:solidFill>
                <a:effectLst/>
              </a:rPr>
              <a:t>投资人对企业债务承担无限责任</a:t>
            </a:r>
            <a:endParaRPr lang="zh-CN" altLang="en-US" sz="2400">
              <a:ln w="22225">
                <a:solidFill>
                  <a:schemeClr val="accent2"/>
                </a:solidFill>
                <a:prstDash val="solid"/>
              </a:ln>
              <a:solidFill>
                <a:schemeClr val="accent2">
                  <a:lumMod val="40000"/>
                  <a:lumOff val="60000"/>
                </a:schemeClr>
              </a:solidFill>
              <a:effectLst/>
            </a:endParaRPr>
          </a:p>
        </p:txBody>
      </p:sp>
      <p:sp>
        <p:nvSpPr>
          <p:cNvPr id="5" name="文本框 4"/>
          <p:cNvSpPr txBox="1"/>
          <p:nvPr/>
        </p:nvSpPr>
        <p:spPr>
          <a:xfrm>
            <a:off x="4119880" y="3296920"/>
            <a:ext cx="5760720" cy="457200"/>
          </a:xfrm>
          <a:prstGeom prst="rect">
            <a:avLst/>
          </a:prstGeom>
          <a:noFill/>
        </p:spPr>
        <p:txBody>
          <a:bodyPr wrap="square" rtlCol="0">
            <a:spAutoFit/>
            <a:scene3d>
              <a:camera prst="orthographicFront"/>
              <a:lightRig rig="threePt" dir="t"/>
            </a:scene3d>
          </a:bodyPr>
          <a:p>
            <a:r>
              <a:rPr lang="zh-CN" altLang="en-US" sz="2400">
                <a:ln w="22225">
                  <a:solidFill>
                    <a:schemeClr val="accent2"/>
                  </a:solidFill>
                  <a:prstDash val="solid"/>
                </a:ln>
                <a:solidFill>
                  <a:schemeClr val="accent2">
                    <a:lumMod val="40000"/>
                    <a:lumOff val="60000"/>
                  </a:schemeClr>
                </a:solidFill>
                <a:effectLst/>
              </a:rPr>
              <a:t>普通合伙人对企业债务承担无限连带责任</a:t>
            </a:r>
            <a:endParaRPr lang="zh-CN" altLang="en-US" sz="2400">
              <a:ln w="22225">
                <a:solidFill>
                  <a:schemeClr val="accent2"/>
                </a:solidFill>
                <a:prstDash val="solid"/>
              </a:ln>
              <a:solidFill>
                <a:schemeClr val="accent2">
                  <a:lumMod val="40000"/>
                  <a:lumOff val="60000"/>
                </a:schemeClr>
              </a:solidFill>
              <a:effectLst/>
            </a:endParaRPr>
          </a:p>
        </p:txBody>
      </p:sp>
      <p:sp>
        <p:nvSpPr>
          <p:cNvPr id="6" name="文本框 5"/>
          <p:cNvSpPr txBox="1"/>
          <p:nvPr/>
        </p:nvSpPr>
        <p:spPr>
          <a:xfrm>
            <a:off x="4119880" y="4897120"/>
            <a:ext cx="5760720" cy="457200"/>
          </a:xfrm>
          <a:prstGeom prst="rect">
            <a:avLst/>
          </a:prstGeom>
          <a:noFill/>
        </p:spPr>
        <p:txBody>
          <a:bodyPr wrap="square" rtlCol="0">
            <a:spAutoFit/>
            <a:scene3d>
              <a:camera prst="orthographicFront"/>
              <a:lightRig rig="threePt" dir="t"/>
            </a:scene3d>
          </a:bodyPr>
          <a:p>
            <a:r>
              <a:rPr lang="zh-CN" altLang="en-US" sz="2400">
                <a:ln w="22225">
                  <a:solidFill>
                    <a:schemeClr val="accent2"/>
                  </a:solidFill>
                  <a:prstDash val="solid"/>
                </a:ln>
                <a:solidFill>
                  <a:schemeClr val="accent2">
                    <a:lumMod val="40000"/>
                    <a:lumOff val="60000"/>
                  </a:schemeClr>
                </a:solidFill>
                <a:effectLst/>
              </a:rPr>
              <a:t>股东对企业债务承担有限责任</a:t>
            </a:r>
            <a:endParaRPr lang="zh-CN" altLang="en-US" sz="2400">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heckerboard(across)">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1736858" y="438269"/>
            <a:ext cx="657707" cy="664458"/>
            <a:chOff x="611187" y="261275"/>
            <a:chExt cx="666069" cy="664458"/>
          </a:xfrm>
        </p:grpSpPr>
        <p:sp>
          <p:nvSpPr>
            <p:cNvPr id="9" name="矩形 8"/>
            <p:cNvSpPr>
              <a:spLocks noChangeAspect="1"/>
            </p:cNvSpPr>
            <p:nvPr/>
          </p:nvSpPr>
          <p:spPr>
            <a:xfrm>
              <a:off x="611187" y="261275"/>
              <a:ext cx="538925" cy="53762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a:spLocks noChangeAspect="1"/>
            </p:cNvSpPr>
            <p:nvPr/>
          </p:nvSpPr>
          <p:spPr>
            <a:xfrm>
              <a:off x="880650" y="530086"/>
              <a:ext cx="396606" cy="39564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74100" y="1372502"/>
            <a:ext cx="7023923" cy="749300"/>
          </a:xfrm>
          <a:prstGeom prst="rect">
            <a:avLst/>
          </a:prstGeom>
          <a:noFill/>
        </p:spPr>
        <p:txBody>
          <a:bodyPr wrap="square" rtlCol="0">
            <a:spAutoFit/>
          </a:bodyPr>
          <a:lstStyle/>
          <a:p>
            <a:r>
              <a:rPr lang="zh-CN" altLang="en-US" sz="4320" b="1" dirty="0" smtClean="0">
                <a:solidFill>
                  <a:schemeClr val="tx1">
                    <a:lumMod val="85000"/>
                    <a:lumOff val="15000"/>
                  </a:schemeClr>
                </a:solidFill>
                <a:latin typeface="宋体" panose="02010600030101010101" pitchFamily="2" charset="-122"/>
                <a:ea typeface="宋体" panose="02010600030101010101" pitchFamily="2" charset="-122"/>
              </a:rPr>
              <a:t>有限责任公司的设立程序</a:t>
            </a:r>
            <a:endParaRPr lang="en-US" altLang="zh-CN" sz="4320" b="1" dirty="0">
              <a:solidFill>
                <a:schemeClr val="tx1">
                  <a:lumMod val="85000"/>
                  <a:lumOff val="15000"/>
                </a:schemeClr>
              </a:solidFill>
              <a:latin typeface="宋体" panose="02010600030101010101" pitchFamily="2" charset="-122"/>
              <a:ea typeface="宋体" panose="02010600030101010101" pitchFamily="2" charset="-122"/>
            </a:endParaRPr>
          </a:p>
        </p:txBody>
      </p:sp>
      <p:sp>
        <p:nvSpPr>
          <p:cNvPr id="33" name="标题 1"/>
          <p:cNvSpPr txBox="1"/>
          <p:nvPr/>
        </p:nvSpPr>
        <p:spPr>
          <a:xfrm>
            <a:off x="3158074" y="352819"/>
            <a:ext cx="4851350" cy="768085"/>
          </a:xfrm>
          <a:prstGeom prst="rect">
            <a:avLst/>
          </a:prstGeom>
        </p:spPr>
        <p:txBody>
          <a:bodyPr vert="horz" lIns="109728" tIns="54864" rIns="109728" bIns="54864"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zh-CN" altLang="en-US" sz="3840" dirty="0">
              <a:latin typeface="Times New Roman" panose="02020603050405020304" pitchFamily="18" charset="0"/>
              <a:ea typeface="宋体" panose="02010600030101010101" pitchFamily="2" charset="-122"/>
              <a:cs typeface="+mn-ea"/>
              <a:sym typeface="Times New Roman" panose="02020603050405020304" pitchFamily="18" charset="0"/>
            </a:endParaRPr>
          </a:p>
        </p:txBody>
      </p:sp>
      <p:cxnSp>
        <p:nvCxnSpPr>
          <p:cNvPr id="40" name="直接连接符 39"/>
          <p:cNvCxnSpPr/>
          <p:nvPr/>
        </p:nvCxnSpPr>
        <p:spPr>
          <a:xfrm>
            <a:off x="2065712" y="1085336"/>
            <a:ext cx="8350768" cy="34781"/>
          </a:xfrm>
          <a:prstGeom prst="line">
            <a:avLst/>
          </a:prstGeom>
          <a:ln w="19050">
            <a:solidFill>
              <a:srgbClr val="21A3D0"/>
            </a:solidFill>
          </a:ln>
        </p:spPr>
        <p:style>
          <a:lnRef idx="1">
            <a:schemeClr val="accent1"/>
          </a:lnRef>
          <a:fillRef idx="0">
            <a:schemeClr val="accent1"/>
          </a:fillRef>
          <a:effectRef idx="0">
            <a:schemeClr val="accent1"/>
          </a:effectRef>
          <a:fontRef idx="minor">
            <a:schemeClr val="tx1"/>
          </a:fontRef>
        </p:style>
      </p:cxnSp>
      <p:grpSp>
        <p:nvGrpSpPr>
          <p:cNvPr id="14339" name="Group 3"/>
          <p:cNvGrpSpPr/>
          <p:nvPr/>
        </p:nvGrpSpPr>
        <p:grpSpPr>
          <a:xfrm>
            <a:off x="733806" y="2481834"/>
            <a:ext cx="10198199" cy="4662678"/>
            <a:chOff x="31895" y="541889"/>
            <a:chExt cx="8294423" cy="4160811"/>
          </a:xfrm>
        </p:grpSpPr>
        <p:sp>
          <p:nvSpPr>
            <p:cNvPr id="14340" name="AutoShape 4"/>
            <p:cNvSpPr/>
            <p:nvPr/>
          </p:nvSpPr>
          <p:spPr>
            <a:xfrm>
              <a:off x="260163" y="541889"/>
              <a:ext cx="770257" cy="2780684"/>
            </a:xfrm>
            <a:prstGeom prst="roundRect">
              <a:avLst>
                <a:gd name="adj" fmla="val 10000"/>
              </a:avLst>
            </a:prstGeom>
            <a:gradFill rotWithShape="0">
              <a:gsLst>
                <a:gs pos="0">
                  <a:srgbClr val="759436">
                    <a:alpha val="100000"/>
                  </a:srgbClr>
                </a:gs>
                <a:gs pos="79999">
                  <a:srgbClr val="9BC247">
                    <a:alpha val="100000"/>
                  </a:srgbClr>
                </a:gs>
                <a:gs pos="100000">
                  <a:srgbClr val="9BC545">
                    <a:alpha val="100000"/>
                  </a:srgbClr>
                </a:gs>
              </a:gsLst>
              <a:lin ang="5400000" scaled="1"/>
              <a:tileRect/>
            </a:gradFill>
            <a:ln w="9525">
              <a:noFill/>
            </a:ln>
          </p:spPr>
          <p:txBody>
            <a:bodyPr anchor="t"/>
            <a:p>
              <a:pPr lvl="0" eaLnBrk="0" hangingPunct="0"/>
              <a:endParaRPr lang="zh-CN" altLang="en-US" sz="2160" dirty="0">
                <a:latin typeface="Arial" panose="020B0604020202020204" pitchFamily="34" charset="0"/>
                <a:ea typeface="宋体" panose="02010600030101010101" pitchFamily="2" charset="-122"/>
              </a:endParaRPr>
            </a:p>
          </p:txBody>
        </p:sp>
        <p:sp>
          <p:nvSpPr>
            <p:cNvPr id="14341" name="Rectangle 5"/>
            <p:cNvSpPr/>
            <p:nvPr/>
          </p:nvSpPr>
          <p:spPr>
            <a:xfrm>
              <a:off x="260170" y="623487"/>
              <a:ext cx="686891" cy="2479102"/>
            </a:xfrm>
            <a:prstGeom prst="rect">
              <a:avLst/>
            </a:prstGeom>
            <a:noFill/>
            <a:ln w="9525">
              <a:noFill/>
            </a:ln>
          </p:spPr>
          <p:txBody>
            <a:bodyPr tIns="109728" bIns="109728" anchor="ctr"/>
            <a:p>
              <a:pPr lvl="0" algn="ctr" eaLnBrk="0" hangingPunct="0">
                <a:lnSpc>
                  <a:spcPct val="90000"/>
                </a:lnSpc>
                <a:spcAft>
                  <a:spcPct val="35000"/>
                </a:spcAft>
              </a:pPr>
              <a:r>
                <a:rPr lang="zh-CN" altLang="en-US" sz="2400" b="1" dirty="0">
                  <a:solidFill>
                    <a:srgbClr val="CCEDC7"/>
                  </a:solidFill>
                  <a:latin typeface="宋体" panose="02010600030101010101" pitchFamily="2" charset="-122"/>
                  <a:ea typeface="宋体" panose="02010600030101010101" pitchFamily="2" charset="-122"/>
                  <a:sym typeface="宋体" panose="02010600030101010101" pitchFamily="2" charset="-122"/>
                  <a:hlinkClick r:id="rId1" action="ppaction://hlinkfile"/>
                </a:rPr>
                <a:t>审核名称预先核准</a:t>
              </a:r>
              <a:endParaRPr lang="zh-CN" altLang="en-US" sz="24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a:p>
              <a:pPr lvl="0" algn="ctr" eaLnBrk="0" hangingPunct="0">
                <a:lnSpc>
                  <a:spcPct val="90000"/>
                </a:lnSpc>
                <a:spcAft>
                  <a:spcPct val="35000"/>
                </a:spcAft>
              </a:pP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42" name="AutoShape 6"/>
            <p:cNvSpPr/>
            <p:nvPr/>
          </p:nvSpPr>
          <p:spPr>
            <a:xfrm>
              <a:off x="1241024" y="1744332"/>
              <a:ext cx="340458" cy="398272"/>
            </a:xfrm>
            <a:prstGeom prst="rightArrow">
              <a:avLst>
                <a:gd name="adj1" fmla="val 60000"/>
                <a:gd name="adj2" fmla="val 50000"/>
              </a:avLst>
            </a:prstGeom>
            <a:gradFill rotWithShape="0">
              <a:gsLst>
                <a:gs pos="0">
                  <a:srgbClr val="759436">
                    <a:alpha val="100000"/>
                  </a:srgbClr>
                </a:gs>
                <a:gs pos="79999">
                  <a:srgbClr val="9BC247">
                    <a:alpha val="100000"/>
                  </a:srgbClr>
                </a:gs>
                <a:gs pos="100000">
                  <a:srgbClr val="9BC545">
                    <a:alpha val="100000"/>
                  </a:srgbClr>
                </a:gs>
              </a:gsLst>
              <a:lin ang="5400000" scaled="1"/>
              <a:tileRect/>
            </a:gradFill>
            <a:ln w="9525">
              <a:noFill/>
            </a:ln>
          </p:spPr>
          <p:txBody>
            <a:bodyPr anchor="t"/>
            <a:p>
              <a:pPr lvl="0" eaLnBrk="0" hangingPunct="0"/>
              <a:endParaRPr lang="zh-CN" altLang="en-US" sz="2160" dirty="0">
                <a:latin typeface="Arial" panose="020B0604020202020204" pitchFamily="34" charset="0"/>
                <a:ea typeface="宋体" panose="02010600030101010101" pitchFamily="2" charset="-122"/>
              </a:endParaRPr>
            </a:p>
          </p:txBody>
        </p:sp>
        <p:sp>
          <p:nvSpPr>
            <p:cNvPr id="14344" name="AutoShape 8"/>
            <p:cNvSpPr/>
            <p:nvPr/>
          </p:nvSpPr>
          <p:spPr>
            <a:xfrm>
              <a:off x="1743578" y="584064"/>
              <a:ext cx="828678" cy="2696229"/>
            </a:xfrm>
            <a:prstGeom prst="roundRect">
              <a:avLst>
                <a:gd name="adj" fmla="val 10000"/>
              </a:avLst>
            </a:prstGeom>
            <a:gradFill rotWithShape="0">
              <a:gsLst>
                <a:gs pos="0">
                  <a:srgbClr val="569236">
                    <a:alpha val="100000"/>
                  </a:srgbClr>
                </a:gs>
                <a:gs pos="79999">
                  <a:srgbClr val="72C048">
                    <a:alpha val="100000"/>
                  </a:srgbClr>
                </a:gs>
                <a:gs pos="100000">
                  <a:srgbClr val="72C345">
                    <a:alpha val="100000"/>
                  </a:srgbClr>
                </a:gs>
              </a:gsLst>
              <a:lin ang="5400000" scaled="1"/>
              <a:tileRect/>
            </a:gradFill>
            <a:ln w="9525">
              <a:noFill/>
            </a:ln>
          </p:spPr>
          <p:txBody>
            <a:bodyPr anchor="t"/>
            <a:p>
              <a:pPr lvl="0" algn="ctr" eaLnBrk="0" hangingPunct="0"/>
              <a:r>
                <a:rPr lang="zh-CN" altLang="en-US" sz="3200" b="1" dirty="0">
                  <a:solidFill>
                    <a:srgbClr val="CCEDC7"/>
                  </a:solidFill>
                  <a:latin typeface="宋体" panose="02010600030101010101" pitchFamily="2" charset="-122"/>
                  <a:ea typeface="宋体" panose="02010600030101010101" pitchFamily="2" charset="-122"/>
                  <a:sym typeface="宋体" panose="02010600030101010101" pitchFamily="2" charset="-122"/>
                </a:rPr>
                <a:t>制定</a:t>
              </a:r>
              <a:r>
                <a:rPr lang="zh-CN" altLang="en-US" sz="3200" b="1" dirty="0">
                  <a:solidFill>
                    <a:srgbClr val="CCEDC7"/>
                  </a:solidFill>
                  <a:latin typeface="宋体" panose="02010600030101010101" pitchFamily="2" charset="-122"/>
                  <a:ea typeface="宋体" panose="02010600030101010101" pitchFamily="2" charset="-122"/>
                  <a:sym typeface="宋体" panose="02010600030101010101" pitchFamily="2" charset="-122"/>
                  <a:hlinkClick r:id="rId2" action="ppaction://hlinkfile"/>
                </a:rPr>
                <a:t>公司章程</a:t>
              </a:r>
              <a:endParaRPr lang="zh-CN" altLang="en-US" sz="32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45" name="Rectangle 9"/>
            <p:cNvSpPr/>
            <p:nvPr/>
          </p:nvSpPr>
          <p:spPr>
            <a:xfrm>
              <a:off x="1743579" y="583429"/>
              <a:ext cx="2085982" cy="2752744"/>
            </a:xfrm>
            <a:prstGeom prst="rect">
              <a:avLst/>
            </a:prstGeom>
            <a:noFill/>
            <a:ln w="9525">
              <a:noFill/>
            </a:ln>
          </p:spPr>
          <p:txBody>
            <a:bodyPr tIns="109728" bIns="109728" anchor="ctr"/>
            <a:p>
              <a:pPr lvl="0" algn="ctr" eaLnBrk="0" hangingPunct="0">
                <a:lnSpc>
                  <a:spcPct val="90000"/>
                </a:lnSpc>
                <a:spcAft>
                  <a:spcPct val="35000"/>
                </a:spcAft>
              </a:pP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46" name="AutoShape 10"/>
            <p:cNvSpPr/>
            <p:nvPr/>
          </p:nvSpPr>
          <p:spPr>
            <a:xfrm>
              <a:off x="2788929" y="1746824"/>
              <a:ext cx="340458" cy="398272"/>
            </a:xfrm>
            <a:prstGeom prst="rightArrow">
              <a:avLst>
                <a:gd name="adj1" fmla="val 60000"/>
                <a:gd name="adj2" fmla="val 50000"/>
              </a:avLst>
            </a:prstGeom>
            <a:gradFill rotWithShape="0">
              <a:gsLst>
                <a:gs pos="0">
                  <a:srgbClr val="549236">
                    <a:alpha val="100000"/>
                  </a:srgbClr>
                </a:gs>
                <a:gs pos="79999">
                  <a:srgbClr val="6FC048">
                    <a:alpha val="100000"/>
                  </a:srgbClr>
                </a:gs>
                <a:gs pos="100000">
                  <a:srgbClr val="6EC345">
                    <a:alpha val="100000"/>
                  </a:srgbClr>
                </a:gs>
              </a:gsLst>
              <a:lin ang="5400000" scaled="1"/>
              <a:tileRect/>
            </a:gradFill>
            <a:ln w="9525">
              <a:noFill/>
            </a:ln>
          </p:spPr>
          <p:txBody>
            <a:bodyPr anchor="t"/>
            <a:p>
              <a:pPr lvl="0" eaLnBrk="0" hangingPunct="0"/>
              <a:endParaRPr lang="zh-CN" altLang="en-US" sz="2160" dirty="0">
                <a:latin typeface="Arial" panose="020B0604020202020204" pitchFamily="34" charset="0"/>
                <a:ea typeface="宋体" panose="02010600030101010101" pitchFamily="2" charset="-122"/>
              </a:endParaRPr>
            </a:p>
          </p:txBody>
        </p:sp>
        <p:sp>
          <p:nvSpPr>
            <p:cNvPr id="14347" name="Rectangle 11"/>
            <p:cNvSpPr/>
            <p:nvPr/>
          </p:nvSpPr>
          <p:spPr>
            <a:xfrm>
              <a:off x="3347730" y="1761708"/>
              <a:ext cx="238321" cy="238964"/>
            </a:xfrm>
            <a:prstGeom prst="rect">
              <a:avLst/>
            </a:prstGeom>
            <a:noFill/>
            <a:ln w="9525">
              <a:noFill/>
            </a:ln>
          </p:spPr>
          <p:txBody>
            <a:bodyPr lIns="0" tIns="0" rIns="0" bIns="0" anchor="ctr"/>
            <a:p>
              <a:pPr lvl="0" algn="ctr" eaLnBrk="0" hangingPunct="0">
                <a:lnSpc>
                  <a:spcPct val="90000"/>
                </a:lnSpc>
                <a:spcAft>
                  <a:spcPct val="35000"/>
                </a:spcAft>
              </a:pP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48" name="AutoShape 12"/>
            <p:cNvSpPr/>
            <p:nvPr/>
          </p:nvSpPr>
          <p:spPr>
            <a:xfrm>
              <a:off x="3129435" y="606289"/>
              <a:ext cx="725807" cy="2673369"/>
            </a:xfrm>
            <a:prstGeom prst="roundRect">
              <a:avLst>
                <a:gd name="adj" fmla="val 10000"/>
              </a:avLst>
            </a:prstGeom>
            <a:gradFill rotWithShape="0">
              <a:gsLst>
                <a:gs pos="0">
                  <a:srgbClr val="3C9138">
                    <a:alpha val="100000"/>
                  </a:srgbClr>
                </a:gs>
                <a:gs pos="79999">
                  <a:srgbClr val="4EBE4A">
                    <a:alpha val="100000"/>
                  </a:srgbClr>
                </a:gs>
                <a:gs pos="100000">
                  <a:srgbClr val="4DC048">
                    <a:alpha val="100000"/>
                  </a:srgbClr>
                </a:gs>
              </a:gsLst>
              <a:lin ang="5400000" scaled="1"/>
              <a:tileRect/>
            </a:gradFill>
            <a:ln w="9525">
              <a:noFill/>
            </a:ln>
          </p:spPr>
          <p:txBody>
            <a:bodyPr anchor="t"/>
            <a:p>
              <a:pPr lvl="0" eaLnBrk="0" hangingPunct="0"/>
              <a:endParaRPr lang="zh-CN" altLang="en-US" sz="216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a:p>
              <a:pPr lvl="0" eaLnBrk="0" hangingPunct="0"/>
              <a:endParaRPr lang="zh-CN" altLang="en-US" sz="216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a:p>
              <a:pPr lvl="0" eaLnBrk="0" hangingPunct="0"/>
              <a:r>
                <a:rPr lang="zh-CN" altLang="en-US" sz="2160" b="1" dirty="0">
                  <a:solidFill>
                    <a:srgbClr val="CCEDC7"/>
                  </a:solidFill>
                  <a:latin typeface="宋体" panose="02010600030101010101" pitchFamily="2" charset="-122"/>
                  <a:ea typeface="宋体" panose="02010600030101010101" pitchFamily="2" charset="-122"/>
                  <a:sym typeface="宋体" panose="02010600030101010101" pitchFamily="2" charset="-122"/>
                </a:rPr>
                <a:t>股东按章程缴纳出资</a:t>
              </a:r>
              <a:endParaRPr lang="zh-CN" altLang="en-US" sz="2160" dirty="0">
                <a:latin typeface="Arial" panose="020B0604020202020204" pitchFamily="34" charset="0"/>
                <a:ea typeface="宋体" panose="02010600030101010101" pitchFamily="2" charset="-122"/>
              </a:endParaRPr>
            </a:p>
          </p:txBody>
        </p:sp>
        <p:sp>
          <p:nvSpPr>
            <p:cNvPr id="14349" name="Rectangle 13"/>
            <p:cNvSpPr/>
            <p:nvPr/>
          </p:nvSpPr>
          <p:spPr>
            <a:xfrm>
              <a:off x="4528516" y="583711"/>
              <a:ext cx="1549492" cy="907117"/>
            </a:xfrm>
            <a:prstGeom prst="rect">
              <a:avLst/>
            </a:prstGeom>
            <a:noFill/>
            <a:ln w="9525">
              <a:noFill/>
            </a:ln>
          </p:spPr>
          <p:txBody>
            <a:bodyPr tIns="109728" bIns="109728" anchor="ctr"/>
            <a:p>
              <a:pPr lvl="0" algn="ctr" eaLnBrk="0" hangingPunct="0">
                <a:lnSpc>
                  <a:spcPct val="90000"/>
                </a:lnSpc>
                <a:spcAft>
                  <a:spcPct val="35000"/>
                </a:spcAft>
              </a:pP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50" name="AutoShape 14"/>
            <p:cNvSpPr/>
            <p:nvPr/>
          </p:nvSpPr>
          <p:spPr>
            <a:xfrm>
              <a:off x="3999713" y="1790788"/>
              <a:ext cx="340458" cy="398272"/>
            </a:xfrm>
            <a:prstGeom prst="rightArrow">
              <a:avLst>
                <a:gd name="adj1" fmla="val 60000"/>
                <a:gd name="adj2" fmla="val 50000"/>
              </a:avLst>
            </a:prstGeom>
            <a:gradFill rotWithShape="0">
              <a:gsLst>
                <a:gs pos="0">
                  <a:srgbClr val="38913A">
                    <a:alpha val="100000"/>
                  </a:srgbClr>
                </a:gs>
                <a:gs pos="79999">
                  <a:srgbClr val="4ABE4D">
                    <a:alpha val="100000"/>
                  </a:srgbClr>
                </a:gs>
                <a:gs pos="100000">
                  <a:srgbClr val="48C04B">
                    <a:alpha val="100000"/>
                  </a:srgbClr>
                </a:gs>
              </a:gsLst>
              <a:lin ang="5400000" scaled="1"/>
              <a:tileRect/>
            </a:gradFill>
            <a:ln w="9525">
              <a:noFill/>
            </a:ln>
          </p:spPr>
          <p:txBody>
            <a:bodyPr anchor="t"/>
            <a:p>
              <a:pPr lvl="0" eaLnBrk="0" hangingPunct="0"/>
              <a:endParaRPr lang="zh-CN" altLang="en-US" sz="2160" dirty="0">
                <a:latin typeface="Arial" panose="020B0604020202020204" pitchFamily="34" charset="0"/>
                <a:ea typeface="宋体" panose="02010600030101010101" pitchFamily="2" charset="-122"/>
              </a:endParaRPr>
            </a:p>
          </p:txBody>
        </p:sp>
        <p:sp>
          <p:nvSpPr>
            <p:cNvPr id="14351" name="Rectangle 15"/>
            <p:cNvSpPr/>
            <p:nvPr/>
          </p:nvSpPr>
          <p:spPr>
            <a:xfrm>
              <a:off x="5839755" y="1101382"/>
              <a:ext cx="238321" cy="238964"/>
            </a:xfrm>
            <a:prstGeom prst="rect">
              <a:avLst/>
            </a:prstGeom>
            <a:noFill/>
            <a:ln w="9525">
              <a:noFill/>
            </a:ln>
          </p:spPr>
          <p:txBody>
            <a:bodyPr lIns="0" tIns="0" rIns="0" bIns="0" anchor="ctr"/>
            <a:p>
              <a:pPr lvl="0" algn="ctr" eaLnBrk="0" hangingPunct="0">
                <a:lnSpc>
                  <a:spcPct val="90000"/>
                </a:lnSpc>
                <a:spcAft>
                  <a:spcPct val="35000"/>
                </a:spcAft>
              </a:pP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52" name="AutoShape 16"/>
            <p:cNvSpPr/>
            <p:nvPr/>
          </p:nvSpPr>
          <p:spPr>
            <a:xfrm>
              <a:off x="4528813" y="622808"/>
              <a:ext cx="718292" cy="2673690"/>
            </a:xfrm>
            <a:prstGeom prst="roundRect">
              <a:avLst>
                <a:gd name="adj" fmla="val 10000"/>
              </a:avLst>
            </a:prstGeom>
            <a:gradFill rotWithShape="0">
              <a:gsLst>
                <a:gs pos="0">
                  <a:srgbClr val="3A8E50">
                    <a:alpha val="100000"/>
                  </a:srgbClr>
                </a:gs>
                <a:gs pos="79999">
                  <a:srgbClr val="4DBB69">
                    <a:alpha val="100000"/>
                  </a:srgbClr>
                </a:gs>
                <a:gs pos="100000">
                  <a:srgbClr val="4ABF68">
                    <a:alpha val="100000"/>
                  </a:srgbClr>
                </a:gs>
              </a:gsLst>
              <a:lin ang="5400000" scaled="1"/>
              <a:tileRect/>
            </a:gradFill>
            <a:ln w="9525">
              <a:noFill/>
            </a:ln>
          </p:spPr>
          <p:txBody>
            <a:bodyPr anchor="t"/>
            <a:p>
              <a:pPr lvl="0" algn="ctr" eaLnBrk="0" hangingPunct="0">
                <a:lnSpc>
                  <a:spcPct val="90000"/>
                </a:lnSpc>
                <a:spcAft>
                  <a:spcPct val="35000"/>
                </a:spcAft>
              </a:pPr>
              <a:endParaRPr lang="zh-CN" altLang="en-US" sz="96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a:p>
              <a:pPr lvl="0" algn="ctr" eaLnBrk="0" hangingPunct="0">
                <a:lnSpc>
                  <a:spcPct val="90000"/>
                </a:lnSpc>
                <a:spcAft>
                  <a:spcPct val="35000"/>
                </a:spcAft>
              </a:pPr>
              <a:r>
                <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rPr>
                <a:t>申请设立登记</a:t>
              </a: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53" name="Rectangle 17"/>
            <p:cNvSpPr/>
            <p:nvPr/>
          </p:nvSpPr>
          <p:spPr>
            <a:xfrm>
              <a:off x="6776826" y="583711"/>
              <a:ext cx="1549492" cy="907117"/>
            </a:xfrm>
            <a:prstGeom prst="rect">
              <a:avLst/>
            </a:prstGeom>
            <a:noFill/>
            <a:ln w="9525">
              <a:noFill/>
            </a:ln>
          </p:spPr>
          <p:txBody>
            <a:bodyPr tIns="109728" bIns="109728" anchor="ctr"/>
            <a:p>
              <a:pPr lvl="0" algn="ctr" eaLnBrk="0" hangingPunct="0">
                <a:lnSpc>
                  <a:spcPct val="90000"/>
                </a:lnSpc>
                <a:spcAft>
                  <a:spcPct val="35000"/>
                </a:spcAft>
              </a:pP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56" name="AutoShape 20"/>
            <p:cNvSpPr/>
            <p:nvPr/>
          </p:nvSpPr>
          <p:spPr>
            <a:xfrm>
              <a:off x="5949284" y="617367"/>
              <a:ext cx="766013" cy="2657370"/>
            </a:xfrm>
            <a:prstGeom prst="roundRect">
              <a:avLst>
                <a:gd name="adj" fmla="val 10000"/>
              </a:avLst>
            </a:prstGeom>
            <a:gradFill rotWithShape="0">
              <a:gsLst>
                <a:gs pos="0">
                  <a:srgbClr val="398B68">
                    <a:alpha val="100000"/>
                  </a:srgbClr>
                </a:gs>
                <a:gs pos="79999">
                  <a:srgbClr val="4CB788">
                    <a:alpha val="100000"/>
                  </a:srgbClr>
                </a:gs>
                <a:gs pos="100000">
                  <a:srgbClr val="4ABA89">
                    <a:alpha val="100000"/>
                  </a:srgbClr>
                </a:gs>
              </a:gsLst>
              <a:lin ang="5400000" scaled="1"/>
              <a:tileRect/>
            </a:gradFill>
            <a:ln w="9525">
              <a:noFill/>
            </a:ln>
          </p:spPr>
          <p:txBody>
            <a:bodyPr anchor="t"/>
            <a:p>
              <a:pPr lvl="0" algn="ctr" eaLnBrk="0" hangingPunct="0">
                <a:lnSpc>
                  <a:spcPct val="90000"/>
                </a:lnSpc>
                <a:spcAft>
                  <a:spcPct val="35000"/>
                </a:spcAft>
              </a:pPr>
              <a:r>
                <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rPr>
                <a:t>签发出资证明书</a:t>
              </a: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57" name="Rectangle 21"/>
            <p:cNvSpPr/>
            <p:nvPr/>
          </p:nvSpPr>
          <p:spPr>
            <a:xfrm>
              <a:off x="6776826" y="2189647"/>
              <a:ext cx="1549492" cy="907117"/>
            </a:xfrm>
            <a:prstGeom prst="rect">
              <a:avLst/>
            </a:prstGeom>
            <a:noFill/>
            <a:ln w="9525">
              <a:noFill/>
            </a:ln>
          </p:spPr>
          <p:txBody>
            <a:bodyPr tIns="109728" bIns="109728" anchor="ctr"/>
            <a:p>
              <a:pPr lvl="0" algn="ctr" eaLnBrk="0" hangingPunct="0">
                <a:lnSpc>
                  <a:spcPct val="90000"/>
                </a:lnSpc>
                <a:spcAft>
                  <a:spcPct val="35000"/>
                </a:spcAft>
              </a:pP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60" name="AutoShape 24"/>
            <p:cNvSpPr/>
            <p:nvPr/>
          </p:nvSpPr>
          <p:spPr>
            <a:xfrm>
              <a:off x="7178974" y="660546"/>
              <a:ext cx="746181" cy="2657370"/>
            </a:xfrm>
            <a:prstGeom prst="roundRect">
              <a:avLst>
                <a:gd name="adj" fmla="val 10000"/>
              </a:avLst>
            </a:prstGeom>
            <a:gradFill rotWithShape="0">
              <a:gsLst>
                <a:gs pos="0">
                  <a:srgbClr val="3C8A80">
                    <a:alpha val="100000"/>
                  </a:srgbClr>
                </a:gs>
                <a:gs pos="79999">
                  <a:srgbClr val="4EB4A9">
                    <a:alpha val="100000"/>
                  </a:srgbClr>
                </a:gs>
                <a:gs pos="100000">
                  <a:srgbClr val="4DB7AB">
                    <a:alpha val="100000"/>
                  </a:srgbClr>
                </a:gs>
              </a:gsLst>
              <a:lin ang="5400000" scaled="1"/>
              <a:tileRect/>
            </a:gradFill>
            <a:ln w="9525">
              <a:noFill/>
            </a:ln>
          </p:spPr>
          <p:txBody>
            <a:bodyPr anchor="t"/>
            <a:p>
              <a:pPr lvl="0" algn="ctr" eaLnBrk="0" hangingPunct="0">
                <a:lnSpc>
                  <a:spcPct val="90000"/>
                </a:lnSpc>
                <a:spcAft>
                  <a:spcPct val="35000"/>
                </a:spcAft>
              </a:pPr>
              <a:r>
                <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rPr>
                <a:t>颁发</a:t>
              </a:r>
              <a:r>
                <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hlinkClick r:id="rId3" action="ppaction://hlinkfile"/>
                </a:rPr>
                <a:t>营业执照</a:t>
              </a: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a:p>
              <a:pPr lvl="0" algn="ctr" eaLnBrk="0" hangingPunct="0">
                <a:lnSpc>
                  <a:spcPct val="90000"/>
                </a:lnSpc>
                <a:spcAft>
                  <a:spcPct val="35000"/>
                </a:spcAft>
              </a:pPr>
              <a:r>
                <a:rPr lang="zh-CN" altLang="en-US" sz="1440" b="1" dirty="0">
                  <a:solidFill>
                    <a:srgbClr val="CCEDC7"/>
                  </a:solidFill>
                  <a:latin typeface="宋体" panose="02010600030101010101" pitchFamily="2" charset="-122"/>
                  <a:ea typeface="宋体" panose="02010600030101010101" pitchFamily="2" charset="-122"/>
                  <a:sym typeface="宋体" panose="02010600030101010101" pitchFamily="2" charset="-122"/>
                </a:rPr>
                <a:t>工商</a:t>
              </a:r>
              <a:endParaRPr lang="zh-CN" altLang="en-US" sz="144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67" name="Rectangle 31"/>
            <p:cNvSpPr/>
            <p:nvPr/>
          </p:nvSpPr>
          <p:spPr>
            <a:xfrm>
              <a:off x="1872339" y="2523723"/>
              <a:ext cx="238321" cy="238964"/>
            </a:xfrm>
            <a:prstGeom prst="rect">
              <a:avLst/>
            </a:prstGeom>
            <a:noFill/>
            <a:ln w="9525">
              <a:noFill/>
            </a:ln>
          </p:spPr>
          <p:txBody>
            <a:bodyPr lIns="0" tIns="0" rIns="0" bIns="0" anchor="ctr"/>
            <a:p>
              <a:pPr lvl="0" algn="ctr" eaLnBrk="0" hangingPunct="0">
                <a:lnSpc>
                  <a:spcPct val="90000"/>
                </a:lnSpc>
                <a:spcAft>
                  <a:spcPct val="35000"/>
                </a:spcAft>
              </a:pP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69" name="Rectangle 33"/>
            <p:cNvSpPr/>
            <p:nvPr/>
          </p:nvSpPr>
          <p:spPr>
            <a:xfrm>
              <a:off x="31895" y="2189012"/>
              <a:ext cx="1549492" cy="907117"/>
            </a:xfrm>
            <a:prstGeom prst="rect">
              <a:avLst/>
            </a:prstGeom>
            <a:noFill/>
            <a:ln w="9525">
              <a:noFill/>
            </a:ln>
          </p:spPr>
          <p:txBody>
            <a:bodyPr tIns="109728" bIns="109728" anchor="ctr"/>
            <a:p>
              <a:pPr lvl="0" algn="ctr" eaLnBrk="0" hangingPunct="0">
                <a:lnSpc>
                  <a:spcPct val="90000"/>
                </a:lnSpc>
                <a:spcAft>
                  <a:spcPct val="35000"/>
                </a:spcAft>
              </a:pP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77" name="Rectangle 41"/>
            <p:cNvSpPr/>
            <p:nvPr/>
          </p:nvSpPr>
          <p:spPr>
            <a:xfrm>
              <a:off x="2280205" y="3795583"/>
              <a:ext cx="1549492" cy="907117"/>
            </a:xfrm>
            <a:prstGeom prst="rect">
              <a:avLst/>
            </a:prstGeom>
            <a:noFill/>
            <a:ln w="9525">
              <a:noFill/>
            </a:ln>
          </p:spPr>
          <p:txBody>
            <a:bodyPr tIns="109728" bIns="109728" anchor="ctr"/>
            <a:p>
              <a:pPr lvl="0" algn="ctr" eaLnBrk="0" hangingPunct="0">
                <a:lnSpc>
                  <a:spcPct val="90000"/>
                </a:lnSpc>
                <a:spcAft>
                  <a:spcPct val="35000"/>
                </a:spcAft>
              </a:pPr>
              <a:r>
                <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rPr>
                <a:t>转投资</a:t>
              </a: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4379" name="Rectangle 43"/>
            <p:cNvSpPr/>
            <p:nvPr/>
          </p:nvSpPr>
          <p:spPr>
            <a:xfrm>
              <a:off x="3999242" y="4129660"/>
              <a:ext cx="238321" cy="238964"/>
            </a:xfrm>
            <a:prstGeom prst="rect">
              <a:avLst/>
            </a:prstGeom>
            <a:noFill/>
            <a:ln w="9525">
              <a:noFill/>
            </a:ln>
          </p:spPr>
          <p:txBody>
            <a:bodyPr lIns="0" tIns="0" rIns="0" bIns="0" anchor="ctr"/>
            <a:p>
              <a:pPr lvl="0" algn="ctr" eaLnBrk="0" hangingPunct="0">
                <a:lnSpc>
                  <a:spcPct val="90000"/>
                </a:lnSpc>
                <a:spcAft>
                  <a:spcPct val="35000"/>
                </a:spcAft>
              </a:pPr>
              <a:endParaRPr lang="zh-CN" altLang="en-US" sz="288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grpSp>
      <p:sp>
        <p:nvSpPr>
          <p:cNvPr id="3" name="AutoShape 14"/>
          <p:cNvSpPr/>
          <p:nvPr/>
        </p:nvSpPr>
        <p:spPr>
          <a:xfrm>
            <a:off x="7282640" y="3848606"/>
            <a:ext cx="418602" cy="446311"/>
          </a:xfrm>
          <a:prstGeom prst="rightArrow">
            <a:avLst>
              <a:gd name="adj1" fmla="val 60000"/>
              <a:gd name="adj2" fmla="val 50000"/>
            </a:avLst>
          </a:prstGeom>
          <a:solidFill>
            <a:srgbClr val="4BB867"/>
          </a:solidFill>
          <a:ln w="9525">
            <a:noFill/>
          </a:ln>
        </p:spPr>
        <p:txBody>
          <a:bodyPr anchor="t"/>
          <a:p>
            <a:pPr lvl="0" eaLnBrk="0" hangingPunct="0"/>
            <a:endParaRPr lang="zh-CN" altLang="en-US" sz="2160" dirty="0">
              <a:latin typeface="Arial" panose="020B0604020202020204" pitchFamily="34" charset="0"/>
              <a:ea typeface="宋体" panose="02010600030101010101" pitchFamily="2" charset="-122"/>
            </a:endParaRPr>
          </a:p>
        </p:txBody>
      </p:sp>
      <p:sp>
        <p:nvSpPr>
          <p:cNvPr id="4" name="AutoShape 14"/>
          <p:cNvSpPr/>
          <p:nvPr/>
        </p:nvSpPr>
        <p:spPr>
          <a:xfrm>
            <a:off x="9026858" y="3847082"/>
            <a:ext cx="418602" cy="446311"/>
          </a:xfrm>
          <a:prstGeom prst="rightArrow">
            <a:avLst>
              <a:gd name="adj1" fmla="val 60000"/>
              <a:gd name="adj2" fmla="val 50000"/>
            </a:avLst>
          </a:prstGeom>
          <a:solidFill>
            <a:srgbClr val="4AB385"/>
          </a:solidFill>
          <a:ln w="9525">
            <a:noFill/>
          </a:ln>
        </p:spPr>
        <p:txBody>
          <a:bodyPr anchor="t"/>
          <a:p>
            <a:pPr lvl="0" eaLnBrk="0" hangingPunct="0"/>
            <a:endParaRPr lang="zh-CN" altLang="en-US" sz="2160" dirty="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表格 1"/>
          <p:cNvGraphicFramePr/>
          <p:nvPr/>
        </p:nvGraphicFramePr>
        <p:xfrm>
          <a:off x="1341120" y="868680"/>
          <a:ext cx="9399905" cy="5601970"/>
        </p:xfrm>
        <a:graphic>
          <a:graphicData uri="http://schemas.openxmlformats.org/drawingml/2006/table">
            <a:tbl>
              <a:tblPr firstRow="1" bandRow="1">
                <a:tableStyleId>{5C22544A-7EE6-4342-B048-85BDC9FD1C3A}</a:tableStyleId>
              </a:tblPr>
              <a:tblGrid>
                <a:gridCol w="3173095"/>
                <a:gridCol w="1527175"/>
                <a:gridCol w="2349500"/>
                <a:gridCol w="2350135"/>
              </a:tblGrid>
              <a:tr h="626745">
                <a:tc>
                  <a:txBody>
                    <a:bodyPr/>
                    <a:p>
                      <a:pPr>
                        <a:buNone/>
                      </a:pPr>
                      <a:r>
                        <a:rPr lang="zh-CN" altLang="en-US"/>
                        <a:t>公司名称</a:t>
                      </a:r>
                      <a:endParaRPr lang="zh-CN" altLang="en-US"/>
                    </a:p>
                  </a:txBody>
                  <a:tcPr/>
                </a:tc>
                <a:tc>
                  <a:txBody>
                    <a:bodyPr/>
                    <a:p>
                      <a:pPr>
                        <a:buNone/>
                      </a:pPr>
                      <a:r>
                        <a:rPr lang="zh-CN" altLang="en-US"/>
                        <a:t>问题</a:t>
                      </a:r>
                      <a:endParaRPr lang="zh-CN" altLang="en-US"/>
                    </a:p>
                  </a:txBody>
                  <a:tcPr/>
                </a:tc>
                <a:tc>
                  <a:txBody>
                    <a:bodyPr/>
                    <a:p>
                      <a:pPr>
                        <a:buNone/>
                      </a:pPr>
                      <a:r>
                        <a:rPr lang="zh-CN" altLang="en-US"/>
                        <a:t>出资方式</a:t>
                      </a:r>
                      <a:endParaRPr lang="zh-CN" altLang="en-US"/>
                    </a:p>
                  </a:txBody>
                  <a:tcPr/>
                </a:tc>
                <a:tc>
                  <a:txBody>
                    <a:bodyPr/>
                    <a:p>
                      <a:pPr>
                        <a:buNone/>
                      </a:pPr>
                      <a:r>
                        <a:rPr lang="zh-CN" altLang="en-US"/>
                        <a:t>问题</a:t>
                      </a:r>
                      <a:endParaRPr lang="zh-CN" altLang="en-US"/>
                    </a:p>
                  </a:txBody>
                  <a:tcPr/>
                </a:tc>
              </a:tr>
              <a:tr h="822960">
                <a:tc>
                  <a:txBody>
                    <a:bodyPr/>
                    <a:p>
                      <a:pPr>
                        <a:buNone/>
                      </a:pPr>
                      <a:r>
                        <a:rPr lang="zh-CN" altLang="en-US" sz="2400" b="1">
                          <a:solidFill>
                            <a:schemeClr val="tx1"/>
                          </a:solidFill>
                          <a:latin typeface="仿宋" panose="02010609060101010101" charset="-122"/>
                          <a:ea typeface="仿宋" panose="02010609060101010101" charset="-122"/>
                        </a:rPr>
                        <a:t>致一电子股份有限公司</a:t>
                      </a:r>
                      <a:endParaRPr lang="zh-CN" altLang="en-US" sz="2400" b="1">
                        <a:solidFill>
                          <a:schemeClr val="tx1"/>
                        </a:solidFill>
                        <a:latin typeface="仿宋" panose="02010609060101010101" charset="-122"/>
                        <a:ea typeface="仿宋" panose="02010609060101010101" charset="-122"/>
                      </a:endParaRPr>
                    </a:p>
                  </a:txBody>
                  <a:tcPr/>
                </a:tc>
                <a:tc>
                  <a:txBody>
                    <a:bodyPr/>
                    <a:p>
                      <a:pPr>
                        <a:buNone/>
                      </a:pPr>
                      <a:endParaRPr lang="zh-CN" altLang="en-US"/>
                    </a:p>
                  </a:txBody>
                  <a:tcPr/>
                </a:tc>
                <a:tc>
                  <a:txBody>
                    <a:bodyPr/>
                    <a:p>
                      <a:pPr>
                        <a:buNone/>
                      </a:pPr>
                      <a:endParaRPr lang="zh-CN" altLang="en-US"/>
                    </a:p>
                  </a:txBody>
                  <a:tcPr/>
                </a:tc>
                <a:tc>
                  <a:txBody>
                    <a:bodyPr/>
                    <a:p>
                      <a:pPr>
                        <a:buNone/>
                      </a:pPr>
                      <a:endParaRPr lang="zh-CN" altLang="en-US"/>
                    </a:p>
                  </a:txBody>
                  <a:tcPr/>
                </a:tc>
              </a:tr>
              <a:tr h="640080">
                <a:tc>
                  <a:txBody>
                    <a:bodyPr/>
                    <a:p>
                      <a:pPr>
                        <a:buNone/>
                      </a:pPr>
                      <a:r>
                        <a:rPr lang="zh-CN" altLang="en-US" sz="2400" b="1">
                          <a:solidFill>
                            <a:schemeClr val="tx1"/>
                          </a:solidFill>
                          <a:latin typeface="仿宋" panose="02010609060101010101" charset="-122"/>
                          <a:ea typeface="仿宋" panose="02010609060101010101" charset="-122"/>
                        </a:rPr>
                        <a:t>日照辣妹子辣条股份有限公司</a:t>
                      </a:r>
                      <a:endParaRPr lang="zh-CN" altLang="en-US" sz="2400" b="1">
                        <a:solidFill>
                          <a:schemeClr val="tx1"/>
                        </a:solidFill>
                        <a:latin typeface="仿宋" panose="02010609060101010101" charset="-122"/>
                        <a:ea typeface="仿宋" panose="02010609060101010101" charset="-122"/>
                      </a:endParaRPr>
                    </a:p>
                  </a:txBody>
                  <a:tcPr/>
                </a:tc>
                <a:tc>
                  <a:txBody>
                    <a:bodyPr/>
                    <a:p>
                      <a:pPr>
                        <a:buNone/>
                      </a:pPr>
                      <a:endParaRPr lang="zh-CN" altLang="en-US"/>
                    </a:p>
                  </a:txBody>
                  <a:tcPr/>
                </a:tc>
                <a:tc>
                  <a:txBody>
                    <a:bodyPr/>
                    <a:p>
                      <a:pPr>
                        <a:buNone/>
                      </a:pPr>
                      <a:endParaRPr lang="zh-CN" altLang="en-US"/>
                    </a:p>
                  </a:txBody>
                  <a:tcPr/>
                </a:tc>
                <a:tc>
                  <a:txBody>
                    <a:bodyPr/>
                    <a:p>
                      <a:pPr>
                        <a:buNone/>
                      </a:pPr>
                      <a:endParaRPr lang="zh-CN" altLang="en-US"/>
                    </a:p>
                  </a:txBody>
                  <a:tcPr/>
                </a:tc>
              </a:tr>
              <a:tr h="640080">
                <a:tc>
                  <a:txBody>
                    <a:bodyPr/>
                    <a:p>
                      <a:pPr>
                        <a:buNone/>
                      </a:pPr>
                      <a:r>
                        <a:rPr lang="zh-CN" altLang="en-US" sz="2400" b="1">
                          <a:solidFill>
                            <a:schemeClr val="tx1"/>
                          </a:solidFill>
                          <a:latin typeface="仿宋" panose="02010609060101010101" charset="-122"/>
                          <a:ea typeface="仿宋" panose="02010609060101010101" charset="-122"/>
                        </a:rPr>
                        <a:t>地雷玩具股份有限公司</a:t>
                      </a:r>
                      <a:endParaRPr lang="zh-CN" altLang="en-US" sz="2400" b="1">
                        <a:solidFill>
                          <a:schemeClr val="tx1"/>
                        </a:solidFill>
                        <a:latin typeface="仿宋" panose="02010609060101010101" charset="-122"/>
                        <a:ea typeface="仿宋" panose="02010609060101010101" charset="-122"/>
                      </a:endParaRPr>
                    </a:p>
                  </a:txBody>
                  <a:tcPr/>
                </a:tc>
                <a:tc>
                  <a:txBody>
                    <a:bodyPr/>
                    <a:p>
                      <a:pPr>
                        <a:buNone/>
                      </a:pPr>
                      <a:endParaRPr lang="zh-CN" altLang="en-US"/>
                    </a:p>
                  </a:txBody>
                  <a:tcPr/>
                </a:tc>
                <a:tc>
                  <a:txBody>
                    <a:bodyPr/>
                    <a:p>
                      <a:pPr>
                        <a:buNone/>
                      </a:pPr>
                      <a:endParaRPr lang="zh-CN" altLang="en-US"/>
                    </a:p>
                  </a:txBody>
                  <a:tcPr/>
                </a:tc>
                <a:tc>
                  <a:txBody>
                    <a:bodyPr/>
                    <a:p>
                      <a:pPr>
                        <a:buNone/>
                      </a:pPr>
                      <a:endParaRPr lang="zh-CN" altLang="en-US"/>
                    </a:p>
                  </a:txBody>
                  <a:tcPr/>
                </a:tc>
              </a:tr>
              <a:tr h="626110">
                <a:tc>
                  <a:txBody>
                    <a:bodyPr/>
                    <a:p>
                      <a:pPr>
                        <a:buNone/>
                      </a:pPr>
                      <a:r>
                        <a:rPr lang="en-US" altLang="zh-CN" sz="2400" b="1">
                          <a:solidFill>
                            <a:schemeClr val="tx1"/>
                          </a:solidFill>
                          <a:effectLst>
                            <a:outerShdw blurRad="38100" dist="19050" dir="2700000" algn="tl" rotWithShape="0">
                              <a:schemeClr val="dk1">
                                <a:alpha val="40000"/>
                              </a:schemeClr>
                            </a:outerShdw>
                          </a:effectLst>
                          <a:latin typeface="仿宋" panose="02010609060101010101" charset="-122"/>
                          <a:ea typeface="仿宋" panose="02010609060101010101" charset="-122"/>
                          <a:sym typeface="+mn-ea"/>
                        </a:rPr>
                        <a:t>602</a:t>
                      </a:r>
                      <a:r>
                        <a:rPr lang="zh-CN" altLang="en-US" sz="2400" b="1">
                          <a:solidFill>
                            <a:schemeClr val="tx1"/>
                          </a:solidFill>
                          <a:effectLst>
                            <a:outerShdw blurRad="38100" dist="19050" dir="2700000" algn="tl" rotWithShape="0">
                              <a:schemeClr val="dk1">
                                <a:alpha val="40000"/>
                              </a:schemeClr>
                            </a:outerShdw>
                          </a:effectLst>
                          <a:latin typeface="仿宋" panose="02010609060101010101" charset="-122"/>
                          <a:ea typeface="仿宋" panose="02010609060101010101" charset="-122"/>
                          <a:sym typeface="+mn-ea"/>
                        </a:rPr>
                        <a:t>鞋业有限责任公司</a:t>
                      </a:r>
                      <a:endParaRPr lang="zh-CN" altLang="en-US" sz="2400" b="1">
                        <a:solidFill>
                          <a:schemeClr val="tx1"/>
                        </a:solidFill>
                        <a:effectLst>
                          <a:outerShdw blurRad="38100" dist="19050" dir="2700000" algn="tl" rotWithShape="0">
                            <a:schemeClr val="dk1">
                              <a:alpha val="40000"/>
                            </a:schemeClr>
                          </a:outerShdw>
                        </a:effectLst>
                        <a:latin typeface="仿宋" panose="02010609060101010101" charset="-122"/>
                        <a:ea typeface="仿宋" panose="02010609060101010101" charset="-122"/>
                        <a:sym typeface="+mn-ea"/>
                      </a:endParaRPr>
                    </a:p>
                  </a:txBody>
                  <a:tcPr/>
                </a:tc>
                <a:tc>
                  <a:txBody>
                    <a:bodyPr/>
                    <a:p>
                      <a:pPr>
                        <a:buNone/>
                      </a:pPr>
                      <a:endParaRPr lang="zh-CN" altLang="en-US"/>
                    </a:p>
                  </a:txBody>
                  <a:tcPr/>
                </a:tc>
                <a:tc>
                  <a:txBody>
                    <a:bodyPr/>
                    <a:p>
                      <a:pPr>
                        <a:buNone/>
                      </a:pPr>
                      <a:endParaRPr lang="zh-CN" altLang="en-US"/>
                    </a:p>
                  </a:txBody>
                  <a:tcPr/>
                </a:tc>
                <a:tc>
                  <a:txBody>
                    <a:bodyPr/>
                    <a:p>
                      <a:pPr>
                        <a:buNone/>
                      </a:pPr>
                      <a:endParaRPr lang="zh-CN" altLang="en-US"/>
                    </a:p>
                  </a:txBody>
                  <a:tcPr/>
                </a:tc>
              </a:tr>
              <a:tr h="626745">
                <a:tc>
                  <a:txBody>
                    <a:bodyPr/>
                    <a:p>
                      <a:pPr>
                        <a:buNone/>
                      </a:pPr>
                      <a:r>
                        <a:rPr lang="zh-CN" altLang="en-US" sz="2400" b="1">
                          <a:solidFill>
                            <a:schemeClr val="tx1"/>
                          </a:solidFill>
                          <a:latin typeface="仿宋" panose="02010609060101010101" charset="-122"/>
                          <a:ea typeface="仿宋" panose="02010609060101010101" charset="-122"/>
                        </a:rPr>
                        <a:t>同大有限公司</a:t>
                      </a:r>
                      <a:endParaRPr lang="zh-CN" altLang="en-US" sz="2400" b="1">
                        <a:solidFill>
                          <a:schemeClr val="tx1"/>
                        </a:solidFill>
                        <a:latin typeface="仿宋" panose="02010609060101010101" charset="-122"/>
                        <a:ea typeface="仿宋" panose="02010609060101010101" charset="-122"/>
                      </a:endParaRPr>
                    </a:p>
                  </a:txBody>
                  <a:tcPr/>
                </a:tc>
                <a:tc>
                  <a:txBody>
                    <a:bodyPr/>
                    <a:p>
                      <a:pPr>
                        <a:buNone/>
                      </a:pPr>
                      <a:endParaRPr lang="zh-CN" altLang="en-US"/>
                    </a:p>
                  </a:txBody>
                  <a:tcPr/>
                </a:tc>
                <a:tc>
                  <a:txBody>
                    <a:bodyPr/>
                    <a:p>
                      <a:pPr>
                        <a:buNone/>
                      </a:pPr>
                      <a:endParaRPr lang="zh-CN" altLang="en-US"/>
                    </a:p>
                  </a:txBody>
                  <a:tcPr/>
                </a:tc>
                <a:tc>
                  <a:txBody>
                    <a:bodyPr/>
                    <a:p>
                      <a:pPr>
                        <a:buNone/>
                      </a:pPr>
                      <a:endParaRPr lang="zh-CN" altLang="en-US"/>
                    </a:p>
                  </a:txBody>
                  <a:tcPr/>
                </a:tc>
              </a:tr>
              <a:tr h="626745">
                <a:tc>
                  <a:txBody>
                    <a:bodyPr/>
                    <a:p>
                      <a:pPr>
                        <a:buNone/>
                      </a:pPr>
                      <a:r>
                        <a:rPr lang="zh-CN" altLang="en-US" sz="2400" b="1"/>
                        <a:t>日照市</a:t>
                      </a:r>
                      <a:r>
                        <a:rPr lang="en-US" altLang="zh-CN" sz="2400" b="1"/>
                        <a:t>601</a:t>
                      </a:r>
                      <a:r>
                        <a:rPr lang="zh-CN" altLang="en-US" sz="2400" b="1"/>
                        <a:t>服装有限责任公司</a:t>
                      </a:r>
                      <a:endParaRPr lang="zh-CN" altLang="en-US" sz="2400" b="1"/>
                    </a:p>
                  </a:txBody>
                  <a:tcPr/>
                </a:tc>
                <a:tc>
                  <a:txBody>
                    <a:bodyPr/>
                    <a:p>
                      <a:pPr>
                        <a:buNone/>
                      </a:pPr>
                      <a:endParaRPr lang="zh-CN" altLang="en-US"/>
                    </a:p>
                  </a:txBody>
                  <a:tcPr/>
                </a:tc>
                <a:tc>
                  <a:txBody>
                    <a:bodyPr/>
                    <a:p>
                      <a:pPr>
                        <a:buNone/>
                      </a:pPr>
                      <a:endParaRPr lang="zh-CN" altLang="en-US"/>
                    </a:p>
                  </a:txBody>
                  <a:tcPr/>
                </a:tc>
                <a:tc>
                  <a:txBody>
                    <a:bodyPr/>
                    <a:p>
                      <a:pPr>
                        <a:buNone/>
                      </a:pPr>
                      <a:endParaRPr lang="zh-CN" altLang="en-US"/>
                    </a:p>
                  </a:txBody>
                  <a:tcPr/>
                </a:tc>
              </a:tr>
              <a:tr h="626745">
                <a:tc>
                  <a:txBody>
                    <a:bodyPr/>
                    <a:p>
                      <a:pPr>
                        <a:buNone/>
                      </a:pPr>
                      <a:r>
                        <a:rPr lang="zh-CN" altLang="en-US" sz="2400" b="1"/>
                        <a:t>自由飞翔</a:t>
                      </a:r>
                      <a:r>
                        <a:rPr lang="zh-CN" altLang="en-US" sz="2400" b="1">
                          <a:sym typeface="+mn-ea"/>
                        </a:rPr>
                        <a:t>有限责任公司</a:t>
                      </a:r>
                      <a:endParaRPr lang="zh-CN" altLang="en-US" sz="2400" b="1">
                        <a:sym typeface="+mn-ea"/>
                      </a:endParaRPr>
                    </a:p>
                    <a:p>
                      <a:pPr>
                        <a:buNone/>
                      </a:pPr>
                      <a:endParaRPr lang="zh-CN" altLang="en-US"/>
                    </a:p>
                  </a:txBody>
                  <a:tcPr/>
                </a:tc>
                <a:tc>
                  <a:txBody>
                    <a:bodyPr/>
                    <a:p>
                      <a:pPr>
                        <a:buNone/>
                      </a:pPr>
                      <a:endParaRPr lang="zh-CN" altLang="en-US"/>
                    </a:p>
                  </a:txBody>
                  <a:tcPr/>
                </a:tc>
                <a:tc>
                  <a:txBody>
                    <a:bodyPr/>
                    <a:p>
                      <a:pPr>
                        <a:buNone/>
                      </a:pPr>
                      <a:endParaRPr lang="zh-CN" altLang="en-US"/>
                    </a:p>
                  </a:txBody>
                  <a:tcPr/>
                </a:tc>
                <a:tc>
                  <a:txBody>
                    <a:bodyPr/>
                    <a:p>
                      <a:pPr>
                        <a:buNone/>
                      </a:pPr>
                      <a:endParaRPr lang="zh-CN" altLang="en-US"/>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128520" y="1889760"/>
            <a:ext cx="7538085" cy="3931920"/>
          </a:xfrm>
          <a:prstGeom prst="rect">
            <a:avLst/>
          </a:prstGeom>
          <a:noFill/>
        </p:spPr>
        <p:txBody>
          <a:bodyPr wrap="square" rtlCol="0" anchor="t">
            <a:spAutoFit/>
          </a:bodyPr>
          <a:p>
            <a:r>
              <a:rPr lang="zh-CN" altLang="en-US" sz="3600"/>
              <a:t>日照地势坤汽车配件有限公司</a:t>
            </a:r>
            <a:endParaRPr lang="zh-CN" altLang="en-US" sz="3600"/>
          </a:p>
          <a:p>
            <a:endParaRPr lang="zh-CN" altLang="en-US" sz="3600"/>
          </a:p>
          <a:p>
            <a:r>
              <a:rPr lang="zh-CN" altLang="en-US" sz="3600"/>
              <a:t>山东万通液压股份有限公司</a:t>
            </a:r>
            <a:endParaRPr lang="zh-CN" altLang="en-US" sz="3600"/>
          </a:p>
          <a:p>
            <a:endParaRPr lang="zh-CN" altLang="en-US" sz="3600"/>
          </a:p>
          <a:p>
            <a:r>
              <a:rPr lang="zh-CN" altLang="en-US" sz="3600"/>
              <a:t>日照千爱工贸有限公司</a:t>
            </a:r>
            <a:endParaRPr lang="zh-CN" altLang="en-US" sz="3600"/>
          </a:p>
          <a:p>
            <a:endParaRPr lang="zh-CN" altLang="en-US" sz="3600"/>
          </a:p>
          <a:p>
            <a:r>
              <a:rPr lang="zh-CN" altLang="en-US" sz="3600"/>
              <a:t>佛山市洪荒之力咨询服务有限公司</a:t>
            </a:r>
            <a:endParaRPr lang="zh-CN" altLang="en-US" sz="36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15925" y="678815"/>
            <a:ext cx="10937875" cy="5498465"/>
          </a:xfrm>
        </p:spPr>
        <p:txBody>
          <a:bodyPr/>
          <a:p>
            <a:r>
              <a:t>10月13日，深圳市蓝瘦香菇实业有限公司在深圳市福田区注册成立，法人代表是赖翠云，注册资本是50万元。</a:t>
            </a:r>
          </a:p>
          <a:p>
            <a:r>
              <a:t>工商资料显示，这家公司有两名股东，分别是深圳市兴汇全实业有限公司和蓝振源，分别认缴出资25万元。</a:t>
            </a:r>
          </a:p>
        </p:txBody>
      </p:sp>
      <p:pic>
        <p:nvPicPr>
          <p:cNvPr id="4" name="图片 3"/>
          <p:cNvPicPr>
            <a:picLocks noChangeAspect="1"/>
          </p:cNvPicPr>
          <p:nvPr/>
        </p:nvPicPr>
        <p:blipFill>
          <a:blip r:embed="rId1"/>
          <a:stretch>
            <a:fillRect/>
          </a:stretch>
        </p:blipFill>
        <p:spPr>
          <a:xfrm>
            <a:off x="2658110" y="2548255"/>
            <a:ext cx="5714365" cy="392366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万达公司董事长王健林在做客电视节目《鲁豫大咖一日行》时提到了“先挣它一个亿”的“小目标”，瞬时刷爆朋友圈。</a:t>
            </a:r>
            <a:endParaRPr lang="zh-CN" altLang="en-US"/>
          </a:p>
          <a:p>
            <a:r>
              <a:rPr lang="zh-CN" altLang="en-US"/>
              <a:t>短短一周后的9月5日，“深圳市赚他一个亿实业有限公司”就在深圳注册成立，注册资本为250万元人民币，法定代表人唐国典。</a:t>
            </a:r>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6017" name="标题 1"/>
          <p:cNvSpPr>
            <a:spLocks noGrp="1"/>
          </p:cNvSpPr>
          <p:nvPr>
            <p:ph type="title"/>
          </p:nvPr>
        </p:nvSpPr>
        <p:spPr/>
        <p:txBody>
          <a:bodyPr anchor="ctr"/>
          <a:p>
            <a:r>
              <a:rPr lang="zh-CN" altLang="en-US"/>
              <a:t>公司设立应注意的问题</a:t>
            </a:r>
            <a:endParaRPr lang="zh-CN" altLang="en-US"/>
          </a:p>
        </p:txBody>
      </p:sp>
      <p:sp>
        <p:nvSpPr>
          <p:cNvPr id="86018" name="内容占位符 2"/>
          <p:cNvSpPr>
            <a:spLocks noGrp="1"/>
          </p:cNvSpPr>
          <p:nvPr>
            <p:ph idx="1"/>
          </p:nvPr>
        </p:nvSpPr>
        <p:spPr>
          <a:xfrm>
            <a:off x="647065" y="1443990"/>
            <a:ext cx="10897235" cy="4680585"/>
          </a:xfrm>
        </p:spPr>
        <p:txBody>
          <a:bodyPr anchor="t">
            <a:noAutofit/>
          </a:bodyPr>
          <a:p>
            <a:pPr fontAlgn="auto">
              <a:lnSpc>
                <a:spcPct val="120000"/>
              </a:lnSpc>
            </a:pPr>
            <a:r>
              <a:rPr lang="en-US" altLang="zh-CN" sz="2200"/>
              <a:t>1</a:t>
            </a:r>
            <a:r>
              <a:rPr lang="zh-CN" altLang="en-US" sz="2200"/>
              <a:t>、公司名称</a:t>
            </a:r>
            <a:endParaRPr lang="zh-CN" altLang="en-US" sz="2200"/>
          </a:p>
          <a:p>
            <a:pPr fontAlgn="auto">
              <a:lnSpc>
                <a:spcPct val="120000"/>
              </a:lnSpc>
            </a:pPr>
            <a:r>
              <a:rPr lang="zh-CN" altLang="en-US" sz="2200">
                <a:sym typeface="Arial" panose="020B0604020202020204" pitchFamily="34" charset="0"/>
              </a:rPr>
              <a:t>企业名称登记管理规定</a:t>
            </a:r>
            <a:endParaRPr lang="zh-CN" altLang="en-US" sz="2200">
              <a:sym typeface="Arial" panose="020B0604020202020204" pitchFamily="34" charset="0"/>
            </a:endParaRPr>
          </a:p>
          <a:p>
            <a:pPr fontAlgn="auto">
              <a:lnSpc>
                <a:spcPct val="120000"/>
              </a:lnSpc>
            </a:pPr>
            <a:r>
              <a:rPr lang="zh-CN" altLang="en-US" sz="2200">
                <a:sym typeface="Arial" panose="020B0604020202020204" pitchFamily="34" charset="0"/>
              </a:rPr>
              <a:t>第七条 企业名称应当由以下部分依次组成：字号（或者商号，下同）、行业或者经营特点、组织形式。</a:t>
            </a:r>
            <a:endParaRPr lang="zh-CN" altLang="en-US" sz="2200">
              <a:sym typeface="Arial" panose="020B0604020202020204" pitchFamily="34" charset="0"/>
            </a:endParaRPr>
          </a:p>
          <a:p>
            <a:pPr fontAlgn="auto">
              <a:lnSpc>
                <a:spcPct val="120000"/>
              </a:lnSpc>
            </a:pPr>
            <a:r>
              <a:rPr lang="zh-CN" altLang="en-US" sz="2200">
                <a:sym typeface="Arial" panose="020B0604020202020204" pitchFamily="34" charset="0"/>
              </a:rPr>
              <a:t>企业名称应当冠以企业所在地省（包括自治区、直辖市，下同）或者市（包括州，下同）或者县（包括市辖区，下同）行政区划名称。</a:t>
            </a:r>
            <a:endParaRPr lang="zh-CN" altLang="en-US" sz="2200">
              <a:sym typeface="Arial" panose="020B0604020202020204" pitchFamily="34" charset="0"/>
            </a:endParaRPr>
          </a:p>
          <a:p>
            <a:pPr fontAlgn="auto">
              <a:lnSpc>
                <a:spcPct val="120000"/>
              </a:lnSpc>
            </a:pPr>
            <a:r>
              <a:rPr lang="zh-CN" altLang="en-US" sz="2200">
                <a:sym typeface="Arial" panose="020B0604020202020204" pitchFamily="34" charset="0"/>
              </a:rPr>
              <a:t>经国家工商行政管理局核准，下列企业的企业名称可以不冠以企业所在地行政区划名称：</a:t>
            </a:r>
            <a:endParaRPr lang="zh-CN" altLang="en-US" sz="2200">
              <a:sym typeface="Arial" panose="020B0604020202020204" pitchFamily="34" charset="0"/>
            </a:endParaRPr>
          </a:p>
          <a:p>
            <a:pPr fontAlgn="auto">
              <a:lnSpc>
                <a:spcPct val="120000"/>
              </a:lnSpc>
            </a:pPr>
            <a:r>
              <a:rPr lang="zh-CN" altLang="en-US" sz="2200">
                <a:sym typeface="Arial" panose="020B0604020202020204" pitchFamily="34" charset="0"/>
              </a:rPr>
              <a:t>（一）本规定第十三条所列企业；</a:t>
            </a:r>
            <a:endParaRPr lang="zh-CN" altLang="en-US" sz="2200">
              <a:sym typeface="Arial" panose="020B0604020202020204" pitchFamily="34" charset="0"/>
            </a:endParaRPr>
          </a:p>
          <a:p>
            <a:pPr fontAlgn="auto">
              <a:lnSpc>
                <a:spcPct val="120000"/>
              </a:lnSpc>
            </a:pPr>
            <a:r>
              <a:rPr lang="zh-CN" altLang="en-US" sz="2200">
                <a:sym typeface="Arial" panose="020B0604020202020204" pitchFamily="34" charset="0"/>
              </a:rPr>
              <a:t>（二）历史悠久、字号驰名的企业；</a:t>
            </a:r>
            <a:endParaRPr lang="zh-CN" altLang="en-US" sz="2200">
              <a:sym typeface="Arial" panose="020B0604020202020204" pitchFamily="34" charset="0"/>
            </a:endParaRPr>
          </a:p>
          <a:p>
            <a:pPr fontAlgn="auto">
              <a:lnSpc>
                <a:spcPct val="120000"/>
              </a:lnSpc>
            </a:pPr>
            <a:r>
              <a:rPr lang="zh-CN" altLang="en-US" sz="2200">
                <a:sym typeface="Arial" panose="020B0604020202020204" pitchFamily="34" charset="0"/>
              </a:rPr>
              <a:t>（三）外商投资企业。</a:t>
            </a:r>
            <a:endParaRPr lang="zh-CN" altLang="en-US" sz="2200">
              <a:sym typeface="Arial" panose="020B0604020202020204" pitchFamily="34" charset="0"/>
            </a:endParaRPr>
          </a:p>
          <a:p>
            <a:endParaRPr lang="zh-CN" altLang="en-US" sz="220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7041" name="内容占位符 2"/>
          <p:cNvSpPr>
            <a:spLocks noGrp="1" noRot="1"/>
          </p:cNvSpPr>
          <p:nvPr>
            <p:ph idx="1"/>
          </p:nvPr>
        </p:nvSpPr>
        <p:spPr>
          <a:xfrm>
            <a:off x="1905000" y="719138"/>
            <a:ext cx="8382000" cy="5380037"/>
          </a:xfrm>
        </p:spPr>
        <p:txBody>
          <a:bodyPr anchor="t"/>
          <a:p>
            <a:r>
              <a:rPr lang="zh-CN" altLang="en-US"/>
              <a:t>第九条</a:t>
            </a:r>
            <a:endParaRPr lang="zh-CN" altLang="en-US"/>
          </a:p>
          <a:p>
            <a:r>
              <a:rPr lang="zh-CN" altLang="en-US"/>
              <a:t>企业名称不得含有下列内容和文字：</a:t>
            </a:r>
            <a:endParaRPr lang="zh-CN" altLang="en-US"/>
          </a:p>
          <a:p>
            <a:r>
              <a:rPr lang="zh-CN" altLang="en-US"/>
              <a:t>（一）有损于国家、社会公共利益的；</a:t>
            </a:r>
            <a:endParaRPr lang="zh-CN" altLang="en-US"/>
          </a:p>
          <a:p>
            <a:r>
              <a:rPr lang="zh-CN" altLang="en-US"/>
              <a:t>（二）可能对公众造成欺骗或者误解的；</a:t>
            </a:r>
            <a:endParaRPr lang="zh-CN" altLang="en-US"/>
          </a:p>
          <a:p>
            <a:r>
              <a:rPr lang="zh-CN" altLang="en-US"/>
              <a:t>（三）外国国家（地区）名称、国际组织名称；</a:t>
            </a:r>
            <a:endParaRPr lang="zh-CN" altLang="en-US"/>
          </a:p>
          <a:p>
            <a:r>
              <a:rPr lang="zh-CN" altLang="en-US"/>
              <a:t>（四）政党名称、党政军机关名称、群众组织名称、社会团体名称及部队番号；</a:t>
            </a:r>
            <a:endParaRPr lang="zh-CN" altLang="en-US"/>
          </a:p>
          <a:p>
            <a:r>
              <a:rPr lang="zh-CN" altLang="en-US"/>
              <a:t>（五）汉语拼音字母（外文名称中使用的除外）、数字；</a:t>
            </a:r>
            <a:endParaRPr lang="zh-CN" altLang="en-US"/>
          </a:p>
          <a:p>
            <a:r>
              <a:rPr lang="zh-CN" altLang="en-US"/>
              <a:t>（六）其他法律、行政法规规定禁止的。</a:t>
            </a:r>
            <a:endParaRPr lang="zh-CN" alt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8065" name="内容占位符 2"/>
          <p:cNvSpPr>
            <a:spLocks noGrp="1" noRot="1"/>
          </p:cNvSpPr>
          <p:nvPr>
            <p:ph idx="1"/>
          </p:nvPr>
        </p:nvSpPr>
        <p:spPr>
          <a:xfrm>
            <a:off x="1905000" y="398463"/>
            <a:ext cx="8382000" cy="5700712"/>
          </a:xfrm>
        </p:spPr>
        <p:txBody>
          <a:bodyPr anchor="t">
            <a:normAutofit lnSpcReduction="10000"/>
          </a:bodyPr>
          <a:p>
            <a:r>
              <a:rPr lang="zh-CN" altLang="en-US" sz="2800"/>
              <a:t>第十条</a:t>
            </a:r>
            <a:endParaRPr lang="zh-CN" altLang="en-US" sz="2800"/>
          </a:p>
          <a:p>
            <a:r>
              <a:rPr lang="zh-CN" altLang="en-US" sz="2800"/>
              <a:t>企业可以选择字号。字号应当由两个以上的字组成。</a:t>
            </a:r>
            <a:endParaRPr lang="zh-CN" altLang="en-US" sz="2800"/>
          </a:p>
          <a:p>
            <a:r>
              <a:rPr lang="zh-CN" altLang="en-US" sz="2800"/>
              <a:t>企业有正当理由可以使用本地或者异地地名作字号，但不得使用县以上行政区划名称作字号。</a:t>
            </a:r>
            <a:endParaRPr lang="zh-CN" altLang="en-US" sz="2800"/>
          </a:p>
          <a:p>
            <a:r>
              <a:rPr lang="zh-CN" altLang="en-US" sz="2800"/>
              <a:t>私营企业可以使用投资人姓名作字号。</a:t>
            </a:r>
            <a:endParaRPr lang="zh-CN" altLang="en-US" sz="2800"/>
          </a:p>
          <a:p>
            <a:r>
              <a:rPr lang="zh-CN" altLang="en-US" sz="2800"/>
              <a:t>第十一条</a:t>
            </a:r>
            <a:endParaRPr lang="zh-CN" altLang="en-US" sz="2800"/>
          </a:p>
          <a:p>
            <a:r>
              <a:rPr lang="zh-CN" altLang="en-US" sz="2800"/>
              <a:t>企业应当根据其主营业务，依照国家行业分类标准划分的类别，在企业名称中标明所属行业或者经营特点。</a:t>
            </a:r>
            <a:endParaRPr lang="zh-CN" altLang="en-US" sz="2800"/>
          </a:p>
          <a:p>
            <a:r>
              <a:rPr lang="zh-CN" altLang="en-US" sz="2800"/>
              <a:t>第十二条</a:t>
            </a:r>
            <a:endParaRPr lang="zh-CN" altLang="en-US" sz="2800"/>
          </a:p>
          <a:p>
            <a:r>
              <a:rPr lang="zh-CN" altLang="en-US" sz="2800"/>
              <a:t>企业应当根据其组织结构或者责任形式，在企业名称中标明组织形式。所标明的组织形式必须明确易懂。</a:t>
            </a:r>
            <a:endParaRPr lang="zh-CN" altLang="en-US" sz="280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9089" name="内容占位符 2"/>
          <p:cNvSpPr>
            <a:spLocks noGrp="1" noRot="1"/>
          </p:cNvSpPr>
          <p:nvPr>
            <p:ph idx="1"/>
          </p:nvPr>
        </p:nvSpPr>
        <p:spPr>
          <a:xfrm>
            <a:off x="1931988" y="868363"/>
            <a:ext cx="8355012" cy="5230812"/>
          </a:xfrm>
        </p:spPr>
        <p:txBody>
          <a:bodyPr anchor="t"/>
          <a:p>
            <a:r>
              <a:rPr lang="zh-CN" altLang="en-US"/>
              <a:t>第十三条</a:t>
            </a:r>
            <a:endParaRPr lang="zh-CN" altLang="en-US"/>
          </a:p>
          <a:p>
            <a:r>
              <a:rPr lang="zh-CN" altLang="en-US"/>
              <a:t>下列企业，可以申请在企业名称中使用“中国”、“中华”或者冠以“国际”字词：</a:t>
            </a:r>
            <a:endParaRPr lang="zh-CN" altLang="en-US"/>
          </a:p>
          <a:p>
            <a:r>
              <a:rPr lang="zh-CN" altLang="en-US"/>
              <a:t>（一）全国性公司；</a:t>
            </a:r>
            <a:endParaRPr lang="zh-CN" altLang="en-US"/>
          </a:p>
          <a:p>
            <a:r>
              <a:rPr lang="zh-CN" altLang="en-US"/>
              <a:t>（二）国务院或其授权的机关批准的大型进出口企业；</a:t>
            </a:r>
            <a:endParaRPr lang="zh-CN" altLang="en-US"/>
          </a:p>
          <a:p>
            <a:r>
              <a:rPr lang="zh-CN" altLang="en-US"/>
              <a:t>（三）国务院或其授权的机关批准的大型企业集团；</a:t>
            </a:r>
            <a:endParaRPr lang="zh-CN" altLang="en-US"/>
          </a:p>
          <a:p>
            <a:r>
              <a:rPr lang="zh-CN" altLang="en-US"/>
              <a:t>（四）国家工商行政管理局规定的其他企业。</a:t>
            </a:r>
            <a:endParaRPr lang="zh-CN" altLang="en-US"/>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7"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45058" name="标题 1"/>
          <p:cNvSpPr/>
          <p:nvPr/>
        </p:nvSpPr>
        <p:spPr>
          <a:xfrm>
            <a:off x="1595438" y="61913"/>
            <a:ext cx="3929062" cy="50958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有限责任公司设立的条件</a:t>
            </a:r>
            <a:endPar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endParaRPr>
          </a:p>
        </p:txBody>
      </p:sp>
      <p:sp>
        <p:nvSpPr>
          <p:cNvPr id="45059" name="矩形 4"/>
          <p:cNvSpPr/>
          <p:nvPr/>
        </p:nvSpPr>
        <p:spPr>
          <a:xfrm>
            <a:off x="7739063" y="285750"/>
            <a:ext cx="1970405" cy="731520"/>
          </a:xfrm>
          <a:prstGeom prst="rect">
            <a:avLst/>
          </a:prstGeom>
          <a:noFill/>
          <a:ln w="9525">
            <a:noFill/>
          </a:ln>
        </p:spPr>
        <p:txBody>
          <a:bodyPr wrap="none" anchor="t">
            <a:spAutoFit/>
          </a:bodyPr>
          <a:p>
            <a:pPr marL="514350" lvl="0" indent="-514350" eaLnBrk="0" hangingPunct="0">
              <a:lnSpc>
                <a:spcPct val="150000"/>
              </a:lnSpc>
            </a:pP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公司章程：</a:t>
            </a:r>
            <a:endParaRPr lang="en-US" altLang="x-none" sz="2800" b="1"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45060" name="TextBox 8"/>
          <p:cNvSpPr/>
          <p:nvPr/>
        </p:nvSpPr>
        <p:spPr>
          <a:xfrm>
            <a:off x="6953250" y="2286000"/>
            <a:ext cx="3143250"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25</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45061" name="矩形 9"/>
          <p:cNvSpPr/>
          <p:nvPr/>
        </p:nvSpPr>
        <p:spPr>
          <a:xfrm>
            <a:off x="2309813" y="928688"/>
            <a:ext cx="7643812" cy="557784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有限责任公司章程应当载明下列事项： 　　</a:t>
            </a:r>
            <a:b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（一）公司名称和住所； 　　</a:t>
            </a:r>
            <a:b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（二）公司经营范围； 　　</a:t>
            </a:r>
            <a:b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（三）公司注册资本； 　　</a:t>
            </a:r>
            <a:b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（四）股东的姓名或者名称； 　　</a:t>
            </a:r>
            <a:b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（五）股东的出资方式、出资额和出资时间； 　　</a:t>
            </a:r>
            <a:b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（六）公司的机构及其产生办法、职权、议事规则； 　　</a:t>
            </a:r>
            <a:b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（七）公司法定代表人； 　　</a:t>
            </a:r>
            <a:b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（八）股东会会议认为需要规定的其他事项。股东应当在公司章程上签名、盖章。 </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a:t>
            </a:r>
            <a:endPar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有限责任形态的公司乃现代最伟大的创举，以至于蒸汽机以及电子的发明亦无法与其媲美</a:t>
            </a:r>
            <a:r>
              <a:rPr lang="en-US" altLang="zh-CN"/>
              <a:t>-------- 美国哥伦比亚大学校长巴特尔( Butler)</a:t>
            </a:r>
            <a:endParaRPr lang="en-US" altLang="zh-CN"/>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09"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a:solidFill>
                  <a:srgbClr val="FFFFFF"/>
                </a:solidFill>
              </a:rPr>
              <a:t>有限责任公司设立的条件</a:t>
            </a:r>
            <a:endParaRPr lang="zh-CN" altLang="en-US"/>
          </a:p>
        </p:txBody>
      </p:sp>
      <p:sp>
        <p:nvSpPr>
          <p:cNvPr id="43010" name="TextBox 2"/>
          <p:cNvSpPr/>
          <p:nvPr/>
        </p:nvSpPr>
        <p:spPr>
          <a:xfrm>
            <a:off x="1806575" y="1214755"/>
            <a:ext cx="8004175" cy="4754880"/>
          </a:xfrm>
          <a:prstGeom prst="rect">
            <a:avLst/>
          </a:prstGeom>
          <a:noFill/>
          <a:ln w="9525">
            <a:noFill/>
          </a:ln>
        </p:spPr>
        <p:txBody>
          <a:bodyPr wrap="square" anchor="t">
            <a:spAutoFit/>
          </a:bodyPr>
          <a:p>
            <a:pPr marL="514350" lvl="0" indent="-514350" eaLnBrk="0" hangingPunct="0">
              <a:lnSpc>
                <a:spcPct val="150000"/>
              </a:lnSpc>
              <a:buFont typeface="Calibri" panose="020F0502020204030204" charset="0"/>
              <a:buAutoNum type="arabicPeriod"/>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a:t>
            </a: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股东人数符合法定人数</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a:t>
            </a: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人以上</a:t>
            </a: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50</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个以下股东（股东可以是法人也可以使自然人）</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marL="514350" lvl="0" indent="-514350" eaLnBrk="0" hangingPunct="0">
              <a:lnSpc>
                <a:spcPct val="150000"/>
              </a:lnSpc>
              <a:buFont typeface="Calibri" panose="020F0502020204030204" charset="0"/>
              <a:buAutoNum type="arabicPeriod"/>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全体股东</a:t>
            </a:r>
            <a:r>
              <a:rPr lang="zh-CN" altLang="en-US" sz="3600" dirty="0">
                <a:ln w="22225">
                  <a:solidFill>
                    <a:schemeClr val="accent2"/>
                  </a:solidFill>
                  <a:prstDash val="solid"/>
                </a:ln>
                <a:solidFill>
                  <a:schemeClr val="accent2">
                    <a:lumMod val="40000"/>
                    <a:lumOff val="60000"/>
                  </a:schemeClr>
                </a:solidFill>
                <a:effectLst/>
                <a:latin typeface="Arial" panose="020B0604020202020204" pitchFamily="34" charset="0"/>
                <a:ea typeface="宋体" panose="02010600030101010101" pitchFamily="2" charset="-122"/>
                <a:sym typeface="宋体" panose="02010600030101010101" pitchFamily="2" charset="-122"/>
              </a:rPr>
              <a:t>认缴</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的出资额</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marL="514350" lvl="0" indent="-514350" eaLnBrk="0" hangingPunct="0">
              <a:lnSpc>
                <a:spcPct val="150000"/>
              </a:lnSpc>
              <a:buFont typeface="Calibri" panose="020F0502020204030204" charset="0"/>
              <a:buAutoNum type="arabicPeriod"/>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公司章程</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marL="514350" lvl="0" indent="-514350" eaLnBrk="0" hangingPunct="0">
              <a:lnSpc>
                <a:spcPct val="150000"/>
              </a:lnSpc>
              <a:buFont typeface="Calibri" panose="020F0502020204030204" charset="0"/>
              <a:buAutoNum type="arabicPeriod"/>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公司名称</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marL="514350" lvl="0" indent="-514350" eaLnBrk="0" hangingPunct="0">
              <a:lnSpc>
                <a:spcPct val="150000"/>
              </a:lnSpc>
              <a:buFont typeface="Calibri" panose="020F0502020204030204" charset="0"/>
              <a:buAutoNum type="arabicPeriod"/>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组织机构</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marL="514350" lvl="0" indent="-514350" eaLnBrk="0" hangingPunct="0">
              <a:lnSpc>
                <a:spcPct val="150000"/>
              </a:lnSpc>
              <a:buFont typeface="Calibri" panose="020F0502020204030204" charset="0"/>
              <a:buAutoNum type="arabicPeriod"/>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公司住所</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43011" name="TextBox 3"/>
          <p:cNvSpPr/>
          <p:nvPr/>
        </p:nvSpPr>
        <p:spPr>
          <a:xfrm>
            <a:off x="4881563" y="4857750"/>
            <a:ext cx="4429125" cy="518160"/>
          </a:xfrm>
          <a:prstGeom prst="rect">
            <a:avLst/>
          </a:prstGeom>
          <a:noFill/>
          <a:ln w="9525">
            <a:noFill/>
          </a:ln>
        </p:spPr>
        <p:txBody>
          <a:bodyPr anchor="t">
            <a:spAutoFit/>
          </a:bodyPr>
          <a:p>
            <a:pPr lvl="0" algn="ctr"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》23—24</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3"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a:solidFill>
                  <a:srgbClr val="FFFFFF"/>
                </a:solidFill>
              </a:rPr>
              <a:t>有限责任公司设立的条件</a:t>
            </a:r>
            <a:endParaRPr lang="zh-CN" altLang="en-US"/>
          </a:p>
        </p:txBody>
      </p:sp>
      <p:sp>
        <p:nvSpPr>
          <p:cNvPr id="44034" name="矩形 4"/>
          <p:cNvSpPr/>
          <p:nvPr/>
        </p:nvSpPr>
        <p:spPr>
          <a:xfrm>
            <a:off x="1881188" y="785813"/>
            <a:ext cx="4411980" cy="731520"/>
          </a:xfrm>
          <a:prstGeom prst="rect">
            <a:avLst/>
          </a:prstGeom>
          <a:noFill/>
          <a:ln w="9525">
            <a:noFill/>
          </a:ln>
        </p:spPr>
        <p:txBody>
          <a:bodyPr wrap="none" anchor="t">
            <a:spAutoFit/>
          </a:bodyPr>
          <a:p>
            <a:pPr marL="514350" lvl="0" indent="-514350" eaLnBrk="0" hangingPunct="0">
              <a:lnSpc>
                <a:spcPct val="150000"/>
              </a:lnSpc>
            </a:pPr>
            <a:r>
              <a:rPr lang="en-US" altLang="x-none" sz="2800" b="1"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 全体股东认缴的出资：</a:t>
            </a:r>
            <a:endParaRPr lang="en-US" altLang="x-none" sz="2800" b="1"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44035" name="TextBox 7"/>
          <p:cNvSpPr/>
          <p:nvPr/>
        </p:nvSpPr>
        <p:spPr>
          <a:xfrm>
            <a:off x="2738438" y="1714500"/>
            <a:ext cx="5643562" cy="3931920"/>
          </a:xfrm>
          <a:prstGeom prst="rect">
            <a:avLst/>
          </a:prstGeom>
          <a:noFill/>
          <a:ln w="9525">
            <a:noFill/>
          </a:ln>
        </p:spPr>
        <p:txBody>
          <a:bodyPr anchor="t">
            <a:spAutoFit/>
          </a:bodyPr>
          <a:p>
            <a:pPr lvl="0" eaLnBrk="0" hangingPunct="0">
              <a:lnSpc>
                <a:spcPct val="150000"/>
              </a:lnSpc>
              <a:buChar char="•"/>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出资额；</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出资方式；</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出资义务；</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出资不足的补充；</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出资证明书；</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 </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股东名册</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44036" name="TextBox 8"/>
          <p:cNvSpPr/>
          <p:nvPr/>
        </p:nvSpPr>
        <p:spPr>
          <a:xfrm>
            <a:off x="4595813" y="1785938"/>
            <a:ext cx="4429125"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》26</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44037" name="TextBox 9"/>
          <p:cNvSpPr/>
          <p:nvPr/>
        </p:nvSpPr>
        <p:spPr>
          <a:xfrm>
            <a:off x="4667250" y="2428875"/>
            <a:ext cx="4429125"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》27</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44038" name="TextBox 10"/>
          <p:cNvSpPr/>
          <p:nvPr/>
        </p:nvSpPr>
        <p:spPr>
          <a:xfrm>
            <a:off x="4667250" y="3190875"/>
            <a:ext cx="4429125"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》28</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44039" name="TextBox 11"/>
          <p:cNvSpPr/>
          <p:nvPr/>
        </p:nvSpPr>
        <p:spPr>
          <a:xfrm>
            <a:off x="5667375" y="3835400"/>
            <a:ext cx="4429125"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》30</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44040" name="TextBox 12"/>
          <p:cNvSpPr/>
          <p:nvPr/>
        </p:nvSpPr>
        <p:spPr>
          <a:xfrm>
            <a:off x="5667375" y="4429125"/>
            <a:ext cx="4429125"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》31</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44041" name="TextBox 14"/>
          <p:cNvSpPr/>
          <p:nvPr/>
        </p:nvSpPr>
        <p:spPr>
          <a:xfrm>
            <a:off x="5667375" y="5000625"/>
            <a:ext cx="4429125"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》32</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7" name="标题 1"/>
          <p:cNvSpPr/>
          <p:nvPr/>
        </p:nvSpPr>
        <p:spPr>
          <a:xfrm>
            <a:off x="1524000" y="0"/>
            <a:ext cx="3500438" cy="509588"/>
          </a:xfrm>
          <a:prstGeom prst="rect">
            <a:avLst/>
          </a:prstGeom>
          <a:solidFill>
            <a:srgbClr val="3333CC"/>
          </a:solidFill>
          <a:ln w="9525">
            <a:noFill/>
          </a:ln>
        </p:spPr>
        <p:txBody>
          <a:bodyPr anchor="ctr"/>
          <a:p>
            <a:pPr lvl="0"/>
            <a:r>
              <a:rPr lang="zh-CN" altLang="en-US" sz="3200" b="1" dirty="0">
                <a:solidFill>
                  <a:schemeClr val="bg1"/>
                </a:solidFill>
                <a:latin typeface="Calibri" panose="020F0502020204030204" charset="0"/>
                <a:ea typeface="宋体" panose="02010600030101010101" pitchFamily="2" charset="-122"/>
                <a:sym typeface="宋体" panose="02010600030101010101" pitchFamily="2" charset="-122"/>
              </a:rPr>
              <a:t>股份有限公司</a:t>
            </a:r>
            <a:endParaRPr lang="zh-CN" altLang="en-US" sz="3200" b="1" dirty="0">
              <a:solidFill>
                <a:schemeClr val="bg1"/>
              </a:solidFill>
              <a:latin typeface="Calibri" panose="020F0502020204030204" charset="0"/>
              <a:ea typeface="宋体" panose="02010600030101010101" pitchFamily="2" charset="-122"/>
              <a:sym typeface="宋体" panose="02010600030101010101" pitchFamily="2" charset="-122"/>
            </a:endParaRPr>
          </a:p>
        </p:txBody>
      </p:sp>
      <p:sp>
        <p:nvSpPr>
          <p:cNvPr id="65538" name="矩形 2"/>
          <p:cNvSpPr/>
          <p:nvPr/>
        </p:nvSpPr>
        <p:spPr>
          <a:xfrm>
            <a:off x="1952625" y="785813"/>
            <a:ext cx="8001000" cy="5212080"/>
          </a:xfrm>
          <a:prstGeom prst="rect">
            <a:avLst/>
          </a:prstGeom>
          <a:noFill/>
          <a:ln w="9525">
            <a:noFill/>
          </a:ln>
        </p:spPr>
        <p:txBody>
          <a:bodyPr anchor="t">
            <a:spAutoFit/>
          </a:bodyPr>
          <a:p>
            <a:pPr lvl="0" eaLnBrk="0" hangingPunct="0">
              <a:lnSpc>
                <a:spcPct val="200000"/>
              </a:lnSpc>
            </a:pPr>
            <a:r>
              <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rPr>
              <a:t>设立条件：</a:t>
            </a:r>
            <a:endParaRPr lang="en-US" altLang="x-none" sz="2400" b="1"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发起人符合法定人数；</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有符合公司章程规定的全体发起人认购的股本总额或者募集的实收股本总额；</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股份发行、筹办事项符合法律规定； </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发起人制订公司章程，采用募集方式设立的经创立大会通过； </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有公司名称，建立符合股份有限公司要求的组织机构； </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有公司住所。</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5539" name="矩形 3"/>
          <p:cNvSpPr/>
          <p:nvPr/>
        </p:nvSpPr>
        <p:spPr>
          <a:xfrm>
            <a:off x="6596063" y="357188"/>
            <a:ext cx="30803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76</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1" name="矩形 3"/>
          <p:cNvSpPr/>
          <p:nvPr/>
        </p:nvSpPr>
        <p:spPr>
          <a:xfrm>
            <a:off x="1952625" y="357188"/>
            <a:ext cx="2478405" cy="1188720"/>
          </a:xfrm>
          <a:prstGeom prst="rect">
            <a:avLst/>
          </a:prstGeom>
          <a:noFill/>
          <a:ln w="9525">
            <a:noFill/>
          </a:ln>
        </p:spPr>
        <p:txBody>
          <a:bodyPr wrap="none" anchor="t">
            <a:spAutoFit/>
          </a:bodyPr>
          <a:p>
            <a:pPr lvl="0" eaLnBrk="0" hangingPunct="0">
              <a:lnSpc>
                <a:spcPct val="200000"/>
              </a:lnSpc>
            </a:pPr>
            <a:r>
              <a:rPr lang="zh-CN" altLang="en-US" sz="3600" b="1" dirty="0">
                <a:solidFill>
                  <a:srgbClr val="000000"/>
                </a:solidFill>
                <a:latin typeface="Arial" panose="020B0604020202020204" pitchFamily="34" charset="0"/>
                <a:ea typeface="宋体" panose="02010600030101010101" pitchFamily="2" charset="-122"/>
                <a:sym typeface="宋体" panose="02010600030101010101" pitchFamily="2" charset="-122"/>
              </a:rPr>
              <a:t>设立方式：</a:t>
            </a:r>
            <a:endParaRPr lang="en-US" altLang="x-none" sz="3600" b="1"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6562" name="Freeform 3"/>
          <p:cNvSpPr/>
          <p:nvPr/>
        </p:nvSpPr>
        <p:spPr>
          <a:xfrm>
            <a:off x="3048000" y="1571625"/>
            <a:ext cx="6119813" cy="3889375"/>
          </a:xfrm>
          <a:custGeom>
            <a:avLst/>
            <a:gdLst/>
            <a:ahLst/>
            <a:cxnLst/>
            <a:pathLst/>
          </a:custGeom>
          <a:solidFill>
            <a:srgbClr val="FFFFFF"/>
          </a:solidFill>
          <a:ln w="9525" cap="flat" cmpd="sng">
            <a:solidFill>
              <a:srgbClr val="000000"/>
            </a:solidFill>
            <a:prstDash val="solid"/>
            <a:bevel/>
            <a:headEnd type="none" w="med" len="med"/>
            <a:tailEnd type="none" w="med" len="med"/>
          </a:ln>
        </p:spPr>
        <p:txBody>
          <a:bodyPr/>
          <a:p>
            <a:endParaRPr lang="zh-CN" altLang="en-US"/>
          </a:p>
        </p:txBody>
      </p:sp>
      <p:sp>
        <p:nvSpPr>
          <p:cNvPr id="66563" name="TextBox 5"/>
          <p:cNvSpPr/>
          <p:nvPr/>
        </p:nvSpPr>
        <p:spPr>
          <a:xfrm>
            <a:off x="2065338" y="2000250"/>
            <a:ext cx="7353300" cy="2651760"/>
          </a:xfrm>
          <a:prstGeom prst="rect">
            <a:avLst/>
          </a:prstGeom>
          <a:noFill/>
          <a:ln w="9525">
            <a:noFill/>
          </a:ln>
        </p:spPr>
        <p:txBody>
          <a:bodyPr wrap="square" anchor="t">
            <a:spAutoFit/>
          </a:bodyPr>
          <a:p>
            <a:pPr lvl="0" eaLnBrk="0" hangingPunct="0"/>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股份有限公司的设立，可以采取发起设立或者募集设立的方式。</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发起设立，是指由发起人认购公司应发行的全部股份而设立公司。</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募集设立，是指由发起人认购公司应发行股份的一部分，其余股份向社会公开募集或者向特定对象募集而设立公司。</a:t>
            </a:r>
            <a:endParaRPr lang="zh-CN" altLang="en-US" sz="40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66564" name="矩形 6"/>
          <p:cNvSpPr/>
          <p:nvPr/>
        </p:nvSpPr>
        <p:spPr>
          <a:xfrm>
            <a:off x="6596063" y="357188"/>
            <a:ext cx="30803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77</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5" name="矩形 3"/>
          <p:cNvSpPr/>
          <p:nvPr/>
        </p:nvSpPr>
        <p:spPr>
          <a:xfrm>
            <a:off x="2166938" y="214313"/>
            <a:ext cx="2428875" cy="2286000"/>
          </a:xfrm>
          <a:prstGeom prst="rect">
            <a:avLst/>
          </a:prstGeom>
          <a:noFill/>
          <a:ln w="9525">
            <a:noFill/>
          </a:ln>
        </p:spPr>
        <p:txBody>
          <a:bodyPr anchor="t">
            <a:spAutoFit/>
          </a:bodyPr>
          <a:p>
            <a:pPr lvl="0" eaLnBrk="0" hangingPunct="0">
              <a:lnSpc>
                <a:spcPct val="200000"/>
              </a:lnSpc>
            </a:pPr>
            <a:r>
              <a:rPr lang="zh-CN" altLang="en-US" sz="3600" b="1" dirty="0">
                <a:solidFill>
                  <a:srgbClr val="000000"/>
                </a:solidFill>
                <a:latin typeface="Arial" panose="020B0604020202020204" pitchFamily="34" charset="0"/>
                <a:ea typeface="宋体" panose="02010600030101010101" pitchFamily="2" charset="-122"/>
                <a:sym typeface="宋体" panose="02010600030101010101" pitchFamily="2" charset="-122"/>
              </a:rPr>
              <a:t>发起设立：</a:t>
            </a:r>
            <a:endParaRPr lang="en-US" altLang="x-none" sz="3600" b="1"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7586" name="矩形 4"/>
          <p:cNvSpPr/>
          <p:nvPr/>
        </p:nvSpPr>
        <p:spPr>
          <a:xfrm>
            <a:off x="2166938" y="1357313"/>
            <a:ext cx="8143875" cy="4358640"/>
          </a:xfrm>
          <a:prstGeom prst="rect">
            <a:avLst/>
          </a:prstGeom>
          <a:noFill/>
          <a:ln w="9525">
            <a:noFill/>
          </a:ln>
        </p:spPr>
        <p:txBody>
          <a:bodyPr anchor="t">
            <a:spAutoFit/>
          </a:bodyPr>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发起人</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人以上</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200</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人以下，半数以上在中国境内有住所；</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发起人承担筹办事务，签订发起人协议，明确在设立过程中的权利与义务；</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注册资本为全体发起人认购的股本总额，法律法规另有规定的除外。</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出资方式：货币  实物、知识产权、土地使用权等可以用货币估价并可以依法转让的非货币财产作价</a:t>
            </a:r>
            <a:endPar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发起人先书面认购股本，并按公司章程缴纳出资；</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7587" name="矩形 5"/>
          <p:cNvSpPr/>
          <p:nvPr/>
        </p:nvSpPr>
        <p:spPr>
          <a:xfrm>
            <a:off x="6024563" y="571500"/>
            <a:ext cx="383095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78—83</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09" name="矩形 3"/>
          <p:cNvSpPr/>
          <p:nvPr/>
        </p:nvSpPr>
        <p:spPr>
          <a:xfrm>
            <a:off x="6524625" y="1071563"/>
            <a:ext cx="30803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81</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68610" name="矩形 4"/>
          <p:cNvSpPr/>
          <p:nvPr/>
        </p:nvSpPr>
        <p:spPr>
          <a:xfrm>
            <a:off x="3167063" y="1285875"/>
            <a:ext cx="7000875" cy="5118100"/>
          </a:xfrm>
          <a:prstGeom prst="rect">
            <a:avLst/>
          </a:prstGeom>
          <a:noFill/>
          <a:ln w="9525">
            <a:noFill/>
          </a:ln>
        </p:spPr>
        <p:txBody>
          <a:bodyPr anchor="t">
            <a:spAutoFit/>
          </a:bodyPr>
          <a:p>
            <a:pPr lvl="0" eaLnBrk="0" hangingPunct="0">
              <a:lnSpc>
                <a:spcPts val="28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公司名称和住所； </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ts val="28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公司经营范围； </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ts val="28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公司设立方式； </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ts val="28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公司股份总数、每股金额和注册资本； </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ts val="28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发起人的姓名或者名称、认购的股份数、出资方式和出资时间； </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ts val="28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董事会的组成、职权和议事规则； </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ts val="28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公司法定代表人； </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ts val="28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监事会的组成、职权和议事规则； </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ts val="28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股东大会会议认为需要规定的其他事项。</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ts val="2800"/>
              </a:lnSpc>
              <a:buChar char="•"/>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   </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公司利润分配办法； </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ts val="28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公司的解散事由与清算办法； </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ts val="28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公司的通知和公告办法； </a:t>
            </a:r>
            <a:b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br>
            <a:endPar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68611" name="矩形 5"/>
          <p:cNvSpPr/>
          <p:nvPr/>
        </p:nvSpPr>
        <p:spPr>
          <a:xfrm>
            <a:off x="1952625" y="0"/>
            <a:ext cx="2478405" cy="1188720"/>
          </a:xfrm>
          <a:prstGeom prst="rect">
            <a:avLst/>
          </a:prstGeom>
          <a:noFill/>
          <a:ln w="9525">
            <a:noFill/>
          </a:ln>
        </p:spPr>
        <p:txBody>
          <a:bodyPr wrap="none" anchor="t">
            <a:spAutoFit/>
          </a:bodyPr>
          <a:p>
            <a:pPr lvl="0" eaLnBrk="0" hangingPunct="0">
              <a:lnSpc>
                <a:spcPct val="200000"/>
              </a:lnSpc>
            </a:pPr>
            <a:r>
              <a:rPr lang="zh-CN" altLang="en-US" sz="3600" b="1" dirty="0">
                <a:solidFill>
                  <a:srgbClr val="000000"/>
                </a:solidFill>
                <a:latin typeface="Arial" panose="020B0604020202020204" pitchFamily="34" charset="0"/>
                <a:ea typeface="宋体" panose="02010600030101010101" pitchFamily="2" charset="-122"/>
                <a:sym typeface="宋体" panose="02010600030101010101" pitchFamily="2" charset="-122"/>
              </a:rPr>
              <a:t>公司章程：</a:t>
            </a:r>
            <a:endParaRPr lang="en-US" altLang="x-none" sz="3600" b="1"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8612" name="矩形 6"/>
          <p:cNvSpPr/>
          <p:nvPr/>
        </p:nvSpPr>
        <p:spPr>
          <a:xfrm>
            <a:off x="2095500" y="1500188"/>
            <a:ext cx="714375" cy="1428750"/>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rPr>
              <a:t>公司形式</a:t>
            </a:r>
            <a:endPar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68613" name="矩形 7"/>
          <p:cNvSpPr/>
          <p:nvPr/>
        </p:nvSpPr>
        <p:spPr>
          <a:xfrm>
            <a:off x="2095500" y="3286125"/>
            <a:ext cx="642938" cy="1071563"/>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rPr>
              <a:t>董监高</a:t>
            </a:r>
            <a:endPar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68614" name="矩形 8"/>
          <p:cNvSpPr/>
          <p:nvPr/>
        </p:nvSpPr>
        <p:spPr>
          <a:xfrm>
            <a:off x="2095500" y="4643438"/>
            <a:ext cx="642938" cy="571500"/>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rPr>
              <a:t>结果</a:t>
            </a:r>
            <a:endPar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3" name="矩形 3"/>
          <p:cNvSpPr/>
          <p:nvPr/>
        </p:nvSpPr>
        <p:spPr>
          <a:xfrm>
            <a:off x="2095500" y="357188"/>
            <a:ext cx="2478405" cy="640080"/>
          </a:xfrm>
          <a:prstGeom prst="rect">
            <a:avLst/>
          </a:prstGeom>
          <a:noFill/>
          <a:ln w="9525">
            <a:noFill/>
          </a:ln>
        </p:spPr>
        <p:txBody>
          <a:bodyPr wrap="none" anchor="t">
            <a:spAutoFit/>
          </a:bodyPr>
          <a:p>
            <a:pPr lvl="0" eaLnBrk="0" hangingPunct="0"/>
            <a:r>
              <a:rPr lang="zh-CN" altLang="en-US" sz="3600" b="1" dirty="0">
                <a:solidFill>
                  <a:srgbClr val="000000"/>
                </a:solidFill>
                <a:latin typeface="Arial" panose="020B0604020202020204" pitchFamily="34" charset="0"/>
                <a:ea typeface="宋体" panose="02010600030101010101" pitchFamily="2" charset="-122"/>
                <a:sym typeface="宋体" panose="02010600030101010101" pitchFamily="2" charset="-122"/>
              </a:rPr>
              <a:t>募集设立：</a:t>
            </a:r>
            <a:endParaRPr lang="zh-CN" altLang="en-US" sz="36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69634" name="矩形 4"/>
          <p:cNvSpPr/>
          <p:nvPr/>
        </p:nvSpPr>
        <p:spPr>
          <a:xfrm>
            <a:off x="2238375" y="1428750"/>
            <a:ext cx="6929438" cy="4663440"/>
          </a:xfrm>
          <a:prstGeom prst="rect">
            <a:avLst/>
          </a:prstGeom>
          <a:noFill/>
          <a:ln w="9525">
            <a:noFill/>
          </a:ln>
        </p:spPr>
        <p:txBody>
          <a:bodyPr anchor="t">
            <a:spAutoFit/>
          </a:bodyPr>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发起人认购股本不少于总股本的</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35%</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，另有规定除外；</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需有招股说明书，制作认股书；</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  </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发起人向社会募集的股份，应由证券公司承销，银行代收；</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募足后，验资机构验资，发起人</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30</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日内主持召开创立大会，未召开创立大会的，需加利息一同返还认股人。</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endParaRPr lang="zh-CN" altLang="en-US"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endParaRPr lang="zh-CN" altLang="en-US" sz="20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9635" name="矩形 6"/>
          <p:cNvSpPr/>
          <p:nvPr/>
        </p:nvSpPr>
        <p:spPr>
          <a:xfrm>
            <a:off x="6381750" y="642938"/>
            <a:ext cx="359346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84-89</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7" name="矩形 3"/>
          <p:cNvSpPr/>
          <p:nvPr/>
        </p:nvSpPr>
        <p:spPr>
          <a:xfrm>
            <a:off x="2166938" y="500063"/>
            <a:ext cx="2936240" cy="457200"/>
          </a:xfrm>
          <a:prstGeom prst="rect">
            <a:avLst/>
          </a:prstGeom>
          <a:noFill/>
          <a:ln w="9525">
            <a:noFill/>
          </a:ln>
        </p:spPr>
        <p:txBody>
          <a:bodyPr wrap="none" anchor="t">
            <a:spAutoFit/>
          </a:bodyPr>
          <a:p>
            <a:pPr lvl="0" eaLnBrk="0" hangingPunct="0"/>
            <a:r>
              <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rPr>
              <a:t>募集设立</a:t>
            </a:r>
            <a:r>
              <a:rPr lang="en-US" altLang="x-none" sz="2400" b="1"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rPr>
              <a:t>创立大会</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0658" name="矩形 4"/>
          <p:cNvSpPr/>
          <p:nvPr/>
        </p:nvSpPr>
        <p:spPr>
          <a:xfrm>
            <a:off x="2667000" y="1214438"/>
            <a:ext cx="7643813" cy="5029200"/>
          </a:xfrm>
          <a:prstGeom prst="rect">
            <a:avLst/>
          </a:prstGeom>
          <a:noFill/>
          <a:ln w="9525">
            <a:noFill/>
          </a:ln>
        </p:spPr>
        <p:txBody>
          <a:bodyPr anchor="t">
            <a:spAutoFit/>
          </a:bodyPr>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审议发起人关于公司筹办情况的报告；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通过公司章程；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选举董事会成员；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选举监事会成员；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对公司的设立费用进行审核；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对发起人用于抵作股款的财产的作价进行审核；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发生不可抗力或者经营条件发生重大变化直接影响公司设立的，可以作出不设立公司的决议。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创立大会对前款所列事项作出决议，必须经出席会议的认股人所持表决权过半数通过。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0659" name="矩形 5"/>
          <p:cNvSpPr/>
          <p:nvPr/>
        </p:nvSpPr>
        <p:spPr>
          <a:xfrm>
            <a:off x="6381750" y="642938"/>
            <a:ext cx="30803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90</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1" name="矩形 3"/>
          <p:cNvSpPr/>
          <p:nvPr/>
        </p:nvSpPr>
        <p:spPr>
          <a:xfrm>
            <a:off x="2238375" y="1143000"/>
            <a:ext cx="5857875" cy="914400"/>
          </a:xfrm>
          <a:prstGeom prst="rect">
            <a:avLst/>
          </a:prstGeom>
          <a:noFill/>
          <a:ln w="9525">
            <a:noFill/>
          </a:ln>
        </p:spPr>
        <p:txBody>
          <a:bodyPr anchor="t">
            <a:spAutoFit/>
          </a:bodyPr>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发起人，认股人不得抽回股本；</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出资不足应该补缴，其他发起人承担连带责任；</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71682" name="矩形 4"/>
          <p:cNvSpPr/>
          <p:nvPr/>
        </p:nvSpPr>
        <p:spPr>
          <a:xfrm>
            <a:off x="2238375" y="2357438"/>
            <a:ext cx="7786688" cy="3931920"/>
          </a:xfrm>
          <a:prstGeom prst="rect">
            <a:avLst/>
          </a:prstGeom>
          <a:noFill/>
          <a:ln w="9525">
            <a:noFill/>
          </a:ln>
        </p:spPr>
        <p:txBody>
          <a:bodyPr anchor="t">
            <a:spAutoFit/>
          </a:bodyPr>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股份有限公司的发起人应当承担下列责任：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公司不能成立时，对设立行为所产生的债务和费用负连带责任；</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公司不能成立时，对认股人已缴纳的股款，负返还股款并加算银行同期存款利息的连带责任；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在公司设立过程中，由于发起人的过失致使公司利益受到损害的，应当对公司承担赔偿责任。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1683" name="矩形 5"/>
          <p:cNvSpPr/>
          <p:nvPr/>
        </p:nvSpPr>
        <p:spPr>
          <a:xfrm>
            <a:off x="2095500" y="428625"/>
            <a:ext cx="3548380" cy="457200"/>
          </a:xfrm>
          <a:prstGeom prst="rect">
            <a:avLst/>
          </a:prstGeom>
          <a:noFill/>
          <a:ln w="9525">
            <a:noFill/>
          </a:ln>
        </p:spPr>
        <p:txBody>
          <a:bodyPr wrap="none" anchor="t">
            <a:spAutoFit/>
          </a:bodyPr>
          <a:p>
            <a:pPr lvl="0" eaLnBrk="0" hangingPunct="0"/>
            <a:r>
              <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rPr>
              <a:t>募集设立</a:t>
            </a:r>
            <a:r>
              <a:rPr lang="en-US" altLang="x-none" sz="2400" b="1"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rPr>
              <a:t>发起人的责任</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1684" name="矩形 6"/>
          <p:cNvSpPr/>
          <p:nvPr/>
        </p:nvSpPr>
        <p:spPr>
          <a:xfrm>
            <a:off x="6381750" y="642938"/>
            <a:ext cx="383095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91—94</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1377" name="矩形 37891"/>
          <p:cNvSpPr/>
          <p:nvPr/>
        </p:nvSpPr>
        <p:spPr>
          <a:xfrm>
            <a:off x="4114800" y="2209800"/>
            <a:ext cx="3200400" cy="1447800"/>
          </a:xfrm>
          <a:prstGeom prst="rect">
            <a:avLst/>
          </a:prstGeom>
        </p:spPr>
        <p:txBody>
          <a:bodyPr wrap="none" fromWordArt="1">
            <a:prstTxWarp prst="textPlain">
              <a:avLst>
                <a:gd name="adj" fmla="val 50000"/>
              </a:avLst>
            </a:prstTxWarp>
            <a:normAutofit/>
          </a:bodyPr>
          <a:p>
            <a:pPr algn="ctr"/>
            <a:r>
              <a:rPr lang="zh-CN" altLang="en-US" sz="5400" b="1">
                <a:ln w="12700" cap="flat" cmpd="sng">
                  <a:solidFill>
                    <a:srgbClr val="EAEAEA"/>
                  </a:solidFill>
                  <a:prstDash val="solid"/>
                  <a:round/>
                  <a:headEnd type="none" w="med" len="med"/>
                  <a:tailEnd type="none" w="med" len="med"/>
                </a:ln>
                <a:gradFill rotWithShape="0">
                  <a:gsLst>
                    <a:gs pos="0">
                      <a:srgbClr val="A603AB">
                        <a:alpha val="100000"/>
                      </a:srgbClr>
                    </a:gs>
                    <a:gs pos="12000">
                      <a:srgbClr val="E81766">
                        <a:alpha val="100000"/>
                      </a:srgbClr>
                    </a:gs>
                    <a:gs pos="27000">
                      <a:srgbClr val="EE3F17">
                        <a:alpha val="100000"/>
                      </a:srgbClr>
                    </a:gs>
                    <a:gs pos="48000">
                      <a:srgbClr val="FFFF00">
                        <a:alpha val="100000"/>
                      </a:srgbClr>
                    </a:gs>
                    <a:gs pos="64999">
                      <a:srgbClr val="1A8D48">
                        <a:alpha val="100000"/>
                      </a:srgbClr>
                    </a:gs>
                    <a:gs pos="78999">
                      <a:srgbClr val="0819FB">
                        <a:alpha val="100000"/>
                      </a:srgbClr>
                    </a:gs>
                    <a:gs pos="100000">
                      <a:srgbClr val="A603AB">
                        <a:alpha val="100000"/>
                      </a:srgbClr>
                    </a:gs>
                  </a:gsLst>
                  <a:lin ang="0" scaled="1"/>
                  <a:tileRect/>
                </a:gradFill>
                <a:effectLst>
                  <a:outerShdw dist="35921" dir="2699999" sy="50000" kx="2115830" algn="bl" rotWithShape="0">
                    <a:srgbClr val="C0C0C0">
                      <a:alpha val="80000"/>
                    </a:srgbClr>
                  </a:outerShdw>
                </a:effectLst>
                <a:latin typeface="宋体" panose="02010600030101010101" pitchFamily="2" charset="-122"/>
                <a:ea typeface="宋体" panose="02010600030101010101" pitchFamily="2" charset="-122"/>
              </a:rPr>
              <a:t>谢谢！</a:t>
            </a:r>
            <a:endParaRPr lang="zh-CN" altLang="en-US" sz="5400" b="1">
              <a:ln w="12700" cap="flat" cmpd="sng">
                <a:solidFill>
                  <a:srgbClr val="EAEAEA"/>
                </a:solidFill>
                <a:prstDash val="solid"/>
                <a:round/>
                <a:headEnd type="none" w="med" len="med"/>
                <a:tailEnd type="none" w="med" len="med"/>
              </a:ln>
              <a:gradFill rotWithShape="0">
                <a:gsLst>
                  <a:gs pos="0">
                    <a:srgbClr val="A603AB">
                      <a:alpha val="100000"/>
                    </a:srgbClr>
                  </a:gs>
                  <a:gs pos="12000">
                    <a:srgbClr val="E81766">
                      <a:alpha val="100000"/>
                    </a:srgbClr>
                  </a:gs>
                  <a:gs pos="27000">
                    <a:srgbClr val="EE3F17">
                      <a:alpha val="100000"/>
                    </a:srgbClr>
                  </a:gs>
                  <a:gs pos="48000">
                    <a:srgbClr val="FFFF00">
                      <a:alpha val="100000"/>
                    </a:srgbClr>
                  </a:gs>
                  <a:gs pos="64999">
                    <a:srgbClr val="1A8D48">
                      <a:alpha val="100000"/>
                    </a:srgbClr>
                  </a:gs>
                  <a:gs pos="78999">
                    <a:srgbClr val="0819FB">
                      <a:alpha val="100000"/>
                    </a:srgbClr>
                  </a:gs>
                  <a:gs pos="100000">
                    <a:srgbClr val="A603AB">
                      <a:alpha val="100000"/>
                    </a:srgbClr>
                  </a:gs>
                </a:gsLst>
                <a:lin ang="0" scaled="1"/>
                <a:tileRect/>
              </a:gradFill>
              <a:effectLst>
                <a:outerShdw dist="35921" dir="2699999" sy="50000" kx="2115830" algn="bl" rotWithShape="0">
                  <a:srgbClr val="C0C0C0">
                    <a:alpha val="80000"/>
                  </a:srgbClr>
                </a:outerShdw>
              </a:effectLst>
              <a:latin typeface="宋体" panose="02010600030101010101" pitchFamily="2" charset="-122"/>
              <a:ea typeface="宋体" panose="02010600030101010101" pitchFamily="2" charset="-122"/>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矩形 4"/>
          <p:cNvSpPr/>
          <p:nvPr/>
        </p:nvSpPr>
        <p:spPr>
          <a:xfrm>
            <a:off x="2354104" y="571500"/>
            <a:ext cx="871855" cy="914400"/>
          </a:xfrm>
          <a:prstGeom prst="rect">
            <a:avLst/>
          </a:prstGeom>
          <a:noFill/>
          <a:ln w="9525">
            <a:noFill/>
          </a:ln>
        </p:spPr>
        <p:txBody>
          <a:bodyPr wrap="none" anchor="t">
            <a:spAutoFit/>
          </a:bodyPr>
          <a:p>
            <a:pPr lvl="0" algn="ctr" eaLnBrk="0" hangingPunct="0"/>
            <a:r>
              <a:rPr lang="zh-CN" altLang="en-US" sz="5400" b="1" dirty="0">
                <a:solidFill>
                  <a:schemeClr val="accent1"/>
                </a:solidFill>
                <a:latin typeface="Arial" panose="020B0604020202020204" pitchFamily="34" charset="0"/>
                <a:ea typeface="宋体" panose="02010600030101010101" pitchFamily="2" charset="-122"/>
                <a:sym typeface="宋体" panose="02010600030101010101" pitchFamily="2" charset="-122"/>
              </a:rPr>
              <a:t>公</a:t>
            </a:r>
            <a:endParaRPr lang="zh-CN" altLang="en-US" sz="5400" b="1" dirty="0">
              <a:solidFill>
                <a:schemeClr val="accent1"/>
              </a:solidFill>
              <a:latin typeface="Arial" panose="020B0604020202020204" pitchFamily="34" charset="0"/>
              <a:ea typeface="宋体" panose="02010600030101010101" pitchFamily="2" charset="-122"/>
              <a:sym typeface="宋体" panose="02010600030101010101" pitchFamily="2" charset="-122"/>
            </a:endParaRPr>
          </a:p>
        </p:txBody>
      </p:sp>
      <p:sp>
        <p:nvSpPr>
          <p:cNvPr id="6146" name="矩形 5"/>
          <p:cNvSpPr/>
          <p:nvPr/>
        </p:nvSpPr>
        <p:spPr>
          <a:xfrm>
            <a:off x="2313623" y="1500188"/>
            <a:ext cx="871855" cy="914400"/>
          </a:xfrm>
          <a:prstGeom prst="rect">
            <a:avLst/>
          </a:prstGeom>
          <a:noFill/>
          <a:ln w="9525">
            <a:noFill/>
          </a:ln>
        </p:spPr>
        <p:txBody>
          <a:bodyPr wrap="none" anchor="t">
            <a:spAutoFit/>
          </a:bodyPr>
          <a:p>
            <a:pPr lvl="0" algn="ctr" eaLnBrk="0" hangingPunct="0"/>
            <a:r>
              <a:rPr lang="zh-CN" altLang="en-US" sz="5400" b="1" dirty="0">
                <a:solidFill>
                  <a:schemeClr val="accent1"/>
                </a:solidFill>
                <a:latin typeface="Arial" panose="020B0604020202020204" pitchFamily="34" charset="0"/>
                <a:ea typeface="宋体" panose="02010600030101010101" pitchFamily="2" charset="-122"/>
                <a:sym typeface="宋体" panose="02010600030101010101" pitchFamily="2" charset="-122"/>
              </a:rPr>
              <a:t>司</a:t>
            </a:r>
            <a:endParaRPr lang="zh-CN" altLang="en-US" sz="5400" b="1" dirty="0">
              <a:solidFill>
                <a:schemeClr val="accent1"/>
              </a:solidFill>
              <a:latin typeface="Arial" panose="020B0604020202020204" pitchFamily="34" charset="0"/>
              <a:ea typeface="宋体" panose="02010600030101010101" pitchFamily="2" charset="-122"/>
              <a:sym typeface="宋体" panose="02010600030101010101" pitchFamily="2" charset="-122"/>
            </a:endParaRPr>
          </a:p>
        </p:txBody>
      </p:sp>
      <p:cxnSp>
        <p:nvCxnSpPr>
          <p:cNvPr id="6147" name="直接连接符 7"/>
          <p:cNvCxnSpPr>
            <a:stCxn id="6145" idx="3"/>
            <a:endCxn id="6148" idx="1"/>
          </p:cNvCxnSpPr>
          <p:nvPr/>
        </p:nvCxnSpPr>
        <p:spPr>
          <a:xfrm>
            <a:off x="3225483" y="1028383"/>
            <a:ext cx="523875" cy="26035"/>
          </a:xfrm>
          <a:prstGeom prst="line">
            <a:avLst/>
          </a:prstGeom>
          <a:ln w="9525" cap="flat" cmpd="sng">
            <a:solidFill>
              <a:schemeClr val="accent1"/>
            </a:solidFill>
            <a:prstDash val="solid"/>
            <a:round/>
            <a:headEnd type="none" w="med" len="med"/>
            <a:tailEnd type="none" w="med" len="med"/>
          </a:ln>
        </p:spPr>
      </p:cxnSp>
      <p:sp>
        <p:nvSpPr>
          <p:cNvPr id="6148" name="矩形 8"/>
          <p:cNvSpPr/>
          <p:nvPr/>
        </p:nvSpPr>
        <p:spPr>
          <a:xfrm>
            <a:off x="3749675" y="642938"/>
            <a:ext cx="2011680" cy="822960"/>
          </a:xfrm>
          <a:prstGeom prst="rect">
            <a:avLst/>
          </a:prstGeom>
          <a:noFill/>
          <a:ln w="9525">
            <a:noFill/>
          </a:ln>
        </p:spPr>
        <p:txBody>
          <a:bodyPr wrap="none" anchor="t">
            <a:spAutoFit/>
          </a:bodyPr>
          <a:p>
            <a:pPr lvl="0" eaLnBrk="0" hangingPunct="0"/>
            <a:r>
              <a:rPr lang="zh-CN" altLang="en-US" sz="4800" dirty="0">
                <a:solidFill>
                  <a:srgbClr val="000000"/>
                </a:solidFill>
                <a:latin typeface="Arial" panose="020B0604020202020204" pitchFamily="34" charset="0"/>
                <a:ea typeface="宋体" panose="02010600030101010101" pitchFamily="2" charset="-122"/>
                <a:sym typeface="宋体" panose="02010600030101010101" pitchFamily="2" charset="-122"/>
              </a:rPr>
              <a:t>多数人</a:t>
            </a:r>
            <a:endParaRPr lang="zh-CN" altLang="en-US" sz="4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6149" name="直接连接符 14"/>
          <p:cNvSpPr/>
          <p:nvPr/>
        </p:nvSpPr>
        <p:spPr>
          <a:xfrm>
            <a:off x="3095625" y="2058988"/>
            <a:ext cx="1263650" cy="25400"/>
          </a:xfrm>
          <a:prstGeom prst="line">
            <a:avLst/>
          </a:prstGeom>
          <a:ln w="9525" cap="flat" cmpd="sng">
            <a:solidFill>
              <a:schemeClr val="accent1"/>
            </a:solidFill>
            <a:prstDash val="solid"/>
            <a:round/>
            <a:headEnd type="none" w="med" len="med"/>
            <a:tailEnd type="none" w="med" len="med"/>
          </a:ln>
        </p:spPr>
        <p:txBody>
          <a:bodyPr anchor="t"/>
          <a:p>
            <a:pPr lvl="0" eaLnBrk="0" hangingPunct="0"/>
            <a:endParaRPr lang="zh-CN" altLang="en-US">
              <a:latin typeface="Arial" panose="020B0604020202020204" pitchFamily="34" charset="0"/>
              <a:ea typeface="宋体" panose="02010600030101010101" pitchFamily="2" charset="-122"/>
            </a:endParaRPr>
          </a:p>
        </p:txBody>
      </p:sp>
      <p:sp>
        <p:nvSpPr>
          <p:cNvPr id="6150" name="矩形 15"/>
          <p:cNvSpPr/>
          <p:nvPr/>
        </p:nvSpPr>
        <p:spPr>
          <a:xfrm>
            <a:off x="4359275" y="1670050"/>
            <a:ext cx="1402080" cy="822960"/>
          </a:xfrm>
          <a:prstGeom prst="rect">
            <a:avLst/>
          </a:prstGeom>
          <a:noFill/>
          <a:ln w="9525">
            <a:noFill/>
          </a:ln>
        </p:spPr>
        <p:txBody>
          <a:bodyPr wrap="none" anchor="t">
            <a:spAutoFit/>
          </a:bodyPr>
          <a:p>
            <a:pPr lvl="0" eaLnBrk="0" hangingPunct="0"/>
            <a:r>
              <a:rPr lang="zh-CN" altLang="en-US" sz="4800" dirty="0">
                <a:solidFill>
                  <a:srgbClr val="000000"/>
                </a:solidFill>
                <a:latin typeface="Arial" panose="020B0604020202020204" pitchFamily="34" charset="0"/>
                <a:ea typeface="宋体" panose="02010600030101010101" pitchFamily="2" charset="-122"/>
                <a:sym typeface="宋体" panose="02010600030101010101" pitchFamily="2" charset="-122"/>
              </a:rPr>
              <a:t>管理</a:t>
            </a:r>
            <a:endParaRPr lang="zh-CN" altLang="en-US" sz="4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6151" name="内容占位符 2"/>
          <p:cNvSpPr/>
          <p:nvPr/>
        </p:nvSpPr>
        <p:spPr>
          <a:xfrm>
            <a:off x="6810375" y="642938"/>
            <a:ext cx="2714625" cy="4929187"/>
          </a:xfrm>
          <a:prstGeom prst="rect">
            <a:avLst/>
          </a:prstGeom>
          <a:solidFill>
            <a:schemeClr val="accent1"/>
          </a:solidFill>
          <a:ln w="9525">
            <a:noFill/>
          </a:ln>
        </p:spPr>
        <p:txBody>
          <a:bodyPr anchor="t"/>
          <a:p>
            <a:pPr marL="342900" lvl="0" indent="-342900" algn="ctr" eaLnBrk="0" hangingPunct="0">
              <a:lnSpc>
                <a:spcPct val="170000"/>
              </a:lnSpc>
              <a:spcBef>
                <a:spcPct val="20000"/>
              </a:spcBef>
            </a:pPr>
            <a:r>
              <a:rPr lang="zh-CN" altLang="en-US" sz="2800" b="1" dirty="0">
                <a:solidFill>
                  <a:srgbClr val="FFFFFF"/>
                </a:solidFill>
                <a:latin typeface="Calibri" panose="020F0502020204030204" charset="0"/>
                <a:ea typeface="宋体" panose="02010600030101010101" pitchFamily="2" charset="-122"/>
                <a:sym typeface="宋体" panose="02010600030101010101" pitchFamily="2" charset="-122"/>
              </a:rPr>
              <a:t>公司是多数人管理的，本质属于社团法人</a:t>
            </a:r>
            <a:r>
              <a:rPr lang="zh-CN" altLang="en-US" sz="2800" b="1" dirty="0">
                <a:solidFill>
                  <a:srgbClr val="FFFFFF"/>
                </a:solidFill>
                <a:latin typeface="Calibri" panose="020F0502020204030204" charset="0"/>
                <a:ea typeface="宋体" panose="02010600030101010101" pitchFamily="2" charset="-122"/>
                <a:sym typeface="Calibri" panose="020F0502020204030204" charset="0"/>
              </a:rPr>
              <a:t>的，企业法人，是股东盈利的工具。</a:t>
            </a:r>
            <a:endParaRPr lang="zh-CN" altLang="en-US" sz="2800" b="1" dirty="0">
              <a:solidFill>
                <a:srgbClr val="FFFFFF"/>
              </a:solidFill>
              <a:latin typeface="Calibri" panose="020F0502020204030204" charset="0"/>
              <a:ea typeface="宋体" panose="02010600030101010101" pitchFamily="2" charset="-122"/>
              <a:sym typeface="宋体" panose="02010600030101010101" pitchFamily="2" charset="-122"/>
            </a:endParaRPr>
          </a:p>
        </p:txBody>
      </p:sp>
      <p:sp>
        <p:nvSpPr>
          <p:cNvPr id="6152" name="内容占位符 2"/>
          <p:cNvSpPr/>
          <p:nvPr/>
        </p:nvSpPr>
        <p:spPr>
          <a:xfrm>
            <a:off x="2452688" y="3000375"/>
            <a:ext cx="3786187" cy="2928938"/>
          </a:xfrm>
          <a:prstGeom prst="rect">
            <a:avLst/>
          </a:prstGeom>
          <a:noFill/>
          <a:ln w="9525">
            <a:noFill/>
          </a:ln>
        </p:spPr>
        <p:txBody>
          <a:bodyPr anchor="t"/>
          <a:p>
            <a:pPr marL="342900" lvl="0" indent="-342900">
              <a:lnSpc>
                <a:spcPct val="170000"/>
              </a:lnSpc>
              <a:spcBef>
                <a:spcPct val="20000"/>
              </a:spcBef>
            </a:pPr>
            <a:r>
              <a:rPr lang="zh-CN" altLang="en-US" sz="2400" b="1" dirty="0">
                <a:latin typeface="Calibri" panose="020F0502020204030204" charset="0"/>
                <a:ea typeface="宋体" panose="02010600030101010101" pitchFamily="2" charset="-122"/>
                <a:sym typeface="宋体" panose="02010600030101010101" pitchFamily="2" charset="-122"/>
              </a:rPr>
              <a:t>公司具有独立性，体现在：</a:t>
            </a:r>
            <a:endParaRPr lang="en-US" altLang="x-none" sz="2400" b="1" dirty="0">
              <a:latin typeface="Calibri" panose="020F0502020204030204" charset="0"/>
              <a:ea typeface="宋体" panose="02010600030101010101" pitchFamily="2" charset="-122"/>
              <a:sym typeface="宋体" panose="02010600030101010101" pitchFamily="2" charset="-122"/>
            </a:endParaRPr>
          </a:p>
          <a:p>
            <a:pPr marL="342900" lvl="0" indent="-342900">
              <a:lnSpc>
                <a:spcPct val="170000"/>
              </a:lnSpc>
              <a:spcBef>
                <a:spcPct val="20000"/>
              </a:spcBef>
            </a:pPr>
            <a:r>
              <a:rPr lang="zh-CN" altLang="en-US" sz="2400" b="1" dirty="0">
                <a:solidFill>
                  <a:srgbClr val="000000"/>
                </a:solidFill>
                <a:latin typeface="Calibri" panose="020F0502020204030204" charset="0"/>
                <a:ea typeface="宋体" panose="02010600030101010101" pitchFamily="2" charset="-122"/>
                <a:sym typeface="Calibri" panose="020F0502020204030204" charset="0"/>
              </a:rPr>
              <a:t>          人格独立</a:t>
            </a:r>
            <a:endParaRPr lang="en-US" altLang="x-none" sz="2400" b="1" dirty="0">
              <a:solidFill>
                <a:srgbClr val="000000"/>
              </a:solidFill>
              <a:latin typeface="Calibri" panose="020F0502020204030204" charset="0"/>
              <a:ea typeface="宋体" panose="02010600030101010101" pitchFamily="2" charset="-122"/>
              <a:sym typeface="Calibri" panose="020F0502020204030204" charset="0"/>
            </a:endParaRPr>
          </a:p>
          <a:p>
            <a:pPr marL="342900" lvl="0" indent="-342900">
              <a:lnSpc>
                <a:spcPct val="170000"/>
              </a:lnSpc>
              <a:spcBef>
                <a:spcPct val="20000"/>
              </a:spcBef>
            </a:pPr>
            <a:r>
              <a:rPr lang="zh-CN" altLang="en-US" sz="2400" b="1" dirty="0">
                <a:latin typeface="Calibri" panose="020F0502020204030204" charset="0"/>
                <a:ea typeface="宋体" panose="02010600030101010101" pitchFamily="2" charset="-122"/>
                <a:sym typeface="宋体" panose="02010600030101010101" pitchFamily="2" charset="-122"/>
              </a:rPr>
              <a:t>           财产独立</a:t>
            </a:r>
            <a:endParaRPr lang="en-US" altLang="x-none" sz="2400" b="1" dirty="0">
              <a:latin typeface="Calibri" panose="020F0502020204030204" charset="0"/>
              <a:ea typeface="宋体" panose="02010600030101010101" pitchFamily="2" charset="-122"/>
              <a:sym typeface="宋体" panose="02010600030101010101" pitchFamily="2" charset="-122"/>
            </a:endParaRPr>
          </a:p>
          <a:p>
            <a:pPr marL="342900" lvl="0" indent="-342900">
              <a:lnSpc>
                <a:spcPct val="170000"/>
              </a:lnSpc>
              <a:spcBef>
                <a:spcPct val="20000"/>
              </a:spcBef>
            </a:pPr>
            <a:r>
              <a:rPr lang="zh-CN" altLang="en-US" sz="2400" b="1" dirty="0">
                <a:solidFill>
                  <a:srgbClr val="000000"/>
                </a:solidFill>
                <a:latin typeface="Calibri" panose="020F0502020204030204" charset="0"/>
                <a:ea typeface="宋体" panose="02010600030101010101" pitchFamily="2" charset="-122"/>
                <a:sym typeface="Calibri" panose="020F0502020204030204" charset="0"/>
              </a:rPr>
              <a:t>           责任独立</a:t>
            </a:r>
            <a:endParaRPr lang="zh-CN" altLang="en-US" sz="2400" b="1" dirty="0">
              <a:latin typeface="Calibri" panose="020F0502020204030204" charset="0"/>
              <a:ea typeface="宋体" panose="02010600030101010101" pitchFamily="2" charset="-122"/>
              <a:sym typeface="宋体" panose="02010600030101010101" pitchFamily="2" charset="-122"/>
            </a:endParaRPr>
          </a:p>
        </p:txBody>
      </p:sp>
      <p:pic>
        <p:nvPicPr>
          <p:cNvPr id="6153" name="Picture 2" descr="C:\Program Files (x86)\Microsoft Office\MEDIA\CAGCAT10\j0222015.wmf"/>
          <p:cNvPicPr>
            <a:picLocks noChangeAspect="1"/>
          </p:cNvPicPr>
          <p:nvPr/>
        </p:nvPicPr>
        <p:blipFill>
          <a:blip r:embed="rId1"/>
          <a:stretch>
            <a:fillRect/>
          </a:stretch>
        </p:blipFill>
        <p:spPr>
          <a:xfrm>
            <a:off x="1952625" y="5857875"/>
            <a:ext cx="463550" cy="465138"/>
          </a:xfrm>
          <a:prstGeom prst="rect">
            <a:avLst/>
          </a:prstGeom>
          <a:noFill/>
          <a:ln w="9525">
            <a:noFill/>
          </a:ln>
        </p:spPr>
      </p:pic>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170" name="图片 7" descr="01.jpg"/>
          <p:cNvPicPr>
            <a:picLocks noChangeAspect="1"/>
          </p:cNvPicPr>
          <p:nvPr/>
        </p:nvPicPr>
        <p:blipFill>
          <a:blip r:embed="rId1"/>
          <a:stretch>
            <a:fillRect/>
          </a:stretch>
        </p:blipFill>
        <p:spPr>
          <a:xfrm>
            <a:off x="6767513" y="0"/>
            <a:ext cx="3900487" cy="2000250"/>
          </a:xfrm>
          <a:prstGeom prst="rect">
            <a:avLst/>
          </a:prstGeom>
          <a:noFill/>
          <a:ln w="9525">
            <a:noFill/>
          </a:ln>
        </p:spPr>
      </p:pic>
      <p:sp>
        <p:nvSpPr>
          <p:cNvPr id="7171" name="内容占位符 2"/>
          <p:cNvSpPr>
            <a:spLocks noGrp="1"/>
          </p:cNvSpPr>
          <p:nvPr>
            <p:ph idx="4294967295"/>
          </p:nvPr>
        </p:nvSpPr>
        <p:spPr>
          <a:xfrm>
            <a:off x="6881813" y="0"/>
            <a:ext cx="1357312" cy="714375"/>
          </a:xfrm>
        </p:spPr>
        <p:txBody>
          <a:bodyPr wrap="square" anchor="t"/>
          <a:p>
            <a:pPr lvl="0" eaLnBrk="1" hangingPunct="1"/>
            <a:r>
              <a:rPr lang="zh-CN" altLang="en-US"/>
              <a:t>法人</a:t>
            </a:r>
            <a:endParaRPr lang="zh-CN" altLang="en-US"/>
          </a:p>
        </p:txBody>
      </p:sp>
      <p:sp>
        <p:nvSpPr>
          <p:cNvPr id="7172" name="内容占位符 2"/>
          <p:cNvSpPr/>
          <p:nvPr/>
        </p:nvSpPr>
        <p:spPr>
          <a:xfrm>
            <a:off x="1738313" y="785813"/>
            <a:ext cx="4572000" cy="714375"/>
          </a:xfrm>
          <a:prstGeom prst="rect">
            <a:avLst/>
          </a:prstGeom>
          <a:noFill/>
          <a:ln w="9525">
            <a:noFill/>
          </a:ln>
        </p:spPr>
        <p:txBody>
          <a:bodyPr anchor="t"/>
          <a:p>
            <a:pPr marL="342900" lvl="0" indent="-342900">
              <a:spcBef>
                <a:spcPct val="20000"/>
              </a:spcBef>
            </a:pPr>
            <a:r>
              <a:rPr lang="zh-CN" altLang="en-US" sz="3200" dirty="0">
                <a:latin typeface="Calibri" panose="020F0502020204030204" charset="0"/>
                <a:ea typeface="宋体" panose="02010600030101010101" pitchFamily="2" charset="-122"/>
                <a:sym typeface="宋体" panose="02010600030101010101" pitchFamily="2" charset="-122"/>
              </a:rPr>
              <a:t>法人：是</a:t>
            </a:r>
            <a:r>
              <a:rPr lang="en-US" altLang="x-none" sz="3200" dirty="0">
                <a:latin typeface="Calibri" panose="020F0502020204030204" charset="0"/>
                <a:ea typeface="宋体" panose="02010600030101010101" pitchFamily="2" charset="-122"/>
                <a:sym typeface="宋体" panose="02010600030101010101" pitchFamily="2" charset="-122"/>
              </a:rPr>
              <a:t>………….</a:t>
            </a:r>
            <a:r>
              <a:rPr lang="zh-CN" altLang="en-US" sz="3200" dirty="0">
                <a:latin typeface="Calibri" panose="020F0502020204030204" charset="0"/>
                <a:ea typeface="宋体" panose="02010600030101010101" pitchFamily="2" charset="-122"/>
                <a:sym typeface="宋体" panose="02010600030101010101" pitchFamily="2" charset="-122"/>
              </a:rPr>
              <a:t>的组织。</a:t>
            </a:r>
            <a:endParaRPr lang="zh-CN" altLang="en-US" dirty="0">
              <a:latin typeface="Arial" panose="020B0604020202020204" pitchFamily="34" charset="0"/>
              <a:ea typeface="宋体" panose="02010600030101010101" pitchFamily="2" charset="-122"/>
            </a:endParaRPr>
          </a:p>
        </p:txBody>
      </p:sp>
      <p:grpSp>
        <p:nvGrpSpPr>
          <p:cNvPr id="7173" name="Group 6"/>
          <p:cNvGrpSpPr/>
          <p:nvPr/>
        </p:nvGrpSpPr>
        <p:grpSpPr>
          <a:xfrm>
            <a:off x="3595688" y="2357438"/>
            <a:ext cx="5572125" cy="3857625"/>
            <a:chOff x="0" y="0"/>
            <a:chExt cx="5572164" cy="3857652"/>
          </a:xfrm>
        </p:grpSpPr>
        <p:sp>
          <p:nvSpPr>
            <p:cNvPr id="7174" name="AutoShape 7"/>
            <p:cNvSpPr/>
            <p:nvPr/>
          </p:nvSpPr>
          <p:spPr>
            <a:xfrm rot="5400000">
              <a:off x="-161174" y="198421"/>
              <a:ext cx="1074496" cy="752147"/>
            </a:xfrm>
            <a:prstGeom prst="chevron">
              <a:avLst>
                <a:gd name="adj" fmla="val 49927"/>
              </a:avLst>
            </a:prstGeom>
            <a:solidFill>
              <a:srgbClr val="C0504C"/>
            </a:solidFill>
            <a:ln w="25400" cap="flat" cmpd="sng">
              <a:solidFill>
                <a:srgbClr val="C0504C"/>
              </a:solidFill>
              <a:prstDash val="solid"/>
              <a:miter/>
              <a:headEnd type="none" w="med" len="med"/>
              <a:tailEnd type="none" w="med" len="med"/>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7175" name="Rectangle 8"/>
            <p:cNvSpPr/>
            <p:nvPr/>
          </p:nvSpPr>
          <p:spPr>
            <a:xfrm>
              <a:off x="1" y="413338"/>
              <a:ext cx="752147" cy="322349"/>
            </a:xfrm>
            <a:prstGeom prst="rect">
              <a:avLst/>
            </a:prstGeom>
            <a:noFill/>
            <a:ln w="9525">
              <a:noFill/>
            </a:ln>
          </p:spPr>
          <p:txBody>
            <a:bodyPr lIns="17780" tIns="17780" rIns="17780" bIns="17780" anchor="ctr"/>
            <a:p>
              <a:pPr lvl="0" algn="ctr" eaLnBrk="0" hangingPunct="0">
                <a:lnSpc>
                  <a:spcPct val="90000"/>
                </a:lnSpc>
                <a:spcAft>
                  <a:spcPct val="35000"/>
                </a:spcAft>
              </a:pPr>
              <a:r>
                <a:rPr lang="en-US" altLang="x-none" sz="2800" dirty="0">
                  <a:solidFill>
                    <a:srgbClr val="CCEDC7"/>
                  </a:solidFill>
                  <a:latin typeface="Calibri" panose="020F0502020204030204" charset="0"/>
                  <a:ea typeface="宋体" panose="02010600030101010101" pitchFamily="2" charset="-122"/>
                  <a:sym typeface="Calibri" panose="020F0502020204030204" charset="0"/>
                </a:rPr>
                <a:t>1</a:t>
              </a:r>
              <a:endParaRPr lang="zh-CN" altLang="en-US" sz="2800"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7176" name="Rectangle 10"/>
            <p:cNvSpPr/>
            <p:nvPr/>
          </p:nvSpPr>
          <p:spPr>
            <a:xfrm>
              <a:off x="752147" y="37755"/>
              <a:ext cx="4785904" cy="630565"/>
            </a:xfrm>
            <a:prstGeom prst="rect">
              <a:avLst/>
            </a:prstGeom>
            <a:noFill/>
            <a:ln w="9525">
              <a:noFill/>
            </a:ln>
          </p:spPr>
          <p:txBody>
            <a:bodyPr lIns="170688" tIns="15240" rIns="15240" bIns="15240" anchor="ctr"/>
            <a:p>
              <a:pPr marL="228600" lvl="1" indent="-228600" eaLnBrk="0" hangingPunct="0">
                <a:lnSpc>
                  <a:spcPct val="90000"/>
                </a:lnSpc>
                <a:spcAft>
                  <a:spcPct val="15000"/>
                </a:spcAft>
                <a:buChar char="•"/>
              </a:pPr>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依法成立</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7177" name="AutoShape 11"/>
            <p:cNvSpPr/>
            <p:nvPr/>
          </p:nvSpPr>
          <p:spPr>
            <a:xfrm rot="5400000">
              <a:off x="-161174" y="1090090"/>
              <a:ext cx="1074496" cy="752147"/>
            </a:xfrm>
            <a:prstGeom prst="chevron">
              <a:avLst>
                <a:gd name="adj" fmla="val 49927"/>
              </a:avLst>
            </a:prstGeom>
            <a:solidFill>
              <a:srgbClr val="9BBB59"/>
            </a:solidFill>
            <a:ln w="25400" cap="flat" cmpd="sng">
              <a:solidFill>
                <a:srgbClr val="9BBB59"/>
              </a:solidFill>
              <a:prstDash val="solid"/>
              <a:miter/>
              <a:headEnd type="none" w="med" len="med"/>
              <a:tailEnd type="none" w="med" len="med"/>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7178" name="Rectangle 12"/>
            <p:cNvSpPr/>
            <p:nvPr/>
          </p:nvSpPr>
          <p:spPr>
            <a:xfrm>
              <a:off x="1" y="1305007"/>
              <a:ext cx="752147" cy="322349"/>
            </a:xfrm>
            <a:prstGeom prst="rect">
              <a:avLst/>
            </a:prstGeom>
            <a:noFill/>
            <a:ln w="9525">
              <a:noFill/>
            </a:ln>
          </p:spPr>
          <p:txBody>
            <a:bodyPr lIns="17780" tIns="17780" rIns="17780" bIns="17780" anchor="ctr"/>
            <a:p>
              <a:pPr lvl="0" algn="ctr" eaLnBrk="0" hangingPunct="0">
                <a:lnSpc>
                  <a:spcPct val="90000"/>
                </a:lnSpc>
                <a:spcAft>
                  <a:spcPct val="35000"/>
                </a:spcAft>
              </a:pPr>
              <a:r>
                <a:rPr lang="en-US" altLang="x-none" sz="2800" dirty="0">
                  <a:solidFill>
                    <a:srgbClr val="CCEDC7"/>
                  </a:solidFill>
                  <a:latin typeface="Calibri" panose="020F0502020204030204" charset="0"/>
                  <a:ea typeface="宋体" panose="02010600030101010101" pitchFamily="2" charset="-122"/>
                  <a:sym typeface="Calibri" panose="020F0502020204030204" charset="0"/>
                </a:rPr>
                <a:t>2</a:t>
              </a:r>
              <a:endParaRPr lang="zh-CN" altLang="en-US" sz="2800"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7179" name="Rectangle 14"/>
            <p:cNvSpPr/>
            <p:nvPr/>
          </p:nvSpPr>
          <p:spPr>
            <a:xfrm>
              <a:off x="752147" y="963027"/>
              <a:ext cx="4785922" cy="630234"/>
            </a:xfrm>
            <a:prstGeom prst="rect">
              <a:avLst/>
            </a:prstGeom>
            <a:noFill/>
            <a:ln w="9525">
              <a:noFill/>
            </a:ln>
          </p:spPr>
          <p:txBody>
            <a:bodyPr lIns="170688" tIns="15240" rIns="15240" bIns="15240" anchor="ctr"/>
            <a:p>
              <a:pPr marL="228600" lvl="1" indent="-228600" eaLnBrk="0" hangingPunct="0">
                <a:lnSpc>
                  <a:spcPct val="90000"/>
                </a:lnSpc>
                <a:spcAft>
                  <a:spcPct val="15000"/>
                </a:spcAft>
                <a:buChar char="•"/>
              </a:pPr>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有必要的财产和经费</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7180" name="AutoShape 15"/>
            <p:cNvSpPr/>
            <p:nvPr/>
          </p:nvSpPr>
          <p:spPr>
            <a:xfrm rot="5400000">
              <a:off x="-161174" y="2015380"/>
              <a:ext cx="1074496" cy="752147"/>
            </a:xfrm>
            <a:prstGeom prst="chevron">
              <a:avLst>
                <a:gd name="adj" fmla="val 49927"/>
              </a:avLst>
            </a:prstGeom>
            <a:solidFill>
              <a:srgbClr val="8064A2"/>
            </a:solidFill>
            <a:ln w="25400" cap="flat" cmpd="sng">
              <a:solidFill>
                <a:srgbClr val="8064A2"/>
              </a:solidFill>
              <a:prstDash val="solid"/>
              <a:miter/>
              <a:headEnd type="none" w="med" len="med"/>
              <a:tailEnd type="none" w="med" len="med"/>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7181" name="Rectangle 16"/>
            <p:cNvSpPr/>
            <p:nvPr/>
          </p:nvSpPr>
          <p:spPr>
            <a:xfrm>
              <a:off x="1" y="2230297"/>
              <a:ext cx="752147" cy="322349"/>
            </a:xfrm>
            <a:prstGeom prst="rect">
              <a:avLst/>
            </a:prstGeom>
            <a:noFill/>
            <a:ln w="9525">
              <a:noFill/>
            </a:ln>
          </p:spPr>
          <p:txBody>
            <a:bodyPr lIns="17780" tIns="17780" rIns="17780" bIns="17780" anchor="ctr"/>
            <a:p>
              <a:pPr lvl="0" algn="ctr" eaLnBrk="0" hangingPunct="0">
                <a:lnSpc>
                  <a:spcPct val="90000"/>
                </a:lnSpc>
                <a:spcAft>
                  <a:spcPct val="35000"/>
                </a:spcAft>
              </a:pPr>
              <a:r>
                <a:rPr lang="en-US" altLang="x-none" sz="2800" dirty="0">
                  <a:solidFill>
                    <a:srgbClr val="CCEDC7"/>
                  </a:solidFill>
                  <a:latin typeface="Calibri" panose="020F0502020204030204" charset="0"/>
                  <a:ea typeface="宋体" panose="02010600030101010101" pitchFamily="2" charset="-122"/>
                  <a:sym typeface="Calibri" panose="020F0502020204030204" charset="0"/>
                </a:rPr>
                <a:t>3</a:t>
              </a:r>
              <a:endParaRPr lang="zh-CN" altLang="en-US" sz="2800"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7182" name="Rectangle 18"/>
            <p:cNvSpPr/>
            <p:nvPr/>
          </p:nvSpPr>
          <p:spPr>
            <a:xfrm>
              <a:off x="752147" y="1888317"/>
              <a:ext cx="4785922" cy="630234"/>
            </a:xfrm>
            <a:prstGeom prst="rect">
              <a:avLst/>
            </a:prstGeom>
            <a:noFill/>
            <a:ln w="9525">
              <a:noFill/>
            </a:ln>
          </p:spPr>
          <p:txBody>
            <a:bodyPr lIns="170688" tIns="15240" rIns="15240" bIns="15240" anchor="ctr"/>
            <a:p>
              <a:pPr marL="228600" lvl="1" indent="-228600" eaLnBrk="0" hangingPunct="0">
                <a:lnSpc>
                  <a:spcPct val="90000"/>
                </a:lnSpc>
                <a:spcAft>
                  <a:spcPct val="15000"/>
                </a:spcAft>
                <a:buChar char="•"/>
              </a:pPr>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有自己的名称、组织机构和场所</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7183" name="AutoShape 19"/>
            <p:cNvSpPr/>
            <p:nvPr/>
          </p:nvSpPr>
          <p:spPr>
            <a:xfrm rot="5400000">
              <a:off x="-161174" y="2940670"/>
              <a:ext cx="1074496" cy="752147"/>
            </a:xfrm>
            <a:prstGeom prst="chevron">
              <a:avLst>
                <a:gd name="adj" fmla="val 49927"/>
              </a:avLst>
            </a:prstGeom>
            <a:solidFill>
              <a:srgbClr val="4AACC6"/>
            </a:solidFill>
            <a:ln w="25400" cap="flat" cmpd="sng">
              <a:solidFill>
                <a:srgbClr val="4AACC6"/>
              </a:solidFill>
              <a:prstDash val="solid"/>
              <a:miter/>
              <a:headEnd type="none" w="med" len="med"/>
              <a:tailEnd type="none" w="med" len="med"/>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7184" name="Rectangle 20"/>
            <p:cNvSpPr/>
            <p:nvPr/>
          </p:nvSpPr>
          <p:spPr>
            <a:xfrm>
              <a:off x="1" y="3155587"/>
              <a:ext cx="752147" cy="322349"/>
            </a:xfrm>
            <a:prstGeom prst="rect">
              <a:avLst/>
            </a:prstGeom>
            <a:noFill/>
            <a:ln w="9525">
              <a:noFill/>
            </a:ln>
          </p:spPr>
          <p:txBody>
            <a:bodyPr lIns="17780" tIns="17780" rIns="17780" bIns="17780" anchor="ctr"/>
            <a:p>
              <a:pPr lvl="0" algn="ctr" eaLnBrk="0" hangingPunct="0">
                <a:lnSpc>
                  <a:spcPct val="90000"/>
                </a:lnSpc>
                <a:spcAft>
                  <a:spcPct val="35000"/>
                </a:spcAft>
              </a:pPr>
              <a:r>
                <a:rPr lang="en-US" altLang="x-none" sz="2800" dirty="0">
                  <a:solidFill>
                    <a:srgbClr val="CCEDC7"/>
                  </a:solidFill>
                  <a:latin typeface="Calibri" panose="020F0502020204030204" charset="0"/>
                  <a:ea typeface="宋体" panose="02010600030101010101" pitchFamily="2" charset="-122"/>
                  <a:sym typeface="Calibri" panose="020F0502020204030204" charset="0"/>
                </a:rPr>
                <a:t>4</a:t>
              </a:r>
              <a:endParaRPr lang="zh-CN" altLang="en-US" sz="2800"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7185" name="Rectangle 22"/>
            <p:cNvSpPr/>
            <p:nvPr/>
          </p:nvSpPr>
          <p:spPr>
            <a:xfrm>
              <a:off x="752147" y="2813606"/>
              <a:ext cx="4785922" cy="630234"/>
            </a:xfrm>
            <a:prstGeom prst="rect">
              <a:avLst/>
            </a:prstGeom>
            <a:noFill/>
            <a:ln w="9525">
              <a:noFill/>
            </a:ln>
          </p:spPr>
          <p:txBody>
            <a:bodyPr lIns="170688" tIns="15240" rIns="15240" bIns="15240" anchor="ctr"/>
            <a:p>
              <a:pPr marL="228600" lvl="1" indent="-228600" eaLnBrk="0" hangingPunct="0">
                <a:lnSpc>
                  <a:spcPct val="90000"/>
                </a:lnSpc>
                <a:spcAft>
                  <a:spcPct val="15000"/>
                </a:spcAft>
                <a:buChar char="•"/>
              </a:pPr>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能够独立承担民事责任。</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gr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文本框 1"/>
          <p:cNvSpPr/>
          <p:nvPr/>
        </p:nvSpPr>
        <p:spPr>
          <a:xfrm>
            <a:off x="1006475" y="516573"/>
            <a:ext cx="4408170" cy="1070610"/>
          </a:xfrm>
          <a:prstGeom prst="rect">
            <a:avLst/>
          </a:prstGeom>
          <a:noFill/>
          <a:ln w="9525">
            <a:noFill/>
          </a:ln>
        </p:spPr>
        <p:txBody>
          <a:bodyPr wrap="none" anchor="t">
            <a:spAutoFit/>
          </a:bodyPr>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3-4 创建公司</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5" name="文本框 2"/>
          <p:cNvSpPr/>
          <p:nvPr/>
        </p:nvSpPr>
        <p:spPr>
          <a:xfrm>
            <a:off x="3561080" y="2760980"/>
            <a:ext cx="6598920" cy="874395"/>
          </a:xfrm>
          <a:prstGeom prst="rect">
            <a:avLst/>
          </a:prstGeom>
          <a:noFill/>
          <a:ln w="9525">
            <a:noFill/>
          </a:ln>
        </p:spPr>
        <p:txBody>
          <a:bodyPr wrap="square" anchor="t">
            <a:spAutoFit/>
            <a:scene3d>
              <a:camera prst="orthographicFront"/>
              <a:lightRig rig="threePt" dir="t"/>
            </a:scene3d>
          </a:bodyPr>
          <a:p>
            <a:pPr lvl="0"/>
            <a:r>
              <a:rPr lang="zh-CN" altLang="en-US" sz="4800" b="1" dirty="0">
                <a:ln w="22225">
                  <a:solidFill>
                    <a:schemeClr val="accent2"/>
                  </a:solidFill>
                  <a:prstDash val="solid"/>
                </a:ln>
                <a:solidFill>
                  <a:schemeClr val="accent2">
                    <a:lumMod val="40000"/>
                    <a:lumOff val="60000"/>
                  </a:schemeClr>
                </a:solidFill>
                <a:effectLst/>
                <a:latin typeface="微软雅黑" panose="020B0503020204020204" charset="-122"/>
                <a:ea typeface="宋体" panose="02010600030101010101" pitchFamily="2" charset="-122"/>
                <a:sym typeface="微软雅黑" panose="020B0503020204020204" charset="-122"/>
              </a:rPr>
              <a:t>3-4-1 设立公司</a:t>
            </a:r>
            <a:endParaRPr lang="zh-CN" altLang="en-US" sz="4800" b="1" dirty="0">
              <a:ln w="22225">
                <a:solidFill>
                  <a:schemeClr val="accent2"/>
                </a:solidFill>
                <a:prstDash val="solid"/>
              </a:ln>
              <a:solidFill>
                <a:schemeClr val="accent2">
                  <a:lumMod val="40000"/>
                  <a:lumOff val="60000"/>
                </a:schemeClr>
              </a:solidFill>
              <a:effectLst/>
              <a:latin typeface="微软雅黑" panose="020B0503020204020204" charset="-122"/>
              <a:ea typeface="宋体" panose="02010600030101010101" pitchFamily="2" charset="-122"/>
              <a:sym typeface="微软雅黑" panose="020B0503020204020204" charset="-122"/>
            </a:endParaRPr>
          </a:p>
        </p:txBody>
      </p:sp>
      <p:sp>
        <p:nvSpPr>
          <p:cNvPr id="2" name="文本框 3"/>
          <p:cNvSpPr/>
          <p:nvPr/>
        </p:nvSpPr>
        <p:spPr>
          <a:xfrm>
            <a:off x="5664200" y="4437063"/>
            <a:ext cx="2246313" cy="613410"/>
          </a:xfrm>
          <a:prstGeom prst="rect">
            <a:avLst/>
          </a:prstGeom>
          <a:noFill/>
          <a:ln w="9525">
            <a:noFill/>
          </a:ln>
        </p:spPr>
        <p:txBody>
          <a:bodyPr wrap="square" anchor="t">
            <a:spAutoFit/>
          </a:bodyPr>
          <a:p>
            <a:pPr lvl="0"/>
            <a:r>
              <a:rPr lang="zh-CN" altLang="en-US" sz="3200" b="1" dirty="0">
                <a:solidFill>
                  <a:srgbClr val="2E2E2E"/>
                </a:solidFill>
                <a:latin typeface="Calibri" panose="020F0502020204030204" charset="0"/>
                <a:ea typeface="微软雅黑" panose="020B0503020204020204" charset="-122"/>
                <a:sym typeface="Calibri" panose="020F0502020204030204" charset="0"/>
              </a:rPr>
              <a:t>高扬</a:t>
            </a:r>
            <a:endParaRPr lang="zh-CN" altLang="en-US" sz="32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6" name="直接连接符 8"/>
          <p:cNvSpPr/>
          <p:nvPr/>
        </p:nvSpPr>
        <p:spPr>
          <a:xfrm>
            <a:off x="4292600" y="5084763"/>
            <a:ext cx="3806825" cy="1587"/>
          </a:xfrm>
          <a:prstGeom prst="line">
            <a:avLst/>
          </a:prstGeom>
          <a:ln w="9525" cap="flat" cmpd="sng">
            <a:solidFill>
              <a:srgbClr val="2E2E2E"/>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3077" name="文本框 12"/>
          <p:cNvSpPr/>
          <p:nvPr/>
        </p:nvSpPr>
        <p:spPr>
          <a:xfrm>
            <a:off x="4249738" y="5157788"/>
            <a:ext cx="3849687" cy="429895"/>
          </a:xfrm>
          <a:prstGeom prst="rect">
            <a:avLst/>
          </a:prstGeom>
          <a:noFill/>
          <a:ln w="9525">
            <a:noFill/>
          </a:ln>
        </p:spPr>
        <p:txBody>
          <a:bodyPr wrap="square" anchor="t">
            <a:spAutoFit/>
          </a:bodyPr>
          <a:p>
            <a:pPr lvl="0" algn="ctr"/>
            <a:endParaRPr lang="zh-CN" altLang="en-US" sz="2200" dirty="0">
              <a:solidFill>
                <a:srgbClr val="2E2E2E"/>
              </a:solidFill>
              <a:latin typeface="Calibri" panose="020F0502020204030204" charset="0"/>
              <a:ea typeface="微软雅黑" panose="020B0503020204020204" charset="-122"/>
              <a:sym typeface="Calibri" panose="020F0502020204030204" charset="0"/>
            </a:endParaRPr>
          </a:p>
        </p:txBody>
      </p:sp>
      <p:pic>
        <p:nvPicPr>
          <p:cNvPr id="3078" name="图片 3078" descr="MomentCam_20150922_211017"/>
          <p:cNvPicPr>
            <a:picLocks noChangeAspect="1"/>
          </p:cNvPicPr>
          <p:nvPr/>
        </p:nvPicPr>
        <p:blipFill>
          <a:blip r:embed="rId1"/>
          <a:stretch>
            <a:fillRect/>
          </a:stretch>
        </p:blipFill>
        <p:spPr>
          <a:xfrm>
            <a:off x="379730" y="3751580"/>
            <a:ext cx="2949575" cy="3779838"/>
          </a:xfrm>
          <a:prstGeom prst="rect">
            <a:avLst/>
          </a:prstGeom>
          <a:noFill/>
          <a:ln w="9525">
            <a:noFill/>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charRg st="0" end="3"/>
                                            </p:txEl>
                                          </p:spTgt>
                                        </p:tgtEl>
                                        <p:attrNameLst>
                                          <p:attrName>style.visibility</p:attrName>
                                        </p:attrNameLst>
                                      </p:cBhvr>
                                      <p:to>
                                        <p:strVal val="visible"/>
                                      </p:to>
                                    </p:set>
                                    <p:anim calcmode="lin" valueType="num">
                                      <p:cBhvr additive="base">
                                        <p:cTn id="7" dur="500" fill="hold"/>
                                        <p:tgtEl>
                                          <p:spTgt spid="3075">
                                            <p:txEl>
                                              <p:charRg st="0"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charRg st="0"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4097"/>
          <p:cNvSpPr>
            <a:spLocks noGrp="1"/>
          </p:cNvSpPr>
          <p:nvPr>
            <p:ph type="title"/>
          </p:nvPr>
        </p:nvSpPr>
        <p:spPr>
          <a:xfrm>
            <a:off x="2136775" y="581025"/>
            <a:ext cx="7920038" cy="647700"/>
          </a:xfrm>
        </p:spPr>
        <p:txBody>
          <a:bodyPr anchor="ctr"/>
          <a:p>
            <a:r>
              <a:rPr lang="zh-CN" altLang="en-US" sz="3600" b="1">
                <a:solidFill>
                  <a:srgbClr val="FFD03B"/>
                </a:solidFill>
                <a:latin typeface="微软雅黑" panose="020B0503020204020204" charset="-122"/>
                <a:ea typeface="宋体" panose="02010600030101010101" pitchFamily="2" charset="-122"/>
                <a:sym typeface="微软雅黑" panose="020B0503020204020204" charset="-122"/>
              </a:rPr>
              <a:t>学习目标</a:t>
            </a:r>
            <a:endParaRPr lang="zh-CN" altLang="en-US" sz="3600" b="1">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4098" name="圆角矩形 4098"/>
          <p:cNvSpPr/>
          <p:nvPr/>
        </p:nvSpPr>
        <p:spPr>
          <a:xfrm>
            <a:off x="2438400" y="3092450"/>
            <a:ext cx="2356485" cy="3358515"/>
          </a:xfrm>
          <a:prstGeom prst="roundRect">
            <a:avLst>
              <a:gd name="adj" fmla="val 4690"/>
            </a:avLst>
          </a:prstGeom>
          <a:noFill/>
          <a:ln w="57150" cap="flat" cmpd="sng">
            <a:solidFill>
              <a:srgbClr val="88CE58"/>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099" name="圆角矩形 4099"/>
          <p:cNvSpPr/>
          <p:nvPr/>
        </p:nvSpPr>
        <p:spPr>
          <a:xfrm>
            <a:off x="2654300" y="2949575"/>
            <a:ext cx="1863725" cy="287338"/>
          </a:xfrm>
          <a:prstGeom prst="roundRect">
            <a:avLst>
              <a:gd name="adj" fmla="val 50000"/>
            </a:avLst>
          </a:prstGeom>
          <a:gradFill rotWithShape="1">
            <a:gsLst>
              <a:gs pos="0">
                <a:srgbClr val="66B828"/>
              </a:gs>
              <a:gs pos="100000">
                <a:srgbClr val="2F611D"/>
              </a:gs>
            </a:gsLst>
            <a:lin ang="5400000" scaled="1"/>
            <a:tileRect/>
          </a:gradFill>
          <a:ln w="9525">
            <a:noFill/>
          </a:ln>
        </p:spPr>
        <p:txBody>
          <a:bodyPr anchor="t"/>
          <a:p>
            <a:pPr lvl="0"/>
            <a:endParaRPr lang="zh-CN" altLang="en-US">
              <a:ea typeface="宋体" panose="02010600030101010101" pitchFamily="2" charset="-122"/>
            </a:endParaRPr>
          </a:p>
        </p:txBody>
      </p:sp>
      <p:sp>
        <p:nvSpPr>
          <p:cNvPr id="4100" name="圆角矩形 4100"/>
          <p:cNvSpPr/>
          <p:nvPr/>
        </p:nvSpPr>
        <p:spPr>
          <a:xfrm>
            <a:off x="4948238" y="2662238"/>
            <a:ext cx="2295525" cy="3155950"/>
          </a:xfrm>
          <a:prstGeom prst="roundRect">
            <a:avLst>
              <a:gd name="adj" fmla="val 4690"/>
            </a:avLst>
          </a:prstGeom>
          <a:noFill/>
          <a:ln w="57150" cap="flat" cmpd="sng">
            <a:solidFill>
              <a:srgbClr val="D79133"/>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1" name="圆角矩形 4101"/>
          <p:cNvSpPr/>
          <p:nvPr/>
        </p:nvSpPr>
        <p:spPr>
          <a:xfrm>
            <a:off x="5164138" y="2519363"/>
            <a:ext cx="1863725" cy="287337"/>
          </a:xfrm>
          <a:prstGeom prst="roundRect">
            <a:avLst>
              <a:gd name="adj" fmla="val 50000"/>
            </a:avLst>
          </a:prstGeom>
          <a:gradFill rotWithShape="1">
            <a:gsLst>
              <a:gs pos="0">
                <a:srgbClr val="D79133"/>
              </a:gs>
              <a:gs pos="100000">
                <a:srgbClr val="634318"/>
              </a:gs>
            </a:gsLst>
            <a:lin ang="5400000" scaled="1"/>
            <a:tileRect/>
          </a:gradFill>
          <a:ln w="9525">
            <a:noFill/>
          </a:ln>
        </p:spPr>
        <p:txBody>
          <a:bodyPr anchor="t"/>
          <a:p>
            <a:pPr lvl="0"/>
            <a:endParaRPr lang="zh-CN" altLang="en-US">
              <a:ea typeface="宋体" panose="02010600030101010101" pitchFamily="2" charset="-122"/>
            </a:endParaRPr>
          </a:p>
        </p:txBody>
      </p:sp>
      <p:sp>
        <p:nvSpPr>
          <p:cNvPr id="4102" name="圆角矩形 4102"/>
          <p:cNvSpPr/>
          <p:nvPr/>
        </p:nvSpPr>
        <p:spPr>
          <a:xfrm>
            <a:off x="7458075" y="2160905"/>
            <a:ext cx="2295525" cy="3442970"/>
          </a:xfrm>
          <a:prstGeom prst="roundRect">
            <a:avLst>
              <a:gd name="adj" fmla="val 4690"/>
            </a:avLst>
          </a:prstGeom>
          <a:noFill/>
          <a:ln w="57150" cap="flat" cmpd="sng">
            <a:solidFill>
              <a:srgbClr val="4B71DD"/>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3" name="圆角矩形 4103"/>
          <p:cNvSpPr/>
          <p:nvPr/>
        </p:nvSpPr>
        <p:spPr>
          <a:xfrm>
            <a:off x="7673975" y="2017713"/>
            <a:ext cx="1863725" cy="287337"/>
          </a:xfrm>
          <a:prstGeom prst="roundRect">
            <a:avLst>
              <a:gd name="adj" fmla="val 50000"/>
            </a:avLst>
          </a:prstGeom>
          <a:gradFill rotWithShape="1">
            <a:gsLst>
              <a:gs pos="0">
                <a:srgbClr val="6D8CE5"/>
              </a:gs>
              <a:gs pos="100000">
                <a:srgbClr val="32416A"/>
              </a:gs>
            </a:gsLst>
            <a:lin ang="5400000" scaled="1"/>
            <a:tileRect/>
          </a:gradFill>
          <a:ln w="9525">
            <a:noFill/>
          </a:ln>
        </p:spPr>
        <p:txBody>
          <a:bodyPr anchor="t"/>
          <a:p>
            <a:pPr lvl="0"/>
            <a:endParaRPr lang="zh-CN" altLang="en-US">
              <a:ea typeface="宋体" panose="02010600030101010101" pitchFamily="2" charset="-122"/>
            </a:endParaRPr>
          </a:p>
        </p:txBody>
      </p:sp>
      <p:sp>
        <p:nvSpPr>
          <p:cNvPr id="4104" name="任意多边形 4104"/>
          <p:cNvSpPr/>
          <p:nvPr/>
        </p:nvSpPr>
        <p:spPr>
          <a:xfrm>
            <a:off x="4016375" y="1730375"/>
            <a:ext cx="1466850" cy="1157288"/>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1999"/>
                </a:srgbClr>
              </a:gs>
              <a:gs pos="100000">
                <a:srgbClr val="88CE58"/>
              </a:gs>
            </a:gsLst>
            <a:lin ang="0" scaled="1"/>
            <a:tileRect/>
          </a:gradFill>
          <a:ln w="9525">
            <a:noFill/>
          </a:ln>
        </p:spPr>
        <p:txBody>
          <a:bodyPr/>
          <a:p>
            <a:endParaRPr lang="zh-CN" altLang="en-US"/>
          </a:p>
        </p:txBody>
      </p:sp>
      <p:sp>
        <p:nvSpPr>
          <p:cNvPr id="4105" name="任意多边形 4105"/>
          <p:cNvSpPr/>
          <p:nvPr/>
        </p:nvSpPr>
        <p:spPr>
          <a:xfrm>
            <a:off x="6597650" y="1228725"/>
            <a:ext cx="1466850" cy="1155700"/>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B48EED">
                  <a:alpha val="31999"/>
                </a:srgbClr>
              </a:gs>
              <a:gs pos="100000">
                <a:srgbClr val="AD83EB"/>
              </a:gs>
            </a:gsLst>
            <a:lin ang="0" scaled="1"/>
            <a:tileRect/>
          </a:gradFill>
          <a:ln w="9525">
            <a:noFill/>
          </a:ln>
        </p:spPr>
        <p:txBody>
          <a:bodyPr/>
          <a:p>
            <a:endParaRPr lang="zh-CN" altLang="en-US"/>
          </a:p>
        </p:txBody>
      </p:sp>
      <p:sp>
        <p:nvSpPr>
          <p:cNvPr id="4106" name="文本框 4106"/>
          <p:cNvSpPr txBox="1"/>
          <p:nvPr/>
        </p:nvSpPr>
        <p:spPr>
          <a:xfrm>
            <a:off x="2912745" y="2908300"/>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知识目标</a:t>
            </a:r>
            <a:endParaRPr lang="zh-CN" altLang="en-US" sz="1400" b="1">
              <a:solidFill>
                <a:srgbClr val="FFFFFF"/>
              </a:solidFill>
              <a:ea typeface="宋体" panose="02010600030101010101" pitchFamily="2" charset="-122"/>
            </a:endParaRPr>
          </a:p>
        </p:txBody>
      </p:sp>
      <p:sp>
        <p:nvSpPr>
          <p:cNvPr id="4107" name="文本框 4107"/>
          <p:cNvSpPr txBox="1"/>
          <p:nvPr/>
        </p:nvSpPr>
        <p:spPr>
          <a:xfrm>
            <a:off x="5541645" y="247808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能力目标</a:t>
            </a:r>
            <a:endParaRPr lang="zh-CN" altLang="en-US" b="1">
              <a:ea typeface="宋体" panose="02010600030101010101" pitchFamily="2" charset="-122"/>
            </a:endParaRPr>
          </a:p>
        </p:txBody>
      </p:sp>
      <p:sp>
        <p:nvSpPr>
          <p:cNvPr id="4108" name="文本框 4108"/>
          <p:cNvSpPr txBox="1"/>
          <p:nvPr/>
        </p:nvSpPr>
        <p:spPr>
          <a:xfrm>
            <a:off x="8056245" y="197643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素质目标</a:t>
            </a:r>
            <a:endParaRPr lang="zh-CN" altLang="en-US" b="1">
              <a:ea typeface="宋体" panose="02010600030101010101" pitchFamily="2" charset="-122"/>
            </a:endParaRPr>
          </a:p>
        </p:txBody>
      </p:sp>
      <p:sp>
        <p:nvSpPr>
          <p:cNvPr id="4109" name="矩形 4109"/>
          <p:cNvSpPr/>
          <p:nvPr/>
        </p:nvSpPr>
        <p:spPr>
          <a:xfrm>
            <a:off x="2438400" y="3429000"/>
            <a:ext cx="2079625" cy="2290445"/>
          </a:xfrm>
          <a:prstGeom prst="rect">
            <a:avLst/>
          </a:prstGeom>
          <a:noFill/>
          <a:ln w="9525">
            <a:noFill/>
          </a:ln>
        </p:spPr>
        <p:txBody>
          <a:bodyPr lIns="90000" tIns="46800" rIns="90000" bIns="46800" anchor="t">
            <a:spAutoFit/>
          </a:bodyPr>
          <a:p>
            <a:pPr lvl="0"/>
            <a:r>
              <a:rPr lang="zh-CN" altLang="en-US" sz="2400" b="1" dirty="0"/>
              <a:t>1.了解公司与公司法的概念和特征、公司类型；2.掌握公司的设立条件和设立程序</a:t>
            </a:r>
            <a:endParaRPr lang="zh-CN" altLang="en-US" sz="2400" b="1" dirty="0"/>
          </a:p>
        </p:txBody>
      </p:sp>
      <p:sp>
        <p:nvSpPr>
          <p:cNvPr id="4110" name="矩形 4110"/>
          <p:cNvSpPr/>
          <p:nvPr/>
        </p:nvSpPr>
        <p:spPr>
          <a:xfrm>
            <a:off x="5087938" y="2781300"/>
            <a:ext cx="2079625" cy="1799590"/>
          </a:xfrm>
          <a:prstGeom prst="rect">
            <a:avLst/>
          </a:prstGeom>
          <a:noFill/>
          <a:ln w="9525">
            <a:noFill/>
          </a:ln>
        </p:spPr>
        <p:txBody>
          <a:bodyPr wrap="square" lIns="90000" tIns="46800" rIns="90000" bIns="46800" anchor="t">
            <a:spAutoFit/>
          </a:bodyPr>
          <a:p>
            <a:pPr lvl="0" eaLnBrk="0" hangingPunct="0"/>
            <a:r>
              <a:rPr sz="2800" b="1"/>
              <a:t>能根据公司设立条件设立公司，制定公司章程</a:t>
            </a:r>
            <a:endParaRPr sz="2800" b="1"/>
          </a:p>
        </p:txBody>
      </p:sp>
      <p:sp>
        <p:nvSpPr>
          <p:cNvPr id="4111" name="矩形 4111"/>
          <p:cNvSpPr/>
          <p:nvPr/>
        </p:nvSpPr>
        <p:spPr>
          <a:xfrm>
            <a:off x="7673975" y="2520315"/>
            <a:ext cx="2079625" cy="3079750"/>
          </a:xfrm>
          <a:prstGeom prst="rect">
            <a:avLst/>
          </a:prstGeom>
          <a:noFill/>
          <a:ln w="9525">
            <a:noFill/>
          </a:ln>
        </p:spPr>
        <p:txBody>
          <a:bodyPr wrap="square" lIns="90000" tIns="46800" rIns="90000" bIns="46800" anchor="t">
            <a:spAutoFit/>
          </a:bodyPr>
          <a:p>
            <a:pPr lvl="0" algn="l" eaLnBrk="0" hangingPunct="0"/>
            <a:r>
              <a:rPr lang="zh-CN" altLang="en-US" sz="2400" b="1" dirty="0">
                <a:solidFill>
                  <a:srgbClr val="FFFF00"/>
                </a:solidFill>
                <a:ea typeface="黑体" panose="02010609060101010101" pitchFamily="2" charset="-122"/>
              </a:rPr>
              <a:t>   </a:t>
            </a:r>
            <a:r>
              <a:rPr sz="2800" b="1">
                <a:sym typeface="Times New Roman" panose="02020603050405020304" pitchFamily="18" charset="0"/>
              </a:rPr>
              <a:t>具有诚信意识：在公司设立和运营过程，都应该遵守诚实守信原则</a:t>
            </a:r>
            <a:endParaRPr lang="zh-CN" sz="2800" spc="75" dirty="0" smtClean="0">
              <a:latin typeface="Times New Roman" panose="02020603050405020304" pitchFamily="18" charset="0"/>
              <a:cs typeface="+mn-ea"/>
              <a:sym typeface="Times New Roman" panose="02020603050405020304" pitchFamily="18" charset="0"/>
            </a:endParaRPr>
          </a:p>
          <a:p>
            <a:pPr lvl="0" algn="l" eaLnBrk="0" hangingPunct="0"/>
            <a:endParaRPr sz="2800" b="1">
              <a:sym typeface="微软雅黑" panose="020B0503020204020204" charset="-122"/>
            </a:endParaRP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3"/>
          <p:cNvSpPr/>
          <p:nvPr/>
        </p:nvSpPr>
        <p:spPr>
          <a:xfrm>
            <a:off x="1524000" y="0"/>
            <a:ext cx="9144000" cy="620713"/>
          </a:xfrm>
          <a:prstGeom prst="rect">
            <a:avLst/>
          </a:prstGeom>
          <a:solidFill>
            <a:srgbClr val="2E2E2E"/>
          </a:solidFill>
          <a:ln w="9525">
            <a:noFill/>
          </a:ln>
        </p:spPr>
        <p:txBody>
          <a:bodyPr anchor="ctr"/>
          <a:p>
            <a:pPr lvl="0" algn="ctr"/>
            <a:endParaRPr>
              <a:solidFill>
                <a:srgbClr val="FFFFFF"/>
              </a:solidFill>
              <a:ea typeface="宋体" panose="02010600030101010101" pitchFamily="2" charset="-122"/>
            </a:endParaRPr>
          </a:p>
        </p:txBody>
      </p:sp>
      <p:sp>
        <p:nvSpPr>
          <p:cNvPr id="5129" name="五边形 17"/>
          <p:cNvSpPr/>
          <p:nvPr/>
        </p:nvSpPr>
        <p:spPr>
          <a:xfrm>
            <a:off x="1524000" y="260350"/>
            <a:ext cx="3095625" cy="720725"/>
          </a:xfrm>
          <a:prstGeom prst="homePlate">
            <a:avLst>
              <a:gd name="adj" fmla="val 107319"/>
            </a:avLst>
          </a:prstGeom>
          <a:solidFill>
            <a:srgbClr val="FFD03B"/>
          </a:solidFill>
          <a:ln w="9525">
            <a:noFill/>
          </a:ln>
        </p:spPr>
        <p:txBody>
          <a:bodyPr anchor="ctr"/>
          <a:p>
            <a:pPr lvl="0" algn="ctr"/>
            <a:r>
              <a:rPr lang="zh-CN" altLang="en-US" sz="2800" b="1" dirty="0">
                <a:solidFill>
                  <a:srgbClr val="2E2E2E"/>
                </a:solidFill>
                <a:latin typeface="Calibri" panose="020F0502020204030204" charset="0"/>
                <a:ea typeface="微软雅黑" panose="020B0503020204020204" charset="-122"/>
                <a:sym typeface="Calibri" panose="020F0502020204030204" charset="0"/>
              </a:rPr>
              <a:t>情境导入</a:t>
            </a:r>
            <a:endParaRPr lang="zh-CN" altLang="en-US" sz="2800" b="1" dirty="0">
              <a:solidFill>
                <a:srgbClr val="2E2E2E"/>
              </a:solidFill>
              <a:ea typeface="宋体" panose="02010600030101010101" pitchFamily="2" charset="-122"/>
            </a:endParaRPr>
          </a:p>
        </p:txBody>
      </p:sp>
      <p:sp>
        <p:nvSpPr>
          <p:cNvPr id="2" name="文本框 1"/>
          <p:cNvSpPr txBox="1"/>
          <p:nvPr/>
        </p:nvSpPr>
        <p:spPr>
          <a:xfrm>
            <a:off x="739775" y="1252220"/>
            <a:ext cx="6770370" cy="3931920"/>
          </a:xfrm>
          <a:prstGeom prst="rect">
            <a:avLst/>
          </a:prstGeom>
          <a:noFill/>
        </p:spPr>
        <p:txBody>
          <a:bodyPr wrap="square" rtlCol="0" anchor="t">
            <a:spAutoFit/>
          </a:bodyPr>
          <a:p>
            <a:pPr algn="just"/>
            <a:r>
              <a:rPr lang="zh-CN" altLang="zh-CN" sz="3600" dirty="0">
                <a:latin typeface="Times New Roman" panose="02020603050405020304" pitchFamily="18" charset="0"/>
                <a:ea typeface="宋体" panose="02010600030101010101" pitchFamily="2" charset="-122"/>
                <a:cs typeface="+mn-ea"/>
                <a:sym typeface="Times New Roman" panose="02020603050405020304" pitchFamily="18" charset="0"/>
              </a:rPr>
              <a:t> 小明同学在经过工作积累后，有了自己创业的打算，小明了解个人独资主制企业、合伙制企业、公司制企业企业，那么该如何选择呢？</a:t>
            </a:r>
            <a:r>
              <a:rPr sz="3600" dirty="0">
                <a:latin typeface="+mn-ea"/>
                <a:cs typeface="+mn-ea"/>
                <a:sym typeface="Times New Roman" panose="02020603050405020304" pitchFamily="18" charset="0"/>
              </a:rPr>
              <a:t>最终经过比较，小明确定和小刚、小红三人成立</a:t>
            </a:r>
            <a:r>
              <a:rPr lang="zh-CN" sz="3600" dirty="0">
                <a:latin typeface="+mn-ea"/>
                <a:cs typeface="+mn-ea"/>
                <a:sym typeface="Times New Roman" panose="02020603050405020304" pitchFamily="18" charset="0"/>
              </a:rPr>
              <a:t>有限责任</a:t>
            </a:r>
            <a:r>
              <a:rPr sz="3600" dirty="0">
                <a:latin typeface="+mn-ea"/>
                <a:cs typeface="+mn-ea"/>
                <a:sym typeface="Times New Roman" panose="02020603050405020304" pitchFamily="18" charset="0"/>
              </a:rPr>
              <a:t>公司。</a:t>
            </a:r>
            <a:endParaRPr lang="zh-CN" altLang="en-US" sz="360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0" name="表格 -1"/>
          <p:cNvGraphicFramePr/>
          <p:nvPr/>
        </p:nvGraphicFramePr>
        <p:xfrm>
          <a:off x="1273810" y="151765"/>
          <a:ext cx="8988425" cy="6886575"/>
        </p:xfrm>
        <a:graphic>
          <a:graphicData uri="http://schemas.openxmlformats.org/drawingml/2006/table">
            <a:tbl>
              <a:tblPr firstRow="1" bandRow="1">
                <a:tableStyleId>{5940675A-B579-460E-94D1-54222C63F5DA}</a:tableStyleId>
              </a:tblPr>
              <a:tblGrid>
                <a:gridCol w="1443355"/>
                <a:gridCol w="7545070"/>
              </a:tblGrid>
              <a:tr h="283845">
                <a:tc>
                  <a:txBody>
                    <a:bodyPr/>
                    <a:p>
                      <a:pPr marL="0" indent="0" algn="ctr">
                        <a:buNone/>
                      </a:pPr>
                      <a:r>
                        <a:rPr lang="zh-CN" altLang="en-US" sz="1400" b="0" u="none">
                          <a:latin typeface="宋体" panose="02010600030101010101" pitchFamily="2" charset="-122"/>
                          <a:ea typeface="宋体" panose="02010600030101010101" pitchFamily="2" charset="-122"/>
                          <a:cs typeface="宋体" panose="02010600030101010101" pitchFamily="2" charset="-122"/>
                        </a:rPr>
                        <a:t>项目</a:t>
                      </a:r>
                      <a:endParaRPr lang="zh-CN" altLang="en-US" sz="14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1400" b="0" u="none">
                          <a:latin typeface="宋体" panose="02010600030101010101" pitchFamily="2" charset="-122"/>
                          <a:ea typeface="宋体" panose="02010600030101010101" pitchFamily="2" charset="-122"/>
                          <a:cs typeface="宋体" panose="02010600030101010101" pitchFamily="2" charset="-122"/>
                        </a:rPr>
                        <a:t>内容</a:t>
                      </a:r>
                      <a:endParaRPr lang="zh-CN" altLang="en-US" sz="14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76885">
                <a:tc>
                  <a:txBody>
                    <a:bodyPr/>
                    <a:p>
                      <a:pPr marL="0" indent="0" algn="ctr">
                        <a:buNone/>
                      </a:pPr>
                      <a:r>
                        <a:rPr lang="zh-CN" altLang="en-US" sz="1400" b="0" u="none">
                          <a:latin typeface="宋体" panose="02010600030101010101" pitchFamily="2" charset="-122"/>
                          <a:ea typeface="宋体" panose="02010600030101010101" pitchFamily="2" charset="-122"/>
                          <a:cs typeface="宋体" panose="02010600030101010101" pitchFamily="2" charset="-122"/>
                        </a:rPr>
                        <a:t>任务名称</a:t>
                      </a:r>
                      <a:endParaRPr lang="zh-CN" altLang="en-US" sz="14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1400" b="0" u="none">
                          <a:latin typeface="宋体" panose="02010600030101010101" pitchFamily="2" charset="-122"/>
                          <a:ea typeface="宋体" panose="02010600030101010101" pitchFamily="2" charset="-122"/>
                          <a:cs typeface="宋体" panose="02010600030101010101" pitchFamily="2" charset="-122"/>
                        </a:rPr>
                        <a:t>项目三创业不易，企业类型选择与公司基本建设</a:t>
                      </a:r>
                      <a:endParaRPr lang="zh-CN" altLang="en-US" sz="1400" b="0" u="none">
                        <a:latin typeface="宋体" panose="02010600030101010101" pitchFamily="2" charset="-122"/>
                        <a:ea typeface="宋体" panose="02010600030101010101" pitchFamily="2" charset="-122"/>
                        <a:cs typeface="宋体" panose="02010600030101010101" pitchFamily="2" charset="-122"/>
                      </a:endParaRPr>
                    </a:p>
                    <a:p>
                      <a:pPr marL="0" indent="0" algn="ctr">
                        <a:buNone/>
                      </a:pPr>
                      <a:r>
                        <a:rPr lang="zh-CN" altLang="en-US" sz="1400" b="0" u="none">
                          <a:latin typeface="宋体" panose="02010600030101010101" pitchFamily="2" charset="-122"/>
                          <a:ea typeface="宋体" panose="02010600030101010101" pitchFamily="2" charset="-122"/>
                          <a:cs typeface="宋体" panose="02010600030101010101" pitchFamily="2" charset="-122"/>
                        </a:rPr>
                        <a:t>任务</a:t>
                      </a:r>
                      <a:r>
                        <a:rPr lang="en-US" altLang="zh-CN" sz="1400" b="0" u="none">
                          <a:latin typeface="宋体" panose="02010600030101010101" pitchFamily="2" charset="-122"/>
                          <a:ea typeface="宋体" panose="02010600030101010101" pitchFamily="2" charset="-122"/>
                          <a:cs typeface="宋体" panose="02010600030101010101" pitchFamily="2" charset="-122"/>
                        </a:rPr>
                        <a:t>3-4-1 </a:t>
                      </a:r>
                      <a:r>
                        <a:rPr lang="zh-CN" altLang="en-US" sz="1400" b="0" u="none">
                          <a:latin typeface="宋体" panose="02010600030101010101" pitchFamily="2" charset="-122"/>
                          <a:ea typeface="宋体" panose="02010600030101010101" pitchFamily="2" charset="-122"/>
                          <a:cs typeface="宋体" panose="02010600030101010101" pitchFamily="2" charset="-122"/>
                        </a:rPr>
                        <a:t>设立公司</a:t>
                      </a:r>
                      <a:endParaRPr lang="zh-CN" altLang="en-US" sz="14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78635">
                <a:tc>
                  <a:txBody>
                    <a:bodyPr/>
                    <a:p>
                      <a:pPr marL="0" indent="0" algn="ctr">
                        <a:buNone/>
                      </a:pPr>
                      <a:r>
                        <a:rPr lang="zh-CN" altLang="en-US" sz="1400" b="0" u="none">
                          <a:latin typeface="宋体" panose="02010600030101010101" pitchFamily="2" charset="-122"/>
                          <a:ea typeface="宋体" panose="02010600030101010101" pitchFamily="2" charset="-122"/>
                          <a:cs typeface="宋体" panose="02010600030101010101" pitchFamily="2" charset="-122"/>
                        </a:rPr>
                        <a:t>任务目标</a:t>
                      </a:r>
                      <a:endParaRPr lang="zh-CN" altLang="en-US" sz="14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l">
                        <a:buNone/>
                      </a:pPr>
                      <a:r>
                        <a:rPr lang="zh-CN" altLang="en-US" sz="1400" b="0" u="none">
                          <a:latin typeface="宋体" panose="02010600030101010101" pitchFamily="2" charset="-122"/>
                          <a:ea typeface="宋体" panose="02010600030101010101" pitchFamily="2" charset="-122"/>
                          <a:cs typeface="宋体" panose="02010600030101010101" pitchFamily="2" charset="-122"/>
                        </a:rPr>
                        <a:t>面对投资方式和投资渠道多样化的市场，投资者应该做怎样的决策使“风险最小、受益最大”？本任务要求能根据公司设立条件设立公司，制定公司章程。</a:t>
                      </a:r>
                      <a:endParaRPr lang="zh-CN" altLang="en-US" sz="14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828165">
                <a:tc>
                  <a:txBody>
                    <a:bodyPr/>
                    <a:p>
                      <a:pPr marL="0" indent="0" algn="ctr">
                        <a:buNone/>
                      </a:pPr>
                      <a:r>
                        <a:rPr lang="zh-CN" altLang="en-US" sz="1400" b="0" u="none">
                          <a:latin typeface="宋体" panose="02010600030101010101" pitchFamily="2" charset="-122"/>
                          <a:ea typeface="宋体" panose="02010600030101010101" pitchFamily="2" charset="-122"/>
                          <a:cs typeface="宋体" panose="02010600030101010101" pitchFamily="2" charset="-122"/>
                        </a:rPr>
                        <a:t>课前学习资料</a:t>
                      </a:r>
                      <a:endParaRPr lang="zh-CN" altLang="en-US" sz="14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l">
                        <a:buNone/>
                      </a:pPr>
                      <a:r>
                        <a:rPr lang="en-US" altLang="zh-CN" sz="1400" b="0" u="none">
                          <a:latin typeface="宋体" panose="02010600030101010101" pitchFamily="2" charset="-122"/>
                          <a:ea typeface="宋体" panose="02010600030101010101" pitchFamily="2" charset="-122"/>
                          <a:cs typeface="宋体" panose="02010600030101010101" pitchFamily="2" charset="-122"/>
                        </a:rPr>
                        <a:t> 1.</a:t>
                      </a:r>
                      <a:r>
                        <a:rPr lang="zh-CN" altLang="en-US" sz="1400" b="0" u="none">
                          <a:latin typeface="宋体" panose="02010600030101010101" pitchFamily="2" charset="-122"/>
                          <a:ea typeface="宋体" panose="02010600030101010101" pitchFamily="2" charset="-122"/>
                          <a:cs typeface="宋体" panose="02010600030101010101" pitchFamily="2" charset="-122"/>
                        </a:rPr>
                        <a:t>教材内容、</a:t>
                      </a:r>
                      <a:r>
                        <a:rPr lang="en-US" altLang="zh-CN" sz="1400" b="0" u="none">
                          <a:latin typeface="宋体" panose="02010600030101010101" pitchFamily="2" charset="-122"/>
                          <a:ea typeface="宋体" panose="02010600030101010101" pitchFamily="2" charset="-122"/>
                          <a:cs typeface="宋体" panose="02010600030101010101" pitchFamily="2" charset="-122"/>
                        </a:rPr>
                        <a:t>《</a:t>
                      </a:r>
                      <a:r>
                        <a:rPr lang="zh-CN" altLang="en-US" sz="1400" b="0" u="none">
                          <a:latin typeface="宋体" panose="02010600030101010101" pitchFamily="2" charset="-122"/>
                          <a:ea typeface="宋体" panose="02010600030101010101" pitchFamily="2" charset="-122"/>
                          <a:cs typeface="宋体" panose="02010600030101010101" pitchFamily="2" charset="-122"/>
                        </a:rPr>
                        <a:t>公司法</a:t>
                      </a:r>
                      <a:r>
                        <a:rPr lang="en-US" altLang="zh-CN" sz="1400" b="0" u="none">
                          <a:latin typeface="宋体" panose="02010600030101010101" pitchFamily="2" charset="-122"/>
                          <a:ea typeface="宋体" panose="02010600030101010101" pitchFamily="2" charset="-122"/>
                          <a:cs typeface="宋体" panose="02010600030101010101" pitchFamily="2" charset="-122"/>
                        </a:rPr>
                        <a:t>》2.</a:t>
                      </a:r>
                      <a:r>
                        <a:rPr lang="zh-CN" altLang="en-US" sz="1400" b="0" u="none">
                          <a:latin typeface="宋体" panose="02010600030101010101" pitchFamily="2" charset="-122"/>
                          <a:ea typeface="宋体" panose="02010600030101010101" pitchFamily="2" charset="-122"/>
                          <a:cs typeface="宋体" panose="02010600030101010101" pitchFamily="2" charset="-122"/>
                        </a:rPr>
                        <a:t>设立公司相关资料（日照市工商局网站）。</a:t>
                      </a:r>
                      <a:endParaRPr lang="zh-CN" altLang="en-US" sz="14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519045">
                <a:tc>
                  <a:txBody>
                    <a:bodyPr/>
                    <a:p>
                      <a:pPr marL="0" indent="0" algn="ctr">
                        <a:buNone/>
                      </a:pPr>
                      <a:r>
                        <a:rPr lang="zh-CN" altLang="en-US" sz="1400" b="0" u="none">
                          <a:latin typeface="宋体" panose="02010600030101010101" pitchFamily="2" charset="-122"/>
                          <a:ea typeface="宋体" panose="02010600030101010101" pitchFamily="2" charset="-122"/>
                          <a:cs typeface="宋体" panose="02010600030101010101" pitchFamily="2" charset="-122"/>
                        </a:rPr>
                        <a:t>课前学习任务单</a:t>
                      </a:r>
                      <a:endParaRPr lang="zh-CN" altLang="en-US" sz="14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l">
                        <a:buNone/>
                      </a:pPr>
                      <a:r>
                        <a:rPr lang="zh-CN" altLang="en-US" sz="1400" b="0" u="none">
                          <a:latin typeface="宋体" panose="02010600030101010101" pitchFamily="2" charset="-122"/>
                          <a:ea typeface="宋体" panose="02010600030101010101" pitchFamily="2" charset="-122"/>
                          <a:cs typeface="宋体" panose="02010600030101010101" pitchFamily="2" charset="-122"/>
                        </a:rPr>
                        <a:t>认真学习课前学习资料，学生以小组为单位，拟定公司章程，创建一个虚拟公司，并模拟公司设立流程。（要求：组每位同学都要参与其中，有自己的职责）</a:t>
                      </a:r>
                      <a:endParaRPr lang="zh-CN" altLang="en-US" sz="1400" b="0" u="none">
                        <a:latin typeface="宋体" panose="02010600030101010101" pitchFamily="2" charset="-122"/>
                        <a:ea typeface="宋体" panose="02010600030101010101" pitchFamily="2" charset="-122"/>
                        <a:cs typeface="宋体" panose="02010600030101010101" pitchFamily="2" charset="-122"/>
                      </a:endParaRPr>
                    </a:p>
                  </a:txBody>
                  <a:tcPr marL="22860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p:cNvPicPr>
            <a:picLocks noChangeAspect="1"/>
          </p:cNvPicPr>
          <p:nvPr>
            <p:ph idx="1"/>
          </p:nvPr>
        </p:nvPicPr>
        <p:blipFill>
          <a:blip r:embed="rId1"/>
          <a:stretch>
            <a:fillRect/>
          </a:stretch>
        </p:blipFill>
        <p:spPr>
          <a:xfrm>
            <a:off x="1019175" y="1033145"/>
            <a:ext cx="8797290" cy="5144135"/>
          </a:xfrm>
          <a:prstGeom prst="rect">
            <a:avLst/>
          </a:prstGeom>
        </p:spPr>
      </p:pic>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3422</Words>
  <Application>WPS 演示</Application>
  <PresentationFormat>宽屏</PresentationFormat>
  <Paragraphs>325</Paragraphs>
  <Slides>29</Slides>
  <Notes>0</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29</vt:i4>
      </vt:variant>
    </vt:vector>
  </HeadingPairs>
  <TitlesOfParts>
    <vt:vector size="41" baseType="lpstr">
      <vt:lpstr>Arial</vt:lpstr>
      <vt:lpstr>宋体</vt:lpstr>
      <vt:lpstr>Wingdings</vt:lpstr>
      <vt:lpstr>Calibri</vt:lpstr>
      <vt:lpstr>微软雅黑</vt:lpstr>
      <vt:lpstr>黑体</vt:lpstr>
      <vt:lpstr>Times New Roman</vt:lpstr>
      <vt:lpstr>Calibri Light</vt:lpstr>
      <vt:lpstr>Arial Unicode MS</vt:lpstr>
      <vt:lpstr>仿宋</vt:lpstr>
      <vt:lpstr>Office 主题</vt:lpstr>
      <vt:lpstr>自定义设计方案</vt:lpstr>
      <vt:lpstr>复习</vt:lpstr>
      <vt:lpstr>PowerPoint 演示文稿</vt:lpstr>
      <vt:lpstr>PowerPoint 演示文稿</vt:lpstr>
      <vt:lpstr>PowerPoint 演示文稿</vt:lpstr>
      <vt:lpstr>PowerPoint 演示文稿</vt:lpstr>
      <vt:lpstr>学习目标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公司设立应注意的问题</vt:lpstr>
      <vt:lpstr>PowerPoint 演示文稿</vt:lpstr>
      <vt:lpstr>PowerPoint 演示文稿</vt:lpstr>
      <vt:lpstr>PowerPoint 演示文稿</vt:lpstr>
      <vt:lpstr>PowerPoint 演示文稿</vt:lpstr>
      <vt:lpstr>有限责任公司设立的条件</vt:lpstr>
      <vt:lpstr>有限责任公司设立的条件</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Gaoyang</dc:creator>
  <cp:lastModifiedBy>   无名</cp:lastModifiedBy>
  <cp:revision>154</cp:revision>
  <dcterms:created xsi:type="dcterms:W3CDTF">2015-05-05T08:02:00Z</dcterms:created>
  <dcterms:modified xsi:type="dcterms:W3CDTF">2018-04-17T13:11:29Z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