
<file path=[Content_Types].xml><?xml version="1.0" encoding="utf-8"?>
<Types xmlns="http://schemas.openxmlformats.org/package/2006/content-types">
  <Default Extension="jpeg" ContentType="image/jpeg"/>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7" r:id="rId3"/>
    <p:sldId id="258" r:id="rId4"/>
    <p:sldId id="259" r:id="rId5"/>
    <p:sldId id="443" r:id="rId6"/>
    <p:sldId id="445" r:id="rId7"/>
    <p:sldId id="446" r:id="rId8"/>
    <p:sldId id="447" r:id="rId10"/>
    <p:sldId id="448" r:id="rId11"/>
    <p:sldId id="450" r:id="rId12"/>
    <p:sldId id="451" r:id="rId13"/>
    <p:sldId id="452" r:id="rId14"/>
    <p:sldId id="453" r:id="rId15"/>
    <p:sldId id="454" r:id="rId16"/>
    <p:sldId id="455" r:id="rId17"/>
    <p:sldId id="456" r:id="rId18"/>
    <p:sldId id="457" r:id="rId19"/>
    <p:sldId id="458" r:id="rId20"/>
    <p:sldId id="459" r:id="rId21"/>
    <p:sldId id="460" r:id="rId22"/>
    <p:sldId id="461" r:id="rId23"/>
    <p:sldId id="462" r:id="rId24"/>
    <p:sldId id="463" r:id="rId25"/>
    <p:sldId id="464" r:id="rId26"/>
    <p:sldId id="465" r:id="rId27"/>
    <p:sldId id="466" r:id="rId28"/>
    <p:sldId id="467" r:id="rId29"/>
    <p:sldId id="468" r:id="rId30"/>
    <p:sldId id="469" r:id="rId31"/>
    <p:sldId id="470" r:id="rId32"/>
    <p:sldId id="471" r:id="rId33"/>
    <p:sldId id="472" r:id="rId34"/>
    <p:sldId id="473" r:id="rId35"/>
    <p:sldId id="474" r:id="rId36"/>
    <p:sldId id="475" r:id="rId37"/>
    <p:sldId id="476" r:id="rId38"/>
    <p:sldId id="477" r:id="rId39"/>
    <p:sldId id="478" r:id="rId40"/>
    <p:sldId id="479" r:id="rId41"/>
    <p:sldId id="480" r:id="rId42"/>
    <p:sldId id="481" r:id="rId43"/>
    <p:sldId id="482" r:id="rId44"/>
    <p:sldId id="483" r:id="rId45"/>
    <p:sldId id="484" r:id="rId46"/>
    <p:sldId id="485" r:id="rId47"/>
    <p:sldId id="486" r:id="rId48"/>
    <p:sldId id="487" r:id="rId49"/>
    <p:sldId id="488" r:id="rId50"/>
    <p:sldId id="489" r:id="rId51"/>
    <p:sldId id="490" r:id="rId52"/>
    <p:sldId id="491" r:id="rId53"/>
    <p:sldId id="492" r:id="rId54"/>
    <p:sldId id="493" r:id="rId55"/>
    <p:sldId id="494" r:id="rId56"/>
    <p:sldId id="495" r:id="rId57"/>
    <p:sldId id="496" r:id="rId58"/>
    <p:sldId id="497" r:id="rId59"/>
    <p:sldId id="498" r:id="rId60"/>
    <p:sldId id="500" r:id="rId61"/>
    <p:sldId id="501" r:id="rId62"/>
    <p:sldId id="503" r:id="rId63"/>
    <p:sldId id="504" r:id="rId64"/>
    <p:sldId id="505" r:id="rId65"/>
    <p:sldId id="507" r:id="rId66"/>
    <p:sldId id="509" r:id="rId67"/>
    <p:sldId id="510" r:id="rId68"/>
    <p:sldId id="511" r:id="rId69"/>
    <p:sldId id="512" r:id="rId70"/>
    <p:sldId id="513" r:id="rId7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4" Type="http://schemas.openxmlformats.org/officeDocument/2006/relationships/tableStyles" Target="tableStyles.xml"/><Relationship Id="rId73" Type="http://schemas.openxmlformats.org/officeDocument/2006/relationships/viewProps" Target="viewProps.xml"/><Relationship Id="rId72" Type="http://schemas.openxmlformats.org/officeDocument/2006/relationships/presProps" Target="presProps.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幻灯片图像占位符 101377"/>
          <p:cNvSpPr>
            <a:spLocks noRot="1" noTextEdit="1"/>
          </p:cNvSpPr>
          <p:nvPr>
            <p:ph type="sldImg"/>
          </p:nvPr>
        </p:nvSpPr>
        <p:spPr/>
      </p:sp>
      <p:sp>
        <p:nvSpPr>
          <p:cNvPr id="14338" name="文本占位符 101378"/>
          <p:cNvSpPr>
            <a:spLocks noGrp="1"/>
          </p:cNvSpPr>
          <p:nvPr>
            <p:ph type="body"/>
          </p:nvPr>
        </p:nvSpPr>
        <p:spPr/>
        <p:txBody>
          <a:bodyPr anchor="t"/>
          <a:p>
            <a:pPr lvl="0"/>
            <a:r>
              <a:rPr lang="zh-CN" altLang="en-US" b="1" dirty="0"/>
              <a:t>在我国现有法律中最重要的非法人组织是合伙组织。所以，我们主要介绍合伙组织。</a:t>
            </a:r>
            <a:endParaRPr lang="zh-CN" altLang="en-US" b="1" dirty="0"/>
          </a:p>
        </p:txBody>
      </p:sp>
      <p:sp>
        <p:nvSpPr>
          <p:cNvPr id="14339"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8609" name="幻灯片图像占位符 153601"/>
          <p:cNvSpPr>
            <a:spLocks noRot="1" noTextEdit="1"/>
          </p:cNvSpPr>
          <p:nvPr>
            <p:ph type="sldImg"/>
          </p:nvPr>
        </p:nvSpPr>
        <p:spPr/>
      </p:sp>
      <p:sp>
        <p:nvSpPr>
          <p:cNvPr id="68610" name="文本占位符 153602"/>
          <p:cNvSpPr>
            <a:spLocks noGrp="1"/>
          </p:cNvSpPr>
          <p:nvPr>
            <p:ph type="body"/>
          </p:nvPr>
        </p:nvSpPr>
        <p:spPr/>
        <p:txBody>
          <a:bodyPr anchor="t"/>
          <a:p>
            <a:pPr lvl="0"/>
            <a:r>
              <a:rPr lang="zh-CN" altLang="en-US" dirty="0"/>
              <a:t>对一个合伙人或者数个合伙人在执业活动中的故意或者重大过失行为与其他合伙人相区别对待，对于负有重大责任的合伙应当承担无限责任或者无限连带责任，其他合伙人只能以其在合伙企业中的财产份额为限承担责任。这才符合公平、公正原则，如果不分清责任，简单地归责于，不但对其他合伙人不公平，而且债权人的利益也难以得到保障。</a:t>
            </a:r>
            <a:endParaRPr lang="zh-CN" altLang="en-US" dirty="0"/>
          </a:p>
          <a:p>
            <a:pPr lvl="0"/>
            <a:r>
              <a:rPr lang="zh-CN" altLang="en-US" dirty="0"/>
              <a:t>合伙企业是一种将出资、经营、收益与风险融为一体的营利性组织。可以说，合伙企业是以共同经营为标志、以共享利益为动力、以共担风险为保证的，其既是利益共同体，也是责任共同体。与普通合伙企业不同的是，对合伙企业债务的产生负有重大责任的合伙人的赔偿责任就显现出来。合伙企业以企业财产对外承担责任后，该合伙人应当按照合伙协议的约定对给合伙企业造成损失承担赔偿责任。</a:t>
            </a:r>
            <a:endParaRPr lang="zh-CN" altLang="en-US" dirty="0"/>
          </a:p>
        </p:txBody>
      </p:sp>
      <p:sp>
        <p:nvSpPr>
          <p:cNvPr id="68611"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0113" name="幻灯片图像占位符 68609"/>
          <p:cNvSpPr>
            <a:spLocks noRot="1" noTextEdit="1"/>
          </p:cNvSpPr>
          <p:nvPr>
            <p:ph type="sldImg"/>
          </p:nvPr>
        </p:nvSpPr>
        <p:spPr/>
      </p:sp>
      <p:sp>
        <p:nvSpPr>
          <p:cNvPr id="90114" name="文本占位符 68610"/>
          <p:cNvSpPr>
            <a:spLocks noGrp="1"/>
          </p:cNvSpPr>
          <p:nvPr>
            <p:ph type="body"/>
          </p:nvPr>
        </p:nvSpPr>
        <p:spPr/>
        <p:txBody>
          <a:bodyPr anchor="t"/>
          <a:p>
            <a:pPr lvl="0"/>
            <a:endParaRPr dirty="0"/>
          </a:p>
        </p:txBody>
      </p:sp>
      <p:sp>
        <p:nvSpPr>
          <p:cNvPr id="90115"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幻灯片图像占位符 97281"/>
          <p:cNvSpPr>
            <a:spLocks noRot="1" noTextEdit="1"/>
          </p:cNvSpPr>
          <p:nvPr>
            <p:ph type="sldImg"/>
          </p:nvPr>
        </p:nvSpPr>
        <p:spPr/>
      </p:sp>
      <p:sp>
        <p:nvSpPr>
          <p:cNvPr id="28674" name="文本占位符 97282"/>
          <p:cNvSpPr>
            <a:spLocks noGrp="1"/>
          </p:cNvSpPr>
          <p:nvPr>
            <p:ph type="body"/>
          </p:nvPr>
        </p:nvSpPr>
        <p:spPr/>
        <p:txBody>
          <a:bodyPr anchor="t"/>
          <a:p>
            <a:pPr lvl="0"/>
            <a:r>
              <a:rPr lang="en-US" altLang="zh-CN" b="1" dirty="0"/>
              <a:t>1.</a:t>
            </a:r>
            <a:r>
              <a:rPr lang="zh-CN" altLang="en-US" b="1" dirty="0"/>
              <a:t>合伙是基于合伙协议，并依法经核准登记后成立的。合伙是合伙人之间的自愿联合，其存在的前提是合伙人就出资、利润分享等事项达成一致协议。这一协议的目的是建立一种长期合作关系。只有合伙人毫无保留地接受了协议的全部条款后，合伙关系才开始形成。</a:t>
            </a:r>
            <a:endParaRPr lang="zh-CN" altLang="en-US" b="1" dirty="0"/>
          </a:p>
          <a:p>
            <a:pPr lvl="0"/>
            <a:r>
              <a:rPr lang="en-US" altLang="zh-CN" b="1" dirty="0"/>
              <a:t>2.</a:t>
            </a:r>
            <a:r>
              <a:rPr lang="zh-CN" altLang="en-US" b="1" dirty="0"/>
              <a:t>合伙是一种共同经营关系。合伙各方集合在一起是为了经营共同的事业，包括一切通过向社会提供物质产品或服务以获取利润的活动。合伙事业的成败关系到每个合伙人的利益，除非合伙协议有相反规定，每个合伙人均有权参与经营活动。</a:t>
            </a:r>
            <a:endParaRPr lang="zh-CN" altLang="en-US" b="1" dirty="0"/>
          </a:p>
          <a:p>
            <a:pPr lvl="0"/>
            <a:r>
              <a:rPr lang="en-US" altLang="zh-CN" b="1" dirty="0"/>
              <a:t>3.</a:t>
            </a:r>
            <a:r>
              <a:rPr lang="zh-CN" altLang="en-US" b="1" dirty="0"/>
              <a:t>合伙人之间存在一种受托信任关系。合伙人的地位是平等的，都有权对内经营管理合伙事务，对外代表合伙从事交易活动。因此，合伙是建立在合伙人之间高度信任基础之上的一种对人关系，是合伙人相互选择的结果。一旦合伙人之间失去信任，就意味合伙行将解体。</a:t>
            </a:r>
            <a:endParaRPr lang="zh-CN" altLang="en-US" b="1" dirty="0"/>
          </a:p>
          <a:p>
            <a:pPr lvl="0"/>
            <a:r>
              <a:rPr lang="en-US" altLang="zh-CN" b="1" dirty="0"/>
              <a:t>4.</a:t>
            </a:r>
            <a:r>
              <a:rPr lang="zh-CN" altLang="en-US" b="1" dirty="0"/>
              <a:t>合伙是一种将出资、收益、风险融为一体的共同体。合伙是以共同出资为前提，以共享利益为动力、以共担风险为保证的，其既是利益共同体，也是责任共同体。</a:t>
            </a:r>
            <a:endParaRPr lang="zh-CN" altLang="en-US" b="1" dirty="0"/>
          </a:p>
          <a:p>
            <a:pPr lvl="0"/>
            <a:r>
              <a:rPr lang="en-US" altLang="zh-CN" b="1" dirty="0"/>
              <a:t>5.</a:t>
            </a:r>
            <a:r>
              <a:rPr lang="zh-CN" altLang="en-US" b="1" dirty="0"/>
              <a:t>合伙人之间负连带无限责任。即使合伙各方约定了债务承担的比例，任何一个合伙人仍有义务对合伙的对外债务承担全部清偿责任。超过自己应承担部分而偿还债务的合伙人，可以要求其他合人予以补偿。</a:t>
            </a:r>
            <a:endParaRPr lang="zh-CN" altLang="en-US" b="1" dirty="0"/>
          </a:p>
          <a:p>
            <a:pPr lvl="0"/>
            <a:r>
              <a:rPr lang="en-US" altLang="zh-CN" b="1" dirty="0"/>
              <a:t>6.</a:t>
            </a:r>
            <a:r>
              <a:rPr lang="zh-CN" altLang="en-US" b="1" dirty="0"/>
              <a:t>合伙不具有法人资格。由于合伙人对于合伙债务对外承担无限连带责任，而法人是以法人的全部财产承担有限责任，所以合伙不是法人。</a:t>
            </a:r>
            <a:endParaRPr lang="zh-CN" altLang="en-US" b="1" dirty="0"/>
          </a:p>
        </p:txBody>
      </p:sp>
      <p:sp>
        <p:nvSpPr>
          <p:cNvPr id="28675"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幻灯片图像占位符 100353"/>
          <p:cNvSpPr>
            <a:spLocks noRot="1" noTextEdit="1"/>
          </p:cNvSpPr>
          <p:nvPr>
            <p:ph type="sldImg"/>
          </p:nvPr>
        </p:nvSpPr>
        <p:spPr/>
      </p:sp>
      <p:sp>
        <p:nvSpPr>
          <p:cNvPr id="31746" name="文本占位符 100354"/>
          <p:cNvSpPr>
            <a:spLocks noGrp="1"/>
          </p:cNvSpPr>
          <p:nvPr>
            <p:ph type="body"/>
          </p:nvPr>
        </p:nvSpPr>
        <p:spPr/>
        <p:txBody>
          <a:bodyPr anchor="t"/>
          <a:p>
            <a:pPr lvl="0"/>
            <a:r>
              <a:rPr lang="en-US" altLang="zh-CN" dirty="0"/>
              <a:t>1</a:t>
            </a:r>
            <a:r>
              <a:rPr lang="zh-CN" altLang="en-US" dirty="0"/>
              <a:t>、所有的合伙人不论出资形式、不论自己是否执行企业事务对所有企业债务不论是一般的企业债务还是某一合伙人因故意或者重大过失引起的企业债务均承担无限连带责任。</a:t>
            </a:r>
            <a:endParaRPr lang="zh-CN" altLang="en-US" dirty="0"/>
          </a:p>
          <a:p>
            <a:pPr lvl="0"/>
            <a:r>
              <a:rPr lang="en-US" altLang="zh-CN" dirty="0"/>
              <a:t>2</a:t>
            </a:r>
            <a:r>
              <a:rPr lang="zh-CN" altLang="en-US" dirty="0"/>
              <a:t>、特殊的普通合伙企业的特征是：某一个合伙人因故意或者重大过失引起的企业债务，由该合伙人承担无限责任，其他合伙人只承担有限责任；一般的企业债务所有的合伙人承担无限连带责任。</a:t>
            </a:r>
            <a:endParaRPr lang="zh-CN" altLang="en-US" dirty="0"/>
          </a:p>
          <a:p>
            <a:pPr lvl="0"/>
            <a:r>
              <a:rPr lang="en-US" altLang="zh-CN" dirty="0"/>
              <a:t>3</a:t>
            </a:r>
            <a:r>
              <a:rPr lang="zh-CN" altLang="en-US" dirty="0"/>
              <a:t>、有限合伙企业只要是普能合伙人，应当对所有的企业债务承担无限连带责任；只要是有限合伙人，对所有的企业债务只承担限责任。</a:t>
            </a:r>
            <a:endParaRPr lang="zh-CN" altLang="en-US" dirty="0"/>
          </a:p>
        </p:txBody>
      </p:sp>
      <p:sp>
        <p:nvSpPr>
          <p:cNvPr id="31747"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幻灯片图像占位符 123905"/>
          <p:cNvSpPr>
            <a:spLocks noRot="1" noTextEdit="1"/>
          </p:cNvSpPr>
          <p:nvPr>
            <p:ph type="sldImg"/>
          </p:nvPr>
        </p:nvSpPr>
        <p:spPr/>
      </p:sp>
      <p:sp>
        <p:nvSpPr>
          <p:cNvPr id="40962" name="文本占位符 123906"/>
          <p:cNvSpPr>
            <a:spLocks noGrp="1"/>
          </p:cNvSpPr>
          <p:nvPr>
            <p:ph type="body"/>
          </p:nvPr>
        </p:nvSpPr>
        <p:spPr/>
        <p:txBody>
          <a:bodyPr anchor="t"/>
          <a:p>
            <a:pPr lvl="0"/>
            <a:r>
              <a:rPr lang="zh-CN" altLang="en-US" dirty="0"/>
              <a:t>合伙企业的财产作为合伙企业存续的物质基础，是合伙企业对外承担责任的担保之一。根据法律规定，合伙企业财产由原始财产和积累财产两种情况构成。</a:t>
            </a:r>
            <a:endParaRPr lang="zh-CN" altLang="en-US" dirty="0"/>
          </a:p>
        </p:txBody>
      </p:sp>
      <p:sp>
        <p:nvSpPr>
          <p:cNvPr id="40963"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幻灯片图像占位符 125953"/>
          <p:cNvSpPr>
            <a:spLocks noRot="1" noTextEdit="1"/>
          </p:cNvSpPr>
          <p:nvPr>
            <p:ph type="sldImg"/>
          </p:nvPr>
        </p:nvSpPr>
        <p:spPr/>
      </p:sp>
      <p:sp>
        <p:nvSpPr>
          <p:cNvPr id="43010" name="文本占位符 125954"/>
          <p:cNvSpPr>
            <a:spLocks noGrp="1"/>
          </p:cNvSpPr>
          <p:nvPr>
            <p:ph type="body"/>
          </p:nvPr>
        </p:nvSpPr>
        <p:spPr/>
        <p:txBody>
          <a:bodyPr anchor="t"/>
          <a:p>
            <a:pPr lvl="0"/>
            <a:r>
              <a:rPr lang="zh-CN" altLang="en-US" dirty="0"/>
              <a:t>善意取得通常是指受让人以取得支产所有权为目的的占有某项动产，即使出让人无权处分，受让人仍可取得其所有权。善意取得的要件为：一是标的物必须为动产，不动产不存在善意取得问题。二是出让人无权出让而私自出让。三是受让人取得占有为公然、有偿与善意。</a:t>
            </a:r>
            <a:endParaRPr lang="zh-CN" altLang="en-US" dirty="0"/>
          </a:p>
          <a:p>
            <a:pPr lvl="0"/>
            <a:r>
              <a:rPr lang="zh-CN" altLang="en-US" dirty="0"/>
              <a:t>善意取得制度的确立，是在动产所有人利益和动产受让人利益选择上谋求最佳平衡，最终保护受让人的利益。合伙企业立法也同样存在类似问题，这是市场交易安全的必然要求。</a:t>
            </a:r>
            <a:endParaRPr lang="zh-CN" altLang="en-US" dirty="0"/>
          </a:p>
        </p:txBody>
      </p:sp>
      <p:sp>
        <p:nvSpPr>
          <p:cNvPr id="43011"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幻灯片图像占位符 132097"/>
          <p:cNvSpPr>
            <a:spLocks noRot="1" noTextEdit="1"/>
          </p:cNvSpPr>
          <p:nvPr>
            <p:ph type="sldImg"/>
          </p:nvPr>
        </p:nvSpPr>
        <p:spPr/>
      </p:sp>
      <p:sp>
        <p:nvSpPr>
          <p:cNvPr id="46082" name="文本占位符 132098"/>
          <p:cNvSpPr>
            <a:spLocks noGrp="1"/>
          </p:cNvSpPr>
          <p:nvPr>
            <p:ph type="body"/>
          </p:nvPr>
        </p:nvSpPr>
        <p:spPr/>
        <p:txBody>
          <a:bodyPr anchor="t"/>
          <a:p>
            <a:pPr lvl="0"/>
            <a:r>
              <a:rPr lang="zh-CN" altLang="en-US" dirty="0"/>
              <a:t>合伙企业是依合伙人的合意即订立合伙协议而形成合伙关系，建立起的一个为实现共同目的而进行活动的实体。有关合伙企业的法律规范，重点在于合伙人之间的权利、义务关系，即合伙企业的内部关系，它是贯穿合伙企业始终的主线。合伙企业内部关系，是指合伙人之间依据合伙协方而结成的内部权利、义务关系，它是由法律和合伙协议加以规定和约定的，具体反映在合伙事务执行上。所以如何规范合伙事务的执行，对于充分保障合伙人的权利以及积极性，促进合伙事务的顺利开展具有重要意义。</a:t>
            </a:r>
            <a:endParaRPr lang="zh-CN" altLang="en-US" dirty="0"/>
          </a:p>
        </p:txBody>
      </p:sp>
      <p:sp>
        <p:nvSpPr>
          <p:cNvPr id="46083"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幻灯片图像占位符 136193"/>
          <p:cNvSpPr>
            <a:spLocks noRot="1" noTextEdit="1"/>
          </p:cNvSpPr>
          <p:nvPr>
            <p:ph type="sldImg"/>
          </p:nvPr>
        </p:nvSpPr>
        <p:spPr/>
      </p:sp>
      <p:sp>
        <p:nvSpPr>
          <p:cNvPr id="50178" name="文本占位符 136194"/>
          <p:cNvSpPr>
            <a:spLocks noGrp="1"/>
          </p:cNvSpPr>
          <p:nvPr>
            <p:ph type="body"/>
          </p:nvPr>
        </p:nvSpPr>
        <p:spPr/>
        <p:txBody>
          <a:bodyPr anchor="t"/>
          <a:p>
            <a:pPr lvl="0"/>
            <a:r>
              <a:rPr lang="zh-CN" altLang="en-US" dirty="0"/>
              <a:t>主要是考虑合伙企业的人合性</a:t>
            </a:r>
            <a:r>
              <a:rPr lang="en-US" altLang="zh-CN" dirty="0"/>
              <a:t>,</a:t>
            </a:r>
            <a:r>
              <a:rPr lang="zh-CN" altLang="en-US" dirty="0"/>
              <a:t>合伙企业毕竟是当事人协议的结果</a:t>
            </a:r>
            <a:r>
              <a:rPr lang="en-US" altLang="zh-CN" dirty="0"/>
              <a:t>,</a:t>
            </a:r>
            <a:r>
              <a:rPr lang="zh-CN" altLang="en-US" dirty="0"/>
              <a:t>因此首先要贯彻意思自治原则</a:t>
            </a:r>
            <a:r>
              <a:rPr lang="en-US" altLang="zh-CN" dirty="0"/>
              <a:t>,</a:t>
            </a:r>
            <a:r>
              <a:rPr lang="zh-CN" altLang="en-US" dirty="0"/>
              <a:t>本法有关合伙企业内部关系的一些规定应当成为当事人的选择规范</a:t>
            </a:r>
            <a:r>
              <a:rPr lang="en-US" altLang="zh-CN" dirty="0"/>
              <a:t>,</a:t>
            </a:r>
            <a:r>
              <a:rPr lang="zh-CN" altLang="en-US" dirty="0"/>
              <a:t>只有在合伙协议没有约定或约定无效时</a:t>
            </a:r>
            <a:r>
              <a:rPr lang="en-US" altLang="zh-CN" dirty="0"/>
              <a:t>,</a:t>
            </a:r>
            <a:r>
              <a:rPr lang="zh-CN" altLang="en-US" dirty="0"/>
              <a:t>这些选择规范才自动成为合伙协议的组成部分</a:t>
            </a:r>
            <a:r>
              <a:rPr lang="en-US" altLang="zh-CN" dirty="0"/>
              <a:t>,</a:t>
            </a:r>
            <a:r>
              <a:rPr lang="zh-CN" altLang="en-US" dirty="0"/>
              <a:t>一面可以增加当事人选择余地</a:t>
            </a:r>
            <a:r>
              <a:rPr lang="en-US" altLang="zh-CN" dirty="0"/>
              <a:t>,</a:t>
            </a:r>
            <a:r>
              <a:rPr lang="zh-CN" altLang="en-US" dirty="0"/>
              <a:t>另一面也可以避免因合伙协议未作约定或约定无效时可能产生的纠纷和法律空缺</a:t>
            </a:r>
            <a:r>
              <a:rPr lang="en-US" altLang="zh-CN" dirty="0"/>
              <a:t>,</a:t>
            </a:r>
            <a:r>
              <a:rPr lang="zh-CN" altLang="en-US" dirty="0"/>
              <a:t>并为之提供法律依据</a:t>
            </a:r>
            <a:r>
              <a:rPr lang="en-US" altLang="zh-CN"/>
              <a:t>.</a:t>
            </a:r>
            <a:endParaRPr lang="en-US" altLang="zh-CN"/>
          </a:p>
          <a:p>
            <a:pPr lvl="0"/>
            <a:r>
              <a:rPr lang="zh-CN" altLang="en-US" dirty="0"/>
              <a:t>这种将全部利润分配给部分合伙人或者由部分合伙人承担全部亏损的行为</a:t>
            </a:r>
            <a:r>
              <a:rPr lang="en-US" altLang="zh-CN" dirty="0"/>
              <a:t>,</a:t>
            </a:r>
            <a:r>
              <a:rPr lang="zh-CN" altLang="en-US" dirty="0"/>
              <a:t>在古罗马法被称为”狮子合伙”</a:t>
            </a:r>
            <a:r>
              <a:rPr lang="en-US" altLang="zh-CN" dirty="0"/>
              <a:t>,</a:t>
            </a:r>
            <a:r>
              <a:rPr lang="zh-CN" altLang="en-US" dirty="0"/>
              <a:t>其实质是吞并其他合伙人的利益</a:t>
            </a:r>
            <a:r>
              <a:rPr lang="en-US" altLang="zh-CN" dirty="0"/>
              <a:t>,</a:t>
            </a:r>
            <a:r>
              <a:rPr lang="zh-CN" altLang="en-US" dirty="0"/>
              <a:t>在狮子合伙中被排除在利润分配范围之外的合伙人是有权请求返还利益的</a:t>
            </a:r>
            <a:r>
              <a:rPr lang="en-US" altLang="zh-CN" dirty="0"/>
              <a:t>,</a:t>
            </a:r>
            <a:r>
              <a:rPr lang="zh-CN" altLang="en-US" dirty="0"/>
              <a:t>同样部分承担了亏损的合伙人也有权要求其他合伙人共担亏损</a:t>
            </a:r>
            <a:r>
              <a:rPr lang="en-US" altLang="zh-CN"/>
              <a:t>..</a:t>
            </a:r>
            <a:endParaRPr lang="en-US" altLang="zh-CN"/>
          </a:p>
          <a:p>
            <a:pPr lvl="0"/>
            <a:endParaRPr lang="en-US" altLang="zh-CN" dirty="0"/>
          </a:p>
        </p:txBody>
      </p:sp>
      <p:sp>
        <p:nvSpPr>
          <p:cNvPr id="50179"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3" name="幻灯片图像占位符 139265"/>
          <p:cNvSpPr>
            <a:spLocks noRot="1" noTextEdit="1"/>
          </p:cNvSpPr>
          <p:nvPr>
            <p:ph type="sldImg"/>
          </p:nvPr>
        </p:nvSpPr>
        <p:spPr/>
      </p:sp>
      <p:sp>
        <p:nvSpPr>
          <p:cNvPr id="54274" name="文本占位符 139266"/>
          <p:cNvSpPr>
            <a:spLocks noGrp="1"/>
          </p:cNvSpPr>
          <p:nvPr>
            <p:ph type="body"/>
          </p:nvPr>
        </p:nvSpPr>
        <p:spPr/>
        <p:txBody>
          <a:bodyPr anchor="t"/>
          <a:p>
            <a:pPr lvl="0"/>
            <a:r>
              <a:rPr lang="zh-CN" altLang="en-US" dirty="0"/>
              <a:t>对于恶意第三人，合伙企业则有权对抗，其也合伙人所进行的交易对合伙企业不产生法律效力。为什么说不产生法律效力呢？其主要原因是恶意第三人本身就存在主观过错，并且有损害合伙企业的意图。任何人不得从自己不法或不道德行为中获益。</a:t>
            </a:r>
            <a:endParaRPr lang="zh-CN" altLang="en-US" dirty="0"/>
          </a:p>
        </p:txBody>
      </p:sp>
      <p:sp>
        <p:nvSpPr>
          <p:cNvPr id="54275"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3" name="幻灯片图像占位符 149505"/>
          <p:cNvSpPr>
            <a:spLocks noRot="1" noTextEdit="1"/>
          </p:cNvSpPr>
          <p:nvPr>
            <p:ph type="sldImg"/>
          </p:nvPr>
        </p:nvSpPr>
        <p:spPr/>
      </p:sp>
      <p:sp>
        <p:nvSpPr>
          <p:cNvPr id="64514" name="文本占位符 149506"/>
          <p:cNvSpPr>
            <a:spLocks noGrp="1"/>
          </p:cNvSpPr>
          <p:nvPr>
            <p:ph type="body"/>
          </p:nvPr>
        </p:nvSpPr>
        <p:spPr/>
        <p:txBody>
          <a:bodyPr anchor="t"/>
          <a:p>
            <a:pPr lvl="0"/>
            <a:r>
              <a:rPr lang="zh-CN" altLang="en-US" dirty="0"/>
              <a:t>合伙人被依法认定为无民事行为能力人或者限制民事行为能力人的，经其他合伙人一致同意，可转为有限合伙人，普通合伙企业转为有限合伙企业；其他人未能一致同意的，该人退伙。根据民法规定，认定公民无民事行为能力或限制民事行为能力遵循以下程序：</a:t>
            </a:r>
            <a:endParaRPr lang="zh-CN" altLang="en-US" dirty="0"/>
          </a:p>
          <a:p>
            <a:pPr lvl="0"/>
            <a:r>
              <a:rPr lang="en-US" altLang="zh-CN" dirty="0"/>
              <a:t>1</a:t>
            </a:r>
            <a:r>
              <a:rPr lang="zh-CN" altLang="en-US" dirty="0"/>
              <a:t>、利害关系人申请；</a:t>
            </a:r>
            <a:endParaRPr lang="zh-CN" altLang="en-US" dirty="0"/>
          </a:p>
          <a:p>
            <a:pPr lvl="0"/>
            <a:r>
              <a:rPr lang="en-US" altLang="zh-CN" dirty="0"/>
              <a:t>2</a:t>
            </a:r>
            <a:r>
              <a:rPr lang="zh-CN" altLang="en-US" dirty="0"/>
              <a:t>、医学鉴定及申请；</a:t>
            </a:r>
            <a:endParaRPr lang="zh-CN" altLang="en-US" dirty="0"/>
          </a:p>
          <a:p>
            <a:pPr lvl="0"/>
            <a:r>
              <a:rPr lang="en-US" altLang="zh-CN" dirty="0"/>
              <a:t>3</a:t>
            </a:r>
            <a:r>
              <a:rPr lang="zh-CN" altLang="en-US" dirty="0"/>
              <a:t>、确定或指定代理人；</a:t>
            </a:r>
            <a:endParaRPr lang="zh-CN" altLang="en-US" dirty="0"/>
          </a:p>
          <a:p>
            <a:pPr lvl="0"/>
            <a:r>
              <a:rPr lang="en-US" altLang="zh-CN" dirty="0"/>
              <a:t>4</a:t>
            </a:r>
            <a:r>
              <a:rPr lang="zh-CN" altLang="en-US" dirty="0"/>
              <a:t>、询问被申请人；</a:t>
            </a:r>
            <a:endParaRPr lang="zh-CN" altLang="en-US" dirty="0"/>
          </a:p>
          <a:p>
            <a:pPr lvl="0"/>
            <a:r>
              <a:rPr lang="en-US" altLang="zh-CN" dirty="0"/>
              <a:t>5</a:t>
            </a:r>
            <a:r>
              <a:rPr lang="zh-CN" altLang="en-US" dirty="0"/>
              <a:t>、作出判决；</a:t>
            </a:r>
            <a:endParaRPr lang="zh-CN" altLang="en-US" dirty="0"/>
          </a:p>
          <a:p>
            <a:pPr lvl="0"/>
            <a:r>
              <a:rPr lang="en-US" altLang="zh-CN" dirty="0"/>
              <a:t>6</a:t>
            </a:r>
            <a:r>
              <a:rPr lang="zh-CN" altLang="en-US" dirty="0"/>
              <a:t>、指定监护人。</a:t>
            </a:r>
            <a:endParaRPr lang="zh-CN" altLang="en-US" dirty="0"/>
          </a:p>
        </p:txBody>
      </p:sp>
      <p:sp>
        <p:nvSpPr>
          <p:cNvPr id="64515" name="灯片编号占位符 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zh-CN" altLang="en-US" sz="1200" dirty="0"/>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325438"/>
            <a:ext cx="10972800" cy="58007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页脚占位符 3"/>
          <p:cNvSpPr>
            <a:spLocks noGrp="1"/>
          </p:cNvSpPr>
          <p:nvPr>
            <p:ph type="ftr" sz="quarter" idx="11"/>
          </p:nvPr>
        </p:nvSpPr>
        <p:spPr/>
        <p:txBody>
          <a:bodyPr/>
          <a:p>
            <a:pPr lvl="0" fontAlgn="base"/>
            <a:endParaRPr lang="zh-CN" altLang="en-US" strike="noStrike" noProof="1" dirty="0"/>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2.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6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1006475" y="516573"/>
            <a:ext cx="10086975" cy="1985010"/>
          </a:xfrm>
          <a:prstGeom prst="rect">
            <a:avLst/>
          </a:prstGeom>
          <a:noFill/>
          <a:ln w="9525">
            <a:noFill/>
          </a:ln>
        </p:spPr>
        <p:txBody>
          <a:bodyPr wrap="non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3.创建企业----创业不易，企业</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类型选择与公司基本建设</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3561080" y="2760980"/>
            <a:ext cx="6598920" cy="874395"/>
          </a:xfrm>
          <a:prstGeom prst="rect">
            <a:avLst/>
          </a:prstGeom>
          <a:noFill/>
          <a:ln w="9525">
            <a:noFill/>
          </a:ln>
        </p:spPr>
        <p:txBody>
          <a:bodyPr wrap="square" anchor="t">
            <a:spAutoFit/>
          </a:bodyPr>
          <a:p>
            <a:pPr lvl="0"/>
            <a:r>
              <a:rPr lang="zh-CN" altLang="en-US" sz="4800" b="1" dirty="0">
                <a:ln w="22225">
                  <a:solidFill>
                    <a:schemeClr val="accent2"/>
                  </a:solidFill>
                  <a:prstDash val="solid"/>
                </a:ln>
                <a:solidFill>
                  <a:schemeClr val="accent2">
                    <a:lumMod val="40000"/>
                    <a:lumOff val="60000"/>
                  </a:schemeClr>
                </a:solidFill>
                <a:effectLst/>
                <a:latin typeface="微软雅黑" panose="020B0503020204020204" charset="-122"/>
                <a:ea typeface="宋体" panose="02010600030101010101" pitchFamily="2" charset="-122"/>
                <a:sym typeface="微软雅黑" panose="020B0503020204020204" charset="-122"/>
              </a:rPr>
              <a:t>3-3 创建合伙企业</a:t>
            </a:r>
            <a:endParaRPr lang="zh-CN" altLang="en-US" sz="4800" b="1" dirty="0">
              <a:ln w="22225">
                <a:solidFill>
                  <a:schemeClr val="accent2"/>
                </a:solidFill>
                <a:prstDash val="solid"/>
              </a:ln>
              <a:solidFill>
                <a:schemeClr val="accent2">
                  <a:lumMod val="40000"/>
                  <a:lumOff val="60000"/>
                </a:schemeClr>
              </a:solidFill>
              <a:effectLst/>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标题 81921"/>
          <p:cNvSpPr>
            <a:spLocks noGrp="1"/>
          </p:cNvSpPr>
          <p:nvPr>
            <p:ph type="title"/>
          </p:nvPr>
        </p:nvSpPr>
        <p:spPr/>
        <p:txBody>
          <a:bodyPr anchor="ctr"/>
          <a:p>
            <a:pPr fontAlgn="base"/>
            <a:r>
              <a:rPr lang="zh-CN" altLang="en-US" strike="noStrike" noProof="1" dirty="0"/>
              <a:t>一、合伙企业法概述</a:t>
            </a:r>
            <a:endParaRPr lang="zh-CN" altLang="en-US" strike="noStrike" noProof="1" dirty="0"/>
          </a:p>
        </p:txBody>
      </p:sp>
      <p:sp>
        <p:nvSpPr>
          <p:cNvPr id="81923" name="文本占位符 81922"/>
          <p:cNvSpPr>
            <a:spLocks noGrp="1"/>
          </p:cNvSpPr>
          <p:nvPr>
            <p:ph idx="1"/>
          </p:nvPr>
        </p:nvSpPr>
        <p:spPr>
          <a:xfrm>
            <a:off x="1981200" y="1600200"/>
            <a:ext cx="8291513" cy="5068888"/>
          </a:xfrm>
          <a:ln>
            <a:solidFill>
              <a:schemeClr val="bg1"/>
            </a:solidFill>
          </a:ln>
        </p:spPr>
        <p:txBody>
          <a:bodyPr/>
          <a:p>
            <a:pPr fontAlgn="base">
              <a:buNone/>
            </a:pPr>
            <a:r>
              <a:rPr lang="zh-CN" altLang="en-US" strike="noStrike" noProof="1" dirty="0">
                <a:latin typeface="黑体" panose="02010609060101010101" pitchFamily="2" charset="-122"/>
                <a:ea typeface="黑体" panose="02010609060101010101" pitchFamily="2" charset="-122"/>
              </a:rPr>
              <a:t>（三）合伙企业法的概念和基本原则</a:t>
            </a:r>
            <a:endParaRPr lang="zh-CN" altLang="en-US" strike="noStrike" noProof="1" dirty="0">
              <a:latin typeface="黑体" panose="02010609060101010101" pitchFamily="2" charset="-122"/>
              <a:ea typeface="黑体" panose="02010609060101010101" pitchFamily="2" charset="-122"/>
            </a:endParaRPr>
          </a:p>
          <a:p>
            <a:pPr fontAlgn="base">
              <a:buNone/>
            </a:pPr>
            <a:r>
              <a:rPr lang="zh-CN" altLang="en-US" strike="noStrike" noProof="1">
                <a:latin typeface="黑体" panose="02010609060101010101" pitchFamily="2" charset="-122"/>
                <a:ea typeface="黑体" panose="02010609060101010101" pitchFamily="2" charset="-122"/>
              </a:rPr>
              <a:t> </a:t>
            </a:r>
            <a:r>
              <a:rPr lang="zh-CN" altLang="en-US" strike="noStrike" noProof="1">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rPr>
              <a:t>  </a:t>
            </a:r>
            <a:r>
              <a:rPr lang="en-US" altLang="zh-CN"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rPr>
              <a:t>2</a:t>
            </a:r>
            <a:r>
              <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rPr>
              <a:t>、合伙企业法的基本原则</a:t>
            </a:r>
            <a:endPar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endParaRPr>
          </a:p>
          <a:p>
            <a:pPr fontAlgn="base">
              <a:buNone/>
            </a:pPr>
            <a:r>
              <a:rPr lang="zh-CN" altLang="en-US" strike="noStrike" noProof="1" dirty="0"/>
              <a:t>    </a:t>
            </a:r>
            <a:r>
              <a:rPr lang="zh-CN" altLang="en-US" strike="noStrike" noProof="1" dirty="0">
                <a:latin typeface="华文琥珀" panose="02010800040101010101" pitchFamily="2" charset="-122"/>
                <a:ea typeface="华文琥珀" panose="02010800040101010101" pitchFamily="2" charset="-122"/>
              </a:rPr>
              <a:t>含 义</a:t>
            </a:r>
            <a:r>
              <a:rPr lang="zh-CN" altLang="en-US" strike="noStrike" noProof="1" dirty="0"/>
              <a:t>：</a:t>
            </a:r>
            <a:r>
              <a:rPr lang="zh-CN" altLang="en-US" strike="noStrike" noProof="1" dirty="0">
                <a:latin typeface="华文细黑" panose="02010600040101010101" pitchFamily="2" charset="-122"/>
                <a:ea typeface="华文细黑" panose="02010600040101010101" pitchFamily="2" charset="-122"/>
              </a:rPr>
              <a:t>是对合伙企业立法、执法、司法和守法活动都具有指导意义和运用价值的指导思想和基本准则。</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t>    </a:t>
            </a:r>
            <a:r>
              <a:rPr lang="zh-CN" altLang="en-US" strike="noStrike" noProof="1" dirty="0">
                <a:latin typeface="华文琥珀" panose="02010800040101010101" pitchFamily="2" charset="-122"/>
                <a:ea typeface="华文琥珀" panose="02010800040101010101" pitchFamily="2" charset="-122"/>
              </a:rPr>
              <a:t> 特 点</a:t>
            </a:r>
            <a:r>
              <a:rPr lang="zh-CN" altLang="en-US" strike="noStrike" noProof="1" dirty="0"/>
              <a:t>：</a:t>
            </a:r>
            <a:r>
              <a:rPr lang="zh-CN" altLang="en-US" strike="noStrike" noProof="1" dirty="0">
                <a:latin typeface="华文细黑" panose="02010600040101010101" pitchFamily="2" charset="-122"/>
                <a:ea typeface="华文细黑" panose="02010600040101010101" pitchFamily="2" charset="-122"/>
              </a:rPr>
              <a:t>普遍性、抽象性、行为准则性及可操作性</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t>    </a:t>
            </a:r>
            <a:r>
              <a:rPr lang="zh-CN" altLang="en-US" strike="noStrike" noProof="1" dirty="0">
                <a:latin typeface="华文琥珀" panose="02010800040101010101" pitchFamily="2" charset="-122"/>
                <a:ea typeface="华文琥珀" panose="02010800040101010101" pitchFamily="2" charset="-122"/>
              </a:rPr>
              <a:t> 作 用</a:t>
            </a:r>
            <a:r>
              <a:rPr lang="zh-CN" altLang="en-US" strike="noStrike" noProof="1" dirty="0"/>
              <a:t>：</a:t>
            </a:r>
            <a:r>
              <a:rPr lang="zh-CN" altLang="en-US" strike="noStrike" noProof="1" dirty="0">
                <a:latin typeface="华文细黑" panose="02010600040101010101" pitchFamily="2" charset="-122"/>
                <a:ea typeface="华文细黑" panose="02010600040101010101" pitchFamily="2" charset="-122"/>
              </a:rPr>
              <a:t>合伙企业法的制定须接受其指导；可以弥补合伙法律规范之足。</a:t>
            </a:r>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4" name="矩形 87043"/>
          <p:cNvSpPr/>
          <p:nvPr/>
        </p:nvSpPr>
        <p:spPr>
          <a:xfrm>
            <a:off x="1981200" y="981075"/>
            <a:ext cx="8291513" cy="5688013"/>
          </a:xfrm>
          <a:prstGeom prst="rect">
            <a:avLst/>
          </a:prstGeom>
          <a:noFill/>
          <a:ln w="9525" cap="flat" cmpd="sng">
            <a:solidFill>
              <a:srgbClr val="FFFF00"/>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buNone/>
            </a:pPr>
            <a:r>
              <a:rPr lang="zh-CN" altLang="en-US" strike="noStrike" noProof="1" dirty="0">
                <a:latin typeface="黑体" panose="02010609060101010101" pitchFamily="2" charset="-122"/>
                <a:ea typeface="黑体" panose="02010609060101010101" pitchFamily="2" charset="-122"/>
                <a:cs typeface="+mn-ea"/>
              </a:rPr>
              <a:t>（三）合伙企业法的概念和基本原则</a:t>
            </a:r>
            <a:endParaRPr lang="zh-CN" altLang="en-US" sz="600" strike="noStrike" noProof="1" dirty="0">
              <a:latin typeface="黑体" panose="02010609060101010101" pitchFamily="2" charset="-122"/>
              <a:ea typeface="黑体" panose="02010609060101010101" pitchFamily="2" charset="-122"/>
            </a:endParaRPr>
          </a:p>
          <a:p>
            <a:pPr lvl="0" fontAlgn="base">
              <a:buNone/>
            </a:pPr>
            <a:endParaRPr lang="zh-CN" altLang="en-US" strike="noStrike" noProof="1" dirty="0">
              <a:latin typeface="黑体" panose="02010609060101010101" pitchFamily="2" charset="-122"/>
              <a:ea typeface="黑体" panose="02010609060101010101" pitchFamily="2" charset="-122"/>
            </a:endParaRPr>
          </a:p>
          <a:p>
            <a:pPr lvl="0" fontAlgn="base">
              <a:buNone/>
            </a:pPr>
            <a:r>
              <a:rPr lang="zh-CN" altLang="en-US" strike="noStrike" noProof="1">
                <a:latin typeface="黑体" panose="02010609060101010101" pitchFamily="2" charset="-122"/>
                <a:ea typeface="黑体" panose="02010609060101010101" pitchFamily="2" charset="-122"/>
                <a:cs typeface="+mn-ea"/>
              </a:rPr>
              <a:t>  </a:t>
            </a:r>
            <a:r>
              <a:rPr lang="zh-CN" altLang="en-US" strike="noStrike" noProof="1">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 </a:t>
            </a:r>
            <a:r>
              <a:rPr lang="en-US" altLang="zh-CN"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2</a:t>
            </a:r>
            <a:r>
              <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、合伙企业法的基本原则</a:t>
            </a:r>
            <a:endPar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endParaRPr>
          </a:p>
          <a:p>
            <a:pPr lvl="0" fontAlgn="base">
              <a:buNone/>
            </a:pPr>
            <a:endParaRPr lang="zh-CN" altLang="en-US" strike="noStrike" noProof="1" dirty="0">
              <a:solidFill>
                <a:srgbClr val="FFFF00"/>
              </a:solidFill>
              <a:latin typeface="黑体" panose="02010609060101010101" pitchFamily="2" charset="-122"/>
              <a:ea typeface="黑体" panose="02010609060101010101" pitchFamily="2" charset="-122"/>
            </a:endParaRPr>
          </a:p>
          <a:p>
            <a:pPr lvl="0" fontAlgn="base">
              <a:buNone/>
            </a:pPr>
            <a:r>
              <a:rPr lang="zh-CN" altLang="en-US" strike="noStrike" noProof="1" dirty="0">
                <a:latin typeface="Arial" panose="020B0604020202020204" pitchFamily="34" charset="0"/>
                <a:ea typeface="宋体" panose="02010600030101010101" pitchFamily="2" charset="-122"/>
                <a:cs typeface="+mn-ea"/>
              </a:rPr>
              <a:t>    </a:t>
            </a:r>
            <a:r>
              <a:rPr lang="zh-CN" altLang="en-US" strike="noStrike" noProof="1" dirty="0">
                <a:latin typeface="方正姚体" panose="02010601030101010101" pitchFamily="2" charset="-122"/>
                <a:ea typeface="方正姚体" panose="02010601030101010101" pitchFamily="2" charset="-122"/>
                <a:cs typeface="+mn-ea"/>
              </a:rPr>
              <a:t>（</a:t>
            </a:r>
            <a:r>
              <a:rPr lang="en-US" altLang="zh-CN" strike="noStrike" noProof="1" dirty="0">
                <a:latin typeface="方正姚体" panose="02010601030101010101" pitchFamily="2" charset="-122"/>
                <a:ea typeface="方正姚体" panose="02010601030101010101" pitchFamily="2" charset="-122"/>
                <a:cs typeface="+mn-ea"/>
              </a:rPr>
              <a:t>1</a:t>
            </a:r>
            <a:r>
              <a:rPr lang="zh-CN" altLang="en-US" strike="noStrike" noProof="1" dirty="0">
                <a:latin typeface="方正姚体" panose="02010601030101010101" pitchFamily="2" charset="-122"/>
                <a:ea typeface="方正姚体" panose="02010601030101010101" pitchFamily="2" charset="-122"/>
                <a:cs typeface="+mn-ea"/>
              </a:rPr>
              <a:t>）协商原则</a:t>
            </a:r>
            <a:endParaRPr lang="zh-CN" altLang="en-US" strike="noStrike" noProof="1" dirty="0">
              <a:latin typeface="方正姚体" panose="02010601030101010101" pitchFamily="2" charset="-122"/>
              <a:ea typeface="方正姚体" panose="02010601030101010101" pitchFamily="2" charset="-122"/>
            </a:endParaRPr>
          </a:p>
          <a:p>
            <a:pPr lvl="0" fontAlgn="base">
              <a:buNone/>
            </a:pPr>
            <a:r>
              <a:rPr lang="zh-CN" altLang="en-US" strike="noStrike" noProof="1" dirty="0">
                <a:latin typeface="方正姚体" panose="02010601030101010101" pitchFamily="2" charset="-122"/>
                <a:ea typeface="方正姚体" panose="02010601030101010101" pitchFamily="2" charset="-122"/>
                <a:cs typeface="+mn-ea"/>
              </a:rPr>
              <a:t>     （</a:t>
            </a:r>
            <a:r>
              <a:rPr lang="en-US" altLang="zh-CN" strike="noStrike" noProof="1" dirty="0">
                <a:latin typeface="方正姚体" panose="02010601030101010101" pitchFamily="2" charset="-122"/>
                <a:ea typeface="方正姚体" panose="02010601030101010101" pitchFamily="2" charset="-122"/>
                <a:cs typeface="+mn-ea"/>
              </a:rPr>
              <a:t>2</a:t>
            </a:r>
            <a:r>
              <a:rPr lang="zh-CN" altLang="en-US" strike="noStrike" noProof="1" dirty="0">
                <a:latin typeface="方正姚体" panose="02010601030101010101" pitchFamily="2" charset="-122"/>
                <a:ea typeface="方正姚体" panose="02010601030101010101" pitchFamily="2" charset="-122"/>
                <a:cs typeface="+mn-ea"/>
              </a:rPr>
              <a:t>）自愿、平等、公平、诚实信用原则 </a:t>
            </a:r>
            <a:endParaRPr lang="zh-CN" altLang="en-US" strike="noStrike" noProof="1" dirty="0">
              <a:latin typeface="方正姚体" panose="02010601030101010101" pitchFamily="2" charset="-122"/>
              <a:ea typeface="方正姚体" panose="02010601030101010101" pitchFamily="2" charset="-122"/>
            </a:endParaRPr>
          </a:p>
          <a:p>
            <a:pPr lvl="0" fontAlgn="base">
              <a:buNone/>
            </a:pPr>
            <a:r>
              <a:rPr lang="zh-CN" altLang="en-US" strike="noStrike" noProof="1" dirty="0">
                <a:latin typeface="方正姚体" panose="02010601030101010101" pitchFamily="2" charset="-122"/>
                <a:ea typeface="方正姚体" panose="02010601030101010101" pitchFamily="2" charset="-122"/>
                <a:cs typeface="+mn-ea"/>
              </a:rPr>
              <a:t>     （</a:t>
            </a:r>
            <a:r>
              <a:rPr lang="en-US" altLang="zh-CN" strike="noStrike" noProof="1" dirty="0">
                <a:latin typeface="方正姚体" panose="02010601030101010101" pitchFamily="2" charset="-122"/>
                <a:ea typeface="方正姚体" panose="02010601030101010101" pitchFamily="2" charset="-122"/>
                <a:cs typeface="+mn-ea"/>
              </a:rPr>
              <a:t>3</a:t>
            </a:r>
            <a:r>
              <a:rPr lang="zh-CN" altLang="en-US" strike="noStrike" noProof="1" dirty="0">
                <a:latin typeface="方正姚体" panose="02010601030101010101" pitchFamily="2" charset="-122"/>
                <a:ea typeface="方正姚体" panose="02010601030101010101" pitchFamily="2" charset="-122"/>
                <a:cs typeface="+mn-ea"/>
              </a:rPr>
              <a:t>）合伙人依法分别纳税原则</a:t>
            </a:r>
            <a:endParaRPr lang="zh-CN" altLang="en-US" strike="noStrike" noProof="1" dirty="0">
              <a:latin typeface="方正姚体" panose="02010601030101010101" pitchFamily="2" charset="-122"/>
              <a:ea typeface="方正姚体" panose="02010601030101010101" pitchFamily="2" charset="-122"/>
            </a:endParaRPr>
          </a:p>
          <a:p>
            <a:pPr lvl="0" fontAlgn="base">
              <a:buNone/>
            </a:pPr>
            <a:r>
              <a:rPr lang="zh-CN" altLang="en-US" strike="noStrike" noProof="1" dirty="0">
                <a:latin typeface="方正姚体" panose="02010601030101010101" pitchFamily="2" charset="-122"/>
                <a:ea typeface="方正姚体" panose="02010601030101010101" pitchFamily="2" charset="-122"/>
                <a:cs typeface="+mn-ea"/>
              </a:rPr>
              <a:t>     （</a:t>
            </a:r>
            <a:r>
              <a:rPr lang="en-US" altLang="zh-CN" strike="noStrike" noProof="1" dirty="0">
                <a:latin typeface="方正姚体" panose="02010601030101010101" pitchFamily="2" charset="-122"/>
                <a:ea typeface="方正姚体" panose="02010601030101010101" pitchFamily="2" charset="-122"/>
                <a:cs typeface="+mn-ea"/>
              </a:rPr>
              <a:t>4</a:t>
            </a:r>
            <a:r>
              <a:rPr lang="zh-CN" altLang="en-US" strike="noStrike" noProof="1" dirty="0">
                <a:latin typeface="方正姚体" panose="02010601030101010101" pitchFamily="2" charset="-122"/>
                <a:ea typeface="方正姚体" panose="02010601030101010101" pitchFamily="2" charset="-122"/>
                <a:cs typeface="+mn-ea"/>
              </a:rPr>
              <a:t>）守法原则</a:t>
            </a:r>
            <a:endParaRPr lang="zh-CN" altLang="en-US" strike="noStrike" noProof="1" dirty="0">
              <a:latin typeface="方正姚体" panose="02010601030101010101" pitchFamily="2" charset="-122"/>
              <a:ea typeface="方正姚体" panose="02010601030101010101" pitchFamily="2" charset="-122"/>
            </a:endParaRPr>
          </a:p>
          <a:p>
            <a:pPr lvl="0" fontAlgn="base">
              <a:buNone/>
            </a:pPr>
            <a:r>
              <a:rPr lang="zh-CN" altLang="en-US" strike="noStrike" noProof="1" dirty="0">
                <a:latin typeface="方正姚体" panose="02010601030101010101" pitchFamily="2" charset="-122"/>
                <a:ea typeface="方正姚体" panose="02010601030101010101" pitchFamily="2" charset="-122"/>
                <a:cs typeface="+mn-ea"/>
              </a:rPr>
              <a:t>     （</a:t>
            </a:r>
            <a:r>
              <a:rPr lang="en-US" altLang="zh-CN" strike="noStrike" noProof="1" dirty="0">
                <a:latin typeface="方正姚体" panose="02010601030101010101" pitchFamily="2" charset="-122"/>
                <a:ea typeface="方正姚体" panose="02010601030101010101" pitchFamily="2" charset="-122"/>
                <a:cs typeface="+mn-ea"/>
              </a:rPr>
              <a:t>5</a:t>
            </a:r>
            <a:r>
              <a:rPr lang="zh-CN" altLang="en-US" strike="noStrike" noProof="1" dirty="0">
                <a:latin typeface="方正姚体" panose="02010601030101010101" pitchFamily="2" charset="-122"/>
                <a:ea typeface="方正姚体" panose="02010601030101010101" pitchFamily="2" charset="-122"/>
                <a:cs typeface="+mn-ea"/>
              </a:rPr>
              <a:t>）合法权益受法律保护原则</a:t>
            </a:r>
            <a:endParaRPr lang="zh-CN" altLang="en-US" strike="noStrike" noProof="1" dirty="0">
              <a:latin typeface="方正姚体" panose="02010601030101010101" pitchFamily="2" charset="-122"/>
              <a:ea typeface="方正姚体" panose="02010601030101010101" pitchFamily="2" charset="-122"/>
            </a:endParaRPr>
          </a:p>
          <a:p>
            <a:pPr lvl="0" fontAlgn="base">
              <a:buNone/>
            </a:pPr>
            <a:endParaRPr lang="zh-CN" altLang="en-US" strike="noStrike" noProof="1" dirty="0">
              <a:latin typeface="方正姚体" panose="02010601030101010101" pitchFamily="2" charset="-122"/>
              <a:ea typeface="方正姚体" panose="02010601030101010101" pitchFamily="2"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6020" name="矩形 86019"/>
          <p:cNvSpPr/>
          <p:nvPr/>
        </p:nvSpPr>
        <p:spPr>
          <a:xfrm>
            <a:off x="1981200" y="981075"/>
            <a:ext cx="8291513" cy="5688013"/>
          </a:xfrm>
          <a:prstGeom prst="rect">
            <a:avLst/>
          </a:prstGeom>
          <a:noFill/>
          <a:ln w="9525" cap="flat" cmpd="sng">
            <a:solidFill>
              <a:srgbClr val="FFFF00"/>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buNone/>
            </a:pPr>
            <a:r>
              <a:rPr lang="zh-CN" altLang="en-US" strike="noStrike" noProof="1" dirty="0">
                <a:latin typeface="黑体" panose="02010609060101010101" pitchFamily="2" charset="-122"/>
                <a:ea typeface="黑体" panose="02010609060101010101" pitchFamily="2" charset="-122"/>
                <a:cs typeface="+mn-ea"/>
              </a:rPr>
              <a:t>（三）合伙企业法的概念和基本原则</a:t>
            </a:r>
            <a:endParaRPr lang="zh-CN" altLang="en-US" sz="600" strike="noStrike" noProof="1" dirty="0">
              <a:latin typeface="黑体" panose="02010609060101010101" pitchFamily="2" charset="-122"/>
              <a:ea typeface="黑体" panose="02010609060101010101" pitchFamily="2" charset="-122"/>
            </a:endParaRPr>
          </a:p>
          <a:p>
            <a:pPr lvl="0" fontAlgn="base">
              <a:buNone/>
            </a:pPr>
            <a:endParaRPr lang="zh-CN" altLang="en-US" strike="noStrike" noProof="1" dirty="0">
              <a:latin typeface="黑体" panose="02010609060101010101" pitchFamily="2" charset="-122"/>
              <a:ea typeface="黑体" panose="02010609060101010101" pitchFamily="2" charset="-122"/>
            </a:endParaRPr>
          </a:p>
          <a:p>
            <a:pPr lvl="0" fontAlgn="base">
              <a:buNone/>
            </a:pPr>
            <a:r>
              <a:rPr lang="zh-CN" altLang="en-US" strike="noStrike" noProof="1">
                <a:latin typeface="黑体" panose="02010609060101010101" pitchFamily="2" charset="-122"/>
                <a:ea typeface="黑体" panose="02010609060101010101" pitchFamily="2" charset="-122"/>
                <a:cs typeface="+mn-ea"/>
              </a:rPr>
              <a:t>  </a:t>
            </a:r>
            <a:r>
              <a:rPr lang="zh-CN" altLang="en-US" strike="noStrike" noProof="1">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 </a:t>
            </a:r>
            <a:r>
              <a:rPr lang="en-US" altLang="zh-CN"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2</a:t>
            </a:r>
            <a:r>
              <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、合伙企业法的基本原则</a:t>
            </a:r>
            <a:endPar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endParaRPr>
          </a:p>
          <a:p>
            <a:pPr lvl="0" fontAlgn="base">
              <a:buNone/>
            </a:pPr>
            <a:r>
              <a:rPr lang="zh-CN" altLang="en-US" strike="noStrike" noProof="1" dirty="0">
                <a:latin typeface="Arial" panose="020B0604020202020204" pitchFamily="34" charset="0"/>
                <a:ea typeface="宋体" panose="02010600030101010101" pitchFamily="2" charset="-122"/>
                <a:cs typeface="+mn-ea"/>
              </a:rPr>
              <a:t>  </a:t>
            </a:r>
            <a:r>
              <a:rPr lang="zh-CN" altLang="en-US"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宋体" panose="02010600030101010101" pitchFamily="2" charset="-122"/>
                <a:cs typeface="+mn-ea"/>
              </a:rPr>
              <a:t>  </a:t>
            </a:r>
            <a:r>
              <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cs typeface="+mn-ea"/>
              </a:rPr>
              <a:t>（</a:t>
            </a:r>
            <a:r>
              <a:rPr lang="en-US" altLang="zh-CN"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cs typeface="+mn-ea"/>
              </a:rPr>
              <a:t>1</a:t>
            </a:r>
            <a:r>
              <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cs typeface="+mn-ea"/>
              </a:rPr>
              <a:t>）协商原则</a:t>
            </a:r>
            <a:endPar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cs typeface="+mn-ea"/>
            </a:endParaRPr>
          </a:p>
          <a:p>
            <a:pPr lvl="0" fontAlgn="base">
              <a:buNone/>
            </a:pPr>
            <a:r>
              <a:rPr lang="zh-CN" altLang="en-US" b="1" strike="noStrike" noProof="1" dirty="0">
                <a:latin typeface="Arial" panose="020B0604020202020204" pitchFamily="34" charset="0"/>
                <a:ea typeface="宋体" panose="02010600030101010101" pitchFamily="2" charset="-122"/>
                <a:cs typeface="+mn-ea"/>
              </a:rPr>
              <a:t>         </a:t>
            </a:r>
            <a:r>
              <a:rPr lang="zh-CN" altLang="en-US" b="1" strike="noStrike" noProof="1" dirty="0">
                <a:latin typeface="Arial" panose="020B0604020202020204" pitchFamily="34" charset="0"/>
                <a:ea typeface="楷体_GB2312" panose="02010600030101010101" pitchFamily="1" charset="-122"/>
                <a:cs typeface="+mn-ea"/>
              </a:rPr>
              <a:t>合伙是合伙人之间的自愿联合，其存在的前提是合伙人就出资、利润分享等事项达成一致协议。这一协议的目的是建立一种长期合作关系。只有合伙人毫无保留地接受了协议的全部条款后，合伙关系才开始形成。</a:t>
            </a:r>
            <a:endParaRPr lang="zh-CN" altLang="en-US" b="1" strike="noStrike" noProof="1" dirty="0">
              <a:ea typeface="楷体_GB2312" panose="02010600030101010101" pitchFamily="1"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8069" name="矩形 88068"/>
          <p:cNvSpPr/>
          <p:nvPr/>
        </p:nvSpPr>
        <p:spPr>
          <a:xfrm>
            <a:off x="1981200" y="981075"/>
            <a:ext cx="8291513" cy="5688013"/>
          </a:xfrm>
          <a:prstGeom prst="rect">
            <a:avLst/>
          </a:prstGeom>
          <a:noFill/>
          <a:ln w="9525" cap="flat" cmpd="sng">
            <a:solidFill>
              <a:srgbClr val="FFFF00"/>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buNone/>
            </a:pPr>
            <a:r>
              <a:rPr lang="zh-CN" altLang="en-US" strike="noStrike" noProof="1" dirty="0">
                <a:latin typeface="黑体" panose="02010609060101010101" pitchFamily="2" charset="-122"/>
                <a:ea typeface="黑体" panose="02010609060101010101" pitchFamily="2" charset="-122"/>
                <a:cs typeface="+mn-ea"/>
              </a:rPr>
              <a:t>（三）合伙企业法的概念和基本原则</a:t>
            </a:r>
            <a:endParaRPr lang="zh-CN" altLang="en-US" sz="600" strike="noStrike" noProof="1" dirty="0">
              <a:latin typeface="黑体" panose="02010609060101010101" pitchFamily="2" charset="-122"/>
              <a:ea typeface="黑体" panose="02010609060101010101" pitchFamily="2" charset="-122"/>
            </a:endParaRPr>
          </a:p>
          <a:p>
            <a:pPr lvl="0" fontAlgn="base">
              <a:buNone/>
            </a:pPr>
            <a:endParaRPr lang="zh-CN" altLang="en-US" strike="noStrike" noProof="1" dirty="0">
              <a:latin typeface="黑体" panose="02010609060101010101" pitchFamily="2" charset="-122"/>
              <a:ea typeface="黑体" panose="02010609060101010101" pitchFamily="2" charset="-122"/>
            </a:endParaRPr>
          </a:p>
          <a:p>
            <a:pPr lvl="0" fontAlgn="base">
              <a:buNone/>
            </a:pPr>
            <a:r>
              <a:rPr lang="zh-CN" altLang="en-US" strike="noStrike" noProof="1">
                <a:latin typeface="黑体" panose="02010609060101010101" pitchFamily="2" charset="-122"/>
                <a:ea typeface="黑体" panose="02010609060101010101" pitchFamily="2" charset="-122"/>
                <a:cs typeface="+mn-ea"/>
              </a:rPr>
              <a:t>  </a:t>
            </a:r>
            <a:r>
              <a:rPr lang="zh-CN" altLang="en-US" strike="noStrike" noProof="1">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 </a:t>
            </a:r>
            <a:r>
              <a:rPr lang="en-US" altLang="zh-CN"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2</a:t>
            </a:r>
            <a:r>
              <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、合伙企业法的基本原则</a:t>
            </a:r>
            <a:endPar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endParaRPr>
          </a:p>
          <a:p>
            <a:pPr lvl="0" fontAlgn="base">
              <a:buNone/>
            </a:pPr>
            <a:r>
              <a:rPr lang="zh-CN" altLang="en-US"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宋体" panose="02010600030101010101" pitchFamily="2" charset="-122"/>
                <a:cs typeface="+mn-ea"/>
              </a:rPr>
              <a:t>    </a:t>
            </a:r>
            <a:r>
              <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cs typeface="+mn-ea"/>
              </a:rPr>
              <a:t>（</a:t>
            </a:r>
            <a:r>
              <a:rPr lang="en-US" altLang="zh-CN"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cs typeface="+mn-ea"/>
              </a:rPr>
              <a:t>2</a:t>
            </a:r>
            <a:r>
              <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cs typeface="+mn-ea"/>
              </a:rPr>
              <a:t>）自愿、平等、公平、诚信原则</a:t>
            </a:r>
            <a:endPar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cs typeface="+mn-ea"/>
            </a:endParaRPr>
          </a:p>
          <a:p>
            <a:pPr lvl="0" fontAlgn="base">
              <a:buNone/>
            </a:pPr>
            <a:r>
              <a:rPr lang="zh-CN" altLang="en-US" b="1" strike="noStrike" noProof="1" dirty="0">
                <a:latin typeface="Arial" panose="020B0604020202020204" pitchFamily="34" charset="0"/>
                <a:ea typeface="宋体" panose="02010600030101010101" pitchFamily="2" charset="-122"/>
                <a:cs typeface="+mn-ea"/>
              </a:rPr>
              <a:t>         </a:t>
            </a:r>
            <a:r>
              <a:rPr lang="zh-CN" altLang="en-US" b="1" strike="noStrike" noProof="1" dirty="0">
                <a:latin typeface="Arial" panose="020B0604020202020204" pitchFamily="34" charset="0"/>
                <a:ea typeface="华文细黑" panose="02010600040101010101" pitchFamily="2" charset="-122"/>
                <a:cs typeface="+mn-ea"/>
              </a:rPr>
              <a:t>自愿原则包括：一是合伙人有权决定签订合伙协议、设立合伙企业；二是合伙人有权选择自己的合伙伙伴；三是合伙人有权选择签订合伙协议、设立合伙企业的具体方式。</a:t>
            </a:r>
            <a:endParaRPr lang="zh-CN" altLang="en-US" b="1" strike="noStrike" noProof="1" dirty="0">
              <a:ea typeface="华文细黑" panose="02010600040101010101"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092" name="矩形 89091"/>
          <p:cNvSpPr/>
          <p:nvPr/>
        </p:nvSpPr>
        <p:spPr>
          <a:xfrm>
            <a:off x="1981200" y="981075"/>
            <a:ext cx="8291513" cy="5688013"/>
          </a:xfrm>
          <a:prstGeom prst="rect">
            <a:avLst/>
          </a:prstGeom>
          <a:noFill/>
          <a:ln w="9525" cap="flat" cmpd="sng">
            <a:solidFill>
              <a:srgbClr val="FFFF00"/>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buNone/>
            </a:pPr>
            <a:r>
              <a:rPr lang="en-US" altLang="zh-CN" strike="noStrike" noProof="1" dirty="0">
                <a:latin typeface="黑体" panose="02010609060101010101" pitchFamily="2" charset="-122"/>
                <a:ea typeface="黑体" panose="02010609060101010101" pitchFamily="2" charset="-122"/>
                <a:cs typeface="+mn-ea"/>
              </a:rPr>
              <a:t>  </a:t>
            </a:r>
            <a:endParaRPr lang="en-US" altLang="zh-CN" strike="noStrike" noProof="1" dirty="0">
              <a:latin typeface="黑体" panose="02010609060101010101" pitchFamily="2" charset="-122"/>
              <a:ea typeface="黑体" panose="02010609060101010101" pitchFamily="2" charset="-122"/>
            </a:endParaRPr>
          </a:p>
          <a:p>
            <a:pPr lvl="0" fontAlgn="base">
              <a:buNone/>
            </a:pPr>
            <a:r>
              <a:rPr lang="en-US" altLang="zh-CN" strike="noStrike" noProof="1" dirty="0">
                <a:latin typeface="黑体" panose="02010609060101010101" pitchFamily="2" charset="-122"/>
                <a:ea typeface="黑体" panose="02010609060101010101" pitchFamily="2" charset="-122"/>
                <a:cs typeface="+mn-ea"/>
              </a:rPr>
              <a:t>  </a:t>
            </a:r>
            <a:r>
              <a:rPr lang="zh-CN" altLang="en-US" strike="noStrike" noProof="1" dirty="0">
                <a:latin typeface="黑体" panose="02010609060101010101" pitchFamily="2" charset="-122"/>
                <a:ea typeface="黑体" panose="02010609060101010101" pitchFamily="2" charset="-122"/>
                <a:cs typeface="+mn-ea"/>
              </a:rPr>
              <a:t>平等原则包括以下几个方面的内容：一是全体合伙人之间具有平等的法律地位；二是全体合伙人之间享受平等的法律待遇；三是合伙人之间享受平等的法律保护。</a:t>
            </a:r>
            <a:endParaRPr lang="zh-CN" altLang="en-US" strike="noStrike" noProof="1" dirty="0">
              <a:latin typeface="黑体" panose="02010609060101010101" pitchFamily="2" charset="-122"/>
              <a:ea typeface="黑体" panose="02010609060101010101" pitchFamily="2" charset="-122"/>
            </a:endParaRPr>
          </a:p>
          <a:p>
            <a:pPr lvl="0" fontAlgn="base">
              <a:buNone/>
            </a:pPr>
            <a:endParaRPr lang="zh-CN" altLang="en-US" strike="noStrike" noProof="1" dirty="0">
              <a:latin typeface="黑体" panose="02010609060101010101" pitchFamily="2" charset="-122"/>
              <a:ea typeface="黑体" panose="02010609060101010101" pitchFamily="2" charset="-122"/>
            </a:endParaRPr>
          </a:p>
          <a:p>
            <a:pPr lvl="0" fontAlgn="base">
              <a:buNone/>
            </a:pPr>
            <a:r>
              <a:rPr lang="zh-CN" altLang="en-US" strike="noStrike" noProof="1" dirty="0">
                <a:latin typeface="黑体" panose="02010609060101010101" pitchFamily="2" charset="-122"/>
                <a:ea typeface="黑体" panose="02010609060101010101" pitchFamily="2" charset="-122"/>
                <a:cs typeface="+mn-ea"/>
              </a:rPr>
              <a:t>  公平原则包括两个方面的内容：一是要求体合伙人按照公平的观念处理有关问题；二是要求司法机关按照公平的观念处理有关纠纷。</a:t>
            </a:r>
            <a:endParaRPr lang="zh-CN" altLang="en-US" strike="noStrike" noProof="1" dirty="0">
              <a:latin typeface="黑体" panose="02010609060101010101" pitchFamily="2" charset="-122"/>
              <a:ea typeface="黑体" panose="02010609060101010101" pitchFamily="2" charset="-122"/>
            </a:endParaRPr>
          </a:p>
          <a:p>
            <a:pPr lvl="0" fontAlgn="base">
              <a:buNone/>
            </a:pPr>
            <a:endParaRPr lang="zh-CN" altLang="en-US" b="1" strike="noStrike" noProof="1" dirty="0">
              <a:ea typeface="华文细黑" panose="02010600040101010101" pitchFamily="2"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0117" name="矩形 90116"/>
          <p:cNvSpPr/>
          <p:nvPr/>
        </p:nvSpPr>
        <p:spPr>
          <a:xfrm>
            <a:off x="1981200" y="981075"/>
            <a:ext cx="8291513" cy="5688013"/>
          </a:xfrm>
          <a:prstGeom prst="rect">
            <a:avLst/>
          </a:prstGeom>
          <a:noFill/>
          <a:ln w="9525" cap="flat" cmpd="sng">
            <a:solidFill>
              <a:srgbClr val="FFFF00"/>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buNone/>
            </a:pPr>
            <a:r>
              <a:rPr lang="en-US" altLang="zh-CN" strike="noStrike" noProof="1" dirty="0">
                <a:latin typeface="方正姚体" panose="02010601030101010101" pitchFamily="2" charset="-122"/>
                <a:ea typeface="方正姚体" panose="02010601030101010101" pitchFamily="2" charset="-122"/>
                <a:cs typeface="+mn-ea"/>
              </a:rPr>
              <a:t>    </a:t>
            </a:r>
            <a:r>
              <a:rPr lang="zh-CN" altLang="en-US" b="1" strike="noStrike" noProof="1" dirty="0">
                <a:latin typeface="Arial" panose="020B0604020202020204" pitchFamily="34" charset="0"/>
                <a:ea typeface="华文细黑" panose="02010600040101010101" pitchFamily="2" charset="-122"/>
                <a:cs typeface="+mn-ea"/>
              </a:rPr>
              <a:t>诚信原则通俗地讲就是，全体合伙人在签订合伙协议、设立合伙企业的过程中，不能坑、蒙、拐、骗，要讲诚实，守信用，以善意的方式处理有关问题。</a:t>
            </a:r>
            <a:endParaRPr lang="zh-CN" altLang="en-US" b="1" strike="noStrike" noProof="1" dirty="0">
              <a:ea typeface="华文细黑" panose="02010600040101010101" pitchFamily="2" charset="-122"/>
            </a:endParaRPr>
          </a:p>
          <a:p>
            <a:pPr lvl="0" fontAlgn="base">
              <a:buNone/>
            </a:pPr>
            <a:endParaRPr lang="zh-CN" altLang="en-US" b="1" strike="noStrike" noProof="1" dirty="0">
              <a:ea typeface="华文细黑" panose="02010600040101010101" pitchFamily="2" charset="-122"/>
            </a:endParaRPr>
          </a:p>
          <a:p>
            <a:pPr lvl="0" fontAlgn="base">
              <a:buNone/>
            </a:pPr>
            <a:r>
              <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 （</a:t>
            </a:r>
            <a:r>
              <a:rPr lang="en-US" altLang="zh-CN"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3</a:t>
            </a:r>
            <a:r>
              <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）合伙人依法分别纳税原则。</a:t>
            </a:r>
            <a:endPar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endParaRPr>
          </a:p>
          <a:p>
            <a:pPr lvl="0" fontAlgn="base">
              <a:buNone/>
            </a:pPr>
            <a:r>
              <a:rPr lang="zh-CN" altLang="en-US" b="1" strike="noStrike" noProof="1" dirty="0">
                <a:latin typeface="Arial" panose="020B0604020202020204" pitchFamily="34" charset="0"/>
                <a:ea typeface="华文细黑" panose="02010600040101010101" pitchFamily="2" charset="-122"/>
                <a:cs typeface="+mn-ea"/>
              </a:rPr>
              <a:t>   合伙企业的生产经营所得和其他所得，按照国家有关税收规定，由合伙人分别缴纳所得税，合伙企业不缴纳企业所得税。</a:t>
            </a:r>
            <a:endParaRPr lang="zh-CN" altLang="en-US" b="1" strike="noStrike" noProof="1" dirty="0">
              <a:ea typeface="华文细黑" panose="02010600040101010101" pitchFamily="2" charset="-122"/>
            </a:endParaRPr>
          </a:p>
          <a:p>
            <a:pPr lvl="0" fontAlgn="base">
              <a:buNone/>
            </a:pPr>
            <a:endParaRPr lang="zh-CN" altLang="en-US" b="1" strike="noStrike" noProof="1" dirty="0">
              <a:ea typeface="华文细黑" panose="02010600040101010101"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1140" name="矩形 91139"/>
          <p:cNvSpPr/>
          <p:nvPr/>
        </p:nvSpPr>
        <p:spPr>
          <a:xfrm>
            <a:off x="1774825" y="188913"/>
            <a:ext cx="8497888" cy="6480175"/>
          </a:xfrm>
          <a:prstGeom prst="rect">
            <a:avLst/>
          </a:prstGeom>
          <a:noFill/>
          <a:ln w="9525" cap="flat" cmpd="sng">
            <a:solidFill>
              <a:srgbClr val="FFFF00"/>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buNone/>
            </a:pPr>
            <a:r>
              <a:rPr lang="en-US" altLang="zh-CN" strike="noStrike" noProof="1" dirty="0">
                <a:latin typeface="方正姚体" panose="02010601030101010101" pitchFamily="2" charset="-122"/>
                <a:ea typeface="方正姚体" panose="02010601030101010101" pitchFamily="2" charset="-122"/>
                <a:cs typeface="+mn-ea"/>
              </a:rPr>
              <a:t>   </a:t>
            </a:r>
            <a:r>
              <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a:t>
            </a:r>
            <a:r>
              <a:rPr lang="en-US" altLang="zh-CN"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4</a:t>
            </a:r>
            <a:r>
              <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）守法原则亦称合法原则、合法经营原则。</a:t>
            </a:r>
            <a:endPar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endParaRPr>
          </a:p>
          <a:p>
            <a:pPr lvl="0" fontAlgn="base">
              <a:buNone/>
            </a:pPr>
            <a:r>
              <a:rPr lang="zh-CN" altLang="en-US" b="1" strike="noStrike" noProof="1" dirty="0">
                <a:latin typeface="Arial" panose="020B0604020202020204" pitchFamily="34" charset="0"/>
                <a:ea typeface="华文细黑" panose="02010600040101010101" pitchFamily="2" charset="-122"/>
                <a:cs typeface="+mn-ea"/>
              </a:rPr>
              <a:t>   </a:t>
            </a:r>
            <a:r>
              <a:rPr lang="zh-CN" altLang="en-US" sz="2800" b="1" strike="noStrike" noProof="1" dirty="0">
                <a:latin typeface="Arial" panose="020B0604020202020204" pitchFamily="34" charset="0"/>
                <a:ea typeface="方正姚体" panose="02010601030101010101" pitchFamily="2" charset="-122"/>
                <a:cs typeface="+mn-ea"/>
              </a:rPr>
              <a:t>主要是指第一，经营范围必须经过登记机关的登记确认。第二，须在登记的经营范围内从事经营活动。第三，变更经营范围须经过法定程序。</a:t>
            </a:r>
            <a:endParaRPr lang="zh-CN" altLang="en-US" sz="2800" b="1" strike="noStrike" noProof="1" dirty="0">
              <a:ea typeface="方正姚体" panose="02010601030101010101" pitchFamily="2" charset="-122"/>
            </a:endParaRPr>
          </a:p>
          <a:p>
            <a:pPr lvl="0" fontAlgn="base">
              <a:buNone/>
            </a:pPr>
            <a:r>
              <a:rPr lang="zh-CN" altLang="en-US" b="1" strike="noStrike" noProof="1" dirty="0">
                <a:latin typeface="Arial" panose="020B0604020202020204" pitchFamily="34" charset="0"/>
                <a:ea typeface="华文细黑" panose="02010600040101010101" pitchFamily="2" charset="-122"/>
                <a:cs typeface="+mn-ea"/>
              </a:rPr>
              <a:t>  </a:t>
            </a:r>
            <a:r>
              <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a:t>
            </a:r>
            <a:r>
              <a:rPr lang="en-US" altLang="zh-CN"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5</a:t>
            </a:r>
            <a:r>
              <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rPr>
              <a:t>）合法权益受法律保护原则。</a:t>
            </a:r>
            <a:endParaRPr lang="zh-CN" altLang="en-US" b="1" strike="noStrike" noProof="1" dirty="0">
              <a:ln w="22225">
                <a:solidFill>
                  <a:schemeClr val="accent2"/>
                </a:solidFill>
                <a:prstDash val="solid"/>
              </a:ln>
              <a:solidFill>
                <a:schemeClr val="accent2">
                  <a:lumMod val="40000"/>
                  <a:lumOff val="60000"/>
                </a:schemeClr>
              </a:solidFill>
              <a:effectLst/>
              <a:latin typeface="Arial" panose="020B0604020202020204" pitchFamily="34" charset="0"/>
              <a:ea typeface="华文细黑" panose="02010600040101010101" pitchFamily="2" charset="-122"/>
              <a:cs typeface="+mn-ea"/>
            </a:endParaRPr>
          </a:p>
          <a:p>
            <a:pPr lvl="0" fontAlgn="base">
              <a:buNone/>
            </a:pPr>
            <a:r>
              <a:rPr lang="zh-CN" altLang="en-US" b="1" strike="noStrike" noProof="1" dirty="0">
                <a:latin typeface="Arial" panose="020B0604020202020204" pitchFamily="34" charset="0"/>
                <a:ea typeface="华文细黑" panose="02010600040101010101" pitchFamily="2" charset="-122"/>
                <a:cs typeface="+mn-ea"/>
              </a:rPr>
              <a:t>   </a:t>
            </a:r>
            <a:r>
              <a:rPr lang="zh-CN" altLang="en-US" sz="2800" b="1" strike="noStrike" noProof="1" dirty="0">
                <a:latin typeface="Arial" panose="020B0604020202020204" pitchFamily="34" charset="0"/>
                <a:ea typeface="方正姚体" panose="02010601030101010101" pitchFamily="2" charset="-122"/>
                <a:cs typeface="+mn-ea"/>
              </a:rPr>
              <a:t>本原则是宪法及</a:t>
            </a:r>
            <a:r>
              <a:rPr lang="en-US" altLang="zh-CN" sz="2800" b="1" strike="noStrike" noProof="1" dirty="0">
                <a:latin typeface="Arial" panose="020B0604020202020204" pitchFamily="34" charset="0"/>
                <a:ea typeface="方正姚体" panose="02010601030101010101" pitchFamily="2" charset="-122"/>
                <a:cs typeface="+mn-ea"/>
              </a:rPr>
              <a:t>《</a:t>
            </a:r>
            <a:r>
              <a:rPr lang="zh-CN" altLang="en-US" sz="2800" b="1" strike="noStrike" noProof="1" dirty="0">
                <a:latin typeface="Arial" panose="020B0604020202020204" pitchFamily="34" charset="0"/>
                <a:ea typeface="方正姚体" panose="02010601030101010101" pitchFamily="2" charset="-122"/>
                <a:cs typeface="+mn-ea"/>
              </a:rPr>
              <a:t>民法通则</a:t>
            </a:r>
            <a:r>
              <a:rPr lang="en-US" altLang="zh-CN" sz="2800" b="1" strike="noStrike" noProof="1" dirty="0">
                <a:latin typeface="Arial" panose="020B0604020202020204" pitchFamily="34" charset="0"/>
                <a:ea typeface="方正姚体" panose="02010601030101010101" pitchFamily="2" charset="-122"/>
                <a:cs typeface="+mn-ea"/>
              </a:rPr>
              <a:t>》</a:t>
            </a:r>
            <a:r>
              <a:rPr lang="zh-CN" altLang="en-US" sz="2800" b="1" strike="noStrike" noProof="1" dirty="0">
                <a:latin typeface="Arial" panose="020B0604020202020204" pitchFamily="34" charset="0"/>
                <a:ea typeface="方正姚体" panose="02010601030101010101" pitchFamily="2" charset="-122"/>
                <a:cs typeface="+mn-ea"/>
              </a:rPr>
              <a:t>所确立的原则在</a:t>
            </a:r>
            <a:r>
              <a:rPr lang="en-US" altLang="zh-CN" sz="2800" b="1" strike="noStrike" noProof="1" dirty="0">
                <a:latin typeface="Arial" panose="020B0604020202020204" pitchFamily="34" charset="0"/>
                <a:ea typeface="方正姚体" panose="02010601030101010101" pitchFamily="2" charset="-122"/>
                <a:cs typeface="+mn-ea"/>
              </a:rPr>
              <a:t>《</a:t>
            </a:r>
            <a:r>
              <a:rPr lang="zh-CN" altLang="en-US" sz="2800" b="1" strike="noStrike" noProof="1" dirty="0">
                <a:latin typeface="Arial" panose="020B0604020202020204" pitchFamily="34" charset="0"/>
                <a:ea typeface="方正姚体" panose="02010601030101010101" pitchFamily="2" charset="-122"/>
                <a:cs typeface="+mn-ea"/>
              </a:rPr>
              <a:t>合伙企业法</a:t>
            </a:r>
            <a:r>
              <a:rPr lang="en-US" altLang="zh-CN" sz="2800" b="1" strike="noStrike" noProof="1" dirty="0">
                <a:latin typeface="Arial" panose="020B0604020202020204" pitchFamily="34" charset="0"/>
                <a:ea typeface="方正姚体" panose="02010601030101010101" pitchFamily="2" charset="-122"/>
                <a:cs typeface="+mn-ea"/>
              </a:rPr>
              <a:t>》</a:t>
            </a:r>
            <a:r>
              <a:rPr lang="zh-CN" altLang="en-US" sz="2800" b="1" strike="noStrike" noProof="1" dirty="0">
                <a:latin typeface="Arial" panose="020B0604020202020204" pitchFamily="34" charset="0"/>
                <a:ea typeface="方正姚体" panose="02010601030101010101" pitchFamily="2" charset="-122"/>
                <a:cs typeface="+mn-ea"/>
              </a:rPr>
              <a:t>中的具体体现，既是立法目的又是基本原则。</a:t>
            </a:r>
            <a:endParaRPr lang="zh-CN" altLang="en-US" sz="2800" b="1" strike="noStrike" noProof="1" dirty="0">
              <a:ea typeface="方正姚体" panose="02010601030101010101" pitchFamily="2" charset="-122"/>
            </a:endParaRPr>
          </a:p>
          <a:p>
            <a:pPr lvl="0" fontAlgn="base">
              <a:buNone/>
            </a:pPr>
            <a:r>
              <a:rPr lang="zh-CN" altLang="en-US" sz="2800" b="1" strike="noStrike" noProof="1" dirty="0">
                <a:latin typeface="Arial" panose="020B0604020202020204" pitchFamily="34" charset="0"/>
                <a:ea typeface="方正姚体" panose="02010601030101010101" pitchFamily="2" charset="-122"/>
                <a:cs typeface="+mn-ea"/>
              </a:rPr>
              <a:t>    第一，受法律保护的是合法的财产和权益。第二，严禁任何单位和个人侵犯合伙企业及其合伙人合法占有的财产和依法应享有的权益。</a:t>
            </a:r>
            <a:endParaRPr lang="zh-CN" altLang="en-US" sz="2800" b="1" strike="noStrike" noProof="1" dirty="0">
              <a:ea typeface="方正姚体" panose="0201060103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64" name="标题 92163"/>
          <p:cNvSpPr>
            <a:spLocks noGrp="1"/>
          </p:cNvSpPr>
          <p:nvPr>
            <p:ph type="title"/>
          </p:nvPr>
        </p:nvSpPr>
        <p:spPr>
          <a:ln>
            <a:solidFill>
              <a:srgbClr val="FFFF00"/>
            </a:solidFill>
          </a:ln>
        </p:spPr>
        <p:txBody>
          <a:bodyPr anchor="ctr"/>
          <a:p>
            <a:pPr fontAlgn="base"/>
            <a:r>
              <a:rPr lang="zh-CN" altLang="en-US" strike="noStrike" noProof="1" dirty="0">
                <a:ln w="22225">
                  <a:solidFill>
                    <a:schemeClr val="accent2"/>
                  </a:solidFill>
                  <a:prstDash val="solid"/>
                </a:ln>
                <a:solidFill>
                  <a:schemeClr val="accent2">
                    <a:lumMod val="40000"/>
                    <a:lumOff val="60000"/>
                  </a:schemeClr>
                </a:solidFill>
                <a:effectLst/>
              </a:rPr>
              <a:t>二、普通合伙企业</a:t>
            </a:r>
            <a:endParaRPr lang="zh-CN" altLang="en-US" strike="noStrike" noProof="1" dirty="0">
              <a:ln w="22225">
                <a:solidFill>
                  <a:schemeClr val="accent2"/>
                </a:solidFill>
                <a:prstDash val="solid"/>
              </a:ln>
              <a:solidFill>
                <a:schemeClr val="accent2">
                  <a:lumMod val="40000"/>
                  <a:lumOff val="60000"/>
                </a:schemeClr>
              </a:solidFill>
              <a:effectLst/>
            </a:endParaRPr>
          </a:p>
        </p:txBody>
      </p:sp>
      <p:sp>
        <p:nvSpPr>
          <p:cNvPr id="92165" name="文本占位符 92164"/>
          <p:cNvSpPr>
            <a:spLocks noGrp="1"/>
          </p:cNvSpPr>
          <p:nvPr>
            <p:ph idx="1"/>
          </p:nvPr>
        </p:nvSpPr>
        <p:spPr>
          <a:xfrm>
            <a:off x="1981200" y="1600200"/>
            <a:ext cx="8362950" cy="5068888"/>
          </a:xfrm>
          <a:ln>
            <a:solidFill>
              <a:srgbClr val="FFFF00"/>
            </a:solidFill>
          </a:ln>
        </p:spPr>
        <p:txBody>
          <a:bodyPr/>
          <a:p>
            <a:pPr fontAlgn="base">
              <a:buNone/>
            </a:pPr>
            <a:r>
              <a:rPr lang="en-US" altLang="zh-CN" strike="noStrike" noProof="1" dirty="0">
                <a:latin typeface="华文琥珀" panose="02010800040101010101" pitchFamily="2" charset="-122"/>
                <a:ea typeface="华文琥珀" panose="02010800040101010101" pitchFamily="2" charset="-122"/>
              </a:rPr>
              <a:t>        </a:t>
            </a:r>
            <a:r>
              <a:rPr lang="zh-CN" altLang="en-US" strike="noStrike" noProof="1" dirty="0">
                <a:latin typeface="华文琥珀" panose="02010800040101010101" pitchFamily="2" charset="-122"/>
                <a:ea typeface="华文琥珀" panose="02010800040101010101" pitchFamily="2" charset="-122"/>
              </a:rPr>
              <a:t>本节主要内容：</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zh-CN" altLang="en-US" strike="noStrike" noProof="1" dirty="0">
                <a:latin typeface="方正舒体" panose="02010601030101010101" pitchFamily="2" charset="-122"/>
                <a:ea typeface="方正舒体" panose="02010601030101010101" pitchFamily="2" charset="-122"/>
              </a:rPr>
              <a:t>（一）普通合伙企业的概念</a:t>
            </a:r>
            <a:endParaRPr lang="zh-CN" altLang="en-US" strike="noStrike" noProof="1" dirty="0">
              <a:latin typeface="方正舒体" panose="02010601030101010101" pitchFamily="2" charset="-122"/>
              <a:ea typeface="方正舒体" panose="02010601030101010101" pitchFamily="2" charset="-122"/>
            </a:endParaRPr>
          </a:p>
          <a:p>
            <a:pPr fontAlgn="base">
              <a:buNone/>
            </a:pPr>
            <a:r>
              <a:rPr lang="zh-CN" altLang="en-US" strike="noStrike" noProof="1" dirty="0">
                <a:latin typeface="方正舒体" panose="02010601030101010101" pitchFamily="2" charset="-122"/>
                <a:ea typeface="方正舒体" panose="02010601030101010101" pitchFamily="2" charset="-122"/>
              </a:rPr>
              <a:t>（二）合伙企业的设立</a:t>
            </a:r>
            <a:endParaRPr lang="zh-CN" altLang="en-US" strike="noStrike" noProof="1" dirty="0">
              <a:latin typeface="方正舒体" panose="02010601030101010101" pitchFamily="2" charset="-122"/>
              <a:ea typeface="方正舒体" panose="02010601030101010101" pitchFamily="2" charset="-122"/>
            </a:endParaRPr>
          </a:p>
          <a:p>
            <a:pPr fontAlgn="base">
              <a:buNone/>
            </a:pPr>
            <a:r>
              <a:rPr lang="zh-CN" altLang="en-US" strike="noStrike" noProof="1" dirty="0">
                <a:latin typeface="方正舒体" panose="02010601030101010101" pitchFamily="2" charset="-122"/>
                <a:ea typeface="方正舒体" panose="02010601030101010101" pitchFamily="2" charset="-122"/>
              </a:rPr>
              <a:t>（三）合伙企业的财产</a:t>
            </a:r>
            <a:endParaRPr lang="zh-CN" altLang="en-US" strike="noStrike" noProof="1" dirty="0">
              <a:latin typeface="方正舒体" panose="02010601030101010101" pitchFamily="2" charset="-122"/>
              <a:ea typeface="方正舒体" panose="02010601030101010101" pitchFamily="2" charset="-122"/>
            </a:endParaRPr>
          </a:p>
          <a:p>
            <a:pPr fontAlgn="base">
              <a:buNone/>
            </a:pPr>
            <a:r>
              <a:rPr lang="zh-CN" altLang="en-US" strike="noStrike" noProof="1" dirty="0">
                <a:latin typeface="方正舒体" panose="02010601030101010101" pitchFamily="2" charset="-122"/>
                <a:ea typeface="方正舒体" panose="02010601030101010101" pitchFamily="2" charset="-122"/>
              </a:rPr>
              <a:t>（四）合伙事务执行</a:t>
            </a:r>
            <a:endParaRPr lang="zh-CN" altLang="en-US" strike="noStrike" noProof="1" dirty="0">
              <a:latin typeface="方正舒体" panose="02010601030101010101" pitchFamily="2" charset="-122"/>
              <a:ea typeface="方正舒体" panose="02010601030101010101" pitchFamily="2" charset="-122"/>
            </a:endParaRPr>
          </a:p>
          <a:p>
            <a:pPr fontAlgn="base">
              <a:buNone/>
            </a:pPr>
            <a:r>
              <a:rPr lang="zh-CN" altLang="en-US" strike="noStrike" noProof="1" dirty="0">
                <a:latin typeface="方正舒体" panose="02010601030101010101" pitchFamily="2" charset="-122"/>
                <a:ea typeface="方正舒体" panose="02010601030101010101" pitchFamily="2" charset="-122"/>
              </a:rPr>
              <a:t>（五）合伙企业与第三人的关系</a:t>
            </a:r>
            <a:endParaRPr lang="zh-CN" altLang="en-US" strike="noStrike" noProof="1" dirty="0">
              <a:latin typeface="方正舒体" panose="02010601030101010101" pitchFamily="2" charset="-122"/>
              <a:ea typeface="方正舒体" panose="02010601030101010101" pitchFamily="2" charset="-122"/>
            </a:endParaRPr>
          </a:p>
          <a:p>
            <a:pPr fontAlgn="base">
              <a:buNone/>
            </a:pPr>
            <a:r>
              <a:rPr lang="zh-CN" altLang="en-US" strike="noStrike" noProof="1" dirty="0">
                <a:latin typeface="方正舒体" panose="02010601030101010101" pitchFamily="2" charset="-122"/>
                <a:ea typeface="方正舒体" panose="02010601030101010101" pitchFamily="2" charset="-122"/>
              </a:rPr>
              <a:t>（六）入伙与退伙</a:t>
            </a:r>
            <a:endParaRPr lang="zh-CN" altLang="en-US" strike="noStrike" noProof="1" dirty="0">
              <a:latin typeface="方正舒体" panose="02010601030101010101" pitchFamily="2" charset="-122"/>
              <a:ea typeface="方正舒体" panose="02010601030101010101" pitchFamily="2" charset="-122"/>
            </a:endParaRPr>
          </a:p>
          <a:p>
            <a:pPr fontAlgn="base">
              <a:buNone/>
            </a:pPr>
            <a:r>
              <a:rPr lang="zh-CN" altLang="en-US" strike="noStrike" noProof="1" dirty="0">
                <a:latin typeface="方正舒体" panose="02010601030101010101" pitchFamily="2" charset="-122"/>
                <a:ea typeface="方正舒体" panose="02010601030101010101" pitchFamily="2" charset="-122"/>
              </a:rPr>
              <a:t>（七）特殊的普通合伙企业</a:t>
            </a:r>
            <a:endParaRPr lang="zh-CN" altLang="en-US" strike="noStrike" noProof="1" dirty="0">
              <a:latin typeface="方正舒体" panose="02010601030101010101" pitchFamily="2" charset="-122"/>
              <a:ea typeface="方正舒体" panose="02010601030101010101"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3189" name="标题 93188"/>
          <p:cNvSpPr>
            <a:spLocks noGrp="1"/>
          </p:cNvSpPr>
          <p:nvPr>
            <p:ph type="title"/>
          </p:nvPr>
        </p:nvSpPr>
        <p:spPr>
          <a:xfrm>
            <a:off x="1981200" y="0"/>
            <a:ext cx="8218488" cy="1196975"/>
          </a:xfrm>
          <a:ln>
            <a:solidFill>
              <a:srgbClr val="FFFF00"/>
            </a:solidFill>
          </a:ln>
        </p:spPr>
        <p:txBody>
          <a:bodyPr anchor="ctr"/>
          <a:p>
            <a:pPr fontAlgn="base"/>
            <a:r>
              <a:rPr lang="en-US" altLang="zh-CN" sz="3600" strike="noStrike" noProof="1" dirty="0">
                <a:ln w="22225">
                  <a:solidFill>
                    <a:schemeClr val="accent2"/>
                  </a:solidFill>
                  <a:prstDash val="solid"/>
                </a:ln>
                <a:solidFill>
                  <a:schemeClr val="accent2">
                    <a:lumMod val="40000"/>
                    <a:lumOff val="60000"/>
                  </a:schemeClr>
                </a:solidFill>
                <a:effectLst/>
              </a:rPr>
              <a:t> </a:t>
            </a:r>
            <a:r>
              <a:rPr lang="zh-CN" altLang="en-US" sz="3200" strike="noStrike" noProof="1" dirty="0">
                <a:ln w="22225">
                  <a:solidFill>
                    <a:schemeClr val="accent2"/>
                  </a:solidFill>
                  <a:prstDash val="solid"/>
                </a:ln>
                <a:solidFill>
                  <a:schemeClr val="accent2">
                    <a:lumMod val="40000"/>
                    <a:lumOff val="60000"/>
                  </a:schemeClr>
                </a:solidFill>
                <a:effectLst/>
                <a:ea typeface="华文细黑" panose="02010600040101010101" pitchFamily="2" charset="-122"/>
              </a:rPr>
              <a:t>二、普通合伙企业</a:t>
            </a:r>
            <a:br>
              <a:rPr lang="zh-CN" altLang="en-US" sz="3600" dirty="0">
                <a:ln w="22225">
                  <a:solidFill>
                    <a:schemeClr val="accent2"/>
                  </a:solidFill>
                  <a:prstDash val="solid"/>
                </a:ln>
                <a:solidFill>
                  <a:schemeClr val="accent2">
                    <a:lumMod val="40000"/>
                    <a:lumOff val="60000"/>
                  </a:schemeClr>
                </a:solidFill>
                <a:effectLst/>
                <a:ea typeface="华文细黑" panose="02010600040101010101" pitchFamily="2" charset="-122"/>
              </a:rPr>
            </a:br>
            <a:r>
              <a:rPr lang="zh-CN" altLang="en-US" sz="2800" strike="noStrike" noProof="1" dirty="0">
                <a:ln w="22225">
                  <a:solidFill>
                    <a:schemeClr val="accent2"/>
                  </a:solidFill>
                  <a:prstDash val="solid"/>
                </a:ln>
                <a:solidFill>
                  <a:schemeClr val="accent2">
                    <a:lumMod val="40000"/>
                    <a:lumOff val="60000"/>
                  </a:schemeClr>
                </a:solidFill>
                <a:effectLst/>
                <a:ea typeface="华文细黑" panose="02010600040101010101" pitchFamily="2" charset="-122"/>
              </a:rPr>
              <a:t>（一）普通合伙企业的概念</a:t>
            </a:r>
            <a:endParaRPr lang="zh-CN" altLang="en-US" sz="2800" strike="noStrike" noProof="1" dirty="0">
              <a:ln w="22225">
                <a:solidFill>
                  <a:schemeClr val="accent2"/>
                </a:solidFill>
                <a:prstDash val="solid"/>
              </a:ln>
              <a:solidFill>
                <a:schemeClr val="accent2">
                  <a:lumMod val="40000"/>
                  <a:lumOff val="60000"/>
                </a:schemeClr>
              </a:solidFill>
              <a:effectLst/>
              <a:ea typeface="华文细黑" panose="02010600040101010101" pitchFamily="2" charset="-122"/>
            </a:endParaRPr>
          </a:p>
        </p:txBody>
      </p:sp>
      <p:sp>
        <p:nvSpPr>
          <p:cNvPr id="93190" name="文本占位符 93189"/>
          <p:cNvSpPr>
            <a:spLocks noGrp="1"/>
          </p:cNvSpPr>
          <p:nvPr>
            <p:ph idx="1"/>
          </p:nvPr>
        </p:nvSpPr>
        <p:spPr>
          <a:xfrm>
            <a:off x="1981200" y="1341438"/>
            <a:ext cx="8291513" cy="5327650"/>
          </a:xfrm>
          <a:ln>
            <a:solidFill>
              <a:srgbClr val="FFFF00"/>
            </a:solidFill>
          </a:ln>
        </p:spPr>
        <p:txBody>
          <a:bodyPr/>
          <a:p>
            <a:pPr fontAlgn="base">
              <a:lnSpc>
                <a:spcPct val="90000"/>
              </a:lnSpc>
              <a:buNone/>
            </a:pPr>
            <a:r>
              <a:rPr lang="en-US" altLang="zh-CN" strike="noStrike" noProof="1" dirty="0"/>
              <a:t>        </a:t>
            </a:r>
            <a:r>
              <a:rPr lang="zh-CN" altLang="en-US" strike="noStrike" noProof="1" dirty="0"/>
              <a:t>普通合伙企业。</a:t>
            </a:r>
            <a:endParaRPr lang="zh-CN" altLang="en-US" strike="noStrike" noProof="1" dirty="0"/>
          </a:p>
          <a:p>
            <a:pPr fontAlgn="base">
              <a:lnSpc>
                <a:spcPct val="90000"/>
              </a:lnSpc>
              <a:buNone/>
            </a:pPr>
            <a:r>
              <a:rPr lang="zh-CN" altLang="en-US" strike="noStrike" noProof="1" dirty="0"/>
              <a:t>普通合伙企业具有以下特征：</a:t>
            </a:r>
            <a:endParaRPr lang="zh-CN" altLang="en-US" strike="noStrike" noProof="1" dirty="0"/>
          </a:p>
          <a:p>
            <a:pPr fontAlgn="base">
              <a:lnSpc>
                <a:spcPct val="90000"/>
              </a:lnSpc>
              <a:buNone/>
            </a:pPr>
            <a:r>
              <a:rPr lang="zh-CN" altLang="en-US" strike="noStrike" noProof="1"/>
              <a:t>         </a:t>
            </a:r>
            <a:r>
              <a:rPr lang="en-US" altLang="zh-CN" b="1" strike="noStrike" noProof="1" dirty="0">
                <a:latin typeface="方正静蕾简体" pitchFamily="2" charset="-122"/>
                <a:ea typeface="方正静蕾简体" pitchFamily="2" charset="-122"/>
              </a:rPr>
              <a:t>1.</a:t>
            </a:r>
            <a:r>
              <a:rPr lang="zh-CN" altLang="en-US" b="1" strike="noStrike" noProof="1" dirty="0">
                <a:latin typeface="方正静蕾简体" pitchFamily="2" charset="-122"/>
                <a:ea typeface="方正静蕾简体" pitchFamily="2" charset="-122"/>
              </a:rPr>
              <a:t>合伙是基于合伙协议，并依法经核准登记后成立的 。</a:t>
            </a:r>
            <a:endParaRPr lang="zh-CN" altLang="en-US" b="1" strike="noStrike" noProof="1" dirty="0">
              <a:latin typeface="方正静蕾简体" pitchFamily="2" charset="-122"/>
              <a:ea typeface="方正静蕾简体" pitchFamily="2" charset="-122"/>
            </a:endParaRPr>
          </a:p>
          <a:p>
            <a:pPr fontAlgn="base">
              <a:lnSpc>
                <a:spcPct val="90000"/>
              </a:lnSpc>
              <a:buNone/>
            </a:pPr>
            <a:r>
              <a:rPr lang="zh-CN" altLang="en-US" b="1" strike="noStrike" noProof="1">
                <a:latin typeface="方正静蕾简体" pitchFamily="2" charset="-122"/>
                <a:ea typeface="方正静蕾简体" pitchFamily="2" charset="-122"/>
              </a:rPr>
              <a:t>   </a:t>
            </a:r>
            <a:r>
              <a:rPr lang="zh-CN" altLang="en-US" b="1" strike="noStrike" noProof="1">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  </a:t>
            </a:r>
            <a:r>
              <a:rPr lang="en-US" altLang="zh-CN" b="1" strike="noStrike" noProof="1" dirty="0">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2.</a:t>
            </a:r>
            <a:r>
              <a:rPr lang="zh-CN" altLang="en-US" b="1" strike="noStrike" noProof="1" dirty="0">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合伙是一种共同经营关系。</a:t>
            </a:r>
            <a:r>
              <a:rPr lang="zh-CN" altLang="en-US" b="1" strike="noStrike" noProof="1" dirty="0">
                <a:latin typeface="方正静蕾简体" pitchFamily="2" charset="-122"/>
                <a:ea typeface="方正静蕾简体" pitchFamily="2" charset="-122"/>
              </a:rPr>
              <a:t> </a:t>
            </a:r>
            <a:endParaRPr lang="zh-CN" altLang="en-US" b="1" strike="noStrike" noProof="1" dirty="0">
              <a:latin typeface="方正静蕾简体" pitchFamily="2" charset="-122"/>
              <a:ea typeface="方正静蕾简体" pitchFamily="2" charset="-122"/>
            </a:endParaRPr>
          </a:p>
          <a:p>
            <a:pPr fontAlgn="base">
              <a:lnSpc>
                <a:spcPct val="90000"/>
              </a:lnSpc>
              <a:buNone/>
            </a:pPr>
            <a:r>
              <a:rPr lang="zh-CN" altLang="en-US" b="1" strike="noStrike" noProof="1" dirty="0">
                <a:latin typeface="方正静蕾简体" pitchFamily="2" charset="-122"/>
                <a:ea typeface="方正静蕾简体" pitchFamily="2" charset="-122"/>
              </a:rPr>
              <a:t>     </a:t>
            </a:r>
            <a:r>
              <a:rPr lang="en-US" altLang="zh-CN" b="1" strike="noStrike" noProof="1" dirty="0">
                <a:latin typeface="方正静蕾简体" pitchFamily="2" charset="-122"/>
                <a:ea typeface="方正静蕾简体" pitchFamily="2" charset="-122"/>
              </a:rPr>
              <a:t>3.</a:t>
            </a:r>
            <a:r>
              <a:rPr lang="zh-CN" altLang="en-US" b="1" strike="noStrike" noProof="1" dirty="0">
                <a:latin typeface="方正静蕾简体" pitchFamily="2" charset="-122"/>
                <a:ea typeface="方正静蕾简体" pitchFamily="2" charset="-122"/>
              </a:rPr>
              <a:t>合伙人之间存在一种受托信任关系。 </a:t>
            </a:r>
            <a:endParaRPr lang="zh-CN" altLang="en-US" b="1" strike="noStrike" noProof="1" dirty="0">
              <a:latin typeface="方正静蕾简体" pitchFamily="2" charset="-122"/>
              <a:ea typeface="方正静蕾简体" pitchFamily="2" charset="-122"/>
            </a:endParaRPr>
          </a:p>
          <a:p>
            <a:pPr fontAlgn="base">
              <a:lnSpc>
                <a:spcPct val="90000"/>
              </a:lnSpc>
              <a:buNone/>
            </a:pPr>
            <a:r>
              <a:rPr lang="zh-CN" altLang="en-US" b="1" strike="noStrike" noProof="1">
                <a:latin typeface="方正静蕾简体" pitchFamily="2" charset="-122"/>
                <a:ea typeface="方正静蕾简体" pitchFamily="2" charset="-122"/>
              </a:rPr>
              <a:t>    </a:t>
            </a:r>
            <a:r>
              <a:rPr lang="zh-CN" altLang="en-US" b="1" strike="noStrike" noProof="1">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 </a:t>
            </a:r>
            <a:r>
              <a:rPr lang="en-US" altLang="zh-CN" b="1" strike="noStrike" noProof="1" dirty="0">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4.</a:t>
            </a:r>
            <a:r>
              <a:rPr lang="zh-CN" altLang="en-US" b="1" strike="noStrike" noProof="1" dirty="0">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合伙是一种将出资、收益、风险融为一体的共同体 。</a:t>
            </a:r>
            <a:endParaRPr lang="zh-CN" altLang="en-US" b="1" strike="noStrike" noProof="1" dirty="0">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endParaRPr>
          </a:p>
          <a:p>
            <a:pPr fontAlgn="base">
              <a:lnSpc>
                <a:spcPct val="90000"/>
              </a:lnSpc>
              <a:buNone/>
            </a:pPr>
            <a:r>
              <a:rPr lang="zh-CN" altLang="en-US" b="1" strike="noStrike" noProof="1" dirty="0">
                <a:latin typeface="方正静蕾简体" pitchFamily="2" charset="-122"/>
                <a:ea typeface="方正静蕾简体" pitchFamily="2" charset="-122"/>
              </a:rPr>
              <a:t>     </a:t>
            </a:r>
            <a:r>
              <a:rPr lang="en-US" altLang="zh-CN" b="1" strike="noStrike" noProof="1" dirty="0">
                <a:latin typeface="方正静蕾简体" pitchFamily="2" charset="-122"/>
                <a:ea typeface="方正静蕾简体" pitchFamily="2" charset="-122"/>
              </a:rPr>
              <a:t>5.</a:t>
            </a:r>
            <a:r>
              <a:rPr lang="zh-CN" altLang="en-US" b="1" strike="noStrike" noProof="1" dirty="0">
                <a:latin typeface="方正静蕾简体" pitchFamily="2" charset="-122"/>
                <a:ea typeface="方正静蕾简体" pitchFamily="2" charset="-122"/>
              </a:rPr>
              <a:t>合伙人之间负连带无限责任。 </a:t>
            </a:r>
            <a:endParaRPr lang="zh-CN" altLang="en-US" b="1" strike="noStrike" noProof="1" dirty="0">
              <a:latin typeface="方正静蕾简体" pitchFamily="2" charset="-122"/>
              <a:ea typeface="方正静蕾简体" pitchFamily="2" charset="-122"/>
            </a:endParaRPr>
          </a:p>
          <a:p>
            <a:pPr fontAlgn="base">
              <a:lnSpc>
                <a:spcPct val="90000"/>
              </a:lnSpc>
              <a:buNone/>
            </a:pPr>
            <a:r>
              <a:rPr lang="zh-CN" altLang="en-US" b="1" strike="noStrike" noProof="1">
                <a:latin typeface="方正静蕾简体" pitchFamily="2" charset="-122"/>
                <a:ea typeface="方正静蕾简体" pitchFamily="2" charset="-122"/>
              </a:rPr>
              <a:t> </a:t>
            </a:r>
            <a:r>
              <a:rPr lang="zh-CN" altLang="en-US" b="1" strike="noStrike" noProof="1">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    </a:t>
            </a:r>
            <a:r>
              <a:rPr lang="en-US" altLang="zh-CN" b="1" strike="noStrike" noProof="1" dirty="0">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6.</a:t>
            </a:r>
            <a:r>
              <a:rPr lang="zh-CN" altLang="en-US" b="1" strike="noStrike" noProof="1" dirty="0">
                <a:ln w="22225">
                  <a:solidFill>
                    <a:schemeClr val="accent2"/>
                  </a:solidFill>
                  <a:prstDash val="solid"/>
                </a:ln>
                <a:solidFill>
                  <a:schemeClr val="accent2">
                    <a:lumMod val="40000"/>
                    <a:lumOff val="60000"/>
                  </a:schemeClr>
                </a:solidFill>
                <a:effectLst/>
                <a:latin typeface="方正静蕾简体" pitchFamily="2" charset="-122"/>
                <a:ea typeface="方正静蕾简体" pitchFamily="2" charset="-122"/>
              </a:rPr>
              <a:t>合伙不具有法人资格。</a:t>
            </a:r>
            <a:r>
              <a:rPr lang="zh-CN" altLang="en-US" b="1" strike="noStrike" noProof="1" dirty="0">
                <a:ln w="22225">
                  <a:solidFill>
                    <a:schemeClr val="accent2"/>
                  </a:solidFill>
                  <a:prstDash val="solid"/>
                </a:ln>
                <a:solidFill>
                  <a:schemeClr val="accent2">
                    <a:lumMod val="40000"/>
                    <a:lumOff val="60000"/>
                  </a:schemeClr>
                </a:solidFill>
                <a:effectLst/>
              </a:rPr>
              <a:t> </a:t>
            </a:r>
            <a:endParaRPr lang="zh-CN" altLang="en-US" b="1" strike="noStrike" noProof="1" dirty="0">
              <a:ln w="22225">
                <a:solidFill>
                  <a:schemeClr val="accent2"/>
                </a:solidFill>
                <a:prstDash val="solid"/>
              </a:ln>
              <a:solidFill>
                <a:schemeClr val="accent2">
                  <a:lumMod val="40000"/>
                  <a:lumOff val="60000"/>
                </a:schemeClr>
              </a:solidFill>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4213" name="矩形 94212"/>
          <p:cNvSpPr/>
          <p:nvPr/>
        </p:nvSpPr>
        <p:spPr>
          <a:xfrm>
            <a:off x="1846580" y="981075"/>
            <a:ext cx="8497888" cy="5688013"/>
          </a:xfrm>
          <a:prstGeom prst="rect">
            <a:avLst/>
          </a:prstGeom>
          <a:noFill/>
          <a:ln w="9525" cap="flat" cmpd="sng">
            <a:solidFill>
              <a:schemeClr val="bg1"/>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lnSpc>
                <a:spcPct val="90000"/>
              </a:lnSpc>
              <a:buNone/>
            </a:pPr>
            <a:r>
              <a:rPr lang="en-US" altLang="zh-CN" strike="noStrike" noProof="1" dirty="0">
                <a:latin typeface="Arial" panose="020B0604020202020204" pitchFamily="34" charset="0"/>
                <a:ea typeface="宋体" panose="02010600030101010101" pitchFamily="2" charset="-122"/>
                <a:cs typeface="+mn-ea"/>
              </a:rPr>
              <a:t>        </a:t>
            </a:r>
            <a:r>
              <a:rPr lang="zh-CN" altLang="en-US" strike="noStrike" noProof="1" dirty="0">
                <a:latin typeface="华文琥珀" panose="02010800040101010101" pitchFamily="2" charset="-122"/>
                <a:ea typeface="华文琥珀" panose="02010800040101010101" pitchFamily="2" charset="-122"/>
                <a:cs typeface="+mn-ea"/>
              </a:rPr>
              <a:t>重点理解掌握：</a:t>
            </a:r>
            <a:r>
              <a:rPr lang="zh-CN" altLang="en-US"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cs typeface="+mn-ea"/>
              </a:rPr>
              <a:t>无限连带责任</a:t>
            </a:r>
            <a:endParaRPr lang="zh-CN" altLang="en-US"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cs typeface="+mn-ea"/>
            </a:endParaRPr>
          </a:p>
          <a:p>
            <a:pPr lvl="0" fontAlgn="base">
              <a:lnSpc>
                <a:spcPct val="90000"/>
              </a:lnSpc>
              <a:buNone/>
            </a:pPr>
            <a:r>
              <a:rPr lang="zh-CN" altLang="en-US" strike="noStrike" noProof="1">
                <a:latin typeface="Arial" panose="020B0604020202020204" pitchFamily="34" charset="0"/>
                <a:ea typeface="宋体" panose="02010600030101010101" pitchFamily="2" charset="-122"/>
                <a:cs typeface="+mn-ea"/>
              </a:rPr>
              <a:t>         </a:t>
            </a:r>
            <a:endParaRPr lang="zh-CN" altLang="en-US" b="1" strike="noStrike" noProof="1" dirty="0"/>
          </a:p>
        </p:txBody>
      </p:sp>
      <p:sp>
        <p:nvSpPr>
          <p:cNvPr id="29698" name="太阳形 94214"/>
          <p:cNvSpPr/>
          <p:nvPr/>
        </p:nvSpPr>
        <p:spPr>
          <a:xfrm>
            <a:off x="1847850" y="1484313"/>
            <a:ext cx="5329238" cy="5040312"/>
          </a:xfrm>
          <a:prstGeom prst="sun">
            <a:avLst>
              <a:gd name="adj" fmla="val 25000"/>
            </a:avLst>
          </a:prstGeom>
          <a:solidFill>
            <a:schemeClr val="folHlink"/>
          </a:solidFill>
          <a:ln w="12700" cap="flat" cmpd="sng">
            <a:solidFill>
              <a:schemeClr val="bg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29699" name="文本框 94215"/>
          <p:cNvSpPr txBox="1"/>
          <p:nvPr/>
        </p:nvSpPr>
        <p:spPr>
          <a:xfrm>
            <a:off x="3432175" y="3141663"/>
            <a:ext cx="2016125" cy="1767840"/>
          </a:xfrm>
          <a:prstGeom prst="rect">
            <a:avLst/>
          </a:prstGeom>
          <a:noFill/>
          <a:ln w="9525">
            <a:noFill/>
          </a:ln>
        </p:spPr>
        <p:txBody>
          <a:bodyPr anchor="t">
            <a:spAutoFit/>
          </a:bodyPr>
          <a:p>
            <a:pPr lvl="0" algn="ctr">
              <a:spcBef>
                <a:spcPct val="50000"/>
              </a:spcBef>
            </a:pPr>
            <a:r>
              <a:rPr lang="zh-CN" altLang="en-US" sz="4400" dirty="0">
                <a:solidFill>
                  <a:srgbClr val="FFFF00"/>
                </a:solidFill>
                <a:latin typeface="华文琥珀" panose="02010800040101010101" pitchFamily="2" charset="-122"/>
                <a:ea typeface="华文琥珀" panose="02010800040101010101" pitchFamily="2" charset="-122"/>
              </a:rPr>
              <a:t>甲    乙</a:t>
            </a:r>
            <a:endParaRPr lang="zh-CN" altLang="en-US" sz="4400" dirty="0">
              <a:solidFill>
                <a:srgbClr val="FFFF00"/>
              </a:solidFill>
              <a:latin typeface="华文琥珀" panose="02010800040101010101" pitchFamily="2" charset="-122"/>
              <a:ea typeface="华文琥珀" panose="02010800040101010101" pitchFamily="2" charset="-122"/>
            </a:endParaRPr>
          </a:p>
          <a:p>
            <a:pPr lvl="0" algn="ctr">
              <a:spcBef>
                <a:spcPct val="50000"/>
              </a:spcBef>
            </a:pPr>
            <a:r>
              <a:rPr lang="zh-CN" altLang="en-US" sz="4400" dirty="0">
                <a:solidFill>
                  <a:srgbClr val="FFFF00"/>
                </a:solidFill>
                <a:latin typeface="华文琥珀" panose="02010800040101010101" pitchFamily="2" charset="-122"/>
                <a:ea typeface="华文琥珀" panose="02010800040101010101" pitchFamily="2" charset="-122"/>
              </a:rPr>
              <a:t> 丙    丁</a:t>
            </a:r>
            <a:endParaRPr lang="zh-CN" altLang="en-US" sz="4400" dirty="0">
              <a:solidFill>
                <a:srgbClr val="FFFF00"/>
              </a:solidFill>
              <a:latin typeface="华文琥珀" panose="02010800040101010101" pitchFamily="2" charset="-122"/>
              <a:ea typeface="华文琥珀" panose="02010800040101010101" pitchFamily="2" charset="-122"/>
            </a:endParaRPr>
          </a:p>
        </p:txBody>
      </p:sp>
      <p:sp>
        <p:nvSpPr>
          <p:cNvPr id="29700" name="直接连接符 94216"/>
          <p:cNvSpPr/>
          <p:nvPr/>
        </p:nvSpPr>
        <p:spPr>
          <a:xfrm>
            <a:off x="3216275" y="4005263"/>
            <a:ext cx="2665413" cy="0"/>
          </a:xfrm>
          <a:prstGeom prst="line">
            <a:avLst/>
          </a:prstGeom>
          <a:ln w="9525" cap="flat" cmpd="sng">
            <a:solidFill>
              <a:schemeClr val="bg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29701" name="直接连接符 94217"/>
          <p:cNvSpPr/>
          <p:nvPr/>
        </p:nvSpPr>
        <p:spPr>
          <a:xfrm>
            <a:off x="4511675" y="2781300"/>
            <a:ext cx="0" cy="2447925"/>
          </a:xfrm>
          <a:prstGeom prst="line">
            <a:avLst/>
          </a:prstGeom>
          <a:ln w="9525" cap="flat" cmpd="sng">
            <a:solidFill>
              <a:schemeClr val="bg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94219" name="闪电形 94218"/>
          <p:cNvSpPr/>
          <p:nvPr/>
        </p:nvSpPr>
        <p:spPr>
          <a:xfrm rot="-1699283">
            <a:off x="5584825" y="2459038"/>
            <a:ext cx="3897313" cy="720725"/>
          </a:xfrm>
          <a:prstGeom prst="lightningBolt">
            <a:avLst/>
          </a:prstGeom>
          <a:solidFill>
            <a:schemeClr val="accent1"/>
          </a:solidFill>
          <a:ln w="9525"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94220" name="文本框 94219"/>
          <p:cNvSpPr txBox="1"/>
          <p:nvPr/>
        </p:nvSpPr>
        <p:spPr>
          <a:xfrm>
            <a:off x="9275128" y="2205038"/>
            <a:ext cx="670560" cy="1871662"/>
          </a:xfrm>
          <a:prstGeom prst="rect">
            <a:avLst/>
          </a:prstGeom>
          <a:noFill/>
          <a:ln w="9525" cap="flat" cmpd="sng">
            <a:solidFill>
              <a:schemeClr val="bg1"/>
            </a:solidFill>
            <a:prstDash val="solid"/>
            <a:miter/>
            <a:headEnd type="none" w="med" len="med"/>
            <a:tailEnd type="none" w="med" len="med"/>
          </a:ln>
        </p:spPr>
        <p:txBody>
          <a:bodyPr vert="eaVert" anchor="t">
            <a:spAutoFit/>
          </a:bodyPr>
          <a:p>
            <a:pPr lvl="0">
              <a:spcBef>
                <a:spcPct val="50000"/>
              </a:spcBef>
            </a:pPr>
            <a:r>
              <a:rPr lang="zh-CN" altLang="en-US" sz="3200" b="1" dirty="0">
                <a:ln w="22225">
                  <a:solidFill>
                    <a:schemeClr val="accent2"/>
                  </a:solidFill>
                  <a:prstDash val="solid"/>
                </a:ln>
                <a:solidFill>
                  <a:schemeClr val="accent2">
                    <a:lumMod val="40000"/>
                    <a:lumOff val="60000"/>
                  </a:schemeClr>
                </a:solidFill>
                <a:effectLst/>
                <a:latin typeface="华文彩云" panose="02010800040101010101" pitchFamily="2" charset="-122"/>
                <a:ea typeface="华文彩云" panose="02010800040101010101" pitchFamily="2" charset="-122"/>
              </a:rPr>
              <a:t>张         三</a:t>
            </a:r>
            <a:endParaRPr lang="zh-CN" altLang="en-US" sz="3200" b="1" dirty="0">
              <a:ln w="22225">
                <a:solidFill>
                  <a:schemeClr val="accent2"/>
                </a:solidFill>
                <a:prstDash val="solid"/>
              </a:ln>
              <a:solidFill>
                <a:schemeClr val="accent2">
                  <a:lumMod val="40000"/>
                  <a:lumOff val="60000"/>
                </a:schemeClr>
              </a:solidFill>
              <a:effectLst/>
              <a:latin typeface="华文彩云" panose="02010800040101010101" pitchFamily="2" charset="-122"/>
              <a:ea typeface="华文彩云" panose="02010800040101010101" pitchFamily="2" charset="-122"/>
            </a:endParaRPr>
          </a:p>
        </p:txBody>
      </p:sp>
      <p:sp>
        <p:nvSpPr>
          <p:cNvPr id="29704" name="直接连接符 94220"/>
          <p:cNvSpPr/>
          <p:nvPr/>
        </p:nvSpPr>
        <p:spPr>
          <a:xfrm>
            <a:off x="3575050" y="3141663"/>
            <a:ext cx="1800225" cy="1727200"/>
          </a:xfrm>
          <a:prstGeom prst="line">
            <a:avLst/>
          </a:prstGeom>
          <a:ln w="9525" cap="flat" cmpd="sng">
            <a:solidFill>
              <a:schemeClr val="bg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29705" name="直接连接符 94221"/>
          <p:cNvSpPr/>
          <p:nvPr/>
        </p:nvSpPr>
        <p:spPr>
          <a:xfrm flipH="1">
            <a:off x="3575050" y="3141663"/>
            <a:ext cx="1873250" cy="1655762"/>
          </a:xfrm>
          <a:prstGeom prst="line">
            <a:avLst/>
          </a:prstGeom>
          <a:ln w="9525" cap="flat" cmpd="sng">
            <a:solidFill>
              <a:schemeClr val="bg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219"/>
                                        </p:tgtEl>
                                        <p:attrNameLst>
                                          <p:attrName>style.visibility</p:attrName>
                                        </p:attrNameLst>
                                      </p:cBhvr>
                                      <p:to>
                                        <p:strVal val="visible"/>
                                      </p:to>
                                    </p:set>
                                    <p:anim calcmode="lin" valueType="num">
                                      <p:cBhvr additive="base">
                                        <p:cTn id="7" dur="3000" fill="hold"/>
                                        <p:tgtEl>
                                          <p:spTgt spid="94219"/>
                                        </p:tgtEl>
                                        <p:attrNameLst>
                                          <p:attrName>ppt_x</p:attrName>
                                        </p:attrNameLst>
                                      </p:cBhvr>
                                      <p:tavLst>
                                        <p:tav tm="0">
                                          <p:val>
                                            <p:strVal val="1+#ppt_w/2"/>
                                          </p:val>
                                        </p:tav>
                                        <p:tav tm="100000">
                                          <p:val>
                                            <p:strVal val="#ppt_x"/>
                                          </p:val>
                                        </p:tav>
                                      </p:tavLst>
                                    </p:anim>
                                    <p:anim calcmode="lin" valueType="num">
                                      <p:cBhvr additive="base">
                                        <p:cTn id="8" dur="3000" fill="hold"/>
                                        <p:tgtEl>
                                          <p:spTgt spid="9421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94220"/>
                                        </p:tgtEl>
                                        <p:attrNameLst>
                                          <p:attrName>style.visibility</p:attrName>
                                        </p:attrNameLst>
                                      </p:cBhvr>
                                      <p:to>
                                        <p:strVal val="visible"/>
                                      </p:to>
                                    </p:set>
                                    <p:anim calcmode="lin" valueType="num">
                                      <p:cBhvr additive="base">
                                        <p:cTn id="13" dur="3000" fill="hold"/>
                                        <p:tgtEl>
                                          <p:spTgt spid="94220"/>
                                        </p:tgtEl>
                                        <p:attrNameLst>
                                          <p:attrName>ppt_x</p:attrName>
                                        </p:attrNameLst>
                                      </p:cBhvr>
                                      <p:tavLst>
                                        <p:tav tm="0">
                                          <p:val>
                                            <p:strVal val="#ppt_x"/>
                                          </p:val>
                                        </p:tav>
                                        <p:tav tm="100000">
                                          <p:val>
                                            <p:strVal val="#ppt_x"/>
                                          </p:val>
                                        </p:tav>
                                      </p:tavLst>
                                    </p:anim>
                                    <p:anim calcmode="lin" valueType="num">
                                      <p:cBhvr additive="base">
                                        <p:cTn id="14" dur="3000" fill="hold"/>
                                        <p:tgtEl>
                                          <p:spTgt spid="942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20"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3753485"/>
          </a:xfrm>
          <a:prstGeom prst="rect">
            <a:avLst/>
          </a:prstGeom>
          <a:noFill/>
          <a:ln w="9525">
            <a:noFill/>
          </a:ln>
        </p:spPr>
        <p:txBody>
          <a:bodyPr lIns="90000" tIns="46800" rIns="90000" bIns="46800" anchor="t">
            <a:spAutoFit/>
          </a:bodyPr>
          <a:p>
            <a:pPr lvl="0"/>
            <a:r>
              <a:rPr lang="zh-CN" altLang="en-US" sz="2400" b="1" dirty="0"/>
              <a:t>1.理解合伙企业的概念、特征；2.掌握合伙企业的设立条件；3.掌握普通合伙企业与有限合伙企业的法律特征，入伙与退伙的法律规定</a:t>
            </a:r>
            <a:endParaRPr lang="zh-CN" altLang="en-US" sz="2400" b="1" dirty="0"/>
          </a:p>
        </p:txBody>
      </p:sp>
      <p:sp>
        <p:nvSpPr>
          <p:cNvPr id="4110" name="矩形 4110"/>
          <p:cNvSpPr/>
          <p:nvPr/>
        </p:nvSpPr>
        <p:spPr>
          <a:xfrm>
            <a:off x="5087938" y="2781300"/>
            <a:ext cx="2079625" cy="1372870"/>
          </a:xfrm>
          <a:prstGeom prst="rect">
            <a:avLst/>
          </a:prstGeom>
          <a:noFill/>
          <a:ln w="9525">
            <a:noFill/>
          </a:ln>
        </p:spPr>
        <p:txBody>
          <a:bodyPr wrap="square" lIns="90000" tIns="46800" rIns="90000" bIns="46800" anchor="t">
            <a:spAutoFit/>
          </a:bodyPr>
          <a:p>
            <a:pPr lvl="0" eaLnBrk="0" hangingPunct="0"/>
            <a:r>
              <a:rPr sz="2800" b="1"/>
              <a:t>能设立合伙企业，撰写合伙协议</a:t>
            </a:r>
            <a:endParaRPr sz="2800" b="1"/>
          </a:p>
        </p:txBody>
      </p:sp>
      <p:sp>
        <p:nvSpPr>
          <p:cNvPr id="4111" name="矩形 4111"/>
          <p:cNvSpPr/>
          <p:nvPr/>
        </p:nvSpPr>
        <p:spPr>
          <a:xfrm>
            <a:off x="7673975" y="2520315"/>
            <a:ext cx="2079625" cy="307975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sym typeface="微软雅黑" panose="020B0503020204020204" charset="-122"/>
              </a:rPr>
              <a:t>具有较强的系统分析问题、解决问题能力及逻辑思维能力</a:t>
            </a:r>
            <a:endParaRPr sz="2800" b="1">
              <a:sym typeface="微软雅黑" panose="020B0503020204020204" charset="-122"/>
            </a:endParaRPr>
          </a:p>
          <a:p>
            <a:pPr lvl="0" algn="l" eaLnBrk="0" hangingPunct="0"/>
            <a:endParaRPr sz="2800" b="1">
              <a:sym typeface="微软雅黑" panose="020B0503020204020204" charset="-122"/>
            </a:endParaRP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8310" name="文本占位符 98309"/>
          <p:cNvSpPr>
            <a:spLocks noGrp="1"/>
          </p:cNvSpPr>
          <p:nvPr>
            <p:ph idx="1"/>
          </p:nvPr>
        </p:nvSpPr>
        <p:spPr>
          <a:xfrm>
            <a:off x="1981200" y="908050"/>
            <a:ext cx="8362950" cy="5761038"/>
          </a:xfrm>
          <a:ln>
            <a:solidFill>
              <a:schemeClr val="bg1"/>
            </a:solidFill>
          </a:ln>
        </p:spPr>
        <p:txBody>
          <a:bodyPr/>
          <a:p>
            <a:pPr fontAlgn="base">
              <a:lnSpc>
                <a:spcPct val="90000"/>
              </a:lnSpc>
              <a:buNone/>
            </a:pPr>
            <a:r>
              <a:rPr lang="zh-CN" altLang="en-US" sz="2400"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rPr>
              <a:t>无合伙企业分为普通合伙企业（其中包括特殊的普通合伙企业）和有限合企业，它们之间的</a:t>
            </a:r>
            <a:r>
              <a:rPr lang="zh-CN" altLang="en-US" sz="2400" strike="noStrike" noProof="1" dirty="0">
                <a:latin typeface="华文琥珀" panose="02010800040101010101" pitchFamily="2" charset="-122"/>
                <a:ea typeface="华文琥珀" panose="02010800040101010101" pitchFamily="2" charset="-122"/>
              </a:rPr>
              <a:t>区分</a:t>
            </a:r>
            <a:r>
              <a:rPr lang="zh-CN" altLang="en-US" sz="2400" strike="noStrike" noProof="1" dirty="0">
                <a:solidFill>
                  <a:srgbClr val="FFFF00"/>
                </a:solidFill>
                <a:latin typeface="华文琥珀" panose="02010800040101010101" pitchFamily="2" charset="-122"/>
                <a:ea typeface="华文琥珀" panose="02010800040101010101" pitchFamily="2" charset="-122"/>
              </a:rPr>
              <a:t>：</a:t>
            </a:r>
            <a:endParaRPr lang="zh-CN" altLang="en-US" sz="2400" strike="noStrike" noProof="1" dirty="0">
              <a:solidFill>
                <a:srgbClr val="FFFF00"/>
              </a:solidFill>
              <a:latin typeface="华文琥珀" panose="02010800040101010101" pitchFamily="2" charset="-122"/>
              <a:ea typeface="华文琥珀" panose="02010800040101010101" pitchFamily="2" charset="-122"/>
            </a:endParaRPr>
          </a:p>
          <a:p>
            <a:pPr fontAlgn="base">
              <a:lnSpc>
                <a:spcPct val="90000"/>
              </a:lnSpc>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、普通合伙企业的特征是“所有”：“所有的合伙人”对“所有企业债务”均承担无限连带责任。</a:t>
            </a: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buNone/>
            </a:pP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、特殊的普通合伙企业的特征是“先看债务再找人”。</a:t>
            </a: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buNone/>
            </a:pP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buNone/>
            </a:pPr>
            <a:r>
              <a:rPr lang="en-US" altLang="zh-CN" strike="noStrike" noProof="1" dirty="0">
                <a:latin typeface="华文细黑" panose="02010600040101010101" pitchFamily="2" charset="-122"/>
                <a:ea typeface="华文细黑" panose="02010600040101010101" pitchFamily="2" charset="-122"/>
              </a:rPr>
              <a:t>3</a:t>
            </a:r>
            <a:r>
              <a:rPr lang="zh-CN" altLang="en-US" strike="noStrike" noProof="1" dirty="0">
                <a:latin typeface="华文细黑" panose="02010600040101010101" pitchFamily="2" charset="-122"/>
                <a:ea typeface="华文细黑" panose="02010600040101010101" pitchFamily="2" charset="-122"/>
              </a:rPr>
              <a:t>、有限合伙企业的特征是“先看人再确定责任”。</a:t>
            </a: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pPr>
            <a:endParaRPr lang="zh-CN" altLang="en-US" strike="noStrike" noProof="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1858" name="标题 121857"/>
          <p:cNvSpPr>
            <a:spLocks noGrp="1"/>
          </p:cNvSpPr>
          <p:nvPr>
            <p:ph type="title"/>
          </p:nvPr>
        </p:nvSpPr>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（二）普通合伙企业的设立</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21859" name="文本占位符 121858"/>
          <p:cNvSpPr>
            <a:spLocks noGrp="1"/>
          </p:cNvSpPr>
          <p:nvPr>
            <p:ph idx="1"/>
          </p:nvPr>
        </p:nvSpPr>
        <p:spPr>
          <a:xfrm>
            <a:off x="1981200" y="1600200"/>
            <a:ext cx="8229600" cy="4997450"/>
          </a:xfrm>
          <a:ln>
            <a:solidFill>
              <a:srgbClr val="FFFF00"/>
            </a:solidFill>
          </a:ln>
        </p:spPr>
        <p:txBody>
          <a:bodyPr/>
          <a:p>
            <a:pPr fontAlgn="base">
              <a:buNone/>
            </a:pPr>
            <a:r>
              <a:rPr lang="zh-CN" altLang="en-US" strike="noStrike" noProof="1" dirty="0"/>
              <a:t>一般讲，合伙企业的创立包括三大要素：</a:t>
            </a:r>
            <a:endParaRPr lang="zh-CN" altLang="en-US" strike="noStrike" noProof="1" dirty="0"/>
          </a:p>
          <a:p>
            <a:pPr fontAlgn="base">
              <a:buNone/>
            </a:pPr>
            <a:r>
              <a:rPr lang="zh-CN" altLang="en-US" strike="noStrike" noProof="1" dirty="0">
                <a:latin typeface="华文琥珀" panose="02010800040101010101" pitchFamily="2" charset="-122"/>
                <a:ea typeface="华文琥珀" panose="02010800040101010101" pitchFamily="2" charset="-122"/>
              </a:rPr>
              <a:t>合伙人</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zh-CN" altLang="en-US" strike="noStrike" noProof="1" dirty="0">
                <a:latin typeface="华文琥珀" panose="02010800040101010101" pitchFamily="2" charset="-122"/>
                <a:ea typeface="华文琥珀" panose="02010800040101010101" pitchFamily="2" charset="-122"/>
              </a:rPr>
              <a:t>                               （人的要素）</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zh-CN" altLang="en-US" strike="noStrike" noProof="1" dirty="0">
                <a:latin typeface="华文琥珀" panose="02010800040101010101" pitchFamily="2" charset="-122"/>
                <a:ea typeface="华文琥珀" panose="02010800040101010101" pitchFamily="2" charset="-122"/>
              </a:rPr>
              <a:t>合伙企业财产</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zh-CN" altLang="en-US" strike="noStrike" noProof="1" dirty="0">
                <a:latin typeface="华文琥珀" panose="02010800040101010101" pitchFamily="2" charset="-122"/>
                <a:ea typeface="华文琥珀" panose="02010800040101010101" pitchFamily="2" charset="-122"/>
              </a:rPr>
              <a:t>                                      （物的要素）</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zh-CN" altLang="en-US" strike="noStrike" noProof="1" dirty="0">
                <a:latin typeface="华文琥珀" panose="02010800040101010101" pitchFamily="2" charset="-122"/>
                <a:ea typeface="华文琥珀" panose="02010800040101010101" pitchFamily="2" charset="-122"/>
              </a:rPr>
              <a:t>合伙协议</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zh-CN" altLang="en-US" strike="noStrike" noProof="1" dirty="0">
                <a:latin typeface="华文琥珀" panose="02010800040101010101" pitchFamily="2" charset="-122"/>
                <a:ea typeface="华文琥珀" panose="02010800040101010101" pitchFamily="2" charset="-122"/>
              </a:rPr>
              <a:t>                                       （人的要素与物的要素相互联结的意思表示要素）</a:t>
            </a:r>
            <a:endParaRPr lang="zh-CN" altLang="en-US" strike="noStrike" noProof="1" dirty="0">
              <a:latin typeface="华文琥珀" panose="02010800040101010101" pitchFamily="2" charset="-122"/>
              <a:ea typeface="华文琥珀" panose="02010800040101010101" pitchFamily="2" charset="-122"/>
            </a:endParaRPr>
          </a:p>
        </p:txBody>
      </p:sp>
      <p:sp>
        <p:nvSpPr>
          <p:cNvPr id="32771" name="直接连接符 121859"/>
          <p:cNvSpPr/>
          <p:nvPr/>
        </p:nvSpPr>
        <p:spPr>
          <a:xfrm>
            <a:off x="3216275" y="2420938"/>
            <a:ext cx="2016125" cy="503237"/>
          </a:xfrm>
          <a:prstGeom prst="line">
            <a:avLst/>
          </a:prstGeom>
          <a:ln w="38100"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32772" name="直接连接符 121860"/>
          <p:cNvSpPr/>
          <p:nvPr/>
        </p:nvSpPr>
        <p:spPr>
          <a:xfrm>
            <a:off x="4295775" y="3644900"/>
            <a:ext cx="1800225" cy="431800"/>
          </a:xfrm>
          <a:prstGeom prst="line">
            <a:avLst/>
          </a:prstGeom>
          <a:ln w="38100"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32773" name="直接连接符 121861"/>
          <p:cNvSpPr/>
          <p:nvPr/>
        </p:nvSpPr>
        <p:spPr>
          <a:xfrm>
            <a:off x="3792538" y="4581525"/>
            <a:ext cx="2303462" cy="576263"/>
          </a:xfrm>
          <a:prstGeom prst="line">
            <a:avLst/>
          </a:prstGeom>
          <a:ln w="38100"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02" name="标题 102401"/>
          <p:cNvSpPr>
            <a:spLocks noGrp="1"/>
          </p:cNvSpPr>
          <p:nvPr>
            <p:ph type="title"/>
          </p:nvPr>
        </p:nvSpPr>
        <p:spPr>
          <a:ln>
            <a:solidFill>
              <a:schemeClr val="bg1"/>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（二）普通合伙企业的设立</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02403" name="文本占位符 102402"/>
          <p:cNvSpPr>
            <a:spLocks noGrp="1"/>
          </p:cNvSpPr>
          <p:nvPr>
            <p:ph idx="1"/>
          </p:nvPr>
        </p:nvSpPr>
        <p:spPr>
          <a:xfrm>
            <a:off x="1981200" y="1600200"/>
            <a:ext cx="8362950" cy="5068888"/>
          </a:xfrm>
          <a:ln>
            <a:solidFill>
              <a:schemeClr val="bg1"/>
            </a:solidFill>
          </a:ln>
        </p:spPr>
        <p:txBody>
          <a:bodyPr/>
          <a:p>
            <a:pPr fontAlgn="base"/>
            <a:r>
              <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设立普通合伙企业，应具备下述五个条件</a:t>
            </a:r>
            <a:r>
              <a:rPr lang="zh-CN" altLang="en-US" strike="noStrike" noProof="1" dirty="0">
                <a:solidFill>
                  <a:srgbClr val="FFFF00"/>
                </a:solidFill>
                <a:latin typeface="华文细黑" panose="02010600040101010101" pitchFamily="2" charset="-122"/>
                <a:ea typeface="华文细黑" panose="02010600040101010101" pitchFamily="2" charset="-122"/>
              </a:rPr>
              <a:t>：</a:t>
            </a:r>
            <a:endParaRPr lang="zh-CN" altLang="en-US" strike="noStrike" noProof="1" dirty="0">
              <a:solidFill>
                <a:srgbClr val="FFFF00"/>
              </a:solidFill>
              <a:latin typeface="华文细黑" panose="02010600040101010101" pitchFamily="2" charset="-122"/>
              <a:ea typeface="华文细黑" panose="02010600040101010101" pitchFamily="2" charset="-122"/>
            </a:endParaRPr>
          </a:p>
          <a:p>
            <a:pPr fontAlgn="base">
              <a:buNone/>
            </a:pPr>
            <a:r>
              <a:rPr lang="en-US" altLang="zh-CN" sz="3600" strike="noStrike" noProof="1" dirty="0">
                <a:latin typeface="方正姚体" panose="02010601030101010101" pitchFamily="2" charset="-122"/>
                <a:ea typeface="方正姚体" panose="02010601030101010101" pitchFamily="2" charset="-122"/>
              </a:rPr>
              <a:t>1</a:t>
            </a:r>
            <a:r>
              <a:rPr lang="zh-CN" altLang="en-US" sz="3600" strike="noStrike" noProof="1" dirty="0">
                <a:latin typeface="方正姚体" panose="02010601030101010101" pitchFamily="2" charset="-122"/>
                <a:ea typeface="方正姚体" panose="02010601030101010101" pitchFamily="2" charset="-122"/>
              </a:rPr>
              <a:t>、有二个以上合伙人，合伙人为自然人的，应当具备完全民事行为能力。</a:t>
            </a:r>
            <a:endParaRPr lang="zh-CN" altLang="en-US" sz="3600" strike="noStrike" noProof="1" dirty="0">
              <a:latin typeface="方正姚体" panose="02010601030101010101" pitchFamily="2" charset="-122"/>
              <a:ea typeface="方正姚体" panose="02010601030101010101" pitchFamily="2" charset="-122"/>
            </a:endParaRPr>
          </a:p>
          <a:p>
            <a:pPr fontAlgn="base">
              <a:buNone/>
            </a:pPr>
            <a:r>
              <a:rPr lang="en-US" altLang="zh-CN" sz="3600" strike="noStrike" noProof="1" dirty="0">
                <a:latin typeface="方正姚体" panose="02010601030101010101" pitchFamily="2" charset="-122"/>
                <a:ea typeface="方正姚体" panose="02010601030101010101" pitchFamily="2" charset="-122"/>
              </a:rPr>
              <a:t>2</a:t>
            </a:r>
            <a:r>
              <a:rPr lang="zh-CN" altLang="en-US" sz="3600" strike="noStrike" noProof="1" dirty="0">
                <a:latin typeface="方正姚体" panose="02010601030101010101" pitchFamily="2" charset="-122"/>
                <a:ea typeface="方正姚体" panose="02010601030101010101" pitchFamily="2" charset="-122"/>
              </a:rPr>
              <a:t>、有书面合伙协议。</a:t>
            </a:r>
            <a:endParaRPr lang="zh-CN" altLang="en-US" sz="3600" strike="noStrike" noProof="1" dirty="0">
              <a:latin typeface="方正姚体" panose="02010601030101010101" pitchFamily="2" charset="-122"/>
              <a:ea typeface="方正姚体" panose="02010601030101010101" pitchFamily="2" charset="-122"/>
            </a:endParaRPr>
          </a:p>
          <a:p>
            <a:pPr fontAlgn="base">
              <a:buNone/>
            </a:pPr>
            <a:r>
              <a:rPr lang="en-US" altLang="zh-CN" sz="3600" strike="noStrike" noProof="1" dirty="0">
                <a:latin typeface="方正姚体" panose="02010601030101010101" pitchFamily="2" charset="-122"/>
                <a:ea typeface="方正姚体" panose="02010601030101010101" pitchFamily="2" charset="-122"/>
              </a:rPr>
              <a:t>3</a:t>
            </a:r>
            <a:r>
              <a:rPr lang="zh-CN" altLang="en-US" sz="3600" strike="noStrike" noProof="1" dirty="0">
                <a:latin typeface="方正姚体" panose="02010601030101010101" pitchFamily="2" charset="-122"/>
                <a:ea typeface="方正姚体" panose="02010601030101010101" pitchFamily="2" charset="-122"/>
              </a:rPr>
              <a:t>、有各合伙人认缴或者实际缴付的出资。</a:t>
            </a:r>
            <a:endParaRPr lang="zh-CN" altLang="en-US" sz="3600" strike="noStrike" noProof="1" dirty="0">
              <a:latin typeface="方正姚体" panose="02010601030101010101" pitchFamily="2" charset="-122"/>
              <a:ea typeface="方正姚体" panose="02010601030101010101" pitchFamily="2" charset="-122"/>
            </a:endParaRPr>
          </a:p>
          <a:p>
            <a:pPr fontAlgn="base">
              <a:buNone/>
            </a:pPr>
            <a:r>
              <a:rPr lang="en-US" altLang="zh-CN" sz="3600" strike="noStrike" noProof="1" dirty="0">
                <a:latin typeface="方正姚体" panose="02010601030101010101" pitchFamily="2" charset="-122"/>
                <a:ea typeface="方正姚体" panose="02010601030101010101" pitchFamily="2" charset="-122"/>
              </a:rPr>
              <a:t>4</a:t>
            </a:r>
            <a:r>
              <a:rPr lang="zh-CN" altLang="en-US" sz="3600" strike="noStrike" noProof="1" dirty="0">
                <a:latin typeface="方正姚体" panose="02010601030101010101" pitchFamily="2" charset="-122"/>
                <a:ea typeface="方正姚体" panose="02010601030101010101" pitchFamily="2" charset="-122"/>
              </a:rPr>
              <a:t>、有合伙企业的名称和生产经营场所。</a:t>
            </a:r>
            <a:endParaRPr lang="zh-CN" altLang="en-US" sz="3600" strike="noStrike" noProof="1" dirty="0">
              <a:latin typeface="方正姚体" panose="02010601030101010101" pitchFamily="2" charset="-122"/>
              <a:ea typeface="方正姚体" panose="02010601030101010101" pitchFamily="2" charset="-122"/>
            </a:endParaRPr>
          </a:p>
          <a:p>
            <a:pPr fontAlgn="base">
              <a:buNone/>
            </a:pPr>
            <a:r>
              <a:rPr lang="en-US" altLang="zh-CN" sz="3600" strike="noStrike" noProof="1" dirty="0">
                <a:latin typeface="方正姚体" panose="02010601030101010101" pitchFamily="2" charset="-122"/>
                <a:ea typeface="方正姚体" panose="02010601030101010101" pitchFamily="2" charset="-122"/>
              </a:rPr>
              <a:t>5</a:t>
            </a:r>
            <a:r>
              <a:rPr lang="zh-CN" altLang="en-US" sz="3600" strike="noStrike" noProof="1" dirty="0">
                <a:latin typeface="方正姚体" panose="02010601030101010101" pitchFamily="2" charset="-122"/>
                <a:ea typeface="方正姚体" panose="02010601030101010101" pitchFamily="2" charset="-122"/>
              </a:rPr>
              <a:t>、法律、法规规定的其他条件。</a:t>
            </a:r>
            <a:endParaRPr lang="zh-CN" altLang="en-US" sz="3600" strike="noStrike" noProof="1" dirty="0">
              <a:latin typeface="方正姚体" panose="02010601030101010101" pitchFamily="2" charset="-122"/>
              <a:ea typeface="方正姚体" panose="02010601030101010101" pitchFamily="2"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6498" name="标题 106497"/>
          <p:cNvSpPr>
            <a:spLocks noGrp="1"/>
          </p:cNvSpPr>
          <p:nvPr>
            <p:ph type="title"/>
          </p:nvPr>
        </p:nvSpPr>
        <p:spPr>
          <a:xfrm>
            <a:off x="1981200" y="274638"/>
            <a:ext cx="8507413" cy="777875"/>
          </a:xfrm>
        </p:spPr>
        <p:txBody>
          <a:bodyPr anchor="ctr">
            <a:normAutofit fontScale="90000"/>
          </a:bodyPr>
          <a:p>
            <a:pPr fontAlgn="base"/>
            <a:r>
              <a:rPr lang="zh-CN" altLang="en-US" sz="3200" strike="noStrike" noProof="1" dirty="0">
                <a:ln w="22225">
                  <a:solidFill>
                    <a:schemeClr val="accent2"/>
                  </a:solidFill>
                  <a:prstDash val="solid"/>
                </a:ln>
                <a:solidFill>
                  <a:schemeClr val="accent2">
                    <a:lumMod val="40000"/>
                    <a:lumOff val="60000"/>
                  </a:schemeClr>
                </a:solidFill>
                <a:effectLst/>
              </a:rPr>
              <a:t>二、普通合伙企业</a:t>
            </a:r>
            <a:br>
              <a:rPr lang="zh-CN" altLang="en-US" sz="3600" dirty="0">
                <a:ln w="22225">
                  <a:solidFill>
                    <a:schemeClr val="accent2"/>
                  </a:solidFill>
                  <a:prstDash val="solid"/>
                </a:ln>
                <a:solidFill>
                  <a:schemeClr val="accent2">
                    <a:lumMod val="40000"/>
                    <a:lumOff val="60000"/>
                  </a:schemeClr>
                </a:solidFill>
                <a:effectLst/>
              </a:rPr>
            </a:br>
            <a:r>
              <a:rPr lang="zh-CN" altLang="en-US" sz="2800" strike="noStrike" noProof="1" dirty="0">
                <a:ln w="22225">
                  <a:solidFill>
                    <a:schemeClr val="accent2"/>
                  </a:solidFill>
                  <a:prstDash val="solid"/>
                </a:ln>
                <a:solidFill>
                  <a:schemeClr val="accent2">
                    <a:lumMod val="40000"/>
                    <a:lumOff val="60000"/>
                  </a:schemeClr>
                </a:solidFill>
                <a:effectLst/>
              </a:rPr>
              <a:t>（二）合伙企业的设立登记</a:t>
            </a:r>
            <a:endParaRPr lang="zh-CN" altLang="en-US" sz="2800" strike="noStrike" noProof="1" dirty="0">
              <a:ln w="22225">
                <a:solidFill>
                  <a:schemeClr val="accent2"/>
                </a:solidFill>
                <a:prstDash val="solid"/>
              </a:ln>
              <a:solidFill>
                <a:schemeClr val="accent2">
                  <a:lumMod val="40000"/>
                  <a:lumOff val="60000"/>
                </a:schemeClr>
              </a:solidFill>
              <a:effectLst/>
            </a:endParaRPr>
          </a:p>
        </p:txBody>
      </p:sp>
      <p:sp>
        <p:nvSpPr>
          <p:cNvPr id="106499" name="文本占位符 106498"/>
          <p:cNvSpPr>
            <a:spLocks noGrp="1"/>
          </p:cNvSpPr>
          <p:nvPr>
            <p:ph idx="1"/>
          </p:nvPr>
        </p:nvSpPr>
        <p:spPr>
          <a:xfrm>
            <a:off x="1524000" y="1165225"/>
            <a:ext cx="9144000" cy="5503863"/>
          </a:xfrm>
          <a:ln>
            <a:solidFill>
              <a:schemeClr val="bg1"/>
            </a:solidFill>
          </a:ln>
        </p:spPr>
        <p:txBody>
          <a:bodyPr/>
          <a:p>
            <a:pPr fontAlgn="base">
              <a:lnSpc>
                <a:spcPct val="80000"/>
              </a:lnSpc>
            </a:pPr>
            <a:endParaRPr lang="en-US" altLang="zh-CN" sz="2800" b="1" strike="noStrike" noProof="1" dirty="0"/>
          </a:p>
          <a:p>
            <a:pPr fontAlgn="base">
              <a:lnSpc>
                <a:spcPct val="80000"/>
              </a:lnSpc>
            </a:pPr>
            <a:r>
              <a:rPr lang="zh-CN" altLang="en-US" sz="2800" b="1" strike="noStrike" noProof="1" dirty="0"/>
              <a:t>设立登记应提交文件材料（很实用）</a:t>
            </a:r>
            <a:endParaRPr lang="zh-CN" altLang="en-US" sz="2800" strike="noStrike" noProof="1" dirty="0"/>
          </a:p>
          <a:p>
            <a:pPr fontAlgn="base">
              <a:lnSpc>
                <a:spcPct val="80000"/>
              </a:lnSpc>
              <a:buNone/>
            </a:pPr>
            <a:r>
              <a:rPr lang="en-US" altLang="zh-CN" sz="2800" strike="noStrike" noProof="1" dirty="0">
                <a:latin typeface="方正姚体" panose="02010601030101010101" pitchFamily="2" charset="-122"/>
                <a:ea typeface="方正姚体" panose="02010601030101010101" pitchFamily="2" charset="-122"/>
              </a:rPr>
              <a:t>1</a:t>
            </a:r>
            <a:r>
              <a:rPr lang="zh-CN" altLang="en-US" sz="2800" strike="noStrike" noProof="1" dirty="0">
                <a:latin typeface="方正姚体" panose="02010601030101010101" pitchFamily="2" charset="-122"/>
                <a:ea typeface="方正姚体" panose="02010601030101010101" pitchFamily="2" charset="-122"/>
              </a:rPr>
              <a:t>、全体合伙人签署的</a:t>
            </a:r>
            <a:r>
              <a:rPr lang="en-US" altLang="zh-CN" sz="2800" strike="noStrike" noProof="1" dirty="0">
                <a:latin typeface="方正姚体" panose="02010601030101010101" pitchFamily="2" charset="-122"/>
                <a:ea typeface="方正姚体" panose="02010601030101010101" pitchFamily="2" charset="-122"/>
              </a:rPr>
              <a:t>《</a:t>
            </a:r>
            <a:r>
              <a:rPr lang="zh-CN" altLang="en-US" sz="2800" strike="noStrike" noProof="1" dirty="0">
                <a:latin typeface="方正姚体" panose="02010601030101010101" pitchFamily="2" charset="-122"/>
                <a:ea typeface="方正姚体" panose="02010601030101010101" pitchFamily="2" charset="-122"/>
              </a:rPr>
              <a:t>合伙企业设立登记申请书</a:t>
            </a:r>
            <a:r>
              <a:rPr lang="en-US" altLang="zh-CN" sz="2800" strike="noStrike" noProof="1" dirty="0">
                <a:latin typeface="方正姚体" panose="02010601030101010101" pitchFamily="2" charset="-122"/>
                <a:ea typeface="方正姚体" panose="02010601030101010101" pitchFamily="2" charset="-122"/>
              </a:rPr>
              <a:t>》</a:t>
            </a:r>
            <a:r>
              <a:rPr lang="zh-CN" altLang="en-US" sz="2800" strike="noStrike" noProof="1" dirty="0">
                <a:latin typeface="方正姚体" panose="02010601030101010101" pitchFamily="2" charset="-122"/>
                <a:ea typeface="方正姚体" panose="02010601030101010101" pitchFamily="2" charset="-122"/>
              </a:rPr>
              <a:t>。</a:t>
            </a:r>
            <a:endParaRPr lang="zh-CN" altLang="en-US" sz="2800" strike="noStrike" noProof="1" dirty="0">
              <a:latin typeface="方正姚体" panose="02010601030101010101" pitchFamily="2" charset="-122"/>
              <a:ea typeface="方正姚体" panose="02010601030101010101" pitchFamily="2" charset="-122"/>
            </a:endParaRPr>
          </a:p>
          <a:p>
            <a:pPr fontAlgn="base">
              <a:lnSpc>
                <a:spcPct val="80000"/>
              </a:lnSpc>
              <a:buNone/>
            </a:pPr>
            <a:r>
              <a:rPr lang="en-US" altLang="zh-CN" sz="2800" strike="noStrike" noProof="1" dirty="0">
                <a:latin typeface="方正姚体" panose="02010601030101010101" pitchFamily="2" charset="-122"/>
                <a:ea typeface="方正姚体" panose="02010601030101010101" pitchFamily="2" charset="-122"/>
              </a:rPr>
              <a:t>2</a:t>
            </a:r>
            <a:r>
              <a:rPr lang="zh-CN" altLang="en-US" sz="2800" strike="noStrike" noProof="1" dirty="0">
                <a:latin typeface="方正姚体" panose="02010601030101010101" pitchFamily="2" charset="-122"/>
                <a:ea typeface="方正姚体" panose="02010601030101010101" pitchFamily="2" charset="-122"/>
              </a:rPr>
              <a:t>、全体合伙人的主体资格证明或者自然人的身份证明</a:t>
            </a:r>
            <a:r>
              <a:rPr lang="en-US" altLang="zh-CN" sz="2800" strike="noStrike" noProof="1">
                <a:latin typeface="方正姚体" panose="02010601030101010101" pitchFamily="2" charset="-122"/>
                <a:ea typeface="方正姚体" panose="02010601030101010101" pitchFamily="2" charset="-122"/>
              </a:rPr>
              <a:t>:</a:t>
            </a:r>
            <a:endParaRPr lang="en-US" altLang="zh-CN" sz="2800" strike="noStrike" noProof="1">
              <a:latin typeface="方正姚体" panose="02010601030101010101" pitchFamily="2" charset="-122"/>
              <a:ea typeface="方正姚体" panose="02010601030101010101" pitchFamily="2" charset="-122"/>
            </a:endParaRPr>
          </a:p>
          <a:p>
            <a:pPr fontAlgn="base">
              <a:lnSpc>
                <a:spcPct val="80000"/>
              </a:lnSpc>
              <a:buNone/>
            </a:pPr>
            <a:endParaRPr lang="en-US" altLang="zh-CN" sz="2800" strike="noStrike" noProof="1">
              <a:latin typeface="方正姚体" panose="02010601030101010101" pitchFamily="2" charset="-122"/>
              <a:ea typeface="方正姚体" panose="02010601030101010101" pitchFamily="2" charset="-122"/>
            </a:endParaRPr>
          </a:p>
          <a:p>
            <a:pPr fontAlgn="base">
              <a:lnSpc>
                <a:spcPct val="80000"/>
              </a:lnSpc>
              <a:buNone/>
            </a:pPr>
            <a:r>
              <a:rPr lang="zh-CN" altLang="en-US" sz="2800" strike="noStrike" noProof="1" dirty="0">
                <a:latin typeface="方正姚体" panose="02010601030101010101" pitchFamily="2" charset="-122"/>
                <a:ea typeface="方正姚体" panose="02010601030101010101" pitchFamily="2" charset="-122"/>
              </a:rPr>
              <a:t>自然人</a:t>
            </a:r>
            <a:r>
              <a:rPr lang="en-US" altLang="zh-CN" sz="2800" strike="noStrike" noProof="1" dirty="0">
                <a:latin typeface="方正姚体" panose="02010601030101010101" pitchFamily="2" charset="-122"/>
                <a:ea typeface="方正姚体" panose="02010601030101010101" pitchFamily="2" charset="-122"/>
              </a:rPr>
              <a:t>---</a:t>
            </a:r>
            <a:r>
              <a:rPr lang="zh-CN" altLang="en-US" sz="2800" strike="noStrike" noProof="1" dirty="0">
                <a:latin typeface="方正姚体" panose="02010601030101010101" pitchFamily="2" charset="-122"/>
                <a:ea typeface="方正姚体" panose="02010601030101010101" pitchFamily="2" charset="-122"/>
              </a:rPr>
              <a:t>居民身份证</a:t>
            </a:r>
            <a:endParaRPr lang="zh-CN" altLang="en-US" sz="2800" strike="noStrike" noProof="1" dirty="0">
              <a:latin typeface="方正姚体" panose="02010601030101010101" pitchFamily="2" charset="-122"/>
              <a:ea typeface="方正姚体" panose="02010601030101010101" pitchFamily="2" charset="-122"/>
            </a:endParaRPr>
          </a:p>
          <a:p>
            <a:pPr fontAlgn="base">
              <a:lnSpc>
                <a:spcPct val="80000"/>
              </a:lnSpc>
              <a:buNone/>
            </a:pPr>
            <a:r>
              <a:rPr lang="zh-CN" altLang="en-US" sz="2800" strike="noStrike" noProof="1" dirty="0">
                <a:latin typeface="方正姚体" panose="02010601030101010101" pitchFamily="2" charset="-122"/>
                <a:ea typeface="方正姚体" panose="02010601030101010101" pitchFamily="2" charset="-122"/>
              </a:rPr>
              <a:t>企业的</a:t>
            </a:r>
            <a:r>
              <a:rPr lang="en-US" altLang="zh-CN" sz="2800" strike="noStrike" noProof="1" dirty="0">
                <a:latin typeface="方正姚体" panose="02010601030101010101" pitchFamily="2" charset="-122"/>
                <a:ea typeface="方正姚体" panose="02010601030101010101" pitchFamily="2" charset="-122"/>
              </a:rPr>
              <a:t>---</a:t>
            </a:r>
            <a:r>
              <a:rPr lang="zh-CN" altLang="en-US" sz="2800" strike="noStrike" noProof="1" dirty="0">
                <a:latin typeface="方正姚体" panose="02010601030101010101" pitchFamily="2" charset="-122"/>
                <a:ea typeface="方正姚体" panose="02010601030101010101" pitchFamily="2" charset="-122"/>
              </a:rPr>
              <a:t>营业执照副本</a:t>
            </a:r>
            <a:endParaRPr lang="zh-CN" altLang="en-US" sz="2800" strike="noStrike" noProof="1" dirty="0">
              <a:latin typeface="方正姚体" panose="02010601030101010101" pitchFamily="2" charset="-122"/>
              <a:ea typeface="方正姚体" panose="02010601030101010101" pitchFamily="2" charset="-122"/>
            </a:endParaRPr>
          </a:p>
          <a:p>
            <a:pPr fontAlgn="base">
              <a:lnSpc>
                <a:spcPct val="80000"/>
              </a:lnSpc>
              <a:buNone/>
            </a:pPr>
            <a:r>
              <a:rPr lang="zh-CN" altLang="en-US" sz="2800" strike="noStrike" noProof="1" dirty="0">
                <a:latin typeface="方正姚体" panose="02010601030101010101" pitchFamily="2" charset="-122"/>
                <a:ea typeface="方正姚体" panose="02010601030101010101" pitchFamily="2" charset="-122"/>
              </a:rPr>
              <a:t>社团法人</a:t>
            </a:r>
            <a:r>
              <a:rPr lang="en-US" altLang="zh-CN" sz="2800" strike="noStrike" noProof="1" dirty="0">
                <a:latin typeface="方正姚体" panose="02010601030101010101" pitchFamily="2" charset="-122"/>
                <a:ea typeface="方正姚体" panose="02010601030101010101" pitchFamily="2" charset="-122"/>
              </a:rPr>
              <a:t>---</a:t>
            </a:r>
            <a:r>
              <a:rPr lang="zh-CN" altLang="en-US" sz="2800" strike="noStrike" noProof="1" dirty="0">
                <a:latin typeface="方正姚体" panose="02010601030101010101" pitchFamily="2" charset="-122"/>
                <a:ea typeface="方正姚体" panose="02010601030101010101" pitchFamily="2" charset="-122"/>
              </a:rPr>
              <a:t>社团法人登记证</a:t>
            </a:r>
            <a:endParaRPr lang="zh-CN" altLang="en-US" sz="2800" strike="noStrike" noProof="1" dirty="0">
              <a:latin typeface="方正姚体" panose="02010601030101010101" pitchFamily="2" charset="-122"/>
              <a:ea typeface="方正姚体" panose="02010601030101010101" pitchFamily="2" charset="-122"/>
            </a:endParaRPr>
          </a:p>
          <a:p>
            <a:pPr fontAlgn="base">
              <a:lnSpc>
                <a:spcPct val="80000"/>
              </a:lnSpc>
              <a:buNone/>
            </a:pPr>
            <a:r>
              <a:rPr lang="zh-CN" altLang="en-US" sz="2800" strike="noStrike" noProof="1" dirty="0">
                <a:latin typeface="方正姚体" panose="02010601030101010101" pitchFamily="2" charset="-122"/>
                <a:ea typeface="方正姚体" panose="02010601030101010101" pitchFamily="2" charset="-122"/>
              </a:rPr>
              <a:t>事业法人</a:t>
            </a:r>
            <a:r>
              <a:rPr lang="en-US" altLang="zh-CN" sz="2800" strike="noStrike" noProof="1" dirty="0">
                <a:latin typeface="方正姚体" panose="02010601030101010101" pitchFamily="2" charset="-122"/>
                <a:ea typeface="方正姚体" panose="02010601030101010101" pitchFamily="2" charset="-122"/>
              </a:rPr>
              <a:t>---</a:t>
            </a:r>
            <a:r>
              <a:rPr lang="zh-CN" altLang="en-US" sz="2800" strike="noStrike" noProof="1" dirty="0">
                <a:latin typeface="方正姚体" panose="02010601030101010101" pitchFamily="2" charset="-122"/>
                <a:ea typeface="方正姚体" panose="02010601030101010101" pitchFamily="2" charset="-122"/>
              </a:rPr>
              <a:t>事业法人登记证书</a:t>
            </a:r>
            <a:endParaRPr lang="zh-CN" altLang="en-US" sz="2800" strike="noStrike" noProof="1" dirty="0">
              <a:latin typeface="方正姚体" panose="02010601030101010101" pitchFamily="2" charset="-122"/>
              <a:ea typeface="方正姚体" panose="02010601030101010101" pitchFamily="2" charset="-122"/>
            </a:endParaRPr>
          </a:p>
          <a:p>
            <a:pPr fontAlgn="base">
              <a:lnSpc>
                <a:spcPct val="80000"/>
              </a:lnSpc>
              <a:buNone/>
            </a:pPr>
            <a:r>
              <a:rPr lang="zh-CN" altLang="en-US" sz="2800" strike="noStrike" noProof="1" dirty="0">
                <a:latin typeface="方正姚体" panose="02010601030101010101" pitchFamily="2" charset="-122"/>
                <a:ea typeface="方正姚体" panose="02010601030101010101" pitchFamily="2" charset="-122"/>
              </a:rPr>
              <a:t>民办非企业单位</a:t>
            </a:r>
            <a:r>
              <a:rPr lang="en-US" altLang="zh-CN" sz="2800" strike="noStrike" noProof="1" dirty="0">
                <a:latin typeface="方正姚体" panose="02010601030101010101" pitchFamily="2" charset="-122"/>
                <a:ea typeface="方正姚体" panose="02010601030101010101" pitchFamily="2" charset="-122"/>
              </a:rPr>
              <a:t>---</a:t>
            </a:r>
            <a:r>
              <a:rPr lang="zh-CN" altLang="en-US" sz="2800" strike="noStrike" noProof="1" dirty="0">
                <a:latin typeface="方正姚体" panose="02010601030101010101" pitchFamily="2" charset="-122"/>
                <a:ea typeface="方正姚体" panose="02010601030101010101" pitchFamily="2" charset="-122"/>
              </a:rPr>
              <a:t>民办非企业单位证书</a:t>
            </a:r>
            <a:endParaRPr lang="zh-CN" altLang="en-US" sz="2800" strike="noStrike" noProof="1" dirty="0">
              <a:latin typeface="方正姚体" panose="02010601030101010101" pitchFamily="2" charset="-122"/>
              <a:ea typeface="方正姚体" panose="02010601030101010101" pitchFamily="2" charset="-122"/>
            </a:endParaRPr>
          </a:p>
          <a:p>
            <a:pPr fontAlgn="base">
              <a:lnSpc>
                <a:spcPct val="80000"/>
              </a:lnSpc>
              <a:buNone/>
            </a:pPr>
            <a:r>
              <a:rPr lang="zh-CN" altLang="en-US" sz="2800" strike="noStrike" noProof="1" dirty="0">
                <a:latin typeface="方正姚体" panose="02010601030101010101" pitchFamily="2" charset="-122"/>
                <a:ea typeface="方正姚体" panose="02010601030101010101" pitchFamily="2" charset="-122"/>
              </a:rPr>
              <a:t>农民专业合作社</a:t>
            </a:r>
            <a:r>
              <a:rPr lang="en-US" altLang="zh-CN" sz="2800" strike="noStrike" noProof="1" dirty="0">
                <a:latin typeface="方正姚体" panose="02010601030101010101" pitchFamily="2" charset="-122"/>
                <a:ea typeface="方正姚体" panose="02010601030101010101" pitchFamily="2" charset="-122"/>
              </a:rPr>
              <a:t>---</a:t>
            </a:r>
            <a:r>
              <a:rPr lang="zh-CN" altLang="en-US" sz="2800" strike="noStrike" noProof="1" dirty="0">
                <a:latin typeface="方正姚体" panose="02010601030101010101" pitchFamily="2" charset="-122"/>
                <a:ea typeface="方正姚体" panose="02010601030101010101" pitchFamily="2" charset="-122"/>
              </a:rPr>
              <a:t>农民专业合作社营业执照副本</a:t>
            </a:r>
            <a:endParaRPr lang="zh-CN" altLang="en-US" sz="2800" strike="noStrike" noProof="1" dirty="0">
              <a:latin typeface="方正姚体" panose="02010601030101010101" pitchFamily="2" charset="-122"/>
              <a:ea typeface="方正姚体" panose="02010601030101010101" pitchFamily="2"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8548" name="矩形 108547"/>
          <p:cNvSpPr/>
          <p:nvPr/>
        </p:nvSpPr>
        <p:spPr>
          <a:xfrm>
            <a:off x="1981200" y="908050"/>
            <a:ext cx="8362950" cy="5761038"/>
          </a:xfrm>
          <a:prstGeom prst="rect">
            <a:avLst/>
          </a:prstGeom>
          <a:noFill/>
          <a:ln w="9525" cap="flat" cmpd="sng">
            <a:solidFill>
              <a:schemeClr val="bg1"/>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lnSpc>
                <a:spcPct val="90000"/>
              </a:lnSpc>
            </a:pPr>
            <a:endParaRPr strike="noStrike" noProof="1" dirty="0"/>
          </a:p>
        </p:txBody>
      </p:sp>
      <p:sp>
        <p:nvSpPr>
          <p:cNvPr id="35842" name="矩形 108548"/>
          <p:cNvSpPr/>
          <p:nvPr/>
        </p:nvSpPr>
        <p:spPr>
          <a:xfrm>
            <a:off x="1992313" y="908050"/>
            <a:ext cx="8351837" cy="4970145"/>
          </a:xfrm>
          <a:prstGeom prst="rect">
            <a:avLst/>
          </a:prstGeom>
          <a:noFill/>
          <a:ln w="9525" cap="flat" cmpd="sng">
            <a:solidFill>
              <a:srgbClr val="FFFF00"/>
            </a:solidFill>
            <a:prstDash val="solid"/>
            <a:miter/>
            <a:headEnd type="none" w="med" len="med"/>
            <a:tailEnd type="none" w="med" len="med"/>
          </a:ln>
        </p:spPr>
        <p:txBody>
          <a:bodyPr anchor="t">
            <a:spAutoFit/>
          </a:bodyPr>
          <a:p>
            <a:pPr lvl="0"/>
            <a:endParaRPr lang="en-US" altLang="zh-CN" sz="4000">
              <a:solidFill>
                <a:schemeClr val="bg1"/>
              </a:solidFill>
              <a:latin typeface="Tahoma" panose="020B0604030504040204" pitchFamily="34" charset="0"/>
              <a:ea typeface="宋体" panose="02010600030101010101" pitchFamily="2" charset="-122"/>
            </a:endParaRPr>
          </a:p>
          <a:p>
            <a:pPr lvl="0"/>
            <a:r>
              <a:rPr lang="en-US" altLang="zh-CN" sz="4000" dirty="0">
                <a:latin typeface="方正姚体" panose="02010601030101010101" pitchFamily="2" charset="-122"/>
                <a:ea typeface="方正姚体" panose="02010601030101010101" pitchFamily="2" charset="-122"/>
              </a:rPr>
              <a:t>3</a:t>
            </a:r>
            <a:r>
              <a:rPr lang="zh-CN" altLang="en-US" sz="4000" dirty="0">
                <a:latin typeface="方正姚体" panose="02010601030101010101" pitchFamily="2" charset="-122"/>
                <a:ea typeface="方正姚体" panose="02010601030101010101" pitchFamily="2" charset="-122"/>
              </a:rPr>
              <a:t>、全体合伙人指定的代表或者共同委托的代理人的委托书。</a:t>
            </a:r>
            <a:endParaRPr lang="zh-CN" altLang="en-US" sz="4000" dirty="0">
              <a:latin typeface="方正姚体" panose="02010601030101010101" pitchFamily="2" charset="-122"/>
              <a:ea typeface="方正姚体" panose="02010601030101010101" pitchFamily="2" charset="-122"/>
            </a:endParaRPr>
          </a:p>
          <a:p>
            <a:pPr lvl="0"/>
            <a:endParaRPr lang="zh-CN" altLang="en-US" sz="4000" dirty="0">
              <a:latin typeface="方正姚体" panose="02010601030101010101" pitchFamily="2" charset="-122"/>
              <a:ea typeface="方正姚体" panose="02010601030101010101" pitchFamily="2" charset="-122"/>
            </a:endParaRPr>
          </a:p>
          <a:p>
            <a:pPr lvl="0"/>
            <a:r>
              <a:rPr lang="en-US" altLang="zh-CN" sz="4000" dirty="0">
                <a:latin typeface="方正姚体" panose="02010601030101010101" pitchFamily="2" charset="-122"/>
                <a:ea typeface="方正姚体" panose="02010601030101010101" pitchFamily="2" charset="-122"/>
              </a:rPr>
              <a:t>4</a:t>
            </a:r>
            <a:r>
              <a:rPr lang="zh-CN" altLang="en-US" sz="4000" dirty="0">
                <a:latin typeface="方正姚体" panose="02010601030101010101" pitchFamily="2" charset="-122"/>
                <a:ea typeface="方正姚体" panose="02010601030101010101" pitchFamily="2" charset="-122"/>
              </a:rPr>
              <a:t>、全体合伙人签署的合伙协议。</a:t>
            </a:r>
            <a:endParaRPr lang="zh-CN" altLang="en-US" sz="4000" dirty="0">
              <a:latin typeface="方正姚体" panose="02010601030101010101" pitchFamily="2" charset="-122"/>
              <a:ea typeface="方正姚体" panose="02010601030101010101" pitchFamily="2" charset="-122"/>
            </a:endParaRPr>
          </a:p>
          <a:p>
            <a:pPr lvl="0"/>
            <a:endParaRPr lang="zh-CN" altLang="en-US" sz="4000" dirty="0">
              <a:latin typeface="方正姚体" panose="02010601030101010101" pitchFamily="2" charset="-122"/>
              <a:ea typeface="方正姚体" panose="02010601030101010101" pitchFamily="2" charset="-122"/>
            </a:endParaRPr>
          </a:p>
          <a:p>
            <a:pPr lvl="0"/>
            <a:r>
              <a:rPr lang="en-US" altLang="zh-CN" sz="4000" dirty="0">
                <a:latin typeface="方正姚体" panose="02010601030101010101" pitchFamily="2" charset="-122"/>
                <a:ea typeface="方正姚体" panose="02010601030101010101" pitchFamily="2" charset="-122"/>
              </a:rPr>
              <a:t>5</a:t>
            </a:r>
            <a:r>
              <a:rPr lang="zh-CN" altLang="en-US" sz="4000" dirty="0">
                <a:latin typeface="方正姚体" panose="02010601030101010101" pitchFamily="2" charset="-122"/>
                <a:ea typeface="方正姚体" panose="02010601030101010101" pitchFamily="2" charset="-122"/>
              </a:rPr>
              <a:t>、全体合伙人签署的对各合伙人认缴或者实际缴付出资的确认书。</a:t>
            </a:r>
            <a:endParaRPr lang="zh-CN" altLang="en-US" sz="4000" dirty="0">
              <a:latin typeface="方正姚体" panose="02010601030101010101" pitchFamily="2" charset="-122"/>
              <a:ea typeface="方正姚体" panose="02010601030101010101" pitchFamily="2"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7523" name="文本占位符 107522"/>
          <p:cNvSpPr>
            <a:spLocks noGrp="1"/>
          </p:cNvSpPr>
          <p:nvPr>
            <p:ph idx="1"/>
          </p:nvPr>
        </p:nvSpPr>
        <p:spPr>
          <a:xfrm>
            <a:off x="1524000" y="0"/>
            <a:ext cx="9144000" cy="6669088"/>
          </a:xfrm>
        </p:spPr>
        <p:txBody>
          <a:bodyPr/>
          <a:p>
            <a:pPr fontAlgn="base">
              <a:buNone/>
            </a:pPr>
            <a:r>
              <a:rPr lang="en-US" altLang="zh-CN" sz="2800" strike="noStrike" noProof="1" dirty="0">
                <a:latin typeface="方正姚体" panose="02010601030101010101" pitchFamily="2" charset="-122"/>
                <a:ea typeface="方正姚体" panose="02010601030101010101" pitchFamily="2" charset="-122"/>
              </a:rPr>
              <a:t>6</a:t>
            </a:r>
            <a:r>
              <a:rPr lang="zh-CN" altLang="en-US" sz="2800" strike="noStrike" noProof="1" dirty="0">
                <a:latin typeface="方正姚体" panose="02010601030101010101" pitchFamily="2" charset="-122"/>
                <a:ea typeface="方正姚体" panose="02010601030101010101" pitchFamily="2" charset="-122"/>
              </a:rPr>
              <a:t>、主要经营场所证明。</a:t>
            </a:r>
            <a:endParaRPr lang="zh-CN" altLang="en-US" sz="2800" strike="noStrike" noProof="1" dirty="0">
              <a:latin typeface="方正姚体" panose="02010601030101010101" pitchFamily="2" charset="-122"/>
              <a:ea typeface="方正姚体" panose="02010601030101010101" pitchFamily="2" charset="-122"/>
            </a:endParaRPr>
          </a:p>
          <a:p>
            <a:pPr fontAlgn="base">
              <a:buNone/>
            </a:pPr>
            <a:r>
              <a:rPr lang="zh-CN" altLang="en-US" sz="2800" strike="noStrike" noProof="1" dirty="0">
                <a:latin typeface="方正姚体" panose="02010601030101010101" pitchFamily="2" charset="-122"/>
                <a:ea typeface="方正姚体" panose="02010601030101010101" pitchFamily="2" charset="-122"/>
              </a:rPr>
              <a:t>    自有经营场所作为出资的，提交房管部门出具的产权证明；</a:t>
            </a:r>
            <a:endParaRPr lang="zh-CN" altLang="en-US" sz="2800" strike="noStrike" noProof="1" dirty="0">
              <a:latin typeface="方正姚体" panose="02010601030101010101" pitchFamily="2" charset="-122"/>
              <a:ea typeface="方正姚体" panose="02010601030101010101" pitchFamily="2" charset="-122"/>
            </a:endParaRPr>
          </a:p>
          <a:p>
            <a:pPr fontAlgn="base">
              <a:buNone/>
            </a:pPr>
            <a:r>
              <a:rPr lang="zh-CN" altLang="en-US" sz="2800" strike="noStrike" noProof="1" dirty="0">
                <a:latin typeface="方正姚体" panose="02010601030101010101" pitchFamily="2" charset="-122"/>
                <a:ea typeface="方正姚体" panose="02010601030101010101" pitchFamily="2" charset="-122"/>
              </a:rPr>
              <a:t>    租用他人的场所，提交租赁协议和房管部门的产权证明。</a:t>
            </a:r>
            <a:endParaRPr lang="zh-CN" altLang="en-US" sz="2800" strike="noStrike" noProof="1" dirty="0">
              <a:latin typeface="方正姚体" panose="02010601030101010101" pitchFamily="2" charset="-122"/>
              <a:ea typeface="方正姚体" panose="02010601030101010101" pitchFamily="2" charset="-122"/>
            </a:endParaRPr>
          </a:p>
          <a:p>
            <a:pPr fontAlgn="base">
              <a:buNone/>
            </a:pPr>
            <a:r>
              <a:rPr lang="zh-CN" altLang="en-US" sz="2800" strike="noStrike" noProof="1" dirty="0">
                <a:latin typeface="方正姚体" panose="02010601030101010101" pitchFamily="2" charset="-122"/>
                <a:ea typeface="方正姚体" panose="02010601030101010101" pitchFamily="2" charset="-122"/>
              </a:rPr>
              <a:t>    在农村，没有房管部门颁发的产权证明的，提交场所所在地村委会出具的证明。</a:t>
            </a:r>
            <a:endParaRPr lang="zh-CN" altLang="en-US" sz="1000" strike="noStrike" noProof="1" dirty="0">
              <a:latin typeface="方正姚体" panose="02010601030101010101" pitchFamily="2" charset="-122"/>
              <a:ea typeface="方正姚体" panose="02010601030101010101" pitchFamily="2" charset="-122"/>
            </a:endParaRPr>
          </a:p>
          <a:p>
            <a:pPr fontAlgn="base">
              <a:buNone/>
            </a:pPr>
            <a:r>
              <a:rPr lang="en-US" altLang="zh-CN" sz="2800" strike="noStrike" noProof="1" dirty="0">
                <a:latin typeface="方正姚体" panose="02010601030101010101" pitchFamily="2" charset="-122"/>
                <a:ea typeface="方正姚体" panose="02010601030101010101" pitchFamily="2" charset="-122"/>
              </a:rPr>
              <a:t>7</a:t>
            </a:r>
            <a:r>
              <a:rPr lang="zh-CN" altLang="en-US" sz="2800" strike="noStrike" noProof="1" dirty="0">
                <a:latin typeface="方正姚体" panose="02010601030101010101" pitchFamily="2" charset="-122"/>
                <a:ea typeface="方正姚体" panose="02010601030101010101" pitchFamily="2" charset="-122"/>
              </a:rPr>
              <a:t>、全体合伙人签署的委托执行事务合伙人的委托书；执行事务合伙人是法人或其他组织的，还应当提交其委派代表的委托书和身份证明复印件。</a:t>
            </a:r>
            <a:endParaRPr lang="zh-CN" altLang="en-US" sz="900" strike="noStrike" noProof="1" dirty="0">
              <a:latin typeface="方正姚体" panose="02010601030101010101" pitchFamily="2" charset="-122"/>
              <a:ea typeface="方正姚体" panose="02010601030101010101" pitchFamily="2" charset="-122"/>
            </a:endParaRPr>
          </a:p>
          <a:p>
            <a:pPr fontAlgn="base">
              <a:buNone/>
            </a:pPr>
            <a:r>
              <a:rPr lang="en-US" altLang="zh-CN" sz="2800" strike="noStrike" noProof="1" dirty="0">
                <a:latin typeface="方正姚体" panose="02010601030101010101" pitchFamily="2" charset="-122"/>
                <a:ea typeface="方正姚体" panose="02010601030101010101" pitchFamily="2" charset="-122"/>
              </a:rPr>
              <a:t>8</a:t>
            </a:r>
            <a:r>
              <a:rPr lang="zh-CN" altLang="en-US" sz="2800" strike="noStrike" noProof="1" dirty="0">
                <a:latin typeface="方正姚体" panose="02010601030101010101" pitchFamily="2" charset="-122"/>
                <a:ea typeface="方正姚体" panose="02010601030101010101" pitchFamily="2" charset="-122"/>
              </a:rPr>
              <a:t>、合伙人以实物、知识产权、土地使用权或者其他财产权利出资，经全体合伙人协商作价的，提交全体合伙人签署的协商作价确认书；经全体合伙人委托法定评估机构评估作价的，提交法定评估机构出具的评估作价证明</a:t>
            </a:r>
            <a:r>
              <a:rPr lang="zh-CN" altLang="en-US" sz="2800" strike="noStrike" noProof="1" dirty="0"/>
              <a:t>。</a:t>
            </a:r>
            <a:endParaRPr lang="zh-CN" altLang="en-US" sz="2800" strike="noStrike" noProof="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9571" name="文本占位符 109570"/>
          <p:cNvSpPr>
            <a:spLocks noGrp="1"/>
          </p:cNvSpPr>
          <p:nvPr>
            <p:ph idx="1"/>
          </p:nvPr>
        </p:nvSpPr>
        <p:spPr>
          <a:xfrm>
            <a:off x="1981200" y="404813"/>
            <a:ext cx="8229600" cy="5726113"/>
          </a:xfrm>
        </p:spPr>
        <p:txBody>
          <a:bodyPr/>
          <a:p>
            <a:pPr fontAlgn="base">
              <a:buNone/>
            </a:pPr>
            <a:r>
              <a:rPr lang="en-US" altLang="zh-CN" strike="noStrike" noProof="1" dirty="0">
                <a:latin typeface="方正姚体" panose="02010601030101010101" pitchFamily="2" charset="-122"/>
                <a:ea typeface="方正姚体" panose="02010601030101010101" pitchFamily="2" charset="-122"/>
              </a:rPr>
              <a:t>9</a:t>
            </a:r>
            <a:r>
              <a:rPr lang="zh-CN" altLang="en-US" strike="noStrike" noProof="1" dirty="0">
                <a:latin typeface="方正姚体" panose="02010601030101010101" pitchFamily="2" charset="-122"/>
                <a:ea typeface="方正姚体" panose="02010601030101010101" pitchFamily="2" charset="-122"/>
              </a:rPr>
              <a:t>、法律、行政法规规定设立特殊的普通合伙企业需要提交合伙人的职业资格证明的，提交相应证明。</a:t>
            </a:r>
            <a:endParaRPr lang="zh-CN" altLang="en-US" strike="noStrike" noProof="1" dirty="0">
              <a:latin typeface="方正姚体" panose="02010601030101010101" pitchFamily="2" charset="-122"/>
              <a:ea typeface="方正姚体" panose="02010601030101010101" pitchFamily="2" charset="-122"/>
            </a:endParaRPr>
          </a:p>
          <a:p>
            <a:pPr fontAlgn="base">
              <a:buNone/>
            </a:pPr>
            <a:r>
              <a:rPr lang="en-US" altLang="zh-CN" strike="noStrike" noProof="1" dirty="0">
                <a:latin typeface="方正姚体" panose="02010601030101010101" pitchFamily="2" charset="-122"/>
                <a:ea typeface="方正姚体" panose="02010601030101010101" pitchFamily="2" charset="-122"/>
              </a:rPr>
              <a:t>10</a:t>
            </a:r>
            <a:r>
              <a:rPr lang="zh-CN" altLang="en-US" strike="noStrike" noProof="1" dirty="0">
                <a:latin typeface="方正姚体" panose="02010601030101010101" pitchFamily="2" charset="-122"/>
                <a:ea typeface="方正姚体" panose="02010601030101010101" pitchFamily="2" charset="-122"/>
              </a:rPr>
              <a:t>、办理了名称预先的，提交名称预先核准通知书。</a:t>
            </a:r>
            <a:endParaRPr lang="zh-CN" altLang="en-US" strike="noStrike" noProof="1" dirty="0">
              <a:latin typeface="方正姚体" panose="02010601030101010101" pitchFamily="2" charset="-122"/>
              <a:ea typeface="方正姚体" panose="02010601030101010101" pitchFamily="2" charset="-122"/>
            </a:endParaRPr>
          </a:p>
          <a:p>
            <a:pPr fontAlgn="base">
              <a:buNone/>
            </a:pPr>
            <a:r>
              <a:rPr lang="en-US" altLang="zh-CN" strike="noStrike" noProof="1" dirty="0">
                <a:latin typeface="方正姚体" panose="02010601030101010101" pitchFamily="2" charset="-122"/>
                <a:ea typeface="方正姚体" panose="02010601030101010101" pitchFamily="2" charset="-122"/>
              </a:rPr>
              <a:t>11</a:t>
            </a:r>
            <a:r>
              <a:rPr lang="zh-CN" altLang="en-US" strike="noStrike" noProof="1" dirty="0">
                <a:latin typeface="方正姚体" panose="02010601030101010101" pitchFamily="2" charset="-122"/>
                <a:ea typeface="方正姚体" panose="02010601030101010101" pitchFamily="2" charset="-122"/>
              </a:rPr>
              <a:t>、法律、行政法规或者国务院决定规定在登记前须经批准的项目的，提交有关批准文件。</a:t>
            </a:r>
            <a:endParaRPr lang="zh-CN" altLang="en-US" strike="noStrike" noProof="1" dirty="0">
              <a:latin typeface="方正姚体" panose="02010601030101010101" pitchFamily="2" charset="-122"/>
              <a:ea typeface="方正姚体" panose="02010601030101010101" pitchFamily="2" charset="-122"/>
            </a:endParaRPr>
          </a:p>
          <a:p>
            <a:pPr fontAlgn="base">
              <a:buNone/>
            </a:pPr>
            <a:r>
              <a:rPr lang="en-US" altLang="zh-CN" strike="noStrike" noProof="1" dirty="0">
                <a:latin typeface="方正姚体" panose="02010601030101010101" pitchFamily="2" charset="-122"/>
                <a:ea typeface="方正姚体" panose="02010601030101010101" pitchFamily="2" charset="-122"/>
              </a:rPr>
              <a:t>12</a:t>
            </a:r>
            <a:r>
              <a:rPr lang="zh-CN" altLang="en-US" strike="noStrike" noProof="1" dirty="0">
                <a:latin typeface="方正姚体" panose="02010601030101010101" pitchFamily="2" charset="-122"/>
                <a:ea typeface="方正姚体" panose="02010601030101010101" pitchFamily="2" charset="-122"/>
              </a:rPr>
              <a:t>、国家工商行政管理局规定提交的其他文件。</a:t>
            </a:r>
            <a:endParaRPr lang="zh-CN" altLang="en-US" strike="noStrike" noProof="1" dirty="0">
              <a:latin typeface="方正姚体" panose="02010601030101010101" pitchFamily="2" charset="-122"/>
              <a:ea typeface="方正姚体" panose="02010601030101010101" pitchFamily="2"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0834" name="标题 120833"/>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（三）合伙企业的财产</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20835" name="文本占位符 120834"/>
          <p:cNvSpPr>
            <a:spLocks noGrp="1"/>
          </p:cNvSpPr>
          <p:nvPr>
            <p:ph idx="1"/>
          </p:nvPr>
        </p:nvSpPr>
        <p:spPr>
          <a:xfrm>
            <a:off x="1981200" y="1600200"/>
            <a:ext cx="8435975" cy="4997450"/>
          </a:xfrm>
          <a:ln>
            <a:solidFill>
              <a:srgbClr val="FFFF00"/>
            </a:solidFill>
          </a:ln>
        </p:spPr>
        <p:txBody>
          <a:bodyPr/>
          <a:p>
            <a:pPr fontAlgn="base">
              <a:buNone/>
            </a:pPr>
            <a:r>
              <a:rPr lang="en-US" altLang="zh-CN" b="1" strike="noStrike" noProof="1" dirty="0">
                <a:latin typeface="华文琥珀" panose="02010800040101010101" pitchFamily="2" charset="-122"/>
                <a:ea typeface="华文琥珀" panose="02010800040101010101" pitchFamily="2" charset="-122"/>
              </a:rPr>
              <a:t>1</a:t>
            </a:r>
            <a:r>
              <a:rPr lang="zh-CN" altLang="en-US" b="1" strike="noStrike" noProof="1" dirty="0">
                <a:latin typeface="华文琥珀" panose="02010800040101010101" pitchFamily="2" charset="-122"/>
                <a:ea typeface="华文琥珀" panose="02010800040101010101" pitchFamily="2" charset="-122"/>
              </a:rPr>
              <a:t>、合伙企业财产的构成</a:t>
            </a:r>
            <a:endParaRPr lang="zh-CN" altLang="en-US" b="1" strike="noStrike" noProof="1" dirty="0">
              <a:latin typeface="华文琥珀" panose="02010800040101010101" pitchFamily="2" charset="-122"/>
              <a:ea typeface="华文琥珀" panose="02010800040101010101" pitchFamily="2" charset="-122"/>
            </a:endParaRPr>
          </a:p>
          <a:p>
            <a:pPr fontAlgn="base">
              <a:buNone/>
            </a:pPr>
            <a:r>
              <a:rPr lang="zh-CN" altLang="en-US" b="1" strike="noStrike" noProof="1" dirty="0"/>
              <a:t>原始财产，主要涉及三个问题：</a:t>
            </a:r>
            <a:endParaRPr lang="zh-CN" altLang="en-US" b="1" strike="noStrike" noProof="1" dirty="0"/>
          </a:p>
          <a:p>
            <a:pPr fontAlgn="base">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）合伙人的出资并非均能构成合伙企业的财产，如劳务出资就是例外。</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）合伙人也可以通过转让占有权、使用权的方式形成合伙企业的原始财产，如房屋一定时期的占有权和使用权。</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3</a:t>
            </a:r>
            <a:r>
              <a:rPr lang="zh-CN" altLang="en-US" strike="noStrike" noProof="1" dirty="0">
                <a:latin typeface="华文细黑" panose="02010600040101010101" pitchFamily="2" charset="-122"/>
                <a:ea typeface="华文细黑" panose="02010600040101010101" pitchFamily="2" charset="-122"/>
              </a:rPr>
              <a:t>）合伙企业的原始财产是全体合伙人“认缴”的财产，而非一定是“实际缴纳”的。</a:t>
            </a:r>
            <a:endParaRPr lang="zh-CN" altLang="en-US" strike="noStrike" noProof="1" dirty="0">
              <a:latin typeface="华文细黑" panose="02010600040101010101" pitchFamily="2" charset="-122"/>
              <a:ea typeface="华文细黑" panose="02010600040101010101" pitchFamily="2" charset="-122"/>
            </a:endParaRPr>
          </a:p>
          <a:p>
            <a:pPr fontAlgn="base"/>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83" name="文本占位符 122882"/>
          <p:cNvSpPr>
            <a:spLocks noGrp="1"/>
          </p:cNvSpPr>
          <p:nvPr>
            <p:ph idx="1"/>
          </p:nvPr>
        </p:nvSpPr>
        <p:spPr>
          <a:xfrm>
            <a:off x="1981200" y="620713"/>
            <a:ext cx="8229600" cy="5510213"/>
          </a:xfrm>
        </p:spPr>
        <p:txBody>
          <a:bodyPr/>
          <a:p>
            <a:pPr fontAlgn="base">
              <a:buNone/>
            </a:pPr>
            <a:endParaRPr lang="en-US" altLang="zh-CN" strike="noStrike" noProof="1" dirty="0"/>
          </a:p>
          <a:p>
            <a:pPr fontAlgn="base">
              <a:buNone/>
            </a:pPr>
            <a:endParaRPr lang="en-US" altLang="zh-CN" strike="noStrike" noProof="1" dirty="0"/>
          </a:p>
          <a:p>
            <a:pPr fontAlgn="base">
              <a:buNone/>
            </a:pPr>
            <a:r>
              <a:rPr lang="zh-CN" altLang="en-US" strike="noStrike" noProof="1" dirty="0">
                <a:ea typeface="黑体" panose="02010609060101010101" pitchFamily="2" charset="-122"/>
              </a:rPr>
              <a:t>积累财产，主要包括两个方面：</a:t>
            </a:r>
            <a:endParaRPr lang="zh-CN" altLang="en-US" strike="noStrike" noProof="1" dirty="0">
              <a:ea typeface="黑体" panose="02010609060101010101" pitchFamily="2" charset="-122"/>
            </a:endParaRPr>
          </a:p>
          <a:p>
            <a:pPr fontAlgn="base">
              <a:buNone/>
            </a:pPr>
            <a:r>
              <a:rPr lang="zh-CN" altLang="en-US" strike="noStrike" noProof="1" dirty="0"/>
              <a:t>           </a:t>
            </a:r>
            <a:r>
              <a:rPr lang="zh-CN" altLang="en-US" strike="noStrike" noProof="1" dirty="0">
                <a:latin typeface="华文细黑" panose="02010600040101010101" pitchFamily="2" charset="-122"/>
                <a:ea typeface="华文细黑" panose="02010600040101010101" pitchFamily="2" charset="-122"/>
              </a:rPr>
              <a:t>一方面是以合伙企业名义取得的收益，即营业收入。</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latin typeface="华文细黑" panose="02010600040101010101" pitchFamily="2" charset="-122"/>
                <a:ea typeface="华文细黑" panose="02010600040101010101" pitchFamily="2" charset="-122"/>
              </a:rPr>
              <a:t>           另一方面是依法取得的其他财产。即根据法律、行政法规等的规定合法取得的其他财产，如合法接受赠与的财产等。</a:t>
            </a:r>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4930" name="标题 124929"/>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（三）合伙企业的财产</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24931" name="文本占位符 124930"/>
          <p:cNvSpPr>
            <a:spLocks noGrp="1"/>
          </p:cNvSpPr>
          <p:nvPr>
            <p:ph idx="1"/>
          </p:nvPr>
        </p:nvSpPr>
        <p:spPr>
          <a:xfrm>
            <a:off x="1981200" y="1600200"/>
            <a:ext cx="8291513" cy="5068888"/>
          </a:xfrm>
          <a:ln>
            <a:solidFill>
              <a:srgbClr val="FFFF00"/>
            </a:solidFill>
          </a:ln>
        </p:spPr>
        <p:txBody>
          <a:bodyPr/>
          <a:p>
            <a:pPr fontAlgn="base">
              <a:buNone/>
            </a:pPr>
            <a:r>
              <a:rPr lang="en-US" altLang="zh-CN" strike="noStrike" noProof="1" dirty="0">
                <a:latin typeface="华文琥珀" panose="02010800040101010101" pitchFamily="2" charset="-122"/>
                <a:ea typeface="华文琥珀" panose="02010800040101010101" pitchFamily="2" charset="-122"/>
              </a:rPr>
              <a:t>2</a:t>
            </a:r>
            <a:r>
              <a:rPr lang="zh-CN" altLang="en-US" strike="noStrike" noProof="1" dirty="0">
                <a:latin typeface="华文琥珀" panose="02010800040101010101" pitchFamily="2" charset="-122"/>
                <a:ea typeface="华文琥珀" panose="02010800040101010101" pitchFamily="2" charset="-122"/>
              </a:rPr>
              <a:t>、合伙企业财产的性质</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）合伙人在合伙企业清算前一般不得请求分割合伙企业的财产。</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a:latin typeface="华文细黑" panose="02010600040101010101" pitchFamily="2" charset="-122"/>
                <a:ea typeface="华文细黑" panose="02010600040101010101" pitchFamily="2" charset="-122"/>
              </a:rPr>
              <a:t>   </a:t>
            </a:r>
            <a:r>
              <a:rPr lang="en-US" altLang="zh-CN" sz="2800" strike="noStrike" noProof="1" dirty="0">
                <a:solidFill>
                  <a:schemeClr val="tx1"/>
                </a:solidFill>
                <a:latin typeface="华文细黑" panose="02010600040101010101" pitchFamily="2" charset="-122"/>
                <a:ea typeface="华文细黑" panose="02010600040101010101" pitchFamily="2" charset="-122"/>
              </a:rPr>
              <a:t>a\</a:t>
            </a:r>
            <a:r>
              <a:rPr lang="zh-CN" altLang="en-US" sz="2800" strike="noStrike" noProof="1" dirty="0">
                <a:solidFill>
                  <a:schemeClr val="tx1"/>
                </a:solidFill>
                <a:latin typeface="华文细黑" panose="02010600040101010101" pitchFamily="2" charset="-122"/>
                <a:ea typeface="华文细黑" panose="02010600040101010101" pitchFamily="2" charset="-122"/>
              </a:rPr>
              <a:t>原则上不得请求分割合伙企业的财产：独立性和完整性</a:t>
            </a:r>
            <a:endParaRPr lang="zh-CN" altLang="en-US" sz="2800" strike="noStrike" noProof="1" dirty="0">
              <a:solidFill>
                <a:schemeClr val="tx1"/>
              </a:solidFill>
              <a:latin typeface="华文细黑" panose="02010600040101010101" pitchFamily="2" charset="-122"/>
              <a:ea typeface="华文细黑" panose="02010600040101010101" pitchFamily="2" charset="-122"/>
            </a:endParaRPr>
          </a:p>
          <a:p>
            <a:pPr fontAlgn="base">
              <a:buNone/>
            </a:pPr>
            <a:r>
              <a:rPr lang="zh-CN" altLang="en-US" sz="2800" strike="noStrike" noProof="1" dirty="0">
                <a:solidFill>
                  <a:schemeClr val="tx1"/>
                </a:solidFill>
                <a:latin typeface="华文细黑" panose="02010600040101010101" pitchFamily="2" charset="-122"/>
                <a:ea typeface="华文细黑" panose="02010600040101010101" pitchFamily="2" charset="-122"/>
              </a:rPr>
              <a:t>   </a:t>
            </a:r>
            <a:r>
              <a:rPr lang="en-US" altLang="zh-CN" sz="2800" strike="noStrike" noProof="1" dirty="0">
                <a:solidFill>
                  <a:schemeClr val="tx1"/>
                </a:solidFill>
                <a:latin typeface="华文细黑" panose="02010600040101010101" pitchFamily="2" charset="-122"/>
                <a:ea typeface="华文细黑" panose="02010600040101010101" pitchFamily="2" charset="-122"/>
              </a:rPr>
              <a:t>b\</a:t>
            </a:r>
            <a:r>
              <a:rPr lang="zh-CN" altLang="en-US" sz="2800" strike="noStrike" noProof="1" dirty="0">
                <a:solidFill>
                  <a:schemeClr val="tx1"/>
                </a:solidFill>
                <a:latin typeface="华文细黑" panose="02010600040101010101" pitchFamily="2" charset="-122"/>
                <a:ea typeface="华文细黑" panose="02010600040101010101" pitchFamily="2" charset="-122"/>
              </a:rPr>
              <a:t>法律有规定时可以请求分割。</a:t>
            </a:r>
            <a:endParaRPr lang="zh-CN" altLang="en-US" sz="2800" strike="noStrike" noProof="1" dirty="0">
              <a:solidFill>
                <a:schemeClr val="tx1"/>
              </a:solidFill>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）合伙企业不得因合伙企业合伙人“违法”分割财产而对抗善意第三人。</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solidFill>
                  <a:schemeClr val="tx1"/>
                </a:solidFill>
                <a:latin typeface="华文细黑" panose="02010600040101010101" pitchFamily="2" charset="-122"/>
                <a:ea typeface="华文细黑" panose="02010600040101010101" pitchFamily="2" charset="-122"/>
              </a:rPr>
              <a:t>   </a:t>
            </a:r>
            <a:r>
              <a:rPr lang="zh-CN" altLang="en-US" sz="2800" strike="noStrike" noProof="1" dirty="0">
                <a:solidFill>
                  <a:schemeClr val="tx1"/>
                </a:solidFill>
                <a:latin typeface="华文细黑" panose="02010600040101010101" pitchFamily="2" charset="-122"/>
                <a:ea typeface="华文细黑" panose="02010600040101010101" pitchFamily="2" charset="-122"/>
              </a:rPr>
              <a:t>善意取得制度</a:t>
            </a:r>
            <a:endParaRPr lang="zh-CN" altLang="en-US" sz="2800" strike="noStrike" noProof="1" dirty="0">
              <a:solidFill>
                <a:schemeClr val="tx1"/>
              </a:solidFill>
              <a:latin typeface="华文细黑" panose="02010600040101010101" pitchFamily="2" charset="-122"/>
              <a:ea typeface="华文细黑" panose="0201060004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739775" y="1252220"/>
            <a:ext cx="6770370" cy="1753235"/>
          </a:xfrm>
          <a:prstGeom prst="rect">
            <a:avLst/>
          </a:prstGeom>
          <a:noFill/>
        </p:spPr>
        <p:txBody>
          <a:bodyPr wrap="square" rtlCol="0" anchor="t">
            <a:spAutoFit/>
          </a:bodyPr>
          <a:p>
            <a:r>
              <a:rPr lang="zh-CN" altLang="en-US" sz="3600"/>
              <a:t>在创业过程中，由于一个人创业压力风险过大，小明想到了和人合伙创业，打算成立合伙企业。</a:t>
            </a:r>
            <a:endParaRPr lang="zh-CN" altLang="en-US" sz="360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8" name="标题 126977"/>
          <p:cNvSpPr>
            <a:spLocks noGrp="1"/>
          </p:cNvSpPr>
          <p:nvPr>
            <p:ph type="title"/>
          </p:nvPr>
        </p:nvSpPr>
        <p:spPr>
          <a:xfrm>
            <a:off x="1774825" y="188913"/>
            <a:ext cx="8435975" cy="936625"/>
          </a:xfrm>
          <a:ln>
            <a:solidFill>
              <a:srgbClr val="FFFF00"/>
            </a:solidFill>
          </a:ln>
        </p:spPr>
        <p:txBody>
          <a:bodyPr anchor="ctr"/>
          <a:p>
            <a:pPr fontAlgn="base"/>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28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（三）合伙企业的财产</a:t>
            </a:r>
            <a:endParaRPr lang="zh-CN" altLang="en-US" sz="28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26979" name="文本占位符 126978"/>
          <p:cNvSpPr>
            <a:spLocks noGrp="1"/>
          </p:cNvSpPr>
          <p:nvPr>
            <p:ph idx="1"/>
          </p:nvPr>
        </p:nvSpPr>
        <p:spPr>
          <a:xfrm>
            <a:off x="1774825" y="1268413"/>
            <a:ext cx="8424863" cy="5400675"/>
          </a:xfrm>
          <a:ln>
            <a:solidFill>
              <a:srgbClr val="FFFF00"/>
            </a:solidFill>
          </a:ln>
        </p:spPr>
        <p:txBody>
          <a:bodyPr/>
          <a:p>
            <a:pPr fontAlgn="base">
              <a:buNone/>
            </a:pPr>
            <a:r>
              <a:rPr lang="en-US" altLang="zh-CN" sz="2800" strike="noStrike" noProof="1" dirty="0">
                <a:latin typeface="华文琥珀" panose="02010800040101010101" pitchFamily="2" charset="-122"/>
                <a:ea typeface="华文琥珀" panose="02010800040101010101" pitchFamily="2" charset="-122"/>
              </a:rPr>
              <a:t>3</a:t>
            </a:r>
            <a:r>
              <a:rPr lang="zh-CN" altLang="en-US" sz="2800" strike="noStrike" noProof="1" dirty="0">
                <a:latin typeface="华文琥珀" panose="02010800040101010101" pitchFamily="2" charset="-122"/>
                <a:ea typeface="华文琥珀" panose="02010800040101010101" pitchFamily="2" charset="-122"/>
              </a:rPr>
              <a:t>、合伙人财产份额的转让</a:t>
            </a:r>
            <a:endParaRPr lang="zh-CN" altLang="en-US" sz="2800" strike="noStrike" noProof="1" dirty="0">
              <a:latin typeface="华文琥珀" panose="02010800040101010101" pitchFamily="2" charset="-122"/>
              <a:ea typeface="华文琥珀" panose="02010800040101010101" pitchFamily="2" charset="-122"/>
            </a:endParaRPr>
          </a:p>
          <a:p>
            <a:pPr fontAlgn="base">
              <a:buNone/>
            </a:pPr>
            <a:r>
              <a:rPr lang="en-US" altLang="zh-CN" sz="2800" b="1" strike="noStrike" noProof="1" dirty="0">
                <a:latin typeface="华文细黑" panose="02010600040101010101" pitchFamily="2" charset="-122"/>
                <a:ea typeface="华文细黑" panose="02010600040101010101" pitchFamily="2" charset="-122"/>
              </a:rPr>
              <a:t>1</a:t>
            </a:r>
            <a:r>
              <a:rPr lang="zh-CN" altLang="en-US" sz="2800" b="1" strike="noStrike" noProof="1" dirty="0">
                <a:latin typeface="华文细黑" panose="02010600040101010101" pitchFamily="2" charset="-122"/>
                <a:ea typeface="华文细黑" panose="02010600040101010101" pitchFamily="2" charset="-122"/>
              </a:rPr>
              <a:t>）合伙人转让财产份额时应遵守的法定原则</a:t>
            </a:r>
            <a:endParaRPr lang="zh-CN" altLang="en-US" sz="2800" b="1" strike="noStrike" noProof="1" dirty="0">
              <a:latin typeface="华文细黑" panose="02010600040101010101" pitchFamily="2" charset="-122"/>
              <a:ea typeface="华文细黑" panose="02010600040101010101" pitchFamily="2" charset="-122"/>
            </a:endParaRPr>
          </a:p>
          <a:p>
            <a:pPr algn="ctr" fontAlgn="base">
              <a:buNone/>
            </a:pPr>
            <a:r>
              <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协议优先原则</a:t>
            </a:r>
            <a:r>
              <a:rPr lang="en-US" altLang="zh-CN" sz="2800" b="1" strike="noStrike" noProof="1">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a:t>
            </a:r>
            <a:r>
              <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一致同意：外部转让</a:t>
            </a:r>
            <a:endPar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buNone/>
            </a:pPr>
            <a:r>
              <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               通                                  知：内部转让</a:t>
            </a:r>
            <a:endPar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buNone/>
            </a:pPr>
            <a:r>
              <a:rPr lang="en-US" altLang="zh-CN" sz="2800" b="1" strike="noStrike" noProof="1" dirty="0">
                <a:latin typeface="华文细黑" panose="02010600040101010101" pitchFamily="2" charset="-122"/>
                <a:ea typeface="华文细黑" panose="02010600040101010101" pitchFamily="2" charset="-122"/>
              </a:rPr>
              <a:t>2</a:t>
            </a:r>
            <a:r>
              <a:rPr lang="zh-CN" altLang="en-US" sz="2800" b="1" strike="noStrike" noProof="1" dirty="0">
                <a:latin typeface="华文细黑" panose="02010600040101010101" pitchFamily="2" charset="-122"/>
                <a:ea typeface="华文细黑" panose="02010600040101010101" pitchFamily="2" charset="-122"/>
              </a:rPr>
              <a:t>）其他合伙人的优先购买权</a:t>
            </a:r>
            <a:endParaRPr lang="zh-CN" altLang="en-US" sz="2800" b="1" strike="noStrike" noProof="1" dirty="0">
              <a:latin typeface="华文细黑" panose="02010600040101010101" pitchFamily="2" charset="-122"/>
              <a:ea typeface="华文细黑" panose="02010600040101010101" pitchFamily="2" charset="-122"/>
            </a:endParaRPr>
          </a:p>
          <a:p>
            <a:pPr algn="ctr" fontAlgn="base">
              <a:buNone/>
            </a:pPr>
            <a:r>
              <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协议无限定</a:t>
            </a:r>
            <a:r>
              <a:rPr lang="en-US" altLang="zh-CN"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a:t>
            </a:r>
            <a:r>
              <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同等条件</a:t>
            </a:r>
            <a:endPar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buNone/>
            </a:pPr>
            <a:r>
              <a:rPr lang="en-US" altLang="zh-CN" sz="2800" b="1" strike="noStrike" noProof="1" dirty="0">
                <a:latin typeface="华文细黑" panose="02010600040101010101" pitchFamily="2" charset="-122"/>
                <a:ea typeface="华文细黑" panose="02010600040101010101" pitchFamily="2" charset="-122"/>
              </a:rPr>
              <a:t>3</a:t>
            </a:r>
            <a:r>
              <a:rPr lang="zh-CN" altLang="en-US" sz="2800" b="1" strike="noStrike" noProof="1" dirty="0">
                <a:latin typeface="华文细黑" panose="02010600040101010101" pitchFamily="2" charset="-122"/>
                <a:ea typeface="华文细黑" panose="02010600040101010101" pitchFamily="2" charset="-122"/>
              </a:rPr>
              <a:t>）财产份额受让人所享有的权利和应履行的义务</a:t>
            </a:r>
            <a:endParaRPr lang="zh-CN" altLang="en-US" sz="2800" b="1" strike="noStrike" noProof="1" dirty="0">
              <a:latin typeface="华文细黑" panose="02010600040101010101" pitchFamily="2" charset="-122"/>
              <a:ea typeface="华文细黑" panose="02010600040101010101" pitchFamily="2" charset="-122"/>
            </a:endParaRPr>
          </a:p>
          <a:p>
            <a:pPr algn="ctr" fontAlgn="base">
              <a:buNone/>
            </a:pPr>
            <a:r>
              <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修改的协议</a:t>
            </a:r>
            <a:r>
              <a:rPr lang="en-US" altLang="zh-CN"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a:t>
            </a:r>
            <a:r>
              <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本法</a:t>
            </a:r>
            <a:endPar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buNone/>
            </a:pPr>
            <a:r>
              <a:rPr lang="en-US" altLang="zh-CN" sz="2800" b="1" strike="noStrike" noProof="1" dirty="0">
                <a:latin typeface="华文细黑" panose="02010600040101010101" pitchFamily="2" charset="-122"/>
                <a:ea typeface="华文细黑" panose="02010600040101010101" pitchFamily="2" charset="-122"/>
              </a:rPr>
              <a:t>4</a:t>
            </a:r>
            <a:r>
              <a:rPr lang="zh-CN" altLang="en-US" sz="2800" b="1" strike="noStrike" noProof="1" dirty="0">
                <a:latin typeface="华文细黑" panose="02010600040101010101" pitchFamily="2" charset="-122"/>
                <a:ea typeface="华文细黑" panose="02010600040101010101" pitchFamily="2" charset="-122"/>
              </a:rPr>
              <a:t>）合伙人以自己的财产份额出质时应遵守的原则。</a:t>
            </a:r>
            <a:endParaRPr lang="zh-CN" altLang="en-US" sz="2800" b="1" strike="noStrike" noProof="1" dirty="0">
              <a:latin typeface="华文细黑" panose="02010600040101010101" pitchFamily="2" charset="-122"/>
              <a:ea typeface="华文细黑" panose="02010600040101010101" pitchFamily="2" charset="-122"/>
            </a:endParaRPr>
          </a:p>
          <a:p>
            <a:pPr algn="ctr" fontAlgn="base">
              <a:buNone/>
            </a:pPr>
            <a:r>
              <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一致同意；非法出质，赔损失</a:t>
            </a:r>
            <a:endParaRPr lang="zh-CN" altLang="en-US" sz="2800" b="1"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8002" name="标题 128001"/>
          <p:cNvSpPr>
            <a:spLocks noGrp="1"/>
          </p:cNvSpPr>
          <p:nvPr>
            <p:ph type="title"/>
          </p:nvPr>
        </p:nvSpPr>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（四）合伙事务执行</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28003" name="文本占位符 128002"/>
          <p:cNvSpPr>
            <a:spLocks noGrp="1"/>
          </p:cNvSpPr>
          <p:nvPr>
            <p:ph idx="1"/>
          </p:nvPr>
        </p:nvSpPr>
        <p:spPr>
          <a:xfrm>
            <a:off x="1981200" y="1600200"/>
            <a:ext cx="8435975" cy="5068888"/>
          </a:xfrm>
          <a:ln>
            <a:solidFill>
              <a:srgbClr val="FFFF00"/>
            </a:solidFill>
          </a:ln>
        </p:spPr>
        <p:txBody>
          <a:bodyPr/>
          <a:p>
            <a:pPr fontAlgn="base">
              <a:lnSpc>
                <a:spcPct val="90000"/>
              </a:lnSpc>
              <a:buNone/>
            </a:pPr>
            <a:r>
              <a:rPr lang="en-US" altLang="zh-CN" strike="noStrike" noProof="1" dirty="0">
                <a:latin typeface="华文琥珀" panose="02010800040101010101" pitchFamily="2" charset="-122"/>
                <a:ea typeface="华文琥珀" panose="02010800040101010101" pitchFamily="2" charset="-122"/>
              </a:rPr>
              <a:t>1</a:t>
            </a:r>
            <a:r>
              <a:rPr lang="zh-CN" altLang="en-US" strike="noStrike" noProof="1" dirty="0">
                <a:latin typeface="华文琥珀" panose="02010800040101010101" pitchFamily="2" charset="-122"/>
                <a:ea typeface="华文琥珀" panose="02010800040101010101" pitchFamily="2" charset="-122"/>
              </a:rPr>
              <a:t>、合伙事务执行的形式</a:t>
            </a:r>
            <a:endParaRPr lang="zh-CN" altLang="en-US" strike="noStrike" noProof="1" dirty="0">
              <a:latin typeface="华文琥珀" panose="02010800040101010101" pitchFamily="2" charset="-122"/>
              <a:ea typeface="华文琥珀" panose="02010800040101010101" pitchFamily="2" charset="-122"/>
            </a:endParaRPr>
          </a:p>
          <a:p>
            <a:pPr fontAlgn="base">
              <a:lnSpc>
                <a:spcPct val="90000"/>
              </a:lnSpc>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）全体合伙人共同执行合伙事务：</a:t>
            </a:r>
            <a:endParaRPr lang="zh-CN" altLang="en-US" strike="noStrike" noProof="1" dirty="0">
              <a:latin typeface="华文细黑" panose="02010600040101010101" pitchFamily="2" charset="-122"/>
              <a:ea typeface="华文细黑" panose="02010600040101010101" pitchFamily="2" charset="-122"/>
            </a:endParaRPr>
          </a:p>
          <a:p>
            <a:pPr algn="ctr" fontAlgn="base">
              <a:lnSpc>
                <a:spcPct val="90000"/>
              </a:lnSpc>
              <a:buNone/>
            </a:pP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参与经营   处理事务   代表企业</a:t>
            </a:r>
            <a:endPar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lnSpc>
                <a:spcPct val="90000"/>
              </a:lnSpc>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）委托一个或数个合伙人执行合伙事务：</a:t>
            </a: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buNone/>
            </a:pPr>
            <a:r>
              <a:rPr lang="zh-CN" altLang="en-US" sz="2800" strike="noStrike" noProof="1" dirty="0">
                <a:latin typeface="华文细黑" panose="02010600040101010101" pitchFamily="2" charset="-122"/>
                <a:ea typeface="华文细黑" panose="02010600040101010101" pitchFamily="2" charset="-122"/>
              </a:rPr>
              <a:t>  </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  合伙事务执行须有全体合伙人共同决定，但对经合伙人全体决定事务的执行，则不妨由合伙人中的一个或数个甚至第三人为之，</a:t>
            </a:r>
            <a:r>
              <a:rPr lang="zh-CN" altLang="en-US" sz="2800" strike="noStrike" noProof="1" dirty="0">
                <a:latin typeface="方正舒体" panose="02010601030101010101" pitchFamily="2" charset="-122"/>
                <a:ea typeface="方正舒体" panose="02010601030101010101" pitchFamily="2" charset="-122"/>
              </a:rPr>
              <a:t>即行为的决定</a:t>
            </a:r>
            <a:r>
              <a:rPr lang="zh-CN" altLang="en-US" sz="2800" strike="noStrike" noProof="1" dirty="0">
                <a:solidFill>
                  <a:srgbClr val="FFFF00"/>
                </a:solidFill>
                <a:latin typeface="华文细黑" panose="02010600040101010101" pitchFamily="2" charset="-122"/>
                <a:ea typeface="华文细黑" panose="02010600040101010101" pitchFamily="2" charset="-122"/>
              </a:rPr>
              <a:t>与</a:t>
            </a:r>
            <a:r>
              <a:rPr lang="zh-CN" altLang="en-US" sz="2800" strike="noStrike" noProof="1" dirty="0">
                <a:latin typeface="方正舒体" panose="02010601030101010101" pitchFamily="2" charset="-122"/>
                <a:ea typeface="方正舒体" panose="02010601030101010101" pitchFamily="2" charset="-122"/>
              </a:rPr>
              <a:t>决定的执行</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是有区别的。</a:t>
            </a:r>
            <a:endPar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lnSpc>
                <a:spcPct val="90000"/>
              </a:lnSpc>
              <a:buNone/>
            </a:pPr>
            <a:r>
              <a:rPr lang="en-US" altLang="zh-CN" strike="noStrike" noProof="1" dirty="0">
                <a:latin typeface="华文细黑" panose="02010600040101010101" pitchFamily="2" charset="-122"/>
                <a:ea typeface="华文细黑" panose="02010600040101010101" pitchFamily="2" charset="-122"/>
              </a:rPr>
              <a:t>3</a:t>
            </a:r>
            <a:r>
              <a:rPr lang="zh-CN" altLang="en-US" strike="noStrike" noProof="1" dirty="0">
                <a:latin typeface="华文细黑" panose="02010600040101010101" pitchFamily="2" charset="-122"/>
                <a:ea typeface="华文细黑" panose="02010600040101010101" pitchFamily="2" charset="-122"/>
              </a:rPr>
              <a:t>）法人、其他组织执行合伙事务的，由其委派的代表执行。</a:t>
            </a:r>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22" name="标题 133121"/>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（四）合伙事务执行</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33123" name="文本占位符 133122"/>
          <p:cNvSpPr>
            <a:spLocks noGrp="1"/>
          </p:cNvSpPr>
          <p:nvPr>
            <p:ph idx="1"/>
          </p:nvPr>
        </p:nvSpPr>
        <p:spPr>
          <a:xfrm>
            <a:off x="1981200" y="1600200"/>
            <a:ext cx="8291513" cy="5068888"/>
          </a:xfrm>
          <a:ln>
            <a:solidFill>
              <a:srgbClr val="FFFF00"/>
            </a:solidFill>
          </a:ln>
        </p:spPr>
        <p:txBody>
          <a:bodyPr/>
          <a:p>
            <a:pPr fontAlgn="base">
              <a:buNone/>
            </a:pPr>
            <a:r>
              <a:rPr lang="en-US" altLang="zh-CN" strike="noStrike" noProof="1" dirty="0">
                <a:latin typeface="华文琥珀" panose="02010800040101010101" pitchFamily="2" charset="-122"/>
                <a:ea typeface="华文琥珀" panose="02010800040101010101" pitchFamily="2" charset="-122"/>
              </a:rPr>
              <a:t>2</a:t>
            </a:r>
            <a:r>
              <a:rPr lang="zh-CN" altLang="en-US" strike="noStrike" noProof="1" dirty="0">
                <a:latin typeface="华文琥珀" panose="02010800040101010101" pitchFamily="2" charset="-122"/>
                <a:ea typeface="华文琥珀" panose="02010800040101010101" pitchFamily="2" charset="-122"/>
              </a:rPr>
              <a:t>、合伙人在执行合伙事务中的权利和义务</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en-US" altLang="zh-CN"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1</a:t>
            </a:r>
            <a:r>
              <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）合伙人在执行合伙事务中的权利</a:t>
            </a:r>
            <a:endPar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buNone/>
            </a:pPr>
            <a:r>
              <a:rPr lang="zh-CN" altLang="en-US" strike="noStrike" noProof="1" dirty="0">
                <a:solidFill>
                  <a:srgbClr val="FFFF00"/>
                </a:solidFill>
                <a:latin typeface="华文细黑" panose="02010600040101010101" pitchFamily="2" charset="-122"/>
                <a:ea typeface="华文细黑" panose="02010600040101010101" pitchFamily="2" charset="-122"/>
              </a:rPr>
              <a:t>           </a:t>
            </a:r>
            <a:r>
              <a:rPr lang="zh-CN" altLang="en-US" strike="noStrike" noProof="1" dirty="0">
                <a:latin typeface="华文细黑" panose="02010600040101010101" pitchFamily="2" charset="-122"/>
                <a:ea typeface="华文细黑" panose="02010600040101010101" pitchFamily="2" charset="-122"/>
              </a:rPr>
              <a:t>合伙事务的同等执行权；对外代表权；监督权；查阅财务资料权；异议和撤销委托权。</a:t>
            </a:r>
            <a:endParaRPr lang="zh-CN" altLang="en-US" sz="3600"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2</a:t>
            </a:r>
            <a:r>
              <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）合伙人在执行合伙事务中的义务</a:t>
            </a:r>
            <a:endPar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buNone/>
            </a:pPr>
            <a:r>
              <a:rPr lang="zh-CN" altLang="en-US" strike="noStrike" noProof="1" dirty="0">
                <a:latin typeface="华文细黑" panose="02010600040101010101" pitchFamily="2" charset="-122"/>
                <a:ea typeface="华文细黑" panose="02010600040101010101" pitchFamily="2" charset="-122"/>
              </a:rPr>
              <a:t>           报告义务；竞业禁止；自我交易禁止；不利益行为禁止。</a:t>
            </a:r>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4146" name="标题 134145"/>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（四）合伙事务执行</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34147" name="文本占位符 134146"/>
          <p:cNvSpPr>
            <a:spLocks noGrp="1"/>
          </p:cNvSpPr>
          <p:nvPr>
            <p:ph idx="1"/>
          </p:nvPr>
        </p:nvSpPr>
        <p:spPr>
          <a:xfrm>
            <a:off x="1981200" y="1600200"/>
            <a:ext cx="8291513" cy="5068888"/>
          </a:xfrm>
          <a:ln>
            <a:solidFill>
              <a:srgbClr val="FFFF00"/>
            </a:solidFill>
          </a:ln>
        </p:spPr>
        <p:txBody>
          <a:bodyPr/>
          <a:p>
            <a:pPr fontAlgn="base">
              <a:buNone/>
            </a:pPr>
            <a:r>
              <a:rPr lang="en-US" altLang="zh-CN" strike="noStrike" noProof="1" dirty="0">
                <a:latin typeface="华文琥珀" panose="02010800040101010101" pitchFamily="2" charset="-122"/>
                <a:ea typeface="华文琥珀" panose="02010800040101010101" pitchFamily="2" charset="-122"/>
              </a:rPr>
              <a:t>3</a:t>
            </a:r>
            <a:r>
              <a:rPr lang="zh-CN" altLang="en-US" strike="noStrike" noProof="1" dirty="0">
                <a:latin typeface="华文琥珀" panose="02010800040101010101" pitchFamily="2" charset="-122"/>
                <a:ea typeface="华文琥珀" panose="02010800040101010101" pitchFamily="2" charset="-122"/>
              </a:rPr>
              <a:t>、合伙事务执行的决议办法</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）合伙协议作出约定</a:t>
            </a:r>
            <a:endParaRPr lang="zh-CN" altLang="en-US" strike="noStrike" noProof="1" dirty="0">
              <a:latin typeface="华文细黑" panose="02010600040101010101" pitchFamily="2" charset="-122"/>
              <a:ea typeface="华文细黑" panose="02010600040101010101" pitchFamily="2" charset="-122"/>
            </a:endParaRPr>
          </a:p>
          <a:p>
            <a:pPr fontAlgn="base">
              <a:buNone/>
            </a:pP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）实行合伙人一人一票并经全体合伙人过半数通过的表决办法（注意前提）</a:t>
            </a:r>
            <a:endParaRPr lang="zh-CN" altLang="en-US" strike="noStrike" noProof="1" dirty="0">
              <a:latin typeface="华文细黑" panose="02010600040101010101" pitchFamily="2" charset="-122"/>
              <a:ea typeface="华文细黑" panose="02010600040101010101" pitchFamily="2" charset="-122"/>
            </a:endParaRPr>
          </a:p>
          <a:p>
            <a:pPr fontAlgn="base">
              <a:buNone/>
            </a:pP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3</a:t>
            </a:r>
            <a:r>
              <a:rPr lang="zh-CN" altLang="en-US" strike="noStrike" noProof="1" dirty="0">
                <a:latin typeface="华文细黑" panose="02010600040101010101" pitchFamily="2" charset="-122"/>
                <a:ea typeface="华文细黑" panose="02010600040101010101" pitchFamily="2" charset="-122"/>
              </a:rPr>
              <a:t>）依照</a:t>
            </a:r>
            <a:r>
              <a:rPr lang="en-US" altLang="zh-CN" strike="noStrike" noProof="1" dirty="0">
                <a:latin typeface="华文细黑" panose="02010600040101010101" pitchFamily="2" charset="-122"/>
                <a:ea typeface="华文细黑" panose="02010600040101010101" pitchFamily="2" charset="-122"/>
              </a:rPr>
              <a:t>《</a:t>
            </a:r>
            <a:r>
              <a:rPr lang="zh-CN" altLang="en-US" strike="noStrike" noProof="1" dirty="0">
                <a:latin typeface="华文细黑" panose="02010600040101010101" pitchFamily="2" charset="-122"/>
                <a:ea typeface="华文细黑" panose="02010600040101010101" pitchFamily="2" charset="-122"/>
              </a:rPr>
              <a:t>合伙企业法</a:t>
            </a:r>
            <a:r>
              <a:rPr lang="en-US" altLang="zh-CN" strike="noStrike" noProof="1" dirty="0">
                <a:latin typeface="华文细黑" panose="02010600040101010101" pitchFamily="2" charset="-122"/>
                <a:ea typeface="华文细黑" panose="02010600040101010101" pitchFamily="2" charset="-122"/>
              </a:rPr>
              <a:t>》</a:t>
            </a:r>
            <a:r>
              <a:rPr lang="zh-CN" altLang="en-US" strike="noStrike" noProof="1" dirty="0">
                <a:latin typeface="华文细黑" panose="02010600040101010101" pitchFamily="2" charset="-122"/>
                <a:ea typeface="华文细黑" panose="02010600040101010101" pitchFamily="2" charset="-122"/>
              </a:rPr>
              <a:t>的规定作出决议</a:t>
            </a:r>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5170" name="标题 135169"/>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（四）合伙事务执行</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35171" name="文本占位符 135170"/>
          <p:cNvSpPr>
            <a:spLocks noGrp="1"/>
          </p:cNvSpPr>
          <p:nvPr>
            <p:ph idx="1"/>
          </p:nvPr>
        </p:nvSpPr>
        <p:spPr>
          <a:xfrm>
            <a:off x="1981200" y="1600200"/>
            <a:ext cx="8218488" cy="5068888"/>
          </a:xfrm>
          <a:ln>
            <a:solidFill>
              <a:srgbClr val="FFFF00"/>
            </a:solidFill>
          </a:ln>
        </p:spPr>
        <p:txBody>
          <a:bodyPr/>
          <a:p>
            <a:pPr fontAlgn="base">
              <a:buNone/>
            </a:pPr>
            <a:r>
              <a:rPr lang="en-US" altLang="zh-CN" strike="noStrike" noProof="1" dirty="0">
                <a:latin typeface="华文琥珀" panose="02010800040101010101" pitchFamily="2" charset="-122"/>
                <a:ea typeface="华文琥珀" panose="02010800040101010101" pitchFamily="2" charset="-122"/>
              </a:rPr>
              <a:t>4</a:t>
            </a:r>
            <a:r>
              <a:rPr lang="zh-CN" altLang="en-US" strike="noStrike" noProof="1" dirty="0">
                <a:latin typeface="华文琥珀" panose="02010800040101010101" pitchFamily="2" charset="-122"/>
                <a:ea typeface="华文琥珀" panose="02010800040101010101" pitchFamily="2" charset="-122"/>
              </a:rPr>
              <a:t>、合伙企业损益分配</a:t>
            </a:r>
            <a:endParaRPr lang="zh-CN" altLang="en-US" strike="noStrike" noProof="1" dirty="0">
              <a:latin typeface="华文琥珀" panose="02010800040101010101" pitchFamily="2" charset="-122"/>
              <a:ea typeface="华文琥珀" panose="020108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合伙损益分配就是将经营合伙企业事业的所产生的利润或亏损</a:t>
            </a:r>
            <a:r>
              <a:rPr lang="en-US" altLang="zh-CN" strike="noStrike" noProof="1" dirty="0">
                <a:latin typeface="华文细黑" panose="02010600040101010101" pitchFamily="2" charset="-122"/>
                <a:ea typeface="华文细黑" panose="02010600040101010101" pitchFamily="2" charset="-122"/>
              </a:rPr>
              <a:t>,</a:t>
            </a:r>
            <a:r>
              <a:rPr lang="zh-CN" altLang="en-US" strike="noStrike" noProof="1" dirty="0">
                <a:latin typeface="华文细黑" panose="02010600040101010101" pitchFamily="2" charset="-122"/>
                <a:ea typeface="华文细黑" panose="02010600040101010101" pitchFamily="2" charset="-122"/>
              </a:rPr>
              <a:t>分配于各合伙人</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a:p>
            <a:pPr algn="ctr" fontAlgn="base">
              <a:buNone/>
            </a:pP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利润</a:t>
            </a:r>
            <a:r>
              <a:rPr lang="en-US" altLang="zh-CN"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财产</a:t>
            </a:r>
            <a:r>
              <a:rPr lang="zh-CN" altLang="en-US" sz="2800" strike="noStrike" noProof="1" dirty="0">
                <a:ln w="22225">
                  <a:solidFill>
                    <a:schemeClr val="accent2"/>
                  </a:solidFill>
                  <a:prstDash val="solid"/>
                </a:ln>
                <a:solidFill>
                  <a:schemeClr val="accent2">
                    <a:lumMod val="40000"/>
                    <a:lumOff val="60000"/>
                  </a:schemeClr>
                </a:solidFill>
                <a:effectLst/>
              </a:rPr>
              <a:t>＞</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债务</a:t>
            </a:r>
            <a:r>
              <a:rPr lang="en-US" altLang="zh-CN"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出资</a:t>
            </a:r>
            <a:endPar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algn="ctr" fontAlgn="base">
              <a:buNone/>
            </a:pP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亏损</a:t>
            </a:r>
            <a:r>
              <a:rPr lang="en-US" altLang="zh-CN"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财产</a:t>
            </a:r>
            <a:r>
              <a:rPr lang="zh-CN" altLang="en-US" sz="2800" strike="noStrike" noProof="1" dirty="0">
                <a:ln w="22225">
                  <a:solidFill>
                    <a:schemeClr val="accent2"/>
                  </a:solidFill>
                  <a:prstDash val="solid"/>
                </a:ln>
                <a:solidFill>
                  <a:schemeClr val="accent2">
                    <a:lumMod val="40000"/>
                    <a:lumOff val="60000"/>
                  </a:schemeClr>
                </a:solidFill>
                <a:effectLst/>
              </a:rPr>
              <a:t>＜</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债务</a:t>
            </a:r>
            <a:r>
              <a:rPr lang="en-US" altLang="zh-CN"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出资</a:t>
            </a:r>
            <a:endPar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分配原则</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a:p>
            <a:pPr fontAlgn="base">
              <a:buNone/>
            </a:pPr>
            <a:r>
              <a:rPr lang="en-US" altLang="zh-CN" strike="noStrike" noProof="1">
                <a:latin typeface="华文细黑" panose="02010600040101010101" pitchFamily="2" charset="-122"/>
                <a:ea typeface="华文细黑" panose="02010600040101010101" pitchFamily="2" charset="-122"/>
              </a:rPr>
              <a:t> </a:t>
            </a: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协议约定             协商决定           实缴出资比例           平均分配</a:t>
            </a:r>
            <a:endPar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algn="ctr" fontAlgn="base">
              <a:buNone/>
            </a:pPr>
            <a:r>
              <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“狮子合伙”的禁止</a:t>
            </a:r>
            <a:endParaRPr lang="zh-CN" altLang="en-US" sz="28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p:txBody>
      </p:sp>
      <p:sp>
        <p:nvSpPr>
          <p:cNvPr id="49155" name="燕尾形箭头 135172"/>
          <p:cNvSpPr/>
          <p:nvPr/>
        </p:nvSpPr>
        <p:spPr>
          <a:xfrm>
            <a:off x="3658553" y="4642803"/>
            <a:ext cx="865187" cy="215900"/>
          </a:xfrm>
          <a:prstGeom prst="notchedRightArrow">
            <a:avLst>
              <a:gd name="adj1" fmla="val 50000"/>
              <a:gd name="adj2" fmla="val 100128"/>
            </a:avLst>
          </a:prstGeom>
          <a:solidFill>
            <a:schemeClr val="tx1"/>
          </a:solidFill>
          <a:ln w="9525"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49156" name="燕尾形箭头 135173"/>
          <p:cNvSpPr/>
          <p:nvPr/>
        </p:nvSpPr>
        <p:spPr>
          <a:xfrm>
            <a:off x="6220460" y="4642803"/>
            <a:ext cx="865188" cy="215900"/>
          </a:xfrm>
          <a:prstGeom prst="notchedRightArrow">
            <a:avLst>
              <a:gd name="adj1" fmla="val 50000"/>
              <a:gd name="adj2" fmla="val 100128"/>
            </a:avLst>
          </a:prstGeom>
          <a:solidFill>
            <a:schemeClr val="tx1"/>
          </a:solidFill>
          <a:ln w="9525"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49157" name="燕尾形箭头 135175"/>
          <p:cNvSpPr/>
          <p:nvPr/>
        </p:nvSpPr>
        <p:spPr>
          <a:xfrm>
            <a:off x="9183688" y="4642803"/>
            <a:ext cx="865187" cy="215900"/>
          </a:xfrm>
          <a:prstGeom prst="notchedRightArrow">
            <a:avLst>
              <a:gd name="adj1" fmla="val 50000"/>
              <a:gd name="adj2" fmla="val 100128"/>
            </a:avLst>
          </a:prstGeom>
          <a:solidFill>
            <a:schemeClr val="tx1"/>
          </a:solidFill>
          <a:ln w="9525"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763713" y="642938"/>
            <a:ext cx="8447088" cy="5487988"/>
          </a:xfrm>
        </p:spPr>
        <p:txBody>
          <a:bodyPr/>
          <a:p>
            <a:pPr fontAlgn="base"/>
            <a:r>
              <a:rPr lang="zh-CN" altLang="en-US" strike="noStrike" noProof="1"/>
              <a:t>从前有一个传说，牛羊和狮子合伙做生意。一方是母牛、母山羊和母绵羊，另一方是一头狮子。狮子是百兽之王，一向目中无人。双方几经商量约定：共负亏空均享赢利。有一天山羊逮住一头鹿，她将猎物交给了合伙公司。大家到齐后，狮子屈指一算：把那头鹿一分为四。身为贵族，他首先拿了一份，“理由嘛，我是狮子。”对此大家一致同意，谁也没有异议。“这第二份还应归我，凭的是一方霸主的权利。第三份非我莫属，想必大家都知道其中的道理。这第四份你们谁敢动一动，我当即就要她小命归西。”</a:t>
            </a:r>
            <a:endParaRPr lang="zh-CN" altLang="en-US" strike="noStrike" noProof="1"/>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7218" name="标题 137217"/>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（四）合伙事务执行</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37219" name="文本占位符 137218"/>
          <p:cNvSpPr>
            <a:spLocks noGrp="1"/>
          </p:cNvSpPr>
          <p:nvPr>
            <p:ph idx="1"/>
          </p:nvPr>
        </p:nvSpPr>
        <p:spPr>
          <a:xfrm>
            <a:off x="1981200" y="1600200"/>
            <a:ext cx="8291513" cy="5068888"/>
          </a:xfrm>
          <a:ln>
            <a:solidFill>
              <a:srgbClr val="FFFF00"/>
            </a:solidFill>
          </a:ln>
        </p:spPr>
        <p:txBody>
          <a:bodyPr/>
          <a:p>
            <a:pPr fontAlgn="base">
              <a:buNone/>
            </a:pPr>
            <a:r>
              <a:rPr lang="en-US" altLang="zh-CN" sz="3600" strike="noStrike" noProof="1" dirty="0">
                <a:latin typeface="华文琥珀" panose="02010800040101010101" pitchFamily="2" charset="-122"/>
                <a:ea typeface="华文琥珀" panose="02010800040101010101" pitchFamily="2" charset="-122"/>
              </a:rPr>
              <a:t>5</a:t>
            </a:r>
            <a:r>
              <a:rPr lang="zh-CN" altLang="en-US" sz="3600" strike="noStrike" noProof="1" dirty="0">
                <a:latin typeface="华文琥珀" panose="02010800040101010101" pitchFamily="2" charset="-122"/>
                <a:ea typeface="华文琥珀" panose="02010800040101010101" pitchFamily="2" charset="-122"/>
              </a:rPr>
              <a:t>、非合伙人参与经营管理</a:t>
            </a:r>
            <a:endParaRPr lang="zh-CN" altLang="en-US" sz="3600" strike="noStrike" noProof="1" dirty="0">
              <a:latin typeface="华文琥珀" panose="02010800040101010101" pitchFamily="2" charset="-122"/>
              <a:ea typeface="华文琥珀" panose="02010800040101010101" pitchFamily="2" charset="-122"/>
            </a:endParaRPr>
          </a:p>
          <a:p>
            <a:pPr fontAlgn="base">
              <a:buNone/>
            </a:pPr>
            <a:r>
              <a:rPr lang="zh-CN" altLang="en-US" sz="3600" strike="noStrike" noProof="1" dirty="0">
                <a:latin typeface="华文细黑" panose="02010600040101010101" pitchFamily="2" charset="-122"/>
                <a:ea typeface="华文细黑" panose="02010600040101010101" pitchFamily="2" charset="-122"/>
              </a:rPr>
              <a:t>    对非合伙人参与合伙企业经营管理工作的理解</a:t>
            </a:r>
            <a:r>
              <a:rPr lang="en-US" altLang="zh-CN" sz="3600" strike="noStrike" noProof="1">
                <a:latin typeface="华文细黑" panose="02010600040101010101" pitchFamily="2" charset="-122"/>
                <a:ea typeface="华文细黑" panose="02010600040101010101" pitchFamily="2" charset="-122"/>
              </a:rPr>
              <a:t>:</a:t>
            </a:r>
            <a:endParaRPr lang="en-US" altLang="zh-CN" sz="3600" strike="noStrike" noProof="1">
              <a:latin typeface="华文细黑" panose="02010600040101010101" pitchFamily="2" charset="-122"/>
              <a:ea typeface="华文细黑" panose="02010600040101010101" pitchFamily="2" charset="-122"/>
            </a:endParaRPr>
          </a:p>
          <a:p>
            <a:pPr algn="ctr" fontAlgn="base">
              <a:buNone/>
            </a:pPr>
            <a:r>
              <a:rPr lang="zh-CN" altLang="en-US" sz="36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委任授权的契约关系</a:t>
            </a:r>
            <a:endParaRPr lang="zh-CN" altLang="en-US" sz="36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buNone/>
            </a:pPr>
            <a:endParaRPr lang="zh-CN" altLang="en-US" sz="3600"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8242" name="标题 138241"/>
          <p:cNvSpPr>
            <a:spLocks noGrp="1"/>
          </p:cNvSpPr>
          <p:nvPr>
            <p:ph type="title"/>
          </p:nvPr>
        </p:nvSpPr>
        <p:spPr>
          <a:xfrm>
            <a:off x="1981200" y="277813"/>
            <a:ext cx="8229600" cy="990600"/>
          </a:xfrm>
        </p:spPr>
        <p:txBody>
          <a:bodyPr anchor="ctr">
            <a:normAutofit fontScale="90000"/>
          </a:bodyP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（五）合伙企业与第三人的关系</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38243" name="文本占位符 138242"/>
          <p:cNvSpPr>
            <a:spLocks noGrp="1"/>
          </p:cNvSpPr>
          <p:nvPr>
            <p:ph idx="1"/>
          </p:nvPr>
        </p:nvSpPr>
        <p:spPr>
          <a:xfrm>
            <a:off x="1524000" y="1412875"/>
            <a:ext cx="9144000" cy="5256213"/>
          </a:xfrm>
          <a:ln>
            <a:solidFill>
              <a:srgbClr val="FFFF00"/>
            </a:solidFill>
          </a:ln>
        </p:spPr>
        <p:txBody>
          <a:bodyPr/>
          <a:p>
            <a:pPr fontAlgn="base">
              <a:buNone/>
            </a:pPr>
            <a:r>
              <a:rPr lang="en-US" altLang="zh-CN" sz="2800" strike="noStrike" noProof="1" dirty="0">
                <a:latin typeface="华文琥珀" panose="02010800040101010101" pitchFamily="2" charset="-122"/>
                <a:ea typeface="华文琥珀" panose="02010800040101010101" pitchFamily="2" charset="-122"/>
              </a:rPr>
              <a:t>1</a:t>
            </a:r>
            <a:r>
              <a:rPr lang="zh-CN" altLang="en-US" sz="2800" strike="noStrike" noProof="1" dirty="0">
                <a:latin typeface="华文琥珀" panose="02010800040101010101" pitchFamily="2" charset="-122"/>
                <a:ea typeface="华文琥珀" panose="02010800040101010101" pitchFamily="2" charset="-122"/>
              </a:rPr>
              <a:t>、合伙企业对外代表权的效力</a:t>
            </a:r>
            <a:endParaRPr lang="zh-CN" altLang="en-US" sz="2800" strike="noStrike" noProof="1" dirty="0">
              <a:latin typeface="华文琥珀" panose="02010800040101010101" pitchFamily="2" charset="-122"/>
              <a:ea typeface="华文琥珀" panose="02010800040101010101" pitchFamily="2" charset="-122"/>
            </a:endParaRPr>
          </a:p>
          <a:p>
            <a:pPr fontAlgn="base">
              <a:buNone/>
            </a:pPr>
            <a:r>
              <a:rPr lang="zh-CN" altLang="en-US" strike="noStrike" noProof="1" dirty="0"/>
              <a:t>（</a:t>
            </a:r>
            <a:r>
              <a:rPr lang="en-US" altLang="zh-CN" strike="noStrike" noProof="1" dirty="0"/>
              <a:t>1</a:t>
            </a:r>
            <a:r>
              <a:rPr lang="zh-CN" altLang="en-US" strike="noStrike" noProof="1" dirty="0"/>
              <a:t>）</a:t>
            </a:r>
            <a:r>
              <a:rPr lang="zh-CN" altLang="en-US" strike="noStrike" noProof="1" dirty="0">
                <a:ea typeface="华文细黑" panose="02010600040101010101" pitchFamily="2" charset="-122"/>
              </a:rPr>
              <a:t>合伙企业与第三人的关系，即合伙企业的</a:t>
            </a:r>
            <a:r>
              <a:rPr lang="zh-CN" altLang="en-US" strike="noStrike" noProof="1" dirty="0">
                <a:ln w="22225">
                  <a:solidFill>
                    <a:schemeClr val="accent2"/>
                  </a:solidFill>
                  <a:prstDash val="solid"/>
                </a:ln>
                <a:solidFill>
                  <a:schemeClr val="accent2">
                    <a:lumMod val="40000"/>
                    <a:lumOff val="60000"/>
                  </a:schemeClr>
                </a:solidFill>
                <a:effectLst/>
                <a:ea typeface="华文细黑" panose="02010600040101010101" pitchFamily="2" charset="-122"/>
              </a:rPr>
              <a:t>外部关系</a:t>
            </a:r>
            <a:r>
              <a:rPr lang="zh-CN" altLang="en-US" strike="noStrike" noProof="1" dirty="0">
                <a:ea typeface="华文细黑" panose="02010600040101010101" pitchFamily="2" charset="-122"/>
              </a:rPr>
              <a:t>。对合伙企业外部关系，各国基本上都是由法律作出统一的强制性规定，以保障市场交易安全。</a:t>
            </a:r>
            <a:endParaRPr lang="zh-CN" altLang="en-US" strike="noStrike" noProof="1" dirty="0">
              <a:ea typeface="华文细黑" panose="02010600040101010101" pitchFamily="2" charset="-122"/>
            </a:endParaRPr>
          </a:p>
          <a:p>
            <a:pPr fontAlgn="base">
              <a:buNone/>
            </a:pPr>
            <a:r>
              <a:rPr lang="zh-CN" altLang="en-US" strike="noStrike" noProof="1" dirty="0"/>
              <a:t>（</a:t>
            </a:r>
            <a:r>
              <a:rPr lang="en-US" altLang="zh-CN" strike="noStrike" noProof="1" dirty="0"/>
              <a:t>2</a:t>
            </a:r>
            <a:r>
              <a:rPr lang="zh-CN" altLang="en-US" strike="noStrike" noProof="1" dirty="0"/>
              <a:t>）</a:t>
            </a:r>
            <a:r>
              <a:rPr lang="zh-CN" altLang="en-US" strike="noStrike" noProof="1" dirty="0">
                <a:ea typeface="华文细黑" panose="02010600040101010101" pitchFamily="2" charset="-122"/>
              </a:rPr>
              <a:t>合伙事务执行中的对外代表权。执行事务合伙人是通过代表合伙企业来</a:t>
            </a:r>
            <a:r>
              <a:rPr lang="zh-CN" altLang="en-US" strike="noStrike" noProof="1" dirty="0">
                <a:ln w="22225">
                  <a:solidFill>
                    <a:schemeClr val="accent2"/>
                  </a:solidFill>
                  <a:prstDash val="solid"/>
                </a:ln>
                <a:solidFill>
                  <a:schemeClr val="accent2">
                    <a:lumMod val="40000"/>
                    <a:lumOff val="60000"/>
                  </a:schemeClr>
                </a:solidFill>
                <a:effectLst/>
                <a:ea typeface="华文细黑" panose="02010600040101010101" pitchFamily="2" charset="-122"/>
              </a:rPr>
              <a:t>间接代表</a:t>
            </a:r>
            <a:r>
              <a:rPr lang="zh-CN" altLang="en-US" strike="noStrike" noProof="1" dirty="0">
                <a:ea typeface="华文细黑" panose="02010600040101010101" pitchFamily="2" charset="-122"/>
              </a:rPr>
              <a:t>其他合伙人。</a:t>
            </a:r>
            <a:endParaRPr lang="zh-CN" altLang="en-US" strike="noStrike" noProof="1" dirty="0">
              <a:ea typeface="华文细黑" panose="02010600040101010101" pitchFamily="2" charset="-122"/>
            </a:endParaRPr>
          </a:p>
          <a:p>
            <a:pPr fontAlgn="base">
              <a:buNone/>
            </a:pPr>
            <a:r>
              <a:rPr lang="zh-CN" altLang="en-US" strike="noStrike" noProof="1" dirty="0"/>
              <a:t>（</a:t>
            </a:r>
            <a:r>
              <a:rPr lang="en-US" altLang="zh-CN" strike="noStrike" noProof="1" dirty="0"/>
              <a:t>3</a:t>
            </a:r>
            <a:r>
              <a:rPr lang="zh-CN" altLang="en-US" strike="noStrike" noProof="1" dirty="0"/>
              <a:t>）</a:t>
            </a:r>
            <a:r>
              <a:rPr lang="zh-CN" altLang="en-US" strike="noStrike" noProof="1" dirty="0">
                <a:ea typeface="华文细黑" panose="02010600040101010101" pitchFamily="2" charset="-122"/>
              </a:rPr>
              <a:t>合伙企业对合伙人执行合伙事务以及对外代表合伙企业的限制，不得对抗</a:t>
            </a:r>
            <a:r>
              <a:rPr lang="zh-CN" altLang="en-US" strike="noStrike" noProof="1" dirty="0">
                <a:ln w="22225">
                  <a:solidFill>
                    <a:schemeClr val="accent2"/>
                  </a:solidFill>
                  <a:prstDash val="solid"/>
                </a:ln>
                <a:solidFill>
                  <a:schemeClr val="accent2">
                    <a:lumMod val="40000"/>
                    <a:lumOff val="60000"/>
                  </a:schemeClr>
                </a:solidFill>
                <a:effectLst/>
                <a:ea typeface="华文细黑" panose="02010600040101010101" pitchFamily="2" charset="-122"/>
              </a:rPr>
              <a:t>善意第三人</a:t>
            </a:r>
            <a:endParaRPr lang="zh-CN" altLang="en-US" strike="noStrike" noProof="1" dirty="0">
              <a:ln w="22225">
                <a:solidFill>
                  <a:schemeClr val="accent2"/>
                </a:solidFill>
                <a:prstDash val="solid"/>
              </a:ln>
              <a:solidFill>
                <a:schemeClr val="accent2">
                  <a:lumMod val="40000"/>
                  <a:lumOff val="60000"/>
                </a:schemeClr>
              </a:solidFill>
              <a:effectLst/>
              <a:ea typeface="华文细黑" panose="02010600040101010101" pitchFamily="2"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0290" name="标题 140289"/>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（五）合伙企业与第三人的关系</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40291" name="文本占位符 140290"/>
          <p:cNvSpPr>
            <a:spLocks noGrp="1"/>
          </p:cNvSpPr>
          <p:nvPr>
            <p:ph idx="1"/>
          </p:nvPr>
        </p:nvSpPr>
        <p:spPr>
          <a:xfrm>
            <a:off x="1981200" y="1600200"/>
            <a:ext cx="8291513" cy="5068888"/>
          </a:xfrm>
          <a:ln>
            <a:solidFill>
              <a:srgbClr val="FFFF00"/>
            </a:solidFill>
          </a:ln>
        </p:spPr>
        <p:txBody>
          <a:bodyPr/>
          <a:p>
            <a:pPr fontAlgn="base">
              <a:lnSpc>
                <a:spcPct val="90000"/>
              </a:lnSpc>
              <a:buNone/>
            </a:pPr>
            <a:r>
              <a:rPr lang="en-US" altLang="zh-CN" strike="noStrike" noProof="1" dirty="0">
                <a:latin typeface="华文琥珀" panose="02010800040101010101" pitchFamily="2" charset="-122"/>
                <a:ea typeface="华文琥珀" panose="02010800040101010101" pitchFamily="2" charset="-122"/>
              </a:rPr>
              <a:t>2</a:t>
            </a:r>
            <a:r>
              <a:rPr lang="zh-CN" altLang="en-US" strike="noStrike" noProof="1" dirty="0">
                <a:latin typeface="华文琥珀" panose="02010800040101010101" pitchFamily="2" charset="-122"/>
                <a:ea typeface="华文琥珀" panose="02010800040101010101" pitchFamily="2" charset="-122"/>
              </a:rPr>
              <a:t>、合伙企业和合伙人的债务清偿</a:t>
            </a:r>
            <a:endParaRPr lang="zh-CN" altLang="en-US" strike="noStrike" noProof="1" dirty="0">
              <a:latin typeface="华文琥珀" panose="02010800040101010101" pitchFamily="2" charset="-122"/>
              <a:ea typeface="华文琥珀" panose="02010800040101010101" pitchFamily="2" charset="-122"/>
            </a:endParaRPr>
          </a:p>
          <a:p>
            <a:pPr fontAlgn="base">
              <a:lnSpc>
                <a:spcPct val="90000"/>
              </a:lnSpc>
              <a:buNone/>
            </a:pPr>
            <a:r>
              <a:rPr lang="zh-CN" altLang="en-US" strike="noStrike" noProof="1" dirty="0">
                <a:latin typeface="华文细黑" panose="02010600040101010101" pitchFamily="2" charset="-122"/>
                <a:ea typeface="华文细黑" panose="02010600040101010101" pitchFamily="2" charset="-122"/>
              </a:rPr>
              <a:t>（</a:t>
            </a: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）合伙企业的债务清偿与合伙人的关系</a:t>
            </a: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buNone/>
            </a:pPr>
            <a:r>
              <a:rPr lang="zh-CN" altLang="en-US" strike="noStrike" noProof="1" dirty="0">
                <a:latin typeface="华文细黑" panose="02010600040101010101" pitchFamily="2" charset="-122"/>
                <a:ea typeface="华文细黑" panose="02010600040101010101" pitchFamily="2" charset="-122"/>
              </a:rPr>
              <a:t>   </a:t>
            </a:r>
            <a:r>
              <a:rPr lang="en-US" altLang="zh-CN" strike="noStrike" noProof="1" dirty="0">
                <a:latin typeface="华文细黑" panose="02010600040101010101" pitchFamily="2" charset="-122"/>
                <a:ea typeface="华文细黑" panose="02010600040101010101" pitchFamily="2" charset="-122"/>
              </a:rPr>
              <a:t>a\   </a:t>
            </a:r>
            <a:r>
              <a:rPr lang="zh-CN" altLang="en-US" strike="noStrike" noProof="1" dirty="0">
                <a:latin typeface="华文细黑" panose="02010600040101010101" pitchFamily="2" charset="-122"/>
                <a:ea typeface="华文细黑" panose="02010600040101010101" pitchFamily="2" charset="-122"/>
              </a:rPr>
              <a:t>应先以其全部财产进行清偿，而不应当向合伙人个人直接请求债权。这是因为合企具有相对的独立性，也有利于保护债权人利益。</a:t>
            </a: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buNone/>
            </a:pP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buNone/>
            </a:pPr>
            <a:r>
              <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   疑问</a:t>
            </a:r>
            <a:r>
              <a:rPr lang="zh-CN" altLang="en-US" strike="noStrike" noProof="1" dirty="0">
                <a:latin typeface="华文细黑" panose="02010600040101010101" pitchFamily="2" charset="-122"/>
                <a:ea typeface="华文细黑" panose="02010600040101010101" pitchFamily="2" charset="-122"/>
              </a:rPr>
              <a:t>：在合伙企业以其全部财产对其债务进行清偿前，合伙人可否先以其自有财产对合伙企业债务进行清偿呢？</a:t>
            </a:r>
            <a:endParaRPr lang="zh-CN" altLang="en-US" sz="3600"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1316" name="矩形 141315"/>
          <p:cNvSpPr/>
          <p:nvPr/>
        </p:nvSpPr>
        <p:spPr>
          <a:xfrm>
            <a:off x="1981200" y="188913"/>
            <a:ext cx="8291513" cy="6480175"/>
          </a:xfrm>
          <a:prstGeom prst="rect">
            <a:avLst/>
          </a:prstGeom>
          <a:noFill/>
          <a:ln w="9525" cap="flat" cmpd="sng">
            <a:solidFill>
              <a:srgbClr val="FFFF00"/>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buNone/>
            </a:pPr>
            <a:r>
              <a:rPr lang="en-US" altLang="zh-CN" strike="noStrike" noProof="1" dirty="0">
                <a:latin typeface="华文琥珀" panose="02010800040101010101" pitchFamily="2" charset="-122"/>
                <a:ea typeface="华文琥珀" panose="02010800040101010101" pitchFamily="2" charset="-122"/>
                <a:cs typeface="+mn-ea"/>
              </a:rPr>
              <a:t>2</a:t>
            </a:r>
            <a:r>
              <a:rPr lang="zh-CN" altLang="en-US" strike="noStrike" noProof="1" dirty="0">
                <a:latin typeface="华文琥珀" panose="02010800040101010101" pitchFamily="2" charset="-122"/>
                <a:ea typeface="华文琥珀" panose="02010800040101010101" pitchFamily="2" charset="-122"/>
                <a:cs typeface="+mn-ea"/>
              </a:rPr>
              <a:t>、合伙企业和合伙人的债务清偿</a:t>
            </a:r>
            <a:endParaRPr lang="zh-CN" altLang="en-US" strike="noStrike" noProof="1" dirty="0">
              <a:latin typeface="华文琥珀" panose="02010800040101010101" pitchFamily="2" charset="-122"/>
              <a:ea typeface="华文琥珀" panose="02010800040101010101" pitchFamily="2" charset="-122"/>
            </a:endParaRPr>
          </a:p>
          <a:p>
            <a:pPr lvl="0" fontAlgn="base">
              <a:buNone/>
            </a:pPr>
            <a:r>
              <a:rPr lang="zh-CN" altLang="en-US" strike="noStrike" noProof="1" dirty="0">
                <a:latin typeface="华文细黑" panose="02010600040101010101" pitchFamily="2" charset="-122"/>
                <a:ea typeface="华文细黑" panose="02010600040101010101" pitchFamily="2" charset="-122"/>
                <a:cs typeface="+mn-ea"/>
              </a:rPr>
              <a:t>   </a:t>
            </a:r>
            <a:r>
              <a:rPr lang="en-US" altLang="zh-CN" strike="noStrike" noProof="1" dirty="0">
                <a:latin typeface="华文细黑" panose="02010600040101010101" pitchFamily="2" charset="-122"/>
                <a:ea typeface="华文细黑" panose="02010600040101010101" pitchFamily="2" charset="-122"/>
                <a:cs typeface="+mn-ea"/>
              </a:rPr>
              <a:t>b\   </a:t>
            </a:r>
            <a:r>
              <a:rPr lang="zh-CN" altLang="en-US" strike="noStrike" noProof="1" dirty="0">
                <a:latin typeface="华文细黑" panose="02010600040101010101" pitchFamily="2" charset="-122"/>
                <a:ea typeface="华文细黑" panose="02010600040101010101" pitchFamily="2" charset="-122"/>
                <a:cs typeface="+mn-ea"/>
              </a:rPr>
              <a:t>合伙人的无限连带清偿责任</a:t>
            </a:r>
            <a:r>
              <a:rPr lang="en-US" altLang="zh-CN" strike="noStrike" noProof="1">
                <a:latin typeface="华文细黑" panose="02010600040101010101" pitchFamily="2" charset="-122"/>
                <a:ea typeface="华文细黑" panose="02010600040101010101" pitchFamily="2" charset="-122"/>
                <a:cs typeface="+mn-ea"/>
              </a:rPr>
              <a:t>(</a:t>
            </a:r>
            <a:r>
              <a:rPr lang="zh-CN" altLang="en-US" strike="noStrike" noProof="1" dirty="0">
                <a:latin typeface="华文琥珀" panose="02010800040101010101" pitchFamily="2" charset="-122"/>
                <a:ea typeface="华文琥珀" panose="02010800040101010101" pitchFamily="2" charset="-122"/>
                <a:cs typeface="+mn-ea"/>
              </a:rPr>
              <a:t>补充性</a:t>
            </a:r>
            <a:r>
              <a:rPr lang="en-US" altLang="zh-CN" strike="noStrike" noProof="1">
                <a:latin typeface="华文细黑" panose="02010600040101010101" pitchFamily="2" charset="-122"/>
                <a:ea typeface="华文细黑" panose="02010600040101010101" pitchFamily="2" charset="-122"/>
                <a:cs typeface="+mn-ea"/>
              </a:rPr>
              <a:t>)</a:t>
            </a:r>
            <a:endParaRPr lang="en-US" altLang="zh-CN" strike="noStrike" noProof="1">
              <a:latin typeface="华文细黑" panose="02010600040101010101" pitchFamily="2" charset="-122"/>
              <a:ea typeface="华文细黑" panose="02010600040101010101" pitchFamily="2" charset="-122"/>
            </a:endParaRPr>
          </a:p>
          <a:p>
            <a:pPr lvl="0" fontAlgn="base">
              <a:buNone/>
            </a:pPr>
            <a:r>
              <a:rPr lang="en-US" altLang="zh-CN" strike="noStrike" noProof="1">
                <a:latin typeface="华文细黑" panose="02010600040101010101" pitchFamily="2" charset="-122"/>
                <a:ea typeface="华文细黑" panose="02010600040101010101" pitchFamily="2" charset="-122"/>
                <a:cs typeface="+mn-ea"/>
              </a:rPr>
              <a:t>   </a:t>
            </a:r>
            <a:endParaRPr lang="en-US" altLang="zh-CN" strike="noStrike" noProof="1">
              <a:latin typeface="华文细黑" panose="02010600040101010101" pitchFamily="2" charset="-122"/>
              <a:ea typeface="华文细黑" panose="02010600040101010101" pitchFamily="2" charset="-122"/>
            </a:endParaRPr>
          </a:p>
          <a:p>
            <a:pPr lvl="0" fontAlgn="base">
              <a:lnSpc>
                <a:spcPct val="130000"/>
              </a:lnSpc>
              <a:buNone/>
            </a:pPr>
            <a:r>
              <a:rPr lang="en-US" altLang="zh-CN" strike="noStrike" noProof="1">
                <a:latin typeface="华文细黑" panose="02010600040101010101" pitchFamily="2" charset="-122"/>
                <a:ea typeface="华文细黑" panose="02010600040101010101" pitchFamily="2" charset="-122"/>
                <a:cs typeface="+mn-ea"/>
              </a:rPr>
              <a:t>  </a:t>
            </a:r>
            <a:r>
              <a:rPr lang="en-US" altLang="zh-CN" strike="noStrike" noProof="1">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cs typeface="+mn-ea"/>
              </a:rPr>
              <a:t> </a:t>
            </a:r>
            <a:r>
              <a:rPr lang="zh-CN" altLang="en-US" sz="2800"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cs typeface="+mn-ea"/>
              </a:rPr>
              <a:t>无限责任</a:t>
            </a:r>
            <a:r>
              <a:rPr lang="zh-CN" altLang="en-US" sz="2800" strike="noStrike" noProof="1" dirty="0">
                <a:solidFill>
                  <a:srgbClr val="FFFF00"/>
                </a:solidFill>
                <a:latin typeface="黑体" panose="02010609060101010101" pitchFamily="2" charset="-122"/>
                <a:ea typeface="黑体" panose="02010609060101010101" pitchFamily="2" charset="-122"/>
                <a:cs typeface="+mn-ea"/>
              </a:rPr>
              <a:t>，</a:t>
            </a:r>
            <a:r>
              <a:rPr lang="zh-CN" altLang="en-US" sz="2800" strike="noStrike" noProof="1" dirty="0">
                <a:latin typeface="黑体" panose="02010609060101010101" pitchFamily="2" charset="-122"/>
                <a:ea typeface="黑体" panose="02010609060101010101" pitchFamily="2" charset="-122"/>
                <a:cs typeface="+mn-ea"/>
              </a:rPr>
              <a:t>是指当合伙企业的全部财产不足以偿付到期债务时，各个合伙人承担合伙企业的债务不是以其出资额为限，而是须以其自有财产来清偿合伙企业的债务。如果合伙人的自有财产也不足以偿付合伙企业所负的债务，则合伙人承担合伙企业债务到破产为止。</a:t>
            </a:r>
            <a:endParaRPr lang="zh-CN" altLang="en-US" sz="2800" strike="noStrike" noProof="1" dirty="0">
              <a:latin typeface="黑体" panose="02010609060101010101" pitchFamily="2" charset="-122"/>
              <a:ea typeface="黑体" panose="02010609060101010101" pitchFamily="2" charset="-122"/>
            </a:endParaRPr>
          </a:p>
          <a:p>
            <a:pPr lvl="0" algn="ctr" fontAlgn="base">
              <a:lnSpc>
                <a:spcPct val="130000"/>
              </a:lnSpc>
              <a:buNone/>
            </a:pPr>
            <a:r>
              <a:rPr lang="zh-CN" altLang="en-US" sz="2800" strike="noStrike" noProof="1" dirty="0">
                <a:latin typeface="黑体" panose="02010609060101010101" pitchFamily="2" charset="-122"/>
                <a:ea typeface="黑体" panose="02010609060101010101" pitchFamily="2" charset="-122"/>
                <a:cs typeface="+mn-ea"/>
              </a:rPr>
              <a:t>  </a:t>
            </a:r>
            <a:endParaRPr lang="en-US" altLang="zh-CN" strike="noStrike" noProof="1">
              <a:solidFill>
                <a:srgbClr val="FFFF00"/>
              </a:solidFill>
              <a:latin typeface="黑体" panose="02010609060101010101" pitchFamily="2" charset="-122"/>
              <a:ea typeface="黑体" panose="0201060906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1" name="副标题 2050"/>
          <p:cNvSpPr>
            <a:spLocks noGrp="1"/>
          </p:cNvSpPr>
          <p:nvPr>
            <p:ph type="subTitle" sz="quarter" idx="1"/>
          </p:nvPr>
        </p:nvSpPr>
        <p:spPr/>
        <p:txBody>
          <a:bodyPr anchor="t"/>
          <a:p>
            <a:pPr defTabSz="914400" fontAlgn="base">
              <a:buSzPct val="90000"/>
              <a:buFont typeface="Wingdings" panose="05000000000000000000" pitchFamily="2" charset="2"/>
              <a:buNone/>
            </a:pPr>
            <a:r>
              <a:rPr lang="zh-CN" altLang="en-US" sz="4800" strike="noStrike" kern="1200" baseline="0" noProof="1" dirty="0">
                <a:latin typeface="Arial" panose="020B0604020202020204" pitchFamily="34" charset="0"/>
                <a:ea typeface="华文琥珀" panose="02010800040101010101" pitchFamily="2" charset="-122"/>
              </a:rPr>
              <a:t>谈一下合伙</a:t>
            </a:r>
            <a:endParaRPr lang="zh-CN" altLang="en-US" sz="4800" strike="noStrike" kern="1200" baseline="0" noProof="1" dirty="0">
              <a:latin typeface="Arial" panose="020B0604020202020204" pitchFamily="34" charset="0"/>
              <a:ea typeface="华文琥珀" panose="02010800040101010101" pitchFamily="2" charset="-122"/>
            </a:endParaRPr>
          </a:p>
        </p:txBody>
      </p:sp>
      <p:sp>
        <p:nvSpPr>
          <p:cNvPr id="10242" name="矩形 2053"/>
          <p:cNvSpPr/>
          <p:nvPr/>
        </p:nvSpPr>
        <p:spPr>
          <a:xfrm>
            <a:off x="2782888" y="692150"/>
            <a:ext cx="5832475" cy="2592388"/>
          </a:xfrm>
          <a:prstGeom prst="rect">
            <a:avLst/>
          </a:prstGeom>
        </p:spPr>
        <p:txBody>
          <a:bodyPr wrap="none" fromWordArt="1">
            <a:prstTxWarp prst="textCurveUp">
              <a:avLst>
                <a:gd name="adj" fmla="val 45255"/>
              </a:avLst>
            </a:prstTxWarp>
            <a:normAutofit/>
          </a:bodyPr>
          <a:p>
            <a:pPr algn="ctr"/>
            <a:r>
              <a:rPr lang="zh-CN" altLang="en-US" sz="3600">
                <a:ln w="12700" cap="flat" cmpd="sng">
                  <a:solidFill>
                    <a:srgbClr val="000000"/>
                  </a:solidFill>
                  <a:prstDash val="solid"/>
                  <a:round/>
                  <a:headEnd type="none" w="med" len="med"/>
                  <a:tailEnd type="none" w="med" len="med"/>
                </a:ln>
                <a:pattFill prst="horzBrick">
                  <a:fgClr>
                    <a:srgbClr val="808080"/>
                  </a:fgClr>
                  <a:bgClr>
                    <a:srgbClr val="FFFF00"/>
                  </a:bgClr>
                </a:pattFill>
                <a:effectLst>
                  <a:outerShdw dist="45791" dir="2021404" algn="ctr" rotWithShape="0">
                    <a:srgbClr val="808080">
                      <a:alpha val="80000"/>
                    </a:srgbClr>
                  </a:outerShdw>
                </a:effectLst>
                <a:latin typeface="华文琥珀" panose="02010800040101010101" pitchFamily="2" charset="-122"/>
                <a:ea typeface="华文琥珀" panose="02010800040101010101" pitchFamily="2" charset="-122"/>
              </a:rPr>
              <a:t>亲兄弟，明算账</a:t>
            </a:r>
            <a:endParaRPr lang="zh-CN" altLang="en-US" sz="3600">
              <a:ln w="12700" cap="flat" cmpd="sng">
                <a:solidFill>
                  <a:srgbClr val="000000"/>
                </a:solidFill>
                <a:prstDash val="solid"/>
                <a:round/>
                <a:headEnd type="none" w="med" len="med"/>
                <a:tailEnd type="none" w="med" len="med"/>
              </a:ln>
              <a:pattFill prst="horzBrick">
                <a:fgClr>
                  <a:srgbClr val="808080"/>
                </a:fgClr>
                <a:bgClr>
                  <a:srgbClr val="FFFF00"/>
                </a:bgClr>
              </a:pattFill>
              <a:effectLst>
                <a:outerShdw dist="45791" dir="2021404" algn="ctr" rotWithShape="0">
                  <a:srgbClr val="808080">
                    <a:alpha val="80000"/>
                  </a:srgbClr>
                </a:outerShdw>
              </a:effectLst>
              <a:latin typeface="华文琥珀" panose="02010800040101010101" pitchFamily="2" charset="-122"/>
              <a:ea typeface="华文琥珀" panose="02010800040101010101" pitchFamily="2" charset="-122"/>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2339" name="文本占位符 142338"/>
          <p:cNvSpPr>
            <a:spLocks noGrp="1"/>
          </p:cNvSpPr>
          <p:nvPr>
            <p:ph idx="1"/>
          </p:nvPr>
        </p:nvSpPr>
        <p:spPr>
          <a:xfrm>
            <a:off x="1981200" y="549275"/>
            <a:ext cx="8686800" cy="5975350"/>
          </a:xfrm>
        </p:spPr>
        <p:txBody>
          <a:bodyPr>
            <a:normAutofit lnSpcReduction="10000"/>
          </a:bodyPr>
          <a:p>
            <a:pPr fontAlgn="base">
              <a:lnSpc>
                <a:spcPct val="200000"/>
              </a:lnSpc>
            </a:pPr>
            <a:r>
              <a:rPr lang="zh-CN" altLang="en-US" sz="2800" strike="noStrike" noProof="1" dirty="0">
                <a:ln w="22225">
                  <a:solidFill>
                    <a:schemeClr val="accent2"/>
                  </a:solidFill>
                  <a:prstDash val="solid"/>
                </a:ln>
                <a:solidFill>
                  <a:schemeClr val="accent2">
                    <a:lumMod val="40000"/>
                    <a:lumOff val="60000"/>
                  </a:schemeClr>
                </a:solidFill>
                <a:effectLst/>
                <a:ea typeface="华文细黑" panose="02010600040101010101" pitchFamily="2" charset="-122"/>
              </a:rPr>
              <a:t>合伙人的连带责任</a:t>
            </a:r>
            <a:r>
              <a:rPr lang="zh-CN" altLang="en-US" sz="2800" strike="noStrike" noProof="1" dirty="0">
                <a:ea typeface="华文细黑" panose="02010600040101010101" pitchFamily="2" charset="-122"/>
              </a:rPr>
              <a:t>：指当合伙企业的全部财产不足以偿付到期债务时，合伙企业的债权人对合伙企业所负的债务可以向任何一个合伙人主张，该合伙人不得拒绝。但是该合伙人在承担了合伙企业全部债务后，有权向其他合伙追偿，其他合伙人对已经履行了合伙企业全部债务的合伙人，承担按份之债，即按自己应当承担的份额履行债务。</a:t>
            </a:r>
            <a:endParaRPr lang="zh-CN" altLang="en-US" sz="2800" strike="noStrike" noProof="1" dirty="0">
              <a:ea typeface="华文细黑" panose="02010600040101010101" pitchFamily="2"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62" name="标题 143361"/>
          <p:cNvSpPr>
            <a:spLocks noGrp="1"/>
          </p:cNvSpPr>
          <p:nvPr>
            <p:ph type="title"/>
          </p:nvPr>
        </p:nvSpPr>
        <p:spPr>
          <a:xfrm>
            <a:off x="1949450" y="0"/>
            <a:ext cx="8291513" cy="414338"/>
          </a:xfrm>
        </p:spPr>
        <p:txBody>
          <a:bodyPr anchor="ctr">
            <a:normAutofit fontScale="90000"/>
          </a:bodyPr>
          <a:p>
            <a:pPr fontAlgn="base"/>
            <a:r>
              <a:rPr lang="zh-CN" altLang="en-US" sz="28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（五）合伙企业与第三人的关系</a:t>
            </a:r>
            <a:endParaRPr lang="zh-CN" altLang="en-US" sz="28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43363" name="文本占位符 143362"/>
          <p:cNvSpPr>
            <a:spLocks noGrp="1"/>
          </p:cNvSpPr>
          <p:nvPr>
            <p:ph idx="1"/>
          </p:nvPr>
        </p:nvSpPr>
        <p:spPr>
          <a:xfrm>
            <a:off x="1703388" y="549275"/>
            <a:ext cx="8713788" cy="6048375"/>
          </a:xfrm>
          <a:ln>
            <a:solidFill>
              <a:srgbClr val="FFFF00"/>
            </a:solidFill>
          </a:ln>
        </p:spPr>
        <p:txBody>
          <a:bodyPr>
            <a:normAutofit lnSpcReduction="10000"/>
          </a:bodyPr>
          <a:p>
            <a:pPr fontAlgn="base">
              <a:lnSpc>
                <a:spcPct val="90000"/>
              </a:lnSpc>
              <a:buNone/>
            </a:pPr>
            <a:r>
              <a:rPr lang="en-US" altLang="zh-CN" sz="2400" strike="noStrike" noProof="1" dirty="0">
                <a:latin typeface="华文琥珀" panose="02010800040101010101" pitchFamily="2" charset="-122"/>
                <a:ea typeface="华文琥珀" panose="02010800040101010101" pitchFamily="2" charset="-122"/>
              </a:rPr>
              <a:t>2</a:t>
            </a:r>
            <a:r>
              <a:rPr lang="zh-CN" altLang="en-US" sz="2400" strike="noStrike" noProof="1" dirty="0">
                <a:latin typeface="华文琥珀" panose="02010800040101010101" pitchFamily="2" charset="-122"/>
                <a:ea typeface="华文琥珀" panose="02010800040101010101" pitchFamily="2" charset="-122"/>
              </a:rPr>
              <a:t>、合伙企业和合伙人的债务清偿</a:t>
            </a:r>
            <a:endParaRPr lang="zh-CN" altLang="en-US" sz="2400" strike="noStrike" noProof="1" dirty="0">
              <a:latin typeface="华文琥珀" panose="02010800040101010101" pitchFamily="2" charset="-122"/>
              <a:ea typeface="华文琥珀" panose="02010800040101010101" pitchFamily="2" charset="-122"/>
            </a:endParaRPr>
          </a:p>
          <a:p>
            <a:pPr fontAlgn="base">
              <a:lnSpc>
                <a:spcPct val="90000"/>
              </a:lnSpc>
              <a:buNone/>
            </a:pPr>
            <a:r>
              <a:rPr lang="zh-CN" altLang="en-US" sz="2800" strike="noStrike" noProof="1" dirty="0">
                <a:latin typeface="华文细黑" panose="02010600040101010101" pitchFamily="2" charset="-122"/>
                <a:ea typeface="华文细黑" panose="02010600040101010101" pitchFamily="2" charset="-122"/>
              </a:rPr>
              <a:t>（</a:t>
            </a:r>
            <a:r>
              <a:rPr lang="en-US" altLang="zh-CN" sz="2800" strike="noStrike" noProof="1" dirty="0">
                <a:latin typeface="华文细黑" panose="02010600040101010101" pitchFamily="2" charset="-122"/>
                <a:ea typeface="华文细黑" panose="02010600040101010101" pitchFamily="2" charset="-122"/>
              </a:rPr>
              <a:t>2</a:t>
            </a:r>
            <a:r>
              <a:rPr lang="zh-CN" altLang="en-US" sz="2800" strike="noStrike" noProof="1" dirty="0">
                <a:latin typeface="华文细黑" panose="02010600040101010101" pitchFamily="2" charset="-122"/>
                <a:ea typeface="华文细黑" panose="02010600040101010101" pitchFamily="2" charset="-122"/>
              </a:rPr>
              <a:t>）合伙人的债务清偿与合伙企业的关系</a:t>
            </a:r>
            <a:endParaRPr lang="zh-CN" altLang="en-US" sz="2800" strike="noStrike" noProof="1" dirty="0">
              <a:latin typeface="华文细黑" panose="02010600040101010101" pitchFamily="2" charset="-122"/>
              <a:ea typeface="华文细黑" panose="02010600040101010101" pitchFamily="2" charset="-122"/>
            </a:endParaRPr>
          </a:p>
          <a:p>
            <a:pPr fontAlgn="base">
              <a:lnSpc>
                <a:spcPct val="90000"/>
              </a:lnSpc>
              <a:buNone/>
            </a:pPr>
            <a:r>
              <a:rPr lang="zh-CN" altLang="en-US" sz="2800" strike="noStrike" noProof="1" dirty="0">
                <a:latin typeface="华文细黑" panose="02010600040101010101" pitchFamily="2" charset="-122"/>
                <a:ea typeface="华文细黑" panose="02010600040101010101" pitchFamily="2" charset="-122"/>
              </a:rPr>
              <a:t>         </a:t>
            </a:r>
            <a:r>
              <a:rPr lang="en-US" altLang="zh-CN" sz="2800" strike="noStrike" noProof="1" dirty="0">
                <a:latin typeface="华文细黑" panose="02010600040101010101" pitchFamily="2" charset="-122"/>
                <a:ea typeface="华文细黑" panose="02010600040101010101" pitchFamily="2" charset="-122"/>
              </a:rPr>
              <a:t>a\  </a:t>
            </a:r>
            <a:r>
              <a:rPr lang="zh-CN" altLang="en-US" sz="2800" strike="noStrike" noProof="1" dirty="0">
                <a:latin typeface="华文细黑" panose="02010600040101010101" pitchFamily="2" charset="-122"/>
                <a:ea typeface="华文细黑" panose="02010600040101010101" pitchFamily="2" charset="-122"/>
              </a:rPr>
              <a:t>抵销的禁止</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合伙人的债权人不得以其对合伙人的债权抵销其对合伙企业的债务</a:t>
            </a:r>
            <a:r>
              <a:rPr lang="en-US" altLang="zh-CN" sz="2800" strike="noStrike" noProof="1">
                <a:latin typeface="华文细黑" panose="02010600040101010101" pitchFamily="2" charset="-122"/>
                <a:ea typeface="华文细黑" panose="02010600040101010101" pitchFamily="2" charset="-122"/>
              </a:rPr>
              <a:t>.</a:t>
            </a:r>
            <a:endParaRPr lang="en-US" altLang="zh-CN" sz="2800" strike="noStrike" noProof="1">
              <a:latin typeface="华文细黑" panose="02010600040101010101" pitchFamily="2" charset="-122"/>
              <a:ea typeface="华文细黑" panose="02010600040101010101" pitchFamily="2" charset="-122"/>
            </a:endParaRPr>
          </a:p>
          <a:p>
            <a:pPr fontAlgn="base">
              <a:lnSpc>
                <a:spcPct val="90000"/>
              </a:lnSpc>
              <a:buNone/>
            </a:pPr>
            <a:endParaRPr lang="en-US" altLang="zh-CN" sz="2800" strike="noStrike" noProof="1">
              <a:latin typeface="华文细黑" panose="02010600040101010101" pitchFamily="2" charset="-122"/>
              <a:ea typeface="华文细黑" panose="02010600040101010101" pitchFamily="2" charset="-122"/>
            </a:endParaRPr>
          </a:p>
          <a:p>
            <a:pPr fontAlgn="base">
              <a:lnSpc>
                <a:spcPct val="90000"/>
              </a:lnSpc>
              <a:buNone/>
            </a:pPr>
            <a:r>
              <a:rPr lang="en-US" altLang="zh-CN" sz="2800" strike="noStrike" noProof="1" dirty="0">
                <a:latin typeface="华文细黑" panose="02010600040101010101" pitchFamily="2" charset="-122"/>
                <a:ea typeface="华文细黑" panose="02010600040101010101" pitchFamily="2" charset="-122"/>
              </a:rPr>
              <a:t>         b\  </a:t>
            </a:r>
            <a:r>
              <a:rPr lang="zh-CN" altLang="en-US" sz="2800" strike="noStrike" noProof="1" dirty="0">
                <a:latin typeface="华文细黑" panose="02010600040101010101" pitchFamily="2" charset="-122"/>
                <a:ea typeface="华文细黑" panose="02010600040101010101" pitchFamily="2" charset="-122"/>
              </a:rPr>
              <a:t>代位的禁止</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合伙人的债权人不得代位行使该合伙人在合伙企业中的权利</a:t>
            </a:r>
            <a:r>
              <a:rPr lang="en-US" altLang="zh-CN" sz="2800" strike="noStrike" noProof="1">
                <a:latin typeface="华文细黑" panose="02010600040101010101" pitchFamily="2" charset="-122"/>
                <a:ea typeface="华文细黑" panose="02010600040101010101" pitchFamily="2" charset="-122"/>
              </a:rPr>
              <a:t>.</a:t>
            </a:r>
            <a:endParaRPr lang="en-US" altLang="zh-CN" sz="2800" strike="noStrike" noProof="1">
              <a:latin typeface="华文细黑" panose="02010600040101010101" pitchFamily="2" charset="-122"/>
              <a:ea typeface="华文细黑" panose="02010600040101010101" pitchFamily="2" charset="-122"/>
            </a:endParaRPr>
          </a:p>
          <a:p>
            <a:pPr fontAlgn="base">
              <a:lnSpc>
                <a:spcPct val="90000"/>
              </a:lnSpc>
              <a:buNone/>
            </a:pPr>
            <a:endParaRPr lang="en-US" altLang="zh-CN" sz="2800" strike="noStrike" noProof="1">
              <a:latin typeface="华文细黑" panose="02010600040101010101" pitchFamily="2" charset="-122"/>
              <a:ea typeface="华文细黑" panose="02010600040101010101" pitchFamily="2" charset="-122"/>
            </a:endParaRPr>
          </a:p>
          <a:p>
            <a:pPr fontAlgn="base">
              <a:lnSpc>
                <a:spcPct val="90000"/>
              </a:lnSpc>
              <a:buNone/>
            </a:pPr>
            <a:r>
              <a:rPr lang="en-US" altLang="zh-CN" sz="2800" strike="noStrike" noProof="1" dirty="0">
                <a:latin typeface="华文细黑" panose="02010600040101010101" pitchFamily="2" charset="-122"/>
                <a:ea typeface="华文细黑" panose="02010600040101010101" pitchFamily="2" charset="-122"/>
              </a:rPr>
              <a:t>         c\  </a:t>
            </a:r>
            <a:r>
              <a:rPr lang="zh-CN" altLang="en-US" sz="2800" strike="noStrike" noProof="1" dirty="0">
                <a:latin typeface="华文细黑" panose="02010600040101010101" pitchFamily="2" charset="-122"/>
                <a:ea typeface="华文细黑" panose="02010600040101010101" pitchFamily="2" charset="-122"/>
              </a:rPr>
              <a:t>合伙人个人所负债务的清偿</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应以合伙人个人的财产进行清偿</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合伙人的个人财产不足以清偿其个人债务的</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只能以共从合伙企业分取的收益用于清偿</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也可以依法请求法院强制执行该合伙人在合伙企业中的财产份额用于清偿</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对此</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其他合伙人有优先受让的权利</a:t>
            </a:r>
            <a:r>
              <a:rPr lang="en-US" altLang="zh-CN" sz="2800" strike="noStrike" noProof="1">
                <a:latin typeface="华文细黑" panose="02010600040101010101" pitchFamily="2" charset="-122"/>
                <a:ea typeface="华文细黑" panose="02010600040101010101" pitchFamily="2" charset="-122"/>
              </a:rPr>
              <a:t>.</a:t>
            </a:r>
            <a:endParaRPr lang="en-US" altLang="zh-CN" sz="2800" strike="noStrike" noProof="1"/>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4386" name="标题 144385"/>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（六）入伙与退伙</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44387" name="文本占位符 144386"/>
          <p:cNvSpPr>
            <a:spLocks noGrp="1"/>
          </p:cNvSpPr>
          <p:nvPr>
            <p:ph idx="1"/>
          </p:nvPr>
        </p:nvSpPr>
        <p:spPr>
          <a:xfrm>
            <a:off x="1981200" y="1600200"/>
            <a:ext cx="8218488" cy="5068888"/>
          </a:xfrm>
          <a:ln>
            <a:solidFill>
              <a:srgbClr val="FFFF00"/>
            </a:solidFill>
          </a:ln>
        </p:spPr>
        <p:txBody>
          <a:bodyPr/>
          <a:p>
            <a:pPr fontAlgn="base">
              <a:buNone/>
            </a:pPr>
            <a:r>
              <a:rPr lang="en-US" altLang="zh-CN" strike="noStrike" noProof="1" dirty="0">
                <a:latin typeface="华文细黑" panose="02010600040101010101" pitchFamily="2" charset="-122"/>
                <a:ea typeface="华文细黑" panose="02010600040101010101" pitchFamily="2" charset="-122"/>
              </a:rPr>
              <a:t>1 </a:t>
            </a:r>
            <a:r>
              <a:rPr lang="zh-CN" altLang="en-US" strike="noStrike" noProof="1" dirty="0">
                <a:latin typeface="华文细黑" panose="02010600040101010101" pitchFamily="2" charset="-122"/>
                <a:ea typeface="华文细黑" panose="02010600040101010101" pitchFamily="2" charset="-122"/>
              </a:rPr>
              <a:t>入伙</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latin typeface="华文细黑" panose="02010600040101010101" pitchFamily="2" charset="-122"/>
                <a:ea typeface="华文细黑" panose="02010600040101010101" pitchFamily="2" charset="-122"/>
              </a:rPr>
              <a:t>入伙的程序</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a:p>
            <a:pPr fontAlgn="base">
              <a:buNone/>
            </a:pPr>
            <a:r>
              <a:rPr lang="zh-CN" altLang="en-US" strike="noStrike" noProof="1" dirty="0">
                <a:latin typeface="华文细黑" panose="02010600040101010101" pitchFamily="2" charset="-122"/>
                <a:ea typeface="华文细黑" panose="02010600040101010101" pitchFamily="2" charset="-122"/>
              </a:rPr>
              <a:t>经全体合伙人同意</a:t>
            </a:r>
            <a:r>
              <a:rPr lang="en-US" altLang="zh-CN" strike="noStrike" noProof="1" dirty="0">
                <a:latin typeface="华文细黑" panose="02010600040101010101" pitchFamily="2" charset="-122"/>
                <a:ea typeface="华文细黑" panose="02010600040101010101" pitchFamily="2" charset="-122"/>
              </a:rPr>
              <a:t>,</a:t>
            </a:r>
            <a:r>
              <a:rPr lang="zh-CN" altLang="en-US" strike="noStrike" noProof="1" dirty="0">
                <a:latin typeface="华文细黑" panose="02010600040101010101" pitchFamily="2" charset="-122"/>
                <a:ea typeface="华文细黑" panose="02010600040101010101" pitchFamily="2" charset="-122"/>
              </a:rPr>
              <a:t>并依法订立书面入伙协议</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a:p>
            <a:pPr algn="ctr" fontAlgn="base">
              <a:buNone/>
            </a:pPr>
            <a:r>
              <a:rPr lang="zh-CN" altLang="en-US"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rPr>
              <a:t>同意</a:t>
            </a:r>
            <a:r>
              <a:rPr lang="en-US" altLang="zh-CN"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rPr>
              <a:t>+</a:t>
            </a:r>
            <a:r>
              <a:rPr lang="zh-CN" altLang="en-US"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rPr>
              <a:t>协议</a:t>
            </a:r>
            <a:r>
              <a:rPr lang="en-US" altLang="zh-CN"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rPr>
              <a:t>+</a:t>
            </a:r>
            <a:r>
              <a:rPr lang="zh-CN" altLang="en-US"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rPr>
              <a:t>告知</a:t>
            </a:r>
            <a:endParaRPr lang="zh-CN" altLang="en-US" strike="noStrike" noProof="1" dirty="0">
              <a:ln w="22225">
                <a:solidFill>
                  <a:schemeClr val="accent2"/>
                </a:solidFill>
                <a:prstDash val="solid"/>
              </a:ln>
              <a:solidFill>
                <a:schemeClr val="accent2">
                  <a:lumMod val="40000"/>
                  <a:lumOff val="60000"/>
                </a:schemeClr>
              </a:solidFill>
              <a:effectLst/>
              <a:latin typeface="华文琥珀" panose="02010800040101010101" pitchFamily="2" charset="-122"/>
              <a:ea typeface="华文琥珀" panose="02010800040101010101" pitchFamily="2" charset="-122"/>
            </a:endParaRPr>
          </a:p>
          <a:p>
            <a:pPr fontAlgn="base">
              <a:buNone/>
            </a:pPr>
            <a:r>
              <a:rPr lang="zh-CN" altLang="en-US" strike="noStrike" noProof="1" dirty="0">
                <a:latin typeface="华文细黑" panose="02010600040101010101" pitchFamily="2" charset="-122"/>
                <a:ea typeface="华文细黑" panose="02010600040101010101" pitchFamily="2" charset="-122"/>
              </a:rPr>
              <a:t>入伙的法律后果</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   </a:t>
            </a:r>
            <a:r>
              <a:rPr lang="zh-CN" altLang="en-US" strike="noStrike" noProof="1" dirty="0">
                <a:latin typeface="华文细黑" panose="02010600040101010101" pitchFamily="2" charset="-122"/>
                <a:ea typeface="华文细黑" panose="02010600040101010101" pitchFamily="2" charset="-122"/>
              </a:rPr>
              <a:t>新合伙人与原合伙人一样对入伙前合伙企业的债务承担连带责任</a:t>
            </a:r>
            <a:r>
              <a:rPr lang="en-US" altLang="zh-CN" strike="noStrike" noProof="1" dirty="0">
                <a:latin typeface="华文细黑" panose="02010600040101010101" pitchFamily="2" charset="-122"/>
                <a:ea typeface="华文细黑" panose="02010600040101010101" pitchFamily="2" charset="-122"/>
              </a:rPr>
              <a:t>.</a:t>
            </a:r>
            <a:r>
              <a:rPr lang="zh-CN" altLang="en-US" strike="noStrike" noProof="1" dirty="0">
                <a:latin typeface="华文细黑" panose="02010600040101010101" pitchFamily="2" charset="-122"/>
                <a:ea typeface="华文细黑" panose="02010600040101010101" pitchFamily="2" charset="-122"/>
              </a:rPr>
              <a:t>这是法定的</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5410" name="标题 145409"/>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（六）入伙与退伙</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45411" name="文本占位符 145410"/>
          <p:cNvSpPr>
            <a:spLocks noGrp="1"/>
          </p:cNvSpPr>
          <p:nvPr>
            <p:ph idx="1"/>
          </p:nvPr>
        </p:nvSpPr>
        <p:spPr>
          <a:xfrm>
            <a:off x="1981200" y="1600200"/>
            <a:ext cx="8218488" cy="5068888"/>
          </a:xfrm>
          <a:ln>
            <a:solidFill>
              <a:srgbClr val="FFFF00"/>
            </a:solidFill>
          </a:ln>
        </p:spPr>
        <p:txBody>
          <a:bodyPr/>
          <a:p>
            <a:pPr fontAlgn="base">
              <a:buNone/>
            </a:pPr>
            <a:r>
              <a:rPr lang="en-US" altLang="zh-CN" sz="3600" strike="noStrike" noProof="1" dirty="0">
                <a:latin typeface="华文细黑" panose="02010600040101010101" pitchFamily="2" charset="-122"/>
                <a:ea typeface="华文细黑" panose="02010600040101010101" pitchFamily="2" charset="-122"/>
              </a:rPr>
              <a:t>2 </a:t>
            </a:r>
            <a:r>
              <a:rPr lang="zh-CN" altLang="en-US" sz="3600" strike="noStrike" noProof="1" dirty="0">
                <a:latin typeface="华文细黑" panose="02010600040101010101" pitchFamily="2" charset="-122"/>
                <a:ea typeface="华文细黑" panose="02010600040101010101" pitchFamily="2" charset="-122"/>
              </a:rPr>
              <a:t>退伙</a:t>
            </a:r>
            <a:endParaRPr lang="zh-CN" altLang="en-US" sz="3600" strike="noStrike" noProof="1" dirty="0">
              <a:latin typeface="华文细黑" panose="02010600040101010101" pitchFamily="2" charset="-122"/>
              <a:ea typeface="华文细黑" panose="02010600040101010101" pitchFamily="2" charset="-122"/>
            </a:endParaRPr>
          </a:p>
          <a:p>
            <a:pPr fontAlgn="base">
              <a:buNone/>
            </a:pPr>
            <a:r>
              <a:rPr lang="zh-CN" altLang="en-US" sz="3600" strike="noStrike" noProof="1" dirty="0">
                <a:latin typeface="华文细黑" panose="02010600040101010101" pitchFamily="2" charset="-122"/>
                <a:ea typeface="华文细黑" panose="02010600040101010101" pitchFamily="2" charset="-122"/>
              </a:rPr>
              <a:t>   （</a:t>
            </a:r>
            <a:r>
              <a:rPr lang="en-US" altLang="zh-CN" sz="3600" strike="noStrike" noProof="1">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退伙是指合伙人身份归于消灭的法律事实</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a:p>
            <a:pPr fontAlgn="base">
              <a:buNone/>
            </a:pPr>
            <a:r>
              <a:rPr lang="en-US" altLang="zh-CN" sz="3600" strike="noStrike" noProof="1" dirty="0">
                <a:latin typeface="华文细黑" panose="02010600040101010101" pitchFamily="2" charset="-122"/>
                <a:ea typeface="华文细黑" panose="02010600040101010101" pitchFamily="2" charset="-122"/>
              </a:rPr>
              <a:t>   </a:t>
            </a:r>
            <a:r>
              <a:rPr lang="zh-CN" altLang="en-US" sz="3600" strike="noStrike" noProof="1" dirty="0">
                <a:latin typeface="华文细黑" panose="02010600040101010101" pitchFamily="2" charset="-122"/>
                <a:ea typeface="华文细黑" panose="02010600040101010101" pitchFamily="2" charset="-122"/>
              </a:rPr>
              <a:t>（</a:t>
            </a:r>
            <a:r>
              <a:rPr lang="en-US" altLang="zh-CN" sz="3600" strike="noStrike" noProof="1">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退伙的原因</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a:p>
            <a:pPr fontAlgn="base">
              <a:buNone/>
            </a:pPr>
            <a:r>
              <a:rPr lang="en-US" altLang="zh-CN" sz="3600" strike="noStrike" noProof="1">
                <a:latin typeface="华文细黑" panose="02010600040101010101" pitchFamily="2" charset="-122"/>
                <a:ea typeface="华文细黑" panose="02010600040101010101" pitchFamily="2" charset="-122"/>
              </a:rPr>
              <a:t>           </a:t>
            </a:r>
            <a:r>
              <a:rPr lang="zh-CN" altLang="en-US" strike="noStrike" noProof="1" dirty="0">
                <a:latin typeface="华文细黑" panose="02010600040101010101" pitchFamily="2" charset="-122"/>
                <a:ea typeface="华文细黑" panose="02010600040101010101" pitchFamily="2" charset="-122"/>
              </a:rPr>
              <a:t>基于合伙人的意思表示</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a:p>
            <a:pPr algn="ctr" fontAlgn="base">
              <a:buNone/>
            </a:pPr>
            <a:r>
              <a:rPr lang="zh-CN" altLang="en-US" strike="noStrike" noProof="1" dirty="0">
                <a:latin typeface="华文细黑" panose="02010600040101010101" pitchFamily="2" charset="-122"/>
                <a:ea typeface="华文细黑" panose="02010600040101010101" pitchFamily="2" charset="-122"/>
              </a:rPr>
              <a:t>协议退伙 </a:t>
            </a:r>
            <a:r>
              <a:rPr lang="en-US" altLang="zh-CN" sz="3600" strike="noStrike" noProof="1">
                <a:latin typeface="华文细黑" panose="02010600040101010101" pitchFamily="2" charset="-122"/>
                <a:ea typeface="华文细黑" panose="02010600040101010101" pitchFamily="2" charset="-122"/>
              </a:rPr>
              <a:t>+</a:t>
            </a:r>
            <a:r>
              <a:rPr lang="en-US" altLang="zh-CN" strike="noStrike" noProof="1" dirty="0">
                <a:latin typeface="华文细黑" panose="02010600040101010101" pitchFamily="2" charset="-122"/>
                <a:ea typeface="华文细黑" panose="02010600040101010101" pitchFamily="2" charset="-122"/>
              </a:rPr>
              <a:t> </a:t>
            </a:r>
            <a:r>
              <a:rPr lang="zh-CN" altLang="en-US" strike="noStrike" noProof="1" dirty="0">
                <a:latin typeface="华文细黑" panose="02010600040101010101" pitchFamily="2" charset="-122"/>
                <a:ea typeface="华文细黑" panose="02010600040101010101" pitchFamily="2" charset="-122"/>
              </a:rPr>
              <a:t>声明退伙</a:t>
            </a:r>
            <a:endParaRPr lang="zh-CN" altLang="en-US" strike="noStrike" noProof="1" dirty="0">
              <a:latin typeface="华文细黑" panose="02010600040101010101" pitchFamily="2" charset="-122"/>
              <a:ea typeface="华文细黑" panose="02010600040101010101" pitchFamily="2" charset="-122"/>
            </a:endParaRPr>
          </a:p>
          <a:p>
            <a:pPr algn="ctr" fontAlgn="base">
              <a:buNone/>
            </a:pPr>
            <a:r>
              <a:rPr lang="zh-CN" altLang="en-US" strike="noStrike" noProof="1" dirty="0">
                <a:latin typeface="华文细黑" panose="02010600040101010101" pitchFamily="2" charset="-122"/>
                <a:ea typeface="华文细黑" panose="02010600040101010101" pitchFamily="2" charset="-122"/>
              </a:rPr>
              <a:t>法定退伙 </a:t>
            </a:r>
            <a:r>
              <a:rPr lang="en-US" altLang="zh-CN" sz="3600" strike="noStrike" noProof="1">
                <a:latin typeface="华文细黑" panose="02010600040101010101" pitchFamily="2" charset="-122"/>
                <a:ea typeface="华文细黑" panose="02010600040101010101" pitchFamily="2" charset="-122"/>
              </a:rPr>
              <a:t>+</a:t>
            </a:r>
            <a:r>
              <a:rPr lang="en-US" altLang="zh-CN" strike="noStrike" noProof="1" dirty="0">
                <a:latin typeface="华文细黑" panose="02010600040101010101" pitchFamily="2" charset="-122"/>
                <a:ea typeface="华文细黑" panose="02010600040101010101" pitchFamily="2" charset="-122"/>
              </a:rPr>
              <a:t> </a:t>
            </a:r>
            <a:r>
              <a:rPr lang="zh-CN" altLang="en-US" strike="noStrike" noProof="1" dirty="0">
                <a:latin typeface="华文细黑" panose="02010600040101010101" pitchFamily="2" charset="-122"/>
                <a:ea typeface="华文细黑" panose="02010600040101010101" pitchFamily="2" charset="-122"/>
              </a:rPr>
              <a:t>除名退伙</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latin typeface="华文细黑" panose="02010600040101010101" pitchFamily="2" charset="-122"/>
                <a:ea typeface="华文细黑" panose="02010600040101010101" pitchFamily="2" charset="-122"/>
              </a:rPr>
              <a:t>              基于与合伙人本人意志无关的事件</a:t>
            </a:r>
            <a:r>
              <a:rPr lang="en-US" altLang="zh-CN" strike="noStrike" noProof="1">
                <a:latin typeface="华文细黑" panose="02010600040101010101" pitchFamily="2" charset="-122"/>
                <a:ea typeface="华文细黑" panose="02010600040101010101" pitchFamily="2" charset="-122"/>
              </a:rPr>
              <a:t>.</a:t>
            </a:r>
            <a:endParaRPr lang="en-US" altLang="zh-CN" strike="noStrike" noProof="1">
              <a:latin typeface="华文细黑" panose="02010600040101010101" pitchFamily="2" charset="-122"/>
              <a:ea typeface="华文细黑" panose="02010600040101010101" pitchFamily="2" charset="-122"/>
            </a:endParaRPr>
          </a:p>
        </p:txBody>
      </p:sp>
      <p:sp>
        <p:nvSpPr>
          <p:cNvPr id="60419" name="左大括号 145411"/>
          <p:cNvSpPr/>
          <p:nvPr/>
        </p:nvSpPr>
        <p:spPr>
          <a:xfrm>
            <a:off x="2838450" y="3687763"/>
            <a:ext cx="215900" cy="2232025"/>
          </a:xfrm>
          <a:prstGeom prst="leftBrace">
            <a:avLst>
              <a:gd name="adj1" fmla="val 86008"/>
              <a:gd name="adj2" fmla="val 50000"/>
            </a:avLst>
          </a:prstGeom>
          <a:noFill/>
          <a:ln w="38100"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60420" name="矩形 145412"/>
          <p:cNvSpPr/>
          <p:nvPr/>
        </p:nvSpPr>
        <p:spPr>
          <a:xfrm>
            <a:off x="4224338" y="4221480"/>
            <a:ext cx="3743325" cy="503238"/>
          </a:xfrm>
          <a:prstGeom prst="rect">
            <a:avLst/>
          </a:prstGeom>
          <a:noFill/>
          <a:ln w="9525"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60421" name="矩形 145413"/>
          <p:cNvSpPr/>
          <p:nvPr/>
        </p:nvSpPr>
        <p:spPr>
          <a:xfrm>
            <a:off x="4296093" y="4833303"/>
            <a:ext cx="3671887" cy="431800"/>
          </a:xfrm>
          <a:prstGeom prst="rect">
            <a:avLst/>
          </a:prstGeom>
          <a:noFill/>
          <a:ln w="9525"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60422" name="任意多边形 145415"/>
          <p:cNvSpPr/>
          <p:nvPr/>
        </p:nvSpPr>
        <p:spPr>
          <a:xfrm>
            <a:off x="7764463" y="3873183"/>
            <a:ext cx="1655762" cy="719137"/>
          </a:xfrm>
          <a:custGeom>
            <a:avLst/>
            <a:gdLst/>
            <a:ahLst/>
            <a:cxnLst/>
            <a:pathLst>
              <a:path w="1043" h="453">
                <a:moveTo>
                  <a:pt x="272" y="453"/>
                </a:moveTo>
                <a:cubicBezTo>
                  <a:pt x="657" y="422"/>
                  <a:pt x="1043" y="392"/>
                  <a:pt x="998" y="317"/>
                </a:cubicBezTo>
                <a:cubicBezTo>
                  <a:pt x="953" y="242"/>
                  <a:pt x="476" y="121"/>
                  <a:pt x="0" y="0"/>
                </a:cubicBezTo>
              </a:path>
            </a:pathLst>
          </a:custGeom>
          <a:noFill/>
          <a:ln w="38100" cap="flat" cmpd="sng">
            <a:solidFill>
              <a:schemeClr val="tx1"/>
            </a:solidFill>
            <a:prstDash val="solid"/>
            <a:round/>
            <a:headEnd type="none" w="med" len="med"/>
            <a:tailEnd type="arrow" w="med" len="med"/>
          </a:ln>
        </p:spPr>
        <p:txBody>
          <a:bodyPr/>
          <a:p>
            <a:endParaRPr lang="zh-CN" altLang="en-US"/>
          </a:p>
        </p:txBody>
      </p:sp>
      <p:sp>
        <p:nvSpPr>
          <p:cNvPr id="60423" name="任意多边形 145416"/>
          <p:cNvSpPr/>
          <p:nvPr/>
        </p:nvSpPr>
        <p:spPr>
          <a:xfrm>
            <a:off x="7764780" y="4833303"/>
            <a:ext cx="1895475" cy="804862"/>
          </a:xfrm>
          <a:custGeom>
            <a:avLst/>
            <a:gdLst/>
            <a:ahLst/>
            <a:cxnLst/>
            <a:pathLst>
              <a:path w="1194" h="507">
                <a:moveTo>
                  <a:pt x="0" y="189"/>
                </a:moveTo>
                <a:cubicBezTo>
                  <a:pt x="446" y="94"/>
                  <a:pt x="892" y="0"/>
                  <a:pt x="1043" y="53"/>
                </a:cubicBezTo>
                <a:cubicBezTo>
                  <a:pt x="1194" y="106"/>
                  <a:pt x="1050" y="306"/>
                  <a:pt x="907" y="507"/>
                </a:cubicBezTo>
              </a:path>
            </a:pathLst>
          </a:custGeom>
          <a:noFill/>
          <a:ln w="38100" cap="flat" cmpd="sng">
            <a:solidFill>
              <a:schemeClr val="tx1"/>
            </a:solidFill>
            <a:prstDash val="solid"/>
            <a:round/>
            <a:headEnd type="none" w="med" len="med"/>
            <a:tailEnd type="stealth" w="med" len="med"/>
          </a:ln>
        </p:spPr>
        <p:txBody>
          <a:bodyPr/>
          <a:p>
            <a:endParaRPr lang="zh-CN"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6434" name="标题 146433"/>
          <p:cNvSpPr>
            <a:spLocks noGrp="1"/>
          </p:cNvSpPr>
          <p:nvPr>
            <p:ph type="title"/>
          </p:nvPr>
        </p:nvSpPr>
        <p:spPr>
          <a:xfrm>
            <a:off x="1992313" y="115888"/>
            <a:ext cx="8229600" cy="1143000"/>
          </a:xfrm>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（六）入伙与退伙</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46435" name="文本占位符 146434"/>
          <p:cNvSpPr>
            <a:spLocks noGrp="1"/>
          </p:cNvSpPr>
          <p:nvPr>
            <p:ph idx="1"/>
          </p:nvPr>
        </p:nvSpPr>
        <p:spPr>
          <a:xfrm>
            <a:off x="1703388" y="1341438"/>
            <a:ext cx="8713788" cy="5400675"/>
          </a:xfrm>
          <a:ln>
            <a:solidFill>
              <a:srgbClr val="FFFF00"/>
            </a:solidFill>
          </a:ln>
        </p:spPr>
        <p:txBody>
          <a:bodyPr>
            <a:normAutofit lnSpcReduction="10000"/>
          </a:bodyPr>
          <a:p>
            <a:pPr fontAlgn="base">
              <a:lnSpc>
                <a:spcPct val="90000"/>
              </a:lnSpc>
              <a:buNone/>
            </a:pPr>
            <a:r>
              <a:rPr lang="en-US" altLang="zh-CN" sz="3600" strike="noStrike" noProof="1" dirty="0">
                <a:latin typeface="华文细黑" panose="02010600040101010101" pitchFamily="2" charset="-122"/>
                <a:ea typeface="华文细黑" panose="02010600040101010101" pitchFamily="2" charset="-122"/>
              </a:rPr>
              <a:t>2 </a:t>
            </a:r>
            <a:r>
              <a:rPr lang="zh-CN" altLang="en-US" sz="3600" strike="noStrike" noProof="1" dirty="0">
                <a:latin typeface="华文细黑" panose="02010600040101010101" pitchFamily="2" charset="-122"/>
                <a:ea typeface="华文细黑" panose="02010600040101010101" pitchFamily="2" charset="-122"/>
              </a:rPr>
              <a:t>退伙</a:t>
            </a:r>
            <a:endParaRPr lang="zh-CN" altLang="en-US" sz="3600" strike="noStrike" noProof="1" dirty="0">
              <a:latin typeface="华文细黑" panose="02010600040101010101" pitchFamily="2" charset="-122"/>
              <a:ea typeface="华文细黑" panose="02010600040101010101" pitchFamily="2" charset="-122"/>
            </a:endParaRPr>
          </a:p>
          <a:p>
            <a:pPr fontAlgn="base">
              <a:lnSpc>
                <a:spcPct val="90000"/>
              </a:lnSpc>
              <a:buNone/>
            </a:pPr>
            <a:r>
              <a:rPr lang="zh-CN" altLang="en-US" sz="2800" strike="noStrike" noProof="1" dirty="0">
                <a:latin typeface="华文细黑" panose="02010600040101010101" pitchFamily="2" charset="-122"/>
                <a:ea typeface="华文细黑" panose="02010600040101010101" pitchFamily="2" charset="-122"/>
              </a:rPr>
              <a:t>（</a:t>
            </a:r>
            <a:r>
              <a:rPr lang="en-US" altLang="zh-CN" sz="2800" strike="noStrike" noProof="1" dirty="0">
                <a:latin typeface="华文细黑" panose="02010600040101010101" pitchFamily="2" charset="-122"/>
                <a:ea typeface="华文细黑" panose="02010600040101010101" pitchFamily="2" charset="-122"/>
              </a:rPr>
              <a:t>3)</a:t>
            </a:r>
            <a:r>
              <a:rPr lang="zh-CN" altLang="en-US" sz="2800" strike="noStrike" noProof="1" dirty="0">
                <a:latin typeface="华文细黑" panose="02010600040101010101" pitchFamily="2" charset="-122"/>
                <a:ea typeface="华文细黑" panose="02010600040101010101" pitchFamily="2" charset="-122"/>
              </a:rPr>
              <a:t>退伙的效力</a:t>
            </a:r>
            <a:r>
              <a:rPr lang="en-US" altLang="zh-CN" sz="2800" strike="noStrike" noProof="1">
                <a:latin typeface="华文细黑" panose="02010600040101010101" pitchFamily="2" charset="-122"/>
                <a:ea typeface="华文细黑" panose="02010600040101010101" pitchFamily="2" charset="-122"/>
              </a:rPr>
              <a:t>:</a:t>
            </a:r>
            <a:endParaRPr lang="en-US" altLang="zh-CN" sz="2800" strike="noStrike" noProof="1">
              <a:latin typeface="华文细黑" panose="02010600040101010101" pitchFamily="2" charset="-122"/>
              <a:ea typeface="华文细黑" panose="02010600040101010101" pitchFamily="2" charset="-122"/>
            </a:endParaRPr>
          </a:p>
          <a:p>
            <a:pPr fontAlgn="base">
              <a:lnSpc>
                <a:spcPct val="90000"/>
              </a:lnSpc>
              <a:buNone/>
            </a:pPr>
            <a:r>
              <a:rPr lang="en-US" altLang="zh-CN" sz="2800" strike="noStrike" noProof="1" dirty="0">
                <a:latin typeface="华文细黑" panose="02010600040101010101" pitchFamily="2" charset="-122"/>
                <a:ea typeface="华文细黑" panose="02010600040101010101" pitchFamily="2" charset="-122"/>
              </a:rPr>
              <a:t>    </a:t>
            </a:r>
            <a:r>
              <a:rPr lang="zh-CN" altLang="en-US" sz="2800" strike="noStrike" noProof="1" dirty="0">
                <a:latin typeface="华文细黑" panose="02010600040101010101" pitchFamily="2" charset="-122"/>
                <a:ea typeface="华文细黑" panose="02010600040101010101" pitchFamily="2" charset="-122"/>
              </a:rPr>
              <a:t>退伙人丧失合伙人身份</a:t>
            </a:r>
            <a:r>
              <a:rPr lang="en-US" altLang="zh-CN" sz="2800" strike="noStrike" noProof="1">
                <a:latin typeface="华文细黑" panose="02010600040101010101" pitchFamily="2" charset="-122"/>
                <a:ea typeface="华文细黑" panose="02010600040101010101" pitchFamily="2" charset="-122"/>
              </a:rPr>
              <a:t>;</a:t>
            </a:r>
            <a:endParaRPr lang="en-US" altLang="zh-CN" sz="900" strike="noStrike" noProof="1">
              <a:latin typeface="华文细黑" panose="02010600040101010101" pitchFamily="2" charset="-122"/>
              <a:ea typeface="华文细黑" panose="02010600040101010101" pitchFamily="2" charset="-122"/>
            </a:endParaRPr>
          </a:p>
          <a:p>
            <a:pPr fontAlgn="base">
              <a:lnSpc>
                <a:spcPct val="90000"/>
              </a:lnSpc>
              <a:buNone/>
            </a:pPr>
            <a:endParaRPr lang="en-US" altLang="zh-CN" sz="2800" strike="noStrike" noProof="1">
              <a:latin typeface="华文细黑" panose="02010600040101010101" pitchFamily="2" charset="-122"/>
              <a:ea typeface="华文细黑" panose="02010600040101010101" pitchFamily="2" charset="-122"/>
            </a:endParaRPr>
          </a:p>
          <a:p>
            <a:pPr fontAlgn="base">
              <a:lnSpc>
                <a:spcPct val="90000"/>
              </a:lnSpc>
              <a:buNone/>
            </a:pPr>
            <a:r>
              <a:rPr lang="en-US" altLang="zh-CN" sz="2800" strike="noStrike" noProof="1" dirty="0">
                <a:latin typeface="华文细黑" panose="02010600040101010101" pitchFamily="2" charset="-122"/>
                <a:ea typeface="华文细黑" panose="02010600040101010101" pitchFamily="2" charset="-122"/>
              </a:rPr>
              <a:t>    </a:t>
            </a:r>
            <a:r>
              <a:rPr lang="zh-CN" altLang="en-US" sz="2800" strike="noStrike" noProof="1" dirty="0">
                <a:latin typeface="华文细黑" panose="02010600040101010101" pitchFamily="2" charset="-122"/>
                <a:ea typeface="华文细黑" panose="02010600040101010101" pitchFamily="2" charset="-122"/>
              </a:rPr>
              <a:t>导致合伙企业财产的清理与结算</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退还退伙人的财产份额</a:t>
            </a:r>
            <a:r>
              <a:rPr lang="en-US" altLang="zh-CN" sz="2800" strike="noStrike" noProof="1" dirty="0">
                <a:latin typeface="华文细黑" panose="02010600040101010101" pitchFamily="2" charset="-122"/>
                <a:ea typeface="华文细黑" panose="02010600040101010101" pitchFamily="2" charset="-122"/>
              </a:rPr>
              <a:t>(</a:t>
            </a:r>
            <a:r>
              <a:rPr lang="zh-CN" altLang="en-US" sz="2800" strike="noStrike" noProof="1" dirty="0">
                <a:latin typeface="华文细黑" panose="02010600040101010101" pitchFamily="2" charset="-122"/>
                <a:ea typeface="华文细黑" panose="02010600040101010101" pitchFamily="2" charset="-122"/>
              </a:rPr>
              <a:t>以使用权出资的需返还给退伙人</a:t>
            </a:r>
            <a:r>
              <a:rPr lang="en-US" altLang="zh-CN" sz="2800" strike="noStrike" noProof="1">
                <a:latin typeface="华文细黑" panose="02010600040101010101" pitchFamily="2" charset="-122"/>
                <a:ea typeface="华文细黑" panose="02010600040101010101" pitchFamily="2" charset="-122"/>
              </a:rPr>
              <a:t>);</a:t>
            </a:r>
            <a:endParaRPr lang="en-US" altLang="zh-CN" sz="1000" strike="noStrike" noProof="1">
              <a:latin typeface="华文细黑" panose="02010600040101010101" pitchFamily="2" charset="-122"/>
              <a:ea typeface="华文细黑" panose="02010600040101010101" pitchFamily="2" charset="-122"/>
            </a:endParaRPr>
          </a:p>
          <a:p>
            <a:pPr fontAlgn="base">
              <a:lnSpc>
                <a:spcPct val="90000"/>
              </a:lnSpc>
              <a:buNone/>
            </a:pPr>
            <a:endParaRPr lang="en-US" altLang="zh-CN" sz="2800" strike="noStrike" noProof="1">
              <a:latin typeface="华文细黑" panose="02010600040101010101" pitchFamily="2" charset="-122"/>
              <a:ea typeface="华文细黑" panose="02010600040101010101" pitchFamily="2" charset="-122"/>
            </a:endParaRPr>
          </a:p>
          <a:p>
            <a:pPr fontAlgn="base">
              <a:lnSpc>
                <a:spcPct val="90000"/>
              </a:lnSpc>
              <a:buNone/>
            </a:pPr>
            <a:r>
              <a:rPr lang="en-US" altLang="zh-CN" sz="2800" strike="noStrike" noProof="1" dirty="0">
                <a:latin typeface="华文细黑" panose="02010600040101010101" pitchFamily="2" charset="-122"/>
                <a:ea typeface="华文细黑" panose="02010600040101010101" pitchFamily="2" charset="-122"/>
              </a:rPr>
              <a:t>    </a:t>
            </a:r>
            <a:r>
              <a:rPr lang="zh-CN" altLang="en-US" sz="2800" strike="noStrike" noProof="1" dirty="0">
                <a:latin typeface="华文细黑" panose="02010600040101010101" pitchFamily="2" charset="-122"/>
                <a:ea typeface="华文细黑" panose="02010600040101010101" pitchFamily="2" charset="-122"/>
              </a:rPr>
              <a:t>退伙并不必然导致合伙企业的解散</a:t>
            </a:r>
            <a:r>
              <a:rPr lang="en-US" altLang="zh-CN" sz="2800" strike="noStrike" noProof="1">
                <a:latin typeface="华文细黑" panose="02010600040101010101" pitchFamily="2" charset="-122"/>
                <a:ea typeface="华文细黑" panose="02010600040101010101" pitchFamily="2" charset="-122"/>
              </a:rPr>
              <a:t>;</a:t>
            </a:r>
            <a:endParaRPr lang="en-US" altLang="zh-CN" sz="1000" strike="noStrike" noProof="1">
              <a:latin typeface="华文细黑" panose="02010600040101010101" pitchFamily="2" charset="-122"/>
              <a:ea typeface="华文细黑" panose="02010600040101010101" pitchFamily="2" charset="-122"/>
            </a:endParaRPr>
          </a:p>
          <a:p>
            <a:pPr fontAlgn="base">
              <a:lnSpc>
                <a:spcPct val="90000"/>
              </a:lnSpc>
              <a:buNone/>
            </a:pPr>
            <a:endParaRPr lang="en-US" altLang="zh-CN" sz="2800" strike="noStrike" noProof="1">
              <a:latin typeface="华文细黑" panose="02010600040101010101" pitchFamily="2" charset="-122"/>
              <a:ea typeface="华文细黑" panose="02010600040101010101" pitchFamily="2" charset="-122"/>
            </a:endParaRPr>
          </a:p>
          <a:p>
            <a:pPr fontAlgn="base">
              <a:lnSpc>
                <a:spcPct val="90000"/>
              </a:lnSpc>
              <a:buNone/>
            </a:pPr>
            <a:r>
              <a:rPr lang="en-US" altLang="zh-CN" sz="2800" strike="noStrike" noProof="1" dirty="0">
                <a:latin typeface="华文细黑" panose="02010600040101010101" pitchFamily="2" charset="-122"/>
                <a:ea typeface="华文细黑" panose="02010600040101010101" pitchFamily="2" charset="-122"/>
              </a:rPr>
              <a:t>    </a:t>
            </a:r>
            <a:r>
              <a:rPr lang="zh-CN" altLang="en-US" sz="2800" strike="noStrike" noProof="1" dirty="0">
                <a:latin typeface="华文细黑" panose="02010600040101010101" pitchFamily="2" charset="-122"/>
                <a:ea typeface="华文细黑" panose="02010600040101010101" pitchFamily="2" charset="-122"/>
              </a:rPr>
              <a:t>退伙人对其退伙前合伙企业的债务仍需承担无限连带责任</a:t>
            </a:r>
            <a:r>
              <a:rPr lang="en-US" altLang="zh-CN" sz="2800" strike="noStrike" noProof="1">
                <a:latin typeface="华文细黑" panose="02010600040101010101" pitchFamily="2" charset="-122"/>
                <a:ea typeface="华文细黑" panose="02010600040101010101" pitchFamily="2" charset="-122"/>
              </a:rPr>
              <a:t>.</a:t>
            </a:r>
            <a:endParaRPr lang="en-US" altLang="zh-CN" sz="3600" strike="noStrike" noProof="1">
              <a:latin typeface="华文细黑" panose="02010600040101010101" pitchFamily="2" charset="-122"/>
              <a:ea typeface="华文细黑" panose="02010600040101010101" pitchFamily="2"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7460" name="矩形 147459"/>
          <p:cNvSpPr/>
          <p:nvPr/>
        </p:nvSpPr>
        <p:spPr>
          <a:xfrm>
            <a:off x="1703388" y="1341438"/>
            <a:ext cx="8713788" cy="5400675"/>
          </a:xfrm>
          <a:prstGeom prst="rect">
            <a:avLst/>
          </a:prstGeom>
          <a:noFill/>
          <a:ln w="9525" cap="flat" cmpd="sng">
            <a:solidFill>
              <a:srgbClr val="FFFF00"/>
            </a:solidFill>
            <a:prstDash val="solid"/>
            <a:miter/>
            <a:headEnd type="none" w="med" len="med"/>
            <a:tailEnd type="none" w="med" len="med"/>
          </a:ln>
        </p:spPr>
        <p: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32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lgn="l" defTabSz="914400" eaLnBrk="1" fontAlgn="base" latinLnBrk="0" hangingPunct="1">
              <a:spcBef>
                <a:spcPct val="20000"/>
              </a:spcBef>
              <a:spcAft>
                <a:spcPct val="0"/>
              </a:spcAft>
              <a:buFont typeface="Wingdings" panose="05000000000000000000" pitchFamily="2" charset="2"/>
              <a:buChar char="–"/>
              <a:defRPr sz="2800" b="0" i="0" u="none" kern="1200" baseline="0">
                <a:solidFill>
                  <a:schemeClr val="tx1"/>
                </a:solidFill>
                <a:effectLst>
                  <a:outerShdw blurRad="38100" dist="38100" dir="2700000">
                    <a:srgbClr val="C0C0C0"/>
                  </a:outerShdw>
                </a:effectLst>
                <a:latin typeface="+mn-lt"/>
                <a:ea typeface="+mn-ea"/>
                <a:cs typeface="+mn-cs"/>
              </a:defRPr>
            </a:lvl2pPr>
            <a:lvl3pPr marL="1143000" lvl="2" indent="-228600" algn="l" defTabSz="914400" eaLnBrk="1" fontAlgn="base" latinLnBrk="0" hangingPunct="1">
              <a:spcBef>
                <a:spcPct val="20000"/>
              </a:spcBef>
              <a:spcAft>
                <a:spcPct val="0"/>
              </a:spcAft>
              <a:buClr>
                <a:schemeClr val="accent2"/>
              </a:buClr>
              <a:buSzPct val="90000"/>
              <a:buFont typeface="Wingdings" panose="05000000000000000000" pitchFamily="2" charset="2"/>
              <a:buBlip>
                <a:blip r:embed="rId2"/>
              </a:buBlip>
              <a:defRPr sz="2400" b="0" i="0" u="none" kern="1200" baseline="0">
                <a:solidFill>
                  <a:schemeClr val="tx1"/>
                </a:solidFill>
                <a:effectLst>
                  <a:outerShdw blurRad="38100" dist="38100" dir="2700000">
                    <a:srgbClr val="C0C0C0"/>
                  </a:outerShdw>
                </a:effectLst>
                <a:latin typeface="+mn-lt"/>
                <a:ea typeface="+mn-ea"/>
                <a:cs typeface="+mn-cs"/>
              </a:defRPr>
            </a:lvl3pPr>
            <a:lvl4pPr marL="1600200" lvl="3" indent="-228600" algn="l" defTabSz="914400" eaLnBrk="1" fontAlgn="base" latinLnBrk="0" hangingPunct="1">
              <a:spcBef>
                <a:spcPct val="20000"/>
              </a:spcBef>
              <a:spcAft>
                <a:spcPct val="0"/>
              </a:spcAft>
              <a:buFont typeface="Wingdings" panose="05000000000000000000" pitchFamily="2" charset="2"/>
              <a:buChar char="–"/>
              <a:defRPr sz="2000" b="0" i="0" u="none" kern="1200" baseline="0">
                <a:solidFill>
                  <a:schemeClr val="tx1"/>
                </a:solidFill>
                <a:effectLst>
                  <a:outerShdw blurRad="38100" dist="38100" dir="2700000">
                    <a:srgbClr val="C0C0C0"/>
                  </a:outerShdw>
                </a:effectLst>
                <a:latin typeface="+mn-lt"/>
                <a:ea typeface="+mn-ea"/>
                <a:cs typeface="+mn-cs"/>
              </a:defRPr>
            </a:lvl4pPr>
            <a:lvl5pPr marL="2057400" lvl="4" indent="-228600" algn="l" defTabSz="914400" eaLnBrk="1" fontAlgn="base" latinLnBrk="0" hangingPunct="1">
              <a:spcBef>
                <a:spcPct val="20000"/>
              </a:spcBef>
              <a:spcAft>
                <a:spcPct val="0"/>
              </a:spcAft>
              <a:buClr>
                <a:schemeClr val="folHlink"/>
              </a:buClr>
              <a:buSzPct val="90000"/>
              <a:buFont typeface="Wingdings" panose="05000000000000000000" pitchFamily="2" charset="2"/>
              <a:buBlip>
                <a:blip r:embed="rId3"/>
              </a:buBlip>
              <a:defRPr sz="2000" b="0" i="0" u="none" kern="1200" baseline="0">
                <a:solidFill>
                  <a:schemeClr val="tx1"/>
                </a:solidFill>
                <a:effectLst>
                  <a:outerShdw blurRad="38100" dist="38100" dir="2700000">
                    <a:srgbClr val="C0C0C0"/>
                  </a:outerShdw>
                </a:effectLst>
                <a:latin typeface="+mn-lt"/>
                <a:ea typeface="+mn-ea"/>
                <a:cs typeface="+mn-cs"/>
              </a:defRPr>
            </a:lvl5pPr>
          </a:lstStyle>
          <a:p>
            <a:pPr lvl="0" fontAlgn="base">
              <a:lnSpc>
                <a:spcPct val="90000"/>
              </a:lnSpc>
              <a:buNone/>
            </a:pPr>
            <a:r>
              <a:rPr lang="en-US" altLang="en-US" strike="noStrike" noProof="1">
                <a:latin typeface="Arial" panose="020B0604020202020204" pitchFamily="34" charset="0"/>
                <a:ea typeface="宋体" panose="02010600030101010101" pitchFamily="2" charset="-122"/>
                <a:cs typeface="+mn-ea"/>
              </a:rPr>
              <a:t>※</a:t>
            </a:r>
            <a:r>
              <a:rPr lang="zh-CN" altLang="en-US" sz="3600" strike="noStrike" noProof="1" dirty="0">
                <a:latin typeface="华文细黑" panose="02010600040101010101" pitchFamily="2" charset="-122"/>
                <a:ea typeface="华文细黑" panose="02010600040101010101" pitchFamily="2" charset="-122"/>
                <a:cs typeface="+mn-ea"/>
              </a:rPr>
              <a:t>退伙分为“两大类四情形”</a:t>
            </a:r>
            <a:endParaRPr lang="zh-CN" altLang="en-US" sz="3600" strike="noStrike" noProof="1" dirty="0">
              <a:latin typeface="华文细黑" panose="02010600040101010101" pitchFamily="2" charset="-122"/>
              <a:ea typeface="华文细黑" panose="02010600040101010101" pitchFamily="2" charset="-122"/>
            </a:endParaRPr>
          </a:p>
          <a:p>
            <a:pPr lvl="0" fontAlgn="base">
              <a:lnSpc>
                <a:spcPct val="90000"/>
              </a:lnSpc>
              <a:buNone/>
            </a:pPr>
            <a:r>
              <a:rPr lang="zh-CN" altLang="en-US" sz="2800" strike="noStrike" noProof="1" dirty="0">
                <a:latin typeface="华文细黑" panose="02010600040101010101" pitchFamily="2" charset="-122"/>
                <a:ea typeface="华文细黑" panose="02010600040101010101" pitchFamily="2" charset="-122"/>
                <a:cs typeface="+mn-ea"/>
              </a:rPr>
              <a:t>一、自愿退伙</a:t>
            </a:r>
            <a:r>
              <a:rPr lang="en-US" altLang="zh-CN" sz="2800" strike="noStrike" noProof="1">
                <a:latin typeface="华文细黑" panose="02010600040101010101" pitchFamily="2" charset="-122"/>
                <a:ea typeface="华文细黑" panose="02010600040101010101" pitchFamily="2" charset="-122"/>
                <a:cs typeface="+mn-ea"/>
              </a:rPr>
              <a:t>:</a:t>
            </a:r>
            <a:endParaRPr lang="en-US" altLang="zh-CN" sz="2800" strike="noStrike" noProof="1">
              <a:latin typeface="华文细黑" panose="02010600040101010101" pitchFamily="2" charset="-122"/>
              <a:ea typeface="华文细黑" panose="02010600040101010101" pitchFamily="2" charset="-122"/>
            </a:endParaRPr>
          </a:p>
          <a:p>
            <a:pPr lvl="0" fontAlgn="base">
              <a:lnSpc>
                <a:spcPct val="90000"/>
              </a:lnSpc>
              <a:buNone/>
            </a:pPr>
            <a:r>
              <a:rPr lang="en-US" altLang="zh-CN" sz="2800" strike="noStrike" noProof="1" dirty="0">
                <a:latin typeface="华文细黑" panose="02010600040101010101" pitchFamily="2" charset="-122"/>
                <a:ea typeface="华文细黑" panose="02010600040101010101" pitchFamily="2" charset="-122"/>
                <a:cs typeface="+mn-ea"/>
              </a:rPr>
              <a:t>    </a:t>
            </a:r>
            <a:r>
              <a:rPr lang="zh-CN" altLang="en-US" sz="2800" strike="noStrike" noProof="1" dirty="0">
                <a:latin typeface="华文细黑" panose="02010600040101010101" pitchFamily="2" charset="-122"/>
                <a:ea typeface="华文细黑" panose="02010600040101010101" pitchFamily="2" charset="-122"/>
                <a:cs typeface="+mn-ea"/>
              </a:rPr>
              <a:t>协议退伙                                 声明退伙</a:t>
            </a:r>
            <a:endParaRPr lang="zh-CN" altLang="en-US" sz="900" strike="noStrike" noProof="1" dirty="0">
              <a:latin typeface="华文细黑" panose="02010600040101010101" pitchFamily="2" charset="-122"/>
              <a:ea typeface="华文细黑" panose="02010600040101010101" pitchFamily="2" charset="-122"/>
            </a:endParaRPr>
          </a:p>
          <a:p>
            <a:pPr lvl="0" fontAlgn="base">
              <a:lnSpc>
                <a:spcPct val="90000"/>
              </a:lnSpc>
              <a:buNone/>
            </a:pPr>
            <a:endParaRPr lang="zh-CN" altLang="en-US" sz="2800" strike="noStrike" noProof="1">
              <a:latin typeface="华文细黑" panose="02010600040101010101" pitchFamily="2" charset="-122"/>
              <a:ea typeface="华文细黑" panose="02010600040101010101" pitchFamily="2" charset="-122"/>
            </a:endParaRPr>
          </a:p>
          <a:p>
            <a:pPr lvl="0" fontAlgn="base">
              <a:lnSpc>
                <a:spcPct val="90000"/>
              </a:lnSpc>
              <a:buNone/>
            </a:pPr>
            <a:r>
              <a:rPr lang="zh-CN" altLang="en-US" sz="2800" strike="noStrike" noProof="1">
                <a:latin typeface="华文细黑" panose="02010600040101010101" pitchFamily="2" charset="-122"/>
                <a:ea typeface="华文细黑" panose="02010600040101010101" pitchFamily="2" charset="-122"/>
                <a:cs typeface="+mn-ea"/>
              </a:rPr>
              <a:t>    </a:t>
            </a:r>
            <a:endParaRPr lang="zh-CN" altLang="en-US" sz="2800" strike="noStrike" noProof="1">
              <a:latin typeface="华文细黑" panose="02010600040101010101" pitchFamily="2" charset="-122"/>
              <a:ea typeface="华文细黑" panose="02010600040101010101" pitchFamily="2" charset="-122"/>
            </a:endParaRPr>
          </a:p>
        </p:txBody>
      </p:sp>
      <p:sp>
        <p:nvSpPr>
          <p:cNvPr id="62466" name="文本框 147460"/>
          <p:cNvSpPr txBox="1"/>
          <p:nvPr/>
        </p:nvSpPr>
        <p:spPr>
          <a:xfrm>
            <a:off x="1919288" y="3284538"/>
            <a:ext cx="2881312" cy="3078480"/>
          </a:xfrm>
          <a:prstGeom prst="rect">
            <a:avLst/>
          </a:prstGeom>
          <a:noFill/>
          <a:ln w="9525" cap="flat" cmpd="sng">
            <a:solidFill>
              <a:srgbClr val="FFFF00"/>
            </a:solidFill>
            <a:prstDash val="solid"/>
            <a:miter/>
            <a:headEnd type="none" w="med" len="med"/>
            <a:tailEnd type="none" w="med" len="med"/>
          </a:ln>
        </p:spPr>
        <p:txBody>
          <a:bodyPr anchor="t">
            <a:spAutoFit/>
          </a:bodyPr>
          <a:p>
            <a:pPr lvl="0" algn="ctr">
              <a:spcBef>
                <a:spcPct val="50000"/>
              </a:spcBef>
            </a:pPr>
            <a:r>
              <a:rPr lang="zh-CN" altLang="en-US" sz="2800" dirty="0">
                <a:latin typeface="Arial" panose="020B0604020202020204" pitchFamily="34" charset="0"/>
                <a:ea typeface="宋体" panose="02010600030101010101" pitchFamily="2" charset="-122"/>
              </a:rPr>
              <a:t>分为两种情形：</a:t>
            </a:r>
            <a:endParaRPr lang="zh-CN" altLang="en-US" sz="2800" dirty="0">
              <a:latin typeface="Arial" panose="020B0604020202020204" pitchFamily="34" charset="0"/>
              <a:ea typeface="宋体" panose="02010600030101010101" pitchFamily="2" charset="-122"/>
            </a:endParaRPr>
          </a:p>
          <a:p>
            <a:pPr lvl="0" algn="ctr">
              <a:spcBef>
                <a:spcPct val="50000"/>
              </a:spcBef>
            </a:pPr>
            <a:endParaRPr lang="zh-CN" altLang="en-US" sz="2800" dirty="0">
              <a:latin typeface="Arial" panose="020B0604020202020204" pitchFamily="34" charset="0"/>
              <a:ea typeface="宋体" panose="02010600030101010101" pitchFamily="2" charset="-122"/>
            </a:endParaRPr>
          </a:p>
          <a:p>
            <a:pPr lvl="0" algn="ctr">
              <a:spcBef>
                <a:spcPct val="50000"/>
              </a:spcBef>
            </a:pPr>
            <a:r>
              <a:rPr lang="zh-CN" altLang="en-US" sz="2800" dirty="0">
                <a:latin typeface="Arial" panose="020B0604020202020204" pitchFamily="34" charset="0"/>
                <a:ea typeface="宋体" panose="02010600030101010101" pitchFamily="2" charset="-122"/>
              </a:rPr>
              <a:t> 事前协议退伙</a:t>
            </a:r>
            <a:endParaRPr lang="zh-CN" altLang="en-US" sz="2800" dirty="0">
              <a:latin typeface="Arial" panose="020B0604020202020204" pitchFamily="34" charset="0"/>
              <a:ea typeface="宋体" panose="02010600030101010101" pitchFamily="2" charset="-122"/>
            </a:endParaRPr>
          </a:p>
          <a:p>
            <a:pPr lvl="0" algn="ctr">
              <a:spcBef>
                <a:spcPct val="50000"/>
              </a:spcBef>
            </a:pPr>
            <a:endParaRPr lang="zh-CN" altLang="en-US" sz="2800" dirty="0">
              <a:solidFill>
                <a:srgbClr val="FFFF00"/>
              </a:solidFill>
              <a:latin typeface="Arial" panose="020B0604020202020204" pitchFamily="34" charset="0"/>
              <a:ea typeface="宋体" panose="02010600030101010101" pitchFamily="2" charset="-122"/>
            </a:endParaRPr>
          </a:p>
          <a:p>
            <a:pPr lvl="0" algn="ctr">
              <a:spcBef>
                <a:spcPct val="50000"/>
              </a:spcBef>
            </a:pPr>
            <a:r>
              <a:rPr lang="zh-CN" altLang="en-US" sz="2800" dirty="0">
                <a:latin typeface="Arial" panose="020B0604020202020204" pitchFamily="34" charset="0"/>
                <a:ea typeface="宋体" panose="02010600030101010101" pitchFamily="2" charset="-122"/>
              </a:rPr>
              <a:t>事后协议退伙</a:t>
            </a:r>
            <a:endParaRPr lang="zh-CN" altLang="en-US" sz="2800" dirty="0">
              <a:latin typeface="Arial" panose="020B0604020202020204" pitchFamily="34" charset="0"/>
              <a:ea typeface="宋体" panose="02010600030101010101" pitchFamily="2" charset="-122"/>
            </a:endParaRPr>
          </a:p>
        </p:txBody>
      </p:sp>
      <p:sp>
        <p:nvSpPr>
          <p:cNvPr id="62467" name="文本框 147461"/>
          <p:cNvSpPr txBox="1"/>
          <p:nvPr/>
        </p:nvSpPr>
        <p:spPr>
          <a:xfrm>
            <a:off x="5664200" y="3284538"/>
            <a:ext cx="4464050" cy="2651760"/>
          </a:xfrm>
          <a:prstGeom prst="rect">
            <a:avLst/>
          </a:prstGeom>
          <a:noFill/>
          <a:ln w="9525" cap="flat" cmpd="sng">
            <a:solidFill>
              <a:srgbClr val="FFFF00"/>
            </a:solidFill>
            <a:prstDash val="solid"/>
            <a:miter/>
            <a:headEnd type="none" w="med" len="med"/>
            <a:tailEnd type="none" w="med" len="med"/>
          </a:ln>
        </p:spPr>
        <p:txBody>
          <a:bodyPr anchor="t">
            <a:spAutoFit/>
          </a:bodyPr>
          <a:p>
            <a:pPr lvl="0">
              <a:spcBef>
                <a:spcPct val="50000"/>
              </a:spcBef>
            </a:pPr>
            <a:r>
              <a:rPr lang="zh-CN" altLang="en-US" sz="2800" dirty="0">
                <a:latin typeface="Arial" panose="020B0604020202020204" pitchFamily="34" charset="0"/>
                <a:ea typeface="宋体" panose="02010600030101010101" pitchFamily="2" charset="-122"/>
              </a:rPr>
              <a:t>又称自愿（通知）退伙。</a:t>
            </a:r>
            <a:endParaRPr lang="zh-CN" altLang="en-US" sz="2800" dirty="0">
              <a:latin typeface="Arial" panose="020B0604020202020204" pitchFamily="34" charset="0"/>
              <a:ea typeface="宋体" panose="02010600030101010101" pitchFamily="2" charset="-122"/>
            </a:endParaRPr>
          </a:p>
          <a:p>
            <a:pPr lvl="0">
              <a:spcBef>
                <a:spcPct val="50000"/>
              </a:spcBef>
            </a:pPr>
            <a:r>
              <a:rPr lang="zh-CN" altLang="en-US" sz="2800" dirty="0">
                <a:latin typeface="Arial" panose="020B0604020202020204" pitchFamily="34" charset="0"/>
                <a:ea typeface="华文细黑" panose="02010600040101010101" pitchFamily="2" charset="-122"/>
              </a:rPr>
              <a:t>条件是：</a:t>
            </a:r>
            <a:endParaRPr lang="zh-CN" altLang="en-US" sz="2800" dirty="0">
              <a:latin typeface="Arial" panose="020B0604020202020204" pitchFamily="34" charset="0"/>
              <a:ea typeface="华文细黑" panose="02010600040101010101" pitchFamily="2" charset="-122"/>
            </a:endParaRPr>
          </a:p>
          <a:p>
            <a:pPr lvl="0">
              <a:spcBef>
                <a:spcPct val="50000"/>
              </a:spcBef>
            </a:pPr>
            <a:r>
              <a:rPr lang="zh-CN" altLang="en-US" sz="2800" dirty="0">
                <a:latin typeface="Arial" panose="020B0604020202020204" pitchFamily="34" charset="0"/>
                <a:ea typeface="华文细黑" panose="02010600040101010101" pitchFamily="2" charset="-122"/>
              </a:rPr>
              <a:t>提前通知；在适当时期提出；定有存续期间的，无正当理由，不得；</a:t>
            </a:r>
            <a:endParaRPr lang="zh-CN" altLang="en-US" sz="2800" dirty="0">
              <a:latin typeface="Arial" panose="020B0604020202020204" pitchFamily="34" charset="0"/>
              <a:ea typeface="华文细黑" panose="02010600040101010101" pitchFamily="2" charset="-122"/>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8483" name="文本占位符 148482"/>
          <p:cNvSpPr>
            <a:spLocks noGrp="1"/>
          </p:cNvSpPr>
          <p:nvPr>
            <p:ph idx="1"/>
          </p:nvPr>
        </p:nvSpPr>
        <p:spPr/>
        <p:txBody>
          <a:bodyPr/>
          <a:p>
            <a:pPr fontAlgn="base">
              <a:lnSpc>
                <a:spcPct val="90000"/>
              </a:lnSpc>
            </a:pPr>
            <a:r>
              <a:rPr lang="zh-CN" altLang="en-US" strike="noStrike" noProof="1" dirty="0">
                <a:latin typeface="华文细黑" panose="02010600040101010101" pitchFamily="2" charset="-122"/>
                <a:ea typeface="华文细黑" panose="02010600040101010101" pitchFamily="2" charset="-122"/>
              </a:rPr>
              <a:t>法定退伙</a:t>
            </a: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pPr>
            <a:r>
              <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当然退伙</a:t>
            </a:r>
            <a:r>
              <a:rPr lang="zh-CN" altLang="en-US" strike="noStrike" noProof="1" dirty="0">
                <a:solidFill>
                  <a:srgbClr val="FFFF00"/>
                </a:solidFill>
                <a:latin typeface="华文细黑" panose="02010600040101010101" pitchFamily="2" charset="-122"/>
                <a:ea typeface="华文细黑" panose="02010600040101010101" pitchFamily="2" charset="-122"/>
              </a:rPr>
              <a:t>			 </a:t>
            </a:r>
            <a:r>
              <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rPr>
              <a:t>除名退伙</a:t>
            </a:r>
            <a:endParaRPr lang="zh-CN" altLang="en-US" strike="noStrike" noProof="1" dirty="0">
              <a:ln w="22225">
                <a:solidFill>
                  <a:schemeClr val="accent2"/>
                </a:solidFill>
                <a:prstDash val="solid"/>
              </a:ln>
              <a:solidFill>
                <a:schemeClr val="accent2">
                  <a:lumMod val="40000"/>
                  <a:lumOff val="60000"/>
                </a:schemeClr>
              </a:solidFill>
              <a:effectLst/>
              <a:latin typeface="华文细黑" panose="02010600040101010101" pitchFamily="2" charset="-122"/>
              <a:ea typeface="华文细黑" panose="02010600040101010101" pitchFamily="2" charset="-122"/>
            </a:endParaRPr>
          </a:p>
          <a:p>
            <a:pPr fontAlgn="base">
              <a:lnSpc>
                <a:spcPct val="90000"/>
              </a:lnSpc>
            </a:pPr>
            <a:r>
              <a:rPr lang="zh-CN" altLang="en-US" strike="noStrike" noProof="1" dirty="0">
                <a:latin typeface="华文细黑" panose="02010600040101010101" pitchFamily="2" charset="-122"/>
                <a:ea typeface="华文细黑" panose="02010600040101010101" pitchFamily="2" charset="-122"/>
              </a:rPr>
              <a:t>五种情形		     须符合下列条件</a:t>
            </a:r>
            <a:endParaRPr lang="zh-CN" altLang="en-US" strike="noStrike" noProof="1" dirty="0">
              <a:latin typeface="华文细黑" panose="02010600040101010101" pitchFamily="2" charset="-122"/>
              <a:ea typeface="华文细黑" panose="02010600040101010101" pitchFamily="2" charset="-122"/>
            </a:endParaRPr>
          </a:p>
          <a:p>
            <a:pPr fontAlgn="base">
              <a:lnSpc>
                <a:spcPct val="90000"/>
              </a:lnSpc>
            </a:pPr>
            <a:r>
              <a:rPr lang="zh-CN" altLang="en-US" strike="noStrike" noProof="1" dirty="0"/>
              <a:t>                                  </a:t>
            </a:r>
            <a:r>
              <a:rPr lang="zh-CN" altLang="en-US" strike="noStrike" noProof="1" dirty="0">
                <a:latin typeface="华文琥珀" panose="02010800040101010101" pitchFamily="2" charset="-122"/>
                <a:ea typeface="华文琥珀" panose="02010800040101010101" pitchFamily="2" charset="-122"/>
              </a:rPr>
              <a:t>必须有正当理由 </a:t>
            </a:r>
            <a:endParaRPr lang="zh-CN" altLang="en-US" strike="noStrike" noProof="1" dirty="0">
              <a:latin typeface="华文琥珀" panose="02010800040101010101" pitchFamily="2" charset="-122"/>
              <a:ea typeface="华文琥珀" panose="02010800040101010101" pitchFamily="2" charset="-122"/>
            </a:endParaRPr>
          </a:p>
          <a:p>
            <a:pPr fontAlgn="base">
              <a:lnSpc>
                <a:spcPct val="90000"/>
              </a:lnSpc>
            </a:pPr>
            <a:r>
              <a:rPr lang="zh-CN" altLang="en-US" strike="noStrike" noProof="1" dirty="0">
                <a:latin typeface="华文琥珀" panose="02010800040101010101" pitchFamily="2" charset="-122"/>
                <a:ea typeface="华文琥珀" panose="02010800040101010101" pitchFamily="2" charset="-122"/>
              </a:rPr>
              <a:t>                                 须经过全体合伙人同意</a:t>
            </a:r>
            <a:endParaRPr lang="zh-CN" altLang="en-US" strike="noStrike" noProof="1" dirty="0">
              <a:latin typeface="华文琥珀" panose="02010800040101010101" pitchFamily="2" charset="-122"/>
              <a:ea typeface="华文琥珀" panose="02010800040101010101" pitchFamily="2" charset="-122"/>
            </a:endParaRPr>
          </a:p>
          <a:p>
            <a:pPr fontAlgn="base">
              <a:lnSpc>
                <a:spcPct val="90000"/>
              </a:lnSpc>
            </a:pPr>
            <a:r>
              <a:rPr lang="zh-CN" altLang="en-US" strike="noStrike" noProof="1" dirty="0">
                <a:latin typeface="华文琥珀" panose="02010800040101010101" pitchFamily="2" charset="-122"/>
                <a:ea typeface="华文琥珀" panose="02010800040101010101" pitchFamily="2" charset="-122"/>
              </a:rPr>
              <a:t>                             须 通 知 被 开 除 的 合伙人</a:t>
            </a:r>
            <a:endParaRPr lang="zh-CN" altLang="en-US" strike="noStrike" noProof="1" dirty="0">
              <a:latin typeface="华文琥珀" panose="02010800040101010101" pitchFamily="2" charset="-122"/>
              <a:ea typeface="华文琥珀" panose="02010800040101010101" pitchFamily="2" charset="-122"/>
            </a:endParaRPr>
          </a:p>
          <a:p>
            <a:pPr fontAlgn="base">
              <a:lnSpc>
                <a:spcPct val="90000"/>
              </a:lnSpc>
              <a:buNone/>
            </a:pPr>
            <a:r>
              <a:rPr lang="zh-CN" altLang="en-US" strike="noStrike" noProof="1" dirty="0">
                <a:solidFill>
                  <a:srgbClr val="FFFF00"/>
                </a:solidFill>
                <a:latin typeface="华文琥珀" panose="02010800040101010101" pitchFamily="2" charset="-122"/>
                <a:ea typeface="华文琥珀" panose="02010800040101010101" pitchFamily="2" charset="-122"/>
              </a:rPr>
              <a:t>退伙事由发生之日   为退伙生效日，需要注意</a:t>
            </a:r>
            <a:endParaRPr lang="zh-CN" altLang="en-US" strike="noStrike" noProof="1" dirty="0">
              <a:solidFill>
                <a:srgbClr val="FFFF00"/>
              </a:solidFill>
              <a:latin typeface="华文琥珀" panose="02010800040101010101" pitchFamily="2" charset="-122"/>
              <a:ea typeface="华文琥珀" panose="02010800040101010101" pitchFamily="2" charset="-122"/>
            </a:endParaRPr>
          </a:p>
          <a:p>
            <a:pPr fontAlgn="base">
              <a:lnSpc>
                <a:spcPct val="90000"/>
              </a:lnSpc>
              <a:buNone/>
            </a:pPr>
            <a:r>
              <a:rPr lang="zh-CN" altLang="en-US" strike="noStrike" noProof="1" dirty="0">
                <a:solidFill>
                  <a:srgbClr val="FFFF00"/>
                </a:solidFill>
                <a:latin typeface="华文琥珀" panose="02010800040101010101" pitchFamily="2" charset="-122"/>
                <a:ea typeface="华文琥珀" panose="02010800040101010101" pitchFamily="2" charset="-122"/>
              </a:rPr>
              <a:t>被认定为无（限   制）民事行为能力人的情形</a:t>
            </a:r>
            <a:endParaRPr lang="zh-CN" altLang="en-US" strike="noStrike" noProof="1" dirty="0">
              <a:solidFill>
                <a:srgbClr val="FFFF00"/>
              </a:solidFill>
              <a:latin typeface="华文琥珀" panose="02010800040101010101" pitchFamily="2" charset="-122"/>
              <a:ea typeface="华文琥珀" panose="02010800040101010101" pitchFamily="2" charset="-122"/>
            </a:endParaRPr>
          </a:p>
        </p:txBody>
      </p:sp>
      <p:sp>
        <p:nvSpPr>
          <p:cNvPr id="63491" name="直接连接符 148484"/>
          <p:cNvSpPr/>
          <p:nvPr/>
        </p:nvSpPr>
        <p:spPr>
          <a:xfrm>
            <a:off x="1631950" y="2852738"/>
            <a:ext cx="8353425" cy="0"/>
          </a:xfrm>
          <a:prstGeom prst="line">
            <a:avLst/>
          </a:prstGeom>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63492" name="直接连接符 148485"/>
          <p:cNvSpPr/>
          <p:nvPr/>
        </p:nvSpPr>
        <p:spPr>
          <a:xfrm>
            <a:off x="1847850" y="2205038"/>
            <a:ext cx="8424863" cy="0"/>
          </a:xfrm>
          <a:prstGeom prst="line">
            <a:avLst/>
          </a:prstGeom>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63493" name="直接连接符 148486"/>
          <p:cNvSpPr/>
          <p:nvPr/>
        </p:nvSpPr>
        <p:spPr>
          <a:xfrm>
            <a:off x="3680778" y="2205038"/>
            <a:ext cx="0" cy="4103687"/>
          </a:xfrm>
          <a:prstGeom prst="line">
            <a:avLst/>
          </a:prstGeom>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2" name="标题 1"/>
          <p:cNvSpPr/>
          <p:nvPr>
            <p:ph type="title"/>
          </p:nvPr>
        </p:nvSpPr>
        <p:spPr/>
        <p:txBody>
          <a:bodyPr/>
          <a:p>
            <a:endParaRPr lang="zh-CN"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0530" name="标题 150529"/>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（七）特殊的普通合伙企业</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50531" name="文本占位符 150530"/>
          <p:cNvSpPr>
            <a:spLocks noGrp="1"/>
          </p:cNvSpPr>
          <p:nvPr>
            <p:ph idx="1"/>
          </p:nvPr>
        </p:nvSpPr>
        <p:spPr>
          <a:xfrm>
            <a:off x="1774825" y="1600200"/>
            <a:ext cx="8424863" cy="5068888"/>
          </a:xfrm>
          <a:ln>
            <a:solidFill>
              <a:srgbClr val="FFFF00"/>
            </a:solidFill>
          </a:ln>
        </p:spPr>
        <p:txBody>
          <a:bodyPr/>
          <a:p>
            <a:pPr algn="ctr" fontAlgn="base">
              <a:lnSpc>
                <a:spcPct val="90000"/>
              </a:lnSpc>
              <a:buNone/>
            </a:pPr>
            <a:r>
              <a:rPr lang="zh-CN" altLang="en-US" sz="3600" strike="noStrike" noProof="1" dirty="0">
                <a:latin typeface="华文细黑" panose="02010600040101010101" pitchFamily="2" charset="-122"/>
                <a:ea typeface="华文细黑" panose="02010600040101010101" pitchFamily="2" charset="-122"/>
              </a:rPr>
              <a:t>普华永道</a:t>
            </a:r>
            <a:endParaRPr lang="zh-CN" altLang="en-US" sz="3600" strike="noStrike" noProof="1" dirty="0">
              <a:latin typeface="华文细黑" panose="02010600040101010101" pitchFamily="2" charset="-122"/>
              <a:ea typeface="华文细黑" panose="02010600040101010101" pitchFamily="2" charset="-122"/>
            </a:endParaRPr>
          </a:p>
          <a:p>
            <a:pPr algn="ctr" fontAlgn="base">
              <a:lnSpc>
                <a:spcPct val="90000"/>
              </a:lnSpc>
              <a:buNone/>
            </a:pPr>
            <a:r>
              <a:rPr lang="en-US" altLang="zh-CN" sz="3600" strike="noStrike" noProof="1" dirty="0">
                <a:latin typeface="华文细黑" panose="02010600040101010101" pitchFamily="2" charset="-122"/>
                <a:ea typeface="华文细黑" panose="02010600040101010101" pitchFamily="2" charset="-122"/>
              </a:rPr>
              <a:t>(Price Waterhouse Coopers</a:t>
            </a:r>
            <a:r>
              <a:rPr lang="zh-CN" altLang="en-US" sz="3600" strike="noStrike" noProof="1" dirty="0">
                <a:latin typeface="华文细黑" panose="02010600040101010101" pitchFamily="2" charset="-122"/>
                <a:ea typeface="华文细黑" panose="02010600040101010101" pitchFamily="2" charset="-122"/>
              </a:rPr>
              <a:t>，</a:t>
            </a:r>
            <a:r>
              <a:rPr lang="en-US" altLang="zh-CN" sz="3600" strike="noStrike" noProof="1">
                <a:latin typeface="华文细黑" panose="02010600040101010101" pitchFamily="2" charset="-122"/>
                <a:ea typeface="华文细黑" panose="02010600040101010101" pitchFamily="2" charset="-122"/>
              </a:rPr>
              <a:t>PwC)</a:t>
            </a:r>
            <a:endParaRPr lang="en-US" altLang="zh-CN" sz="3600" strike="noStrike" noProof="1">
              <a:latin typeface="华文细黑" panose="02010600040101010101" pitchFamily="2" charset="-122"/>
              <a:ea typeface="华文细黑" panose="02010600040101010101" pitchFamily="2" charset="-122"/>
            </a:endParaRPr>
          </a:p>
          <a:p>
            <a:pPr algn="ctr" fontAlgn="base">
              <a:lnSpc>
                <a:spcPct val="90000"/>
              </a:lnSpc>
              <a:buNone/>
            </a:pPr>
            <a:r>
              <a:rPr lang="zh-CN" altLang="en-US" sz="3600" strike="noStrike" noProof="1" dirty="0">
                <a:latin typeface="华文细黑" panose="02010600040101010101" pitchFamily="2" charset="-122"/>
                <a:ea typeface="华文细黑" panose="02010600040101010101" pitchFamily="2" charset="-122"/>
              </a:rPr>
              <a:t>安永</a:t>
            </a:r>
            <a:endParaRPr lang="zh-CN" altLang="en-US" sz="3600" strike="noStrike" noProof="1" dirty="0">
              <a:latin typeface="华文细黑" panose="02010600040101010101" pitchFamily="2" charset="-122"/>
              <a:ea typeface="华文细黑" panose="02010600040101010101" pitchFamily="2" charset="-122"/>
            </a:endParaRPr>
          </a:p>
          <a:p>
            <a:pPr algn="ctr" fontAlgn="base">
              <a:lnSpc>
                <a:spcPct val="90000"/>
              </a:lnSpc>
              <a:buNone/>
            </a:pPr>
            <a:r>
              <a:rPr lang="en-US" altLang="zh-CN" sz="3600" strike="noStrike" noProof="1" dirty="0">
                <a:latin typeface="华文细黑" panose="02010600040101010101" pitchFamily="2" charset="-122"/>
                <a:ea typeface="华文细黑" panose="02010600040101010101" pitchFamily="2" charset="-122"/>
              </a:rPr>
              <a:t>(Ernst&amp;Young</a:t>
            </a:r>
            <a:r>
              <a:rPr lang="zh-CN" altLang="en-US" sz="3600" strike="noStrike" noProof="1" dirty="0">
                <a:latin typeface="华文细黑" panose="02010600040101010101" pitchFamily="2" charset="-122"/>
                <a:ea typeface="华文细黑" panose="02010600040101010101" pitchFamily="2" charset="-122"/>
              </a:rPr>
              <a:t>，</a:t>
            </a:r>
            <a:r>
              <a:rPr lang="en-US" altLang="zh-CN" sz="3600" strike="noStrike" noProof="1">
                <a:latin typeface="华文细黑" panose="02010600040101010101" pitchFamily="2" charset="-122"/>
                <a:ea typeface="华文细黑" panose="02010600040101010101" pitchFamily="2" charset="-122"/>
              </a:rPr>
              <a:t>E&amp;Y)</a:t>
            </a:r>
            <a:endParaRPr lang="en-US" altLang="zh-CN" sz="3600" strike="noStrike" noProof="1">
              <a:latin typeface="华文细黑" panose="02010600040101010101" pitchFamily="2" charset="-122"/>
              <a:ea typeface="华文细黑" panose="02010600040101010101" pitchFamily="2" charset="-122"/>
            </a:endParaRPr>
          </a:p>
          <a:p>
            <a:pPr algn="ctr" fontAlgn="base">
              <a:lnSpc>
                <a:spcPct val="90000"/>
              </a:lnSpc>
              <a:buNone/>
            </a:pPr>
            <a:r>
              <a:rPr lang="zh-CN" altLang="en-US" sz="3600" strike="noStrike" noProof="1" dirty="0">
                <a:latin typeface="华文细黑" panose="02010600040101010101" pitchFamily="2" charset="-122"/>
                <a:ea typeface="华文细黑" panose="02010600040101010101" pitchFamily="2" charset="-122"/>
              </a:rPr>
              <a:t>毕马威</a:t>
            </a:r>
            <a:endParaRPr lang="zh-CN" altLang="en-US" sz="3600" strike="noStrike" noProof="1" dirty="0">
              <a:latin typeface="华文细黑" panose="02010600040101010101" pitchFamily="2" charset="-122"/>
              <a:ea typeface="华文细黑" panose="02010600040101010101" pitchFamily="2" charset="-122"/>
            </a:endParaRPr>
          </a:p>
          <a:p>
            <a:pPr algn="ctr" fontAlgn="base">
              <a:lnSpc>
                <a:spcPct val="90000"/>
              </a:lnSpc>
              <a:buNone/>
            </a:pPr>
            <a:r>
              <a:rPr lang="en-US" altLang="zh-CN" sz="3600" strike="noStrike" noProof="1">
                <a:latin typeface="华文细黑" panose="02010600040101010101" pitchFamily="2" charset="-122"/>
                <a:ea typeface="华文细黑" panose="02010600040101010101" pitchFamily="2" charset="-122"/>
              </a:rPr>
              <a:t>(KPMG)</a:t>
            </a:r>
            <a:endParaRPr lang="en-US" altLang="zh-CN" sz="3600" strike="noStrike" noProof="1">
              <a:latin typeface="华文细黑" panose="02010600040101010101" pitchFamily="2" charset="-122"/>
              <a:ea typeface="华文细黑" panose="02010600040101010101" pitchFamily="2" charset="-122"/>
            </a:endParaRPr>
          </a:p>
          <a:p>
            <a:pPr algn="ctr" fontAlgn="base">
              <a:lnSpc>
                <a:spcPct val="90000"/>
              </a:lnSpc>
              <a:buNone/>
            </a:pPr>
            <a:r>
              <a:rPr lang="zh-CN" altLang="en-US" sz="3600" strike="noStrike" noProof="1" dirty="0">
                <a:latin typeface="华文细黑" panose="02010600040101010101" pitchFamily="2" charset="-122"/>
                <a:ea typeface="华文细黑" panose="02010600040101010101" pitchFamily="2" charset="-122"/>
              </a:rPr>
              <a:t>德勤</a:t>
            </a:r>
            <a:endParaRPr lang="zh-CN" altLang="en-US" sz="3600" strike="noStrike" noProof="1" dirty="0">
              <a:latin typeface="华文细黑" panose="02010600040101010101" pitchFamily="2" charset="-122"/>
              <a:ea typeface="华文细黑" panose="02010600040101010101" pitchFamily="2" charset="-122"/>
            </a:endParaRPr>
          </a:p>
          <a:p>
            <a:pPr fontAlgn="base">
              <a:lnSpc>
                <a:spcPct val="90000"/>
              </a:lnSpc>
              <a:buNone/>
            </a:pPr>
            <a:r>
              <a:rPr lang="en-US" altLang="zh-CN" sz="3600" strike="noStrike" noProof="1" dirty="0">
                <a:latin typeface="华文细黑" panose="02010600040101010101" pitchFamily="2" charset="-122"/>
                <a:ea typeface="华文细黑" panose="02010600040101010101" pitchFamily="2" charset="-122"/>
              </a:rPr>
              <a:t>(Deloitte Touche Tohmatsu</a:t>
            </a:r>
            <a:r>
              <a:rPr lang="zh-CN" altLang="en-US" sz="3600" strike="noStrike" noProof="1" dirty="0">
                <a:latin typeface="华文细黑" panose="02010600040101010101" pitchFamily="2" charset="-122"/>
                <a:ea typeface="华文细黑" panose="02010600040101010101" pitchFamily="2" charset="-122"/>
              </a:rPr>
              <a:t>，</a:t>
            </a:r>
            <a:r>
              <a:rPr lang="en-US" altLang="zh-CN" sz="3600" strike="noStrike" noProof="1" dirty="0">
                <a:latin typeface="华文细黑" panose="02010600040101010101" pitchFamily="2" charset="-122"/>
                <a:ea typeface="华文细黑" panose="02010600040101010101" pitchFamily="2" charset="-122"/>
              </a:rPr>
              <a:t>DTT)</a:t>
            </a:r>
            <a:r>
              <a:rPr lang="zh-CN" altLang="en-US" sz="3600" strike="noStrike" noProof="1" dirty="0">
                <a:latin typeface="华文细黑" panose="02010600040101010101" pitchFamily="2" charset="-122"/>
                <a:ea typeface="华文细黑" panose="02010600040101010101" pitchFamily="2" charset="-122"/>
              </a:rPr>
              <a:t>。 </a:t>
            </a:r>
            <a:endParaRPr lang="zh-CN" altLang="en-US" sz="3600"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1554" name="标题 151553"/>
          <p:cNvSpPr>
            <a:spLocks noGrp="1"/>
          </p:cNvSpPr>
          <p:nvPr>
            <p:ph type="title"/>
          </p:nvPr>
        </p:nvSpPr>
        <p:spPr>
          <a:ln>
            <a:solidFill>
              <a:srgbClr val="FFFF00"/>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（七）特殊的普通合伙企业</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51555" name="文本占位符 151554"/>
          <p:cNvSpPr>
            <a:spLocks noGrp="1"/>
          </p:cNvSpPr>
          <p:nvPr>
            <p:ph idx="1"/>
          </p:nvPr>
        </p:nvSpPr>
        <p:spPr>
          <a:xfrm>
            <a:off x="1981200" y="1600200"/>
            <a:ext cx="8362950" cy="5068888"/>
          </a:xfrm>
          <a:ln>
            <a:solidFill>
              <a:srgbClr val="FFFF00"/>
            </a:solidFill>
          </a:ln>
        </p:spPr>
        <p:txBody>
          <a:bodyPr/>
          <a:p>
            <a:pPr fontAlgn="base">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、特殊的普通合伙企业</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latin typeface="华文细黑" panose="02010600040101010101" pitchFamily="2" charset="-122"/>
                <a:ea typeface="华文细黑" panose="02010600040101010101" pitchFamily="2" charset="-122"/>
              </a:rPr>
              <a:t>是指以专业知识和专门技能为客户提供有偿服务的专业机构。其名称中应标明”特殊普通合伙“字样。</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、特征：承担责任的原则不同。</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latin typeface="华文细黑" panose="02010600040101010101" pitchFamily="2" charset="-122"/>
                <a:ea typeface="华文细黑" panose="02010600040101010101" pitchFamily="2" charset="-122"/>
              </a:rPr>
              <a:t>各合伙人仍对合伙债务承担无限连带责任，但这种责任仅局限于合伙人本人业务范围及过错，对其他合伙人职责范围或过错所导致的债务不负连带责任。</a:t>
            </a:r>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2578" name="标题 152577"/>
          <p:cNvSpPr>
            <a:spLocks noGrp="1"/>
          </p:cNvSpPr>
          <p:nvPr>
            <p:ph type="title"/>
          </p:nvPr>
        </p:nvSpPr>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二、普通合伙企业</a:t>
            </a:r>
            <a:br>
              <a:rPr lang="zh-CN" altLang="en-US" sz="40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（七）特殊的普通合伙企业</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52579" name="文本占位符 152578"/>
          <p:cNvSpPr>
            <a:spLocks noGrp="1"/>
          </p:cNvSpPr>
          <p:nvPr>
            <p:ph idx="1"/>
          </p:nvPr>
        </p:nvSpPr>
        <p:spPr/>
        <p:txBody>
          <a:bodyPr/>
          <a:p>
            <a:pPr fontAlgn="base">
              <a:buNone/>
            </a:pPr>
            <a:r>
              <a:rPr lang="en-US" altLang="zh-CN" strike="noStrike" noProof="1" dirty="0">
                <a:latin typeface="华文细黑" panose="02010600040101010101" pitchFamily="2" charset="-122"/>
                <a:ea typeface="华文细黑" panose="02010600040101010101" pitchFamily="2" charset="-122"/>
              </a:rPr>
              <a:t>3</a:t>
            </a:r>
            <a:r>
              <a:rPr lang="zh-CN" altLang="en-US" strike="noStrike" noProof="1" dirty="0">
                <a:latin typeface="华文细黑" panose="02010600040101010101" pitchFamily="2" charset="-122"/>
                <a:ea typeface="华文细黑" panose="02010600040101010101" pitchFamily="2" charset="-122"/>
              </a:rPr>
              <a:t>、特殊的普通合伙企业的执业风险防范</a:t>
            </a:r>
            <a:endParaRPr lang="zh-CN" altLang="en-US" strike="noStrike" noProof="1" dirty="0">
              <a:latin typeface="华文细黑" panose="02010600040101010101" pitchFamily="2" charset="-122"/>
              <a:ea typeface="华文细黑" panose="02010600040101010101" pitchFamily="2" charset="-122"/>
            </a:endParaRPr>
          </a:p>
          <a:p>
            <a:pPr fontAlgn="base">
              <a:buNone/>
            </a:pPr>
            <a:endParaRPr lang="zh-CN" altLang="en-US" strike="noStrike" noProof="1" dirty="0">
              <a:latin typeface="华文细黑" panose="02010600040101010101" pitchFamily="2" charset="-122"/>
              <a:ea typeface="华文细黑" panose="02010600040101010101" pitchFamily="2" charset="-122"/>
            </a:endParaRPr>
          </a:p>
          <a:p>
            <a:pPr algn="ctr" fontAlgn="base">
              <a:buNone/>
            </a:pPr>
            <a:r>
              <a:rPr lang="zh-CN" altLang="en-US" strike="noStrike" noProof="1" dirty="0">
                <a:solidFill>
                  <a:srgbClr val="FFFF00"/>
                </a:solidFill>
                <a:latin typeface="华文琥珀" panose="02010800040101010101" pitchFamily="2" charset="-122"/>
                <a:ea typeface="华文琥珀" panose="02010800040101010101" pitchFamily="2" charset="-122"/>
              </a:rPr>
              <a:t>建立执业风险基金</a:t>
            </a:r>
            <a:endParaRPr lang="zh-CN" altLang="en-US" strike="noStrike" noProof="1" dirty="0">
              <a:solidFill>
                <a:srgbClr val="FFFF00"/>
              </a:solidFill>
              <a:latin typeface="华文琥珀" panose="02010800040101010101" pitchFamily="2" charset="-122"/>
              <a:ea typeface="华文琥珀" panose="02010800040101010101" pitchFamily="2" charset="-122"/>
            </a:endParaRPr>
          </a:p>
          <a:p>
            <a:pPr algn="ctr" fontAlgn="base">
              <a:buNone/>
            </a:pPr>
            <a:r>
              <a:rPr lang="zh-CN" altLang="en-US" strike="noStrike" noProof="1" dirty="0">
                <a:solidFill>
                  <a:srgbClr val="FFFF00"/>
                </a:solidFill>
                <a:latin typeface="华文琥珀" panose="02010800040101010101" pitchFamily="2" charset="-122"/>
                <a:ea typeface="华文琥珀" panose="02010800040101010101" pitchFamily="2" charset="-122"/>
              </a:rPr>
              <a:t>办   理  职 业 保 险</a:t>
            </a:r>
            <a:endParaRPr lang="zh-CN" altLang="en-US" strike="noStrike" noProof="1" dirty="0">
              <a:solidFill>
                <a:srgbClr val="FFFF00"/>
              </a:solidFill>
              <a:latin typeface="华文琥珀" panose="02010800040101010101" pitchFamily="2" charset="-122"/>
              <a:ea typeface="华文琥珀" panose="02010800040101010101" pitchFamily="2" charset="-122"/>
            </a:endParaRPr>
          </a:p>
          <a:p>
            <a:pPr fontAlgn="base">
              <a:buNone/>
            </a:pPr>
            <a:r>
              <a:rPr lang="zh-CN" altLang="en-US" strike="noStrike" noProof="1" dirty="0">
                <a:ea typeface="华文细黑" panose="02010600040101010101" pitchFamily="2" charset="-122"/>
              </a:rPr>
              <a:t>   </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这对于降低特殊普通合伙企业经营风险以及提高行业形象意义重大。</a:t>
            </a:r>
            <a:endParaRPr lang="zh-CN" altLang="en-US" strike="noStrike" noProof="1" dirty="0">
              <a:ea typeface="华文细黑" panose="0201060004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标题 76801"/>
          <p:cNvSpPr>
            <a:spLocks noGrp="1"/>
          </p:cNvSpPr>
          <p:nvPr>
            <p:ph type="title"/>
          </p:nvPr>
        </p:nvSpPr>
        <p:spPr>
          <a:xfrm>
            <a:off x="1985963" y="0"/>
            <a:ext cx="8218488" cy="765175"/>
          </a:xfrm>
        </p:spPr>
        <p:txBody>
          <a:bodyPr anchor="ctr"/>
          <a:p>
            <a:pPr fontAlgn="base"/>
            <a:r>
              <a:rPr lang="zh-CN" altLang="en-US" strike="noStrike" noProof="1" dirty="0">
                <a:ln w="22225">
                  <a:solidFill>
                    <a:schemeClr val="accent2"/>
                  </a:solidFill>
                  <a:prstDash val="solid"/>
                </a:ln>
                <a:solidFill>
                  <a:schemeClr val="accent2">
                    <a:lumMod val="40000"/>
                    <a:lumOff val="60000"/>
                  </a:schemeClr>
                </a:solidFill>
                <a:effectLst/>
              </a:rPr>
              <a:t>知识结构图</a:t>
            </a:r>
            <a:endParaRPr lang="zh-CN" altLang="en-US" strike="noStrike" noProof="1" dirty="0">
              <a:ln w="22225">
                <a:solidFill>
                  <a:schemeClr val="accent2"/>
                </a:solidFill>
                <a:prstDash val="solid"/>
              </a:ln>
              <a:solidFill>
                <a:schemeClr val="accent2">
                  <a:lumMod val="40000"/>
                  <a:lumOff val="60000"/>
                </a:schemeClr>
              </a:solidFill>
              <a:effectLst/>
            </a:endParaRPr>
          </a:p>
        </p:txBody>
      </p:sp>
      <p:sp>
        <p:nvSpPr>
          <p:cNvPr id="76803" name="文本占位符 76802"/>
          <p:cNvSpPr>
            <a:spLocks noGrp="1"/>
          </p:cNvSpPr>
          <p:nvPr>
            <p:ph idx="1"/>
          </p:nvPr>
        </p:nvSpPr>
        <p:spPr>
          <a:xfrm>
            <a:off x="1774825" y="1052513"/>
            <a:ext cx="8642350" cy="5616575"/>
          </a:xfrm>
          <a:ln>
            <a:solidFill>
              <a:schemeClr val="bg1"/>
            </a:solidFill>
          </a:ln>
        </p:spPr>
        <p:txBody>
          <a:bodyPr/>
          <a:p>
            <a:pPr marL="609600" indent="-609600" fontAlgn="base">
              <a:buNone/>
            </a:pPr>
            <a:r>
              <a:rPr lang="zh-CN" altLang="en-US" b="1" strike="noStrike" noProof="1" dirty="0">
                <a:latin typeface="方正姚体" panose="02010601030101010101" pitchFamily="2" charset="-122"/>
                <a:ea typeface="方正姚体" panose="02010601030101010101" pitchFamily="2" charset="-122"/>
              </a:rPr>
              <a:t>一、合伙企业法概述</a:t>
            </a:r>
            <a:endParaRPr lang="zh-CN" altLang="en-US" b="1" strike="noStrike" noProof="1" dirty="0">
              <a:latin typeface="方正姚体" panose="02010601030101010101" pitchFamily="2" charset="-122"/>
              <a:ea typeface="方正姚体" panose="02010601030101010101" pitchFamily="2" charset="-122"/>
            </a:endParaRPr>
          </a:p>
          <a:p>
            <a:pPr marL="609600" indent="-609600" fontAlgn="base">
              <a:buNone/>
            </a:pPr>
            <a:endParaRPr lang="zh-CN" altLang="en-US" b="1" strike="noStrike" noProof="1" dirty="0">
              <a:latin typeface="方正姚体" panose="02010601030101010101" pitchFamily="2" charset="-122"/>
              <a:ea typeface="方正姚体" panose="02010601030101010101" pitchFamily="2" charset="-122"/>
            </a:endParaRPr>
          </a:p>
          <a:p>
            <a:pPr marL="609600" indent="-609600" fontAlgn="base">
              <a:buNone/>
            </a:pPr>
            <a:r>
              <a:rPr lang="zh-CN" altLang="en-US" b="1" strike="noStrike" noProof="1" dirty="0">
                <a:latin typeface="方正姚体" panose="02010601030101010101" pitchFamily="2" charset="-122"/>
                <a:ea typeface="方正姚体" panose="02010601030101010101" pitchFamily="2" charset="-122"/>
              </a:rPr>
              <a:t>二、普通合伙企业</a:t>
            </a:r>
            <a:endParaRPr lang="zh-CN" altLang="en-US" b="1" strike="noStrike" noProof="1" dirty="0">
              <a:latin typeface="方正姚体" panose="02010601030101010101" pitchFamily="2" charset="-122"/>
              <a:ea typeface="方正姚体" panose="02010601030101010101" pitchFamily="2" charset="-122"/>
            </a:endParaRPr>
          </a:p>
          <a:p>
            <a:pPr marL="609600" indent="-609600" fontAlgn="base">
              <a:buNone/>
            </a:pPr>
            <a:endParaRPr lang="zh-CN" altLang="en-US" b="1" strike="noStrike" noProof="1" dirty="0">
              <a:latin typeface="方正姚体" panose="02010601030101010101" pitchFamily="2" charset="-122"/>
              <a:ea typeface="方正姚体" panose="02010601030101010101" pitchFamily="2" charset="-122"/>
            </a:endParaRPr>
          </a:p>
          <a:p>
            <a:pPr marL="609600" indent="-609600" fontAlgn="base">
              <a:buNone/>
            </a:pPr>
            <a:r>
              <a:rPr lang="zh-CN" altLang="en-US" b="1" strike="noStrike" noProof="1" dirty="0">
                <a:latin typeface="方正姚体" panose="02010601030101010101" pitchFamily="2" charset="-122"/>
                <a:ea typeface="方正姚体" panose="02010601030101010101" pitchFamily="2" charset="-122"/>
              </a:rPr>
              <a:t>三、有限合伙企业</a:t>
            </a:r>
            <a:endParaRPr lang="zh-CN" altLang="en-US" b="1" strike="noStrike" noProof="1" dirty="0">
              <a:latin typeface="方正姚体" panose="02010601030101010101" pitchFamily="2" charset="-122"/>
              <a:ea typeface="方正姚体" panose="02010601030101010101" pitchFamily="2" charset="-122"/>
            </a:endParaRPr>
          </a:p>
          <a:p>
            <a:pPr marL="609600" indent="-609600" fontAlgn="base">
              <a:buNone/>
            </a:pPr>
            <a:endParaRPr lang="zh-CN" altLang="en-US" b="1" strike="noStrike" noProof="1" dirty="0">
              <a:latin typeface="方正姚体" panose="02010601030101010101" pitchFamily="2" charset="-122"/>
              <a:ea typeface="方正姚体" panose="02010601030101010101" pitchFamily="2" charset="-122"/>
            </a:endParaRPr>
          </a:p>
          <a:p>
            <a:pPr marL="609600" indent="-609600" fontAlgn="base">
              <a:buNone/>
            </a:pPr>
            <a:r>
              <a:rPr lang="zh-CN" altLang="en-US" b="1" strike="noStrike" noProof="1" dirty="0">
                <a:latin typeface="方正姚体" panose="02010601030101010101" pitchFamily="2" charset="-122"/>
                <a:ea typeface="方正姚体" panose="02010601030101010101" pitchFamily="2" charset="-122"/>
              </a:rPr>
              <a:t>四、合伙企业解散和清算</a:t>
            </a:r>
            <a:endParaRPr lang="zh-CN" altLang="en-US" b="1" strike="noStrike" noProof="1" dirty="0">
              <a:latin typeface="方正姚体" panose="02010601030101010101" pitchFamily="2" charset="-122"/>
              <a:ea typeface="方正姚体" panose="02010601030101010101" pitchFamily="2" charset="-122"/>
            </a:endParaRPr>
          </a:p>
          <a:p>
            <a:pPr marL="609600" indent="-609600" fontAlgn="base">
              <a:buNone/>
            </a:pPr>
            <a:endParaRPr lang="zh-CN" altLang="en-US" b="1" strike="noStrike" noProof="1" dirty="0">
              <a:latin typeface="方正姚体" panose="02010601030101010101" pitchFamily="2" charset="-122"/>
              <a:ea typeface="方正姚体" panose="02010601030101010101" pitchFamily="2" charset="-122"/>
            </a:endParaRPr>
          </a:p>
          <a:p>
            <a:pPr marL="609600" indent="-609600" fontAlgn="base">
              <a:buNone/>
            </a:pPr>
            <a:r>
              <a:rPr lang="zh-CN" altLang="en-US" b="1" strike="noStrike" noProof="1" dirty="0">
                <a:latin typeface="方正姚体" panose="02010601030101010101" pitchFamily="2" charset="-122"/>
                <a:ea typeface="方正姚体" panose="02010601030101010101" pitchFamily="2" charset="-122"/>
              </a:rPr>
              <a:t>五、违反合伙企业法的法律责任</a:t>
            </a:r>
            <a:endParaRPr lang="zh-CN" altLang="en-US" b="1" strike="noStrike" noProof="1" dirty="0">
              <a:latin typeface="方正姚体" panose="02010601030101010101" pitchFamily="2" charset="-122"/>
              <a:ea typeface="方正姚体" panose="02010601030101010101" pitchFamily="2" charset="-122"/>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4626" name="标题 154625"/>
          <p:cNvSpPr>
            <a:spLocks noGrp="1"/>
          </p:cNvSpPr>
          <p:nvPr>
            <p:ph type="title"/>
          </p:nvPr>
        </p:nvSpPr>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三、有限合伙企业</a:t>
            </a:r>
            <a:br>
              <a:rPr lang="zh-CN" altLang="en-US" sz="4000" dirty="0">
                <a:solidFill>
                  <a:srgbClr val="FFFF00"/>
                </a:solidFill>
                <a:ea typeface="黑体" panose="02010609060101010101" pitchFamily="2" charset="-122"/>
              </a:rPr>
            </a:br>
            <a:endParaRPr lang="zh-CN" altLang="en-US" sz="3200" strike="noStrike" noProof="1" dirty="0">
              <a:solidFill>
                <a:srgbClr val="FFFF00"/>
              </a:solidFill>
              <a:ea typeface="黑体" panose="02010609060101010101" pitchFamily="2" charset="-122"/>
            </a:endParaRPr>
          </a:p>
        </p:txBody>
      </p:sp>
      <p:sp>
        <p:nvSpPr>
          <p:cNvPr id="154627" name="文本占位符 154626"/>
          <p:cNvSpPr>
            <a:spLocks noGrp="1"/>
          </p:cNvSpPr>
          <p:nvPr>
            <p:ph idx="1"/>
          </p:nvPr>
        </p:nvSpPr>
        <p:spPr>
          <a:xfrm>
            <a:off x="1981200" y="1600200"/>
            <a:ext cx="8218488" cy="5068888"/>
          </a:xfrm>
          <a:ln>
            <a:solidFill>
              <a:srgbClr val="FFFF00"/>
            </a:solidFill>
          </a:ln>
        </p:spPr>
        <p:txBody>
          <a:bodyPr/>
          <a:p>
            <a:pPr marL="609600" indent="-609600" algn="ctr" fontAlgn="base">
              <a:buNone/>
            </a:pPr>
            <a:r>
              <a:rPr lang="zh-CN" altLang="en-US" strike="noStrike" noProof="1" dirty="0">
                <a:ea typeface="华文细黑" panose="02010600040101010101" pitchFamily="2" charset="-122"/>
              </a:rPr>
              <a:t>本 节 主 要 内 容</a:t>
            </a:r>
            <a:endParaRPr lang="zh-CN" altLang="en-US" strike="noStrike" noProof="1" dirty="0">
              <a:ea typeface="华文细黑" panose="02010600040101010101" pitchFamily="2" charset="-122"/>
            </a:endParaRPr>
          </a:p>
          <a:p>
            <a:pPr marL="609600" indent="-609600" fontAlgn="base">
              <a:buClr>
                <a:srgbClr val="FFFF00"/>
              </a:buClr>
              <a:buFont typeface="Wingdings" panose="05000000000000000000" pitchFamily="2" charset="2"/>
              <a:buAutoNum type="arabicPeriod"/>
            </a:pPr>
            <a:r>
              <a:rPr lang="zh-CN" altLang="en-US" strike="noStrike" noProof="1" dirty="0">
                <a:ea typeface="华文细黑" panose="02010600040101010101" pitchFamily="2" charset="-122"/>
              </a:rPr>
              <a:t>有限合伙企业的设立条件与程序</a:t>
            </a:r>
            <a:endParaRPr lang="zh-CN" altLang="en-US" strike="noStrike" noProof="1" dirty="0">
              <a:ea typeface="华文细黑" panose="02010600040101010101" pitchFamily="2" charset="-122"/>
            </a:endParaRPr>
          </a:p>
          <a:p>
            <a:pPr marL="609600" indent="-609600" fontAlgn="base">
              <a:buClr>
                <a:srgbClr val="FFFF00"/>
              </a:buClr>
              <a:buFont typeface="Wingdings" panose="05000000000000000000" pitchFamily="2" charset="2"/>
              <a:buAutoNum type="arabicPeriod"/>
            </a:pPr>
            <a:r>
              <a:rPr lang="zh-CN" altLang="en-US" strike="noStrike" noProof="1" dirty="0">
                <a:ea typeface="华文细黑" panose="02010600040101010101" pitchFamily="2" charset="-122"/>
              </a:rPr>
              <a:t>有限合伙企业事务的执行</a:t>
            </a:r>
            <a:endParaRPr lang="zh-CN" altLang="en-US" strike="noStrike" noProof="1" dirty="0">
              <a:ea typeface="华文细黑" panose="02010600040101010101" pitchFamily="2" charset="-122"/>
            </a:endParaRPr>
          </a:p>
          <a:p>
            <a:pPr marL="609600" indent="-609600" fontAlgn="base">
              <a:buClr>
                <a:srgbClr val="FFFF00"/>
              </a:buClr>
              <a:buFont typeface="Wingdings" panose="05000000000000000000" pitchFamily="2" charset="2"/>
              <a:buAutoNum type="arabicPeriod"/>
            </a:pPr>
            <a:r>
              <a:rPr lang="zh-CN" altLang="en-US" strike="noStrike" noProof="1" dirty="0">
                <a:ea typeface="华文细黑" panose="02010600040101010101" pitchFamily="2" charset="-122"/>
              </a:rPr>
              <a:t>有限合伙人的权利和义务</a:t>
            </a:r>
            <a:endParaRPr lang="zh-CN" altLang="en-US" strike="noStrike" noProof="1" dirty="0">
              <a:ea typeface="华文细黑" panose="02010600040101010101" pitchFamily="2" charset="-122"/>
            </a:endParaRPr>
          </a:p>
          <a:p>
            <a:pPr marL="609600" indent="-609600" fontAlgn="base">
              <a:buClr>
                <a:srgbClr val="FFFF00"/>
              </a:buClr>
              <a:buFont typeface="Wingdings" panose="05000000000000000000" pitchFamily="2" charset="2"/>
              <a:buAutoNum type="arabicPeriod"/>
            </a:pPr>
            <a:r>
              <a:rPr lang="zh-CN" altLang="en-US" strike="noStrike" noProof="1" dirty="0">
                <a:ea typeface="华文细黑" panose="02010600040101010101" pitchFamily="2" charset="-122"/>
              </a:rPr>
              <a:t>有限合伙企业形式的变更</a:t>
            </a:r>
            <a:endParaRPr lang="zh-CN" altLang="en-US" strike="noStrike" noProof="1" dirty="0">
              <a:ea typeface="华文细黑" panose="02010600040101010101" pitchFamily="2" charset="-122"/>
            </a:endParaRPr>
          </a:p>
          <a:p>
            <a:pPr marL="609600" indent="-609600" fontAlgn="base">
              <a:buClr>
                <a:srgbClr val="FFFF00"/>
              </a:buClr>
              <a:buFont typeface="Wingdings" panose="05000000000000000000" pitchFamily="2" charset="2"/>
              <a:buAutoNum type="arabicPeriod"/>
            </a:pPr>
            <a:r>
              <a:rPr lang="zh-CN" altLang="en-US" strike="noStrike" noProof="1" dirty="0">
                <a:ea typeface="华文细黑" panose="02010600040101010101" pitchFamily="2" charset="-122"/>
              </a:rPr>
              <a:t>入伙</a:t>
            </a:r>
            <a:endParaRPr lang="zh-CN" altLang="en-US" strike="noStrike" noProof="1" dirty="0">
              <a:ea typeface="华文细黑" panose="02010600040101010101" pitchFamily="2" charset="-122"/>
            </a:endParaRPr>
          </a:p>
          <a:p>
            <a:pPr marL="609600" indent="-609600" fontAlgn="base">
              <a:buClr>
                <a:srgbClr val="FFFF00"/>
              </a:buClr>
              <a:buFont typeface="Wingdings" panose="05000000000000000000" pitchFamily="2" charset="2"/>
              <a:buAutoNum type="arabicPeriod"/>
            </a:pPr>
            <a:r>
              <a:rPr lang="zh-CN" altLang="en-US" strike="noStrike" noProof="1" dirty="0">
                <a:ea typeface="华文细黑" panose="02010600040101010101" pitchFamily="2" charset="-122"/>
              </a:rPr>
              <a:t>退伙</a:t>
            </a:r>
            <a:endParaRPr lang="zh-CN" altLang="en-US" strike="noStrike" noProof="1" dirty="0">
              <a:ea typeface="华文细黑" panose="02010600040101010101" pitchFamily="2" charset="-122"/>
            </a:endParaRPr>
          </a:p>
          <a:p>
            <a:pPr marL="609600" indent="-609600" fontAlgn="base">
              <a:buClr>
                <a:srgbClr val="FFFF00"/>
              </a:buClr>
              <a:buFont typeface="Wingdings" panose="05000000000000000000" pitchFamily="2" charset="2"/>
              <a:buAutoNum type="arabicPeriod"/>
            </a:pPr>
            <a:r>
              <a:rPr lang="zh-CN" altLang="en-US" strike="noStrike" noProof="1" dirty="0">
                <a:ea typeface="华文细黑" panose="02010600040101010101" pitchFamily="2" charset="-122"/>
              </a:rPr>
              <a:t>有限合伙人与普通合伙人的转化</a:t>
            </a:r>
            <a:endParaRPr lang="zh-CN" altLang="en-US" strike="noStrike" noProof="1" dirty="0">
              <a:ea typeface="华文细黑" panose="02010600040101010101" pitchFamily="2"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5650" name="标题 155649"/>
          <p:cNvSpPr>
            <a:spLocks noGrp="1"/>
          </p:cNvSpPr>
          <p:nvPr>
            <p:ph type="title"/>
          </p:nvPr>
        </p:nvSpPr>
        <p:spPr>
          <a:ln>
            <a:solidFill>
              <a:srgbClr val="FFFF00"/>
            </a:solidFill>
          </a:ln>
        </p:spPr>
        <p:txBody>
          <a:bodyPr anchor="ctr"/>
          <a:p>
            <a:pPr fontAlgn="base"/>
            <a: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t>三、有限合伙企业</a:t>
            </a:r>
            <a:b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t>（一）概述</a:t>
            </a:r>
            <a:endPar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55651" name="文本占位符 155650"/>
          <p:cNvSpPr>
            <a:spLocks noGrp="1"/>
          </p:cNvSpPr>
          <p:nvPr>
            <p:ph idx="1"/>
          </p:nvPr>
        </p:nvSpPr>
        <p:spPr>
          <a:xfrm>
            <a:off x="1981200" y="1600200"/>
            <a:ext cx="8291513" cy="5068888"/>
          </a:xfrm>
          <a:ln>
            <a:solidFill>
              <a:srgbClr val="FFFF00"/>
            </a:solidFill>
          </a:ln>
        </p:spPr>
        <p:txBody>
          <a:bodyPr/>
          <a:p>
            <a:pPr fontAlgn="base">
              <a:buNone/>
            </a:pPr>
            <a:r>
              <a:rPr lang="en-US" altLang="zh-CN" sz="2800" strike="noStrike" noProof="1" dirty="0">
                <a:ea typeface="华文细黑" panose="02010600040101010101" pitchFamily="2" charset="-122"/>
              </a:rPr>
              <a:t>1</a:t>
            </a:r>
            <a:r>
              <a:rPr lang="zh-CN" altLang="en-US" sz="2800" strike="noStrike" noProof="1" dirty="0">
                <a:ea typeface="华文细黑" panose="02010600040101010101" pitchFamily="2" charset="-122"/>
              </a:rPr>
              <a:t>、有限合伙的简史</a:t>
            </a:r>
            <a:endParaRPr lang="zh-CN" altLang="en-US" sz="2800" strike="noStrike" noProof="1" dirty="0">
              <a:ea typeface="华文细黑" panose="02010600040101010101" pitchFamily="2" charset="-122"/>
            </a:endParaRPr>
          </a:p>
          <a:p>
            <a:pPr fontAlgn="base">
              <a:buNone/>
            </a:pPr>
            <a:r>
              <a:rPr lang="zh-CN" altLang="en-US" sz="2800" strike="noStrike" noProof="1" dirty="0">
                <a:ea typeface="华文细黑" panose="02010600040101010101" pitchFamily="2" charset="-122"/>
              </a:rPr>
              <a:t>         有限合伙最先起源于中世纪欧洲的康孟达，随后</a:t>
            </a:r>
            <a:r>
              <a:rPr lang="en-US" altLang="zh-CN" sz="2800" strike="noStrike" noProof="1" dirty="0">
                <a:ea typeface="华文细黑" panose="02010600040101010101" pitchFamily="2" charset="-122"/>
              </a:rPr>
              <a:t>《</a:t>
            </a:r>
            <a:r>
              <a:rPr lang="zh-CN" altLang="en-US" sz="2800" strike="noStrike" noProof="1" dirty="0">
                <a:ea typeface="华文细黑" panose="02010600040101010101" pitchFamily="2" charset="-122"/>
              </a:rPr>
              <a:t>法国商法典</a:t>
            </a:r>
            <a:r>
              <a:rPr lang="en-US" altLang="zh-CN" sz="2800" strike="noStrike" noProof="1" dirty="0">
                <a:ea typeface="华文细黑" panose="02010600040101010101" pitchFamily="2" charset="-122"/>
              </a:rPr>
              <a:t>》</a:t>
            </a:r>
            <a:r>
              <a:rPr lang="zh-CN" altLang="en-US" sz="2800" strike="noStrike" noProof="1" dirty="0">
                <a:ea typeface="华文细黑" panose="02010600040101010101" pitchFamily="2" charset="-122"/>
              </a:rPr>
              <a:t>对有限合伙作了成文法规定。</a:t>
            </a:r>
            <a:endParaRPr lang="zh-CN" altLang="en-US" sz="2800" strike="noStrike" noProof="1" dirty="0">
              <a:ea typeface="华文细黑" panose="02010600040101010101" pitchFamily="2" charset="-122"/>
            </a:endParaRPr>
          </a:p>
          <a:p>
            <a:pPr fontAlgn="base">
              <a:buNone/>
            </a:pPr>
            <a:r>
              <a:rPr lang="en-US" altLang="zh-CN" sz="2800" strike="noStrike" noProof="1" dirty="0">
                <a:ea typeface="华文细黑" panose="02010600040101010101" pitchFamily="2" charset="-122"/>
              </a:rPr>
              <a:t>2</a:t>
            </a:r>
            <a:r>
              <a:rPr lang="zh-CN" altLang="en-US" sz="2800" strike="noStrike" noProof="1" dirty="0">
                <a:ea typeface="华文细黑" panose="02010600040101010101" pitchFamily="2" charset="-122"/>
              </a:rPr>
              <a:t>、有限合伙的意义</a:t>
            </a:r>
            <a:endParaRPr lang="zh-CN" altLang="en-US" sz="2800" strike="noStrike" noProof="1" dirty="0">
              <a:ea typeface="华文细黑" panose="02010600040101010101" pitchFamily="2" charset="-122"/>
            </a:endParaRPr>
          </a:p>
          <a:p>
            <a:pPr fontAlgn="base">
              <a:buNone/>
            </a:pPr>
            <a:r>
              <a:rPr lang="zh-CN" altLang="en-US" sz="2800" strike="noStrike" noProof="1" dirty="0">
                <a:ea typeface="华文细黑" panose="02010600040101010101" pitchFamily="2" charset="-122"/>
              </a:rPr>
              <a:t>         有限合伙企业引入有限责任制度，调动各方投资热情，实现投资者与创业者的最佳结合。有限合伙人类似于消极的贷款者。规避对公司红利的双重征税，受一些高风险事业的欢迎，如娱乐机构、油井钻探业、商业不动产开发、高科技行业。</a:t>
            </a:r>
            <a:endParaRPr lang="zh-CN" altLang="en-US" sz="2800" strike="noStrike" noProof="1" dirty="0">
              <a:ea typeface="华文细黑" panose="02010600040101010101" pitchFamily="2" charset="-122"/>
            </a:endParaRPr>
          </a:p>
          <a:p>
            <a:pPr fontAlgn="base">
              <a:buNone/>
            </a:pPr>
            <a:endParaRPr lang="zh-CN" altLang="en-US" sz="2800" strike="noStrike" noProof="1" dirty="0">
              <a:ea typeface="华文细黑" panose="02010600040101010101" pitchFamily="2" charset="-122"/>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6674" name="标题 156673"/>
          <p:cNvSpPr>
            <a:spLocks noGrp="1"/>
          </p:cNvSpPr>
          <p:nvPr>
            <p:ph type="title"/>
          </p:nvPr>
        </p:nvSpPr>
        <p:spPr>
          <a:ln>
            <a:solidFill>
              <a:srgbClr val="FFFF00"/>
            </a:solidFill>
          </a:ln>
        </p:spPr>
        <p:txBody>
          <a:bodyPr anchor="ctr"/>
          <a:p>
            <a:pPr fontAlgn="base"/>
            <a: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t>三、有限合伙企业</a:t>
            </a:r>
            <a:b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t>（一）概述</a:t>
            </a:r>
            <a:endPar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56675" name="文本占位符 156674"/>
          <p:cNvSpPr>
            <a:spLocks noGrp="1"/>
          </p:cNvSpPr>
          <p:nvPr>
            <p:ph idx="1"/>
          </p:nvPr>
        </p:nvSpPr>
        <p:spPr>
          <a:xfrm>
            <a:off x="1981200" y="1600200"/>
            <a:ext cx="8291513" cy="5068888"/>
          </a:xfrm>
          <a:ln>
            <a:solidFill>
              <a:srgbClr val="FFFF00"/>
            </a:solidFill>
          </a:ln>
        </p:spPr>
        <p:txBody>
          <a:bodyPr/>
          <a:p>
            <a:pPr fontAlgn="base">
              <a:buNone/>
            </a:pPr>
            <a:r>
              <a:rPr lang="en-US" altLang="zh-CN" strike="noStrike" noProof="1" dirty="0">
                <a:ea typeface="华文细黑" panose="02010600040101010101" pitchFamily="2" charset="-122"/>
              </a:rPr>
              <a:t>3</a:t>
            </a:r>
            <a:r>
              <a:rPr lang="zh-CN" altLang="en-US" strike="noStrike" noProof="1" dirty="0">
                <a:ea typeface="华文细黑" panose="02010600040101010101" pitchFamily="2" charset="-122"/>
              </a:rPr>
              <a:t>、有限合伙企业的特征</a:t>
            </a:r>
            <a:endParaRPr lang="zh-CN" altLang="en-US" strike="noStrike" noProof="1" dirty="0">
              <a:ea typeface="华文细黑" panose="02010600040101010101" pitchFamily="2" charset="-122"/>
            </a:endParaRPr>
          </a:p>
          <a:p>
            <a:pPr algn="ctr" fontAlgn="base">
              <a:buNone/>
            </a:pPr>
            <a:r>
              <a:rPr lang="zh-CN" altLang="en-US" strike="noStrike" noProof="1" dirty="0">
                <a:ea typeface="华文琥珀" panose="02010800040101010101" pitchFamily="2" charset="-122"/>
              </a:rPr>
              <a:t>分 岔型组织结构：</a:t>
            </a:r>
            <a:endParaRPr lang="zh-CN" altLang="en-US" strike="noStrike" noProof="1" dirty="0">
              <a:ea typeface="华文琥珀" panose="02010800040101010101" pitchFamily="2" charset="-122"/>
            </a:endParaRPr>
          </a:p>
          <a:p>
            <a:pPr fontAlgn="base">
              <a:buNone/>
            </a:pPr>
            <a:r>
              <a:rPr lang="zh-CN" altLang="en-US" strike="noStrike" noProof="1" dirty="0"/>
              <a:t>   </a:t>
            </a:r>
            <a:r>
              <a:rPr lang="zh-CN" altLang="en-US" strike="noStrike" noProof="1" dirty="0">
                <a:ea typeface="华文细黑" panose="02010600040101010101" pitchFamily="2" charset="-122"/>
              </a:rPr>
              <a:t>普通合伙人均可参与经营管理，有限合伙人不参与合伙的具体经营管理。</a:t>
            </a:r>
            <a:endParaRPr lang="zh-CN" altLang="en-US" strike="noStrike" noProof="1" dirty="0">
              <a:ea typeface="华文细黑" panose="02010600040101010101" pitchFamily="2" charset="-122"/>
            </a:endParaRPr>
          </a:p>
          <a:p>
            <a:pPr algn="ctr" fontAlgn="base">
              <a:buNone/>
            </a:pPr>
            <a:r>
              <a:rPr lang="zh-CN" altLang="en-US" strike="noStrike" noProof="1" dirty="0">
                <a:ea typeface="华文琥珀" panose="02010800040101010101" pitchFamily="2" charset="-122"/>
              </a:rPr>
              <a:t>风  险  承  担  上：</a:t>
            </a:r>
            <a:endParaRPr lang="zh-CN" altLang="en-US" strike="noStrike" noProof="1" dirty="0">
              <a:ea typeface="华文琥珀" panose="02010800040101010101" pitchFamily="2" charset="-122"/>
            </a:endParaRPr>
          </a:p>
          <a:p>
            <a:pPr fontAlgn="base">
              <a:buNone/>
            </a:pPr>
            <a:r>
              <a:rPr lang="zh-CN" altLang="en-US" strike="noStrike" noProof="1" dirty="0"/>
              <a:t>   </a:t>
            </a:r>
            <a:r>
              <a:rPr lang="zh-CN" altLang="en-US" strike="noStrike" noProof="1" dirty="0">
                <a:ea typeface="华文细黑" panose="02010600040101010101" pitchFamily="2" charset="-122"/>
              </a:rPr>
              <a:t>不同类型的合伙人所承担责任存在差异。其优势在于其兼采了普通合伙的人合因素和有限公司的资合因素。</a:t>
            </a:r>
            <a:endParaRPr lang="zh-CN" altLang="en-US" strike="noStrike" noProof="1" dirty="0">
              <a:ea typeface="华文细黑" panose="02010600040101010101" pitchFamily="2"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1794" name="标题 161793"/>
          <p:cNvSpPr>
            <a:spLocks noGrp="1"/>
          </p:cNvSpPr>
          <p:nvPr>
            <p:ph type="title"/>
          </p:nvPr>
        </p:nvSpPr>
        <p:spPr>
          <a:ln>
            <a:solidFill>
              <a:srgbClr val="FFFF00"/>
            </a:solidFill>
          </a:ln>
        </p:spPr>
        <p:txBody>
          <a:bodyPr anchor="ctr"/>
          <a:p>
            <a:pPr fontAlgn="base"/>
            <a: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t>三、有限合伙企业</a:t>
            </a:r>
            <a:b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600" dirty="0">
                <a:ln w="22225">
                  <a:solidFill>
                    <a:schemeClr val="accent2"/>
                  </a:solidFill>
                  <a:prstDash val="solid"/>
                </a:ln>
                <a:solidFill>
                  <a:schemeClr val="accent2">
                    <a:lumMod val="40000"/>
                    <a:lumOff val="60000"/>
                  </a:schemeClr>
                </a:solidFill>
                <a:effectLst/>
                <a:ea typeface="黑体" panose="02010609060101010101" pitchFamily="2" charset="-122"/>
              </a:rPr>
              <a:t>（二）有限合伙企业的特殊规定</a:t>
            </a:r>
            <a:endPar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61795" name="文本占位符 161794"/>
          <p:cNvSpPr>
            <a:spLocks noGrp="1"/>
          </p:cNvSpPr>
          <p:nvPr>
            <p:ph idx="1"/>
          </p:nvPr>
        </p:nvSpPr>
        <p:spPr/>
        <p:txBody>
          <a:bodyPr/>
          <a:p>
            <a:pPr fontAlgn="base"/>
            <a:r>
              <a:rPr lang="en-US" altLang="zh-CN" strike="noStrike" noProof="1" dirty="0"/>
              <a:t>1</a:t>
            </a:r>
            <a:r>
              <a:rPr lang="zh-CN" altLang="en-US" strike="noStrike" noProof="1" dirty="0"/>
              <a:t>、人数</a:t>
            </a:r>
            <a:endParaRPr lang="zh-CN" altLang="en-US" strike="noStrike" noProof="1" dirty="0"/>
          </a:p>
          <a:p>
            <a:pPr fontAlgn="base"/>
            <a:r>
              <a:rPr lang="en-US" altLang="zh-CN" strike="noStrike" noProof="1" dirty="0"/>
              <a:t>2</a:t>
            </a:r>
            <a:r>
              <a:rPr lang="zh-CN" altLang="en-US" strike="noStrike" noProof="1" dirty="0"/>
              <a:t>、名称</a:t>
            </a:r>
            <a:endParaRPr lang="zh-CN" altLang="en-US" strike="noStrike" noProof="1" dirty="0"/>
          </a:p>
          <a:p>
            <a:pPr fontAlgn="base"/>
            <a:r>
              <a:rPr lang="en-US" altLang="zh-CN" strike="noStrike" noProof="1" dirty="0"/>
              <a:t>3</a:t>
            </a:r>
            <a:r>
              <a:rPr lang="zh-CN" altLang="en-US" strike="noStrike" noProof="1" dirty="0"/>
              <a:t>、协议</a:t>
            </a:r>
            <a:endParaRPr lang="zh-CN" altLang="en-US" strike="noStrike" noProof="1" dirty="0"/>
          </a:p>
          <a:p>
            <a:pPr fontAlgn="base"/>
            <a:r>
              <a:rPr lang="en-US" altLang="zh-CN" strike="noStrike" noProof="1" dirty="0"/>
              <a:t>4</a:t>
            </a:r>
            <a:r>
              <a:rPr lang="zh-CN" altLang="en-US" strike="noStrike" noProof="1" dirty="0"/>
              <a:t>、出资形式</a:t>
            </a:r>
            <a:endParaRPr lang="zh-CN" altLang="en-US" strike="noStrike" noProof="1" dirty="0"/>
          </a:p>
          <a:p>
            <a:pPr fontAlgn="base"/>
            <a:r>
              <a:rPr lang="en-US" altLang="zh-CN" strike="noStrike" noProof="1" dirty="0"/>
              <a:t>5</a:t>
            </a:r>
            <a:r>
              <a:rPr lang="zh-CN" altLang="en-US" strike="noStrike" noProof="1" dirty="0"/>
              <a:t>、有限合伙人出资义务</a:t>
            </a:r>
            <a:endParaRPr lang="zh-CN" altLang="en-US" strike="noStrike" noProof="1" dirty="0"/>
          </a:p>
          <a:p>
            <a:pPr fontAlgn="base"/>
            <a:r>
              <a:rPr lang="en-US" altLang="zh-CN" strike="noStrike" noProof="1" dirty="0"/>
              <a:t>6</a:t>
            </a:r>
            <a:r>
              <a:rPr lang="zh-CN" altLang="en-US" strike="noStrike" noProof="1" dirty="0"/>
              <a:t>、有限合伙企业登记事项</a:t>
            </a:r>
            <a:endParaRPr lang="zh-CN" altLang="en-US" strike="noStrike" noProof="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42" name="标题 163841"/>
          <p:cNvSpPr>
            <a:spLocks noGrp="1"/>
          </p:cNvSpPr>
          <p:nvPr>
            <p:ph type="title"/>
          </p:nvPr>
        </p:nvSpPr>
        <p:spPr>
          <a:xfrm>
            <a:off x="1981200" y="188913"/>
            <a:ext cx="8229600" cy="1143000"/>
          </a:xfrm>
        </p:spPr>
        <p:txBody>
          <a:bodyPr anchor="ctr">
            <a:scene3d>
              <a:camera prst="orthographicFront"/>
              <a:lightRig rig="threePt" dir="t"/>
            </a:scene3d>
          </a:bodyPr>
          <a:p>
            <a:pPr fontAlgn="base"/>
            <a: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t>三、有限合伙企业</a:t>
            </a:r>
            <a:b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t>（四）有限合伙企业财产出质与转让的特殊规定</a:t>
            </a:r>
            <a:endParaRPr lang="zh-CN" altLang="en-US" sz="28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63843" name="文本占位符 163842"/>
          <p:cNvSpPr>
            <a:spLocks noGrp="1"/>
          </p:cNvSpPr>
          <p:nvPr>
            <p:ph idx="1"/>
          </p:nvPr>
        </p:nvSpPr>
        <p:spPr>
          <a:xfrm>
            <a:off x="1981200" y="1600200"/>
            <a:ext cx="8291513" cy="5068888"/>
          </a:xfrm>
          <a:ln>
            <a:solidFill>
              <a:srgbClr val="FFFF00"/>
            </a:solidFill>
          </a:ln>
        </p:spPr>
        <p:txBody>
          <a:bodyPr/>
          <a:p>
            <a:pPr fontAlgn="base"/>
            <a:endParaRPr lang="en-US" altLang="zh-CN" strike="noStrike" noProof="1">
              <a:latin typeface="华文细黑" panose="02010600040101010101" pitchFamily="2" charset="-122"/>
              <a:ea typeface="华文细黑" panose="02010600040101010101" pitchFamily="2" charset="-122"/>
            </a:endParaRPr>
          </a:p>
          <a:p>
            <a:pPr fontAlgn="base"/>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、可以将其在有限合伙企业中的财产份额出质；但是，合伙协议另有约定的除外。</a:t>
            </a:r>
            <a:endParaRPr lang="zh-CN" altLang="en-US" strike="noStrike" noProof="1" dirty="0">
              <a:latin typeface="华文细黑" panose="02010600040101010101" pitchFamily="2" charset="-122"/>
              <a:ea typeface="华文细黑" panose="02010600040101010101" pitchFamily="2" charset="-122"/>
            </a:endParaRPr>
          </a:p>
          <a:p>
            <a:pPr fontAlgn="base"/>
            <a:endParaRPr lang="zh-CN" altLang="en-US" strike="noStrike" noProof="1" dirty="0">
              <a:latin typeface="华文细黑" panose="02010600040101010101" pitchFamily="2" charset="-122"/>
              <a:ea typeface="华文细黑" panose="02010600040101010101" pitchFamily="2" charset="-122"/>
            </a:endParaRPr>
          </a:p>
          <a:p>
            <a:pPr fontAlgn="base"/>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、有限合伙人可以按照合伙协议的约定向合伙人以外的人转让其在有限合伙企业中的财产份额，但应当提前</a:t>
            </a:r>
            <a:r>
              <a:rPr lang="en-US" altLang="zh-CN" strike="noStrike" noProof="1" dirty="0">
                <a:latin typeface="华文细黑" panose="02010600040101010101" pitchFamily="2" charset="-122"/>
                <a:ea typeface="华文细黑" panose="02010600040101010101" pitchFamily="2" charset="-122"/>
              </a:rPr>
              <a:t>30</a:t>
            </a:r>
            <a:r>
              <a:rPr lang="zh-CN" altLang="en-US" strike="noStrike" noProof="1" dirty="0">
                <a:latin typeface="华文细黑" panose="02010600040101010101" pitchFamily="2" charset="-122"/>
                <a:ea typeface="华文细黑" panose="02010600040101010101" pitchFamily="2" charset="-122"/>
              </a:rPr>
              <a:t>日通知其他合伙人。</a:t>
            </a:r>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4866" name="标题 164865"/>
          <p:cNvSpPr>
            <a:spLocks noGrp="1"/>
          </p:cNvSpPr>
          <p:nvPr>
            <p:ph type="title"/>
          </p:nvPr>
        </p:nvSpPr>
        <p:spPr>
          <a:xfrm>
            <a:off x="1981200" y="0"/>
            <a:ext cx="8218488" cy="981075"/>
          </a:xfrm>
        </p:spPr>
        <p:txBody>
          <a:bodyPr anchor="ctr"/>
          <a:p>
            <a:pPr fontAlgn="base"/>
            <a: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t>三、有限合伙企业</a:t>
            </a:r>
            <a:b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t>（五）有限合伙人债务清偿的特殊规定</a:t>
            </a:r>
            <a:endParaRPr lang="zh-CN" altLang="en-US" sz="28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64867" name="文本占位符 164866"/>
          <p:cNvSpPr>
            <a:spLocks noGrp="1"/>
          </p:cNvSpPr>
          <p:nvPr>
            <p:ph idx="1"/>
          </p:nvPr>
        </p:nvSpPr>
        <p:spPr>
          <a:xfrm>
            <a:off x="1981200" y="981075"/>
            <a:ext cx="8362950" cy="5876925"/>
          </a:xfrm>
          <a:ln>
            <a:solidFill>
              <a:srgbClr val="FFFF00"/>
            </a:solidFill>
          </a:ln>
        </p:spPr>
        <p:txBody>
          <a:bodyPr/>
          <a:p>
            <a:pPr fontAlgn="base">
              <a:buNone/>
            </a:pPr>
            <a:r>
              <a:rPr lang="en-US" altLang="zh-CN" strike="noStrike" noProof="1" dirty="0">
                <a:ea typeface="华文细黑" panose="02010600040101010101" pitchFamily="2" charset="-122"/>
              </a:rPr>
              <a:t>1</a:t>
            </a:r>
            <a:r>
              <a:rPr lang="zh-CN" altLang="en-US" strike="noStrike" noProof="1" dirty="0">
                <a:ea typeface="华文细黑" panose="02010600040101010101" pitchFamily="2" charset="-122"/>
              </a:rPr>
              <a:t>、普通合伙人</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所有的</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新入的</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退伙的</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转变的</a:t>
            </a:r>
            <a:endParaRPr lang="zh-CN" altLang="en-US" strike="noStrike" noProof="1" dirty="0">
              <a:ea typeface="华文细黑" panose="02010600040101010101" pitchFamily="2" charset="-122"/>
            </a:endParaRPr>
          </a:p>
          <a:p>
            <a:pPr fontAlgn="base">
              <a:buNone/>
            </a:pPr>
            <a:r>
              <a:rPr lang="en-US" altLang="zh-CN" strike="noStrike" noProof="1" dirty="0">
                <a:ea typeface="华文细黑" panose="02010600040101010101" pitchFamily="2" charset="-122"/>
              </a:rPr>
              <a:t>2</a:t>
            </a:r>
            <a:r>
              <a:rPr lang="zh-CN" altLang="en-US" strike="noStrike" noProof="1" dirty="0">
                <a:ea typeface="华文细黑" panose="02010600040101010101" pitchFamily="2" charset="-122"/>
              </a:rPr>
              <a:t>、有限合伙人</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所有的</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新入的</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退伙的</a:t>
            </a:r>
            <a:endParaRPr lang="zh-CN" altLang="en-US" strike="noStrike" noProof="1" dirty="0">
              <a:ea typeface="华文细黑" panose="02010600040101010101" pitchFamily="2" charset="-122"/>
            </a:endParaRPr>
          </a:p>
          <a:p>
            <a:pPr fontAlgn="base">
              <a:buNone/>
            </a:pPr>
            <a:r>
              <a:rPr lang="zh-CN" altLang="en-US" strike="noStrike" noProof="1" dirty="0">
                <a:ea typeface="华文细黑" panose="02010600040101010101" pitchFamily="2" charset="-122"/>
              </a:rPr>
              <a:t>      转变的</a:t>
            </a:r>
            <a:endParaRPr lang="zh-CN" altLang="en-US" strike="noStrike" noProof="1" dirty="0">
              <a:ea typeface="华文细黑" panose="02010600040101010101" pitchFamily="2" charset="-122"/>
            </a:endParaRPr>
          </a:p>
        </p:txBody>
      </p:sp>
      <p:sp>
        <p:nvSpPr>
          <p:cNvPr id="74755" name="右箭头标注 164867"/>
          <p:cNvSpPr/>
          <p:nvPr/>
        </p:nvSpPr>
        <p:spPr>
          <a:xfrm>
            <a:off x="2424430" y="1384935"/>
            <a:ext cx="3369310" cy="2202180"/>
          </a:xfrm>
          <a:prstGeom prst="rightArrowCallout">
            <a:avLst>
              <a:gd name="adj1" fmla="val 25000"/>
              <a:gd name="adj2" fmla="val 25000"/>
              <a:gd name="adj3" fmla="val 25251"/>
              <a:gd name="adj4" fmla="val 66667"/>
            </a:avLst>
          </a:prstGeom>
          <a:noFill/>
          <a:ln w="38100"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74756" name="文本框 164868"/>
          <p:cNvSpPr txBox="1"/>
          <p:nvPr/>
        </p:nvSpPr>
        <p:spPr>
          <a:xfrm>
            <a:off x="6096000" y="2492375"/>
            <a:ext cx="3600450" cy="640080"/>
          </a:xfrm>
          <a:prstGeom prst="rect">
            <a:avLst/>
          </a:prstGeom>
          <a:noFill/>
          <a:ln w="9525" cap="flat" cmpd="sng">
            <a:solidFill>
              <a:srgbClr val="FFFF00"/>
            </a:solidFill>
            <a:prstDash val="solid"/>
            <a:miter/>
            <a:headEnd type="none" w="med" len="med"/>
            <a:tailEnd type="none" w="med" len="med"/>
          </a:ln>
        </p:spPr>
        <p:txBody>
          <a:bodyPr anchor="t">
            <a:spAutoFit/>
          </a:bodyPr>
          <a:p>
            <a:pPr lvl="0">
              <a:spcBef>
                <a:spcPct val="50000"/>
              </a:spcBef>
            </a:pPr>
            <a:r>
              <a:rPr lang="zh-CN" altLang="en-US" sz="3600" dirty="0">
                <a:latin typeface="Arial" panose="020B0604020202020204" pitchFamily="34" charset="0"/>
                <a:ea typeface="华文琥珀" panose="02010800040101010101" pitchFamily="2" charset="-122"/>
              </a:rPr>
              <a:t>无 限 连 带 责 任</a:t>
            </a:r>
            <a:endParaRPr lang="zh-CN" altLang="en-US" sz="3600" dirty="0">
              <a:latin typeface="Arial" panose="020B0604020202020204" pitchFamily="34" charset="0"/>
              <a:ea typeface="华文琥珀" panose="02010800040101010101" pitchFamily="2" charset="-122"/>
            </a:endParaRPr>
          </a:p>
        </p:txBody>
      </p:sp>
      <p:sp>
        <p:nvSpPr>
          <p:cNvPr id="74757" name="文本框 164869"/>
          <p:cNvSpPr txBox="1"/>
          <p:nvPr/>
        </p:nvSpPr>
        <p:spPr>
          <a:xfrm>
            <a:off x="6096000" y="4941888"/>
            <a:ext cx="3600450" cy="640080"/>
          </a:xfrm>
          <a:prstGeom prst="rect">
            <a:avLst/>
          </a:prstGeom>
          <a:noFill/>
          <a:ln w="9525" cap="flat" cmpd="sng">
            <a:solidFill>
              <a:srgbClr val="FFFF00"/>
            </a:solidFill>
            <a:prstDash val="solid"/>
            <a:miter/>
            <a:headEnd type="none" w="med" len="med"/>
            <a:tailEnd type="none" w="med" len="med"/>
          </a:ln>
        </p:spPr>
        <p:txBody>
          <a:bodyPr anchor="t">
            <a:spAutoFit/>
          </a:bodyPr>
          <a:p>
            <a:pPr lvl="0" algn="ctr">
              <a:spcBef>
                <a:spcPct val="50000"/>
              </a:spcBef>
            </a:pPr>
            <a:r>
              <a:rPr lang="zh-CN" altLang="en-US" sz="3600" dirty="0">
                <a:latin typeface="Arial" panose="020B0604020202020204" pitchFamily="34" charset="0"/>
                <a:ea typeface="华文琥珀" panose="02010800040101010101" pitchFamily="2" charset="-122"/>
              </a:rPr>
              <a:t>有 限  责 任</a:t>
            </a:r>
            <a:endParaRPr lang="zh-CN" altLang="en-US" sz="3600" dirty="0">
              <a:latin typeface="Arial" panose="020B0604020202020204" pitchFamily="34" charset="0"/>
              <a:ea typeface="华文琥珀" panose="02010800040101010101" pitchFamily="2" charset="-122"/>
            </a:endParaRPr>
          </a:p>
        </p:txBody>
      </p:sp>
      <p:sp>
        <p:nvSpPr>
          <p:cNvPr id="74758" name="矩形 164870"/>
          <p:cNvSpPr/>
          <p:nvPr/>
        </p:nvSpPr>
        <p:spPr>
          <a:xfrm>
            <a:off x="2424430" y="4156075"/>
            <a:ext cx="1441450" cy="1851025"/>
          </a:xfrm>
          <a:prstGeom prst="rect">
            <a:avLst/>
          </a:prstGeom>
          <a:noFill/>
          <a:ln w="9525"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74759" name="任意多边形 164871"/>
          <p:cNvSpPr/>
          <p:nvPr/>
        </p:nvSpPr>
        <p:spPr>
          <a:xfrm>
            <a:off x="4224338" y="5229225"/>
            <a:ext cx="1871662" cy="288925"/>
          </a:xfrm>
          <a:custGeom>
            <a:avLst/>
            <a:gdLst/>
            <a:ahLst/>
            <a:cxnLst>
              <a:cxn ang="270">
                <a:pos x="16200" y="0"/>
              </a:cxn>
              <a:cxn ang="180">
                <a:pos x="0" y="10800"/>
              </a:cxn>
              <a:cxn ang="90">
                <a:pos x="16200" y="21600"/>
              </a:cxn>
              <a:cxn ang="0">
                <a:pos x="21600" y="10800"/>
              </a:cxn>
            </a:cxnLst>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tx1"/>
          </a:solidFill>
          <a:ln w="9525" cap="flat" cmpd="sng">
            <a:solidFill>
              <a:schemeClr val="tx1"/>
            </a:solidFill>
            <a:prstDash val="solid"/>
            <a:miter/>
            <a:headEnd type="none" w="med" len="med"/>
            <a:tailEnd type="none" w="med" len="med"/>
          </a:ln>
        </p:spPr>
        <p:txBody>
          <a:bodyPr/>
          <a:p>
            <a:endParaRPr lang="zh-CN" altLang="en-US"/>
          </a:p>
        </p:txBody>
      </p:sp>
      <p:sp>
        <p:nvSpPr>
          <p:cNvPr id="74760" name="直接连接符 164872"/>
          <p:cNvSpPr/>
          <p:nvPr/>
        </p:nvSpPr>
        <p:spPr>
          <a:xfrm flipV="1">
            <a:off x="4008438" y="3141663"/>
            <a:ext cx="3671887" cy="3382962"/>
          </a:xfrm>
          <a:prstGeom prst="line">
            <a:avLst/>
          </a:prstGeom>
          <a:ln w="57150" cap="flat" cmpd="sng">
            <a:solidFill>
              <a:srgbClr val="FFFF00"/>
            </a:solidFill>
            <a:prstDash val="solid"/>
            <a:round/>
            <a:headEnd type="none" w="med" len="med"/>
            <a:tailEnd type="stealth"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74761" name="双大括号 164873"/>
          <p:cNvSpPr/>
          <p:nvPr/>
        </p:nvSpPr>
        <p:spPr>
          <a:xfrm>
            <a:off x="2566988" y="6453188"/>
            <a:ext cx="1655762" cy="404812"/>
          </a:xfrm>
          <a:prstGeom prst="bracePair">
            <a:avLst>
              <a:gd name="adj" fmla="val 8333"/>
            </a:avLst>
          </a:prstGeom>
          <a:noFill/>
          <a:ln w="38100"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5890" name="标题 165889"/>
          <p:cNvSpPr>
            <a:spLocks noGrp="1"/>
          </p:cNvSpPr>
          <p:nvPr>
            <p:ph type="title"/>
          </p:nvPr>
        </p:nvSpPr>
        <p:spPr>
          <a:ln>
            <a:solidFill>
              <a:srgbClr val="FFFF00"/>
            </a:solidFill>
          </a:ln>
        </p:spPr>
        <p:txBody>
          <a:bodyPr anchor="ctr"/>
          <a:p>
            <a:pPr fontAlgn="base"/>
            <a: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t>三、有限合伙企业</a:t>
            </a:r>
            <a:b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t>（六）有限合伙企业入伙与退伙的特殊规定</a:t>
            </a:r>
            <a:endParaRPr lang="zh-CN" altLang="en-US" sz="28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65891" name="文本占位符 165890"/>
          <p:cNvSpPr>
            <a:spLocks noGrp="1"/>
          </p:cNvSpPr>
          <p:nvPr>
            <p:ph idx="1"/>
          </p:nvPr>
        </p:nvSpPr>
        <p:spPr>
          <a:xfrm>
            <a:off x="1981200" y="1600200"/>
            <a:ext cx="8218488" cy="5068888"/>
          </a:xfrm>
          <a:ln>
            <a:solidFill>
              <a:srgbClr val="FFFF00"/>
            </a:solidFill>
          </a:ln>
        </p:spPr>
        <p:txBody>
          <a:bodyPr/>
          <a:p>
            <a:pPr fontAlgn="base">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、入伙</a:t>
            </a:r>
            <a:endParaRPr lang="zh-CN" altLang="en-US" strike="noStrike" noProof="1" dirty="0">
              <a:latin typeface="华文细黑" panose="02010600040101010101" pitchFamily="2" charset="-122"/>
              <a:ea typeface="华文细黑" panose="02010600040101010101" pitchFamily="2" charset="-122"/>
            </a:endParaRPr>
          </a:p>
          <a:p>
            <a:pPr fontAlgn="base">
              <a:buNone/>
            </a:pPr>
            <a:endParaRPr lang="zh-CN" altLang="en-US" strike="noStrike" noProof="1" dirty="0">
              <a:latin typeface="华文细黑" panose="02010600040101010101" pitchFamily="2" charset="-122"/>
              <a:ea typeface="华文细黑" panose="02010600040101010101" pitchFamily="2" charset="-122"/>
            </a:endParaRPr>
          </a:p>
          <a:p>
            <a:pPr algn="ctr" fontAlgn="base">
              <a:buNone/>
            </a:pPr>
            <a:r>
              <a:rPr lang="zh-CN" altLang="en-US" strike="noStrike" noProof="1" dirty="0">
                <a:ea typeface="华文琥珀" panose="02010800040101010101" pitchFamily="2" charset="-122"/>
              </a:rPr>
              <a:t>责任承担：以认缴出资额为限</a:t>
            </a:r>
            <a:endParaRPr lang="zh-CN" altLang="en-US" strike="noStrike" noProof="1" dirty="0">
              <a:ea typeface="华文琥珀" panose="02010800040101010101" pitchFamily="2" charset="-122"/>
            </a:endParaRPr>
          </a:p>
          <a:p>
            <a:pPr algn="ctr" fontAlgn="base">
              <a:buNone/>
            </a:pPr>
            <a:endParaRPr lang="zh-CN" altLang="en-US" strike="noStrike" noProof="1" dirty="0">
              <a:ea typeface="华文琥珀" panose="020108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、退伙</a:t>
            </a:r>
            <a:endParaRPr lang="zh-CN" altLang="en-US" strike="noStrike" noProof="1" dirty="0">
              <a:latin typeface="华文细黑" panose="02010600040101010101" pitchFamily="2" charset="-122"/>
              <a:ea typeface="华文细黑" panose="02010600040101010101" pitchFamily="2" charset="-122"/>
            </a:endParaRPr>
          </a:p>
          <a:p>
            <a:pPr algn="ctr" fontAlgn="base">
              <a:buNone/>
            </a:pPr>
            <a:r>
              <a:rPr lang="zh-CN" altLang="en-US" strike="noStrike" noProof="1" dirty="0">
                <a:ea typeface="华文琥珀" panose="02010800040101010101" pitchFamily="2" charset="-122"/>
              </a:rPr>
              <a:t>法定退伙：当然退伙、丧失行为能力</a:t>
            </a:r>
            <a:endParaRPr lang="zh-CN" altLang="en-US" strike="noStrike" noProof="1" dirty="0">
              <a:ea typeface="华文琥珀" panose="02010800040101010101" pitchFamily="2" charset="-122"/>
            </a:endParaRPr>
          </a:p>
          <a:p>
            <a:pPr algn="ctr" fontAlgn="base">
              <a:buNone/>
            </a:pPr>
            <a:r>
              <a:rPr lang="zh-CN" altLang="en-US" strike="noStrike" noProof="1" dirty="0">
                <a:ea typeface="华文琥珀" panose="02010800040101010101" pitchFamily="2" charset="-122"/>
              </a:rPr>
              <a:t>责任承担：取 回 的 财 产 承 担 责 任</a:t>
            </a:r>
            <a:endParaRPr lang="zh-CN" altLang="en-US" strike="noStrike" noProof="1" dirty="0">
              <a:ea typeface="华文琥珀" panose="02010800040101010101" pitchFamily="2" charset="-122"/>
            </a:endParaRPr>
          </a:p>
          <a:p>
            <a:pPr algn="ctr" fontAlgn="base">
              <a:buNone/>
            </a:pPr>
            <a:endParaRPr lang="zh-CN" altLang="en-US" strike="noStrike" noProof="1" dirty="0">
              <a:ea typeface="华文琥珀" panose="02010800040101010101" pitchFamily="2" charset="-122"/>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6914" name="标题 166913"/>
          <p:cNvSpPr>
            <a:spLocks noGrp="1"/>
          </p:cNvSpPr>
          <p:nvPr>
            <p:ph type="title"/>
          </p:nvPr>
        </p:nvSpPr>
        <p:spPr>
          <a:ln>
            <a:solidFill>
              <a:srgbClr val="FFFF00"/>
            </a:solidFill>
          </a:ln>
        </p:spPr>
        <p:txBody>
          <a:bodyPr anchor="ctr"/>
          <a:p>
            <a:pPr fontAlgn="base"/>
            <a: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t>三、有限合伙企业</a:t>
            </a:r>
            <a:b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2800" dirty="0">
                <a:ln w="22225">
                  <a:solidFill>
                    <a:schemeClr val="accent2"/>
                  </a:solidFill>
                  <a:prstDash val="solid"/>
                </a:ln>
                <a:solidFill>
                  <a:schemeClr val="accent2">
                    <a:lumMod val="40000"/>
                    <a:lumOff val="60000"/>
                  </a:schemeClr>
                </a:solidFill>
                <a:effectLst/>
                <a:ea typeface="黑体" panose="02010609060101010101" pitchFamily="2" charset="-122"/>
              </a:rPr>
              <a:t>（七）合伙人性质转变的特殊规定</a:t>
            </a:r>
            <a:endParaRPr lang="zh-CN" altLang="en-US" sz="28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66915" name="文本占位符 166914"/>
          <p:cNvSpPr>
            <a:spLocks noGrp="1"/>
          </p:cNvSpPr>
          <p:nvPr>
            <p:ph idx="1"/>
          </p:nvPr>
        </p:nvSpPr>
        <p:spPr>
          <a:xfrm>
            <a:off x="1981200" y="1600200"/>
            <a:ext cx="8218488" cy="5068888"/>
          </a:xfrm>
          <a:ln>
            <a:solidFill>
              <a:srgbClr val="FFFF00"/>
            </a:solidFill>
          </a:ln>
        </p:spPr>
        <p:txBody>
          <a:bodyPr/>
          <a:p>
            <a:pPr fontAlgn="base">
              <a:buNone/>
            </a:pPr>
            <a:r>
              <a:rPr lang="en-US" altLang="zh-CN" strike="noStrike" noProof="1" dirty="0"/>
              <a:t>   </a:t>
            </a:r>
            <a:endParaRPr lang="en-US" altLang="zh-CN" strike="noStrike" noProof="1" dirty="0"/>
          </a:p>
          <a:p>
            <a:pPr fontAlgn="base">
              <a:buNone/>
            </a:pPr>
            <a:endParaRPr lang="en-US" altLang="zh-CN" strike="noStrike" noProof="1" dirty="0"/>
          </a:p>
          <a:p>
            <a:pPr fontAlgn="base">
              <a:buNone/>
            </a:pPr>
            <a:r>
              <a:rPr lang="en-US" altLang="zh-CN" strike="noStrike" noProof="1" dirty="0"/>
              <a:t>   </a:t>
            </a:r>
            <a:r>
              <a:rPr lang="zh-CN" altLang="en-US" sz="3600" strike="noStrike" noProof="1" dirty="0">
                <a:ea typeface="华文细黑" panose="02010600040101010101" pitchFamily="2" charset="-122"/>
              </a:rPr>
              <a:t>除合伙协议另有约定外，普通合伙人转变为有限合伙人，或者有限合伙人转变为普通合伙人，应当经全体合伙一致同意。</a:t>
            </a:r>
            <a:endParaRPr lang="zh-CN" altLang="en-US" sz="3600" strike="noStrike" noProof="1" dirty="0">
              <a:ea typeface="华文细黑" panose="02010600040101010101" pitchFamily="2" charset="-122"/>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8962" name="标题 168961"/>
          <p:cNvSpPr>
            <a:spLocks noGrp="1"/>
          </p:cNvSpPr>
          <p:nvPr>
            <p:ph type="title"/>
          </p:nvPr>
        </p:nvSpPr>
        <p:spPr>
          <a:ln>
            <a:solidFill>
              <a:schemeClr val="tx1"/>
            </a:solidFill>
          </a:ln>
        </p:spPr>
        <p:txBody>
          <a:bodyPr anchor="ctr"/>
          <a:p>
            <a:pPr fontAlgn="base"/>
            <a:r>
              <a:rPr lang="zh-CN" altLang="en-US" sz="3200" dirty="0">
                <a:ln w="22225">
                  <a:solidFill>
                    <a:schemeClr val="accent2"/>
                  </a:solidFill>
                  <a:prstDash val="solid"/>
                </a:ln>
                <a:solidFill>
                  <a:schemeClr val="accent2">
                    <a:lumMod val="40000"/>
                    <a:lumOff val="60000"/>
                  </a:schemeClr>
                </a:solidFill>
                <a:effectLst/>
                <a:ea typeface="黑体" panose="02010609060101010101" pitchFamily="2" charset="-122"/>
              </a:rPr>
              <a:t>四、合伙企业解散和清算</a:t>
            </a:r>
            <a:br>
              <a:rPr lang="zh-CN" altLang="en-US" sz="32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dirty="0">
                <a:ln w="22225">
                  <a:solidFill>
                    <a:schemeClr val="accent2"/>
                  </a:solidFill>
                  <a:prstDash val="solid"/>
                </a:ln>
                <a:solidFill>
                  <a:schemeClr val="accent2">
                    <a:lumMod val="40000"/>
                    <a:lumOff val="60000"/>
                  </a:schemeClr>
                </a:solidFill>
                <a:effectLst/>
                <a:ea typeface="黑体" panose="02010609060101010101" pitchFamily="2" charset="-122"/>
              </a:rPr>
              <a:t>（一）合伙企业的解散</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68963" name="文本占位符 168962"/>
          <p:cNvSpPr>
            <a:spLocks noGrp="1"/>
          </p:cNvSpPr>
          <p:nvPr>
            <p:ph idx="1"/>
          </p:nvPr>
        </p:nvSpPr>
        <p:spPr>
          <a:xfrm>
            <a:off x="1981200" y="1600200"/>
            <a:ext cx="8362950" cy="5068888"/>
          </a:xfrm>
          <a:ln>
            <a:solidFill>
              <a:schemeClr val="tx1"/>
            </a:solidFill>
          </a:ln>
        </p:spPr>
        <p:txBody>
          <a:bodyPr/>
          <a:p>
            <a:pPr fontAlgn="base">
              <a:buNone/>
            </a:pPr>
            <a:r>
              <a:rPr lang="en-US" altLang="zh-CN" sz="2800" strike="noStrike" noProof="1" dirty="0"/>
              <a:t>    </a:t>
            </a:r>
            <a:r>
              <a:rPr lang="zh-CN" altLang="en-US" sz="2800" strike="noStrike" noProof="1" dirty="0"/>
              <a:t>合伙企业的解散是指基于某种法律事实的发生而使合伙企业消灭的法律行为。其解散事由包括：</a:t>
            </a:r>
            <a:endParaRPr lang="zh-CN" altLang="en-US" sz="2800" strike="noStrike" noProof="1" dirty="0"/>
          </a:p>
          <a:p>
            <a:pPr fontAlgn="base">
              <a:buNone/>
            </a:pPr>
            <a:r>
              <a:rPr lang="en-US" altLang="zh-CN" sz="2800" strike="noStrike" noProof="1" dirty="0">
                <a:latin typeface="华文细黑" panose="02010600040101010101" pitchFamily="2" charset="-122"/>
                <a:ea typeface="华文细黑" panose="02010600040101010101" pitchFamily="2" charset="-122"/>
              </a:rPr>
              <a:t>1</a:t>
            </a:r>
            <a:r>
              <a:rPr lang="zh-CN" altLang="en-US" sz="2800" strike="noStrike" noProof="1" dirty="0">
                <a:latin typeface="华文细黑" panose="02010600040101010101" pitchFamily="2" charset="-122"/>
                <a:ea typeface="华文细黑" panose="02010600040101010101" pitchFamily="2" charset="-122"/>
              </a:rPr>
              <a:t>、合伙期限届满，合伙人决定不再经营。</a:t>
            </a:r>
            <a:endParaRPr lang="zh-CN" altLang="en-US" sz="2800" strike="noStrike" noProof="1" dirty="0">
              <a:latin typeface="华文细黑" panose="02010600040101010101" pitchFamily="2" charset="-122"/>
              <a:ea typeface="华文细黑" panose="02010600040101010101" pitchFamily="2" charset="-122"/>
            </a:endParaRPr>
          </a:p>
          <a:p>
            <a:pPr fontAlgn="base">
              <a:buNone/>
            </a:pPr>
            <a:r>
              <a:rPr lang="en-US" altLang="zh-CN" sz="2800" strike="noStrike" noProof="1" dirty="0">
                <a:latin typeface="华文细黑" panose="02010600040101010101" pitchFamily="2" charset="-122"/>
                <a:ea typeface="华文细黑" panose="02010600040101010101" pitchFamily="2" charset="-122"/>
              </a:rPr>
              <a:t>2</a:t>
            </a:r>
            <a:r>
              <a:rPr lang="zh-CN" altLang="en-US" sz="2800" strike="noStrike" noProof="1" dirty="0">
                <a:latin typeface="华文细黑" panose="02010600040101010101" pitchFamily="2" charset="-122"/>
                <a:ea typeface="华文细黑" panose="02010600040101010101" pitchFamily="2" charset="-122"/>
              </a:rPr>
              <a:t>、合伙协议约定的解散事由出现。</a:t>
            </a:r>
            <a:endParaRPr lang="zh-CN" altLang="en-US" sz="2800" strike="noStrike" noProof="1" dirty="0">
              <a:latin typeface="华文细黑" panose="02010600040101010101" pitchFamily="2" charset="-122"/>
              <a:ea typeface="华文细黑" panose="02010600040101010101" pitchFamily="2" charset="-122"/>
            </a:endParaRPr>
          </a:p>
          <a:p>
            <a:pPr fontAlgn="base">
              <a:buNone/>
            </a:pPr>
            <a:r>
              <a:rPr lang="en-US" altLang="zh-CN" sz="2800" strike="noStrike" noProof="1" dirty="0">
                <a:latin typeface="华文细黑" panose="02010600040101010101" pitchFamily="2" charset="-122"/>
                <a:ea typeface="华文细黑" panose="02010600040101010101" pitchFamily="2" charset="-122"/>
              </a:rPr>
              <a:t>3</a:t>
            </a:r>
            <a:r>
              <a:rPr lang="zh-CN" altLang="en-US" sz="2800" strike="noStrike" noProof="1" dirty="0">
                <a:latin typeface="华文细黑" panose="02010600040101010101" pitchFamily="2" charset="-122"/>
                <a:ea typeface="华文细黑" panose="02010600040101010101" pitchFamily="2" charset="-122"/>
              </a:rPr>
              <a:t>、全体合伙人决定解散。</a:t>
            </a:r>
            <a:endParaRPr lang="zh-CN" altLang="en-US" sz="2800" strike="noStrike" noProof="1" dirty="0">
              <a:latin typeface="华文细黑" panose="02010600040101010101" pitchFamily="2" charset="-122"/>
              <a:ea typeface="华文细黑" panose="02010600040101010101" pitchFamily="2" charset="-122"/>
            </a:endParaRPr>
          </a:p>
          <a:p>
            <a:pPr fontAlgn="base">
              <a:buNone/>
            </a:pPr>
            <a:r>
              <a:rPr lang="en-US" altLang="zh-CN" sz="2800" strike="noStrike" noProof="1" dirty="0">
                <a:latin typeface="华文细黑" panose="02010600040101010101" pitchFamily="2" charset="-122"/>
                <a:ea typeface="华文细黑" panose="02010600040101010101" pitchFamily="2" charset="-122"/>
              </a:rPr>
              <a:t>4</a:t>
            </a:r>
            <a:r>
              <a:rPr lang="zh-CN" altLang="en-US" sz="2800" strike="noStrike" noProof="1" dirty="0">
                <a:latin typeface="华文细黑" panose="02010600040101010101" pitchFamily="2" charset="-122"/>
                <a:ea typeface="华文细黑" panose="02010600040101010101" pitchFamily="2" charset="-122"/>
              </a:rPr>
              <a:t>、合伙人已不具备法定人数满三十天。</a:t>
            </a:r>
            <a:endParaRPr lang="zh-CN" altLang="en-US" sz="2800" strike="noStrike" noProof="1" dirty="0">
              <a:latin typeface="华文细黑" panose="02010600040101010101" pitchFamily="2" charset="-122"/>
              <a:ea typeface="华文细黑" panose="02010600040101010101" pitchFamily="2" charset="-122"/>
            </a:endParaRPr>
          </a:p>
          <a:p>
            <a:pPr fontAlgn="base">
              <a:buNone/>
            </a:pPr>
            <a:r>
              <a:rPr lang="en-US" altLang="zh-CN" sz="2800" strike="noStrike" noProof="1" dirty="0">
                <a:latin typeface="华文细黑" panose="02010600040101010101" pitchFamily="2" charset="-122"/>
                <a:ea typeface="华文细黑" panose="02010600040101010101" pitchFamily="2" charset="-122"/>
              </a:rPr>
              <a:t>5</a:t>
            </a:r>
            <a:r>
              <a:rPr lang="zh-CN" altLang="en-US" sz="2800" strike="noStrike" noProof="1" dirty="0">
                <a:latin typeface="华文细黑" panose="02010600040101010101" pitchFamily="2" charset="-122"/>
                <a:ea typeface="华文细黑" panose="02010600040101010101" pitchFamily="2" charset="-122"/>
              </a:rPr>
              <a:t>、合伙协议约定的合伙目的已实现或无法实现。</a:t>
            </a:r>
            <a:endParaRPr lang="zh-CN" altLang="en-US" sz="2800" strike="noStrike" noProof="1" dirty="0">
              <a:latin typeface="华文细黑" panose="02010600040101010101" pitchFamily="2" charset="-122"/>
              <a:ea typeface="华文细黑" panose="02010600040101010101" pitchFamily="2" charset="-122"/>
            </a:endParaRPr>
          </a:p>
          <a:p>
            <a:pPr fontAlgn="base">
              <a:buNone/>
            </a:pPr>
            <a:r>
              <a:rPr lang="en-US" altLang="zh-CN" sz="2800" strike="noStrike" noProof="1" dirty="0">
                <a:latin typeface="华文细黑" panose="02010600040101010101" pitchFamily="2" charset="-122"/>
                <a:ea typeface="华文细黑" panose="02010600040101010101" pitchFamily="2" charset="-122"/>
              </a:rPr>
              <a:t>6</a:t>
            </a:r>
            <a:r>
              <a:rPr lang="zh-CN" altLang="en-US" sz="2800" strike="noStrike" noProof="1" dirty="0">
                <a:latin typeface="华文细黑" panose="02010600040101010101" pitchFamily="2" charset="-122"/>
                <a:ea typeface="华文细黑" panose="02010600040101010101" pitchFamily="2" charset="-122"/>
              </a:rPr>
              <a:t>、被依法吊销营业执照、责令关闭或者被撤销。</a:t>
            </a:r>
            <a:endParaRPr lang="zh-CN" altLang="en-US" sz="2800" strike="noStrike" noProof="1" dirty="0">
              <a:latin typeface="华文细黑" panose="02010600040101010101" pitchFamily="2" charset="-122"/>
              <a:ea typeface="华文细黑" panose="02010600040101010101" pitchFamily="2" charset="-122"/>
            </a:endParaRPr>
          </a:p>
          <a:p>
            <a:pPr fontAlgn="base">
              <a:buNone/>
            </a:pPr>
            <a:r>
              <a:rPr lang="en-US" altLang="zh-CN" sz="2800" strike="noStrike" noProof="1" dirty="0">
                <a:latin typeface="华文细黑" panose="02010600040101010101" pitchFamily="2" charset="-122"/>
                <a:ea typeface="华文细黑" panose="02010600040101010101" pitchFamily="2" charset="-122"/>
              </a:rPr>
              <a:t>7</a:t>
            </a:r>
            <a:r>
              <a:rPr lang="zh-CN" altLang="en-US" sz="2800" strike="noStrike" noProof="1" dirty="0">
                <a:latin typeface="华文细黑" panose="02010600040101010101" pitchFamily="2" charset="-122"/>
                <a:ea typeface="华文细黑" panose="02010600040101010101" pitchFamily="2" charset="-122"/>
              </a:rPr>
              <a:t>、法律、行政法规规定的其他原因。</a:t>
            </a:r>
            <a:endParaRPr lang="zh-CN" altLang="en-US" sz="2800"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9986" name="标题 169985"/>
          <p:cNvSpPr>
            <a:spLocks noGrp="1"/>
          </p:cNvSpPr>
          <p:nvPr>
            <p:ph type="title"/>
          </p:nvPr>
        </p:nvSpPr>
        <p:spPr>
          <a:ln>
            <a:solidFill>
              <a:schemeClr val="tx1"/>
            </a:solidFill>
          </a:ln>
        </p:spPr>
        <p:txBody>
          <a:bodyPr anchor="ctr"/>
          <a:p>
            <a:pPr fontAlgn="base"/>
            <a:r>
              <a:rPr lang="zh-CN" altLang="en-US" sz="3200" dirty="0">
                <a:ln w="22225">
                  <a:solidFill>
                    <a:schemeClr val="accent2"/>
                  </a:solidFill>
                  <a:prstDash val="solid"/>
                </a:ln>
                <a:solidFill>
                  <a:schemeClr val="accent2">
                    <a:lumMod val="40000"/>
                    <a:lumOff val="60000"/>
                  </a:schemeClr>
                </a:solidFill>
                <a:effectLst/>
                <a:ea typeface="黑体" panose="02010609060101010101" pitchFamily="2" charset="-122"/>
              </a:rPr>
              <a:t>四、合伙企业解散和清算</a:t>
            </a:r>
            <a:br>
              <a:rPr lang="zh-CN" altLang="en-US" sz="3200" dirty="0">
                <a:ln w="22225">
                  <a:solidFill>
                    <a:schemeClr val="accent2"/>
                  </a:solidFill>
                  <a:prstDash val="solid"/>
                </a:ln>
                <a:solidFill>
                  <a:schemeClr val="accent2">
                    <a:lumMod val="40000"/>
                    <a:lumOff val="60000"/>
                  </a:schemeClr>
                </a:solidFill>
                <a:effectLst/>
                <a:ea typeface="黑体" panose="02010609060101010101" pitchFamily="2" charset="-122"/>
              </a:rPr>
            </a:br>
            <a:r>
              <a:rPr lang="zh-CN" altLang="en-US" sz="3200" dirty="0">
                <a:ln w="22225">
                  <a:solidFill>
                    <a:schemeClr val="accent2"/>
                  </a:solidFill>
                  <a:prstDash val="solid"/>
                </a:ln>
                <a:solidFill>
                  <a:schemeClr val="accent2">
                    <a:lumMod val="40000"/>
                    <a:lumOff val="60000"/>
                  </a:schemeClr>
                </a:solidFill>
                <a:effectLst/>
                <a:ea typeface="黑体" panose="02010609060101010101" pitchFamily="2" charset="-122"/>
              </a:rPr>
              <a:t>（二）合伙企业的清算</a:t>
            </a:r>
            <a:endParaRPr lang="zh-CN" altLang="en-US" sz="32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69987" name="文本占位符 169986"/>
          <p:cNvSpPr>
            <a:spLocks noGrp="1"/>
          </p:cNvSpPr>
          <p:nvPr>
            <p:ph idx="1"/>
          </p:nvPr>
        </p:nvSpPr>
        <p:spPr>
          <a:ln>
            <a:solidFill>
              <a:schemeClr val="tx1"/>
            </a:solidFill>
          </a:ln>
        </p:spPr>
        <p:txBody>
          <a:bodyPr/>
          <a:p>
            <a:pPr fontAlgn="base">
              <a:buNone/>
            </a:pPr>
            <a:endParaRPr lang="en-US" altLang="zh-CN" strike="noStrike" noProof="1">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、确定清算人</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、清算人依法执行相关事务</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3</a:t>
            </a:r>
            <a:r>
              <a:rPr lang="zh-CN" altLang="en-US" strike="noStrike" noProof="1" dirty="0">
                <a:latin typeface="华文细黑" panose="02010600040101010101" pitchFamily="2" charset="-122"/>
                <a:ea typeface="华文细黑" panose="02010600040101010101" pitchFamily="2" charset="-122"/>
              </a:rPr>
              <a:t>、通知债权人</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4</a:t>
            </a:r>
            <a:r>
              <a:rPr lang="zh-CN" altLang="en-US" strike="noStrike" noProof="1" dirty="0">
                <a:latin typeface="华文细黑" panose="02010600040101010101" pitchFamily="2" charset="-122"/>
                <a:ea typeface="华文细黑" panose="02010600040101010101" pitchFamily="2" charset="-122"/>
              </a:rPr>
              <a:t>、依法定顺序清偿债权</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5</a:t>
            </a:r>
            <a:r>
              <a:rPr lang="zh-CN" altLang="en-US" strike="noStrike" noProof="1" dirty="0">
                <a:latin typeface="华文细黑" panose="02010600040101010101" pitchFamily="2" charset="-122"/>
                <a:ea typeface="华文细黑" panose="02010600040101010101" pitchFamily="2" charset="-122"/>
              </a:rPr>
              <a:t>、清算结束后申请注销登记</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6</a:t>
            </a:r>
            <a:r>
              <a:rPr lang="zh-CN" altLang="en-US" strike="noStrike" noProof="1" dirty="0">
                <a:latin typeface="华文细黑" panose="02010600040101010101" pitchFamily="2" charset="-122"/>
                <a:ea typeface="华文细黑" panose="02010600040101010101" pitchFamily="2" charset="-122"/>
              </a:rPr>
              <a:t>、注销登记后合伙人依法承担责任</a:t>
            </a:r>
            <a:endParaRPr lang="zh-CN" altLang="en-US"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6" name="标题 77825"/>
          <p:cNvSpPr>
            <a:spLocks noGrp="1"/>
          </p:cNvSpPr>
          <p:nvPr>
            <p:ph type="title"/>
          </p:nvPr>
        </p:nvSpPr>
        <p:spPr/>
        <p:txBody>
          <a:bodyPr anchor="ctr"/>
          <a:p>
            <a:pPr fontAlgn="base"/>
            <a:r>
              <a:rPr lang="zh-CN" altLang="en-US" strike="noStrike" noProof="1" dirty="0">
                <a:ln w="22225">
                  <a:solidFill>
                    <a:schemeClr val="accent2"/>
                  </a:solidFill>
                  <a:prstDash val="solid"/>
                </a:ln>
                <a:solidFill>
                  <a:schemeClr val="accent2">
                    <a:lumMod val="40000"/>
                    <a:lumOff val="60000"/>
                  </a:schemeClr>
                </a:solidFill>
                <a:effectLst/>
              </a:rPr>
              <a:t>一、合伙企业法概述</a:t>
            </a:r>
            <a:endParaRPr lang="zh-CN" altLang="en-US" strike="noStrike" noProof="1" dirty="0">
              <a:ln w="22225">
                <a:solidFill>
                  <a:schemeClr val="accent2"/>
                </a:solidFill>
                <a:prstDash val="solid"/>
              </a:ln>
              <a:solidFill>
                <a:schemeClr val="accent2">
                  <a:lumMod val="40000"/>
                  <a:lumOff val="60000"/>
                </a:schemeClr>
              </a:solidFill>
              <a:effectLst/>
            </a:endParaRPr>
          </a:p>
        </p:txBody>
      </p:sp>
      <p:sp>
        <p:nvSpPr>
          <p:cNvPr id="77827" name="文本占位符 77826"/>
          <p:cNvSpPr>
            <a:spLocks noGrp="1"/>
          </p:cNvSpPr>
          <p:nvPr>
            <p:ph idx="1"/>
          </p:nvPr>
        </p:nvSpPr>
        <p:spPr/>
        <p:txBody>
          <a:bodyPr/>
          <a:p>
            <a:pPr fontAlgn="base"/>
            <a:r>
              <a:rPr lang="zh-CN" altLang="en-US" b="1" strike="noStrike" noProof="1" dirty="0">
                <a:latin typeface="华文细黑" panose="02010600040101010101" pitchFamily="2" charset="-122"/>
                <a:ea typeface="华文细黑" panose="02010600040101010101" pitchFamily="2" charset="-122"/>
              </a:rPr>
              <a:t>（一）合伙的概念</a:t>
            </a:r>
            <a:endParaRPr lang="zh-CN" altLang="en-US" b="1" strike="noStrike" noProof="1" dirty="0">
              <a:latin typeface="华文细黑" panose="02010600040101010101" pitchFamily="2" charset="-122"/>
              <a:ea typeface="华文细黑" panose="02010600040101010101" pitchFamily="2" charset="-122"/>
            </a:endParaRPr>
          </a:p>
          <a:p>
            <a:pPr fontAlgn="base"/>
            <a:endParaRPr lang="zh-CN" altLang="en-US" b="1" strike="noStrike" noProof="1" dirty="0">
              <a:latin typeface="华文细黑" panose="02010600040101010101" pitchFamily="2" charset="-122"/>
              <a:ea typeface="华文细黑" panose="02010600040101010101" pitchFamily="2" charset="-122"/>
            </a:endParaRPr>
          </a:p>
          <a:p>
            <a:pPr fontAlgn="base"/>
            <a:endParaRPr lang="zh-CN" altLang="en-US" b="1" strike="noStrike" noProof="1" dirty="0">
              <a:latin typeface="华文细黑" panose="02010600040101010101" pitchFamily="2" charset="-122"/>
              <a:ea typeface="华文细黑" panose="02010600040101010101" pitchFamily="2" charset="-122"/>
            </a:endParaRPr>
          </a:p>
          <a:p>
            <a:pPr fontAlgn="base"/>
            <a:r>
              <a:rPr lang="zh-CN" altLang="en-US" b="1" strike="noStrike" noProof="1" dirty="0">
                <a:latin typeface="华文细黑" panose="02010600040101010101" pitchFamily="2" charset="-122"/>
                <a:ea typeface="华文细黑" panose="02010600040101010101" pitchFamily="2" charset="-122"/>
              </a:rPr>
              <a:t>（二）合伙企业的概念及分类</a:t>
            </a:r>
            <a:endParaRPr lang="zh-CN" altLang="en-US" b="1" strike="noStrike" noProof="1" dirty="0">
              <a:latin typeface="华文细黑" panose="02010600040101010101" pitchFamily="2" charset="-122"/>
              <a:ea typeface="华文细黑" panose="02010600040101010101" pitchFamily="2" charset="-122"/>
            </a:endParaRPr>
          </a:p>
          <a:p>
            <a:pPr fontAlgn="base"/>
            <a:endParaRPr lang="zh-CN" altLang="en-US" b="1" strike="noStrike" noProof="1" dirty="0">
              <a:latin typeface="华文细黑" panose="02010600040101010101" pitchFamily="2" charset="-122"/>
              <a:ea typeface="华文细黑" panose="02010600040101010101" pitchFamily="2" charset="-122"/>
            </a:endParaRPr>
          </a:p>
          <a:p>
            <a:pPr fontAlgn="base"/>
            <a:endParaRPr lang="zh-CN" altLang="en-US" b="1" strike="noStrike" noProof="1" dirty="0">
              <a:latin typeface="华文细黑" panose="02010600040101010101" pitchFamily="2" charset="-122"/>
              <a:ea typeface="华文细黑" panose="02010600040101010101" pitchFamily="2" charset="-122"/>
            </a:endParaRPr>
          </a:p>
          <a:p>
            <a:pPr fontAlgn="base"/>
            <a:r>
              <a:rPr lang="zh-CN" altLang="en-US" b="1" strike="noStrike" noProof="1" dirty="0">
                <a:latin typeface="华文细黑" panose="02010600040101010101" pitchFamily="2" charset="-122"/>
                <a:ea typeface="华文细黑" panose="02010600040101010101" pitchFamily="2" charset="-122"/>
              </a:rPr>
              <a:t>（三）合伙企业法的概念和基本原则</a:t>
            </a:r>
            <a:endParaRPr lang="zh-CN" altLang="en-US" b="1" strike="noStrike" noProof="1" dirty="0">
              <a:latin typeface="华文细黑" panose="02010600040101010101" pitchFamily="2" charset="-122"/>
              <a:ea typeface="华文细黑" panose="02010600040101010101" pitchFamily="2" charset="-122"/>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2034" name="标题 172033"/>
          <p:cNvSpPr>
            <a:spLocks noGrp="1"/>
          </p:cNvSpPr>
          <p:nvPr>
            <p:ph type="title"/>
          </p:nvPr>
        </p:nvSpPr>
        <p:spPr>
          <a:ln>
            <a:solidFill>
              <a:schemeClr val="tx1"/>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五、违反合伙企业法的法律责任</a:t>
            </a:r>
            <a:endPar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72035" name="文本占位符 172034"/>
          <p:cNvSpPr>
            <a:spLocks noGrp="1"/>
          </p:cNvSpPr>
          <p:nvPr>
            <p:ph idx="1"/>
          </p:nvPr>
        </p:nvSpPr>
        <p:spPr>
          <a:xfrm>
            <a:off x="1981200" y="1600200"/>
            <a:ext cx="8291513" cy="5068888"/>
          </a:xfrm>
          <a:ln>
            <a:solidFill>
              <a:schemeClr val="tx1"/>
            </a:solidFill>
          </a:ln>
        </p:spPr>
        <p:txBody>
          <a:bodyPr/>
          <a:p>
            <a:pPr fontAlgn="base">
              <a:buNone/>
            </a:pPr>
            <a:r>
              <a:rPr lang="zh-CN" altLang="en-US" strike="noStrike" noProof="1" dirty="0">
                <a:ea typeface="华文细黑" panose="02010600040101010101" pitchFamily="2" charset="-122"/>
              </a:rPr>
              <a:t>（一）法律责任</a:t>
            </a:r>
            <a:endParaRPr lang="zh-CN" altLang="en-US" strike="noStrike" noProof="1" dirty="0">
              <a:ea typeface="华文细黑" panose="02010600040101010101" pitchFamily="2" charset="-122"/>
            </a:endParaRPr>
          </a:p>
          <a:p>
            <a:pPr fontAlgn="base">
              <a:buNone/>
            </a:pPr>
            <a:r>
              <a:rPr lang="en-US" altLang="zh-CN" strike="noStrike" noProof="1" dirty="0">
                <a:ea typeface="华文细黑" panose="02010600040101010101" pitchFamily="2" charset="-122"/>
              </a:rPr>
              <a:t>1</a:t>
            </a:r>
            <a:r>
              <a:rPr lang="zh-CN" altLang="en-US" strike="noStrike" noProof="1" dirty="0">
                <a:ea typeface="华文细黑" panose="02010600040101010101" pitchFamily="2" charset="-122"/>
              </a:rPr>
              <a:t>、所谓法律责任，是指当事人因违反了法律规定的义务所应承担的法律后果。</a:t>
            </a:r>
            <a:endParaRPr lang="zh-CN" altLang="en-US" strike="noStrike" noProof="1" dirty="0">
              <a:ea typeface="华文细黑" panose="02010600040101010101" pitchFamily="2" charset="-122"/>
            </a:endParaRPr>
          </a:p>
          <a:p>
            <a:pPr algn="ctr" fontAlgn="base">
              <a:buNone/>
            </a:pPr>
            <a:r>
              <a:rPr lang="zh-CN" altLang="en-US" strike="noStrike" noProof="1" dirty="0">
                <a:ea typeface="华文细黑" panose="02010600040101010101" pitchFamily="2" charset="-122"/>
              </a:rPr>
              <a:t>其特征：</a:t>
            </a:r>
            <a:endParaRPr lang="zh-CN" altLang="en-US" strike="noStrike" noProof="1" dirty="0">
              <a:ea typeface="华文细黑" panose="02010600040101010101" pitchFamily="2" charset="-122"/>
            </a:endParaRPr>
          </a:p>
          <a:p>
            <a:pPr fontAlgn="base">
              <a:buNone/>
            </a:pPr>
            <a:r>
              <a:rPr lang="zh-CN" altLang="en-US" sz="2800" strike="noStrike" noProof="1" dirty="0">
                <a:ea typeface="华文细黑" panose="02010600040101010101" pitchFamily="2" charset="-122"/>
              </a:rPr>
              <a:t>（</a:t>
            </a:r>
            <a:r>
              <a:rPr lang="en-US" altLang="zh-CN" sz="2800" strike="noStrike" noProof="1" dirty="0">
                <a:ea typeface="华文细黑" panose="02010600040101010101" pitchFamily="2" charset="-122"/>
              </a:rPr>
              <a:t>1</a:t>
            </a:r>
            <a:r>
              <a:rPr lang="zh-CN" altLang="en-US" sz="2800" strike="noStrike" noProof="1" dirty="0">
                <a:ea typeface="华文细黑" panose="02010600040101010101" pitchFamily="2" charset="-122"/>
              </a:rPr>
              <a:t>）是由于违反了法律的强制性规范，不履行法定义务而应当承担的后果；</a:t>
            </a:r>
            <a:endParaRPr lang="zh-CN" altLang="en-US" sz="2800" strike="noStrike" noProof="1" dirty="0">
              <a:ea typeface="华文细黑" panose="02010600040101010101" pitchFamily="2" charset="-122"/>
            </a:endParaRPr>
          </a:p>
          <a:p>
            <a:pPr fontAlgn="base">
              <a:buNone/>
            </a:pPr>
            <a:r>
              <a:rPr lang="zh-CN" altLang="en-US" sz="2800" strike="noStrike" noProof="1" dirty="0">
                <a:ea typeface="华文细黑" panose="02010600040101010101" pitchFamily="2" charset="-122"/>
              </a:rPr>
              <a:t>（</a:t>
            </a:r>
            <a:r>
              <a:rPr lang="en-US" altLang="zh-CN" sz="2800" strike="noStrike" noProof="1" dirty="0">
                <a:ea typeface="华文细黑" panose="02010600040101010101" pitchFamily="2" charset="-122"/>
              </a:rPr>
              <a:t>2</a:t>
            </a:r>
            <a:r>
              <a:rPr lang="zh-CN" altLang="en-US" sz="2800" strike="noStrike" noProof="1" dirty="0">
                <a:ea typeface="华文细黑" panose="02010600040101010101" pitchFamily="2" charset="-122"/>
              </a:rPr>
              <a:t>）是法律责任具有强制性；</a:t>
            </a:r>
            <a:endParaRPr lang="zh-CN" altLang="en-US" sz="2800" strike="noStrike" noProof="1" dirty="0">
              <a:ea typeface="华文细黑" panose="02010600040101010101" pitchFamily="2" charset="-122"/>
            </a:endParaRPr>
          </a:p>
          <a:p>
            <a:pPr fontAlgn="base">
              <a:buNone/>
            </a:pPr>
            <a:r>
              <a:rPr lang="zh-CN" altLang="en-US" sz="2800" strike="noStrike" noProof="1" dirty="0">
                <a:ea typeface="华文细黑" panose="02010600040101010101" pitchFamily="2" charset="-122"/>
              </a:rPr>
              <a:t>（</a:t>
            </a:r>
            <a:r>
              <a:rPr lang="en-US" altLang="zh-CN" sz="2800" strike="noStrike" noProof="1" dirty="0">
                <a:ea typeface="华文细黑" panose="02010600040101010101" pitchFamily="2" charset="-122"/>
              </a:rPr>
              <a:t>3</a:t>
            </a:r>
            <a:r>
              <a:rPr lang="zh-CN" altLang="en-US" sz="2800" strike="noStrike" noProof="1" dirty="0">
                <a:ea typeface="华文细黑" panose="02010600040101010101" pitchFamily="2" charset="-122"/>
              </a:rPr>
              <a:t>）是由法律明文规定。</a:t>
            </a:r>
            <a:endParaRPr lang="zh-CN" altLang="en-US" sz="2800" strike="noStrike" noProof="1" dirty="0">
              <a:ea typeface="华文细黑" panose="02010600040101010101" pitchFamily="2" charset="-122"/>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3058" name="标题 173057"/>
          <p:cNvSpPr>
            <a:spLocks noGrp="1"/>
          </p:cNvSpPr>
          <p:nvPr>
            <p:ph type="title"/>
          </p:nvPr>
        </p:nvSpPr>
        <p:spPr>
          <a:xfrm>
            <a:off x="1981200" y="188913"/>
            <a:ext cx="8229600" cy="1143000"/>
          </a:xfrm>
          <a:ln>
            <a:solidFill>
              <a:schemeClr val="tx1"/>
            </a:solidFill>
          </a:ln>
        </p:spPr>
        <p:txBody>
          <a:bodyPr anchor="ctr">
            <a:scene3d>
              <a:camera prst="orthographicFront"/>
              <a:lightRig rig="threePt" dir="t"/>
            </a:scene3d>
          </a:bodyP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五、违反合伙企业法的法律责任</a:t>
            </a:r>
            <a:endPar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73059" name="文本占位符 173058"/>
          <p:cNvSpPr>
            <a:spLocks noGrp="1"/>
          </p:cNvSpPr>
          <p:nvPr>
            <p:ph idx="1"/>
          </p:nvPr>
        </p:nvSpPr>
        <p:spPr>
          <a:xfrm>
            <a:off x="1981200" y="1268413"/>
            <a:ext cx="8218488" cy="5400675"/>
          </a:xfrm>
          <a:ln>
            <a:solidFill>
              <a:schemeClr val="tx1"/>
            </a:solidFill>
          </a:ln>
        </p:spPr>
        <p:txBody>
          <a:bodyPr/>
          <a:p>
            <a:pPr fontAlgn="base">
              <a:buNone/>
            </a:pPr>
            <a:r>
              <a:rPr lang="zh-CN" altLang="en-US" sz="2800" strike="noStrike" noProof="1" dirty="0">
                <a:ea typeface="华文细黑" panose="02010600040101010101" pitchFamily="2" charset="-122"/>
              </a:rPr>
              <a:t>（一）法律责任</a:t>
            </a:r>
            <a:endParaRPr lang="zh-CN" altLang="en-US" sz="2800" strike="noStrike" noProof="1" dirty="0">
              <a:ea typeface="华文细黑" panose="02010600040101010101" pitchFamily="2" charset="-122"/>
            </a:endParaRPr>
          </a:p>
          <a:p>
            <a:pPr fontAlgn="base">
              <a:buNone/>
            </a:pPr>
            <a:r>
              <a:rPr lang="en-US" altLang="zh-CN" sz="2800" strike="noStrike" noProof="1" dirty="0">
                <a:ea typeface="华文细黑" panose="02010600040101010101" pitchFamily="2" charset="-122"/>
              </a:rPr>
              <a:t>2</a:t>
            </a:r>
            <a:r>
              <a:rPr lang="zh-CN" altLang="en-US" sz="2800" strike="noStrike" noProof="1" dirty="0">
                <a:ea typeface="华文细黑" panose="02010600040101010101" pitchFamily="2" charset="-122"/>
              </a:rPr>
              <a:t>、法律责任分为民事责任、行政责任和刑事责任三种。</a:t>
            </a:r>
            <a:endParaRPr lang="zh-CN" altLang="en-US" sz="2800" strike="noStrike" noProof="1" dirty="0">
              <a:ea typeface="华文细黑" panose="02010600040101010101" pitchFamily="2" charset="-122"/>
            </a:endParaRPr>
          </a:p>
          <a:p>
            <a:pPr fontAlgn="base">
              <a:buNone/>
            </a:pPr>
            <a:r>
              <a:rPr lang="zh-CN" altLang="en-US" sz="2800" strike="noStrike" noProof="1" dirty="0">
                <a:ea typeface="华文琥珀" panose="02010800040101010101" pitchFamily="2" charset="-122"/>
              </a:rPr>
              <a:t>民事责任</a:t>
            </a:r>
            <a:r>
              <a:rPr lang="zh-CN" altLang="en-US" sz="2800" strike="noStrike" noProof="1" dirty="0">
                <a:ea typeface="华文细黑" panose="02010600040101010101" pitchFamily="2" charset="-122"/>
              </a:rPr>
              <a:t>，是指民事主体因损害他人的合法权益，或者不按法律规定或合同约定履行民事义务，依照民事法律规范所应承担的法律后果。</a:t>
            </a:r>
            <a:endParaRPr lang="zh-CN" altLang="en-US" sz="2800" strike="noStrike" noProof="1" dirty="0">
              <a:ea typeface="华文细黑" panose="02010600040101010101" pitchFamily="2" charset="-122"/>
            </a:endParaRPr>
          </a:p>
          <a:p>
            <a:pPr fontAlgn="base">
              <a:buNone/>
            </a:pPr>
            <a:r>
              <a:rPr lang="zh-CN" altLang="en-US" sz="2800" strike="noStrike" noProof="1" dirty="0">
                <a:ea typeface="华文琥珀" panose="02010800040101010101" pitchFamily="2" charset="-122"/>
              </a:rPr>
              <a:t>行政责任</a:t>
            </a:r>
            <a:r>
              <a:rPr lang="zh-CN" altLang="en-US" sz="2800" strike="noStrike" noProof="1" dirty="0">
                <a:ea typeface="华文细黑" panose="02010600040101010101" pitchFamily="2" charset="-122"/>
              </a:rPr>
              <a:t>，是指当事人因实施了违反有关行政管理的法律、法规或者规章的行为而引起的行政上必须承担的法律后果。</a:t>
            </a:r>
            <a:endParaRPr lang="zh-CN" altLang="en-US" sz="2800" strike="noStrike" noProof="1" dirty="0">
              <a:ea typeface="华文细黑" panose="02010600040101010101" pitchFamily="2" charset="-122"/>
            </a:endParaRPr>
          </a:p>
          <a:p>
            <a:pPr fontAlgn="base">
              <a:buNone/>
            </a:pPr>
            <a:r>
              <a:rPr lang="zh-CN" altLang="en-US" sz="2800" strike="noStrike" noProof="1" dirty="0">
                <a:ea typeface="华文琥珀" panose="02010800040101010101" pitchFamily="2" charset="-122"/>
              </a:rPr>
              <a:t>刑事事任</a:t>
            </a:r>
            <a:r>
              <a:rPr lang="zh-CN" altLang="en-US" sz="2800" strike="noStrike" noProof="1" dirty="0">
                <a:ea typeface="华文细黑" panose="02010600040101010101" pitchFamily="2" charset="-122"/>
              </a:rPr>
              <a:t>，是指因实施严重危害社会、依照刑事法律的规定构成犯罪的行为所应承担的法律后果。</a:t>
            </a:r>
            <a:endParaRPr lang="zh-CN" altLang="en-US" sz="2800" strike="noStrike" noProof="1" dirty="0">
              <a:ea typeface="华文细黑" panose="02010600040101010101" pitchFamily="2" charset="-122"/>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82" name="标题 174081"/>
          <p:cNvSpPr>
            <a:spLocks noGrp="1"/>
          </p:cNvSpPr>
          <p:nvPr>
            <p:ph type="title"/>
          </p:nvPr>
        </p:nvSpPr>
        <p:spPr>
          <a:ln>
            <a:solidFill>
              <a:schemeClr val="tx1"/>
            </a:solidFill>
          </a:ln>
        </p:spPr>
        <p:txBody>
          <a:bodyPr anchor="ctr"/>
          <a:p>
            <a:pPr fontAlgn="base"/>
            <a:r>
              <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rPr>
              <a:t>五、违反合伙企业法的法律责任</a:t>
            </a:r>
            <a:endParaRPr lang="zh-CN" altLang="en-US" sz="3600" strike="noStrike" noProof="1" dirty="0">
              <a:ln w="22225">
                <a:solidFill>
                  <a:schemeClr val="accent2"/>
                </a:solidFill>
                <a:prstDash val="solid"/>
              </a:ln>
              <a:solidFill>
                <a:schemeClr val="accent2">
                  <a:lumMod val="40000"/>
                  <a:lumOff val="60000"/>
                </a:schemeClr>
              </a:solidFill>
              <a:effectLst/>
              <a:ea typeface="黑体" panose="02010609060101010101" pitchFamily="2" charset="-122"/>
            </a:endParaRPr>
          </a:p>
        </p:txBody>
      </p:sp>
      <p:sp>
        <p:nvSpPr>
          <p:cNvPr id="174083" name="文本占位符 174082"/>
          <p:cNvSpPr>
            <a:spLocks noGrp="1"/>
          </p:cNvSpPr>
          <p:nvPr>
            <p:ph idx="1"/>
          </p:nvPr>
        </p:nvSpPr>
        <p:spPr>
          <a:xfrm>
            <a:off x="1981200" y="1600200"/>
            <a:ext cx="8218488" cy="5068888"/>
          </a:xfrm>
          <a:ln>
            <a:solidFill>
              <a:schemeClr val="tx1"/>
            </a:solidFill>
          </a:ln>
        </p:spPr>
        <p:txBody>
          <a:bodyPr/>
          <a:p>
            <a:pPr fontAlgn="base">
              <a:buNone/>
            </a:pPr>
            <a:r>
              <a:rPr lang="zh-CN" altLang="en-US" sz="2800" strike="noStrike" noProof="1" dirty="0">
                <a:ea typeface="华文细黑" panose="02010600040101010101" pitchFamily="2" charset="-122"/>
              </a:rPr>
              <a:t>   </a:t>
            </a:r>
            <a:endParaRPr lang="zh-CN" altLang="en-US" sz="2800" strike="noStrike" noProof="1" dirty="0">
              <a:latin typeface="华文琥珀" panose="02010800040101010101" pitchFamily="2" charset="-122"/>
              <a:ea typeface="华文琥珀" panose="02010800040101010101" pitchFamily="2" charset="-122"/>
            </a:endParaRPr>
          </a:p>
          <a:p>
            <a:pPr fontAlgn="base">
              <a:buNone/>
            </a:pPr>
            <a:endParaRPr lang="zh-CN" altLang="en-US" sz="2800" strike="noStrike" noProof="1" dirty="0">
              <a:latin typeface="华文琥珀" panose="02010800040101010101" pitchFamily="2" charset="-122"/>
              <a:ea typeface="华文琥珀" panose="02010800040101010101" pitchFamily="2" charset="-122"/>
            </a:endParaRPr>
          </a:p>
          <a:p>
            <a:pPr fontAlgn="base">
              <a:buNone/>
            </a:pPr>
            <a:r>
              <a:rPr lang="zh-CN" altLang="en-US" sz="2800" strike="noStrike" noProof="1" dirty="0">
                <a:ea typeface="华文细黑" panose="02010600040101010101" pitchFamily="2" charset="-122"/>
              </a:rPr>
              <a:t>（二）民事赔偿和缴纳罚款、罚金的承担顺序，注意</a:t>
            </a:r>
            <a:r>
              <a:rPr lang="zh-CN" altLang="en-US" sz="2800" strike="noStrike" noProof="1" dirty="0">
                <a:latin typeface="华文琥珀" panose="02010800040101010101" pitchFamily="2" charset="-122"/>
                <a:ea typeface="华文琥珀" panose="02010800040101010101" pitchFamily="2" charset="-122"/>
              </a:rPr>
              <a:t>民事赔偿优先原则</a:t>
            </a:r>
            <a:r>
              <a:rPr lang="zh-CN" altLang="en-US" sz="2800" strike="noStrike" noProof="1" dirty="0">
                <a:ea typeface="华文细黑" panose="02010600040101010101" pitchFamily="2" charset="-122"/>
              </a:rPr>
              <a:t>。</a:t>
            </a:r>
            <a:endParaRPr lang="zh-CN" altLang="en-US" sz="2800" strike="noStrike" noProof="1" dirty="0">
              <a:ea typeface="华文细黑" panose="02010600040101010101" pitchFamily="2" charset="-122"/>
            </a:endParaRPr>
          </a:p>
          <a:p>
            <a:pPr fontAlgn="base">
              <a:buNone/>
            </a:pPr>
            <a:r>
              <a:rPr lang="zh-CN" altLang="en-US" sz="2800" strike="noStrike" noProof="1" dirty="0">
                <a:ea typeface="华文细黑" panose="02010600040101010101" pitchFamily="2" charset="-122"/>
              </a:rPr>
              <a:t>   这是因为民事赔偿是对受害人损失的弥补，罚款、罚金是对侵害人的惩罚。根据法律的一般原理，违法行为发生后，法律首要目的是要恢复原状，然后才涉及对侵害人进行惩罚的问题。</a:t>
            </a:r>
            <a:endParaRPr lang="zh-CN" altLang="en-US" sz="2800" strike="noStrike" noProof="1" dirty="0">
              <a:ea typeface="华文细黑" panose="02010600040101010101" pitchFamily="2" charset="-122"/>
            </a:endParaRPr>
          </a:p>
          <a:p>
            <a:pPr fontAlgn="base"/>
            <a:endParaRPr lang="zh-CN" altLang="en-US" sz="2800" strike="noStrike" noProof="1" dirty="0">
              <a:ea typeface="华文细黑" panose="02010600040101010101" pitchFamily="2" charset="-122"/>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标题 32769"/>
          <p:cNvSpPr>
            <a:spLocks noGrp="1"/>
          </p:cNvSpPr>
          <p:nvPr>
            <p:ph type="title"/>
          </p:nvPr>
        </p:nvSpPr>
        <p:spPr/>
        <p:txBody>
          <a:bodyPr anchor="ctr"/>
          <a:p>
            <a:pPr fontAlgn="base"/>
            <a:r>
              <a:rPr lang="zh-CN" altLang="en-US" sz="4800" strike="noStrike" noProof="1" dirty="0"/>
              <a:t>常见的合伙纠纷有哪些？</a:t>
            </a:r>
            <a:endParaRPr lang="zh-CN" altLang="en-US" sz="4800" strike="noStrike" noProof="1" dirty="0"/>
          </a:p>
        </p:txBody>
      </p:sp>
      <p:sp>
        <p:nvSpPr>
          <p:cNvPr id="32771" name="文本占位符 32770"/>
          <p:cNvSpPr>
            <a:spLocks noGrp="1"/>
          </p:cNvSpPr>
          <p:nvPr>
            <p:ph idx="1"/>
          </p:nvPr>
        </p:nvSpPr>
        <p:spPr/>
        <p:txBody>
          <a:bodyPr/>
          <a:p>
            <a:pPr fontAlgn="base"/>
            <a:r>
              <a:rPr lang="zh-CN" altLang="en-US" sz="4000" strike="noStrike" noProof="1" dirty="0"/>
              <a:t>没有书面合伙协议；</a:t>
            </a:r>
            <a:endParaRPr lang="zh-CN" altLang="en-US" sz="4000" strike="noStrike" noProof="1" dirty="0"/>
          </a:p>
          <a:p>
            <a:pPr fontAlgn="base"/>
            <a:r>
              <a:rPr lang="zh-CN" altLang="en-US" sz="4000" strike="noStrike" noProof="1" dirty="0"/>
              <a:t>合伙协议订立的不完整，合伙人的权利义务不明确；</a:t>
            </a:r>
            <a:endParaRPr lang="zh-CN" altLang="en-US" sz="4000" strike="noStrike" noProof="1" dirty="0"/>
          </a:p>
          <a:p>
            <a:pPr fontAlgn="base"/>
            <a:r>
              <a:rPr lang="zh-CN" altLang="en-US" sz="4000" strike="noStrike" noProof="1" dirty="0"/>
              <a:t>合伙账目不清楚，打官司举证难；</a:t>
            </a:r>
            <a:endParaRPr lang="zh-CN" altLang="en-US" sz="4000" strike="noStrike" noProof="1" dirty="0"/>
          </a:p>
          <a:p>
            <a:pPr fontAlgn="base"/>
            <a:r>
              <a:rPr lang="zh-CN" altLang="en-US" sz="4000" strike="noStrike" noProof="1" dirty="0"/>
              <a:t>想要退伙，但是困难重重</a:t>
            </a:r>
            <a:endParaRPr lang="zh-CN" altLang="en-US" sz="4000" strike="noStrike" noProof="1" dirty="0"/>
          </a:p>
          <a:p>
            <a:pPr fontAlgn="base"/>
            <a:r>
              <a:rPr lang="zh-CN" altLang="en-US" sz="4000" strike="noStrike" noProof="1" dirty="0"/>
              <a:t>退伙之后，责任能否摆脱； </a:t>
            </a:r>
            <a:endParaRPr lang="zh-CN" altLang="en-US" sz="4000" strike="noStrike" noProof="1"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8065" name="椭圆 33795"/>
          <p:cNvSpPr>
            <a:spLocks noChangeAspect="1"/>
          </p:cNvSpPr>
          <p:nvPr/>
        </p:nvSpPr>
        <p:spPr>
          <a:xfrm>
            <a:off x="2063750" y="1557338"/>
            <a:ext cx="936625" cy="1439862"/>
          </a:xfrm>
          <a:prstGeom prst="ellipse">
            <a:avLst/>
          </a:prstGeom>
          <a:solidFill>
            <a:schemeClr val="accent1"/>
          </a:solidFill>
          <a:ln w="9525" cap="flat" cmpd="sng">
            <a:solidFill>
              <a:schemeClr val="tx1"/>
            </a:solidFill>
            <a:prstDash val="solid"/>
            <a:round/>
            <a:headEnd type="none" w="med" len="med"/>
            <a:tailEnd type="none" w="med" len="med"/>
          </a:ln>
        </p:spPr>
        <p:txBody>
          <a:bodyPr wrap="none" anchor="ctr"/>
          <a:p>
            <a:pPr lvl="0" algn="ctr"/>
            <a:r>
              <a:rPr lang="zh-CN" altLang="en-US" sz="3200" dirty="0">
                <a:latin typeface="Tahoma" panose="020B0604030504040204" pitchFamily="34" charset="0"/>
                <a:ea typeface="宋体" panose="02010600030101010101" pitchFamily="2" charset="-122"/>
              </a:rPr>
              <a:t>谷某</a:t>
            </a:r>
            <a:endParaRPr lang="zh-CN" altLang="en-US" sz="3200" dirty="0">
              <a:latin typeface="Tahoma" panose="020B0604030504040204" pitchFamily="34" charset="0"/>
              <a:ea typeface="宋体" panose="02010600030101010101" pitchFamily="2" charset="-122"/>
            </a:endParaRPr>
          </a:p>
        </p:txBody>
      </p:sp>
      <p:sp>
        <p:nvSpPr>
          <p:cNvPr id="88066" name="椭圆 33796"/>
          <p:cNvSpPr>
            <a:spLocks noChangeAspect="1"/>
          </p:cNvSpPr>
          <p:nvPr/>
        </p:nvSpPr>
        <p:spPr>
          <a:xfrm>
            <a:off x="9336088" y="4076700"/>
            <a:ext cx="936625" cy="1439863"/>
          </a:xfrm>
          <a:prstGeom prst="ellipse">
            <a:avLst/>
          </a:prstGeom>
          <a:solidFill>
            <a:schemeClr val="accent1"/>
          </a:solidFill>
          <a:ln w="9525" cap="flat" cmpd="sng">
            <a:solidFill>
              <a:schemeClr val="tx1"/>
            </a:solidFill>
            <a:prstDash val="solid"/>
            <a:round/>
            <a:headEnd type="none" w="med" len="med"/>
            <a:tailEnd type="none" w="med" len="med"/>
          </a:ln>
        </p:spPr>
        <p:txBody>
          <a:bodyPr wrap="none" anchor="ctr"/>
          <a:p>
            <a:pPr lvl="0" algn="ctr"/>
            <a:r>
              <a:rPr lang="zh-CN" altLang="en-US" sz="3200" dirty="0">
                <a:latin typeface="Tahoma" panose="020B0604030504040204" pitchFamily="34" charset="0"/>
                <a:ea typeface="宋体" panose="02010600030101010101" pitchFamily="2" charset="-122"/>
              </a:rPr>
              <a:t>王某</a:t>
            </a:r>
            <a:endParaRPr lang="zh-CN" altLang="en-US" sz="3200" dirty="0">
              <a:latin typeface="Tahoma" panose="020B0604030504040204" pitchFamily="34" charset="0"/>
              <a:ea typeface="宋体" panose="02010600030101010101" pitchFamily="2" charset="-122"/>
            </a:endParaRPr>
          </a:p>
        </p:txBody>
      </p:sp>
      <p:cxnSp>
        <p:nvCxnSpPr>
          <p:cNvPr id="88067" name="肘形连接符 33797"/>
          <p:cNvCxnSpPr>
            <a:stCxn id="88065" idx="0"/>
            <a:endCxn id="88066" idx="0"/>
          </p:cNvCxnSpPr>
          <p:nvPr/>
        </p:nvCxnSpPr>
        <p:spPr>
          <a:xfrm rot="5400000" flipV="1">
            <a:off x="4908550" y="-819150"/>
            <a:ext cx="2519363" cy="7272338"/>
          </a:xfrm>
          <a:prstGeom prst="bentConnector3">
            <a:avLst>
              <a:gd name="adj1" fmla="val -9074"/>
            </a:avLst>
          </a:prstGeom>
          <a:ln w="38100" cap="flat" cmpd="sng">
            <a:solidFill>
              <a:schemeClr val="bg1"/>
            </a:solidFill>
            <a:prstDash val="solid"/>
            <a:miter/>
            <a:headEnd type="none" w="med" len="med"/>
            <a:tailEnd type="triangle" w="med" len="med"/>
          </a:ln>
        </p:spPr>
      </p:cxnSp>
      <p:cxnSp>
        <p:nvCxnSpPr>
          <p:cNvPr id="88068" name="肘形连接符 33798"/>
          <p:cNvCxnSpPr>
            <a:stCxn id="88066" idx="4"/>
            <a:endCxn id="88065" idx="4"/>
          </p:cNvCxnSpPr>
          <p:nvPr/>
        </p:nvCxnSpPr>
        <p:spPr>
          <a:xfrm rot="-5400000" flipV="1">
            <a:off x="4908550" y="620713"/>
            <a:ext cx="2519363" cy="7272337"/>
          </a:xfrm>
          <a:prstGeom prst="bentConnector3">
            <a:avLst>
              <a:gd name="adj1" fmla="val -9009"/>
            </a:avLst>
          </a:prstGeom>
          <a:ln w="38100" cap="flat" cmpd="sng">
            <a:solidFill>
              <a:schemeClr val="bg1"/>
            </a:solidFill>
            <a:prstDash val="solid"/>
            <a:miter/>
            <a:headEnd type="none" w="med" len="med"/>
            <a:tailEnd type="triangle" w="med" len="med"/>
          </a:ln>
        </p:spPr>
      </p:cxnSp>
      <p:sp>
        <p:nvSpPr>
          <p:cNvPr id="33800" name="标题 33799"/>
          <p:cNvSpPr>
            <a:spLocks noGrp="1"/>
          </p:cNvSpPr>
          <p:nvPr>
            <p:ph type="title"/>
          </p:nvPr>
        </p:nvSpPr>
        <p:spPr>
          <a:xfrm>
            <a:off x="1981200" y="277813"/>
            <a:ext cx="8229600" cy="922338"/>
          </a:xfrm>
        </p:spPr>
        <p:txBody>
          <a:bodyPr anchor="ctr"/>
          <a:p>
            <a:pPr algn="l" fontAlgn="base"/>
            <a:r>
              <a:rPr lang="zh-CN" altLang="en-US" sz="3600" strike="noStrike" noProof="1" dirty="0"/>
              <a:t>案例：</a:t>
            </a:r>
            <a:r>
              <a:rPr lang="zh-CN" altLang="en-US" sz="3600" b="1" strike="noStrike" noProof="1" dirty="0"/>
              <a:t>合伙忘记签协议欲拿分红被驳回</a:t>
            </a:r>
            <a:endParaRPr lang="zh-CN" altLang="en-US" sz="3600" b="1" strike="noStrike" noProof="1" dirty="0"/>
          </a:p>
        </p:txBody>
      </p:sp>
      <p:sp>
        <p:nvSpPr>
          <p:cNvPr id="33803" name="文本占位符 33802"/>
          <p:cNvSpPr/>
          <p:nvPr>
            <p:ph idx="1"/>
          </p:nvPr>
        </p:nvSpPr>
        <p:spPr>
          <a:xfrm>
            <a:off x="3432175" y="1268413"/>
            <a:ext cx="6192838" cy="2305050"/>
          </a:xfrm>
          <a:prstGeom prst="cloudCallout">
            <a:avLst>
              <a:gd name="adj1" fmla="val -59435"/>
              <a:gd name="adj2" fmla="val 13083"/>
            </a:avLst>
          </a:prstGeom>
          <a:solidFill>
            <a:srgbClr val="CCFFFF"/>
          </a:solidFill>
          <a:ln>
            <a:solidFill>
              <a:srgbClr val="000000"/>
            </a:solidFill>
          </a:ln>
        </p:spPr>
        <p:txBody>
          <a:bodyPr vert="horz" wrap="square" lIns="91440" tIns="45720" rIns="91440" bIns="45720" anchor="t">
            <a:normAutofit lnSpcReduction="10000"/>
          </a:bodyPr>
          <a:p>
            <a:pPr algn="ctr" fontAlgn="base">
              <a:spcBef>
                <a:spcPct val="0"/>
              </a:spcBef>
              <a:buClr>
                <a:srgbClr val="000000"/>
              </a:buClr>
              <a:buNone/>
            </a:pPr>
            <a:r>
              <a:rPr lang="zh-CN" altLang="en-US" sz="2800" strike="noStrike" noProof="1" dirty="0">
                <a:solidFill>
                  <a:srgbClr val="000000"/>
                </a:solidFill>
              </a:rPr>
              <a:t>谷某口头合伙做生意。利润为</a:t>
            </a:r>
            <a:r>
              <a:rPr lang="en-US" altLang="zh-CN" sz="2800" strike="noStrike" noProof="1" dirty="0">
                <a:solidFill>
                  <a:srgbClr val="000000"/>
                </a:solidFill>
              </a:rPr>
              <a:t>16</a:t>
            </a:r>
            <a:r>
              <a:rPr lang="zh-CN" altLang="en-US" sz="2800" strike="noStrike" noProof="1" dirty="0">
                <a:solidFill>
                  <a:srgbClr val="000000"/>
                </a:solidFill>
              </a:rPr>
              <a:t>万元，但王某却没有分得应得的那份红利。</a:t>
            </a:r>
            <a:endParaRPr lang="zh-CN" altLang="en-US" sz="2800" strike="noStrike" noProof="1" dirty="0">
              <a:solidFill>
                <a:srgbClr val="000000"/>
              </a:solidFill>
            </a:endParaRPr>
          </a:p>
        </p:txBody>
      </p:sp>
      <p:sp>
        <p:nvSpPr>
          <p:cNvPr id="88071" name="云形标注 33803"/>
          <p:cNvSpPr/>
          <p:nvPr/>
        </p:nvSpPr>
        <p:spPr>
          <a:xfrm>
            <a:off x="2495550" y="3573463"/>
            <a:ext cx="5543550" cy="2519362"/>
          </a:xfrm>
          <a:prstGeom prst="cloudCallout">
            <a:avLst>
              <a:gd name="adj1" fmla="val 72796"/>
              <a:gd name="adj2" fmla="val 19375"/>
            </a:avLst>
          </a:prstGeom>
          <a:solidFill>
            <a:schemeClr val="accent1"/>
          </a:solidFill>
          <a:ln w="9525" cap="flat" cmpd="sng">
            <a:solidFill>
              <a:schemeClr val="tx1"/>
            </a:solidFill>
            <a:prstDash val="solid"/>
            <a:round/>
            <a:headEnd type="none" w="med" len="med"/>
            <a:tailEnd type="none" w="med" len="med"/>
          </a:ln>
        </p:spPr>
        <p:txBody>
          <a:bodyPr anchor="t"/>
          <a:p>
            <a:pPr lvl="0" algn="ctr">
              <a:buClr>
                <a:srgbClr val="000000"/>
              </a:buClr>
            </a:pPr>
            <a:r>
              <a:rPr lang="zh-CN" altLang="en-US" sz="2400" dirty="0">
                <a:latin typeface="Arial" panose="020B0604020202020204" pitchFamily="34" charset="0"/>
                <a:ea typeface="宋体" panose="02010600030101010101" pitchFamily="2" charset="-122"/>
              </a:rPr>
              <a:t>谷某否认，称自己与王某之间没有合伙协议，也没有共同投资，不存在合伙关系。王某打工，每月</a:t>
            </a:r>
            <a:r>
              <a:rPr lang="en-US" altLang="zh-CN" sz="2400" dirty="0">
                <a:latin typeface="Arial" panose="020B0604020202020204" pitchFamily="34" charset="0"/>
                <a:ea typeface="宋体" panose="02010600030101010101" pitchFamily="2" charset="-122"/>
              </a:rPr>
              <a:t>5000</a:t>
            </a:r>
            <a:r>
              <a:rPr lang="zh-CN" altLang="en-US" sz="2400" dirty="0">
                <a:latin typeface="Arial" panose="020B0604020202020204" pitchFamily="34" charset="0"/>
                <a:ea typeface="宋体" panose="02010600030101010101" pitchFamily="2" charset="-122"/>
              </a:rPr>
              <a:t>元工资。 </a:t>
            </a:r>
            <a:endParaRPr lang="zh-CN" altLang="en-US" sz="2400" dirty="0">
              <a:latin typeface="Arial" panose="020B0604020202020204" pitchFamily="34" charset="0"/>
              <a:ea typeface="宋体" panose="02010600030101010101" pitchFamily="2" charset="-122"/>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标题 40961"/>
          <p:cNvSpPr>
            <a:spLocks noGrp="1"/>
          </p:cNvSpPr>
          <p:nvPr>
            <p:ph type="title"/>
          </p:nvPr>
        </p:nvSpPr>
        <p:spPr/>
        <p:txBody>
          <a:bodyPr anchor="ctr"/>
          <a:p>
            <a:pPr algn="l" fontAlgn="base"/>
            <a:r>
              <a:rPr lang="zh-CN" altLang="en-US" sz="4000" strike="noStrike" noProof="1" dirty="0"/>
              <a:t>案例：</a:t>
            </a:r>
            <a:r>
              <a:rPr lang="zh-CN" altLang="en-US" sz="4000" b="1" dirty="0"/>
              <a:t>合伙账目未经清算</a:t>
            </a:r>
            <a:br>
              <a:rPr lang="zh-CN" altLang="en-US" sz="4000" b="1" dirty="0"/>
            </a:br>
            <a:r>
              <a:rPr lang="zh-CN" altLang="en-US" sz="4000" b="1" dirty="0"/>
              <a:t>				诉讼无据被判驳回</a:t>
            </a:r>
            <a:endParaRPr lang="zh-CN" altLang="en-US" sz="4000" b="1" strike="noStrike" noProof="1" dirty="0"/>
          </a:p>
        </p:txBody>
      </p:sp>
      <p:grpSp>
        <p:nvGrpSpPr>
          <p:cNvPr id="89090" name="组合 40964"/>
          <p:cNvGrpSpPr>
            <a:grpSpLocks noChangeAspect="1"/>
          </p:cNvGrpSpPr>
          <p:nvPr/>
        </p:nvGrpSpPr>
        <p:grpSpPr>
          <a:xfrm>
            <a:off x="2641600" y="1700213"/>
            <a:ext cx="6983413" cy="1152525"/>
            <a:chOff x="1134" y="1270"/>
            <a:chExt cx="5904" cy="720"/>
          </a:xfrm>
        </p:grpSpPr>
        <p:sp>
          <p:nvSpPr>
            <p:cNvPr id="89091" name="矩形 40963"/>
            <p:cNvSpPr>
              <a:spLocks noChangeAspect="1" noTextEdit="1"/>
            </p:cNvSpPr>
            <p:nvPr/>
          </p:nvSpPr>
          <p:spPr>
            <a:xfrm>
              <a:off x="1134" y="1270"/>
              <a:ext cx="5904" cy="720"/>
            </a:xfrm>
            <a:prstGeom prst="rect">
              <a:avLst/>
            </a:prstGeom>
            <a:noFill/>
            <a:ln w="9525">
              <a:noFill/>
            </a:ln>
          </p:spPr>
          <p:txBody>
            <a:bodyPr anchor="t"/>
            <a:p>
              <a:pPr lvl="0"/>
              <a:endParaRPr lang="zh-CN" altLang="en-US">
                <a:latin typeface="Arial" panose="020B0604020202020204" pitchFamily="34" charset="0"/>
                <a:ea typeface="宋体" panose="02010600030101010101" pitchFamily="2" charset="-122"/>
              </a:endParaRPr>
            </a:p>
          </p:txBody>
        </p:sp>
        <p:cxnSp>
          <p:nvCxnSpPr>
            <p:cNvPr id="89092" name="_s41039"/>
            <p:cNvCxnSpPr>
              <a:stCxn id="89104" idx="0"/>
              <a:endCxn id="89098" idx="2"/>
            </p:cNvCxnSpPr>
            <p:nvPr/>
          </p:nvCxnSpPr>
          <p:spPr>
            <a:xfrm rot="5400000" flipH="1">
              <a:off x="5271" y="367"/>
              <a:ext cx="144" cy="2519"/>
            </a:xfrm>
            <a:prstGeom prst="bentConnector3">
              <a:avLst>
                <a:gd name="adj1" fmla="val 36000"/>
              </a:avLst>
            </a:prstGeom>
            <a:ln w="28575" cap="flat" cmpd="sng">
              <a:solidFill>
                <a:schemeClr val="tx1"/>
              </a:solidFill>
              <a:prstDash val="solid"/>
              <a:miter/>
              <a:headEnd type="none" w="med" len="med"/>
              <a:tailEnd type="none" w="med" len="med"/>
            </a:ln>
          </p:spPr>
        </p:cxnSp>
        <p:cxnSp>
          <p:nvCxnSpPr>
            <p:cNvPr id="89093" name="_s41037"/>
            <p:cNvCxnSpPr>
              <a:stCxn id="89103" idx="0"/>
              <a:endCxn id="89098" idx="2"/>
            </p:cNvCxnSpPr>
            <p:nvPr/>
          </p:nvCxnSpPr>
          <p:spPr>
            <a:xfrm rot="5400000" flipH="1">
              <a:off x="4767" y="871"/>
              <a:ext cx="144" cy="1511"/>
            </a:xfrm>
            <a:prstGeom prst="bentConnector3">
              <a:avLst>
                <a:gd name="adj1" fmla="val 36000"/>
              </a:avLst>
            </a:prstGeom>
            <a:ln w="28575" cap="flat" cmpd="sng">
              <a:solidFill>
                <a:schemeClr val="tx1"/>
              </a:solidFill>
              <a:prstDash val="solid"/>
              <a:miter/>
              <a:headEnd type="none" w="med" len="med"/>
              <a:tailEnd type="none" w="med" len="med"/>
            </a:ln>
          </p:spPr>
        </p:cxnSp>
        <p:cxnSp>
          <p:nvCxnSpPr>
            <p:cNvPr id="89094" name="_s40980"/>
            <p:cNvCxnSpPr>
              <a:stCxn id="89102" idx="0"/>
              <a:endCxn id="89098" idx="2"/>
            </p:cNvCxnSpPr>
            <p:nvPr/>
          </p:nvCxnSpPr>
          <p:spPr>
            <a:xfrm rot="5400000" flipH="1">
              <a:off x="4263" y="1375"/>
              <a:ext cx="144" cy="503"/>
            </a:xfrm>
            <a:prstGeom prst="bentConnector3">
              <a:avLst>
                <a:gd name="adj1" fmla="val 36000"/>
              </a:avLst>
            </a:prstGeom>
            <a:ln w="28575" cap="flat" cmpd="sng">
              <a:solidFill>
                <a:schemeClr val="tx1"/>
              </a:solidFill>
              <a:prstDash val="solid"/>
              <a:miter/>
              <a:headEnd type="none" w="med" len="med"/>
              <a:tailEnd type="none" w="med" len="med"/>
            </a:ln>
          </p:spPr>
        </p:cxnSp>
        <p:cxnSp>
          <p:nvCxnSpPr>
            <p:cNvPr id="89095" name="_s40972"/>
            <p:cNvCxnSpPr>
              <a:stCxn id="89101" idx="0"/>
              <a:endCxn id="89098" idx="2"/>
            </p:cNvCxnSpPr>
            <p:nvPr/>
          </p:nvCxnSpPr>
          <p:spPr>
            <a:xfrm rot="-5400000">
              <a:off x="3759" y="1374"/>
              <a:ext cx="144" cy="505"/>
            </a:xfrm>
            <a:prstGeom prst="bentConnector3">
              <a:avLst>
                <a:gd name="adj1" fmla="val 36000"/>
              </a:avLst>
            </a:prstGeom>
            <a:ln w="28575" cap="flat" cmpd="sng">
              <a:solidFill>
                <a:schemeClr val="tx1"/>
              </a:solidFill>
              <a:prstDash val="solid"/>
              <a:miter/>
              <a:headEnd type="none" w="med" len="med"/>
              <a:tailEnd type="none" w="med" len="med"/>
            </a:ln>
          </p:spPr>
        </p:cxnSp>
        <p:cxnSp>
          <p:nvCxnSpPr>
            <p:cNvPr id="89096" name="_s40971"/>
            <p:cNvCxnSpPr>
              <a:stCxn id="89100" idx="0"/>
              <a:endCxn id="89098" idx="2"/>
            </p:cNvCxnSpPr>
            <p:nvPr/>
          </p:nvCxnSpPr>
          <p:spPr>
            <a:xfrm rot="-5400000">
              <a:off x="3255" y="870"/>
              <a:ext cx="144" cy="1513"/>
            </a:xfrm>
            <a:prstGeom prst="bentConnector3">
              <a:avLst>
                <a:gd name="adj1" fmla="val 36000"/>
              </a:avLst>
            </a:prstGeom>
            <a:ln w="28575" cap="flat" cmpd="sng">
              <a:solidFill>
                <a:schemeClr val="tx1"/>
              </a:solidFill>
              <a:prstDash val="solid"/>
              <a:miter/>
              <a:headEnd type="none" w="med" len="med"/>
              <a:tailEnd type="none" w="med" len="med"/>
            </a:ln>
          </p:spPr>
        </p:cxnSp>
        <p:cxnSp>
          <p:nvCxnSpPr>
            <p:cNvPr id="89097" name="_s40970"/>
            <p:cNvCxnSpPr>
              <a:stCxn id="89099" idx="0"/>
              <a:endCxn id="89098" idx="2"/>
            </p:cNvCxnSpPr>
            <p:nvPr/>
          </p:nvCxnSpPr>
          <p:spPr>
            <a:xfrm rot="-5400000">
              <a:off x="2751" y="366"/>
              <a:ext cx="144" cy="2521"/>
            </a:xfrm>
            <a:prstGeom prst="bentConnector3">
              <a:avLst>
                <a:gd name="adj1" fmla="val 36000"/>
              </a:avLst>
            </a:prstGeom>
            <a:ln w="28575" cap="flat" cmpd="sng">
              <a:solidFill>
                <a:schemeClr val="tx1"/>
              </a:solidFill>
              <a:prstDash val="solid"/>
              <a:miter/>
              <a:headEnd type="none" w="med" len="med"/>
              <a:tailEnd type="none" w="med" len="med"/>
            </a:ln>
          </p:spPr>
        </p:cxnSp>
        <p:sp>
          <p:nvSpPr>
            <p:cNvPr id="89098" name="_s40966"/>
            <p:cNvSpPr/>
            <p:nvPr/>
          </p:nvSpPr>
          <p:spPr>
            <a:xfrm>
              <a:off x="3654" y="1270"/>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庄某</a:t>
              </a:r>
              <a:endParaRPr lang="zh-CN" altLang="en-US" sz="2500" dirty="0">
                <a:latin typeface="Tahoma" panose="020B0604030504040204" pitchFamily="34" charset="0"/>
                <a:ea typeface="宋体" panose="02010600030101010101" pitchFamily="2" charset="-122"/>
              </a:endParaRPr>
            </a:p>
          </p:txBody>
        </p:sp>
        <p:sp>
          <p:nvSpPr>
            <p:cNvPr id="89099" name="_s40967"/>
            <p:cNvSpPr/>
            <p:nvPr/>
          </p:nvSpPr>
          <p:spPr>
            <a:xfrm>
              <a:off x="1134" y="1702"/>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赵某</a:t>
              </a:r>
              <a:endParaRPr lang="zh-CN" altLang="en-US" sz="2500" dirty="0">
                <a:latin typeface="Tahoma" panose="020B0604030504040204" pitchFamily="34" charset="0"/>
                <a:ea typeface="宋体" panose="02010600030101010101" pitchFamily="2" charset="-122"/>
              </a:endParaRPr>
            </a:p>
          </p:txBody>
        </p:sp>
        <p:sp>
          <p:nvSpPr>
            <p:cNvPr id="89100" name="_s40968"/>
            <p:cNvSpPr/>
            <p:nvPr/>
          </p:nvSpPr>
          <p:spPr>
            <a:xfrm>
              <a:off x="2142" y="1702"/>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钱某</a:t>
              </a:r>
              <a:endParaRPr lang="zh-CN" altLang="en-US" sz="2500" dirty="0">
                <a:latin typeface="Tahoma" panose="020B0604030504040204" pitchFamily="34" charset="0"/>
                <a:ea typeface="宋体" panose="02010600030101010101" pitchFamily="2" charset="-122"/>
              </a:endParaRPr>
            </a:p>
          </p:txBody>
        </p:sp>
        <p:sp>
          <p:nvSpPr>
            <p:cNvPr id="89101" name="_s40969"/>
            <p:cNvSpPr/>
            <p:nvPr/>
          </p:nvSpPr>
          <p:spPr>
            <a:xfrm>
              <a:off x="3150" y="1702"/>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吴某</a:t>
              </a:r>
              <a:endParaRPr lang="zh-CN" altLang="en-US" sz="2500" dirty="0">
                <a:latin typeface="Tahoma" panose="020B0604030504040204" pitchFamily="34" charset="0"/>
                <a:ea typeface="宋体" panose="02010600030101010101" pitchFamily="2" charset="-122"/>
              </a:endParaRPr>
            </a:p>
          </p:txBody>
        </p:sp>
        <p:sp>
          <p:nvSpPr>
            <p:cNvPr id="89102" name="_s40979"/>
            <p:cNvSpPr/>
            <p:nvPr/>
          </p:nvSpPr>
          <p:spPr>
            <a:xfrm>
              <a:off x="4158" y="1702"/>
              <a:ext cx="864" cy="287"/>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贾某</a:t>
              </a:r>
              <a:endParaRPr lang="zh-CN" altLang="en-US" sz="2500" dirty="0">
                <a:latin typeface="Tahoma" panose="020B0604030504040204" pitchFamily="34" charset="0"/>
                <a:ea typeface="宋体" panose="02010600030101010101" pitchFamily="2" charset="-122"/>
              </a:endParaRPr>
            </a:p>
          </p:txBody>
        </p:sp>
        <p:sp>
          <p:nvSpPr>
            <p:cNvPr id="89103" name="_s41036"/>
            <p:cNvSpPr/>
            <p:nvPr/>
          </p:nvSpPr>
          <p:spPr>
            <a:xfrm>
              <a:off x="5166" y="1702"/>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荣甲</a:t>
              </a:r>
              <a:endParaRPr lang="zh-CN" altLang="en-US" sz="2500" dirty="0">
                <a:latin typeface="Tahoma" panose="020B0604030504040204" pitchFamily="34" charset="0"/>
                <a:ea typeface="宋体" panose="02010600030101010101" pitchFamily="2" charset="-122"/>
              </a:endParaRPr>
            </a:p>
          </p:txBody>
        </p:sp>
        <p:sp>
          <p:nvSpPr>
            <p:cNvPr id="89104" name="_s41038"/>
            <p:cNvSpPr/>
            <p:nvPr/>
          </p:nvSpPr>
          <p:spPr>
            <a:xfrm>
              <a:off x="6174" y="1702"/>
              <a:ext cx="864" cy="288"/>
            </a:xfrm>
            <a:prstGeom prst="roundRect">
              <a:avLst>
                <a:gd name="adj" fmla="val 16667"/>
              </a:avLst>
            </a:prstGeom>
            <a:solidFill>
              <a:schemeClr val="accent1"/>
            </a:solidFill>
            <a:ln w="9525" cap="flat" cmpd="sng">
              <a:solidFill>
                <a:schemeClr val="tx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荣乙</a:t>
              </a:r>
              <a:endParaRPr lang="zh-CN" altLang="en-US" sz="2500" dirty="0">
                <a:latin typeface="Tahoma" panose="020B0604030504040204" pitchFamily="34" charset="0"/>
                <a:ea typeface="宋体" panose="02010600030101010101" pitchFamily="2" charset="-122"/>
              </a:endParaRPr>
            </a:p>
          </p:txBody>
        </p:sp>
      </p:grpSp>
      <p:graphicFrame>
        <p:nvGraphicFramePr>
          <p:cNvPr id="41041" name="文本占位符 41040"/>
          <p:cNvGraphicFramePr/>
          <p:nvPr>
            <p:ph type="body" idx="1"/>
          </p:nvPr>
        </p:nvGraphicFramePr>
        <p:xfrm>
          <a:off x="2135188" y="2924175"/>
          <a:ext cx="8229600" cy="3492500"/>
        </p:xfrm>
        <a:graphic>
          <a:graphicData uri="http://schemas.openxmlformats.org/drawingml/2006/table">
            <a:tbl>
              <a:tblPr/>
              <a:tblGrid>
                <a:gridCol w="1945005"/>
                <a:gridCol w="6284595"/>
              </a:tblGrid>
              <a:tr h="492125">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en-US" altLang="zh-CN" sz="2200" dirty="0"/>
                        <a:t>2003</a:t>
                      </a:r>
                      <a:r>
                        <a:rPr lang="zh-CN" altLang="en-US" sz="2200" dirty="0"/>
                        <a:t>年</a:t>
                      </a:r>
                      <a:r>
                        <a:rPr lang="en-US" altLang="zh-CN" sz="2200" dirty="0"/>
                        <a:t>1</a:t>
                      </a:r>
                      <a:r>
                        <a:rPr lang="zh-CN" altLang="en-US" sz="2200" dirty="0"/>
                        <a:t>月</a:t>
                      </a:r>
                      <a:endParaRPr lang="zh-CN" altLang="en-US" sz="2200" dirty="0"/>
                    </a:p>
                  </a:txBody>
                  <a:tcPr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sz="2200" dirty="0"/>
                        <a:t>七人合伙承包造纸厂</a:t>
                      </a:r>
                      <a:endParaRPr lang="zh-CN" altLang="en-US" sz="2200" dirty="0"/>
                    </a:p>
                  </a:txBody>
                  <a:tcPr anchor="ct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92125">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en-US" altLang="zh-CN" sz="2200" dirty="0"/>
                        <a:t>2003</a:t>
                      </a:r>
                      <a:r>
                        <a:rPr lang="zh-CN" altLang="en-US" sz="2200" dirty="0"/>
                        <a:t>年下半年</a:t>
                      </a:r>
                      <a:endParaRPr lang="zh-CN" altLang="en-US" sz="2200" dirty="0"/>
                    </a:p>
                  </a:txBody>
                  <a:tcPr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sz="2200" dirty="0"/>
                        <a:t>发生纠纷，散伙，未清算。</a:t>
                      </a:r>
                      <a:endParaRPr lang="zh-CN" altLang="en-US" sz="2200" dirty="0"/>
                    </a:p>
                  </a:txBody>
                  <a:tcPr anchor="ct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60413">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en-US" altLang="zh-CN" sz="2200" dirty="0"/>
                        <a:t>2004</a:t>
                      </a:r>
                      <a:r>
                        <a:rPr lang="zh-CN" altLang="en-US" sz="2200" dirty="0"/>
                        <a:t>年</a:t>
                      </a:r>
                      <a:endParaRPr lang="zh-CN" altLang="en-US" sz="2200" dirty="0"/>
                    </a:p>
                  </a:txBody>
                  <a:tcPr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sz="2200" dirty="0"/>
                        <a:t>庄某以代垫款、手续费要求合伙人分担，经调解未果</a:t>
                      </a:r>
                      <a:r>
                        <a:rPr lang="en-US" altLang="zh-CN" sz="2200"/>
                        <a:t>.</a:t>
                      </a:r>
                      <a:endParaRPr lang="en-US" altLang="zh-CN" sz="2200"/>
                    </a:p>
                  </a:txBody>
                  <a:tcPr anchor="ct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92125">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en-US" altLang="zh-CN" sz="2200" dirty="0"/>
                        <a:t>2005</a:t>
                      </a:r>
                      <a:r>
                        <a:rPr lang="zh-CN" altLang="en-US" sz="2200" dirty="0"/>
                        <a:t>年</a:t>
                      </a:r>
                      <a:endParaRPr lang="zh-CN" altLang="en-US" sz="2200" dirty="0"/>
                    </a:p>
                  </a:txBody>
                  <a:tcPr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sz="2200" dirty="0"/>
                        <a:t>诉讼至法院</a:t>
                      </a:r>
                      <a:endParaRPr lang="zh-CN" altLang="en-US" sz="2200" dirty="0"/>
                    </a:p>
                  </a:txBody>
                  <a:tcPr anchor="ct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92125">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sz="2200" dirty="0"/>
                        <a:t>诉讼过程中</a:t>
                      </a:r>
                      <a:endParaRPr lang="zh-CN" altLang="en-US" sz="2200" dirty="0"/>
                    </a:p>
                  </a:txBody>
                  <a:tcPr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sz="2200" dirty="0"/>
                        <a:t>法院委托会计事务所审计</a:t>
                      </a:r>
                      <a:endParaRPr lang="zh-CN" altLang="en-US" sz="2200" dirty="0"/>
                    </a:p>
                  </a:txBody>
                  <a:tcPr anchor="ct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60412">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sz="2200" dirty="0"/>
                        <a:t>审计结果</a:t>
                      </a:r>
                      <a:endParaRPr lang="zh-CN" altLang="en-US" sz="2200" dirty="0"/>
                    </a:p>
                  </a:txBody>
                  <a:tcPr anchor="ct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sz="2200" dirty="0"/>
                        <a:t>因该合伙经营期间账目不全、无财务凭证</a:t>
                      </a:r>
                      <a:r>
                        <a:rPr lang="en-US" altLang="zh-CN" sz="2200" dirty="0"/>
                        <a:t>,</a:t>
                      </a:r>
                      <a:r>
                        <a:rPr lang="zh-CN" altLang="en-US" sz="2200" dirty="0"/>
                        <a:t>无法鉴定。 </a:t>
                      </a:r>
                      <a:endParaRPr lang="zh-CN" altLang="en-US" sz="2200" dirty="0"/>
                    </a:p>
                  </a:txBody>
                  <a:tcPr anchor="ct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2021" name="标题 42020"/>
          <p:cNvSpPr>
            <a:spLocks noGrp="1"/>
          </p:cNvSpPr>
          <p:nvPr>
            <p:ph type="title"/>
          </p:nvPr>
        </p:nvSpPr>
        <p:spPr/>
        <p:txBody>
          <a:bodyPr anchor="ctr"/>
          <a:p>
            <a:pPr algn="l" fontAlgn="base"/>
            <a:r>
              <a:rPr lang="zh-CN" altLang="en-US" sz="4000" b="1" dirty="0"/>
              <a:t>案例：合伙帐目未结算</a:t>
            </a:r>
            <a:br>
              <a:rPr lang="zh-CN" altLang="en-US" sz="4000" b="1" dirty="0"/>
            </a:br>
            <a:r>
              <a:rPr lang="zh-CN" altLang="en-US" sz="4000" b="1" dirty="0"/>
              <a:t>				能否讨回投资款？</a:t>
            </a:r>
            <a:endParaRPr lang="zh-CN" altLang="en-US" sz="4000" b="1" strike="noStrike" noProof="1" dirty="0"/>
          </a:p>
        </p:txBody>
      </p:sp>
      <p:sp>
        <p:nvSpPr>
          <p:cNvPr id="42022" name="文本占位符 42021"/>
          <p:cNvSpPr>
            <a:spLocks noGrp="1"/>
          </p:cNvSpPr>
          <p:nvPr>
            <p:ph idx="1"/>
          </p:nvPr>
        </p:nvSpPr>
        <p:spPr/>
        <p:txBody>
          <a:bodyPr/>
          <a:p>
            <a:pPr fontAlgn="base"/>
            <a:endParaRPr strike="noStrike" noProof="1" dirty="0"/>
          </a:p>
        </p:txBody>
      </p:sp>
      <p:grpSp>
        <p:nvGrpSpPr>
          <p:cNvPr id="91139" name="组合 42023"/>
          <p:cNvGrpSpPr>
            <a:grpSpLocks noChangeAspect="1"/>
          </p:cNvGrpSpPr>
          <p:nvPr/>
        </p:nvGrpSpPr>
        <p:grpSpPr>
          <a:xfrm>
            <a:off x="2351088" y="1484313"/>
            <a:ext cx="6624637" cy="2160587"/>
            <a:chOff x="1429" y="703"/>
            <a:chExt cx="2858" cy="2858"/>
          </a:xfrm>
        </p:grpSpPr>
        <p:sp>
          <p:nvSpPr>
            <p:cNvPr id="91140" name="矩形 42022"/>
            <p:cNvSpPr>
              <a:spLocks noChangeAspect="1" noTextEdit="1"/>
            </p:cNvSpPr>
            <p:nvPr/>
          </p:nvSpPr>
          <p:spPr>
            <a:xfrm>
              <a:off x="1429" y="703"/>
              <a:ext cx="2858" cy="2858"/>
            </a:xfrm>
            <a:prstGeom prst="rect">
              <a:avLst/>
            </a:prstGeom>
            <a:noFill/>
            <a:ln w="9525">
              <a:noFill/>
            </a:ln>
          </p:spPr>
          <p:txBody>
            <a:bodyPr anchor="t"/>
            <a:p>
              <a:pPr lvl="0"/>
              <a:endParaRPr lang="zh-CN" altLang="en-US">
                <a:latin typeface="Arial" panose="020B0604020202020204" pitchFamily="34" charset="0"/>
                <a:ea typeface="宋体" panose="02010600030101010101" pitchFamily="2" charset="-122"/>
              </a:endParaRPr>
            </a:p>
          </p:txBody>
        </p:sp>
        <p:sp>
          <p:nvSpPr>
            <p:cNvPr id="91141" name="_s42031"/>
            <p:cNvSpPr/>
            <p:nvPr/>
          </p:nvSpPr>
          <p:spPr>
            <a:xfrm flipH="1">
              <a:off x="2269" y="2301"/>
              <a:ext cx="296" cy="170"/>
            </a:xfrm>
            <a:prstGeom prst="line">
              <a:avLst/>
            </a:prstGeom>
            <a:ln w="38100" cap="flat" cmpd="sng">
              <a:solidFill>
                <a:srgbClr val="000000"/>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91142" name="_s42030"/>
            <p:cNvSpPr/>
            <p:nvPr/>
          </p:nvSpPr>
          <p:spPr>
            <a:xfrm>
              <a:off x="1637" y="2302"/>
              <a:ext cx="679" cy="679"/>
            </a:xfrm>
            <a:prstGeom prst="ellipse">
              <a:avLst/>
            </a:prstGeom>
            <a:solidFill>
              <a:srgbClr val="01BD0A"/>
            </a:solidFill>
            <a:ln w="28575" cap="flat" cmpd="sng">
              <a:solidFill>
                <a:srgbClr val="019308"/>
              </a:solidFill>
              <a:prstDash val="solid"/>
              <a:round/>
              <a:headEnd type="none" w="med" len="med"/>
              <a:tailEnd type="none" w="med" len="med"/>
            </a:ln>
          </p:spPr>
          <p:txBody>
            <a:bodyPr wrap="none" lIns="0" tIns="0" rIns="0" bIns="0" anchor="ctr"/>
            <a:p>
              <a:pPr lvl="0" algn="ctr"/>
              <a:r>
                <a:rPr lang="zh-CN" altLang="en-US" sz="2200" dirty="0">
                  <a:latin typeface="Tahoma" panose="020B0604030504040204" pitchFamily="34" charset="0"/>
                  <a:ea typeface="宋体" panose="02010600030101010101" pitchFamily="2" charset="-122"/>
                </a:rPr>
                <a:t>李某</a:t>
              </a:r>
              <a:endParaRPr lang="zh-CN" altLang="en-US" sz="2200" dirty="0">
                <a:latin typeface="Tahoma" panose="020B0604030504040204" pitchFamily="34" charset="0"/>
                <a:ea typeface="宋体" panose="02010600030101010101" pitchFamily="2" charset="-122"/>
              </a:endParaRPr>
            </a:p>
          </p:txBody>
        </p:sp>
        <p:sp>
          <p:nvSpPr>
            <p:cNvPr id="91143" name="_s42029"/>
            <p:cNvSpPr/>
            <p:nvPr/>
          </p:nvSpPr>
          <p:spPr>
            <a:xfrm>
              <a:off x="3151" y="2301"/>
              <a:ext cx="295" cy="171"/>
            </a:xfrm>
            <a:prstGeom prst="line">
              <a:avLst/>
            </a:prstGeom>
            <a:ln w="38100" cap="flat" cmpd="sng">
              <a:solidFill>
                <a:srgbClr val="000000"/>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91144" name="_s42028"/>
            <p:cNvSpPr/>
            <p:nvPr/>
          </p:nvSpPr>
          <p:spPr>
            <a:xfrm>
              <a:off x="3401" y="2302"/>
              <a:ext cx="679" cy="679"/>
            </a:xfrm>
            <a:prstGeom prst="ellipse">
              <a:avLst/>
            </a:prstGeom>
            <a:solidFill>
              <a:srgbClr val="0399FF"/>
            </a:solidFill>
            <a:ln w="28575" cap="flat" cmpd="sng">
              <a:solidFill>
                <a:srgbClr val="4B595B"/>
              </a:solidFill>
              <a:prstDash val="solid"/>
              <a:round/>
              <a:headEnd type="none" w="med" len="med"/>
              <a:tailEnd type="none" w="med" len="med"/>
            </a:ln>
          </p:spPr>
          <p:txBody>
            <a:bodyPr wrap="none" lIns="0" tIns="0" rIns="0" bIns="0" anchor="ctr"/>
            <a:p>
              <a:pPr lvl="0" algn="ctr"/>
              <a:r>
                <a:rPr lang="zh-CN" altLang="en-US" sz="2200" dirty="0">
                  <a:latin typeface="Tahoma" panose="020B0604030504040204" pitchFamily="34" charset="0"/>
                  <a:ea typeface="宋体" panose="02010600030101010101" pitchFamily="2" charset="-122"/>
                </a:rPr>
                <a:t>张某</a:t>
              </a:r>
              <a:endParaRPr lang="zh-CN" altLang="en-US" sz="2200" dirty="0">
                <a:latin typeface="Tahoma" panose="020B0604030504040204" pitchFamily="34" charset="0"/>
                <a:ea typeface="宋体" panose="02010600030101010101" pitchFamily="2" charset="-122"/>
              </a:endParaRPr>
            </a:p>
          </p:txBody>
        </p:sp>
        <p:sp>
          <p:nvSpPr>
            <p:cNvPr id="91145" name="_s42027"/>
            <p:cNvSpPr/>
            <p:nvPr/>
          </p:nvSpPr>
          <p:spPr>
            <a:xfrm flipV="1">
              <a:off x="2858" y="1452"/>
              <a:ext cx="0" cy="341"/>
            </a:xfrm>
            <a:prstGeom prst="line">
              <a:avLst/>
            </a:prstGeom>
            <a:ln w="38100" cap="flat" cmpd="sng">
              <a:solidFill>
                <a:srgbClr val="000000"/>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91146" name="_s42026"/>
            <p:cNvSpPr/>
            <p:nvPr/>
          </p:nvSpPr>
          <p:spPr>
            <a:xfrm>
              <a:off x="2519" y="774"/>
              <a:ext cx="679" cy="679"/>
            </a:xfrm>
            <a:prstGeom prst="ellipse">
              <a:avLst/>
            </a:prstGeom>
            <a:solidFill>
              <a:srgbClr val="FF8C01"/>
            </a:solidFill>
            <a:ln w="28575" cap="flat" cmpd="sng">
              <a:solidFill>
                <a:srgbClr val="D87600"/>
              </a:solidFill>
              <a:prstDash val="solid"/>
              <a:round/>
              <a:headEnd type="none" w="med" len="med"/>
              <a:tailEnd type="none" w="med" len="med"/>
            </a:ln>
          </p:spPr>
          <p:txBody>
            <a:bodyPr wrap="none" lIns="0" tIns="0" rIns="0" bIns="0" anchor="ctr"/>
            <a:p>
              <a:pPr lvl="0" algn="ctr"/>
              <a:r>
                <a:rPr lang="zh-CN" altLang="en-US" sz="2200" dirty="0">
                  <a:latin typeface="Tahoma" panose="020B0604030504040204" pitchFamily="34" charset="0"/>
                  <a:ea typeface="宋体" panose="02010600030101010101" pitchFamily="2" charset="-122"/>
                </a:rPr>
                <a:t>仝某</a:t>
              </a:r>
              <a:endParaRPr lang="zh-CN" altLang="en-US" sz="2200" dirty="0">
                <a:latin typeface="Tahoma" panose="020B0604030504040204" pitchFamily="34" charset="0"/>
                <a:ea typeface="宋体" panose="02010600030101010101" pitchFamily="2" charset="-122"/>
              </a:endParaRPr>
            </a:p>
          </p:txBody>
        </p:sp>
        <p:sp>
          <p:nvSpPr>
            <p:cNvPr id="91147" name="_s42025"/>
            <p:cNvSpPr/>
            <p:nvPr/>
          </p:nvSpPr>
          <p:spPr>
            <a:xfrm>
              <a:off x="2519" y="1793"/>
              <a:ext cx="679" cy="679"/>
            </a:xfrm>
            <a:prstGeom prst="ellipse">
              <a:avLst/>
            </a:prstGeom>
            <a:solidFill>
              <a:srgbClr val="F1FD09"/>
            </a:solidFill>
            <a:ln w="28575" cap="flat" cmpd="sng">
              <a:solidFill>
                <a:srgbClr val="CAD402"/>
              </a:solidFill>
              <a:prstDash val="solid"/>
              <a:round/>
              <a:headEnd type="none" w="med" len="med"/>
              <a:tailEnd type="none" w="med" len="med"/>
            </a:ln>
          </p:spPr>
          <p:txBody>
            <a:bodyPr wrap="none" lIns="0" tIns="0" rIns="0" bIns="0" anchor="ctr"/>
            <a:p>
              <a:pPr lvl="0" algn="ctr"/>
              <a:r>
                <a:rPr lang="zh-CN" altLang="en-US" sz="2200" dirty="0">
                  <a:latin typeface="Tahoma" panose="020B0604030504040204" pitchFamily="34" charset="0"/>
                  <a:ea typeface="宋体" panose="02010600030101010101" pitchFamily="2" charset="-122"/>
                </a:rPr>
                <a:t>加油站</a:t>
              </a:r>
              <a:endParaRPr lang="zh-CN" altLang="en-US" sz="2200" dirty="0">
                <a:latin typeface="Tahoma" panose="020B0604030504040204" pitchFamily="34" charset="0"/>
                <a:ea typeface="宋体" panose="02010600030101010101" pitchFamily="2" charset="-122"/>
              </a:endParaRPr>
            </a:p>
          </p:txBody>
        </p:sp>
      </p:grpSp>
      <p:graphicFrame>
        <p:nvGraphicFramePr>
          <p:cNvPr id="42067" name="表格 42066"/>
          <p:cNvGraphicFramePr/>
          <p:nvPr/>
        </p:nvGraphicFramePr>
        <p:xfrm>
          <a:off x="2351088" y="3284538"/>
          <a:ext cx="7632700" cy="3068320"/>
        </p:xfrm>
        <a:graphic>
          <a:graphicData uri="http://schemas.openxmlformats.org/drawingml/2006/table">
            <a:tbl>
              <a:tblPr/>
              <a:tblGrid>
                <a:gridCol w="2089150"/>
                <a:gridCol w="5543550"/>
              </a:tblGrid>
              <a:tr h="727075">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en-US" altLang="zh-CN" dirty="0"/>
                        <a:t>2010</a:t>
                      </a:r>
                      <a:r>
                        <a:rPr lang="zh-CN" altLang="en-US" dirty="0"/>
                        <a:t>年</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dirty="0"/>
                        <a:t>每人出资</a:t>
                      </a:r>
                      <a:r>
                        <a:rPr lang="en-US" altLang="zh-CN" dirty="0"/>
                        <a:t>7</a:t>
                      </a:r>
                      <a:r>
                        <a:rPr lang="zh-CN" altLang="en-US" dirty="0"/>
                        <a:t>万元，经营加油站</a:t>
                      </a:r>
                      <a:endParaRPr lang="zh-CN" altLang="en-US"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69645">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en-US" altLang="zh-CN" dirty="0"/>
                        <a:t>2013</a:t>
                      </a:r>
                      <a:r>
                        <a:rPr lang="zh-CN" altLang="en-US" dirty="0"/>
                        <a:t>年</a:t>
                      </a:r>
                      <a:r>
                        <a:rPr lang="en-US" altLang="zh-CN" dirty="0"/>
                        <a:t>2</a:t>
                      </a:r>
                      <a:r>
                        <a:rPr lang="zh-CN" altLang="en-US" dirty="0"/>
                        <a:t>月</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dirty="0"/>
                        <a:t>仝某想退出，但另两人不同意，也不给算帐 </a:t>
                      </a:r>
                      <a:endParaRPr lang="zh-CN" altLang="en-US"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1371600">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en-US" altLang="zh-CN" dirty="0"/>
                        <a:t>2013</a:t>
                      </a:r>
                      <a:r>
                        <a:rPr lang="zh-CN" altLang="en-US" dirty="0"/>
                        <a:t>年</a:t>
                      </a:r>
                      <a:r>
                        <a:rPr lang="en-US" altLang="zh-CN" dirty="0"/>
                        <a:t>5</a:t>
                      </a:r>
                      <a:r>
                        <a:rPr lang="zh-CN" altLang="en-US" dirty="0"/>
                        <a:t>月</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lr>
                          <a:schemeClr val="hlink"/>
                        </a:buClr>
                        <a:buSzPct val="90000"/>
                        <a:buFont typeface="Wingdings" panose="05000000000000000000" pitchFamily="2" charset="2"/>
                        <a:buBlip>
                          <a:blip r:embed="rId1"/>
                        </a:buBlip>
                        <a:defRPr sz="2800" b="0" i="0" u="none" kern="1200" baseline="0">
                          <a:solidFill>
                            <a:schemeClr val="tx1"/>
                          </a:solidFill>
                          <a:effectLst>
                            <a:outerShdw blurRad="38100" dist="38100" dir="2700000">
                              <a:srgbClr val="C0C0C0"/>
                            </a:outerShdw>
                          </a:effectLst>
                          <a:latin typeface="Arial" panose="020B0604020202020204" pitchFamily="34" charset="0"/>
                          <a:ea typeface="宋体" panose="02010600030101010101" pitchFamily="2" charset="-122"/>
                        </a:defRPr>
                      </a:lvl1pPr>
                      <a:lvl2pPr marL="742950" lvl="1" indent="-285750">
                        <a:buChar char="–"/>
                        <a:defRPr sz="2400" kern="1200">
                          <a:effectLst>
                            <a:outerShdw blurRad="38100" dist="38100" dir="2700000">
                              <a:srgbClr val="C0C0C0"/>
                            </a:outerShdw>
                          </a:effectLst>
                        </a:defRPr>
                      </a:lvl2pPr>
                      <a:lvl3pPr marL="1143000" lvl="2" indent="-228600">
                        <a:buClr>
                          <a:schemeClr val="accent2"/>
                        </a:buClr>
                        <a:buSzPct val="90000"/>
                        <a:buFont typeface="Wingdings" panose="05000000000000000000" pitchFamily="2" charset="2"/>
                        <a:buBlip>
                          <a:blip r:embed="rId2"/>
                        </a:buBlip>
                        <a:defRPr sz="2000" kern="1200">
                          <a:effectLst>
                            <a:outerShdw blurRad="38100" dist="38100" dir="2700000">
                              <a:srgbClr val="C0C0C0"/>
                            </a:outerShdw>
                          </a:effectLst>
                        </a:defRPr>
                      </a:lvl3pPr>
                      <a:lvl4pPr marL="1600200" lvl="3" indent="-228600">
                        <a:buChar char="–"/>
                        <a:defRPr sz="1800" kern="1200">
                          <a:effectLst>
                            <a:outerShdw blurRad="38100" dist="38100" dir="2700000">
                              <a:srgbClr val="C0C0C0"/>
                            </a:outerShdw>
                          </a:effectLst>
                        </a:defRPr>
                      </a:lvl4pPr>
                      <a:lvl5pPr marL="2057400" lvl="4" indent="-228600">
                        <a:buClr>
                          <a:schemeClr val="folHlink"/>
                        </a:buClr>
                        <a:buSzPct val="90000"/>
                        <a:buFont typeface="Wingdings" panose="05000000000000000000" pitchFamily="2" charset="2"/>
                        <a:buBlip>
                          <a:blip r:embed="rId3"/>
                        </a:buBlip>
                        <a:defRPr sz="1800" kern="1200">
                          <a:effectLst>
                            <a:outerShdw blurRad="38100" dist="38100" dir="2700000">
                              <a:srgbClr val="C0C0C0"/>
                            </a:outerShdw>
                          </a:effectLst>
                        </a:defRPr>
                      </a:lvl5pPr>
                    </a:lstStyle>
                    <a:p>
                      <a:pPr marL="0" lvl="0" indent="0">
                        <a:buNone/>
                      </a:pPr>
                      <a:r>
                        <a:rPr lang="zh-CN" altLang="en-US" dirty="0"/>
                        <a:t>仝某将李某、张某二人起诉至法院，要求退伙并返还合伙投资款人民币</a:t>
                      </a:r>
                      <a:r>
                        <a:rPr lang="en-US" altLang="zh-CN" dirty="0"/>
                        <a:t>7</a:t>
                      </a:r>
                      <a:r>
                        <a:rPr lang="zh-CN" altLang="en-US" dirty="0"/>
                        <a:t>万元。 </a:t>
                      </a:r>
                      <a:endParaRPr lang="zh-CN" altLang="en-US"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标题 50177"/>
          <p:cNvSpPr>
            <a:spLocks noGrp="1"/>
          </p:cNvSpPr>
          <p:nvPr>
            <p:ph type="title"/>
          </p:nvPr>
        </p:nvSpPr>
        <p:spPr/>
        <p:txBody>
          <a:bodyPr anchor="ctr"/>
          <a:p>
            <a:pPr fontAlgn="base"/>
            <a:r>
              <a:rPr lang="zh-CN" altLang="en-US" strike="noStrike" noProof="1" dirty="0"/>
              <a:t>退伙债务</a:t>
            </a:r>
            <a:endParaRPr lang="zh-CN" altLang="en-US" strike="noStrike" noProof="1" dirty="0"/>
          </a:p>
        </p:txBody>
      </p:sp>
      <p:sp>
        <p:nvSpPr>
          <p:cNvPr id="50179" name="文本占位符 50178"/>
          <p:cNvSpPr>
            <a:spLocks noGrp="1"/>
          </p:cNvSpPr>
          <p:nvPr>
            <p:ph idx="1"/>
          </p:nvPr>
        </p:nvSpPr>
        <p:spPr/>
        <p:txBody>
          <a:bodyPr/>
          <a:p>
            <a:pPr fontAlgn="base"/>
            <a:r>
              <a:rPr lang="zh-CN" altLang="en-US" strike="noStrike" noProof="1" dirty="0"/>
              <a:t>合伙经营期间发生亏损，合伙人退出合伙时未按约定分担或者未合理分担合伙债务的，退伙人对原合伙的债务，应当承担清偿责任；</a:t>
            </a:r>
            <a:endParaRPr lang="zh-CN" altLang="en-US" strike="noStrike" noProof="1" dirty="0"/>
          </a:p>
          <a:p>
            <a:pPr fontAlgn="base"/>
            <a:r>
              <a:rPr lang="zh-CN" altLang="en-US" strike="noStrike" noProof="1" dirty="0"/>
              <a:t>退伙人已分担合伙债务的，对其参加合伙期间的全部债务仍负连带责任。 </a:t>
            </a:r>
            <a:endParaRPr lang="zh-CN" altLang="en-US" strike="noStrike" noProof="1"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标题 52225"/>
          <p:cNvSpPr>
            <a:spLocks noGrp="1"/>
          </p:cNvSpPr>
          <p:nvPr>
            <p:ph type="title"/>
          </p:nvPr>
        </p:nvSpPr>
        <p:spPr/>
        <p:txBody>
          <a:bodyPr anchor="ctr"/>
          <a:p>
            <a:pPr algn="l" fontAlgn="base"/>
            <a:r>
              <a:rPr lang="zh-CN" altLang="en-US" sz="4000" b="1" dirty="0"/>
              <a:t>案例：散伙协议对合伙债务约定</a:t>
            </a:r>
            <a:br>
              <a:rPr lang="zh-CN" altLang="en-US" sz="4000" b="1" dirty="0"/>
            </a:br>
            <a:r>
              <a:rPr lang="zh-CN" altLang="en-US" sz="4000" b="1" dirty="0"/>
              <a:t>				能否对抗第三人</a:t>
            </a:r>
            <a:endParaRPr lang="zh-CN" altLang="en-US" sz="4000" b="1" strike="noStrike" noProof="1" dirty="0"/>
          </a:p>
        </p:txBody>
      </p:sp>
      <p:sp>
        <p:nvSpPr>
          <p:cNvPr id="52227" name="文本占位符 52226"/>
          <p:cNvSpPr>
            <a:spLocks noGrp="1"/>
          </p:cNvSpPr>
          <p:nvPr>
            <p:ph idx="1"/>
          </p:nvPr>
        </p:nvSpPr>
        <p:spPr/>
        <p:txBody>
          <a:bodyPr/>
          <a:p>
            <a:pPr fontAlgn="base"/>
            <a:endParaRPr strike="noStrike" noProof="1" dirty="0"/>
          </a:p>
        </p:txBody>
      </p:sp>
      <p:grpSp>
        <p:nvGrpSpPr>
          <p:cNvPr id="93187" name="组合 52228"/>
          <p:cNvGrpSpPr>
            <a:grpSpLocks noChangeAspect="1"/>
          </p:cNvGrpSpPr>
          <p:nvPr/>
        </p:nvGrpSpPr>
        <p:grpSpPr>
          <a:xfrm>
            <a:off x="5375275" y="2079625"/>
            <a:ext cx="4321175" cy="4157663"/>
            <a:chOff x="1207" y="601"/>
            <a:chExt cx="2858" cy="2858"/>
          </a:xfrm>
        </p:grpSpPr>
        <p:sp>
          <p:nvSpPr>
            <p:cNvPr id="93188" name="矩形 52227"/>
            <p:cNvSpPr>
              <a:spLocks noChangeAspect="1" noTextEdit="1"/>
            </p:cNvSpPr>
            <p:nvPr/>
          </p:nvSpPr>
          <p:spPr>
            <a:xfrm>
              <a:off x="1207" y="601"/>
              <a:ext cx="2858" cy="2858"/>
            </a:xfrm>
            <a:prstGeom prst="rect">
              <a:avLst/>
            </a:prstGeom>
            <a:noFill/>
            <a:ln w="9525">
              <a:noFill/>
            </a:ln>
          </p:spPr>
          <p:txBody>
            <a:bodyPr anchor="t"/>
            <a:p>
              <a:pPr lvl="0"/>
              <a:endParaRPr lang="zh-CN" altLang="en-US">
                <a:latin typeface="Arial" panose="020B0604020202020204" pitchFamily="34" charset="0"/>
                <a:ea typeface="宋体" panose="02010600030101010101" pitchFamily="2" charset="-122"/>
              </a:endParaRPr>
            </a:p>
          </p:txBody>
        </p:sp>
        <p:sp>
          <p:nvSpPr>
            <p:cNvPr id="93189" name="_s52236"/>
            <p:cNvSpPr/>
            <p:nvPr/>
          </p:nvSpPr>
          <p:spPr>
            <a:xfrm flipH="1">
              <a:off x="2047" y="2199"/>
              <a:ext cx="296" cy="170"/>
            </a:xfrm>
            <a:prstGeom prst="line">
              <a:avLst/>
            </a:prstGeom>
            <a:ln w="2857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93190" name="_s52235"/>
            <p:cNvSpPr/>
            <p:nvPr/>
          </p:nvSpPr>
          <p:spPr>
            <a:xfrm>
              <a:off x="1415" y="2200"/>
              <a:ext cx="679" cy="679"/>
            </a:xfrm>
            <a:prstGeom prst="ellipse">
              <a:avLst/>
            </a:prstGeom>
            <a:solidFill>
              <a:schemeClr val="bg1"/>
            </a:solidFill>
            <a:ln w="76200" cap="flat" cmpd="dbl">
              <a:solidFill>
                <a:schemeClr val="tx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武彦清</a:t>
              </a:r>
              <a:endParaRPr lang="zh-CN" altLang="en-US" sz="2500" dirty="0">
                <a:latin typeface="Tahoma" panose="020B0604030504040204" pitchFamily="34" charset="0"/>
                <a:ea typeface="宋体" panose="02010600030101010101" pitchFamily="2" charset="-122"/>
              </a:endParaRPr>
            </a:p>
          </p:txBody>
        </p:sp>
        <p:sp>
          <p:nvSpPr>
            <p:cNvPr id="93191" name="_s52234"/>
            <p:cNvSpPr/>
            <p:nvPr/>
          </p:nvSpPr>
          <p:spPr>
            <a:xfrm>
              <a:off x="2929" y="2199"/>
              <a:ext cx="295" cy="171"/>
            </a:xfrm>
            <a:prstGeom prst="line">
              <a:avLst/>
            </a:prstGeom>
            <a:ln w="2857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93192" name="_s52233"/>
            <p:cNvSpPr/>
            <p:nvPr/>
          </p:nvSpPr>
          <p:spPr>
            <a:xfrm>
              <a:off x="3179" y="2200"/>
              <a:ext cx="679" cy="679"/>
            </a:xfrm>
            <a:prstGeom prst="ellipse">
              <a:avLst/>
            </a:prstGeom>
            <a:solidFill>
              <a:schemeClr val="bg1"/>
            </a:solidFill>
            <a:ln w="76200" cap="flat" cmpd="dbl">
              <a:solidFill>
                <a:schemeClr val="folHlink"/>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梁志鹏</a:t>
              </a:r>
              <a:endParaRPr lang="zh-CN" altLang="en-US" sz="2500" dirty="0">
                <a:latin typeface="Tahoma" panose="020B0604030504040204" pitchFamily="34" charset="0"/>
                <a:ea typeface="宋体" panose="02010600030101010101" pitchFamily="2" charset="-122"/>
              </a:endParaRPr>
            </a:p>
          </p:txBody>
        </p:sp>
        <p:sp>
          <p:nvSpPr>
            <p:cNvPr id="93193" name="_s52232"/>
            <p:cNvSpPr/>
            <p:nvPr/>
          </p:nvSpPr>
          <p:spPr>
            <a:xfrm flipV="1">
              <a:off x="2636" y="1350"/>
              <a:ext cx="0" cy="341"/>
            </a:xfrm>
            <a:prstGeom prst="line">
              <a:avLst/>
            </a:prstGeom>
            <a:ln w="2857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93194" name="_s52231"/>
            <p:cNvSpPr/>
            <p:nvPr/>
          </p:nvSpPr>
          <p:spPr>
            <a:xfrm>
              <a:off x="2297" y="672"/>
              <a:ext cx="679" cy="679"/>
            </a:xfrm>
            <a:prstGeom prst="ellipse">
              <a:avLst/>
            </a:prstGeom>
            <a:solidFill>
              <a:schemeClr val="bg1"/>
            </a:solidFill>
            <a:ln w="76200" cap="flat" cmpd="dbl">
              <a:solidFill>
                <a:schemeClr val="bg2"/>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刘国林</a:t>
              </a:r>
              <a:endParaRPr lang="zh-CN" altLang="en-US" sz="2500" dirty="0">
                <a:latin typeface="Tahoma" panose="020B0604030504040204" pitchFamily="34" charset="0"/>
                <a:ea typeface="宋体" panose="02010600030101010101" pitchFamily="2" charset="-122"/>
              </a:endParaRPr>
            </a:p>
          </p:txBody>
        </p:sp>
        <p:sp>
          <p:nvSpPr>
            <p:cNvPr id="93195" name="_s52230"/>
            <p:cNvSpPr/>
            <p:nvPr/>
          </p:nvSpPr>
          <p:spPr>
            <a:xfrm>
              <a:off x="2297" y="1691"/>
              <a:ext cx="679" cy="679"/>
            </a:xfrm>
            <a:prstGeom prst="ellipse">
              <a:avLst/>
            </a:prstGeom>
            <a:solidFill>
              <a:schemeClr val="bg1"/>
            </a:solidFill>
            <a:ln w="76200" cap="flat" cmpd="dbl">
              <a:solidFill>
                <a:schemeClr val="accent1"/>
              </a:solidFill>
              <a:prstDash val="solid"/>
              <a:round/>
              <a:headEnd type="none" w="med" len="med"/>
              <a:tailEnd type="none" w="med" len="med"/>
            </a:ln>
          </p:spPr>
          <p:txBody>
            <a:bodyPr wrap="none" lIns="0" tIns="0" rIns="0" bIns="0" anchor="ctr"/>
            <a:p>
              <a:pPr lvl="0" algn="ctr"/>
              <a:r>
                <a:rPr lang="zh-CN" altLang="en-US" sz="2500" dirty="0">
                  <a:latin typeface="Tahoma" panose="020B0604030504040204" pitchFamily="34" charset="0"/>
                  <a:ea typeface="宋体" panose="02010600030101010101" pitchFamily="2" charset="-122"/>
                </a:rPr>
                <a:t>煤场</a:t>
              </a:r>
              <a:endParaRPr lang="zh-CN" altLang="en-US" sz="2500" dirty="0">
                <a:latin typeface="Tahoma" panose="020B0604030504040204" pitchFamily="34" charset="0"/>
                <a:ea typeface="宋体" panose="02010600030101010101" pitchFamily="2" charset="-122"/>
              </a:endParaRPr>
            </a:p>
          </p:txBody>
        </p:sp>
        <p:cxnSp>
          <p:nvCxnSpPr>
            <p:cNvPr id="93196" name="直接箭头连接符 52239"/>
            <p:cNvCxnSpPr>
              <a:stCxn id="93190" idx="6"/>
              <a:endCxn id="93192" idx="2"/>
            </p:cNvCxnSpPr>
            <p:nvPr/>
          </p:nvCxnSpPr>
          <p:spPr>
            <a:xfrm>
              <a:off x="2119" y="2540"/>
              <a:ext cx="1035" cy="1"/>
            </a:xfrm>
            <a:prstGeom prst="straightConnector1">
              <a:avLst/>
            </a:prstGeom>
            <a:ln w="9525" cap="flat" cmpd="sng">
              <a:solidFill>
                <a:schemeClr val="tx1"/>
              </a:solidFill>
              <a:prstDash val="solid"/>
              <a:round/>
              <a:headEnd type="triangle" w="med" len="med"/>
              <a:tailEnd type="triangle" w="med" len="med"/>
            </a:ln>
          </p:spPr>
        </p:cxnSp>
      </p:grpSp>
      <p:sp>
        <p:nvSpPr>
          <p:cNvPr id="93197" name="椭圆 52236"/>
          <p:cNvSpPr/>
          <p:nvPr/>
        </p:nvSpPr>
        <p:spPr>
          <a:xfrm>
            <a:off x="2782888" y="3357563"/>
            <a:ext cx="1368425" cy="935037"/>
          </a:xfrm>
          <a:prstGeom prst="ellipse">
            <a:avLst/>
          </a:prstGeom>
          <a:solidFill>
            <a:schemeClr val="accent1"/>
          </a:solidFill>
          <a:ln w="9525" cap="flat" cmpd="sng">
            <a:solidFill>
              <a:schemeClr val="tx1"/>
            </a:solidFill>
            <a:prstDash val="solid"/>
            <a:round/>
            <a:headEnd type="none" w="med" len="med"/>
            <a:tailEnd type="none" w="med" len="med"/>
          </a:ln>
        </p:spPr>
        <p:txBody>
          <a:bodyPr wrap="none" anchor="ctr"/>
          <a:p>
            <a:pPr lvl="0" algn="ctr"/>
            <a:r>
              <a:rPr lang="zh-CN" altLang="en-US" sz="2400" dirty="0">
                <a:latin typeface="Tahoma" panose="020B0604030504040204" pitchFamily="34" charset="0"/>
                <a:ea typeface="宋体" panose="02010600030101010101" pitchFamily="2" charset="-122"/>
              </a:rPr>
              <a:t>霍晨亮</a:t>
            </a:r>
            <a:endParaRPr lang="zh-CN" altLang="en-US" sz="2400" dirty="0">
              <a:latin typeface="Tahoma" panose="020B0604030504040204" pitchFamily="34" charset="0"/>
              <a:ea typeface="宋体" panose="02010600030101010101" pitchFamily="2" charset="-122"/>
            </a:endParaRPr>
          </a:p>
        </p:txBody>
      </p:sp>
      <p:sp>
        <p:nvSpPr>
          <p:cNvPr id="93198" name="文本框 52241"/>
          <p:cNvSpPr txBox="1"/>
          <p:nvPr/>
        </p:nvSpPr>
        <p:spPr>
          <a:xfrm>
            <a:off x="3648075" y="4508500"/>
            <a:ext cx="1605280" cy="518160"/>
          </a:xfrm>
          <a:prstGeom prst="rect">
            <a:avLst/>
          </a:prstGeom>
          <a:noFill/>
          <a:ln w="9525">
            <a:noFill/>
          </a:ln>
        </p:spPr>
        <p:txBody>
          <a:bodyPr wrap="none" anchor="t">
            <a:spAutoFit/>
          </a:bodyPr>
          <a:p>
            <a:pPr lvl="0"/>
            <a:r>
              <a:rPr lang="zh-CN" altLang="en-US" sz="2800" dirty="0">
                <a:solidFill>
                  <a:srgbClr val="000000"/>
                </a:solidFill>
                <a:latin typeface="Webdings" panose="05030102010509060703" pitchFamily="18" charset="2"/>
                <a:ea typeface="Times New Roman" panose="02020603050405020304" pitchFamily="18" charset="0"/>
              </a:rPr>
              <a:t>送煤矸石</a:t>
            </a:r>
            <a:endParaRPr lang="zh-CN" altLang="en-US" sz="2800" dirty="0">
              <a:solidFill>
                <a:srgbClr val="000000"/>
              </a:solidFill>
              <a:latin typeface="Webdings" panose="05030102010509060703" pitchFamily="18" charset="2"/>
              <a:ea typeface="Times New Roman" panose="02020603050405020304" pitchFamily="18" charset="0"/>
            </a:endParaRPr>
          </a:p>
        </p:txBody>
      </p:sp>
      <p:pic>
        <p:nvPicPr>
          <p:cNvPr id="93199" name="图片 52242" descr="j0222019"/>
          <p:cNvPicPr>
            <a:picLocks noChangeAspect="1"/>
          </p:cNvPicPr>
          <p:nvPr/>
        </p:nvPicPr>
        <p:blipFill>
          <a:blip r:embed="rId1"/>
          <a:stretch>
            <a:fillRect/>
          </a:stretch>
        </p:blipFill>
        <p:spPr>
          <a:xfrm>
            <a:off x="3863975" y="2276475"/>
            <a:ext cx="576263" cy="504825"/>
          </a:xfrm>
          <a:prstGeom prst="rect">
            <a:avLst/>
          </a:prstGeom>
          <a:noFill/>
          <a:ln w="9525">
            <a:noFill/>
          </a:ln>
        </p:spPr>
      </p:pic>
      <p:cxnSp>
        <p:nvCxnSpPr>
          <p:cNvPr id="93200" name="肘形连接符 52243"/>
          <p:cNvCxnSpPr>
            <a:stCxn id="93197" idx="4"/>
            <a:endCxn id="93195" idx="2"/>
          </p:cNvCxnSpPr>
          <p:nvPr/>
        </p:nvCxnSpPr>
        <p:spPr>
          <a:xfrm rot="5400000" flipH="1" flipV="1">
            <a:off x="5159375" y="2466975"/>
            <a:ext cx="133350" cy="3517900"/>
          </a:xfrm>
          <a:prstGeom prst="bentConnector4">
            <a:avLst>
              <a:gd name="adj1" fmla="val -170236"/>
              <a:gd name="adj2" fmla="val 60287"/>
            </a:avLst>
          </a:prstGeom>
          <a:ln w="9525" cap="flat" cmpd="sng">
            <a:solidFill>
              <a:schemeClr val="tx1"/>
            </a:solidFill>
            <a:prstDash val="solid"/>
            <a:miter/>
            <a:headEnd type="none" w="med" len="med"/>
            <a:tailEnd type="triangle" w="med" len="med"/>
          </a:ln>
        </p:spPr>
      </p:cxnSp>
      <p:cxnSp>
        <p:nvCxnSpPr>
          <p:cNvPr id="93201" name="肘形连接符 52245"/>
          <p:cNvCxnSpPr>
            <a:stCxn id="93195" idx="1"/>
            <a:endCxn id="93197" idx="0"/>
          </p:cNvCxnSpPr>
          <p:nvPr/>
        </p:nvCxnSpPr>
        <p:spPr>
          <a:xfrm rot="5400000" flipH="1">
            <a:off x="5113338" y="1711325"/>
            <a:ext cx="414337" cy="3706813"/>
          </a:xfrm>
          <a:prstGeom prst="bentConnector3">
            <a:avLst>
              <a:gd name="adj1" fmla="val 155171"/>
            </a:avLst>
          </a:prstGeom>
          <a:ln w="9525" cap="flat" cmpd="sng">
            <a:solidFill>
              <a:schemeClr val="tx1"/>
            </a:solidFill>
            <a:prstDash val="solid"/>
            <a:miter/>
            <a:headEnd type="none" w="med" len="med"/>
            <a:tailEnd type="triangle" w="med" len="med"/>
          </a:ln>
        </p:spPr>
      </p:cxnSp>
      <p:sp>
        <p:nvSpPr>
          <p:cNvPr id="93202" name="流程图: 终止 52246"/>
          <p:cNvSpPr/>
          <p:nvPr/>
        </p:nvSpPr>
        <p:spPr>
          <a:xfrm>
            <a:off x="4440238" y="2205038"/>
            <a:ext cx="1584325" cy="647700"/>
          </a:xfrm>
          <a:prstGeom prst="flowChartTerminator">
            <a:avLst/>
          </a:prstGeom>
          <a:solidFill>
            <a:schemeClr val="accent1"/>
          </a:solidFill>
          <a:ln w="9525" cap="flat" cmpd="sng">
            <a:solidFill>
              <a:schemeClr val="tx1"/>
            </a:solidFill>
            <a:prstDash val="solid"/>
            <a:miter/>
            <a:headEnd type="none" w="med" len="med"/>
            <a:tailEnd type="none" w="med" len="med"/>
          </a:ln>
        </p:spPr>
        <p:txBody>
          <a:bodyPr wrap="none" anchor="ctr"/>
          <a:p>
            <a:pPr lvl="0" algn="ctr"/>
            <a:r>
              <a:rPr lang="zh-CN" altLang="en-US" sz="2400" dirty="0">
                <a:latin typeface="Tahoma" panose="020B0604030504040204" pitchFamily="34" charset="0"/>
                <a:ea typeface="宋体" panose="02010600030101010101" pitchFamily="2" charset="-122"/>
              </a:rPr>
              <a:t>欠款</a:t>
            </a:r>
            <a:r>
              <a:rPr lang="en-US" altLang="zh-CN" sz="2400" dirty="0">
                <a:latin typeface="Tahoma" panose="020B0604030504040204" pitchFamily="34" charset="0"/>
                <a:ea typeface="宋体" panose="02010600030101010101" pitchFamily="2" charset="-122"/>
              </a:rPr>
              <a:t>112556</a:t>
            </a:r>
            <a:r>
              <a:rPr lang="zh-CN" altLang="en-US" sz="2400" dirty="0">
                <a:latin typeface="Tahoma" panose="020B0604030504040204" pitchFamily="34" charset="0"/>
                <a:ea typeface="宋体" panose="02010600030101010101" pitchFamily="2" charset="-122"/>
              </a:rPr>
              <a:t>元</a:t>
            </a:r>
            <a:endParaRPr lang="zh-CN" altLang="en-US" sz="2400" dirty="0">
              <a:latin typeface="Tahoma" panose="020B0604030504040204" pitchFamily="34" charset="0"/>
              <a:ea typeface="宋体" panose="02010600030101010101" pitchFamily="2" charset="-122"/>
            </a:endParaRPr>
          </a:p>
        </p:txBody>
      </p:sp>
      <p:sp>
        <p:nvSpPr>
          <p:cNvPr id="93203" name="云形标注 52249"/>
          <p:cNvSpPr/>
          <p:nvPr/>
        </p:nvSpPr>
        <p:spPr>
          <a:xfrm>
            <a:off x="8183563" y="1773238"/>
            <a:ext cx="2160587" cy="2376487"/>
          </a:xfrm>
          <a:prstGeom prst="cloudCallout">
            <a:avLst>
              <a:gd name="adj1" fmla="val -64546"/>
              <a:gd name="adj2" fmla="val 80662"/>
            </a:avLst>
          </a:prstGeom>
          <a:solidFill>
            <a:schemeClr val="accent1"/>
          </a:solidFill>
          <a:ln w="9525" cap="flat" cmpd="sng">
            <a:solidFill>
              <a:schemeClr val="tx1"/>
            </a:solidFill>
            <a:prstDash val="solid"/>
            <a:round/>
            <a:headEnd type="none" w="med" len="med"/>
            <a:tailEnd type="none" w="med" len="med"/>
          </a:ln>
        </p:spPr>
        <p:txBody>
          <a:bodyPr anchor="t"/>
          <a:p>
            <a:pPr lvl="0" algn="ctr"/>
            <a:r>
              <a:rPr lang="zh-CN" altLang="en-US" sz="2400" dirty="0">
                <a:latin typeface="Tahoma" panose="020B0604030504040204" pitchFamily="34" charset="0"/>
                <a:ea typeface="宋体" panose="02010600030101010101" pitchFamily="2" charset="-122"/>
              </a:rPr>
              <a:t>刘国林负责清偿霍晨亮煤矸石款。 </a:t>
            </a:r>
            <a:endParaRPr lang="zh-CN" altLang="en-US" sz="2400" dirty="0">
              <a:latin typeface="Tahoma" panose="020B0604030504040204" pitchFamily="34" charset="0"/>
              <a:ea typeface="宋体" panose="0201060003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50" name="标题 78849"/>
          <p:cNvSpPr>
            <a:spLocks noGrp="1"/>
          </p:cNvSpPr>
          <p:nvPr>
            <p:ph type="title"/>
          </p:nvPr>
        </p:nvSpPr>
        <p:spPr/>
        <p:txBody>
          <a:bodyPr anchor="ctr"/>
          <a:p>
            <a:pPr fontAlgn="base"/>
            <a:r>
              <a:rPr lang="zh-CN" altLang="en-US" strike="noStrike" noProof="1" dirty="0">
                <a:ln w="22225">
                  <a:solidFill>
                    <a:schemeClr val="accent2"/>
                  </a:solidFill>
                  <a:prstDash val="solid"/>
                </a:ln>
                <a:solidFill>
                  <a:schemeClr val="accent2">
                    <a:lumMod val="40000"/>
                    <a:lumOff val="60000"/>
                  </a:schemeClr>
                </a:solidFill>
                <a:effectLst/>
              </a:rPr>
              <a:t>一、合伙企业法概述</a:t>
            </a:r>
            <a:endParaRPr lang="zh-CN" altLang="en-US" strike="noStrike" noProof="1" dirty="0">
              <a:ln w="22225">
                <a:solidFill>
                  <a:schemeClr val="accent2"/>
                </a:solidFill>
                <a:prstDash val="solid"/>
              </a:ln>
              <a:solidFill>
                <a:schemeClr val="accent2">
                  <a:lumMod val="40000"/>
                  <a:lumOff val="60000"/>
                </a:schemeClr>
              </a:solidFill>
              <a:effectLst/>
            </a:endParaRPr>
          </a:p>
        </p:txBody>
      </p:sp>
      <p:sp>
        <p:nvSpPr>
          <p:cNvPr id="78851" name="文本占位符 78850"/>
          <p:cNvSpPr>
            <a:spLocks noGrp="1"/>
          </p:cNvSpPr>
          <p:nvPr>
            <p:ph idx="1"/>
          </p:nvPr>
        </p:nvSpPr>
        <p:spPr>
          <a:xfrm>
            <a:off x="1524000" y="1412875"/>
            <a:ext cx="9144000" cy="5256213"/>
          </a:xfrm>
          <a:ln>
            <a:solidFill>
              <a:schemeClr val="bg1"/>
            </a:solidFill>
          </a:ln>
        </p:spPr>
        <p:txBody>
          <a:bodyPr/>
          <a:p>
            <a:pPr fontAlgn="base">
              <a:buNone/>
            </a:pPr>
            <a:r>
              <a:rPr lang="zh-CN" altLang="en-US" b="1" strike="noStrike" noProof="1" dirty="0"/>
              <a:t>（一）合伙的概念（什么是合伙？）</a:t>
            </a:r>
            <a:endParaRPr lang="zh-CN" altLang="en-US" b="1" strike="noStrike" noProof="1" dirty="0"/>
          </a:p>
          <a:p>
            <a:pPr fontAlgn="base">
              <a:buNone/>
            </a:pPr>
            <a:r>
              <a:rPr lang="zh-CN" altLang="en-US" strike="noStrike" noProof="1" dirty="0"/>
              <a:t>         </a:t>
            </a:r>
            <a:r>
              <a:rPr lang="zh-CN" altLang="en-US" strike="noStrike" noProof="1" dirty="0">
                <a:latin typeface="方正姚体" panose="02010601030101010101" pitchFamily="2" charset="-122"/>
                <a:ea typeface="方正姚体" panose="02010601030101010101" pitchFamily="2" charset="-122"/>
              </a:rPr>
              <a:t>指两个以上的人为着共同目的，相互约定共同出资、共同经营、共享收益、共担风险的</a:t>
            </a:r>
            <a:r>
              <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rPr>
              <a:t>自愿联合</a:t>
            </a:r>
            <a:r>
              <a:rPr lang="zh-CN" altLang="en-US" strike="noStrike" noProof="1" dirty="0">
                <a:latin typeface="方正姚体" panose="02010601030101010101" pitchFamily="2" charset="-122"/>
                <a:ea typeface="方正姚体" panose="02010601030101010101" pitchFamily="2" charset="-122"/>
              </a:rPr>
              <a:t>。      </a:t>
            </a:r>
            <a:endParaRPr lang="zh-CN" altLang="en-US" strike="noStrike" noProof="1" dirty="0">
              <a:latin typeface="方正姚体" panose="02010601030101010101" pitchFamily="2" charset="-122"/>
              <a:ea typeface="方正姚体" panose="02010601030101010101" pitchFamily="2" charset="-122"/>
            </a:endParaRPr>
          </a:p>
          <a:p>
            <a:pPr fontAlgn="base">
              <a:buNone/>
            </a:pPr>
            <a:r>
              <a:rPr lang="zh-CN" altLang="en-US" strike="noStrike" noProof="1" dirty="0">
                <a:latin typeface="方正姚体" panose="02010601030101010101" pitchFamily="2" charset="-122"/>
                <a:ea typeface="方正姚体" panose="02010601030101010101" pitchFamily="2" charset="-122"/>
              </a:rPr>
              <a:t>           源于：</a:t>
            </a:r>
            <a:r>
              <a:rPr lang="en-US" altLang="zh-CN" strike="noStrike" noProof="1" dirty="0">
                <a:latin typeface="方正姚体" panose="02010601030101010101" pitchFamily="2" charset="-122"/>
                <a:ea typeface="方正姚体" panose="02010601030101010101" pitchFamily="2" charset="-122"/>
              </a:rPr>
              <a:t>《</a:t>
            </a:r>
            <a:r>
              <a:rPr lang="zh-CN" altLang="en-US" strike="noStrike" noProof="1" dirty="0">
                <a:latin typeface="方正姚体" panose="02010601030101010101" pitchFamily="2" charset="-122"/>
                <a:ea typeface="方正姚体" panose="02010601030101010101" pitchFamily="2" charset="-122"/>
              </a:rPr>
              <a:t>民法通则</a:t>
            </a:r>
            <a:r>
              <a:rPr lang="en-US" altLang="zh-CN" strike="noStrike" noProof="1" dirty="0">
                <a:latin typeface="方正姚体" panose="02010601030101010101" pitchFamily="2" charset="-122"/>
                <a:ea typeface="方正姚体" panose="02010601030101010101" pitchFamily="2" charset="-122"/>
              </a:rPr>
              <a:t>》</a:t>
            </a:r>
            <a:r>
              <a:rPr lang="zh-CN" altLang="en-US" strike="noStrike" noProof="1" dirty="0">
                <a:latin typeface="方正姚体" panose="02010601030101010101" pitchFamily="2" charset="-122"/>
                <a:ea typeface="方正姚体" panose="02010601030101010101" pitchFamily="2" charset="-122"/>
              </a:rPr>
              <a:t>第</a:t>
            </a:r>
            <a:r>
              <a:rPr lang="en-US" altLang="zh-CN" strike="noStrike" noProof="1" dirty="0">
                <a:latin typeface="方正姚体" panose="02010601030101010101" pitchFamily="2" charset="-122"/>
                <a:ea typeface="方正姚体" panose="02010601030101010101" pitchFamily="2" charset="-122"/>
              </a:rPr>
              <a:t>30</a:t>
            </a:r>
            <a:r>
              <a:rPr lang="zh-CN" altLang="en-US" strike="noStrike" noProof="1" dirty="0">
                <a:latin typeface="方正姚体" panose="02010601030101010101" pitchFamily="2" charset="-122"/>
                <a:ea typeface="方正姚体" panose="02010601030101010101" pitchFamily="2" charset="-122"/>
              </a:rPr>
              <a:t>和</a:t>
            </a:r>
            <a:r>
              <a:rPr lang="en-US" altLang="zh-CN" strike="noStrike" noProof="1" dirty="0">
                <a:latin typeface="方正姚体" panose="02010601030101010101" pitchFamily="2" charset="-122"/>
                <a:ea typeface="方正姚体" panose="02010601030101010101" pitchFamily="2" charset="-122"/>
              </a:rPr>
              <a:t>《</a:t>
            </a:r>
            <a:r>
              <a:rPr lang="zh-CN" altLang="en-US" strike="noStrike" noProof="1" dirty="0">
                <a:latin typeface="方正姚体" panose="02010601030101010101" pitchFamily="2" charset="-122"/>
                <a:ea typeface="方正姚体" panose="02010601030101010101" pitchFamily="2" charset="-122"/>
              </a:rPr>
              <a:t>合伙企业法</a:t>
            </a:r>
            <a:r>
              <a:rPr lang="en-US" altLang="zh-CN" strike="noStrike" noProof="1" dirty="0">
                <a:latin typeface="方正姚体" panose="02010601030101010101" pitchFamily="2" charset="-122"/>
                <a:ea typeface="方正姚体" panose="02010601030101010101" pitchFamily="2" charset="-122"/>
              </a:rPr>
              <a:t>》</a:t>
            </a:r>
            <a:r>
              <a:rPr lang="zh-CN" altLang="en-US" strike="noStrike" noProof="1" dirty="0">
                <a:latin typeface="方正姚体" panose="02010601030101010101" pitchFamily="2" charset="-122"/>
                <a:ea typeface="方正姚体" panose="02010601030101010101" pitchFamily="2" charset="-122"/>
              </a:rPr>
              <a:t>第</a:t>
            </a:r>
            <a:r>
              <a:rPr lang="en-US" altLang="zh-CN" strike="noStrike" noProof="1" dirty="0">
                <a:latin typeface="方正姚体" panose="02010601030101010101" pitchFamily="2" charset="-122"/>
                <a:ea typeface="方正姚体" panose="02010601030101010101" pitchFamily="2" charset="-122"/>
              </a:rPr>
              <a:t>2</a:t>
            </a:r>
            <a:r>
              <a:rPr lang="zh-CN" altLang="en-US" strike="noStrike" noProof="1" dirty="0">
                <a:latin typeface="方正姚体" panose="02010601030101010101" pitchFamily="2" charset="-122"/>
                <a:ea typeface="方正姚体" panose="02010601030101010101" pitchFamily="2" charset="-122"/>
              </a:rPr>
              <a:t>条的规定，从这两条的规定来看，我国民法对于合伙的规定既包括了其</a:t>
            </a:r>
            <a:r>
              <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rPr>
              <a:t>契约</a:t>
            </a:r>
            <a:r>
              <a:rPr lang="zh-CN" altLang="en-US" strike="noStrike" noProof="1" dirty="0">
                <a:latin typeface="方正姚体" panose="02010601030101010101" pitchFamily="2" charset="-122"/>
                <a:ea typeface="方正姚体" panose="02010601030101010101" pitchFamily="2" charset="-122"/>
              </a:rPr>
              <a:t>的性质，又强调了合伙各方共同经营的</a:t>
            </a:r>
            <a:r>
              <a:rPr lang="zh-CN" altLang="en-US" strike="noStrike" noProof="1" dirty="0">
                <a:ln w="22225">
                  <a:solidFill>
                    <a:schemeClr val="accent2"/>
                  </a:solidFill>
                  <a:prstDash val="solid"/>
                </a:ln>
                <a:solidFill>
                  <a:schemeClr val="accent2">
                    <a:lumMod val="40000"/>
                    <a:lumOff val="60000"/>
                  </a:schemeClr>
                </a:solidFill>
                <a:effectLst/>
                <a:latin typeface="方正姚体" panose="02010601030101010101" pitchFamily="2" charset="-122"/>
                <a:ea typeface="方正姚体" panose="02010601030101010101" pitchFamily="2" charset="-122"/>
              </a:rPr>
              <a:t>组织体</a:t>
            </a:r>
            <a:r>
              <a:rPr lang="zh-CN" altLang="en-US" strike="noStrike" noProof="1" dirty="0">
                <a:latin typeface="方正姚体" panose="02010601030101010101" pitchFamily="2" charset="-122"/>
                <a:ea typeface="方正姚体" panose="02010601030101010101" pitchFamily="2" charset="-122"/>
              </a:rPr>
              <a:t>行为。</a:t>
            </a:r>
            <a:r>
              <a:rPr lang="zh-CN" altLang="en-US" strike="noStrike" noProof="1" dirty="0"/>
              <a:t> </a:t>
            </a:r>
            <a:endParaRPr lang="zh-CN" altLang="en-US" strike="noStrike" noProof="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5" name="文本占位符 79874"/>
          <p:cNvSpPr>
            <a:spLocks noGrp="1"/>
          </p:cNvSpPr>
          <p:nvPr>
            <p:ph idx="1"/>
          </p:nvPr>
        </p:nvSpPr>
        <p:spPr>
          <a:xfrm>
            <a:off x="1981200" y="1600200"/>
            <a:ext cx="8435975" cy="5068888"/>
          </a:xfrm>
          <a:ln>
            <a:solidFill>
              <a:schemeClr val="bg1"/>
            </a:solidFill>
          </a:ln>
        </p:spPr>
        <p:txBody>
          <a:bodyPr/>
          <a:p>
            <a:pPr fontAlgn="base">
              <a:buNone/>
            </a:pPr>
            <a:r>
              <a:rPr lang="zh-CN" altLang="en-US" b="1" strike="noStrike" noProof="1" dirty="0"/>
              <a:t>（二）合伙企业的概念及分类</a:t>
            </a:r>
            <a:endParaRPr lang="zh-CN" altLang="en-US" b="1" strike="noStrike" noProof="1" dirty="0"/>
          </a:p>
          <a:p>
            <a:pPr fontAlgn="base">
              <a:buNone/>
            </a:pPr>
            <a:r>
              <a:rPr lang="en-US" altLang="zh-CN" strike="noStrike" noProof="1" dirty="0">
                <a:latin typeface="华文细黑" panose="02010600040101010101" pitchFamily="2" charset="-122"/>
                <a:ea typeface="华文细黑" panose="02010600040101010101" pitchFamily="2" charset="-122"/>
              </a:rPr>
              <a:t>1</a:t>
            </a:r>
            <a:r>
              <a:rPr lang="zh-CN" altLang="en-US" strike="noStrike" noProof="1" dirty="0">
                <a:latin typeface="华文细黑" panose="02010600040101010101" pitchFamily="2" charset="-122"/>
                <a:ea typeface="华文细黑" panose="02010600040101010101" pitchFamily="2" charset="-122"/>
              </a:rPr>
              <a:t>、合伙企业，是指自然人、法人和其他组织依照</a:t>
            </a:r>
            <a:r>
              <a:rPr lang="en-US" altLang="zh-CN" strike="noStrike" noProof="1" dirty="0">
                <a:latin typeface="华文细黑" panose="02010600040101010101" pitchFamily="2" charset="-122"/>
                <a:ea typeface="华文细黑" panose="02010600040101010101" pitchFamily="2" charset="-122"/>
              </a:rPr>
              <a:t>《</a:t>
            </a:r>
            <a:r>
              <a:rPr lang="zh-CN" altLang="en-US" strike="noStrike" noProof="1" dirty="0">
                <a:latin typeface="华文细黑" panose="02010600040101010101" pitchFamily="2" charset="-122"/>
                <a:ea typeface="华文细黑" panose="02010600040101010101" pitchFamily="2" charset="-122"/>
              </a:rPr>
              <a:t>中华人民共和国合伙企业法</a:t>
            </a:r>
            <a:r>
              <a:rPr lang="en-US" altLang="zh-CN" strike="noStrike" noProof="1" dirty="0">
                <a:latin typeface="华文细黑" panose="02010600040101010101" pitchFamily="2" charset="-122"/>
                <a:ea typeface="华文细黑" panose="02010600040101010101" pitchFamily="2" charset="-122"/>
              </a:rPr>
              <a:t>》</a:t>
            </a:r>
            <a:r>
              <a:rPr lang="zh-CN" altLang="en-US" strike="noStrike" noProof="1" dirty="0">
                <a:latin typeface="华文细黑" panose="02010600040101010101" pitchFamily="2" charset="-122"/>
                <a:ea typeface="华文细黑" panose="02010600040101010101" pitchFamily="2" charset="-122"/>
              </a:rPr>
              <a:t>在中国境内设立的普通合伙企业和有限合伙企业。</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en-US" altLang="zh-CN" strike="noStrike" noProof="1" dirty="0">
                <a:latin typeface="华文细黑" panose="02010600040101010101" pitchFamily="2" charset="-122"/>
                <a:ea typeface="华文细黑" panose="02010600040101010101" pitchFamily="2" charset="-122"/>
              </a:rPr>
              <a:t>2</a:t>
            </a:r>
            <a:r>
              <a:rPr lang="zh-CN" altLang="en-US" strike="noStrike" noProof="1" dirty="0">
                <a:latin typeface="华文细黑" panose="02010600040101010101" pitchFamily="2" charset="-122"/>
                <a:ea typeface="华文细黑" panose="02010600040101010101" pitchFamily="2" charset="-122"/>
              </a:rPr>
              <a:t>、分类：</a:t>
            </a:r>
            <a:endParaRPr lang="zh-CN" altLang="en-US" strike="noStrike" noProof="1" dirty="0">
              <a:latin typeface="华文细黑" panose="02010600040101010101" pitchFamily="2" charset="-122"/>
              <a:ea typeface="华文细黑" panose="02010600040101010101" pitchFamily="2" charset="-122"/>
            </a:endParaRPr>
          </a:p>
          <a:p>
            <a:pPr fontAlgn="base">
              <a:buNone/>
            </a:pPr>
            <a:r>
              <a:rPr lang="zh-CN" altLang="en-US" strike="noStrike" noProof="1" dirty="0"/>
              <a:t>                       </a:t>
            </a:r>
            <a:r>
              <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rPr>
              <a:t>普通合伙企业（含特殊的</a:t>
            </a:r>
            <a:r>
              <a:rPr lang="zh-CN" altLang="en-US" strike="noStrike" noProof="1">
                <a:ln w="22225">
                  <a:solidFill>
                    <a:schemeClr val="accent2"/>
                  </a:solidFill>
                  <a:prstDash val="solid"/>
                </a:ln>
                <a:solidFill>
                  <a:schemeClr val="accent2">
                    <a:lumMod val="40000"/>
                    <a:lumOff val="60000"/>
                  </a:schemeClr>
                </a:solidFill>
                <a:effectLst/>
              </a:rPr>
              <a:t>﹡</a:t>
            </a:r>
            <a:r>
              <a:rPr lang="zh-CN" altLang="en-US" strike="noStrike" noProof="1" dirty="0">
                <a:solidFill>
                  <a:srgbClr val="FFFF00"/>
                </a:solidFill>
                <a:latin typeface="黑体" panose="02010609060101010101" pitchFamily="2" charset="-122"/>
                <a:ea typeface="黑体" panose="02010609060101010101" pitchFamily="2" charset="-122"/>
              </a:rPr>
              <a:t>）</a:t>
            </a:r>
            <a:endParaRPr lang="zh-CN" altLang="en-US" strike="noStrike" noProof="1" dirty="0">
              <a:solidFill>
                <a:srgbClr val="FFFF00"/>
              </a:solidFill>
              <a:latin typeface="黑体" panose="02010609060101010101" pitchFamily="2" charset="-122"/>
              <a:ea typeface="黑体" panose="02010609060101010101" pitchFamily="2" charset="-122"/>
            </a:endParaRPr>
          </a:p>
          <a:p>
            <a:pPr fontAlgn="base">
              <a:buNone/>
            </a:pPr>
            <a:r>
              <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rPr>
              <a:t>合伙企业</a:t>
            </a:r>
            <a:endPar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endParaRPr>
          </a:p>
          <a:p>
            <a:pPr fontAlgn="base">
              <a:buNone/>
            </a:pPr>
            <a:r>
              <a:rPr lang="zh-CN" altLang="en-US" strike="noStrike" noProof="1" dirty="0">
                <a:solidFill>
                  <a:srgbClr val="FFFF00"/>
                </a:solidFill>
                <a:latin typeface="黑体" panose="02010609060101010101" pitchFamily="2" charset="-122"/>
                <a:ea typeface="黑体" panose="02010609060101010101" pitchFamily="2" charset="-122"/>
              </a:rPr>
              <a:t>           </a:t>
            </a:r>
            <a:r>
              <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rPr>
              <a:t>有限合伙企业</a:t>
            </a:r>
            <a:endParaRPr lang="zh-CN" altLang="en-US" strike="noStrike" noProof="1" dirty="0">
              <a:ln w="22225">
                <a:solidFill>
                  <a:schemeClr val="accent2"/>
                </a:solidFill>
                <a:prstDash val="solid"/>
              </a:ln>
              <a:solidFill>
                <a:schemeClr val="accent2">
                  <a:lumMod val="40000"/>
                  <a:lumOff val="60000"/>
                </a:schemeClr>
              </a:solidFill>
              <a:effectLst/>
              <a:latin typeface="黑体" panose="02010609060101010101" pitchFamily="2" charset="-122"/>
              <a:ea typeface="黑体" panose="02010609060101010101" pitchFamily="2" charset="-122"/>
            </a:endParaRPr>
          </a:p>
        </p:txBody>
      </p:sp>
      <p:sp>
        <p:nvSpPr>
          <p:cNvPr id="79876" name="标题 79875"/>
          <p:cNvSpPr>
            <a:spLocks noGrp="1"/>
          </p:cNvSpPr>
          <p:nvPr>
            <p:ph type="title"/>
          </p:nvPr>
        </p:nvSpPr>
        <p:spPr>
          <a:xfrm>
            <a:off x="1981200" y="274638"/>
            <a:ext cx="8435975" cy="1143000"/>
          </a:xfrm>
          <a:ln>
            <a:solidFill>
              <a:schemeClr val="bg1"/>
            </a:solidFill>
          </a:ln>
        </p:spPr>
        <p:txBody>
          <a:bodyPr anchor="ctr"/>
          <a:p>
            <a:pPr fontAlgn="base"/>
            <a:r>
              <a:rPr lang="zh-CN" altLang="en-US" strike="noStrike" noProof="1" dirty="0">
                <a:ln w="22225">
                  <a:solidFill>
                    <a:schemeClr val="accent2"/>
                  </a:solidFill>
                  <a:prstDash val="solid"/>
                </a:ln>
                <a:solidFill>
                  <a:schemeClr val="accent2">
                    <a:lumMod val="40000"/>
                    <a:lumOff val="60000"/>
                  </a:schemeClr>
                </a:solidFill>
                <a:effectLst/>
              </a:rPr>
              <a:t>一、合伙企业法概述</a:t>
            </a:r>
            <a:endParaRPr lang="zh-CN" altLang="en-US" strike="noStrike" noProof="1" dirty="0">
              <a:ln w="22225">
                <a:solidFill>
                  <a:schemeClr val="accent2"/>
                </a:solidFill>
                <a:prstDash val="solid"/>
              </a:ln>
              <a:solidFill>
                <a:schemeClr val="accent2">
                  <a:lumMod val="40000"/>
                  <a:lumOff val="60000"/>
                </a:schemeClr>
              </a:solidFill>
              <a:effectLst/>
            </a:endParaRPr>
          </a:p>
        </p:txBody>
      </p:sp>
      <p:sp>
        <p:nvSpPr>
          <p:cNvPr id="16387" name="左大括号 79876"/>
          <p:cNvSpPr/>
          <p:nvPr/>
        </p:nvSpPr>
        <p:spPr>
          <a:xfrm>
            <a:off x="3442018" y="3903663"/>
            <a:ext cx="288925" cy="1584325"/>
          </a:xfrm>
          <a:prstGeom prst="leftBrace">
            <a:avLst>
              <a:gd name="adj1" fmla="val 45619"/>
              <a:gd name="adj2" fmla="val 50000"/>
            </a:avLst>
          </a:prstGeom>
          <a:solidFill>
            <a:schemeClr val="tx2"/>
          </a:solidFill>
          <a:ln w="9525" cap="flat" cmpd="sng">
            <a:solidFill>
              <a:schemeClr val="bg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8433" name="图片 83974" descr="imagesCompact_20060625_044148_28577"/>
          <p:cNvPicPr>
            <a:picLocks noChangeAspect="1"/>
          </p:cNvPicPr>
          <p:nvPr/>
        </p:nvPicPr>
        <p:blipFill>
          <a:blip r:embed="rId1"/>
          <a:stretch>
            <a:fillRect/>
          </a:stretch>
        </p:blipFill>
        <p:spPr>
          <a:xfrm>
            <a:off x="5159375" y="404813"/>
            <a:ext cx="5194300" cy="6264275"/>
          </a:xfrm>
          <a:prstGeom prst="rect">
            <a:avLst/>
          </a:prstGeom>
          <a:noFill/>
          <a:ln w="9525">
            <a:noFill/>
          </a:ln>
        </p:spPr>
      </p:pic>
      <p:pic>
        <p:nvPicPr>
          <p:cNvPr id="18434" name="图片 83976" descr="412630"/>
          <p:cNvPicPr>
            <a:picLocks noChangeAspect="1"/>
          </p:cNvPicPr>
          <p:nvPr/>
        </p:nvPicPr>
        <p:blipFill>
          <a:blip r:embed="rId2"/>
          <a:stretch>
            <a:fillRect/>
          </a:stretch>
        </p:blipFill>
        <p:spPr>
          <a:xfrm>
            <a:off x="1774825" y="908050"/>
            <a:ext cx="3181350" cy="5400675"/>
          </a:xfrm>
          <a:prstGeom prst="rect">
            <a:avLst/>
          </a:prstGeom>
          <a:noFill/>
          <a:ln w="9525">
            <a:noFill/>
          </a:ln>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8985</Words>
  <Application>WPS 演示</Application>
  <PresentationFormat>宽屏</PresentationFormat>
  <Paragraphs>625</Paragraphs>
  <Slides>68</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68</vt:i4>
      </vt:variant>
    </vt:vector>
  </HeadingPairs>
  <TitlesOfParts>
    <vt:vector size="88" baseType="lpstr">
      <vt:lpstr>Arial</vt:lpstr>
      <vt:lpstr>宋体</vt:lpstr>
      <vt:lpstr>Wingdings</vt:lpstr>
      <vt:lpstr>Calibri</vt:lpstr>
      <vt:lpstr>微软雅黑</vt:lpstr>
      <vt:lpstr>黑体</vt:lpstr>
      <vt:lpstr>华文琥珀</vt:lpstr>
      <vt:lpstr>方正姚体</vt:lpstr>
      <vt:lpstr>华文细黑</vt:lpstr>
      <vt:lpstr>Arial Unicode MS</vt:lpstr>
      <vt:lpstr>Calibri Light</vt:lpstr>
      <vt:lpstr>楷体_GB2312</vt:lpstr>
      <vt:lpstr>方正舒体</vt:lpstr>
      <vt:lpstr>方正静蕾简体</vt:lpstr>
      <vt:lpstr>华文彩云</vt:lpstr>
      <vt:lpstr>Tahoma</vt:lpstr>
      <vt:lpstr>Webdings</vt:lpstr>
      <vt:lpstr>Times New Roman</vt:lpstr>
      <vt:lpstr>新宋体</vt:lpstr>
      <vt:lpstr>Office 主题</vt:lpstr>
      <vt:lpstr>PowerPoint 演示文稿</vt:lpstr>
      <vt:lpstr>学习目标</vt:lpstr>
      <vt:lpstr>PowerPoint 演示文稿</vt:lpstr>
      <vt:lpstr>PowerPoint 演示文稿</vt:lpstr>
      <vt:lpstr>知识结构图</vt:lpstr>
      <vt:lpstr>一、合伙企业法概述</vt:lpstr>
      <vt:lpstr>一、合伙企业法概述</vt:lpstr>
      <vt:lpstr>一、合伙企业法概述</vt:lpstr>
      <vt:lpstr>PowerPoint 演示文稿</vt:lpstr>
      <vt:lpstr>一、合伙企业法概述</vt:lpstr>
      <vt:lpstr>PowerPoint 演示文稿</vt:lpstr>
      <vt:lpstr>PowerPoint 演示文稿</vt:lpstr>
      <vt:lpstr>PowerPoint 演示文稿</vt:lpstr>
      <vt:lpstr>PowerPoint 演示文稿</vt:lpstr>
      <vt:lpstr>PowerPoint 演示文稿</vt:lpstr>
      <vt:lpstr>PowerPoint 演示文稿</vt:lpstr>
      <vt:lpstr>二、普通合伙企业</vt:lpstr>
      <vt:lpstr> 二、普通合伙企业 （一）普通合伙企业的概念</vt:lpstr>
      <vt:lpstr>PowerPoint 演示文稿</vt:lpstr>
      <vt:lpstr>PowerPoint 演示文稿</vt:lpstr>
      <vt:lpstr>二、普通合伙企业 （二）普通合伙企业的设立</vt:lpstr>
      <vt:lpstr>二、普通合伙企业 （二）普通合伙企业的设立</vt:lpstr>
      <vt:lpstr>二、普通合伙企业 （二）合伙企业的设立登记</vt:lpstr>
      <vt:lpstr>PowerPoint 演示文稿</vt:lpstr>
      <vt:lpstr>PowerPoint 演示文稿</vt:lpstr>
      <vt:lpstr>PowerPoint 演示文稿</vt:lpstr>
      <vt:lpstr>二、普通合伙企业 （三）合伙企业的财产</vt:lpstr>
      <vt:lpstr>PowerPoint 演示文稿</vt:lpstr>
      <vt:lpstr>二、普通合伙企业 （三）合伙企业的财产</vt:lpstr>
      <vt:lpstr>二、普通合伙企业 （三）合伙企业的财产</vt:lpstr>
      <vt:lpstr>二、普通合伙企业 （四）合伙事务执行</vt:lpstr>
      <vt:lpstr>二、普通合伙企业 （四）合伙事务执行</vt:lpstr>
      <vt:lpstr>二、普通合伙企业 （四）合伙事务执行</vt:lpstr>
      <vt:lpstr>二、普通合伙企业 （四）合伙事务执行</vt:lpstr>
      <vt:lpstr>PowerPoint 演示文稿</vt:lpstr>
      <vt:lpstr>二、普通合伙企业 （四）合伙事务执行</vt:lpstr>
      <vt:lpstr>二、普通合伙企业 （五）合伙企业与第三人的关系</vt:lpstr>
      <vt:lpstr>二、普通合伙企业 （五）合伙企业与第三人的关系</vt:lpstr>
      <vt:lpstr>PowerPoint 演示文稿</vt:lpstr>
      <vt:lpstr>PowerPoint 演示文稿</vt:lpstr>
      <vt:lpstr>（五）合伙企业与第三人的关系</vt:lpstr>
      <vt:lpstr>二、普通合伙企业 （六）入伙与退伙</vt:lpstr>
      <vt:lpstr>二、普通合伙企业 （六）入伙与退伙</vt:lpstr>
      <vt:lpstr>二、普通合伙企业 （六）入伙与退伙</vt:lpstr>
      <vt:lpstr>PowerPoint 演示文稿</vt:lpstr>
      <vt:lpstr>PowerPoint 演示文稿</vt:lpstr>
      <vt:lpstr>二、普通合伙企业 （七）特殊的普通合伙企业</vt:lpstr>
      <vt:lpstr>二、普通合伙企业 （七）特殊的普通合伙企业</vt:lpstr>
      <vt:lpstr>二、普通合伙企业 （七）特殊的普通合伙企业</vt:lpstr>
      <vt:lpstr>三、有限合伙企业 </vt:lpstr>
      <vt:lpstr>三、有限合伙企业 （一）概述</vt:lpstr>
      <vt:lpstr>三、有限合伙企业 （一）概述</vt:lpstr>
      <vt:lpstr>三、有限合伙企业 （二）有限合伙企业的特殊规定</vt:lpstr>
      <vt:lpstr>三、有限合伙企业 （四）有限合伙企业财产出质与转让的特殊规定</vt:lpstr>
      <vt:lpstr>三、有限合伙企业 （五）有限合伙人债务清偿的特殊规定</vt:lpstr>
      <vt:lpstr>三、有限合伙企业 （六）有限合伙企业入伙与退伙的特殊规定</vt:lpstr>
      <vt:lpstr>三、有限合伙企业 （七）合伙人性质转变的特殊规定</vt:lpstr>
      <vt:lpstr>四、合伙企业解散和清算 （一）合伙企业的解散</vt:lpstr>
      <vt:lpstr>四、合伙企业解散和清算 （二）合伙企业的清算</vt:lpstr>
      <vt:lpstr>五、违反合伙企业法的法律责任</vt:lpstr>
      <vt:lpstr>五、违反合伙企业法的法律责任</vt:lpstr>
      <vt:lpstr>五、违反合伙企业法的法律责任</vt:lpstr>
      <vt:lpstr>常见的合伙纠纷有哪些？</vt:lpstr>
      <vt:lpstr>案例：合伙忘记签协议欲拿分红被驳回</vt:lpstr>
      <vt:lpstr>案例：合伙账目未经清算 				诉讼无据被判驳回</vt:lpstr>
      <vt:lpstr>案例：合伙帐目未结算 				能否讨回投资款？</vt:lpstr>
      <vt:lpstr>退伙债务</vt:lpstr>
      <vt:lpstr>案例：散伙协议对合伙债务约定 				能否对抗第三人</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72</cp:revision>
  <dcterms:created xsi:type="dcterms:W3CDTF">2015-05-05T08:02:00Z</dcterms:created>
  <dcterms:modified xsi:type="dcterms:W3CDTF">2018-04-15T23:47:15Z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