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301" r:id="rId11"/>
    <p:sldId id="265" r:id="rId12"/>
    <p:sldId id="266" r:id="rId13"/>
    <p:sldId id="267" r:id="rId14"/>
    <p:sldId id="268" r:id="rId15"/>
    <p:sldId id="271" r:id="rId16"/>
    <p:sldId id="272" r:id="rId17"/>
    <p:sldId id="290" r:id="rId18"/>
    <p:sldId id="277" r:id="rId19"/>
    <p:sldId id="278" r:id="rId20"/>
    <p:sldId id="279" r:id="rId21"/>
    <p:sldId id="280" r:id="rId22"/>
    <p:sldId id="284" r:id="rId23"/>
    <p:sldId id="281" r:id="rId24"/>
    <p:sldId id="282" r:id="rId25"/>
    <p:sldId id="274" r:id="rId26"/>
    <p:sldId id="283" r:id="rId27"/>
    <p:sldId id="27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19.emf"/><Relationship Id="rId4" Type="http://schemas.openxmlformats.org/officeDocument/2006/relationships/image" Target="../media/image18.emf"/><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showMasterSp="0">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55652" y="252414"/>
            <a:ext cx="10678583" cy="7572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55652" y="1206500"/>
            <a:ext cx="10678583" cy="5254625"/>
          </a:xfrm>
        </p:spPr>
        <p:txBody>
          <a:bodyPr/>
          <a:lstStyle/>
          <a:p>
            <a:endParaRPr lang="zh-CN" altLang="en-US"/>
          </a:p>
        </p:txBody>
      </p:sp>
      <p:sp>
        <p:nvSpPr>
          <p:cNvPr id="4" name="日期占位符 3"/>
          <p:cNvSpPr>
            <a:spLocks noGrp="1"/>
          </p:cNvSpPr>
          <p:nvPr>
            <p:ph type="dt" sz="half" idx="10"/>
          </p:nvPr>
        </p:nvSpPr>
        <p:spPr>
          <a:xfrm>
            <a:off x="838200" y="6356351"/>
            <a:ext cx="2743200" cy="365125"/>
          </a:xfrm>
        </p:spPr>
        <p:txBody>
          <a:bodyPr/>
          <a:lstStyle>
            <a:lvl1pPr>
              <a:defRPr/>
            </a:lvl1pPr>
          </a:lstStyle>
          <a:p>
            <a:endParaRPr lang="en-US" altLang="zh-CN"/>
          </a:p>
        </p:txBody>
      </p:sp>
      <p:sp>
        <p:nvSpPr>
          <p:cNvPr id="5" name="页脚占位符 4"/>
          <p:cNvSpPr>
            <a:spLocks noGrp="1"/>
          </p:cNvSpPr>
          <p:nvPr>
            <p:ph type="ftr" sz="quarter" idx="11"/>
          </p:nvPr>
        </p:nvSpPr>
        <p:spPr>
          <a:xfrm>
            <a:off x="4038600" y="6356351"/>
            <a:ext cx="4114800" cy="365125"/>
          </a:xfrm>
        </p:spPr>
        <p:txBody>
          <a:bodyPr/>
          <a:lstStyle>
            <a:lvl1pPr>
              <a:defRPr/>
            </a:lvl1p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lvl1pPr>
              <a:defRPr/>
            </a:lvl1pPr>
          </a:lstStyle>
          <a:p>
            <a:fld id="{1630B58A-7C20-4793-BD57-CC95C5110B23}"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838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标题占位符 1"/>
          <p:cNvSpPr>
            <a:spLocks noGrp="1"/>
          </p:cNvSpPr>
          <p:nvPr>
            <p:ph type="title" hasCustomPrompt="1"/>
          </p:nvPr>
        </p:nvSpPr>
        <p:spPr>
          <a:xfrm>
            <a:off x="2145771" y="164639"/>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3.0 </a:t>
            </a:r>
            <a:r>
              <a:rPr lang="zh-CN" altLang="en-US" dirty="0" smtClean="0"/>
              <a:t>请输入标题</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16.emf"/><Relationship Id="rId7" Type="http://schemas.openxmlformats.org/officeDocument/2006/relationships/oleObject" Target="../embeddings/oleObject5.bin"/><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14.emf"/><Relationship Id="rId19" Type="http://schemas.openxmlformats.org/officeDocument/2006/relationships/vmlDrawing" Target="../drawings/vmlDrawing1.vml"/><Relationship Id="rId18" Type="http://schemas.openxmlformats.org/officeDocument/2006/relationships/slideLayout" Target="../slideLayouts/slideLayout13.xml"/><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emf"/><Relationship Id="rId13" Type="http://schemas.openxmlformats.org/officeDocument/2006/relationships/oleObject" Target="../embeddings/oleObject8.bin"/><Relationship Id="rId12" Type="http://schemas.openxmlformats.org/officeDocument/2006/relationships/image" Target="../media/image18.emf"/><Relationship Id="rId11" Type="http://schemas.openxmlformats.org/officeDocument/2006/relationships/oleObject" Target="../embeddings/oleObject7.bin"/><Relationship Id="rId10" Type="http://schemas.openxmlformats.org/officeDocument/2006/relationships/image" Target="../media/image17.emf"/><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file:///E:\2018&#32463;&#27982;&#27861;\&#35838;&#20214;\&#39033;&#30446;&#19968;\24%20&#32426;&#24405;&#29255;%20&#31569;&#26790;&#36335;&#19978;%20&#65288;&#20826;&#30340;&#22859;&#26007;&#21382;&#31243;&#65289;&#31532;&#20108;&#21313;&#22235;&#38598;%20&#27861;&#27835;&#20013;&#22269;_&#26631;&#28165;.mp4" TargetMode="External"/><Relationship Id="rId2" Type="http://schemas.openxmlformats.org/officeDocument/2006/relationships/video" Target="file:///E:\2018&#32463;&#27982;&#27861;\&#35838;&#20214;\&#39033;&#30446;&#19968;\24%20&#32426;&#24405;&#29255;%20&#31569;&#26790;&#36335;&#19978;%20&#65288;&#20826;&#30340;&#22859;&#26007;&#21382;&#31243;&#65289;&#31532;&#20108;&#21313;&#22235;&#38598;%20&#27861;&#27835;&#20013;&#22269;_&#26631;&#28165;.mp4" TargetMode="External"/><Relationship Id="rId1" Type="http://schemas.openxmlformats.org/officeDocument/2006/relationships/hyperlink" Target="24%20&#32426;&#24405;&#29255;%20&#31569;&#26790;&#36335;&#19978;%20&#65288;&#20826;&#30340;&#22859;&#26007;&#21382;&#31243;&#65289;&#31532;&#20108;&#21313;&#22235;&#38598;%20&#27861;&#27835;&#20013;&#22269;_&#26631;&#28165;.mp4"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E:\2018&#32463;&#27982;&#27861;\&#35838;&#20214;\&#39033;&#30446;&#19968;\&#30475;&#19996;&#26041;20180109&#8220;&#38634;&#20065;&#23472;&#23458;&#8221;&#20107;&#20214;&#65306;&#35760;&#32773;&#25506;&#35775;&#27704;&#23433;&#26519;&#22330;%20&#28041;&#20107;&#20225;&#19994;&#8220;&#36213;&#23478;&#22823;&#38498;&#23478;&#24237;&#26053;&#39302;&#8221;&#34987;&#25688;&#29260;%20&#39640;&#28165;_&#39640;&#28165;.mp4" TargetMode="External"/><Relationship Id="rId1" Type="http://schemas.openxmlformats.org/officeDocument/2006/relationships/video" Target="file:///E:\2018&#32463;&#27982;&#27861;\&#35838;&#20214;\&#39033;&#30446;&#19968;\&#30475;&#19996;&#26041;20180109&#8220;&#38634;&#20065;&#23472;&#23458;&#8221;&#20107;&#20214;&#65306;&#35760;&#32773;&#25506;&#35775;&#27704;&#23433;&#26519;&#22330;%20&#28041;&#20107;&#20225;&#19994;&#8220;&#36213;&#23478;&#22823;&#38498;&#23478;&#24237;&#26053;&#39302;&#8221;&#34987;&#25688;&#29260;%20&#39640;&#28165;_&#39640;&#28165;.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3216275" y="1989138"/>
            <a:ext cx="2011680" cy="1266190"/>
          </a:xfrm>
          <a:prstGeom prst="rect">
            <a:avLst/>
          </a:prstGeom>
          <a:noFill/>
          <a:ln w="9525">
            <a:noFill/>
          </a:ln>
        </p:spPr>
        <p:txBody>
          <a:bodyPr wrap="none" anchor="t">
            <a:spAutoFit/>
          </a:bodyPr>
          <a:p>
            <a:pPr lvl="0" indent="0"/>
            <a:r>
              <a:rPr lang="zh-CN" altLang="en-US" sz="7200" b="1" dirty="0">
                <a:solidFill>
                  <a:srgbClr val="2E2E2E"/>
                </a:solidFill>
                <a:latin typeface="Calibri" panose="020F0502020204030204" charset="0"/>
                <a:ea typeface="微软雅黑" panose="020B0503020204020204" charset="-122"/>
                <a:sym typeface="Calibri" panose="020F0502020204030204" charset="0"/>
              </a:rPr>
              <a:t>认识</a:t>
            </a:r>
            <a:endParaRPr lang="zh-CN" altLang="en-US" sz="96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6024563" y="1701800"/>
            <a:ext cx="2879725" cy="1676400"/>
          </a:xfrm>
          <a:prstGeom prst="rect">
            <a:avLst/>
          </a:prstGeom>
          <a:noFill/>
          <a:ln w="9525">
            <a:noFill/>
          </a:ln>
        </p:spPr>
        <p:txBody>
          <a:bodyPr wrap="square" anchor="t">
            <a:spAutoFit/>
          </a:bodyPr>
          <a:p>
            <a:pPr lvl="0" indent="0"/>
            <a:r>
              <a:rPr lang="zh-CN" altLang="en-US" sz="10400" b="1" dirty="0">
                <a:solidFill>
                  <a:srgbClr val="FFD03B"/>
                </a:solidFill>
                <a:latin typeface="微软雅黑" panose="020B0503020204020204" charset="-122"/>
                <a:ea typeface="宋体" panose="02010600030101010101" pitchFamily="2" charset="-122"/>
                <a:sym typeface="微软雅黑" panose="020B0503020204020204" charset="-122"/>
              </a:rPr>
              <a:t>经济</a:t>
            </a:r>
            <a:endParaRPr lang="zh-CN" altLang="en-US" sz="104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indent="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indent="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indent="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sp>
        <p:nvSpPr>
          <p:cNvPr id="3079" name="文本框 3079"/>
          <p:cNvSpPr txBox="1"/>
          <p:nvPr/>
        </p:nvSpPr>
        <p:spPr>
          <a:xfrm>
            <a:off x="8759825" y="2133600"/>
            <a:ext cx="930275" cy="1188720"/>
          </a:xfrm>
          <a:prstGeom prst="rect">
            <a:avLst/>
          </a:prstGeom>
          <a:noFill/>
          <a:ln w="9525">
            <a:noFill/>
          </a:ln>
        </p:spPr>
        <p:txBody>
          <a:bodyPr anchor="t">
            <a:spAutoFit/>
          </a:bodyPr>
          <a:p>
            <a:pPr lvl="0" indent="0"/>
            <a:r>
              <a:rPr lang="zh-CN" altLang="en-US" sz="7200" b="1" dirty="0">
                <a:ea typeface="宋体" panose="02010600030101010101" pitchFamily="2" charset="-122"/>
              </a:rPr>
              <a:t>法</a:t>
            </a:r>
            <a:endParaRPr lang="zh-CN" altLang="en-US" sz="7200" b="1" dirty="0">
              <a:ea typeface="宋体" panose="02010600030101010101" pitchFamily="2" charset="-122"/>
            </a:endParaRPr>
          </a:p>
        </p:txBody>
      </p:sp>
      <p:pic>
        <p:nvPicPr>
          <p:cNvPr id="3078" name="图片 3078" descr="MomentCam_20150922_211017"/>
          <p:cNvPicPr>
            <a:picLocks noChangeAspect="1"/>
          </p:cNvPicPr>
          <p:nvPr/>
        </p:nvPicPr>
        <p:blipFill>
          <a:blip r:embed="rId1"/>
          <a:stretch>
            <a:fillRect/>
          </a:stretch>
        </p:blipFill>
        <p:spPr>
          <a:xfrm>
            <a:off x="-107950" y="364490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anchor="ctr"/>
          <a:p>
            <a:endParaRPr lang="zh-CN" altLang="en-US"/>
          </a:p>
        </p:txBody>
      </p:sp>
      <p:pic>
        <p:nvPicPr>
          <p:cNvPr id="11266" name="内容占位符 3"/>
          <p:cNvPicPr>
            <a:picLocks noGrp="1" noChangeAspect="1"/>
          </p:cNvPicPr>
          <p:nvPr>
            <p:ph idx="1"/>
          </p:nvPr>
        </p:nvPicPr>
        <p:blipFill>
          <a:blip r:embed="rId1"/>
          <a:stretch>
            <a:fillRect/>
          </a:stretch>
        </p:blipFill>
        <p:spPr>
          <a:xfrm>
            <a:off x="2811463" y="1398588"/>
            <a:ext cx="6416675" cy="48133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anchor="ctr"/>
          <a:p>
            <a:endParaRPr lang="zh-CN" altLang="en-US"/>
          </a:p>
        </p:txBody>
      </p:sp>
      <p:pic>
        <p:nvPicPr>
          <p:cNvPr id="12290" name="内容占位符 3"/>
          <p:cNvPicPr>
            <a:picLocks noGrp="1" noChangeAspect="1"/>
          </p:cNvPicPr>
          <p:nvPr>
            <p:ph idx="1"/>
          </p:nvPr>
        </p:nvPicPr>
        <p:blipFill>
          <a:blip r:embed="rId1"/>
          <a:stretch>
            <a:fillRect/>
          </a:stretch>
        </p:blipFill>
        <p:spPr>
          <a:xfrm>
            <a:off x="2667000" y="1219200"/>
            <a:ext cx="6840538" cy="51181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p:txBody>
          <a:bodyPr anchor="ctr"/>
          <a:p>
            <a:endParaRPr lang="zh-CN" altLang="en-US"/>
          </a:p>
        </p:txBody>
      </p:sp>
      <p:pic>
        <p:nvPicPr>
          <p:cNvPr id="13314" name="内容占位符 3"/>
          <p:cNvPicPr>
            <a:picLocks noGrp="1" noChangeAspect="1"/>
          </p:cNvPicPr>
          <p:nvPr>
            <p:ph idx="1"/>
          </p:nvPr>
        </p:nvPicPr>
        <p:blipFill>
          <a:blip r:embed="rId1"/>
          <a:stretch>
            <a:fillRect/>
          </a:stretch>
        </p:blipFill>
        <p:spPr>
          <a:xfrm>
            <a:off x="2552700" y="1204913"/>
            <a:ext cx="6559550" cy="49212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定分止争</a:t>
            </a:r>
            <a:endParaRPr lang="zh-CN" altLang="en-US"/>
          </a:p>
        </p:txBody>
      </p:sp>
      <p:sp>
        <p:nvSpPr>
          <p:cNvPr id="3" name="内容占位符 2"/>
          <p:cNvSpPr>
            <a:spLocks noGrp="1"/>
          </p:cNvSpPr>
          <p:nvPr>
            <p:ph idx="1"/>
          </p:nvPr>
        </p:nvSpPr>
        <p:spPr/>
        <p:txBody>
          <a:bodyPr/>
          <a:p>
            <a:r>
              <a:rPr lang="en-US" altLang="zh-CN">
                <a:latin typeface="+mn-ea"/>
                <a:sym typeface="+mn-ea"/>
              </a:rPr>
              <a:t>“</a:t>
            </a:r>
            <a:r>
              <a:rPr lang="zh-CN" altLang="en-US">
                <a:latin typeface="+mn-ea"/>
              </a:rPr>
              <a:t>一兔走，百人逐之，非以兔可分以为百也，由名分之未定也。夫卖兔者满市，而盗不敢取，由名分已定也。</a:t>
            </a:r>
            <a:r>
              <a:rPr lang="en-US" altLang="zh-CN">
                <a:latin typeface="+mn-ea"/>
              </a:rPr>
              <a:t>”</a:t>
            </a:r>
            <a:r>
              <a:rPr lang="en-US" altLang="zh-CN"/>
              <a:t>----</a:t>
            </a:r>
            <a:r>
              <a:rPr lang="zh-CN" altLang="en-US">
                <a:sym typeface="+mn-ea"/>
              </a:rPr>
              <a:t>商鞅</a:t>
            </a:r>
            <a:endParaRPr lang="zh-CN" altLang="en-US">
              <a:sym typeface="+mn-ea"/>
            </a:endParaRPr>
          </a:p>
          <a:p>
            <a:r>
              <a:rPr lang="en-US" altLang="zh-CN">
                <a:ln w="22225">
                  <a:solidFill>
                    <a:schemeClr val="accent2"/>
                  </a:solidFill>
                  <a:prstDash val="solid"/>
                </a:ln>
                <a:solidFill>
                  <a:schemeClr val="accent2">
                    <a:lumMod val="40000"/>
                    <a:lumOff val="60000"/>
                  </a:schemeClr>
                </a:solidFill>
                <a:effectLst/>
              </a:rPr>
              <a:t>“定分止争”是任何时代法律的基本作用。</a:t>
            </a:r>
            <a:endParaRPr lang="en-US" altLang="zh-CN">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sz="4800">
                <a:ln w="22225">
                  <a:solidFill>
                    <a:schemeClr val="accent2"/>
                  </a:solidFill>
                  <a:prstDash val="solid"/>
                </a:ln>
                <a:solidFill>
                  <a:schemeClr val="accent2">
                    <a:lumMod val="40000"/>
                    <a:lumOff val="60000"/>
                  </a:schemeClr>
                </a:solidFill>
                <a:effectLst/>
              </a:rPr>
              <a:t>我的一天</a:t>
            </a:r>
            <a:endParaRPr lang="zh-CN" altLang="en-US" sz="4800">
              <a:ln w="22225">
                <a:solidFill>
                  <a:schemeClr val="accent2"/>
                </a:solidFill>
                <a:prstDash val="solid"/>
              </a:ln>
              <a:solidFill>
                <a:schemeClr val="accent2">
                  <a:lumMod val="40000"/>
                  <a:lumOff val="60000"/>
                </a:schemeClr>
              </a:solidFill>
              <a:effectLst/>
            </a:endParaRPr>
          </a:p>
          <a:p>
            <a:pPr marL="0" indent="0">
              <a:buNone/>
            </a:pPr>
            <a:endParaRPr lang="zh-CN" altLang="en-US" sz="4800">
              <a:ln w="22225">
                <a:solidFill>
                  <a:schemeClr val="accent2"/>
                </a:solidFill>
                <a:prstDash val="solid"/>
              </a:ln>
              <a:solidFill>
                <a:schemeClr val="accent2">
                  <a:lumMod val="40000"/>
                  <a:lumOff val="60000"/>
                </a:schemeClr>
              </a:solidFill>
              <a:effectLst/>
            </a:endParaRPr>
          </a:p>
          <a:p>
            <a:pPr marL="0" indent="0">
              <a:buNone/>
            </a:pPr>
            <a:r>
              <a:rPr lang="zh-CN" altLang="en-US" sz="4800">
                <a:ln w="22225">
                  <a:solidFill>
                    <a:schemeClr val="accent2"/>
                  </a:solidFill>
                  <a:prstDash val="solid"/>
                </a:ln>
                <a:solidFill>
                  <a:schemeClr val="accent2">
                    <a:lumMod val="40000"/>
                    <a:lumOff val="60000"/>
                  </a:schemeClr>
                </a:solidFill>
                <a:effectLst/>
              </a:rPr>
              <a:t>我的寒假</a:t>
            </a:r>
            <a:endParaRPr lang="zh-CN" altLang="en-US" sz="4800">
              <a:ln w="22225">
                <a:solidFill>
                  <a:schemeClr val="accent2"/>
                </a:solidFill>
                <a:prstDash val="solid"/>
              </a:ln>
              <a:solidFill>
                <a:schemeClr val="accent2">
                  <a:lumMod val="40000"/>
                  <a:lumOff val="60000"/>
                </a:schemeClr>
              </a:solidFill>
              <a:effectLst/>
            </a:endParaRPr>
          </a:p>
        </p:txBody>
      </p:sp>
      <p:sp>
        <p:nvSpPr>
          <p:cNvPr id="5122" name="圆角矩形 6146"/>
          <p:cNvSpPr/>
          <p:nvPr/>
        </p:nvSpPr>
        <p:spPr>
          <a:xfrm>
            <a:off x="525780" y="311785"/>
            <a:ext cx="4130675" cy="1083310"/>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round/>
            <a:headEnd type="none" w="med" len="med"/>
            <a:tailEnd type="none" w="med" len="med"/>
          </a:ln>
          <a:effectLst>
            <a:outerShdw dist="63500" dir="3187806" algn="ctr" rotWithShape="0">
              <a:srgbClr val="001D3A"/>
            </a:outerShdw>
          </a:effectLst>
        </p:spPr>
        <p:txBody>
          <a:bodyPr anchor="ctr"/>
          <a:p>
            <a:pPr lvl="0" indent="0" algn="ctr"/>
            <a:r>
              <a:rPr lang="zh-CN" altLang="zh-CN" sz="3600" b="1">
                <a:solidFill>
                  <a:schemeClr val="bg1"/>
                </a:solidFill>
              </a:rPr>
              <a:t>身边的经济法</a:t>
            </a:r>
            <a:endParaRPr lang="zh-CN" altLang="zh-CN" sz="3600" b="1">
              <a:solidFill>
                <a:schemeClr val="bg1"/>
              </a:solidFill>
              <a:ea typeface="黑体" panose="0201060906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小明同学的一天</a:t>
            </a:r>
            <a:endParaRPr lang="zh-CN" altLang="en-US"/>
          </a:p>
          <a:p>
            <a:r>
              <a:rPr lang="zh-CN" altLang="en-US"/>
              <a:t>早晨起床后买包子作为早餐</a:t>
            </a:r>
            <a:endParaRPr lang="zh-CN" altLang="en-US"/>
          </a:p>
          <a:p>
            <a:r>
              <a:rPr lang="zh-CN" altLang="en-US"/>
              <a:t>乘坐</a:t>
            </a:r>
            <a:r>
              <a:rPr lang="en-US" altLang="zh-CN"/>
              <a:t>18</a:t>
            </a:r>
            <a:r>
              <a:rPr lang="zh-CN" altLang="en-US"/>
              <a:t>路公交车到学校 上课</a:t>
            </a:r>
            <a:endParaRPr lang="zh-CN" altLang="en-US"/>
          </a:p>
          <a:p>
            <a:r>
              <a:rPr lang="zh-CN" altLang="en-US"/>
              <a:t>下午去</a:t>
            </a:r>
            <a:r>
              <a:rPr lang="en-US" altLang="zh-CN"/>
              <a:t>KFC</a:t>
            </a:r>
            <a:r>
              <a:rPr lang="zh-CN" altLang="en-US"/>
              <a:t>打工 </a:t>
            </a:r>
            <a:endParaRPr lang="zh-CN" altLang="en-US"/>
          </a:p>
          <a:p>
            <a:r>
              <a:rPr lang="zh-CN" altLang="en-US"/>
              <a:t>晚上去淘宝购物 </a:t>
            </a:r>
            <a:endParaRPr lang="zh-CN" altLang="en-US"/>
          </a:p>
        </p:txBody>
      </p:sp>
      <p:sp>
        <p:nvSpPr>
          <p:cNvPr id="4" name="文本框 3"/>
          <p:cNvSpPr txBox="1"/>
          <p:nvPr/>
        </p:nvSpPr>
        <p:spPr>
          <a:xfrm>
            <a:off x="7920228" y="2319528"/>
            <a:ext cx="2064258"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sym typeface="+mn-ea"/>
              </a:rPr>
              <a:t>买卖合同</a:t>
            </a:r>
            <a:endParaRPr lang="zh-CN" altLang="en-US" sz="2160">
              <a:ln w="22225">
                <a:solidFill>
                  <a:schemeClr val="accent2"/>
                </a:solidFill>
                <a:prstDash val="solid"/>
              </a:ln>
              <a:solidFill>
                <a:schemeClr val="accent2">
                  <a:lumMod val="40000"/>
                  <a:lumOff val="60000"/>
                </a:schemeClr>
              </a:solidFill>
              <a:effectLst/>
              <a:sym typeface="+mn-ea"/>
            </a:endParaRPr>
          </a:p>
        </p:txBody>
      </p:sp>
      <p:sp>
        <p:nvSpPr>
          <p:cNvPr id="6" name="文本框 5"/>
          <p:cNvSpPr txBox="1"/>
          <p:nvPr/>
        </p:nvSpPr>
        <p:spPr>
          <a:xfrm>
            <a:off x="8253984" y="2839212"/>
            <a:ext cx="192405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运输合同</a:t>
            </a:r>
            <a:endParaRPr lang="zh-CN" altLang="en-US" sz="2160">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5715000" y="3463290"/>
            <a:ext cx="3745992" cy="42291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劳动</a:t>
            </a:r>
            <a:r>
              <a:rPr lang="en-US" altLang="zh-CN" sz="2160">
                <a:ln w="22225">
                  <a:solidFill>
                    <a:schemeClr val="accent2"/>
                  </a:solidFill>
                  <a:prstDash val="solid"/>
                </a:ln>
                <a:solidFill>
                  <a:schemeClr val="accent2">
                    <a:lumMod val="40000"/>
                    <a:lumOff val="60000"/>
                  </a:schemeClr>
                </a:solidFill>
                <a:effectLst/>
              </a:rPr>
              <a:t>OR</a:t>
            </a:r>
            <a:r>
              <a:rPr lang="zh-CN" altLang="en-US" sz="2160">
                <a:ln w="22225">
                  <a:solidFill>
                    <a:schemeClr val="accent2"/>
                  </a:solidFill>
                  <a:prstDash val="solid"/>
                </a:ln>
                <a:solidFill>
                  <a:schemeClr val="accent2">
                    <a:lumMod val="40000"/>
                    <a:lumOff val="60000"/>
                  </a:schemeClr>
                </a:solidFill>
                <a:effectLst/>
              </a:rPr>
              <a:t>劳务</a:t>
            </a:r>
            <a:endParaRPr lang="zh-CN" altLang="en-US" sz="2160">
              <a:ln w="22225">
                <a:solidFill>
                  <a:schemeClr val="accent2"/>
                </a:solidFill>
                <a:prstDash val="solid"/>
              </a:ln>
              <a:solidFill>
                <a:schemeClr val="accent2">
                  <a:lumMod val="40000"/>
                  <a:lumOff val="60000"/>
                </a:schemeClr>
              </a:solidFill>
              <a:effectLst/>
            </a:endParaRPr>
          </a:p>
        </p:txBody>
      </p:sp>
      <p:sp>
        <p:nvSpPr>
          <p:cNvPr id="10" name="文本框 9"/>
          <p:cNvSpPr txBox="1"/>
          <p:nvPr/>
        </p:nvSpPr>
        <p:spPr>
          <a:xfrm>
            <a:off x="5714873" y="3885946"/>
            <a:ext cx="2045208"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消费者</a:t>
            </a:r>
            <a:endParaRPr lang="zh-CN" altLang="en-US" sz="216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认知课程</a:t>
            </a:r>
            <a:endParaRPr lang="zh-CN" altLang="en-US"/>
          </a:p>
        </p:txBody>
      </p:sp>
      <p:graphicFrame>
        <p:nvGraphicFramePr>
          <p:cNvPr id="4" name="内容占位符 3"/>
          <p:cNvGraphicFramePr>
            <a:graphicFrameLocks noGrp="1"/>
          </p:cNvGraphicFramePr>
          <p:nvPr>
            <p:ph idx="1"/>
          </p:nvPr>
        </p:nvGraphicFramePr>
        <p:xfrm>
          <a:off x="838200" y="1825625"/>
          <a:ext cx="10515600" cy="3564890"/>
        </p:xfrm>
        <a:graphic>
          <a:graphicData uri="http://schemas.openxmlformats.org/drawingml/2006/table">
            <a:tbl>
              <a:tblPr firstRow="1" bandRow="1">
                <a:tableStyleId>{5C22544A-7EE6-4342-B048-85BDC9FD1C3A}</a:tableStyleId>
              </a:tblPr>
              <a:tblGrid>
                <a:gridCol w="1459230"/>
                <a:gridCol w="7967980"/>
                <a:gridCol w="1088390"/>
              </a:tblGrid>
              <a:tr h="412750">
                <a:tc>
                  <a:txBody>
                    <a:bodyPr/>
                    <a:p>
                      <a:pPr algn="ctr">
                        <a:lnSpc>
                          <a:spcPct val="150000"/>
                        </a:lnSpc>
                        <a:spcAft>
                          <a:spcPts val="0"/>
                        </a:spcAft>
                      </a:pPr>
                      <a:r>
                        <a:rPr lang="zh-CN" sz="1800" b="1" kern="100" dirty="0">
                          <a:effectLst/>
                          <a:latin typeface="Times New Roman" panose="02020603050405020304" pitchFamily="2" charset="0"/>
                          <a:ea typeface="宋体" panose="02010600030101010101" pitchFamily="2" charset="-122"/>
                          <a:cs typeface="+mn-ea"/>
                          <a:sym typeface="Times New Roman" panose="02020603050405020304" pitchFamily="2" charset="0"/>
                        </a:rPr>
                        <a:t>序号</a:t>
                      </a:r>
                      <a:endPar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lnSpc>
                          <a:spcPct val="150000"/>
                        </a:lnSpc>
                        <a:spcAft>
                          <a:spcPts val="0"/>
                        </a:spcAft>
                      </a:pPr>
                      <a:r>
                        <a:rPr lang="zh-CN" sz="1800" b="1" kern="100" dirty="0">
                          <a:effectLst/>
                          <a:latin typeface="Times New Roman" panose="02020603050405020304" pitchFamily="2" charset="0"/>
                          <a:ea typeface="宋体" panose="02010600030101010101" pitchFamily="2" charset="-122"/>
                          <a:cs typeface="+mn-ea"/>
                          <a:sym typeface="Times New Roman" panose="02020603050405020304" pitchFamily="2" charset="0"/>
                        </a:rPr>
                        <a:t>模块（或子模块）名称</a:t>
                      </a:r>
                      <a:endPar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800" dirty="0" smtClean="0">
                          <a:latin typeface="Times New Roman" panose="02020603050405020304" pitchFamily="2" charset="0"/>
                          <a:ea typeface="宋体" panose="02010600030101010101" pitchFamily="2" charset="-122"/>
                          <a:cs typeface="+mn-ea"/>
                          <a:sym typeface="Times New Roman" panose="02020603050405020304" pitchFamily="2" charset="0"/>
                        </a:rPr>
                        <a:t>学时</a:t>
                      </a:r>
                      <a:endParaRPr lang="zh-CN" alt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p>
                      <a:pPr algn="ctr">
                        <a:lnSpc>
                          <a:spcPts val="1800"/>
                        </a:lnSpc>
                        <a:spcAft>
                          <a:spcPts val="0"/>
                        </a:spcAft>
                      </a:pPr>
                      <a:r>
                        <a:rPr 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1</a:t>
                      </a:r>
                      <a:endPar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lnSpc>
                          <a:spcPts val="1800"/>
                        </a:lnSpc>
                        <a:spcAft>
                          <a:spcPts val="0"/>
                        </a:spcAft>
                      </a:pPr>
                      <a:r>
                        <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走进经济法的世界——树立经济法律意识</a:t>
                      </a:r>
                      <a:endPar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en-US" sz="1800" dirty="0" smtClean="0">
                          <a:latin typeface="Times New Roman" panose="02020603050405020304" pitchFamily="2" charset="0"/>
                          <a:ea typeface="宋体" panose="02010600030101010101" pitchFamily="2" charset="-122"/>
                          <a:cs typeface="+mn-ea"/>
                          <a:sym typeface="Times New Roman" panose="02020603050405020304" pitchFamily="2" charset="0"/>
                        </a:rPr>
                        <a:t>4</a:t>
                      </a:r>
                      <a:endParaRPr 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5775">
                <a:tc>
                  <a:txBody>
                    <a:bodyPr/>
                    <a:p>
                      <a:pPr algn="ctr">
                        <a:lnSpc>
                          <a:spcPts val="1800"/>
                        </a:lnSpc>
                        <a:spcAft>
                          <a:spcPts val="0"/>
                        </a:spcAft>
                        <a:buNone/>
                      </a:pPr>
                      <a:r>
                        <a:rPr lang="en-US" alt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2</a:t>
                      </a:r>
                      <a:endParaRPr lang="en-US" alt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lnSpc>
                          <a:spcPts val="1800"/>
                        </a:lnSpc>
                        <a:spcAft>
                          <a:spcPts val="0"/>
                        </a:spcAft>
                        <a:buNone/>
                      </a:pPr>
                      <a:r>
                        <a:rPr lang="zh-CN" alt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签订劳动合同----圆梦职场，维护劳动者权益</a:t>
                      </a:r>
                      <a:endParaRPr lang="zh-CN" alt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buNone/>
                      </a:pPr>
                      <a:r>
                        <a:rPr lang="en-US" altLang="zh-CN" sz="1800" dirty="0">
                          <a:latin typeface="Times New Roman" panose="02020603050405020304" pitchFamily="2" charset="0"/>
                          <a:ea typeface="宋体" panose="02010600030101010101" pitchFamily="2" charset="-122"/>
                          <a:cs typeface="+mn-ea"/>
                          <a:sym typeface="Times New Roman" panose="02020603050405020304" pitchFamily="2" charset="0"/>
                        </a:rPr>
                        <a:t>10</a:t>
                      </a:r>
                      <a:endParaRPr lang="en-US" altLang="zh-CN"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6410">
                <a:tc>
                  <a:txBody>
                    <a:bodyPr/>
                    <a:p>
                      <a:pPr algn="ctr">
                        <a:lnSpc>
                          <a:spcPts val="1800"/>
                        </a:lnSpc>
                        <a:spcAft>
                          <a:spcPts val="0"/>
                        </a:spcAft>
                        <a:buNone/>
                      </a:pPr>
                      <a:r>
                        <a:rPr lang="en-US" alt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3</a:t>
                      </a:r>
                      <a:endParaRPr lang="en-US" alt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lnSpc>
                          <a:spcPts val="1800"/>
                        </a:lnSpc>
                        <a:spcAft>
                          <a:spcPts val="0"/>
                        </a:spcAft>
                        <a:buNone/>
                      </a:pPr>
                      <a:r>
                        <a:rPr lang="zh-CN" alt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创建企业----创业不易，企业类型选择与公司基本建设</a:t>
                      </a:r>
                      <a:endParaRPr lang="zh-CN" alt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buNone/>
                      </a:pPr>
                      <a:r>
                        <a:rPr lang="en-US" altLang="zh-CN" sz="1800" dirty="0">
                          <a:latin typeface="Times New Roman" panose="02020603050405020304" pitchFamily="2" charset="0"/>
                          <a:ea typeface="宋体" panose="02010600030101010101" pitchFamily="2" charset="-122"/>
                          <a:cs typeface="+mn-ea"/>
                          <a:sym typeface="Times New Roman" panose="02020603050405020304" pitchFamily="2" charset="0"/>
                        </a:rPr>
                        <a:t>12</a:t>
                      </a:r>
                      <a:endParaRPr lang="en-US" altLang="zh-CN"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5775">
                <a:tc>
                  <a:txBody>
                    <a:bodyPr/>
                    <a:p>
                      <a:pPr algn="ctr">
                        <a:lnSpc>
                          <a:spcPts val="1800"/>
                        </a:lnSpc>
                        <a:spcAft>
                          <a:spcPts val="0"/>
                        </a:spcAft>
                      </a:pPr>
                      <a:r>
                        <a:rPr 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4</a:t>
                      </a:r>
                      <a:endParaRPr 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lnSpc>
                          <a:spcPts val="1800"/>
                        </a:lnSpc>
                        <a:spcAft>
                          <a:spcPts val="0"/>
                        </a:spcAft>
                      </a:pPr>
                      <a:r>
                        <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签订合同----正确把握合同，科学处理合同事物</a:t>
                      </a:r>
                      <a:endParaRPr lang="zh-CN"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en-US" altLang="zh-CN" sz="1800" dirty="0" smtClean="0">
                          <a:latin typeface="Times New Roman" panose="02020603050405020304" pitchFamily="2" charset="0"/>
                          <a:ea typeface="宋体" panose="02010600030101010101" pitchFamily="2" charset="-122"/>
                          <a:cs typeface="+mn-ea"/>
                          <a:sym typeface="Times New Roman" panose="02020603050405020304" pitchFamily="2" charset="0"/>
                        </a:rPr>
                        <a:t>1</a:t>
                      </a:r>
                      <a:r>
                        <a:rPr lang="en-US" sz="1800" dirty="0" smtClean="0">
                          <a:latin typeface="Times New Roman" panose="02020603050405020304" pitchFamily="2" charset="0"/>
                          <a:ea typeface="宋体" panose="02010600030101010101" pitchFamily="2" charset="-122"/>
                          <a:cs typeface="+mn-ea"/>
                          <a:sym typeface="Times New Roman" panose="02020603050405020304" pitchFamily="2" charset="0"/>
                        </a:rPr>
                        <a:t>0</a:t>
                      </a:r>
                      <a:endParaRPr 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0060">
                <a:tc>
                  <a:txBody>
                    <a:bodyPr/>
                    <a:p>
                      <a:pPr algn="ctr">
                        <a:lnSpc>
                          <a:spcPts val="1800"/>
                        </a:lnSpc>
                        <a:spcAft>
                          <a:spcPts val="0"/>
                        </a:spcAft>
                      </a:pPr>
                      <a:r>
                        <a:rPr 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5</a:t>
                      </a:r>
                      <a:endParaRPr lang="en-US"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lnSpc>
                          <a:spcPts val="1800"/>
                        </a:lnSpc>
                        <a:spcAft>
                          <a:spcPts val="0"/>
                        </a:spcAft>
                      </a:pPr>
                      <a:r>
                        <a:rPr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rPr>
                        <a:t>市场管理----明确责任，保障自身合法权益</a:t>
                      </a:r>
                      <a:endParaRPr sz="1800" kern="100" dirty="0">
                        <a:effectLst/>
                        <a:latin typeface="Times New Roman" panose="02020603050405020304" pitchFamily="2" charset="0"/>
                        <a:ea typeface="宋体" panose="02010600030101010101" pitchFamily="2" charset="-122"/>
                        <a:cs typeface="+mn-ea"/>
                        <a:sym typeface="Times New Roman" panose="02020603050405020304"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en-US" altLang="zh-CN" sz="1800" dirty="0" smtClean="0">
                          <a:latin typeface="Times New Roman" panose="02020603050405020304" pitchFamily="2" charset="0"/>
                          <a:ea typeface="宋体" panose="02010600030101010101" pitchFamily="2" charset="-122"/>
                          <a:cs typeface="+mn-ea"/>
                          <a:sym typeface="Times New Roman" panose="02020603050405020304" pitchFamily="2" charset="0"/>
                        </a:rPr>
                        <a:t>12</a:t>
                      </a:r>
                      <a:endParaRPr 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67030">
                <a:tc>
                  <a:txBody>
                    <a:bodyPr/>
                    <a:p>
                      <a:pPr algn="ctr"/>
                      <a:r>
                        <a:rPr lang="en-US" altLang="zh-CN" sz="1800" dirty="0" smtClean="0">
                          <a:latin typeface="Times New Roman" panose="02020603050405020304" pitchFamily="2" charset="0"/>
                          <a:ea typeface="宋体" panose="02010600030101010101" pitchFamily="2" charset="-122"/>
                          <a:cs typeface="+mn-ea"/>
                          <a:sym typeface="Times New Roman" panose="02020603050405020304" pitchFamily="2" charset="0"/>
                        </a:rPr>
                        <a:t>6</a:t>
                      </a:r>
                      <a:endParaRPr lang="en-US" altLang="zh-CN"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zh-CN" altLang="en-US" sz="1800" dirty="0">
                          <a:latin typeface="Times New Roman" panose="02020603050405020304" pitchFamily="2" charset="0"/>
                          <a:ea typeface="宋体" panose="02010600030101010101" pitchFamily="2" charset="-122"/>
                          <a:cs typeface="+mn-ea"/>
                          <a:sym typeface="Times New Roman" panose="02020603050405020304" pitchFamily="2" charset="0"/>
                        </a:rPr>
                        <a:t>解决纠纷----遇事不慌，依法维权</a:t>
                      </a:r>
                      <a:endParaRPr lang="zh-CN" alt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en-US" altLang="zh-CN" sz="1800" dirty="0" smtClean="0">
                          <a:latin typeface="Times New Roman" panose="02020603050405020304" pitchFamily="2" charset="0"/>
                          <a:ea typeface="宋体" panose="02010600030101010101" pitchFamily="2" charset="-122"/>
                          <a:cs typeface="+mn-ea"/>
                          <a:sym typeface="Times New Roman" panose="02020603050405020304" pitchFamily="2" charset="0"/>
                        </a:rPr>
                        <a:t>4</a:t>
                      </a:r>
                      <a:endParaRPr 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67030">
                <a:tc>
                  <a:txBody>
                    <a:bodyPr/>
                    <a:p>
                      <a:pPr algn="ctr"/>
                      <a:r>
                        <a:rPr lang="zh-CN" altLang="en-US" sz="1800" dirty="0" smtClean="0">
                          <a:latin typeface="Times New Roman" panose="02020603050405020304" pitchFamily="2" charset="0"/>
                          <a:ea typeface="宋体" panose="02010600030101010101" pitchFamily="2" charset="-122"/>
                          <a:cs typeface="+mn-ea"/>
                          <a:sym typeface="Times New Roman" panose="02020603050405020304" pitchFamily="2" charset="0"/>
                        </a:rPr>
                        <a:t>合计</a:t>
                      </a:r>
                      <a:endParaRPr lang="zh-CN" alt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endParaRPr lang="zh-CN" alt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p>
                      <a:pPr algn="ctr"/>
                      <a:r>
                        <a:rPr lang="en-US" altLang="zh-CN" sz="1800" dirty="0" smtClean="0">
                          <a:latin typeface="Times New Roman" panose="02020603050405020304" pitchFamily="2" charset="0"/>
                          <a:ea typeface="宋体" panose="02010600030101010101" pitchFamily="2" charset="-122"/>
                          <a:cs typeface="+mn-ea"/>
                          <a:sym typeface="Times New Roman" panose="02020603050405020304" pitchFamily="2" charset="0"/>
                        </a:rPr>
                        <a:t>5</a:t>
                      </a:r>
                      <a:r>
                        <a:rPr lang="en-US" sz="1800" dirty="0" smtClean="0">
                          <a:latin typeface="Times New Roman" panose="02020603050405020304" pitchFamily="2" charset="0"/>
                          <a:ea typeface="宋体" panose="02010600030101010101" pitchFamily="2" charset="-122"/>
                          <a:cs typeface="+mn-ea"/>
                          <a:sym typeface="Times New Roman" panose="02020603050405020304" pitchFamily="2" charset="0"/>
                        </a:rPr>
                        <a:t>2</a:t>
                      </a:r>
                      <a:endParaRPr lang="en-US" sz="1800" dirty="0">
                        <a:latin typeface="Times New Roman" panose="02020603050405020304" pitchFamily="2" charset="0"/>
                        <a:ea typeface="宋体" panose="02010600030101010101" pitchFamily="2" charset="-122"/>
                        <a:cs typeface="+mn-ea"/>
                        <a:sym typeface="Times New Roman" panose="020206030504050203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593778" y="1908224"/>
            <a:ext cx="4577716" cy="224632"/>
          </a:xfrm>
          <a:prstGeom prst="parallelogram">
            <a:avLst>
              <a:gd name="adj" fmla="val 4374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latin typeface="Times New Roman" panose="02020603050405020304" pitchFamily="2" charset="0"/>
              <a:ea typeface="宋体" panose="02010600030101010101" pitchFamily="2" charset="-122"/>
              <a:cs typeface="+mn-ea"/>
              <a:sym typeface="Times New Roman" panose="02020603050405020304" pitchFamily="2" charset="0"/>
            </a:endParaRPr>
          </a:p>
        </p:txBody>
      </p:sp>
      <p:graphicFrame>
        <p:nvGraphicFramePr>
          <p:cNvPr id="6" name="表格 5"/>
          <p:cNvGraphicFramePr>
            <a:graphicFrameLocks noGrp="1"/>
          </p:cNvGraphicFramePr>
          <p:nvPr/>
        </p:nvGraphicFramePr>
        <p:xfrm>
          <a:off x="2396858" y="1700808"/>
          <a:ext cx="7776845" cy="3857625"/>
        </p:xfrm>
        <a:graphic>
          <a:graphicData uri="http://schemas.openxmlformats.org/drawingml/2006/table">
            <a:tbl>
              <a:tblPr firstRow="1" bandRow="1">
                <a:tableStyleId>{5C22544A-7EE6-4342-B048-85BDC9FD1C3A}</a:tableStyleId>
              </a:tblPr>
              <a:tblGrid>
                <a:gridCol w="7776845"/>
              </a:tblGrid>
              <a:tr h="865505">
                <a:tc>
                  <a:txBody>
                    <a:bodyPr/>
                    <a:lstStyle/>
                    <a:p>
                      <a:pPr algn="ctr"/>
                      <a:r>
                        <a:rPr lang="zh-CN" altLang="en-US" sz="3840" dirty="0" smtClean="0">
                          <a:solidFill>
                            <a:schemeClr val="accent5">
                              <a:lumMod val="75000"/>
                            </a:schemeClr>
                          </a:solidFill>
                          <a:latin typeface="Times New Roman" panose="02020603050405020304" pitchFamily="2" charset="0"/>
                          <a:ea typeface="宋体" panose="02010600030101010101" pitchFamily="2" charset="-122"/>
                          <a:cs typeface="+mn-ea"/>
                          <a:sym typeface="Times New Roman" panose="02020603050405020304" pitchFamily="2" charset="0"/>
                        </a:rPr>
                        <a:t>总体目标</a:t>
                      </a:r>
                      <a:endParaRPr lang="zh-CN" altLang="en-US" sz="3840" dirty="0">
                        <a:solidFill>
                          <a:schemeClr val="accent5">
                            <a:lumMod val="75000"/>
                          </a:schemeClr>
                        </a:solidFill>
                        <a:latin typeface="Times New Roman" panose="02020603050405020304" pitchFamily="2" charset="0"/>
                        <a:ea typeface="宋体" panose="02010600030101010101" pitchFamily="2" charset="-122"/>
                        <a:cs typeface="+mn-ea"/>
                        <a:sym typeface="Times New Roman" panose="02020603050405020304" pitchFamily="2" charset="0"/>
                      </a:endParaRPr>
                    </a:p>
                  </a:txBody>
                  <a:tcPr marL="82296" marR="82296" marT="41148" marB="4114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noFill/>
                  </a:tcPr>
                </a:tc>
              </a:tr>
              <a:tr h="2992120">
                <a:tc>
                  <a:txBody>
                    <a:bodyPr/>
                    <a:lstStyle/>
                    <a:p>
                      <a:pPr marL="0" marR="0" indent="0" algn="l" defTabSz="914400" rtl="0" eaLnBrk="1" fontAlgn="auto" latinLnBrk="0" hangingPunct="1">
                        <a:lnSpc>
                          <a:spcPct val="150000"/>
                        </a:lnSpc>
                        <a:spcBef>
                          <a:spcPts val="0"/>
                        </a:spcBef>
                        <a:spcAft>
                          <a:spcPts val="0"/>
                        </a:spcAft>
                        <a:buClrTx/>
                        <a:buSzTx/>
                        <a:buFont typeface="+mj-lt"/>
                        <a:buNone/>
                        <a:defRPr/>
                      </a:pPr>
                      <a:r>
                        <a:rPr lang="zh-CN" altLang="zh-CN" sz="2160" kern="1200" dirty="0" smtClean="0">
                          <a:solidFill>
                            <a:schemeClr val="bg1"/>
                          </a:solidFill>
                          <a:effectLst/>
                          <a:latin typeface="Times New Roman" panose="02020603050405020304" pitchFamily="2" charset="0"/>
                          <a:ea typeface="宋体" panose="02010600030101010101" pitchFamily="2" charset="-122"/>
                          <a:cs typeface="+mn-ea"/>
                          <a:sym typeface="Times New Roman" panose="02020603050405020304" pitchFamily="2" charset="0"/>
                        </a:rPr>
                        <a:t>课程以职场菜鸟成长过程中遇到的法律问题为主线，将</a:t>
                      </a:r>
                      <a:r>
                        <a:rPr lang="en-US" altLang="zh-CN" sz="2160" kern="1200" dirty="0" smtClean="0">
                          <a:solidFill>
                            <a:schemeClr val="bg1"/>
                          </a:solidFill>
                          <a:effectLst/>
                          <a:latin typeface="Times New Roman" panose="02020603050405020304" pitchFamily="2" charset="0"/>
                          <a:ea typeface="宋体" panose="02010600030101010101" pitchFamily="2" charset="-122"/>
                          <a:cs typeface="+mn-ea"/>
                          <a:sym typeface="Times New Roman" panose="02020603050405020304" pitchFamily="2" charset="0"/>
                        </a:rPr>
                        <a:t>4</a:t>
                      </a:r>
                      <a:r>
                        <a:rPr lang="zh-CN" altLang="en-US" sz="2160" kern="1200" dirty="0" smtClean="0">
                          <a:solidFill>
                            <a:schemeClr val="bg1"/>
                          </a:solidFill>
                          <a:effectLst/>
                          <a:latin typeface="Times New Roman" panose="02020603050405020304" pitchFamily="2" charset="0"/>
                          <a:ea typeface="宋体" panose="02010600030101010101" pitchFamily="2" charset="-122"/>
                          <a:cs typeface="+mn-ea"/>
                          <a:sym typeface="Times New Roman" panose="02020603050405020304" pitchFamily="2" charset="0"/>
                        </a:rPr>
                        <a:t>大典型的工作项目贯穿起来</a:t>
                      </a:r>
                      <a:r>
                        <a:rPr lang="zh-CN" altLang="zh-CN" sz="2160" kern="1200" dirty="0" smtClean="0">
                          <a:solidFill>
                            <a:schemeClr val="bg1"/>
                          </a:solidFill>
                          <a:effectLst/>
                          <a:latin typeface="Times New Roman" panose="02020603050405020304" pitchFamily="2" charset="0"/>
                          <a:ea typeface="宋体" panose="02010600030101010101" pitchFamily="2" charset="-122"/>
                          <a:cs typeface="+mn-ea"/>
                          <a:sym typeface="Times New Roman" panose="02020603050405020304" pitchFamily="2" charset="0"/>
                        </a:rPr>
                        <a:t>，培养</a:t>
                      </a:r>
                      <a:r>
                        <a:rPr lang="zh-CN" altLang="en-US" sz="2160" kern="1200" dirty="0" smtClean="0">
                          <a:solidFill>
                            <a:schemeClr val="bg1"/>
                          </a:solidFill>
                          <a:effectLst/>
                          <a:latin typeface="Times New Roman" panose="02020603050405020304" pitchFamily="2" charset="0"/>
                          <a:ea typeface="宋体" panose="02010600030101010101" pitchFamily="2" charset="-122"/>
                          <a:cs typeface="+mn-ea"/>
                          <a:sym typeface="Times New Roman" panose="02020603050405020304" pitchFamily="2" charset="0"/>
                        </a:rPr>
                        <a:t>学生分析解决就业、工作、生活中的经济法律问题的能力，</a:t>
                      </a:r>
                      <a:r>
                        <a:rPr lang="zh-CN" altLang="en-US" sz="2160" dirty="0" smtClean="0">
                          <a:solidFill>
                            <a:schemeClr val="bg1"/>
                          </a:solidFill>
                          <a:latin typeface="SNOWREN建刚体" panose="02010604000101010101" pitchFamily="2" charset="-122"/>
                          <a:ea typeface="SNOWREN建刚体" panose="02010604000101010101" pitchFamily="2" charset="-122"/>
                          <a:sym typeface="+mn-ea"/>
                        </a:rPr>
                        <a:t>为学生顶岗实习和职业发展奠定基础。</a:t>
                      </a:r>
                      <a:endParaRPr lang="zh-CN" altLang="en-US" sz="1680" dirty="0">
                        <a:solidFill>
                          <a:schemeClr val="bg1"/>
                        </a:solidFill>
                        <a:latin typeface="Times New Roman" panose="02020603050405020304" pitchFamily="2" charset="0"/>
                        <a:ea typeface="宋体" panose="02010600030101010101" pitchFamily="2" charset="-122"/>
                        <a:cs typeface="+mn-ea"/>
                        <a:sym typeface="Times New Roman" panose="02020603050405020304" pitchFamily="2" charset="0"/>
                      </a:endParaRPr>
                    </a:p>
                  </a:txBody>
                  <a:tcPr marL="82296" marR="82296" marT="41148" marB="41148"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75000"/>
                      </a:schemeClr>
                    </a:solidFill>
                  </a:tcPr>
                </a:tc>
              </a:tr>
            </a:tbl>
          </a:graphicData>
        </a:graphic>
      </p:graphicFrame>
      <p:sp>
        <p:nvSpPr>
          <p:cNvPr id="9" name="平行四边形 8"/>
          <p:cNvSpPr/>
          <p:nvPr/>
        </p:nvSpPr>
        <p:spPr>
          <a:xfrm>
            <a:off x="7379126" y="1899240"/>
            <a:ext cx="4232077" cy="233616"/>
          </a:xfrm>
          <a:prstGeom prst="parallelogram">
            <a:avLst>
              <a:gd name="adj" fmla="val 4374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latin typeface="Times New Roman" panose="02020603050405020304" pitchFamily="2" charset="0"/>
              <a:ea typeface="宋体" panose="02010600030101010101" pitchFamily="2" charset="-122"/>
              <a:cs typeface="+mn-ea"/>
              <a:sym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121008" y="5243602"/>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1006" y="2347700"/>
            <a:ext cx="1310003" cy="1275708"/>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60">
                <a:latin typeface="Arial" panose="020B0604020202020204" pitchFamily="34" charset="0"/>
                <a:ea typeface="微软雅黑" panose="020B050302020402020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77" name="Freeform 208"/>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78" name="Freeform 209"/>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79" name="Freeform 210"/>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0" name="Freeform 211"/>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1" name="Freeform 212"/>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2" name="Freeform 213"/>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3" name="Freeform 214"/>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4" name="Freeform 215"/>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5" name="Freeform 216"/>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6" name="Freeform 217"/>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zh-CN" altLang="en-US" sz="2160"/>
              </a:p>
            </p:txBody>
          </p:sp>
          <p:sp>
            <p:nvSpPr>
              <p:cNvPr id="88" name="Freeform 219"/>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89" name="Freeform 220"/>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zh-CN" altLang="en-US" sz="2160"/>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endParaRPr lang="zh-CN" altLang="en-US" sz="2160"/>
              </a:p>
            </p:txBody>
          </p:sp>
          <p:sp>
            <p:nvSpPr>
              <p:cNvPr id="92" name="Freeform 223"/>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3" name="Freeform 224"/>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5" name="Freeform 226"/>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6" name="Freeform 227"/>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7" name="Freeform 228"/>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98" name="Freeform 229"/>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lstStyle/>
              <a:p>
                <a:endParaRPr lang="zh-CN" altLang="en-US" sz="2160"/>
              </a:p>
            </p:txBody>
          </p:sp>
          <p:sp>
            <p:nvSpPr>
              <p:cNvPr id="99" name="Freeform 230"/>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lstStyle/>
              <a:p>
                <a:endParaRPr lang="zh-CN" altLang="en-US" sz="2160"/>
              </a:p>
            </p:txBody>
          </p:sp>
          <p:sp>
            <p:nvSpPr>
              <p:cNvPr id="100" name="Freeform 231"/>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1" name="Freeform 232"/>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2" name="Freeform 233"/>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3" name="Freeform 234"/>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4" name="Freeform 235"/>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zh-CN" altLang="en-US" sz="2160"/>
              </a:p>
            </p:txBody>
          </p:sp>
        </p:grpSp>
      </p:grpSp>
      <p:sp>
        <p:nvSpPr>
          <p:cNvPr id="111" name="文本框 110"/>
          <p:cNvSpPr txBox="1"/>
          <p:nvPr/>
        </p:nvSpPr>
        <p:spPr>
          <a:xfrm>
            <a:off x="811007" y="3897242"/>
            <a:ext cx="1510171" cy="457200"/>
          </a:xfrm>
          <a:prstGeom prst="rect">
            <a:avLst/>
          </a:prstGeom>
          <a:noFill/>
        </p:spPr>
        <p:txBody>
          <a:bodyPr wrap="square" rtlCol="0">
            <a:spAutoFit/>
          </a:bodyPr>
          <a:lstStyle/>
          <a:p>
            <a:r>
              <a:rPr lang="zh-CN" altLang="en-US" sz="2400" b="1" dirty="0" smtClean="0">
                <a:solidFill>
                  <a:srgbClr val="0174AB"/>
                </a:solidFill>
                <a:latin typeface="Times New Roman" panose="02020603050405020304" pitchFamily="2" charset="0"/>
                <a:ea typeface="宋体" panose="02010600030101010101" pitchFamily="2" charset="-122"/>
                <a:cs typeface="+mn-ea"/>
              </a:rPr>
              <a:t>能力目标</a:t>
            </a:r>
            <a:endParaRPr lang="zh-CN" altLang="en-US" sz="2400" b="1" dirty="0">
              <a:solidFill>
                <a:srgbClr val="0174AB"/>
              </a:solidFill>
              <a:latin typeface="Times New Roman" panose="02020603050405020304" pitchFamily="2" charset="0"/>
              <a:ea typeface="宋体" panose="02010600030101010101" pitchFamily="2" charset="-122"/>
              <a:cs typeface="+mn-ea"/>
            </a:endParaRPr>
          </a:p>
        </p:txBody>
      </p:sp>
      <p:sp>
        <p:nvSpPr>
          <p:cNvPr id="114" name="矩形 113"/>
          <p:cNvSpPr/>
          <p:nvPr/>
        </p:nvSpPr>
        <p:spPr>
          <a:xfrm>
            <a:off x="2358466" y="1481094"/>
            <a:ext cx="4508383" cy="3051810"/>
          </a:xfrm>
          <a:prstGeom prst="rect">
            <a:avLst/>
          </a:prstGeom>
          <a:ln>
            <a:solidFill>
              <a:schemeClr val="accent1"/>
            </a:solidFill>
            <a:prstDash val="dash"/>
          </a:ln>
        </p:spPr>
        <p:txBody>
          <a:bodyPr wrap="square">
            <a:spAutoFit/>
          </a:bodyPr>
          <a:lstStyle/>
          <a:p>
            <a:pPr defTabSz="385445" fontAlgn="base">
              <a:spcBef>
                <a:spcPct val="0"/>
              </a:spcBef>
              <a:spcAft>
                <a:spcPct val="0"/>
              </a:spcAft>
              <a:buClr>
                <a:schemeClr val="accent1"/>
              </a:buClr>
              <a:buSzPct val="60000"/>
            </a:pPr>
            <a:r>
              <a:rPr lang="en-US" altLang="zh-CN"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a:t>
            </a:r>
            <a:r>
              <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能根据劳动合同法的规定订立、变更、解除和终止劳动合同，能处理实践中遇到的劳动争议，保护自身合法权益</a:t>
            </a:r>
            <a:endPar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2.</a:t>
            </a:r>
            <a:r>
              <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能根据公司法设立公司，起草公司章程，</a:t>
            </a:r>
            <a:r>
              <a:rPr lang="zh-CN" altLang="en-US" sz="216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处理公司面临的简单的法律事务</a:t>
            </a:r>
            <a:endParaRPr lang="zh-CN" altLang="en-US" sz="216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3.</a:t>
            </a:r>
            <a:r>
              <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能根据合同法签订、履行</a:t>
            </a:r>
            <a:r>
              <a:rPr lang="zh-CN" altLang="en-US" sz="216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合同，处理合同纠纷</a:t>
            </a:r>
            <a:endPar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57" name="矩形 56"/>
          <p:cNvSpPr/>
          <p:nvPr/>
        </p:nvSpPr>
        <p:spPr>
          <a:xfrm>
            <a:off x="6976973" y="2073786"/>
            <a:ext cx="4097653" cy="1078230"/>
          </a:xfrm>
          <a:prstGeom prst="rect">
            <a:avLst/>
          </a:prstGeom>
          <a:ln>
            <a:solidFill>
              <a:schemeClr val="accent1"/>
            </a:solidFill>
            <a:prstDash val="dash"/>
          </a:ln>
        </p:spPr>
        <p:txBody>
          <a:bodyPr wrap="square">
            <a:spAutoFit/>
          </a:bodyPr>
          <a:lstStyle/>
          <a:p>
            <a:pPr defTabSz="385445" fontAlgn="base">
              <a:spcBef>
                <a:spcPct val="0"/>
              </a:spcBef>
              <a:spcAft>
                <a:spcPct val="0"/>
              </a:spcAft>
              <a:buClr>
                <a:schemeClr val="accent1"/>
              </a:buClr>
              <a:buSzPct val="60000"/>
            </a:pPr>
            <a:endParaRPr lang="en-US" altLang="zh-CN"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4.</a:t>
            </a:r>
            <a:r>
              <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能运用市场管理法律知识维护自己及公司的合法权益</a:t>
            </a:r>
            <a:endParaRPr lang="zh-CN" altLang="en-US" sz="216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grpSp>
        <p:nvGrpSpPr>
          <p:cNvPr id="59" name="Group 67"/>
          <p:cNvGrpSpPr/>
          <p:nvPr/>
        </p:nvGrpSpPr>
        <p:grpSpPr>
          <a:xfrm>
            <a:off x="964688"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ln>
          </p:spPr>
          <p:txBody>
            <a:bodyPr vert="horz" wrap="square" lIns="109728" tIns="54864" rIns="109728" bIns="54864" numCol="1" anchor="t" anchorCtr="0" compatLnSpc="1"/>
            <a:lstStyle/>
            <a:p>
              <a:endParaRPr lang="en-US" sz="2160"/>
            </a:p>
          </p:txBody>
        </p:sp>
        <p:sp>
          <p:nvSpPr>
            <p:cNvPr id="61" name="Freeform 8"/>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ln>
          </p:spPr>
          <p:txBody>
            <a:bodyPr vert="horz" wrap="square" lIns="109728" tIns="54864" rIns="109728" bIns="54864" numCol="1" anchor="t" anchorCtr="0" compatLnSpc="1"/>
            <a:lstStyle/>
            <a:p>
              <a:endParaRPr lang="en-US" sz="2160"/>
            </a:p>
          </p:txBody>
        </p:sp>
        <p:sp>
          <p:nvSpPr>
            <p:cNvPr id="62" name="Freeform 9"/>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ln>
          </p:spPr>
          <p:txBody>
            <a:bodyPr vert="horz" wrap="square" lIns="109728" tIns="54864" rIns="109728" bIns="54864" numCol="1" anchor="t" anchorCtr="0" compatLnSpc="1"/>
            <a:lstStyle/>
            <a:p>
              <a:endParaRPr lang="en-US" sz="216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bldLvl="0" animBg="1"/>
      <p:bldP spid="5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676361" y="2824133"/>
            <a:ext cx="1531207" cy="1613611"/>
            <a:chOff x="3045251" y="2518854"/>
            <a:chExt cx="1800225" cy="1800225"/>
          </a:xfrm>
        </p:grpSpPr>
        <p:sp>
          <p:nvSpPr>
            <p:cNvPr id="66" name="椭圆 65"/>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60">
                <a:latin typeface="Arial" panose="020B0604020202020204" pitchFamily="34" charset="0"/>
                <a:ea typeface="微软雅黑" panose="020B0503020204020204" charset="-122"/>
                <a:sym typeface="Arial" panose="020B0604020202020204" pitchFamily="34" charset="0"/>
              </a:endParaRPr>
            </a:p>
          </p:txBody>
        </p:sp>
        <p:sp>
          <p:nvSpPr>
            <p:cNvPr id="67"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109728" tIns="54864" rIns="109728" bIns="54864" numCol="1" anchor="t" anchorCtr="0" compatLnSpc="1"/>
            <a:lstStyle/>
            <a:p>
              <a:endParaRPr lang="zh-CN" altLang="en-US" sz="2160"/>
            </a:p>
          </p:txBody>
        </p:sp>
      </p:grpSp>
      <p:sp>
        <p:nvSpPr>
          <p:cNvPr id="68" name="文本框 67"/>
          <p:cNvSpPr txBox="1"/>
          <p:nvPr/>
        </p:nvSpPr>
        <p:spPr>
          <a:xfrm>
            <a:off x="616468" y="4579398"/>
            <a:ext cx="1403994" cy="420370"/>
          </a:xfrm>
          <a:prstGeom prst="rect">
            <a:avLst/>
          </a:prstGeom>
          <a:noFill/>
        </p:spPr>
        <p:txBody>
          <a:bodyPr wrap="square" rtlCol="0">
            <a:spAutoFit/>
          </a:bodyPr>
          <a:lstStyle/>
          <a:p>
            <a:r>
              <a:rPr lang="zh-CN" altLang="en-US" sz="2160" b="1" dirty="0" smtClean="0">
                <a:solidFill>
                  <a:srgbClr val="0174AB"/>
                </a:solidFill>
                <a:latin typeface="Times New Roman" panose="02020603050405020304" pitchFamily="2" charset="0"/>
                <a:ea typeface="宋体" panose="02010600030101010101" pitchFamily="2" charset="-122"/>
                <a:cs typeface="+mn-ea"/>
              </a:rPr>
              <a:t>知识目标</a:t>
            </a:r>
            <a:endParaRPr lang="zh-CN" altLang="en-US" sz="2160" b="1" dirty="0">
              <a:solidFill>
                <a:srgbClr val="0174AB"/>
              </a:solidFill>
              <a:latin typeface="Times New Roman" panose="02020603050405020304" pitchFamily="2" charset="0"/>
              <a:ea typeface="宋体" panose="02010600030101010101" pitchFamily="2" charset="-122"/>
              <a:cs typeface="+mn-ea"/>
            </a:endParaRPr>
          </a:p>
        </p:txBody>
      </p:sp>
      <p:sp>
        <p:nvSpPr>
          <p:cNvPr id="55" name="矩形 54"/>
          <p:cNvSpPr/>
          <p:nvPr/>
        </p:nvSpPr>
        <p:spPr>
          <a:xfrm>
            <a:off x="2229847" y="1011211"/>
            <a:ext cx="4529917" cy="4592955"/>
          </a:xfrm>
          <a:prstGeom prst="rect">
            <a:avLst/>
          </a:prstGeom>
          <a:ln>
            <a:solidFill>
              <a:schemeClr val="accent1"/>
            </a:solidFill>
            <a:prstDash val="dash"/>
          </a:ln>
        </p:spPr>
        <p:txBody>
          <a:bodyPr wrap="square">
            <a:spAutoFit/>
          </a:bodyPr>
          <a:lstStyle/>
          <a:p>
            <a:pPr defTabSz="385445" fontAlgn="base">
              <a:lnSpc>
                <a:spcPct val="100000"/>
              </a:lnSpc>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了解经济法的概念、经济法律关系的构成要素</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2.</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理解违反经济法的法律责任</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3</a:t>
            </a: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a:t>
            </a:r>
            <a:r>
              <a:rPr lang="zh-CN" sz="1740" dirty="0" smtClean="0">
                <a:latin typeface="Times New Roman" panose="02020603050405020304" pitchFamily="2" charset="0"/>
                <a:ea typeface="宋体" panose="02010600030101010101" pitchFamily="2" charset="-122"/>
                <a:cs typeface="+mn-ea"/>
                <a:sym typeface="Times New Roman" panose="02020603050405020304" pitchFamily="2" charset="0"/>
              </a:rPr>
              <a:t>劳动法和劳动合同法的基本制度</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4.</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了解劳动者的权利、义务；</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5</a:t>
            </a: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r>
              <a:rPr 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掌握劳动合同的订立、变更、解除和终止，同时掌握劳动争议解决的方式及具体处理程序</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6.</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了解个人独资企业、合伙企业、公司的概念、特征；</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lnSpc>
                <a:spcPct val="100000"/>
              </a:lnSpc>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7.</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掌握普通合伙企业与有限合伙企业的法律特征，入伙与退伙的法律后果</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8.</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理解公司类型、公司的合并、分力、解散与清算、公司法人财产权和股东权利</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9.</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掌握公司的设立条件、组织机构，公司董事、监事、高级管理人员的资格和义务，公司股份的发行于转让；</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56" name="矩形 55"/>
          <p:cNvSpPr/>
          <p:nvPr/>
        </p:nvSpPr>
        <p:spPr>
          <a:xfrm>
            <a:off x="6946870" y="1082548"/>
            <a:ext cx="4456460" cy="3798570"/>
          </a:xfrm>
          <a:prstGeom prst="rect">
            <a:avLst/>
          </a:prstGeom>
          <a:ln>
            <a:solidFill>
              <a:schemeClr val="accent1"/>
            </a:solidFill>
            <a:prstDash val="dash"/>
          </a:ln>
        </p:spPr>
        <p:txBody>
          <a:bodyPr wrap="square">
            <a:spAutoFit/>
          </a:bodyPr>
          <a:lstStyle/>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10.</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了解合同的概念、特征和分类</a:t>
            </a:r>
            <a:endPar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11.</a:t>
            </a:r>
            <a:r>
              <a:rPr 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理解合同的成立条件、合同的变更与转让</a:t>
            </a:r>
            <a:r>
              <a:rPr lang="zh-CN" altLang="en-US"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12.</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掌握要约、承诺的法律规定，合同的效力、合同的履行及违约责任的相关法律规定；</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13. </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理解消费者的概念、消费者权益的国际保护；</a:t>
            </a:r>
            <a:endPar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14.</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掌握消费者的权利和经营者的义务，同时掌握消费纠纷的解决及侵害消费者权益的法律责任；</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smtClean="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15.</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理解不正当行为的种类</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16.</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掌握不正当行为判断标准</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defTabSz="385445" fontAlgn="base">
              <a:spcBef>
                <a:spcPct val="0"/>
              </a:spcBef>
              <a:spcAft>
                <a:spcPct val="0"/>
              </a:spcAft>
              <a:buClr>
                <a:schemeClr val="accent1"/>
              </a:buClr>
              <a:buSzPct val="60000"/>
            </a:pPr>
            <a:r>
              <a:rPr lang="en-US" altLang="zh-CN"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17.</a:t>
            </a:r>
            <a:r>
              <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掌握不正当竞争行为的法律特征及反不正当竞争权利的行使、掌握不正当竞争行为的法律后果</a:t>
            </a:r>
            <a:endParaRPr lang="zh-CN" altLang="en-US" sz="174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cxnSp>
        <p:nvCxnSpPr>
          <p:cNvPr id="53" name="直接连接符 52"/>
          <p:cNvCxnSpPr/>
          <p:nvPr/>
        </p:nvCxnSpPr>
        <p:spPr>
          <a:xfrm flipV="1">
            <a:off x="2207324" y="6356420"/>
            <a:ext cx="9196006" cy="2"/>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59" name="Group 67"/>
          <p:cNvGrpSpPr/>
          <p:nvPr/>
        </p:nvGrpSpPr>
        <p:grpSpPr>
          <a:xfrm>
            <a:off x="964688"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ln>
          </p:spPr>
          <p:txBody>
            <a:bodyPr vert="horz" wrap="square" lIns="109728" tIns="54864" rIns="109728" bIns="54864" numCol="1" anchor="t" anchorCtr="0" compatLnSpc="1"/>
            <a:lstStyle/>
            <a:p>
              <a:endParaRPr lang="en-US" sz="2160"/>
            </a:p>
          </p:txBody>
        </p:sp>
        <p:sp>
          <p:nvSpPr>
            <p:cNvPr id="61" name="Freeform 8"/>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ln>
          </p:spPr>
          <p:txBody>
            <a:bodyPr vert="horz" wrap="square" lIns="109728" tIns="54864" rIns="109728" bIns="54864" numCol="1" anchor="t" anchorCtr="0" compatLnSpc="1"/>
            <a:lstStyle/>
            <a:p>
              <a:endParaRPr lang="en-US" sz="2160"/>
            </a:p>
          </p:txBody>
        </p:sp>
        <p:sp>
          <p:nvSpPr>
            <p:cNvPr id="62" name="Freeform 9"/>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ln>
          </p:spPr>
          <p:txBody>
            <a:bodyPr vert="horz" wrap="square" lIns="109728" tIns="54864" rIns="109728" bIns="54864" numCol="1" anchor="t" anchorCtr="0" compatLnSpc="1"/>
            <a:lstStyle/>
            <a:p>
              <a:endParaRPr lang="en-US" sz="216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5" grpId="0" bldLvl="0" animBg="1"/>
      <p:bldP spid="5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矩形 3"/>
          <p:cNvSpPr/>
          <p:nvPr/>
        </p:nvSpPr>
        <p:spPr>
          <a:xfrm>
            <a:off x="1524000" y="0"/>
            <a:ext cx="9144000" cy="620713"/>
          </a:xfrm>
          <a:prstGeom prst="rect">
            <a:avLst/>
          </a:prstGeom>
          <a:solidFill>
            <a:srgbClr val="2E2E2E"/>
          </a:solidFill>
          <a:ln w="9525">
            <a:noFill/>
          </a:ln>
        </p:spPr>
        <p:txBody>
          <a:bodyPr anchor="ctr"/>
          <a:p>
            <a:pPr lvl="0" indent="0" algn="ctr"/>
            <a:endParaRPr lang="zh-CN" altLang="en-US">
              <a:solidFill>
                <a:srgbClr val="FFFFFF"/>
              </a:solidFill>
              <a:ea typeface="宋体" panose="02010600030101010101" pitchFamily="2" charset="-122"/>
            </a:endParaRPr>
          </a:p>
        </p:txBody>
      </p:sp>
      <p:sp>
        <p:nvSpPr>
          <p:cNvPr id="4098" name="文本框 4"/>
          <p:cNvSpPr/>
          <p:nvPr/>
        </p:nvSpPr>
        <p:spPr>
          <a:xfrm>
            <a:off x="4137025" y="4879975"/>
            <a:ext cx="3840480" cy="613410"/>
          </a:xfrm>
          <a:prstGeom prst="rect">
            <a:avLst/>
          </a:prstGeom>
          <a:noFill/>
          <a:ln w="9525">
            <a:noFill/>
          </a:ln>
        </p:spPr>
        <p:txBody>
          <a:bodyPr wrap="none" anchor="t">
            <a:spAutoFit/>
          </a:bodyPr>
          <a:p>
            <a:pPr lvl="0" indent="0"/>
            <a:r>
              <a:rPr lang="zh-CN" altLang="en-US" sz="3200" b="1" dirty="0">
                <a:solidFill>
                  <a:srgbClr val="2E2E2E"/>
                </a:solidFill>
                <a:latin typeface="Calibri" panose="020F0502020204030204" charset="0"/>
                <a:ea typeface="微软雅黑" panose="020B0503020204020204" charset="-122"/>
                <a:sym typeface="Calibri" panose="020F0502020204030204" charset="0"/>
              </a:rPr>
              <a:t>首先我想和你们谈谈</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grpSp>
        <p:nvGrpSpPr>
          <p:cNvPr id="4099" name="Group 4"/>
          <p:cNvGrpSpPr/>
          <p:nvPr/>
        </p:nvGrpSpPr>
        <p:grpSpPr>
          <a:xfrm>
            <a:off x="5016500" y="1844675"/>
            <a:ext cx="2781300" cy="2139950"/>
            <a:chOff x="0" y="0"/>
            <a:chExt cx="1245" cy="957"/>
          </a:xfrm>
        </p:grpSpPr>
        <p:sp>
          <p:nvSpPr>
            <p:cNvPr id="4100" name="Rectangle 5"/>
            <p:cNvSpPr/>
            <p:nvPr/>
          </p:nvSpPr>
          <p:spPr>
            <a:xfrm>
              <a:off x="0" y="0"/>
              <a:ext cx="1245" cy="957"/>
            </a:xfrm>
            <a:prstGeom prst="rect">
              <a:avLst/>
            </a:prstGeom>
            <a:noFill/>
            <a:ln w="101600" cap="flat" cmpd="sng">
              <a:solidFill>
                <a:srgbClr val="2E2E2E"/>
              </a:solidFill>
              <a:prstDash val="solid"/>
              <a:miter/>
              <a:headEnd type="none" w="med" len="med"/>
              <a:tailEnd type="none" w="med" len="med"/>
            </a:ln>
          </p:spPr>
          <p:txBody>
            <a:bodyPr wrap="square" anchor="t"/>
            <a:p>
              <a:pPr lvl="0" indent="0"/>
              <a:endParaRPr lang="zh-CN" altLang="en-US">
                <a:solidFill>
                  <a:srgbClr val="000000"/>
                </a:solidFill>
                <a:latin typeface="Calibri" panose="020F0502020204030204" charset="0"/>
                <a:ea typeface="微软雅黑" panose="020B0503020204020204" charset="-122"/>
                <a:sym typeface="Calibri" panose="020F0502020204030204" charset="0"/>
              </a:endParaRPr>
            </a:p>
          </p:txBody>
        </p:sp>
        <p:sp>
          <p:nvSpPr>
            <p:cNvPr id="4101" name="Freeform 8"/>
            <p:cNvSpPr/>
            <p:nvPr/>
          </p:nvSpPr>
          <p:spPr>
            <a:xfrm>
              <a:off x="585" y="78"/>
              <a:ext cx="590" cy="805"/>
            </a:xfrm>
            <a:custGeom>
              <a:avLst/>
              <a:gdLst/>
              <a:ahLst/>
              <a:cxnLst>
                <a:cxn ang="0">
                  <a:pos x="12" y="43"/>
                </a:cxn>
                <a:cxn ang="0">
                  <a:pos x="17" y="45"/>
                </a:cxn>
                <a:cxn ang="0">
                  <a:pos x="21" y="56"/>
                </a:cxn>
                <a:cxn ang="0">
                  <a:pos x="25" y="64"/>
                </a:cxn>
                <a:cxn ang="0">
                  <a:pos x="34" y="71"/>
                </a:cxn>
                <a:cxn ang="0">
                  <a:pos x="46" y="71"/>
                </a:cxn>
                <a:cxn ang="0">
                  <a:pos x="43" y="88"/>
                </a:cxn>
                <a:cxn ang="0">
                  <a:pos x="23" y="123"/>
                </a:cxn>
                <a:cxn ang="0">
                  <a:pos x="18" y="150"/>
                </a:cxn>
                <a:cxn ang="0">
                  <a:pos x="110" y="150"/>
                </a:cxn>
                <a:cxn ang="0">
                  <a:pos x="110" y="62"/>
                </a:cxn>
                <a:cxn ang="0">
                  <a:pos x="86" y="58"/>
                </a:cxn>
                <a:cxn ang="0">
                  <a:pos x="79" y="40"/>
                </a:cxn>
                <a:cxn ang="0">
                  <a:pos x="61" y="22"/>
                </a:cxn>
                <a:cxn ang="0">
                  <a:pos x="52" y="8"/>
                </a:cxn>
                <a:cxn ang="0">
                  <a:pos x="24" y="6"/>
                </a:cxn>
                <a:cxn ang="0">
                  <a:pos x="2" y="32"/>
                </a:cxn>
                <a:cxn ang="0">
                  <a:pos x="12" y="43"/>
                </a:cxn>
              </a:cxnLst>
              <a:pathLst>
                <a:path w="110" h="150">
                  <a:moveTo>
                    <a:pt x="12" y="43"/>
                  </a:moveTo>
                  <a:cubicBezTo>
                    <a:pt x="12" y="43"/>
                    <a:pt x="16" y="44"/>
                    <a:pt x="17" y="45"/>
                  </a:cubicBezTo>
                  <a:cubicBezTo>
                    <a:pt x="19" y="47"/>
                    <a:pt x="21" y="51"/>
                    <a:pt x="21" y="56"/>
                  </a:cubicBezTo>
                  <a:cubicBezTo>
                    <a:pt x="21" y="63"/>
                    <a:pt x="19" y="65"/>
                    <a:pt x="25" y="64"/>
                  </a:cubicBezTo>
                  <a:cubicBezTo>
                    <a:pt x="32" y="63"/>
                    <a:pt x="32" y="68"/>
                    <a:pt x="34" y="71"/>
                  </a:cubicBezTo>
                  <a:cubicBezTo>
                    <a:pt x="37" y="76"/>
                    <a:pt x="41" y="78"/>
                    <a:pt x="46" y="71"/>
                  </a:cubicBezTo>
                  <a:cubicBezTo>
                    <a:pt x="51" y="65"/>
                    <a:pt x="61" y="73"/>
                    <a:pt x="43" y="88"/>
                  </a:cubicBezTo>
                  <a:cubicBezTo>
                    <a:pt x="29" y="102"/>
                    <a:pt x="25" y="115"/>
                    <a:pt x="23" y="123"/>
                  </a:cubicBezTo>
                  <a:cubicBezTo>
                    <a:pt x="22" y="127"/>
                    <a:pt x="20" y="140"/>
                    <a:pt x="18" y="150"/>
                  </a:cubicBezTo>
                  <a:cubicBezTo>
                    <a:pt x="65" y="150"/>
                    <a:pt x="108" y="150"/>
                    <a:pt x="110" y="150"/>
                  </a:cubicBezTo>
                  <a:cubicBezTo>
                    <a:pt x="110" y="148"/>
                    <a:pt x="110" y="104"/>
                    <a:pt x="110" y="62"/>
                  </a:cubicBezTo>
                  <a:cubicBezTo>
                    <a:pt x="102" y="61"/>
                    <a:pt x="94" y="60"/>
                    <a:pt x="86" y="58"/>
                  </a:cubicBezTo>
                  <a:cubicBezTo>
                    <a:pt x="76" y="56"/>
                    <a:pt x="83" y="53"/>
                    <a:pt x="79" y="40"/>
                  </a:cubicBezTo>
                  <a:cubicBezTo>
                    <a:pt x="74" y="28"/>
                    <a:pt x="62" y="29"/>
                    <a:pt x="61" y="22"/>
                  </a:cubicBezTo>
                  <a:cubicBezTo>
                    <a:pt x="58" y="10"/>
                    <a:pt x="52" y="8"/>
                    <a:pt x="52" y="8"/>
                  </a:cubicBezTo>
                  <a:cubicBezTo>
                    <a:pt x="52" y="8"/>
                    <a:pt x="39" y="0"/>
                    <a:pt x="24" y="6"/>
                  </a:cubicBezTo>
                  <a:cubicBezTo>
                    <a:pt x="10" y="11"/>
                    <a:pt x="4" y="23"/>
                    <a:pt x="2" y="32"/>
                  </a:cubicBezTo>
                  <a:cubicBezTo>
                    <a:pt x="0" y="42"/>
                    <a:pt x="7" y="42"/>
                    <a:pt x="12" y="43"/>
                  </a:cubicBezTo>
                  <a:close/>
                </a:path>
              </a:pathLst>
            </a:custGeom>
            <a:solidFill>
              <a:srgbClr val="2E2E2E"/>
            </a:solidFill>
            <a:ln w="9525">
              <a:noFill/>
            </a:ln>
          </p:spPr>
          <p:txBody>
            <a:bodyPr/>
            <a:p>
              <a:endParaRPr lang="zh-CN" altLang="en-US"/>
            </a:p>
          </p:txBody>
        </p:sp>
        <p:sp>
          <p:nvSpPr>
            <p:cNvPr id="4102" name="Freeform 9"/>
            <p:cNvSpPr/>
            <p:nvPr/>
          </p:nvSpPr>
          <p:spPr>
            <a:xfrm>
              <a:off x="70" y="357"/>
              <a:ext cx="563" cy="526"/>
            </a:xfrm>
            <a:custGeom>
              <a:avLst/>
              <a:gdLst/>
              <a:ahLst/>
              <a:cxnLst>
                <a:cxn ang="0">
                  <a:pos x="79" y="94"/>
                </a:cxn>
                <a:cxn ang="0">
                  <a:pos x="75" y="72"/>
                </a:cxn>
                <a:cxn ang="0">
                  <a:pos x="92" y="49"/>
                </a:cxn>
                <a:cxn ang="0">
                  <a:pos x="90" y="27"/>
                </a:cxn>
                <a:cxn ang="0">
                  <a:pos x="88" y="23"/>
                </a:cxn>
                <a:cxn ang="0">
                  <a:pos x="81" y="22"/>
                </a:cxn>
                <a:cxn ang="0">
                  <a:pos x="63" y="5"/>
                </a:cxn>
                <a:cxn ang="0">
                  <a:pos x="40" y="7"/>
                </a:cxn>
                <a:cxn ang="0">
                  <a:pos x="22" y="32"/>
                </a:cxn>
                <a:cxn ang="0">
                  <a:pos x="19" y="41"/>
                </a:cxn>
                <a:cxn ang="0">
                  <a:pos x="0" y="64"/>
                </a:cxn>
                <a:cxn ang="0">
                  <a:pos x="0" y="67"/>
                </a:cxn>
                <a:cxn ang="0">
                  <a:pos x="14" y="58"/>
                </a:cxn>
                <a:cxn ang="0">
                  <a:pos x="0" y="71"/>
                </a:cxn>
                <a:cxn ang="0">
                  <a:pos x="0" y="78"/>
                </a:cxn>
                <a:cxn ang="0">
                  <a:pos x="10" y="71"/>
                </a:cxn>
                <a:cxn ang="0">
                  <a:pos x="0" y="80"/>
                </a:cxn>
                <a:cxn ang="0">
                  <a:pos x="0" y="98"/>
                </a:cxn>
                <a:cxn ang="0">
                  <a:pos x="81" y="98"/>
                </a:cxn>
                <a:cxn ang="0">
                  <a:pos x="79" y="94"/>
                </a:cxn>
              </a:cxnLst>
              <a:pathLst>
                <a:path w="105" h="98">
                  <a:moveTo>
                    <a:pt x="79" y="94"/>
                  </a:moveTo>
                  <a:cubicBezTo>
                    <a:pt x="79" y="94"/>
                    <a:pt x="75" y="80"/>
                    <a:pt x="75" y="72"/>
                  </a:cubicBezTo>
                  <a:cubicBezTo>
                    <a:pt x="76" y="63"/>
                    <a:pt x="81" y="59"/>
                    <a:pt x="92" y="49"/>
                  </a:cubicBezTo>
                  <a:cubicBezTo>
                    <a:pt x="105" y="39"/>
                    <a:pt x="86" y="34"/>
                    <a:pt x="90" y="27"/>
                  </a:cubicBezTo>
                  <a:cubicBezTo>
                    <a:pt x="93" y="23"/>
                    <a:pt x="92" y="23"/>
                    <a:pt x="88" y="23"/>
                  </a:cubicBezTo>
                  <a:cubicBezTo>
                    <a:pt x="87" y="23"/>
                    <a:pt x="83" y="23"/>
                    <a:pt x="81" y="22"/>
                  </a:cubicBezTo>
                  <a:cubicBezTo>
                    <a:pt x="72" y="20"/>
                    <a:pt x="77" y="11"/>
                    <a:pt x="63" y="5"/>
                  </a:cubicBezTo>
                  <a:cubicBezTo>
                    <a:pt x="51" y="0"/>
                    <a:pt x="40" y="7"/>
                    <a:pt x="40" y="7"/>
                  </a:cubicBezTo>
                  <a:cubicBezTo>
                    <a:pt x="40" y="7"/>
                    <a:pt x="27" y="13"/>
                    <a:pt x="22" y="32"/>
                  </a:cubicBezTo>
                  <a:cubicBezTo>
                    <a:pt x="21" y="36"/>
                    <a:pt x="19" y="41"/>
                    <a:pt x="19" y="41"/>
                  </a:cubicBezTo>
                  <a:cubicBezTo>
                    <a:pt x="19" y="43"/>
                    <a:pt x="15" y="57"/>
                    <a:pt x="0" y="64"/>
                  </a:cubicBezTo>
                  <a:cubicBezTo>
                    <a:pt x="0" y="65"/>
                    <a:pt x="0" y="66"/>
                    <a:pt x="0" y="67"/>
                  </a:cubicBezTo>
                  <a:cubicBezTo>
                    <a:pt x="4" y="65"/>
                    <a:pt x="9" y="63"/>
                    <a:pt x="14" y="58"/>
                  </a:cubicBezTo>
                  <a:cubicBezTo>
                    <a:pt x="11" y="63"/>
                    <a:pt x="6" y="68"/>
                    <a:pt x="0" y="71"/>
                  </a:cubicBezTo>
                  <a:cubicBezTo>
                    <a:pt x="0" y="74"/>
                    <a:pt x="0" y="76"/>
                    <a:pt x="0" y="78"/>
                  </a:cubicBezTo>
                  <a:cubicBezTo>
                    <a:pt x="4" y="76"/>
                    <a:pt x="7" y="73"/>
                    <a:pt x="10" y="71"/>
                  </a:cubicBezTo>
                  <a:cubicBezTo>
                    <a:pt x="7" y="74"/>
                    <a:pt x="4" y="77"/>
                    <a:pt x="0" y="80"/>
                  </a:cubicBezTo>
                  <a:cubicBezTo>
                    <a:pt x="0" y="91"/>
                    <a:pt x="0" y="97"/>
                    <a:pt x="0" y="98"/>
                  </a:cubicBezTo>
                  <a:cubicBezTo>
                    <a:pt x="2" y="98"/>
                    <a:pt x="39" y="98"/>
                    <a:pt x="81" y="98"/>
                  </a:cubicBezTo>
                  <a:cubicBezTo>
                    <a:pt x="80" y="95"/>
                    <a:pt x="79" y="94"/>
                    <a:pt x="79" y="94"/>
                  </a:cubicBezTo>
                  <a:close/>
                </a:path>
              </a:pathLst>
            </a:custGeom>
            <a:solidFill>
              <a:srgbClr val="2E2E2E"/>
            </a:solidFill>
            <a:ln w="9525">
              <a:noFill/>
            </a:ln>
          </p:spPr>
          <p:txBody>
            <a:bodyPr/>
            <a:p>
              <a:endParaRPr lang="zh-CN" altLang="en-US"/>
            </a:p>
          </p:txBody>
        </p:sp>
        <p:sp>
          <p:nvSpPr>
            <p:cNvPr id="4103" name="Freeform 10"/>
            <p:cNvSpPr/>
            <p:nvPr/>
          </p:nvSpPr>
          <p:spPr>
            <a:xfrm>
              <a:off x="365" y="153"/>
              <a:ext cx="102" cy="145"/>
            </a:xfrm>
            <a:custGeom>
              <a:avLst/>
              <a:gdLst/>
              <a:ahLst/>
              <a:cxnLst>
                <a:cxn ang="0">
                  <a:pos x="10" y="27"/>
                </a:cxn>
                <a:cxn ang="0">
                  <a:pos x="19" y="14"/>
                </a:cxn>
                <a:cxn ang="0">
                  <a:pos x="10" y="0"/>
                </a:cxn>
                <a:cxn ang="0">
                  <a:pos x="0" y="14"/>
                </a:cxn>
                <a:cxn ang="0">
                  <a:pos x="10" y="27"/>
                </a:cxn>
              </a:cxnLst>
              <a:pathLst>
                <a:path w="19" h="27">
                  <a:moveTo>
                    <a:pt x="10" y="27"/>
                  </a:moveTo>
                  <a:cubicBezTo>
                    <a:pt x="11" y="20"/>
                    <a:pt x="15" y="15"/>
                    <a:pt x="19" y="14"/>
                  </a:cubicBezTo>
                  <a:cubicBezTo>
                    <a:pt x="14" y="12"/>
                    <a:pt x="11" y="8"/>
                    <a:pt x="10" y="0"/>
                  </a:cubicBezTo>
                  <a:cubicBezTo>
                    <a:pt x="9" y="7"/>
                    <a:pt x="5" y="12"/>
                    <a:pt x="0" y="14"/>
                  </a:cubicBezTo>
                  <a:cubicBezTo>
                    <a:pt x="5" y="15"/>
                    <a:pt x="9" y="20"/>
                    <a:pt x="10" y="27"/>
                  </a:cubicBezTo>
                  <a:close/>
                </a:path>
              </a:pathLst>
            </a:custGeom>
            <a:solidFill>
              <a:srgbClr val="2E2E2E"/>
            </a:solidFill>
            <a:ln w="9525">
              <a:noFill/>
            </a:ln>
          </p:spPr>
          <p:txBody>
            <a:bodyPr/>
            <a:p>
              <a:endParaRPr lang="zh-CN" altLang="en-US"/>
            </a:p>
          </p:txBody>
        </p:sp>
        <p:sp>
          <p:nvSpPr>
            <p:cNvPr id="4104" name="Freeform 11"/>
            <p:cNvSpPr/>
            <p:nvPr/>
          </p:nvSpPr>
          <p:spPr>
            <a:xfrm>
              <a:off x="215" y="250"/>
              <a:ext cx="59" cy="85"/>
            </a:xfrm>
            <a:custGeom>
              <a:avLst/>
              <a:gdLst/>
              <a:ahLst/>
              <a:cxnLst>
                <a:cxn ang="0">
                  <a:pos x="5" y="16"/>
                </a:cxn>
                <a:cxn ang="0">
                  <a:pos x="11" y="8"/>
                </a:cxn>
                <a:cxn ang="0">
                  <a:pos x="5" y="0"/>
                </a:cxn>
                <a:cxn ang="0">
                  <a:pos x="0" y="8"/>
                </a:cxn>
                <a:cxn ang="0">
                  <a:pos x="5" y="16"/>
                </a:cxn>
              </a:cxnLst>
              <a:pathLst>
                <a:path w="11" h="16">
                  <a:moveTo>
                    <a:pt x="5" y="16"/>
                  </a:moveTo>
                  <a:cubicBezTo>
                    <a:pt x="6" y="12"/>
                    <a:pt x="8" y="9"/>
                    <a:pt x="11" y="8"/>
                  </a:cubicBezTo>
                  <a:cubicBezTo>
                    <a:pt x="8" y="7"/>
                    <a:pt x="6" y="5"/>
                    <a:pt x="5" y="0"/>
                  </a:cubicBezTo>
                  <a:cubicBezTo>
                    <a:pt x="5" y="4"/>
                    <a:pt x="3" y="7"/>
                    <a:pt x="0" y="8"/>
                  </a:cubicBezTo>
                  <a:cubicBezTo>
                    <a:pt x="3" y="9"/>
                    <a:pt x="5" y="12"/>
                    <a:pt x="5" y="16"/>
                  </a:cubicBezTo>
                  <a:close/>
                </a:path>
              </a:pathLst>
            </a:custGeom>
            <a:solidFill>
              <a:srgbClr val="2E2E2E"/>
            </a:solidFill>
            <a:ln w="9525">
              <a:noFill/>
            </a:ln>
          </p:spPr>
          <p:txBody>
            <a:bodyPr/>
            <a:p>
              <a:endParaRPr lang="zh-CN" altLang="en-US"/>
            </a:p>
          </p:txBody>
        </p:sp>
      </p:grpSp>
      <p:sp>
        <p:nvSpPr>
          <p:cNvPr id="4105" name="五边形 17"/>
          <p:cNvSpPr/>
          <p:nvPr/>
        </p:nvSpPr>
        <p:spPr>
          <a:xfrm>
            <a:off x="1524000" y="260350"/>
            <a:ext cx="3095625" cy="720725"/>
          </a:xfrm>
          <a:prstGeom prst="homePlate">
            <a:avLst>
              <a:gd name="adj" fmla="val 107299"/>
            </a:avLst>
          </a:prstGeom>
          <a:solidFill>
            <a:srgbClr val="FFD03B"/>
          </a:solidFill>
          <a:ln w="9525">
            <a:noFill/>
          </a:ln>
        </p:spPr>
        <p:txBody>
          <a:bodyPr anchor="ctr"/>
          <a:p>
            <a:pPr lvl="0" indent="0" algn="ctr"/>
            <a:r>
              <a:rPr lang="zh-CN" altLang="en-US" sz="2800" b="1" dirty="0">
                <a:solidFill>
                  <a:srgbClr val="2E2E2E"/>
                </a:solidFill>
                <a:ea typeface="宋体" panose="02010600030101010101" pitchFamily="2" charset="-122"/>
              </a:rPr>
              <a:t>指引</a:t>
            </a:r>
            <a:endParaRPr lang="zh-CN" altLang="en-US" sz="2800" b="1" dirty="0">
              <a:solidFill>
                <a:srgbClr val="2E2E2E"/>
              </a:solidFill>
              <a:ea typeface="宋体" panose="02010600030101010101" pitchFamily="2" charset="-122"/>
            </a:endParaRPr>
          </a:p>
        </p:txBody>
      </p:sp>
      <p:sp>
        <p:nvSpPr>
          <p:cNvPr id="4106" name="矩形 20"/>
          <p:cNvSpPr/>
          <p:nvPr/>
        </p:nvSpPr>
        <p:spPr>
          <a:xfrm>
            <a:off x="7978775" y="4371975"/>
            <a:ext cx="1706880" cy="1074420"/>
          </a:xfrm>
          <a:prstGeom prst="rect">
            <a:avLst/>
          </a:prstGeom>
          <a:noFill/>
          <a:ln w="9525">
            <a:noFill/>
          </a:ln>
        </p:spPr>
        <p:txBody>
          <a:bodyPr wrap="none" anchor="t">
            <a:spAutoFit/>
          </a:bodyPr>
          <a:p>
            <a:pPr lvl="0" indent="0"/>
            <a:r>
              <a:rPr lang="zh-CN" altLang="en-US" sz="6000" dirty="0">
                <a:solidFill>
                  <a:srgbClr val="2E2E2E"/>
                </a:solidFill>
                <a:latin typeface="Microsoft JhengHei" panose="020B0604030504040204" pitchFamily="2" charset="-120"/>
                <a:ea typeface="Microsoft JhengHei" panose="020B0604030504040204" pitchFamily="2" charset="-120"/>
                <a:sym typeface="Microsoft JhengHei" panose="020B0604030504040204" pitchFamily="2" charset="-120"/>
              </a:rPr>
              <a:t>法律</a:t>
            </a:r>
            <a:endParaRPr lang="zh-CN" altLang="en-US" dirty="0">
              <a:ea typeface="宋体" panose="02010600030101010101" pitchFamily="2" charset="-122"/>
            </a:endParaRPr>
          </a:p>
        </p:txBody>
      </p:sp>
      <p:sp>
        <p:nvSpPr>
          <p:cNvPr id="4107" name="矩形 21"/>
          <p:cNvSpPr/>
          <p:nvPr/>
        </p:nvSpPr>
        <p:spPr>
          <a:xfrm>
            <a:off x="8043863" y="5146675"/>
            <a:ext cx="953770" cy="583565"/>
          </a:xfrm>
          <a:prstGeom prst="rect">
            <a:avLst/>
          </a:prstGeom>
          <a:noFill/>
          <a:ln w="9525">
            <a:noFill/>
          </a:ln>
        </p:spPr>
        <p:txBody>
          <a:bodyPr wrap="none" anchor="t">
            <a:spAutoFit/>
          </a:bodyPr>
          <a:p>
            <a:pPr lvl="0" indent="0"/>
            <a:r>
              <a:rPr lang="zh-CN" altLang="en-US" sz="3200" b="1" dirty="0">
                <a:solidFill>
                  <a:srgbClr val="2E2E2E"/>
                </a:solidFill>
                <a:latin typeface="Calibri" panose="020F0502020204030204" charset="0"/>
                <a:ea typeface="微软雅黑" panose="020B0503020204020204" charset="-122"/>
                <a:sym typeface="Calibri" panose="020F0502020204030204" charset="0"/>
              </a:rPr>
              <a:t>LAW</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83" name="对象 35882"/>
          <p:cNvGraphicFramePr/>
          <p:nvPr/>
        </p:nvGraphicFramePr>
        <p:xfrm>
          <a:off x="1703388" y="5489575"/>
          <a:ext cx="2663825" cy="1368425"/>
        </p:xfrm>
        <a:graphic>
          <a:graphicData uri="http://schemas.openxmlformats.org/presentationml/2006/ole">
            <mc:AlternateContent xmlns:mc="http://schemas.openxmlformats.org/markup-compatibility/2006">
              <mc:Choice xmlns:v="urn:schemas-microsoft-com:vml" Requires="v">
                <p:oleObj spid="_x0000_s3129" name="" r:id="rId1" imgW="1981200" imgH="1739900" progId="Visio.Drawing.11">
                  <p:embed/>
                </p:oleObj>
              </mc:Choice>
              <mc:Fallback>
                <p:oleObj name="" r:id="rId1" imgW="1981200" imgH="1739900" progId="Visio.Drawing.11">
                  <p:embed/>
                  <p:pic>
                    <p:nvPicPr>
                      <p:cNvPr id="0" name="图片 3128"/>
                      <p:cNvPicPr/>
                      <p:nvPr/>
                    </p:nvPicPr>
                    <p:blipFill>
                      <a:blip r:embed="rId2"/>
                      <a:stretch>
                        <a:fillRect/>
                      </a:stretch>
                    </p:blipFill>
                    <p:spPr>
                      <a:xfrm>
                        <a:off x="1703388" y="5489575"/>
                        <a:ext cx="2663825" cy="1368425"/>
                      </a:xfrm>
                      <a:prstGeom prst="rect">
                        <a:avLst/>
                      </a:prstGeom>
                      <a:noFill/>
                      <a:ln w="38100">
                        <a:noFill/>
                        <a:miter/>
                      </a:ln>
                    </p:spPr>
                  </p:pic>
                </p:oleObj>
              </mc:Fallback>
            </mc:AlternateContent>
          </a:graphicData>
        </a:graphic>
      </p:graphicFrame>
      <p:graphicFrame>
        <p:nvGraphicFramePr>
          <p:cNvPr id="35878" name="对象 35877"/>
          <p:cNvGraphicFramePr/>
          <p:nvPr/>
        </p:nvGraphicFramePr>
        <p:xfrm>
          <a:off x="1703388" y="4076700"/>
          <a:ext cx="2663825" cy="1368425"/>
        </p:xfrm>
        <a:graphic>
          <a:graphicData uri="http://schemas.openxmlformats.org/presentationml/2006/ole">
            <mc:AlternateContent xmlns:mc="http://schemas.openxmlformats.org/markup-compatibility/2006">
              <mc:Choice xmlns:v="urn:schemas-microsoft-com:vml" Requires="v">
                <p:oleObj spid="_x0000_s3130" name="" r:id="rId3" imgW="1981200" imgH="1739900" progId="Visio.Drawing.11">
                  <p:embed/>
                </p:oleObj>
              </mc:Choice>
              <mc:Fallback>
                <p:oleObj name="" r:id="rId3" imgW="1981200" imgH="1739900" progId="Visio.Drawing.11">
                  <p:embed/>
                  <p:pic>
                    <p:nvPicPr>
                      <p:cNvPr id="0" name="图片 3129"/>
                      <p:cNvPicPr/>
                      <p:nvPr/>
                    </p:nvPicPr>
                    <p:blipFill>
                      <a:blip r:embed="rId2"/>
                      <a:stretch>
                        <a:fillRect/>
                      </a:stretch>
                    </p:blipFill>
                    <p:spPr>
                      <a:xfrm>
                        <a:off x="1703388" y="4076700"/>
                        <a:ext cx="2663825" cy="1368425"/>
                      </a:xfrm>
                      <a:prstGeom prst="rect">
                        <a:avLst/>
                      </a:prstGeom>
                      <a:noFill/>
                      <a:ln w="38100">
                        <a:noFill/>
                        <a:miter/>
                      </a:ln>
                    </p:spPr>
                  </p:pic>
                </p:oleObj>
              </mc:Fallback>
            </mc:AlternateContent>
          </a:graphicData>
        </a:graphic>
      </p:graphicFrame>
      <p:graphicFrame>
        <p:nvGraphicFramePr>
          <p:cNvPr id="35866" name="对象 35865"/>
          <p:cNvGraphicFramePr/>
          <p:nvPr/>
        </p:nvGraphicFramePr>
        <p:xfrm>
          <a:off x="1703388" y="2674938"/>
          <a:ext cx="2663825" cy="1368425"/>
        </p:xfrm>
        <a:graphic>
          <a:graphicData uri="http://schemas.openxmlformats.org/presentationml/2006/ole">
            <mc:AlternateContent xmlns:mc="http://schemas.openxmlformats.org/markup-compatibility/2006">
              <mc:Choice xmlns:v="urn:schemas-microsoft-com:vml" Requires="v">
                <p:oleObj spid="_x0000_s3131" name="" r:id="rId4" imgW="1981200" imgH="1739900" progId="Visio.Drawing.11">
                  <p:embed/>
                </p:oleObj>
              </mc:Choice>
              <mc:Fallback>
                <p:oleObj name="" r:id="rId4" imgW="1981200" imgH="1739900" progId="Visio.Drawing.11">
                  <p:embed/>
                  <p:pic>
                    <p:nvPicPr>
                      <p:cNvPr id="0" name="图片 3130"/>
                      <p:cNvPicPr/>
                      <p:nvPr/>
                    </p:nvPicPr>
                    <p:blipFill>
                      <a:blip r:embed="rId2"/>
                      <a:stretch>
                        <a:fillRect/>
                      </a:stretch>
                    </p:blipFill>
                    <p:spPr>
                      <a:xfrm>
                        <a:off x="1703388" y="2674938"/>
                        <a:ext cx="2663825" cy="1368425"/>
                      </a:xfrm>
                      <a:prstGeom prst="rect">
                        <a:avLst/>
                      </a:prstGeom>
                      <a:noFill/>
                      <a:ln w="38100">
                        <a:noFill/>
                        <a:miter/>
                      </a:ln>
                    </p:spPr>
                  </p:pic>
                </p:oleObj>
              </mc:Fallback>
            </mc:AlternateContent>
          </a:graphicData>
        </a:graphic>
      </p:graphicFrame>
      <p:pic>
        <p:nvPicPr>
          <p:cNvPr id="35856" name="图片 35855"/>
          <p:cNvPicPr>
            <a:picLocks noChangeAspect="1"/>
          </p:cNvPicPr>
          <p:nvPr/>
        </p:nvPicPr>
        <p:blipFill>
          <a:blip r:embed="rId5"/>
          <a:stretch>
            <a:fillRect/>
          </a:stretch>
        </p:blipFill>
        <p:spPr>
          <a:xfrm>
            <a:off x="9048750" y="1125538"/>
            <a:ext cx="1439863" cy="1414462"/>
          </a:xfrm>
          <a:prstGeom prst="rect">
            <a:avLst/>
          </a:prstGeom>
          <a:noFill/>
          <a:ln w="9525">
            <a:noFill/>
          </a:ln>
        </p:spPr>
      </p:pic>
      <p:graphicFrame>
        <p:nvGraphicFramePr>
          <p:cNvPr id="35857" name="内容占位符 35856"/>
          <p:cNvGraphicFramePr>
            <a:graphicFrameLocks noGrp="1"/>
          </p:cNvGraphicFramePr>
          <p:nvPr>
            <p:ph sz="quarter" idx="1"/>
          </p:nvPr>
        </p:nvGraphicFramePr>
        <p:xfrm>
          <a:off x="1703388" y="1250125"/>
          <a:ext cx="2663825" cy="1368425"/>
        </p:xfrm>
        <a:graphic>
          <a:graphicData uri="http://schemas.openxmlformats.org/presentationml/2006/ole">
            <mc:AlternateContent xmlns:mc="http://schemas.openxmlformats.org/markup-compatibility/2006">
              <mc:Choice xmlns:v="urn:schemas-microsoft-com:vml" Requires="v">
                <p:oleObj spid="_x0000_s3133" name="" r:id="rId6" imgW="1981200" imgH="1739900" progId="Visio.Drawing.11">
                  <p:embed/>
                </p:oleObj>
              </mc:Choice>
              <mc:Fallback>
                <p:oleObj name="" r:id="rId6" imgW="1981200" imgH="1739900" progId="Visio.Drawing.11">
                  <p:embed/>
                  <p:pic>
                    <p:nvPicPr>
                      <p:cNvPr id="0" name="图片 3132"/>
                      <p:cNvPicPr/>
                      <p:nvPr/>
                    </p:nvPicPr>
                    <p:blipFill>
                      <a:blip r:embed="rId2"/>
                      <a:stretch>
                        <a:fillRect/>
                      </a:stretch>
                    </p:blipFill>
                    <p:spPr>
                      <a:xfrm>
                        <a:off x="1703388" y="1250125"/>
                        <a:ext cx="2663825" cy="1368425"/>
                      </a:xfrm>
                      <a:prstGeom prst="rect">
                        <a:avLst/>
                      </a:prstGeom>
                      <a:noFill/>
                      <a:ln w="38100">
                        <a:noFill/>
                        <a:miter/>
                      </a:ln>
                    </p:spPr>
                  </p:pic>
                </p:oleObj>
              </mc:Fallback>
            </mc:AlternateContent>
          </a:graphicData>
        </a:graphic>
      </p:graphicFrame>
      <p:graphicFrame>
        <p:nvGraphicFramePr>
          <p:cNvPr id="35860" name="内容占位符 35859"/>
          <p:cNvGraphicFramePr>
            <a:graphicFrameLocks noGrp="1"/>
          </p:cNvGraphicFramePr>
          <p:nvPr>
            <p:ph sz="quarter" idx="2"/>
          </p:nvPr>
        </p:nvGraphicFramePr>
        <p:xfrm>
          <a:off x="1774825" y="1339850"/>
          <a:ext cx="463550" cy="463550"/>
        </p:xfrm>
        <a:graphic>
          <a:graphicData uri="http://schemas.openxmlformats.org/presentationml/2006/ole">
            <mc:AlternateContent xmlns:mc="http://schemas.openxmlformats.org/markup-compatibility/2006">
              <mc:Choice xmlns:v="urn:schemas-microsoft-com:vml" Requires="v">
                <p:oleObj spid="_x0000_s3134" name="" r:id="rId7" imgW="635000" imgH="635000" progId="Visio.Drawing.11">
                  <p:embed/>
                </p:oleObj>
              </mc:Choice>
              <mc:Fallback>
                <p:oleObj name="" r:id="rId7" imgW="635000" imgH="635000" progId="Visio.Drawing.11">
                  <p:embed/>
                  <p:pic>
                    <p:nvPicPr>
                      <p:cNvPr id="0" name="图片 3133"/>
                      <p:cNvPicPr/>
                      <p:nvPr/>
                    </p:nvPicPr>
                    <p:blipFill>
                      <a:blip r:embed="rId8"/>
                      <a:stretch>
                        <a:fillRect/>
                      </a:stretch>
                    </p:blipFill>
                    <p:spPr>
                      <a:xfrm>
                        <a:off x="1774825" y="1339850"/>
                        <a:ext cx="463550" cy="463550"/>
                      </a:xfrm>
                      <a:prstGeom prst="rect">
                        <a:avLst/>
                      </a:prstGeom>
                      <a:noFill/>
                      <a:ln w="38100">
                        <a:noFill/>
                        <a:miter/>
                      </a:ln>
                    </p:spPr>
                  </p:pic>
                </p:oleObj>
              </mc:Fallback>
            </mc:AlternateContent>
          </a:graphicData>
        </a:graphic>
      </p:graphicFrame>
      <p:graphicFrame>
        <p:nvGraphicFramePr>
          <p:cNvPr id="35871" name="内容占位符 35870"/>
          <p:cNvGraphicFramePr>
            <a:graphicFrameLocks noGrp="1"/>
          </p:cNvGraphicFramePr>
          <p:nvPr>
            <p:ph sz="quarter" idx="3"/>
          </p:nvPr>
        </p:nvGraphicFramePr>
        <p:xfrm>
          <a:off x="1774825" y="2747963"/>
          <a:ext cx="463550" cy="463550"/>
        </p:xfrm>
        <a:graphic>
          <a:graphicData uri="http://schemas.openxmlformats.org/presentationml/2006/ole">
            <mc:AlternateContent xmlns:mc="http://schemas.openxmlformats.org/markup-compatibility/2006">
              <mc:Choice xmlns:v="urn:schemas-microsoft-com:vml" Requires="v">
                <p:oleObj spid="_x0000_s3135" name="" r:id="rId9" imgW="635000" imgH="635000" progId="Visio.Drawing.11">
                  <p:embed/>
                </p:oleObj>
              </mc:Choice>
              <mc:Fallback>
                <p:oleObj name="" r:id="rId9" imgW="635000" imgH="635000" progId="Visio.Drawing.11">
                  <p:embed/>
                  <p:pic>
                    <p:nvPicPr>
                      <p:cNvPr id="0" name="图片 3134"/>
                      <p:cNvPicPr/>
                      <p:nvPr/>
                    </p:nvPicPr>
                    <p:blipFill>
                      <a:blip r:embed="rId10"/>
                      <a:stretch>
                        <a:fillRect/>
                      </a:stretch>
                    </p:blipFill>
                    <p:spPr>
                      <a:xfrm>
                        <a:off x="1774825" y="2747963"/>
                        <a:ext cx="463550" cy="463550"/>
                      </a:xfrm>
                      <a:prstGeom prst="rect">
                        <a:avLst/>
                      </a:prstGeom>
                      <a:noFill/>
                      <a:ln w="38100">
                        <a:noFill/>
                        <a:miter/>
                      </a:ln>
                    </p:spPr>
                  </p:pic>
                </p:oleObj>
              </mc:Fallback>
            </mc:AlternateContent>
          </a:graphicData>
        </a:graphic>
      </p:graphicFrame>
      <p:sp>
        <p:nvSpPr>
          <p:cNvPr id="35859" name="折角形 35858"/>
          <p:cNvSpPr/>
          <p:nvPr/>
        </p:nvSpPr>
        <p:spPr>
          <a:xfrm>
            <a:off x="4583113" y="1268413"/>
            <a:ext cx="4176712" cy="1368425"/>
          </a:xfrm>
          <a:prstGeom prst="foldedCorner">
            <a:avLst>
              <a:gd name="adj" fmla="val 12500"/>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5864" name="文本框 35863"/>
          <p:cNvSpPr txBox="1"/>
          <p:nvPr/>
        </p:nvSpPr>
        <p:spPr>
          <a:xfrm>
            <a:off x="2279650" y="1412875"/>
            <a:ext cx="1943100" cy="840105"/>
          </a:xfrm>
          <a:prstGeom prst="rect">
            <a:avLst/>
          </a:prstGeom>
          <a:noFill/>
          <a:ln w="9525">
            <a:noFill/>
          </a:ln>
        </p:spPr>
        <p:txBody>
          <a:bodyPr>
            <a:spAutoFit/>
          </a:bodyPr>
          <a:p>
            <a:pPr lvl="0">
              <a:spcBef>
                <a:spcPct val="50000"/>
              </a:spcBef>
            </a:pPr>
            <a:r>
              <a:rPr lang="zh-CN" altLang="en-US" sz="1600" dirty="0">
                <a:latin typeface="Arial" panose="020B0604020202020204" pitchFamily="34" charset="0"/>
                <a:ea typeface="微软雅黑" panose="020B0503020204020204" charset="-122"/>
              </a:rPr>
              <a:t>具有良好的团队协作精神、与人沟通交流的能力。</a:t>
            </a:r>
            <a:endParaRPr lang="zh-CN" altLang="en-US" sz="1600" dirty="0">
              <a:latin typeface="Arial" panose="020B0604020202020204" pitchFamily="34" charset="0"/>
              <a:ea typeface="微软雅黑" panose="020B0503020204020204" charset="-122"/>
            </a:endParaRPr>
          </a:p>
        </p:txBody>
      </p:sp>
      <p:sp>
        <p:nvSpPr>
          <p:cNvPr id="35865" name="文本框 35864"/>
          <p:cNvSpPr txBox="1"/>
          <p:nvPr/>
        </p:nvSpPr>
        <p:spPr>
          <a:xfrm>
            <a:off x="4727575" y="1268413"/>
            <a:ext cx="3887788" cy="1327785"/>
          </a:xfrm>
          <a:prstGeom prst="rect">
            <a:avLst/>
          </a:prstGeom>
          <a:noFill/>
          <a:ln w="9525">
            <a:noFill/>
          </a:ln>
        </p:spPr>
        <p:txBody>
          <a:bodyPr>
            <a:spAutoFit/>
          </a:bodyPr>
          <a:p>
            <a:pPr lvl="0">
              <a:spcBef>
                <a:spcPct val="50000"/>
              </a:spcBef>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对班级学生实行公司化改造，成立</a:t>
            </a:r>
            <a:r>
              <a:rPr lang="en-US" altLang="zh-CN" sz="1600" dirty="0">
                <a:latin typeface="微软雅黑" panose="020B0503020204020204" charset="-122"/>
                <a:ea typeface="微软雅黑" panose="020B0503020204020204" charset="-122"/>
              </a:rPr>
              <a:t>6</a:t>
            </a:r>
            <a:r>
              <a:rPr lang="zh-CN" altLang="en-US" sz="1600" dirty="0">
                <a:latin typeface="微软雅黑" panose="020B0503020204020204" charset="-122"/>
                <a:ea typeface="微软雅黑" panose="020B0503020204020204" charset="-122"/>
              </a:rPr>
              <a:t>个项目组，通过课程项目的实施全过程，让学生切身体会团队配合的重要性，进而锻炼和考察学生的团队协作、沟通交流的能力。</a:t>
            </a:r>
            <a:endParaRPr lang="zh-CN" altLang="en-US" sz="1600" dirty="0">
              <a:latin typeface="微软雅黑" panose="020B0503020204020204" charset="-122"/>
              <a:ea typeface="微软雅黑" panose="020B0503020204020204" charset="-122"/>
            </a:endParaRPr>
          </a:p>
        </p:txBody>
      </p:sp>
      <p:sp>
        <p:nvSpPr>
          <p:cNvPr id="35867" name="折角形 35866"/>
          <p:cNvSpPr/>
          <p:nvPr/>
        </p:nvSpPr>
        <p:spPr>
          <a:xfrm>
            <a:off x="4583113" y="2674938"/>
            <a:ext cx="4176712" cy="1368425"/>
          </a:xfrm>
          <a:prstGeom prst="foldedCorner">
            <a:avLst>
              <a:gd name="adj" fmla="val 12500"/>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5869" name="文本框 35868"/>
          <p:cNvSpPr txBox="1"/>
          <p:nvPr/>
        </p:nvSpPr>
        <p:spPr>
          <a:xfrm>
            <a:off x="2279650" y="2819400"/>
            <a:ext cx="1943100" cy="596265"/>
          </a:xfrm>
          <a:prstGeom prst="rect">
            <a:avLst/>
          </a:prstGeom>
          <a:noFill/>
          <a:ln w="9525">
            <a:noFill/>
          </a:ln>
        </p:spPr>
        <p:txBody>
          <a:bodyPr>
            <a:spAutoFit/>
          </a:bodyPr>
          <a:p>
            <a:pPr lvl="0">
              <a:spcBef>
                <a:spcPct val="50000"/>
              </a:spcBef>
            </a:pPr>
            <a:r>
              <a:rPr lang="zh-CN" altLang="en-US" sz="1600" dirty="0">
                <a:latin typeface="Arial" panose="020B0604020202020204" pitchFamily="34" charset="0"/>
                <a:ea typeface="微软雅黑" panose="020B0503020204020204" charset="-122"/>
              </a:rPr>
              <a:t>具有较好的自我学习能力。</a:t>
            </a:r>
            <a:endParaRPr lang="zh-CN" altLang="en-US" sz="1600" dirty="0">
              <a:latin typeface="Arial" panose="020B0604020202020204" pitchFamily="34" charset="0"/>
              <a:ea typeface="微软雅黑" panose="020B0503020204020204" charset="-122"/>
            </a:endParaRPr>
          </a:p>
        </p:txBody>
      </p:sp>
      <p:sp>
        <p:nvSpPr>
          <p:cNvPr id="35870" name="文本框 35869"/>
          <p:cNvSpPr txBox="1"/>
          <p:nvPr/>
        </p:nvSpPr>
        <p:spPr>
          <a:xfrm>
            <a:off x="4727575" y="2674938"/>
            <a:ext cx="3887788" cy="840105"/>
          </a:xfrm>
          <a:prstGeom prst="rect">
            <a:avLst/>
          </a:prstGeom>
          <a:noFill/>
          <a:ln w="9525">
            <a:noFill/>
          </a:ln>
        </p:spPr>
        <p:txBody>
          <a:bodyPr>
            <a:spAutoFit/>
          </a:bodyPr>
          <a:p>
            <a:pPr lvl="0">
              <a:spcBef>
                <a:spcPct val="50000"/>
              </a:spcBef>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sym typeface="Times New Roman" panose="02020603050405020304" pitchFamily="2" charset="0"/>
              </a:rPr>
              <a:t>不断学习经济法领域新知识、新案例等，通过不同的途径获取信息，学习新知识的能力</a:t>
            </a:r>
            <a:endParaRPr lang="zh-CN" altLang="en-US" sz="1600" dirty="0">
              <a:latin typeface="微软雅黑" panose="020B0503020204020204" charset="-122"/>
              <a:ea typeface="微软雅黑" panose="020B0503020204020204" charset="-122"/>
            </a:endParaRPr>
          </a:p>
        </p:txBody>
      </p:sp>
      <p:graphicFrame>
        <p:nvGraphicFramePr>
          <p:cNvPr id="35874" name="内容占位符 35873"/>
          <p:cNvGraphicFramePr>
            <a:graphicFrameLocks noGrp="1"/>
          </p:cNvGraphicFramePr>
          <p:nvPr>
            <p:ph sz="quarter" idx="4"/>
          </p:nvPr>
        </p:nvGraphicFramePr>
        <p:xfrm>
          <a:off x="1774825" y="4148138"/>
          <a:ext cx="463550" cy="463550"/>
        </p:xfrm>
        <a:graphic>
          <a:graphicData uri="http://schemas.openxmlformats.org/presentationml/2006/ole">
            <mc:AlternateContent xmlns:mc="http://schemas.openxmlformats.org/markup-compatibility/2006">
              <mc:Choice xmlns:v="urn:schemas-microsoft-com:vml" Requires="v">
                <p:oleObj spid="_x0000_s3136" name="" r:id="rId11" imgW="635000" imgH="635000" progId="Visio.Drawing.11">
                  <p:embed/>
                </p:oleObj>
              </mc:Choice>
              <mc:Fallback>
                <p:oleObj name="" r:id="rId11" imgW="635000" imgH="635000" progId="Visio.Drawing.11">
                  <p:embed/>
                  <p:pic>
                    <p:nvPicPr>
                      <p:cNvPr id="0" name="图片 3135"/>
                      <p:cNvPicPr/>
                      <p:nvPr/>
                    </p:nvPicPr>
                    <p:blipFill>
                      <a:blip r:embed="rId12"/>
                      <a:stretch>
                        <a:fillRect/>
                      </a:stretch>
                    </p:blipFill>
                    <p:spPr>
                      <a:xfrm>
                        <a:off x="1774825" y="4148138"/>
                        <a:ext cx="463550" cy="463550"/>
                      </a:xfrm>
                      <a:prstGeom prst="rect">
                        <a:avLst/>
                      </a:prstGeom>
                      <a:noFill/>
                      <a:ln w="38100">
                        <a:noFill/>
                        <a:miter/>
                      </a:ln>
                    </p:spPr>
                  </p:pic>
                </p:oleObj>
              </mc:Fallback>
            </mc:AlternateContent>
          </a:graphicData>
        </a:graphic>
      </p:graphicFrame>
      <p:graphicFrame>
        <p:nvGraphicFramePr>
          <p:cNvPr id="35877" name="对象 35876"/>
          <p:cNvGraphicFramePr/>
          <p:nvPr/>
        </p:nvGraphicFramePr>
        <p:xfrm>
          <a:off x="1774825" y="5516563"/>
          <a:ext cx="463550" cy="463550"/>
        </p:xfrm>
        <a:graphic>
          <a:graphicData uri="http://schemas.openxmlformats.org/presentationml/2006/ole">
            <mc:AlternateContent xmlns:mc="http://schemas.openxmlformats.org/markup-compatibility/2006">
              <mc:Choice xmlns:v="urn:schemas-microsoft-com:vml" Requires="v">
                <p:oleObj spid="_x0000_s3137" name="" r:id="rId13" imgW="635000" imgH="635000" progId="Visio.Drawing.11">
                  <p:embed/>
                </p:oleObj>
              </mc:Choice>
              <mc:Fallback>
                <p:oleObj name="" r:id="rId13" imgW="635000" imgH="635000" progId="Visio.Drawing.11">
                  <p:embed/>
                  <p:pic>
                    <p:nvPicPr>
                      <p:cNvPr id="0" name="图片 3136"/>
                      <p:cNvPicPr/>
                      <p:nvPr/>
                    </p:nvPicPr>
                    <p:blipFill>
                      <a:blip r:embed="rId14"/>
                      <a:stretch>
                        <a:fillRect/>
                      </a:stretch>
                    </p:blipFill>
                    <p:spPr>
                      <a:xfrm>
                        <a:off x="1774825" y="5516563"/>
                        <a:ext cx="463550" cy="463550"/>
                      </a:xfrm>
                      <a:prstGeom prst="rect">
                        <a:avLst/>
                      </a:prstGeom>
                      <a:noFill/>
                      <a:ln w="38100">
                        <a:noFill/>
                        <a:miter/>
                      </a:ln>
                    </p:spPr>
                  </p:pic>
                </p:oleObj>
              </mc:Fallback>
            </mc:AlternateContent>
          </a:graphicData>
        </a:graphic>
      </p:graphicFrame>
      <p:sp>
        <p:nvSpPr>
          <p:cNvPr id="35880" name="折角形 35879"/>
          <p:cNvSpPr/>
          <p:nvPr/>
        </p:nvSpPr>
        <p:spPr>
          <a:xfrm>
            <a:off x="4583113" y="4076700"/>
            <a:ext cx="4176712" cy="1368425"/>
          </a:xfrm>
          <a:prstGeom prst="foldedCorner">
            <a:avLst>
              <a:gd name="adj" fmla="val 12500"/>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5881" name="文本框 35880"/>
          <p:cNvSpPr txBox="1"/>
          <p:nvPr/>
        </p:nvSpPr>
        <p:spPr>
          <a:xfrm>
            <a:off x="2279650" y="4221163"/>
            <a:ext cx="1943100" cy="1083945"/>
          </a:xfrm>
          <a:prstGeom prst="rect">
            <a:avLst/>
          </a:prstGeom>
          <a:noFill/>
          <a:ln w="9525">
            <a:noFill/>
          </a:ln>
        </p:spPr>
        <p:txBody>
          <a:bodyPr>
            <a:spAutoFit/>
          </a:bodyPr>
          <a:p>
            <a:pPr lvl="0">
              <a:spcBef>
                <a:spcPct val="50000"/>
              </a:spcBef>
            </a:pPr>
            <a:r>
              <a:rPr lang="zh-CN" altLang="en-US" sz="1600" dirty="0">
                <a:latin typeface="Arial" panose="020B0604020202020204" pitchFamily="34" charset="0"/>
                <a:ea typeface="微软雅黑" panose="020B0503020204020204" charset="-122"/>
              </a:rPr>
              <a:t>具有较强的系统分析问题、解决问题能力及逻辑思维能力。</a:t>
            </a:r>
            <a:endParaRPr lang="zh-CN" altLang="en-US" sz="1600" dirty="0">
              <a:latin typeface="Arial" panose="020B0604020202020204" pitchFamily="34" charset="0"/>
              <a:ea typeface="微软雅黑" panose="020B0503020204020204" charset="-122"/>
            </a:endParaRPr>
          </a:p>
        </p:txBody>
      </p:sp>
      <p:sp>
        <p:nvSpPr>
          <p:cNvPr id="35882" name="文本框 35881"/>
          <p:cNvSpPr txBox="1"/>
          <p:nvPr/>
        </p:nvSpPr>
        <p:spPr>
          <a:xfrm>
            <a:off x="4727575" y="4149725"/>
            <a:ext cx="3887788" cy="1083945"/>
          </a:xfrm>
          <a:prstGeom prst="rect">
            <a:avLst/>
          </a:prstGeom>
          <a:noFill/>
          <a:ln w="9525">
            <a:noFill/>
          </a:ln>
        </p:spPr>
        <p:txBody>
          <a:bodyPr>
            <a:spAutoFit/>
          </a:bodyPr>
          <a:p>
            <a:pPr lvl="0">
              <a:spcBef>
                <a:spcPct val="50000"/>
              </a:spcBef>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课程所设计的项目都是现实面临的法律问题，学生通过实施项目建立系统思想和宏观整体分析问题的方法，通过逻辑推理查找问题，进而针对性解决问题。</a:t>
            </a:r>
            <a:endParaRPr lang="zh-CN" altLang="en-US" sz="1600" dirty="0">
              <a:latin typeface="微软雅黑" panose="020B0503020204020204" charset="-122"/>
              <a:ea typeface="微软雅黑" panose="020B0503020204020204" charset="-122"/>
            </a:endParaRPr>
          </a:p>
        </p:txBody>
      </p:sp>
      <p:sp>
        <p:nvSpPr>
          <p:cNvPr id="35885" name="折角形 35884"/>
          <p:cNvSpPr/>
          <p:nvPr/>
        </p:nvSpPr>
        <p:spPr>
          <a:xfrm>
            <a:off x="4583113" y="5489575"/>
            <a:ext cx="4176712" cy="1368425"/>
          </a:xfrm>
          <a:prstGeom prst="foldedCorner">
            <a:avLst>
              <a:gd name="adj" fmla="val 12500"/>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5886" name="文本框 35885"/>
          <p:cNvSpPr txBox="1"/>
          <p:nvPr/>
        </p:nvSpPr>
        <p:spPr>
          <a:xfrm>
            <a:off x="2279650" y="5588000"/>
            <a:ext cx="1943100" cy="840105"/>
          </a:xfrm>
          <a:prstGeom prst="rect">
            <a:avLst/>
          </a:prstGeom>
          <a:noFill/>
          <a:ln w="9525">
            <a:noFill/>
          </a:ln>
        </p:spPr>
        <p:txBody>
          <a:bodyPr>
            <a:spAutoFit/>
          </a:bodyPr>
          <a:p>
            <a:pPr lvl="0">
              <a:spcBef>
                <a:spcPct val="50000"/>
              </a:spcBef>
            </a:pPr>
            <a:r>
              <a:rPr lang="zh-CN" altLang="en-US" sz="1600" dirty="0">
                <a:latin typeface="Arial" panose="020B0604020202020204" pitchFamily="34" charset="0"/>
                <a:ea typeface="微软雅黑" panose="020B0503020204020204" charset="-122"/>
              </a:rPr>
              <a:t>具有较好的法律素养，培养诚实守信等法律意识。</a:t>
            </a:r>
            <a:endParaRPr lang="zh-CN" altLang="en-US" sz="1600" dirty="0">
              <a:latin typeface="Arial" panose="020B0604020202020204" pitchFamily="34" charset="0"/>
              <a:ea typeface="微软雅黑" panose="020B0503020204020204" charset="-122"/>
            </a:endParaRPr>
          </a:p>
        </p:txBody>
      </p:sp>
      <p:sp>
        <p:nvSpPr>
          <p:cNvPr id="35887" name="文本框 35886"/>
          <p:cNvSpPr txBox="1"/>
          <p:nvPr/>
        </p:nvSpPr>
        <p:spPr>
          <a:xfrm>
            <a:off x="4727575" y="5516563"/>
            <a:ext cx="3887788" cy="596265"/>
          </a:xfrm>
          <a:prstGeom prst="rect">
            <a:avLst/>
          </a:prstGeom>
          <a:noFill/>
          <a:ln w="9525">
            <a:noFill/>
          </a:ln>
        </p:spPr>
        <p:txBody>
          <a:bodyPr>
            <a:spAutoFit/>
          </a:bodyPr>
          <a:p>
            <a:pPr lvl="0">
              <a:spcBef>
                <a:spcPct val="50000"/>
              </a:spcBef>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项目化教学过程中，将法律意识的培养贯穿始终。</a:t>
            </a:r>
            <a:endParaRPr lang="zh-CN" altLang="en-US" sz="1600" dirty="0">
              <a:latin typeface="微软雅黑" panose="020B0503020204020204" charset="-122"/>
              <a:ea typeface="微软雅黑" panose="020B0503020204020204" charset="-122"/>
            </a:endParaRPr>
          </a:p>
        </p:txBody>
      </p:sp>
      <p:pic>
        <p:nvPicPr>
          <p:cNvPr id="35888" name="图片 35887"/>
          <p:cNvPicPr>
            <a:picLocks noChangeAspect="1"/>
          </p:cNvPicPr>
          <p:nvPr/>
        </p:nvPicPr>
        <p:blipFill>
          <a:blip r:embed="rId15"/>
          <a:stretch>
            <a:fillRect/>
          </a:stretch>
        </p:blipFill>
        <p:spPr>
          <a:xfrm>
            <a:off x="9048750" y="2565400"/>
            <a:ext cx="1439863" cy="1295400"/>
          </a:xfrm>
          <a:prstGeom prst="rect">
            <a:avLst/>
          </a:prstGeom>
          <a:noFill/>
          <a:ln w="9525">
            <a:noFill/>
          </a:ln>
        </p:spPr>
      </p:pic>
      <p:pic>
        <p:nvPicPr>
          <p:cNvPr id="35891" name="图片 35890"/>
          <p:cNvPicPr>
            <a:picLocks noChangeAspect="1"/>
          </p:cNvPicPr>
          <p:nvPr/>
        </p:nvPicPr>
        <p:blipFill>
          <a:blip r:embed="rId16"/>
          <a:stretch>
            <a:fillRect/>
          </a:stretch>
        </p:blipFill>
        <p:spPr>
          <a:xfrm>
            <a:off x="8904288" y="4032250"/>
            <a:ext cx="1763712" cy="1196975"/>
          </a:xfrm>
          <a:prstGeom prst="rect">
            <a:avLst/>
          </a:prstGeom>
          <a:noFill/>
          <a:ln w="9525">
            <a:noFill/>
          </a:ln>
        </p:spPr>
      </p:pic>
      <p:pic>
        <p:nvPicPr>
          <p:cNvPr id="35892" name="图片 35891"/>
          <p:cNvPicPr>
            <a:picLocks noChangeAspect="1"/>
          </p:cNvPicPr>
          <p:nvPr/>
        </p:nvPicPr>
        <p:blipFill>
          <a:blip r:embed="rId17"/>
          <a:stretch>
            <a:fillRect/>
          </a:stretch>
        </p:blipFill>
        <p:spPr>
          <a:xfrm>
            <a:off x="9013825" y="5341938"/>
            <a:ext cx="1654175" cy="1516062"/>
          </a:xfrm>
          <a:prstGeom prst="rect">
            <a:avLst/>
          </a:prstGeom>
          <a:noFill/>
          <a:ln w="9525">
            <a:noFill/>
          </a:ln>
        </p:spPr>
      </p:pic>
      <p:sp>
        <p:nvSpPr>
          <p:cNvPr id="35893" name="直接连接符 35892"/>
          <p:cNvSpPr/>
          <p:nvPr/>
        </p:nvSpPr>
        <p:spPr>
          <a:xfrm>
            <a:off x="4367213" y="1989138"/>
            <a:ext cx="215900" cy="0"/>
          </a:xfrm>
          <a:prstGeom prst="line">
            <a:avLst/>
          </a:prstGeom>
          <a:ln w="38100" cap="flat" cmpd="sng">
            <a:solidFill>
              <a:srgbClr val="FF0000"/>
            </a:solidFill>
            <a:prstDash val="solid"/>
            <a:headEnd type="none" w="med" len="med"/>
            <a:tailEnd type="triangle" w="med" len="med"/>
          </a:ln>
        </p:spPr>
      </p:sp>
      <p:sp>
        <p:nvSpPr>
          <p:cNvPr id="35894" name="直接连接符 35893"/>
          <p:cNvSpPr/>
          <p:nvPr/>
        </p:nvSpPr>
        <p:spPr>
          <a:xfrm>
            <a:off x="4367213" y="3284538"/>
            <a:ext cx="215900" cy="0"/>
          </a:xfrm>
          <a:prstGeom prst="line">
            <a:avLst/>
          </a:prstGeom>
          <a:ln w="38100" cap="flat" cmpd="sng">
            <a:solidFill>
              <a:srgbClr val="FF0000"/>
            </a:solidFill>
            <a:prstDash val="solid"/>
            <a:headEnd type="none" w="med" len="med"/>
            <a:tailEnd type="triangle" w="med" len="med"/>
          </a:ln>
        </p:spPr>
      </p:sp>
      <p:sp>
        <p:nvSpPr>
          <p:cNvPr id="35895" name="直接连接符 35894"/>
          <p:cNvSpPr/>
          <p:nvPr/>
        </p:nvSpPr>
        <p:spPr>
          <a:xfrm>
            <a:off x="4367213" y="4724400"/>
            <a:ext cx="215900" cy="0"/>
          </a:xfrm>
          <a:prstGeom prst="line">
            <a:avLst/>
          </a:prstGeom>
          <a:ln w="38100" cap="flat" cmpd="sng">
            <a:solidFill>
              <a:srgbClr val="FF0000"/>
            </a:solidFill>
            <a:prstDash val="solid"/>
            <a:headEnd type="none" w="med" len="med"/>
            <a:tailEnd type="triangle" w="med" len="med"/>
          </a:ln>
        </p:spPr>
      </p:sp>
      <p:sp>
        <p:nvSpPr>
          <p:cNvPr id="35896" name="直接连接符 35895"/>
          <p:cNvSpPr/>
          <p:nvPr/>
        </p:nvSpPr>
        <p:spPr>
          <a:xfrm>
            <a:off x="4367213" y="6165850"/>
            <a:ext cx="215900" cy="0"/>
          </a:xfrm>
          <a:prstGeom prst="line">
            <a:avLst/>
          </a:prstGeom>
          <a:ln w="38100" cap="flat" cmpd="sng">
            <a:solidFill>
              <a:srgbClr val="FF0000"/>
            </a:solidFill>
            <a:prstDash val="solid"/>
            <a:headEnd type="none" w="med" len="med"/>
            <a:tailEnd type="triangle" w="med" len="med"/>
          </a:ln>
        </p:spPr>
      </p:sp>
      <p:sp>
        <p:nvSpPr>
          <p:cNvPr id="35897" name="直接连接符 35896"/>
          <p:cNvSpPr/>
          <p:nvPr/>
        </p:nvSpPr>
        <p:spPr>
          <a:xfrm>
            <a:off x="8759825" y="1916113"/>
            <a:ext cx="288925" cy="0"/>
          </a:xfrm>
          <a:prstGeom prst="line">
            <a:avLst/>
          </a:prstGeom>
          <a:ln w="38100" cap="flat" cmpd="sng">
            <a:solidFill>
              <a:srgbClr val="FF0000"/>
            </a:solidFill>
            <a:prstDash val="solid"/>
            <a:headEnd type="none" w="med" len="med"/>
            <a:tailEnd type="triangle" w="med" len="med"/>
          </a:ln>
        </p:spPr>
      </p:sp>
      <p:sp>
        <p:nvSpPr>
          <p:cNvPr id="35898" name="直接连接符 35897"/>
          <p:cNvSpPr/>
          <p:nvPr/>
        </p:nvSpPr>
        <p:spPr>
          <a:xfrm>
            <a:off x="8759825" y="3284538"/>
            <a:ext cx="288925" cy="0"/>
          </a:xfrm>
          <a:prstGeom prst="line">
            <a:avLst/>
          </a:prstGeom>
          <a:ln w="38100" cap="flat" cmpd="sng">
            <a:solidFill>
              <a:srgbClr val="FF0000"/>
            </a:solidFill>
            <a:prstDash val="solid"/>
            <a:headEnd type="none" w="med" len="med"/>
            <a:tailEnd type="triangle" w="med" len="med"/>
          </a:ln>
        </p:spPr>
      </p:sp>
      <p:sp>
        <p:nvSpPr>
          <p:cNvPr id="35899" name="直接连接符 35898"/>
          <p:cNvSpPr/>
          <p:nvPr/>
        </p:nvSpPr>
        <p:spPr>
          <a:xfrm>
            <a:off x="8759825" y="4652963"/>
            <a:ext cx="288925" cy="0"/>
          </a:xfrm>
          <a:prstGeom prst="line">
            <a:avLst/>
          </a:prstGeom>
          <a:ln w="38100" cap="flat" cmpd="sng">
            <a:solidFill>
              <a:srgbClr val="FF0000"/>
            </a:solidFill>
            <a:prstDash val="solid"/>
            <a:headEnd type="none" w="med" len="med"/>
            <a:tailEnd type="triangle" w="med" len="med"/>
          </a:ln>
        </p:spPr>
      </p:sp>
      <p:sp>
        <p:nvSpPr>
          <p:cNvPr id="35900" name="直接连接符 35899"/>
          <p:cNvSpPr/>
          <p:nvPr/>
        </p:nvSpPr>
        <p:spPr>
          <a:xfrm>
            <a:off x="8759825" y="6092825"/>
            <a:ext cx="288925" cy="0"/>
          </a:xfrm>
          <a:prstGeom prst="line">
            <a:avLst/>
          </a:prstGeom>
          <a:ln w="38100" cap="flat" cmpd="sng">
            <a:solidFill>
              <a:srgbClr val="FF0000"/>
            </a:solidFill>
            <a:prstDash val="solid"/>
            <a:headEnd type="none" w="med" len="med"/>
            <a:tailEnd type="triangle" w="med" len="med"/>
          </a:ln>
        </p:spPr>
      </p:sp>
      <p:grpSp>
        <p:nvGrpSpPr>
          <p:cNvPr id="3" name="组合 2"/>
          <p:cNvGrpSpPr/>
          <p:nvPr/>
        </p:nvGrpSpPr>
        <p:grpSpPr>
          <a:xfrm>
            <a:off x="558773" y="2736563"/>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7" tIns="210567" rIns="210567" bIns="210567" numCol="1" spcCol="1270" anchor="ctr" anchorCtr="0">
              <a:noAutofit/>
            </a:bodyPr>
            <a:p>
              <a:pPr lvl="0" algn="ctr" defTabSz="977900">
                <a:lnSpc>
                  <a:spcPct val="90000"/>
                </a:lnSpc>
                <a:spcBef>
                  <a:spcPct val="0"/>
                </a:spcBef>
                <a:spcAft>
                  <a:spcPct val="35000"/>
                </a:spcAft>
              </a:pPr>
              <a:endParaRPr lang="zh-CN" altLang="en-US" sz="2640" kern="1200"/>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ln>
            </p:spPr>
            <p:txBody>
              <a:bodyPr vert="horz" wrap="square" lIns="109728" tIns="54864" rIns="109728" bIns="54864" numCol="1" anchor="t" anchorCtr="0" compatLnSpc="1"/>
              <a:p>
                <a:endParaRPr lang="en-US" sz="2160"/>
              </a:p>
            </p:txBody>
          </p:sp>
          <p:sp>
            <p:nvSpPr>
              <p:cNvPr id="61" name="Freeform 8"/>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ln>
            </p:spPr>
            <p:txBody>
              <a:bodyPr vert="horz" wrap="square" lIns="109728" tIns="54864" rIns="109728" bIns="54864" numCol="1" anchor="t" anchorCtr="0" compatLnSpc="1"/>
              <a:p>
                <a:endParaRPr lang="en-US" sz="2160"/>
              </a:p>
            </p:txBody>
          </p:sp>
          <p:sp>
            <p:nvSpPr>
              <p:cNvPr id="62" name="Freeform 9"/>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ln>
            </p:spPr>
            <p:txBody>
              <a:bodyPr vert="horz" wrap="square" lIns="109728" tIns="54864" rIns="109728" bIns="54864" numCol="1" anchor="t" anchorCtr="0" compatLnSpc="1"/>
              <a:p>
                <a:endParaRPr lang="en-US" sz="2160"/>
              </a:p>
            </p:txBody>
          </p:sp>
        </p:grpSp>
      </p:grpSp>
      <p:sp>
        <p:nvSpPr>
          <p:cNvPr id="52" name="文本框 51"/>
          <p:cNvSpPr txBox="1"/>
          <p:nvPr/>
        </p:nvSpPr>
        <p:spPr>
          <a:xfrm>
            <a:off x="778436" y="4281293"/>
            <a:ext cx="1549080" cy="420370"/>
          </a:xfrm>
          <a:prstGeom prst="rect">
            <a:avLst/>
          </a:prstGeom>
          <a:noFill/>
        </p:spPr>
        <p:txBody>
          <a:bodyPr wrap="square" rtlCol="0">
            <a:spAutoFit/>
          </a:bodyPr>
          <a:p>
            <a:r>
              <a:rPr lang="zh-CN" altLang="en-US" sz="2160" b="1" dirty="0" smtClean="0">
                <a:solidFill>
                  <a:srgbClr val="0174AB"/>
                </a:solidFill>
                <a:latin typeface="Times New Roman" panose="02020603050405020304" pitchFamily="2" charset="0"/>
                <a:ea typeface="宋体" panose="02010600030101010101" pitchFamily="2" charset="-122"/>
                <a:cs typeface="+mn-ea"/>
              </a:rPr>
              <a:t>素质目标</a:t>
            </a:r>
            <a:endParaRPr lang="zh-CN" altLang="en-US" sz="2160" b="1" dirty="0">
              <a:solidFill>
                <a:srgbClr val="0174AB"/>
              </a:solidFill>
              <a:latin typeface="Times New Roman" panose="02020603050405020304" pitchFamily="2" charset="0"/>
              <a:ea typeface="宋体" panose="02010600030101010101"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上箭头 23554"/>
          <p:cNvSpPr/>
          <p:nvPr/>
        </p:nvSpPr>
        <p:spPr>
          <a:xfrm>
            <a:off x="3576638" y="2441575"/>
            <a:ext cx="5073650" cy="2476500"/>
          </a:xfrm>
          <a:prstGeom prst="upArrow">
            <a:avLst>
              <a:gd name="adj1" fmla="val 57824"/>
              <a:gd name="adj2" fmla="val 54388"/>
            </a:avLst>
          </a:prstGeom>
          <a:gradFill rotWithShape="1">
            <a:gsLst>
              <a:gs pos="0">
                <a:schemeClr val="bg2"/>
              </a:gs>
              <a:gs pos="100000">
                <a:srgbClr val="FFFFFF"/>
              </a:gs>
            </a:gsLst>
            <a:lin ang="5400000" scaled="1"/>
            <a:tileRect/>
          </a:gra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23556" name="圆角矩形 23555"/>
          <p:cNvSpPr/>
          <p:nvPr/>
        </p:nvSpPr>
        <p:spPr>
          <a:xfrm>
            <a:off x="3359150" y="1773238"/>
            <a:ext cx="5314950" cy="519112"/>
          </a:xfrm>
          <a:prstGeom prst="roundRect">
            <a:avLst>
              <a:gd name="adj" fmla="val 50000"/>
            </a:avLst>
          </a:prstGeom>
          <a:gradFill rotWithShape="1">
            <a:gsLst>
              <a:gs pos="0">
                <a:schemeClr val="hlink"/>
              </a:gs>
              <a:gs pos="50000">
                <a:srgbClr val="5B5BFF"/>
              </a:gs>
              <a:gs pos="100000">
                <a:schemeClr val="hlink"/>
              </a:gs>
            </a:gsLst>
            <a:lin ang="0" scaled="1"/>
            <a:tileRect/>
          </a:gradFill>
          <a:ln w="38100" cap="flat" cmpd="sng">
            <a:solidFill>
              <a:srgbClr val="FFFFFF"/>
            </a:solidFill>
            <a:prstDash val="solid"/>
            <a:round/>
            <a:headEnd type="none" w="med" len="med"/>
            <a:tailEnd type="none" w="med" len="med"/>
          </a:ln>
          <a:effectLst>
            <a:outerShdw dist="63500" dir="3187806" algn="ctr" rotWithShape="0">
              <a:srgbClr val="001D3A"/>
            </a:outerShdw>
          </a:effectLst>
        </p:spPr>
        <p:txBody>
          <a:bodyPr wrap="none" anchor="ctr"/>
          <a:p>
            <a:pPr lvl="0" algn="ctr" eaLnBrk="0" hangingPunct="0"/>
            <a:r>
              <a:rPr lang="zh-CN" altLang="en-US" sz="2400" b="1" dirty="0">
                <a:solidFill>
                  <a:schemeClr val="bg1"/>
                </a:solidFill>
                <a:latin typeface="Arial" panose="020B0604020202020204" pitchFamily="34" charset="0"/>
                <a:ea typeface="隶书" panose="02010509060101010101" pitchFamily="1" charset="-122"/>
              </a:rPr>
              <a:t>“学会</a:t>
            </a:r>
            <a:r>
              <a:rPr lang="en-US" altLang="x-none" sz="2400" b="1" dirty="0">
                <a:solidFill>
                  <a:schemeClr val="bg1"/>
                </a:solidFill>
                <a:latin typeface="Arial" panose="020B0604020202020204" pitchFamily="34" charset="0"/>
                <a:ea typeface="隶书" panose="02010509060101010101" pitchFamily="1" charset="-122"/>
              </a:rPr>
              <a:t>”</a:t>
            </a:r>
            <a:r>
              <a:rPr lang="zh-CN" altLang="en-US" sz="2400" b="1" dirty="0">
                <a:solidFill>
                  <a:schemeClr val="bg1"/>
                </a:solidFill>
                <a:latin typeface="Arial" panose="020B0604020202020204" pitchFamily="34" charset="0"/>
                <a:ea typeface="隶书" panose="02010509060101010101" pitchFamily="1" charset="-122"/>
              </a:rPr>
              <a:t>转化为“会学</a:t>
            </a:r>
            <a:r>
              <a:rPr lang="en-US" altLang="x-none" sz="2400" b="1" dirty="0">
                <a:solidFill>
                  <a:schemeClr val="bg1"/>
                </a:solidFill>
                <a:latin typeface="Arial" panose="020B0604020202020204" pitchFamily="34" charset="0"/>
                <a:ea typeface="隶书" panose="02010509060101010101" pitchFamily="1" charset="-122"/>
              </a:rPr>
              <a:t>”</a:t>
            </a:r>
            <a:endParaRPr lang="en-US" altLang="x-none" sz="2400" b="1" dirty="0">
              <a:solidFill>
                <a:schemeClr val="bg1"/>
              </a:solidFill>
              <a:latin typeface="Arial" panose="020B0604020202020204" pitchFamily="34" charset="0"/>
              <a:ea typeface="隶书" panose="02010509060101010101" pitchFamily="1" charset="-122"/>
            </a:endParaRPr>
          </a:p>
        </p:txBody>
      </p:sp>
      <p:sp>
        <p:nvSpPr>
          <p:cNvPr id="23557" name="文本框 23556"/>
          <p:cNvSpPr txBox="1"/>
          <p:nvPr/>
        </p:nvSpPr>
        <p:spPr>
          <a:xfrm>
            <a:off x="5229225" y="3213100"/>
            <a:ext cx="1816100" cy="579120"/>
          </a:xfrm>
          <a:prstGeom prst="rect">
            <a:avLst/>
          </a:prstGeom>
          <a:noFill/>
          <a:ln w="9525">
            <a:noFill/>
          </a:ln>
        </p:spPr>
        <p:txBody>
          <a:bodyPr wrap="none" anchor="t">
            <a:spAutoFit/>
          </a:bodyPr>
          <a:p>
            <a:pPr lvl="0" algn="ctr" eaLnBrk="0" hangingPunct="0"/>
            <a:r>
              <a:rPr lang="zh-CN" altLang="en-US" sz="3200" b="1" dirty="0">
                <a:solidFill>
                  <a:srgbClr val="0000FF"/>
                </a:solidFill>
                <a:latin typeface="Arial" panose="020B0604020202020204" pitchFamily="34" charset="0"/>
                <a:ea typeface="隶书" panose="02010509060101010101" pitchFamily="1" charset="-122"/>
              </a:rPr>
              <a:t>学习方法</a:t>
            </a:r>
            <a:endParaRPr lang="zh-CN" altLang="en-US" sz="3200" b="1" dirty="0">
              <a:solidFill>
                <a:srgbClr val="0000FF"/>
              </a:solidFill>
              <a:latin typeface="Arial" panose="020B0604020202020204" pitchFamily="34" charset="0"/>
              <a:ea typeface="隶书" panose="02010509060101010101" pitchFamily="1" charset="-122"/>
            </a:endParaRPr>
          </a:p>
        </p:txBody>
      </p:sp>
      <p:grpSp>
        <p:nvGrpSpPr>
          <p:cNvPr id="23558" name="组合 23557"/>
          <p:cNvGrpSpPr/>
          <p:nvPr/>
        </p:nvGrpSpPr>
        <p:grpSpPr>
          <a:xfrm>
            <a:off x="2566988" y="4149725"/>
            <a:ext cx="1477962" cy="1370013"/>
            <a:chOff x="0" y="0"/>
            <a:chExt cx="1680" cy="1680"/>
          </a:xfrm>
        </p:grpSpPr>
        <p:sp>
          <p:nvSpPr>
            <p:cNvPr id="2" name="椭圆 23558"/>
            <p:cNvSpPr/>
            <p:nvPr/>
          </p:nvSpPr>
          <p:spPr>
            <a:xfrm>
              <a:off x="0" y="0"/>
              <a:ext cx="1680" cy="1680"/>
            </a:xfrm>
            <a:prstGeom prst="ellipse">
              <a:avLst/>
            </a:prstGeom>
            <a:solidFill>
              <a:srgbClr val="FFCCFF"/>
            </a:soli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23559" name="未知"/>
            <p:cNvSpPr/>
            <p:nvPr/>
          </p:nvSpPr>
          <p:spPr>
            <a:xfrm>
              <a:off x="192" y="2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rgbClr val="FFCCFF"/>
            </a:solidFill>
            <a:ln w="9525">
              <a:noFill/>
            </a:ln>
          </p:spPr>
          <p:txBody>
            <a:bodyPr/>
            <a:p>
              <a:endParaRPr lang="zh-CN" altLang="en-US"/>
            </a:p>
          </p:txBody>
        </p:sp>
      </p:grpSp>
      <p:sp>
        <p:nvSpPr>
          <p:cNvPr id="23561" name="文本框 23560"/>
          <p:cNvSpPr txBox="1"/>
          <p:nvPr/>
        </p:nvSpPr>
        <p:spPr>
          <a:xfrm>
            <a:off x="2855913" y="4437063"/>
            <a:ext cx="863600" cy="822960"/>
          </a:xfrm>
          <a:prstGeom prst="rect">
            <a:avLst/>
          </a:prstGeom>
          <a:solidFill>
            <a:srgbClr val="FFCCFF"/>
          </a:solidFill>
          <a:ln w="9525">
            <a:noFill/>
          </a:ln>
        </p:spPr>
        <p:txBody>
          <a:bodyPr anchor="t">
            <a:spAutoFit/>
          </a:bodyPr>
          <a:p>
            <a:pPr lvl="0" algn="ctr" eaLnBrk="0" hangingPunct="0"/>
            <a:r>
              <a:rPr lang="zh-CN" altLang="en-US" sz="2400" b="1" dirty="0">
                <a:latin typeface="Arial" panose="020B0604020202020204" pitchFamily="34" charset="0"/>
                <a:ea typeface="隶书" panose="02010509060101010101" pitchFamily="1" charset="-122"/>
              </a:rPr>
              <a:t>逻辑思维</a:t>
            </a:r>
            <a:endParaRPr lang="zh-CN" altLang="en-US" sz="2400" b="1" dirty="0">
              <a:latin typeface="Arial" panose="020B0604020202020204" pitchFamily="34" charset="0"/>
              <a:ea typeface="隶书" panose="02010509060101010101" pitchFamily="1" charset="-122"/>
            </a:endParaRPr>
          </a:p>
        </p:txBody>
      </p:sp>
      <p:sp>
        <p:nvSpPr>
          <p:cNvPr id="23562" name="椭圆 23561"/>
          <p:cNvSpPr/>
          <p:nvPr/>
        </p:nvSpPr>
        <p:spPr>
          <a:xfrm>
            <a:off x="2717800" y="5597525"/>
            <a:ext cx="1200150" cy="352425"/>
          </a:xfrm>
          <a:prstGeom prst="ellipse">
            <a:avLst/>
          </a:prstGeom>
          <a:solidFill>
            <a:srgbClr val="FFCCFF"/>
          </a:solidFill>
          <a:ln w="9525">
            <a:noFill/>
          </a:ln>
        </p:spPr>
        <p:txBody>
          <a:bodyPr anchor="t"/>
          <a:p>
            <a:pPr lvl="0"/>
            <a:endParaRPr lang="zh-CN" altLang="en-US">
              <a:latin typeface="Arial" panose="020B0604020202020204" pitchFamily="34" charset="0"/>
              <a:ea typeface="宋体" panose="02010600030101010101" pitchFamily="2" charset="-122"/>
            </a:endParaRPr>
          </a:p>
        </p:txBody>
      </p:sp>
      <p:grpSp>
        <p:nvGrpSpPr>
          <p:cNvPr id="23563" name="组合 23562"/>
          <p:cNvGrpSpPr/>
          <p:nvPr/>
        </p:nvGrpSpPr>
        <p:grpSpPr>
          <a:xfrm>
            <a:off x="8050213" y="4149725"/>
            <a:ext cx="1430337" cy="1341438"/>
            <a:chOff x="0" y="0"/>
            <a:chExt cx="1680" cy="1680"/>
          </a:xfrm>
        </p:grpSpPr>
        <p:sp>
          <p:nvSpPr>
            <p:cNvPr id="3" name="椭圆 23563"/>
            <p:cNvSpPr/>
            <p:nvPr/>
          </p:nvSpPr>
          <p:spPr>
            <a:xfrm>
              <a:off x="0" y="0"/>
              <a:ext cx="1680" cy="1680"/>
            </a:xfrm>
            <a:prstGeom prst="ellipse">
              <a:avLst/>
            </a:prstGeom>
            <a:solidFill>
              <a:schemeClr val="tx2"/>
            </a:soli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23564" name="未知"/>
            <p:cNvSpPr/>
            <p:nvPr/>
          </p:nvSpPr>
          <p:spPr>
            <a:xfrm>
              <a:off x="192" y="2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tx2"/>
            </a:solidFill>
            <a:ln w="9525">
              <a:noFill/>
            </a:ln>
          </p:spPr>
          <p:txBody>
            <a:bodyPr/>
            <a:p>
              <a:endParaRPr lang="zh-CN" altLang="en-US"/>
            </a:p>
          </p:txBody>
        </p:sp>
      </p:grpSp>
      <p:sp>
        <p:nvSpPr>
          <p:cNvPr id="23566" name="文本框 23565"/>
          <p:cNvSpPr txBox="1"/>
          <p:nvPr/>
        </p:nvSpPr>
        <p:spPr>
          <a:xfrm>
            <a:off x="8328025" y="4365625"/>
            <a:ext cx="808038" cy="822960"/>
          </a:xfrm>
          <a:prstGeom prst="rect">
            <a:avLst/>
          </a:prstGeom>
          <a:noFill/>
          <a:ln w="9525">
            <a:noFill/>
          </a:ln>
        </p:spPr>
        <p:txBody>
          <a:bodyPr anchor="t">
            <a:spAutoFit/>
          </a:bodyPr>
          <a:p>
            <a:pPr lvl="0" algn="ctr" eaLnBrk="0" hangingPunct="0"/>
            <a:r>
              <a:rPr lang="zh-CN" altLang="en-US" sz="2400" b="1" dirty="0">
                <a:latin typeface="Arial" panose="020B0604020202020204" pitchFamily="34" charset="0"/>
                <a:ea typeface="隶书" panose="02010509060101010101" pitchFamily="1" charset="-122"/>
              </a:rPr>
              <a:t>分散思维</a:t>
            </a:r>
            <a:endParaRPr lang="zh-CN" altLang="en-US" sz="2400" b="1" dirty="0">
              <a:latin typeface="Arial" panose="020B0604020202020204" pitchFamily="34" charset="0"/>
              <a:ea typeface="隶书" panose="02010509060101010101" pitchFamily="1" charset="-122"/>
            </a:endParaRPr>
          </a:p>
        </p:txBody>
      </p:sp>
      <p:sp>
        <p:nvSpPr>
          <p:cNvPr id="23567" name="椭圆 23566"/>
          <p:cNvSpPr/>
          <p:nvPr/>
        </p:nvSpPr>
        <p:spPr>
          <a:xfrm>
            <a:off x="8089900" y="5532438"/>
            <a:ext cx="1366838" cy="427037"/>
          </a:xfrm>
          <a:prstGeom prst="ellipse">
            <a:avLst/>
          </a:prstGeom>
          <a:solidFill>
            <a:schemeClr val="tx2"/>
          </a:solidFill>
          <a:ln w="9525">
            <a:noFill/>
          </a:ln>
        </p:spPr>
        <p:txBody>
          <a:bodyPr anchor="t"/>
          <a:p>
            <a:pPr lvl="0"/>
            <a:endParaRPr lang="zh-CN" altLang="en-US">
              <a:latin typeface="Arial" panose="020B0604020202020204" pitchFamily="34" charset="0"/>
              <a:ea typeface="宋体" panose="02010600030101010101" pitchFamily="2" charset="-122"/>
            </a:endParaRPr>
          </a:p>
        </p:txBody>
      </p:sp>
      <p:grpSp>
        <p:nvGrpSpPr>
          <p:cNvPr id="23568" name="组合 23567"/>
          <p:cNvGrpSpPr/>
          <p:nvPr/>
        </p:nvGrpSpPr>
        <p:grpSpPr>
          <a:xfrm>
            <a:off x="4414838" y="4132263"/>
            <a:ext cx="1398587" cy="1374775"/>
            <a:chOff x="0" y="0"/>
            <a:chExt cx="1680" cy="1680"/>
          </a:xfrm>
        </p:grpSpPr>
        <p:sp>
          <p:nvSpPr>
            <p:cNvPr id="4" name="椭圆 23568"/>
            <p:cNvSpPr/>
            <p:nvPr/>
          </p:nvSpPr>
          <p:spPr>
            <a:xfrm>
              <a:off x="0" y="0"/>
              <a:ext cx="1680" cy="1680"/>
            </a:xfrm>
            <a:prstGeom prst="ellipse">
              <a:avLst/>
            </a:prstGeom>
            <a:solidFill>
              <a:schemeClr val="folHlink"/>
            </a:soli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23569" name="未知"/>
            <p:cNvSpPr/>
            <p:nvPr/>
          </p:nvSpPr>
          <p:spPr>
            <a:xfrm>
              <a:off x="192" y="2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folHlink"/>
            </a:solidFill>
            <a:ln w="9525">
              <a:noFill/>
            </a:ln>
          </p:spPr>
          <p:txBody>
            <a:bodyPr/>
            <a:p>
              <a:endParaRPr lang="zh-CN" altLang="en-US"/>
            </a:p>
          </p:txBody>
        </p:sp>
      </p:grpSp>
      <p:sp>
        <p:nvSpPr>
          <p:cNvPr id="23571" name="文本框 23570"/>
          <p:cNvSpPr txBox="1"/>
          <p:nvPr/>
        </p:nvSpPr>
        <p:spPr>
          <a:xfrm>
            <a:off x="4583113" y="4365625"/>
            <a:ext cx="1079500" cy="1127760"/>
          </a:xfrm>
          <a:prstGeom prst="rect">
            <a:avLst/>
          </a:prstGeom>
          <a:noFill/>
          <a:ln w="9525">
            <a:noFill/>
          </a:ln>
        </p:spPr>
        <p:txBody>
          <a:bodyPr anchor="t">
            <a:spAutoFit/>
          </a:bodyPr>
          <a:p>
            <a:pPr lvl="0" algn="ctr"/>
            <a:r>
              <a:rPr lang="zh-CN" altLang="en-US" sz="2400" b="1" dirty="0">
                <a:latin typeface="Arial" panose="020B0604020202020204" pitchFamily="34" charset="0"/>
                <a:ea typeface="隶书" panose="02010509060101010101" pitchFamily="1" charset="-122"/>
              </a:rPr>
              <a:t>情境再现</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a:p>
            <a:pPr lvl="0" algn="ctr" eaLnBrk="0" hangingPunct="0"/>
            <a:endParaRPr lang="zh-CN" altLang="en-US" sz="2000" b="1" dirty="0">
              <a:solidFill>
                <a:srgbClr val="FFFFFF"/>
              </a:solidFill>
              <a:latin typeface="Arial" panose="020B0604020202020204" pitchFamily="34" charset="0"/>
              <a:ea typeface="宋体" panose="02010600030101010101" pitchFamily="2" charset="-122"/>
            </a:endParaRPr>
          </a:p>
        </p:txBody>
      </p:sp>
      <p:sp>
        <p:nvSpPr>
          <p:cNvPr id="23572" name="椭圆 23571"/>
          <p:cNvSpPr/>
          <p:nvPr/>
        </p:nvSpPr>
        <p:spPr>
          <a:xfrm>
            <a:off x="4414838" y="5578475"/>
            <a:ext cx="1335087" cy="441325"/>
          </a:xfrm>
          <a:prstGeom prst="ellipse">
            <a:avLst/>
          </a:prstGeom>
          <a:solidFill>
            <a:schemeClr val="folHlink"/>
          </a:solidFill>
          <a:ln w="9525">
            <a:noFill/>
          </a:ln>
        </p:spPr>
        <p:txBody>
          <a:bodyPr anchor="t"/>
          <a:p>
            <a:pPr lvl="0"/>
            <a:endParaRPr lang="zh-CN" altLang="en-US">
              <a:latin typeface="Arial" panose="020B0604020202020204" pitchFamily="34" charset="0"/>
              <a:ea typeface="宋体" panose="02010600030101010101" pitchFamily="2" charset="-122"/>
            </a:endParaRPr>
          </a:p>
        </p:txBody>
      </p:sp>
      <p:grpSp>
        <p:nvGrpSpPr>
          <p:cNvPr id="23573" name="组合 23572"/>
          <p:cNvGrpSpPr/>
          <p:nvPr/>
        </p:nvGrpSpPr>
        <p:grpSpPr>
          <a:xfrm>
            <a:off x="6311900" y="4076700"/>
            <a:ext cx="1398588" cy="1374775"/>
            <a:chOff x="0" y="0"/>
            <a:chExt cx="1680" cy="1680"/>
          </a:xfrm>
        </p:grpSpPr>
        <p:sp>
          <p:nvSpPr>
            <p:cNvPr id="5" name="椭圆 23573"/>
            <p:cNvSpPr/>
            <p:nvPr/>
          </p:nvSpPr>
          <p:spPr>
            <a:xfrm>
              <a:off x="0" y="0"/>
              <a:ext cx="1680" cy="1680"/>
            </a:xfrm>
            <a:prstGeom prst="ellipse">
              <a:avLst/>
            </a:prstGeom>
            <a:gradFill rotWithShape="1">
              <a:gsLst>
                <a:gs pos="0">
                  <a:schemeClr val="accent1"/>
                </a:gs>
                <a:gs pos="100000">
                  <a:srgbClr val="294261"/>
                </a:gs>
              </a:gsLst>
              <a:lin ang="5400000" scaled="1"/>
              <a:tileRect/>
            </a:gradFill>
            <a:ln w="9525">
              <a:noFill/>
            </a:ln>
          </p:spPr>
          <p:txBody>
            <a:bodyPr wrap="none" anchor="ctr"/>
            <a:p>
              <a:pPr lvl="0" algn="ctr" eaLnBrk="0" hangingPunct="0"/>
              <a:endParaRPr lang="zh-CN" altLang="en-US" dirty="0">
                <a:latin typeface="Arial" panose="020B0604020202020204" pitchFamily="34" charset="0"/>
                <a:ea typeface="宋体" panose="02010600030101010101" pitchFamily="2" charset="-122"/>
              </a:endParaRPr>
            </a:p>
          </p:txBody>
        </p:sp>
        <p:sp>
          <p:nvSpPr>
            <p:cNvPr id="23574" name="未知"/>
            <p:cNvSpPr/>
            <p:nvPr/>
          </p:nvSpPr>
          <p:spPr>
            <a:xfrm>
              <a:off x="192" y="2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gs>
              </a:gsLst>
              <a:lin ang="5400000" scaled="1"/>
              <a:tileRect/>
            </a:gradFill>
            <a:ln w="9525">
              <a:noFill/>
            </a:ln>
          </p:spPr>
          <p:txBody>
            <a:bodyPr/>
            <a:p>
              <a:endParaRPr lang="zh-CN" altLang="en-US"/>
            </a:p>
          </p:txBody>
        </p:sp>
      </p:grpSp>
      <p:sp>
        <p:nvSpPr>
          <p:cNvPr id="23576" name="椭圆 23575"/>
          <p:cNvSpPr/>
          <p:nvPr/>
        </p:nvSpPr>
        <p:spPr>
          <a:xfrm>
            <a:off x="6311900" y="5522913"/>
            <a:ext cx="1335088" cy="441325"/>
          </a:xfrm>
          <a:prstGeom prst="ellipse">
            <a:avLst/>
          </a:prstGeom>
          <a:solidFill>
            <a:srgbClr val="996600"/>
          </a:solidFill>
          <a:ln w="9525">
            <a:noFill/>
          </a:ln>
        </p:spPr>
        <p:txBody>
          <a:bodyPr anchor="t"/>
          <a:p>
            <a:pPr lvl="0"/>
            <a:endParaRPr lang="zh-CN" altLang="en-US">
              <a:latin typeface="Arial" panose="020B0604020202020204" pitchFamily="34" charset="0"/>
              <a:ea typeface="宋体" panose="02010600030101010101" pitchFamily="2" charset="-122"/>
            </a:endParaRPr>
          </a:p>
        </p:txBody>
      </p:sp>
      <p:pic>
        <p:nvPicPr>
          <p:cNvPr id="6" name="图片 23576" descr="j0300840"/>
          <p:cNvPicPr>
            <a:picLocks noChangeAspect="1"/>
          </p:cNvPicPr>
          <p:nvPr/>
        </p:nvPicPr>
        <p:blipFill>
          <a:blip r:embed="rId1"/>
          <a:stretch>
            <a:fillRect/>
          </a:stretch>
        </p:blipFill>
        <p:spPr>
          <a:xfrm>
            <a:off x="9144000" y="5832475"/>
            <a:ext cx="1219200" cy="1025525"/>
          </a:xfrm>
          <a:prstGeom prst="rect">
            <a:avLst/>
          </a:prstGeom>
          <a:noFill/>
          <a:ln w="9525">
            <a:noFill/>
          </a:ln>
        </p:spPr>
      </p:pic>
      <p:sp>
        <p:nvSpPr>
          <p:cNvPr id="23578" name="文本框 23577"/>
          <p:cNvSpPr txBox="1"/>
          <p:nvPr/>
        </p:nvSpPr>
        <p:spPr>
          <a:xfrm>
            <a:off x="6167438" y="4292600"/>
            <a:ext cx="1657350" cy="822960"/>
          </a:xfrm>
          <a:prstGeom prst="rect">
            <a:avLst/>
          </a:prstGeom>
          <a:noFill/>
          <a:ln w="9525">
            <a:noFill/>
          </a:ln>
        </p:spPr>
        <p:txBody>
          <a:bodyPr anchor="t">
            <a:spAutoFit/>
          </a:bodyPr>
          <a:p>
            <a:pPr lvl="0" algn="ctr" eaLnBrk="0" hangingPunct="0"/>
            <a:r>
              <a:rPr lang="zh-CN" altLang="en-US" sz="2400" b="1" dirty="0">
                <a:latin typeface="Arial" panose="020B0604020202020204" pitchFamily="34" charset="0"/>
                <a:ea typeface="隶书" panose="02010509060101010101" pitchFamily="1" charset="-122"/>
              </a:rPr>
              <a:t>理论与实际相联系</a:t>
            </a:r>
            <a:endParaRPr lang="zh-CN" altLang="en-US" sz="2400" b="1" dirty="0">
              <a:latin typeface="Arial" panose="020B0604020202020204" pitchFamily="34" charset="0"/>
              <a:ea typeface="隶书" panose="02010509060101010101" pitchFamily="1" charset="-122"/>
            </a:endParaRPr>
          </a:p>
        </p:txBody>
      </p:sp>
      <p:sp>
        <p:nvSpPr>
          <p:cNvPr id="5122" name="圆角矩形 6146"/>
          <p:cNvSpPr/>
          <p:nvPr/>
        </p:nvSpPr>
        <p:spPr>
          <a:xfrm>
            <a:off x="525780" y="311785"/>
            <a:ext cx="4907915" cy="1083310"/>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round/>
            <a:headEnd type="none" w="med" len="med"/>
            <a:tailEnd type="none" w="med" len="med"/>
          </a:ln>
          <a:effectLst>
            <a:outerShdw dist="63500" dir="3187806" algn="ctr" rotWithShape="0">
              <a:srgbClr val="001D3A"/>
            </a:outerShdw>
          </a:effectLst>
        </p:spPr>
        <p:txBody>
          <a:bodyPr anchor="ctr"/>
          <a:p>
            <a:pPr lvl="0" indent="0" algn="ctr"/>
            <a:r>
              <a:rPr lang="zh-CN" altLang="zh-CN" sz="3600" b="1">
                <a:solidFill>
                  <a:schemeClr val="bg1"/>
                </a:solidFill>
              </a:rPr>
              <a:t>学习方法和考核方式</a:t>
            </a:r>
            <a:endParaRPr lang="zh-CN" altLang="zh-CN" sz="3600" b="1">
              <a:solidFill>
                <a:schemeClr val="bg1"/>
              </a:solidFill>
              <a:ea typeface="黑体" panose="02010609060101010101"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ppt_x</p:attrName>
                                        </p:attrNameLst>
                                      </p:cBhvr>
                                      <p:tavLst>
                                        <p:tav tm="0">
                                          <p:val>
                                            <p:strVal val="#ppt_x"/>
                                          </p:val>
                                        </p:tav>
                                        <p:tav tm="100000">
                                          <p:val>
                                            <p:strVal val="#ppt_x"/>
                                          </p:val>
                                        </p:tav>
                                      </p:tavLst>
                                    </p:anim>
                                    <p:anim calcmode="lin" valueType="num">
                                      <p:cBhvr>
                                        <p:cTn id="8" dur="500" fill="hold"/>
                                        <p:tgtEl>
                                          <p:spTgt spid="235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61"/>
                                        </p:tgtEl>
                                        <p:attrNameLst>
                                          <p:attrName>style.visibility</p:attrName>
                                        </p:attrNameLst>
                                      </p:cBhvr>
                                      <p:to>
                                        <p:strVal val="visible"/>
                                      </p:to>
                                    </p:set>
                                    <p:anim calcmode="lin" valueType="num">
                                      <p:cBhvr>
                                        <p:cTn id="11" dur="500" fill="hold"/>
                                        <p:tgtEl>
                                          <p:spTgt spid="23561"/>
                                        </p:tgtEl>
                                        <p:attrNameLst>
                                          <p:attrName>ppt_x</p:attrName>
                                        </p:attrNameLst>
                                      </p:cBhvr>
                                      <p:tavLst>
                                        <p:tav tm="0">
                                          <p:val>
                                            <p:strVal val="#ppt_x"/>
                                          </p:val>
                                        </p:tav>
                                        <p:tav tm="100000">
                                          <p:val>
                                            <p:strVal val="#ppt_x"/>
                                          </p:val>
                                        </p:tav>
                                      </p:tavLst>
                                    </p:anim>
                                    <p:anim calcmode="lin" valueType="num">
                                      <p:cBhvr>
                                        <p:cTn id="12" dur="500" fill="hold"/>
                                        <p:tgtEl>
                                          <p:spTgt spid="235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 calcmode="lin" valueType="num">
                                      <p:cBhvr>
                                        <p:cTn id="15" dur="500" fill="hold"/>
                                        <p:tgtEl>
                                          <p:spTgt spid="23562"/>
                                        </p:tgtEl>
                                        <p:attrNameLst>
                                          <p:attrName>ppt_x</p:attrName>
                                        </p:attrNameLst>
                                      </p:cBhvr>
                                      <p:tavLst>
                                        <p:tav tm="0">
                                          <p:val>
                                            <p:strVal val="#ppt_x"/>
                                          </p:val>
                                        </p:tav>
                                        <p:tav tm="100000">
                                          <p:val>
                                            <p:strVal val="#ppt_x"/>
                                          </p:val>
                                        </p:tav>
                                      </p:tavLst>
                                    </p:anim>
                                    <p:anim calcmode="lin" valueType="num">
                                      <p:cBhvr>
                                        <p:cTn id="16"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68"/>
                                        </p:tgtEl>
                                        <p:attrNameLst>
                                          <p:attrName>style.visibility</p:attrName>
                                        </p:attrNameLst>
                                      </p:cBhvr>
                                      <p:to>
                                        <p:strVal val="visible"/>
                                      </p:to>
                                    </p:set>
                                    <p:anim calcmode="lin" valueType="num">
                                      <p:cBhvr>
                                        <p:cTn id="21" dur="500" fill="hold"/>
                                        <p:tgtEl>
                                          <p:spTgt spid="23568"/>
                                        </p:tgtEl>
                                        <p:attrNameLst>
                                          <p:attrName>ppt_x</p:attrName>
                                        </p:attrNameLst>
                                      </p:cBhvr>
                                      <p:tavLst>
                                        <p:tav tm="0">
                                          <p:val>
                                            <p:strVal val="#ppt_x"/>
                                          </p:val>
                                        </p:tav>
                                        <p:tav tm="100000">
                                          <p:val>
                                            <p:strVal val="#ppt_x"/>
                                          </p:val>
                                        </p:tav>
                                      </p:tavLst>
                                    </p:anim>
                                    <p:anim calcmode="lin" valueType="num">
                                      <p:cBhvr>
                                        <p:cTn id="22" dur="500" fill="hold"/>
                                        <p:tgtEl>
                                          <p:spTgt spid="235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571"/>
                                        </p:tgtEl>
                                        <p:attrNameLst>
                                          <p:attrName>style.visibility</p:attrName>
                                        </p:attrNameLst>
                                      </p:cBhvr>
                                      <p:to>
                                        <p:strVal val="visible"/>
                                      </p:to>
                                    </p:set>
                                    <p:anim calcmode="lin" valueType="num">
                                      <p:cBhvr>
                                        <p:cTn id="25" dur="500" fill="hold"/>
                                        <p:tgtEl>
                                          <p:spTgt spid="23571"/>
                                        </p:tgtEl>
                                        <p:attrNameLst>
                                          <p:attrName>ppt_x</p:attrName>
                                        </p:attrNameLst>
                                      </p:cBhvr>
                                      <p:tavLst>
                                        <p:tav tm="0">
                                          <p:val>
                                            <p:strVal val="#ppt_x"/>
                                          </p:val>
                                        </p:tav>
                                        <p:tav tm="100000">
                                          <p:val>
                                            <p:strVal val="#ppt_x"/>
                                          </p:val>
                                        </p:tav>
                                      </p:tavLst>
                                    </p:anim>
                                    <p:anim calcmode="lin" valueType="num">
                                      <p:cBhvr>
                                        <p:cTn id="26" dur="500" fill="hold"/>
                                        <p:tgtEl>
                                          <p:spTgt spid="2357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572"/>
                                        </p:tgtEl>
                                        <p:attrNameLst>
                                          <p:attrName>style.visibility</p:attrName>
                                        </p:attrNameLst>
                                      </p:cBhvr>
                                      <p:to>
                                        <p:strVal val="visible"/>
                                      </p:to>
                                    </p:set>
                                    <p:anim calcmode="lin" valueType="num">
                                      <p:cBhvr>
                                        <p:cTn id="29" dur="500" fill="hold"/>
                                        <p:tgtEl>
                                          <p:spTgt spid="23572"/>
                                        </p:tgtEl>
                                        <p:attrNameLst>
                                          <p:attrName>ppt_x</p:attrName>
                                        </p:attrNameLst>
                                      </p:cBhvr>
                                      <p:tavLst>
                                        <p:tav tm="0">
                                          <p:val>
                                            <p:strVal val="#ppt_x"/>
                                          </p:val>
                                        </p:tav>
                                        <p:tav tm="100000">
                                          <p:val>
                                            <p:strVal val="#ppt_x"/>
                                          </p:val>
                                        </p:tav>
                                      </p:tavLst>
                                    </p:anim>
                                    <p:anim calcmode="lin" valueType="num">
                                      <p:cBhvr>
                                        <p:cTn id="30"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73"/>
                                        </p:tgtEl>
                                        <p:attrNameLst>
                                          <p:attrName>style.visibility</p:attrName>
                                        </p:attrNameLst>
                                      </p:cBhvr>
                                      <p:to>
                                        <p:strVal val="visible"/>
                                      </p:to>
                                    </p:set>
                                    <p:anim calcmode="lin" valueType="num">
                                      <p:cBhvr>
                                        <p:cTn id="35" dur="500" fill="hold"/>
                                        <p:tgtEl>
                                          <p:spTgt spid="23573"/>
                                        </p:tgtEl>
                                        <p:attrNameLst>
                                          <p:attrName>ppt_x</p:attrName>
                                        </p:attrNameLst>
                                      </p:cBhvr>
                                      <p:tavLst>
                                        <p:tav tm="0">
                                          <p:val>
                                            <p:strVal val="#ppt_x"/>
                                          </p:val>
                                        </p:tav>
                                        <p:tav tm="100000">
                                          <p:val>
                                            <p:strVal val="#ppt_x"/>
                                          </p:val>
                                        </p:tav>
                                      </p:tavLst>
                                    </p:anim>
                                    <p:anim calcmode="lin" valueType="num">
                                      <p:cBhvr>
                                        <p:cTn id="36" dur="500" fill="hold"/>
                                        <p:tgtEl>
                                          <p:spTgt spid="235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576"/>
                                        </p:tgtEl>
                                        <p:attrNameLst>
                                          <p:attrName>style.visibility</p:attrName>
                                        </p:attrNameLst>
                                      </p:cBhvr>
                                      <p:to>
                                        <p:strVal val="visible"/>
                                      </p:to>
                                    </p:set>
                                    <p:anim calcmode="lin" valueType="num">
                                      <p:cBhvr>
                                        <p:cTn id="39" dur="500" fill="hold"/>
                                        <p:tgtEl>
                                          <p:spTgt spid="23576"/>
                                        </p:tgtEl>
                                        <p:attrNameLst>
                                          <p:attrName>ppt_x</p:attrName>
                                        </p:attrNameLst>
                                      </p:cBhvr>
                                      <p:tavLst>
                                        <p:tav tm="0">
                                          <p:val>
                                            <p:strVal val="#ppt_x"/>
                                          </p:val>
                                        </p:tav>
                                        <p:tav tm="100000">
                                          <p:val>
                                            <p:strVal val="#ppt_x"/>
                                          </p:val>
                                        </p:tav>
                                      </p:tavLst>
                                    </p:anim>
                                    <p:anim calcmode="lin" valueType="num">
                                      <p:cBhvr>
                                        <p:cTn id="40" dur="500" fill="hold"/>
                                        <p:tgtEl>
                                          <p:spTgt spid="235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578"/>
                                        </p:tgtEl>
                                        <p:attrNameLst>
                                          <p:attrName>style.visibility</p:attrName>
                                        </p:attrNameLst>
                                      </p:cBhvr>
                                      <p:to>
                                        <p:strVal val="visible"/>
                                      </p:to>
                                    </p:set>
                                    <p:anim calcmode="lin" valueType="num">
                                      <p:cBhvr>
                                        <p:cTn id="43" dur="500" fill="hold"/>
                                        <p:tgtEl>
                                          <p:spTgt spid="23578"/>
                                        </p:tgtEl>
                                        <p:attrNameLst>
                                          <p:attrName>ppt_x</p:attrName>
                                        </p:attrNameLst>
                                      </p:cBhvr>
                                      <p:tavLst>
                                        <p:tav tm="0">
                                          <p:val>
                                            <p:strVal val="#ppt_x"/>
                                          </p:val>
                                        </p:tav>
                                        <p:tav tm="100000">
                                          <p:val>
                                            <p:strVal val="#ppt_x"/>
                                          </p:val>
                                        </p:tav>
                                      </p:tavLst>
                                    </p:anim>
                                    <p:anim calcmode="lin" valueType="num">
                                      <p:cBhvr>
                                        <p:cTn id="44"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563"/>
                                        </p:tgtEl>
                                        <p:attrNameLst>
                                          <p:attrName>style.visibility</p:attrName>
                                        </p:attrNameLst>
                                      </p:cBhvr>
                                      <p:to>
                                        <p:strVal val="visible"/>
                                      </p:to>
                                    </p:set>
                                    <p:anim calcmode="lin" valueType="num">
                                      <p:cBhvr>
                                        <p:cTn id="49" dur="500" fill="hold"/>
                                        <p:tgtEl>
                                          <p:spTgt spid="23563"/>
                                        </p:tgtEl>
                                        <p:attrNameLst>
                                          <p:attrName>ppt_x</p:attrName>
                                        </p:attrNameLst>
                                      </p:cBhvr>
                                      <p:tavLst>
                                        <p:tav tm="0">
                                          <p:val>
                                            <p:strVal val="#ppt_x"/>
                                          </p:val>
                                        </p:tav>
                                        <p:tav tm="100000">
                                          <p:val>
                                            <p:strVal val="#ppt_x"/>
                                          </p:val>
                                        </p:tav>
                                      </p:tavLst>
                                    </p:anim>
                                    <p:anim calcmode="lin" valueType="num">
                                      <p:cBhvr>
                                        <p:cTn id="50" dur="500" fill="hold"/>
                                        <p:tgtEl>
                                          <p:spTgt spid="2356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566"/>
                                        </p:tgtEl>
                                        <p:attrNameLst>
                                          <p:attrName>style.visibility</p:attrName>
                                        </p:attrNameLst>
                                      </p:cBhvr>
                                      <p:to>
                                        <p:strVal val="visible"/>
                                      </p:to>
                                    </p:set>
                                    <p:anim calcmode="lin" valueType="num">
                                      <p:cBhvr>
                                        <p:cTn id="53" dur="500" fill="hold"/>
                                        <p:tgtEl>
                                          <p:spTgt spid="23566"/>
                                        </p:tgtEl>
                                        <p:attrNameLst>
                                          <p:attrName>ppt_x</p:attrName>
                                        </p:attrNameLst>
                                      </p:cBhvr>
                                      <p:tavLst>
                                        <p:tav tm="0">
                                          <p:val>
                                            <p:strVal val="#ppt_x"/>
                                          </p:val>
                                        </p:tav>
                                        <p:tav tm="100000">
                                          <p:val>
                                            <p:strVal val="#ppt_x"/>
                                          </p:val>
                                        </p:tav>
                                      </p:tavLst>
                                    </p:anim>
                                    <p:anim calcmode="lin" valueType="num">
                                      <p:cBhvr>
                                        <p:cTn id="54" dur="500" fill="hold"/>
                                        <p:tgtEl>
                                          <p:spTgt spid="2356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567"/>
                                        </p:tgtEl>
                                        <p:attrNameLst>
                                          <p:attrName>style.visibility</p:attrName>
                                        </p:attrNameLst>
                                      </p:cBhvr>
                                      <p:to>
                                        <p:strVal val="visible"/>
                                      </p:to>
                                    </p:set>
                                    <p:anim calcmode="lin" valueType="num">
                                      <p:cBhvr>
                                        <p:cTn id="57" dur="500" fill="hold"/>
                                        <p:tgtEl>
                                          <p:spTgt spid="23567"/>
                                        </p:tgtEl>
                                        <p:attrNameLst>
                                          <p:attrName>ppt_x</p:attrName>
                                        </p:attrNameLst>
                                      </p:cBhvr>
                                      <p:tavLst>
                                        <p:tav tm="0">
                                          <p:val>
                                            <p:strVal val="#ppt_x"/>
                                          </p:val>
                                        </p:tav>
                                        <p:tav tm="100000">
                                          <p:val>
                                            <p:strVal val="#ppt_x"/>
                                          </p:val>
                                        </p:tav>
                                      </p:tavLst>
                                    </p:anim>
                                    <p:anim calcmode="lin" valueType="num">
                                      <p:cBhvr>
                                        <p:cTn id="58"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3555"/>
                                        </p:tgtEl>
                                        <p:attrNameLst>
                                          <p:attrName>style.visibility</p:attrName>
                                        </p:attrNameLst>
                                      </p:cBhvr>
                                      <p:to>
                                        <p:strVal val="visible"/>
                                      </p:to>
                                    </p:set>
                                    <p:anim calcmode="lin" valueType="num">
                                      <p:cBhvr>
                                        <p:cTn id="63" dur="500" fill="hold"/>
                                        <p:tgtEl>
                                          <p:spTgt spid="23555"/>
                                        </p:tgtEl>
                                        <p:attrNameLst>
                                          <p:attrName>ppt_x</p:attrName>
                                        </p:attrNameLst>
                                      </p:cBhvr>
                                      <p:tavLst>
                                        <p:tav tm="0">
                                          <p:val>
                                            <p:strVal val="#ppt_x"/>
                                          </p:val>
                                        </p:tav>
                                        <p:tav tm="100000">
                                          <p:val>
                                            <p:strVal val="#ppt_x"/>
                                          </p:val>
                                        </p:tav>
                                      </p:tavLst>
                                    </p:anim>
                                    <p:anim calcmode="lin" valueType="num">
                                      <p:cBhvr>
                                        <p:cTn id="64" dur="500" fill="hold"/>
                                        <p:tgtEl>
                                          <p:spTgt spid="2355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557"/>
                                        </p:tgtEl>
                                        <p:attrNameLst>
                                          <p:attrName>style.visibility</p:attrName>
                                        </p:attrNameLst>
                                      </p:cBhvr>
                                      <p:to>
                                        <p:strVal val="visible"/>
                                      </p:to>
                                    </p:set>
                                    <p:anim calcmode="lin" valueType="num">
                                      <p:cBhvr>
                                        <p:cTn id="67" dur="500" fill="hold"/>
                                        <p:tgtEl>
                                          <p:spTgt spid="23557"/>
                                        </p:tgtEl>
                                        <p:attrNameLst>
                                          <p:attrName>ppt_x</p:attrName>
                                        </p:attrNameLst>
                                      </p:cBhvr>
                                      <p:tavLst>
                                        <p:tav tm="0">
                                          <p:val>
                                            <p:strVal val="#ppt_x"/>
                                          </p:val>
                                        </p:tav>
                                        <p:tav tm="100000">
                                          <p:val>
                                            <p:strVal val="#ppt_x"/>
                                          </p:val>
                                        </p:tav>
                                      </p:tavLst>
                                    </p:anim>
                                    <p:anim calcmode="lin" valueType="num">
                                      <p:cBhvr>
                                        <p:cTn id="6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556"/>
                                        </p:tgtEl>
                                        <p:attrNameLst>
                                          <p:attrName>style.visibility</p:attrName>
                                        </p:attrNameLst>
                                      </p:cBhvr>
                                      <p:to>
                                        <p:strVal val="visible"/>
                                      </p:to>
                                    </p:set>
                                    <p:anim calcmode="lin" valueType="num">
                                      <p:cBhvr>
                                        <p:cTn id="73" dur="500" fill="hold"/>
                                        <p:tgtEl>
                                          <p:spTgt spid="23556"/>
                                        </p:tgtEl>
                                        <p:attrNameLst>
                                          <p:attrName>ppt_x</p:attrName>
                                        </p:attrNameLst>
                                      </p:cBhvr>
                                      <p:tavLst>
                                        <p:tav tm="0">
                                          <p:val>
                                            <p:strVal val="#ppt_x"/>
                                          </p:val>
                                        </p:tav>
                                        <p:tav tm="100000">
                                          <p:val>
                                            <p:strVal val="#ppt_x"/>
                                          </p:val>
                                        </p:tav>
                                      </p:tavLst>
                                    </p:anim>
                                    <p:anim calcmode="lin" valueType="num">
                                      <p:cBhvr>
                                        <p:cTn id="7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animBg="1"/>
      <p:bldP spid="23557" grpId="0"/>
      <p:bldP spid="23561" grpId="0" bldLvl="0" animBg="1"/>
      <p:bldP spid="23566" grpId="0"/>
      <p:bldP spid="23571" grpId="0"/>
      <p:bldP spid="235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a:spLocks noChangeArrowheads="1"/>
          </p:cNvSpPr>
          <p:nvPr/>
        </p:nvSpPr>
        <p:spPr bwMode="auto">
          <a:xfrm>
            <a:off x="1689110" y="1244155"/>
            <a:ext cx="8727370" cy="506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60" b="1" dirty="0" smtClean="0">
                <a:solidFill>
                  <a:schemeClr val="accent5"/>
                </a:solidFill>
                <a:latin typeface="Times New Roman" panose="02020603050405020304" pitchFamily="2" charset="0"/>
                <a:ea typeface="宋体" panose="02010600030101010101" pitchFamily="2" charset="-122"/>
                <a:cs typeface="+mn-ea"/>
                <a:sym typeface="Times New Roman" panose="02020603050405020304" pitchFamily="2" charset="0"/>
              </a:rPr>
              <a:t>参考资源</a:t>
            </a:r>
            <a:endParaRPr lang="en-US" altLang="zh-CN" sz="2160" b="1" dirty="0" smtClean="0">
              <a:solidFill>
                <a:schemeClr val="accent5"/>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smtClean="0">
                <a:latin typeface="Times New Roman" panose="02020603050405020304" pitchFamily="2" charset="0"/>
                <a:ea typeface="宋体" panose="02010600030101010101" pitchFamily="2" charset="-122"/>
                <a:cs typeface="+mn-ea"/>
                <a:sym typeface="Times New Roman" panose="02020603050405020304" pitchFamily="2" charset="0"/>
              </a:rPr>
              <a:t>    </a:t>
            </a:r>
            <a:r>
              <a:rPr lang="en-US"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zh-CN" sz="240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网络资源：</a:t>
            </a:r>
            <a:endParaRPr lang="zh-CN" altLang="zh-CN" sz="240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http://www.court.gov.cn/</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——最高人民法院</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http://www.moj.gov.cn/</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——司法部</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http://www.gov.cn/</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——中国政府网</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http://law.cssn.cn/fx/</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——中国社会科学网</a:t>
            </a:r>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a:t>
            </a:r>
            <a:r>
              <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rPr>
              <a:t>法学频道</a:t>
            </a:r>
            <a:endPar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http://sdfy.chinacourt.org/index.shtml</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——山东省高级人民法院</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http://www.rzaic.gov.cn/ </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——日照市工商行政管理局</a:t>
            </a:r>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zh-CN" sz="2400" dirty="0" smtClean="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视频</a:t>
            </a:r>
            <a:r>
              <a:rPr lang="zh-CN" altLang="zh-CN" sz="240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资源：</a:t>
            </a:r>
            <a:endParaRPr lang="zh-CN" altLang="zh-CN" sz="240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rPr>
              <a:t>经济与法</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a:t>
            </a:r>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CCTV-2    </a:t>
            </a:r>
            <a:endPar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rPr>
              <a:t>法治天下</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——中国教育电视台</a:t>
            </a:r>
            <a:endPar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rPr>
              <a:t>今日说法</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a:t>
            </a:r>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CCTV-1</a:t>
            </a:r>
            <a:endPar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    http://tv.cctv.com/cctv12/</a:t>
            </a:r>
            <a:r>
              <a:rPr lang="zh-CN" altLang="zh-CN" sz="2400" dirty="0">
                <a:latin typeface="Times New Roman" panose="02020603050405020304" pitchFamily="2" charset="0"/>
                <a:ea typeface="宋体" panose="02010600030101010101" pitchFamily="2" charset="-122"/>
                <a:cs typeface="+mn-ea"/>
                <a:sym typeface="Times New Roman" panose="02020603050405020304" pitchFamily="2" charset="0"/>
              </a:rPr>
              <a:t>——</a:t>
            </a:r>
            <a:r>
              <a:rPr lang="en-US" altLang="zh-CN" sz="2400" dirty="0">
                <a:latin typeface="Times New Roman" panose="02020603050405020304" pitchFamily="2" charset="0"/>
                <a:ea typeface="宋体" panose="02010600030101010101" pitchFamily="2" charset="-122"/>
                <a:cs typeface="+mn-ea"/>
                <a:sym typeface="Times New Roman" panose="02020603050405020304" pitchFamily="2" charset="0"/>
              </a:rPr>
              <a:t>CCTV-12</a:t>
            </a:r>
            <a:r>
              <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rPr>
              <a:t>社会与法频道官网</a:t>
            </a:r>
            <a:endParaRPr lang="zh-CN" altLang="en-US" sz="240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endParaRPr lang="zh-CN" altLang="en-US" sz="1680" dirty="0">
              <a:solidFill>
                <a:srgbClr val="BFBFBF"/>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6" name="矩形 5"/>
          <p:cNvSpPr/>
          <p:nvPr/>
        </p:nvSpPr>
        <p:spPr>
          <a:xfrm>
            <a:off x="2812435" y="756955"/>
            <a:ext cx="7085587" cy="40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60" dirty="0" smtClean="0">
                <a:latin typeface="Times New Roman" panose="02020603050405020304" pitchFamily="2" charset="0"/>
                <a:ea typeface="宋体" panose="02010600030101010101" pitchFamily="2" charset="-122"/>
                <a:cs typeface="+mn-ea"/>
                <a:sym typeface="Times New Roman" panose="02020603050405020304" pitchFamily="2" charset="0"/>
              </a:rPr>
              <a:t>教材：</a:t>
            </a:r>
            <a:r>
              <a:rPr lang="zh-CN" altLang="zh-CN" sz="2160" dirty="0">
                <a:latin typeface="Times New Roman" panose="02020603050405020304" pitchFamily="2" charset="0"/>
                <a:ea typeface="宋体" panose="02010600030101010101" pitchFamily="2" charset="-122"/>
                <a:cs typeface="+mn-ea"/>
                <a:sym typeface="Times New Roman" panose="02020603050405020304" pitchFamily="2" charset="0"/>
              </a:rPr>
              <a:t>原秋华　赖文燕主编，南京大学出版社，</a:t>
            </a:r>
            <a:r>
              <a:rPr lang="en-US" altLang="zh-CN" sz="2160" dirty="0">
                <a:latin typeface="Times New Roman" panose="02020603050405020304" pitchFamily="2" charset="0"/>
                <a:ea typeface="宋体" panose="02010600030101010101" pitchFamily="2" charset="-122"/>
                <a:cs typeface="+mn-ea"/>
                <a:sym typeface="Times New Roman" panose="02020603050405020304" pitchFamily="2" charset="0"/>
              </a:rPr>
              <a:t>201</a:t>
            </a:r>
            <a:r>
              <a:rPr lang="en-US" sz="2160" dirty="0">
                <a:latin typeface="Times New Roman" panose="02020603050405020304" pitchFamily="2" charset="0"/>
                <a:ea typeface="宋体" panose="02010600030101010101" pitchFamily="2" charset="-122"/>
                <a:cs typeface="+mn-ea"/>
                <a:sym typeface="Times New Roman" panose="02020603050405020304" pitchFamily="2" charset="0"/>
              </a:rPr>
              <a:t>5</a:t>
            </a:r>
            <a:endParaRPr lang="en-US" sz="2160" dirty="0">
              <a:latin typeface="Times New Roman" panose="02020603050405020304" pitchFamily="2" charset="0"/>
              <a:ea typeface="宋体" panose="02010600030101010101" pitchFamily="2" charset="-122"/>
              <a:cs typeface="+mn-ea"/>
              <a:sym typeface="Times New Roman" panose="02020603050405020304"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a:spLocks noChangeArrowheads="1"/>
          </p:cNvSpPr>
          <p:nvPr/>
        </p:nvSpPr>
        <p:spPr bwMode="auto">
          <a:xfrm>
            <a:off x="1689110" y="1244155"/>
            <a:ext cx="872737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60" b="1" dirty="0" smtClean="0">
                <a:solidFill>
                  <a:schemeClr val="accent5"/>
                </a:solidFill>
                <a:latin typeface="Times New Roman" panose="02020603050405020304" pitchFamily="2" charset="0"/>
                <a:ea typeface="宋体" panose="02010600030101010101" pitchFamily="2" charset="-122"/>
                <a:cs typeface="+mn-ea"/>
                <a:sym typeface="Times New Roman" panose="02020603050405020304" pitchFamily="2" charset="0"/>
              </a:rPr>
              <a:t>参考资源</a:t>
            </a:r>
            <a:endParaRPr lang="en-US" altLang="zh-CN" sz="2160" b="1" dirty="0" smtClean="0">
              <a:solidFill>
                <a:schemeClr val="accent5"/>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smtClean="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微信公众号：</a:t>
            </a:r>
            <a:endPar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遇事找法</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劳动法宝网</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劳动法库</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法信</a:t>
            </a:r>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endParaRPr lang="zh-CN" alt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altLang="zh-CN" sz="1680" dirty="0" smtClean="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头条号</a:t>
            </a:r>
            <a:r>
              <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山东高法</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每天学点法律知识</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阿里法律</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法律门</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商法通</a:t>
            </a:r>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endPar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altLang="zh-CN" sz="1680" dirty="0" smtClean="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    手机</a:t>
            </a:r>
            <a:r>
              <a:rPr lang="en-US" altLang="zh-CN" sz="1680" dirty="0" smtClean="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APP</a:t>
            </a:r>
            <a:r>
              <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rPr>
              <a:t>：</a:t>
            </a:r>
            <a:endParaRPr lang="zh-CN" altLang="zh-CN" sz="1680" dirty="0">
              <a:solidFill>
                <a:srgbClr val="0070C0"/>
              </a:solidFill>
              <a:latin typeface="Times New Roman" panose="02020603050405020304" pitchFamily="2" charset="0"/>
              <a:ea typeface="宋体" panose="02010600030101010101" pitchFamily="2" charset="-122"/>
              <a:cs typeface="+mn-ea"/>
              <a:sym typeface="Times New Roman" panose="02020603050405020304" pitchFamily="2" charset="0"/>
            </a:endParaRPr>
          </a:p>
          <a:p>
            <a:r>
              <a:rPr lang="en-US" alt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中国法院手机电视</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法治中国</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法律数据库</a:t>
            </a:r>
            <a:endParaRPr lang="zh-CN" sz="1680" dirty="0">
              <a:latin typeface="Times New Roman" panose="02020603050405020304" pitchFamily="2" charset="0"/>
              <a:ea typeface="宋体" panose="02010600030101010101" pitchFamily="2" charset="-122"/>
              <a:cs typeface="+mn-ea"/>
              <a:sym typeface="Times New Roman" panose="02020603050405020304" pitchFamily="2" charset="0"/>
            </a:endParaRPr>
          </a:p>
          <a:p>
            <a:r>
              <a:rPr lang="zh-CN" sz="1680" dirty="0">
                <a:latin typeface="Times New Roman" panose="02020603050405020304" pitchFamily="2" charset="0"/>
                <a:ea typeface="宋体" panose="02010600030101010101" pitchFamily="2" charset="-122"/>
                <a:cs typeface="+mn-ea"/>
                <a:sym typeface="Times New Roman" panose="02020603050405020304" pitchFamily="2" charset="0"/>
              </a:rPr>
              <a:t>    </a:t>
            </a:r>
            <a:endParaRPr lang="zh-CN" altLang="en-US" sz="1680" dirty="0">
              <a:solidFill>
                <a:srgbClr val="BFBFBF"/>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6" name="矩形 5"/>
          <p:cNvSpPr/>
          <p:nvPr/>
        </p:nvSpPr>
        <p:spPr>
          <a:xfrm>
            <a:off x="2812435" y="756955"/>
            <a:ext cx="7085587" cy="40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60" dirty="0" smtClean="0">
                <a:latin typeface="Times New Roman" panose="02020603050405020304" pitchFamily="2" charset="0"/>
                <a:ea typeface="宋体" panose="02010600030101010101" pitchFamily="2" charset="-122"/>
                <a:cs typeface="+mn-ea"/>
                <a:sym typeface="Times New Roman" panose="02020603050405020304" pitchFamily="2" charset="0"/>
              </a:rPr>
              <a:t>教材：</a:t>
            </a:r>
            <a:r>
              <a:rPr lang="zh-CN" altLang="zh-CN" sz="2160" dirty="0">
                <a:latin typeface="Times New Roman" panose="02020603050405020304" pitchFamily="2" charset="0"/>
                <a:ea typeface="宋体" panose="02010600030101010101" pitchFamily="2" charset="-122"/>
                <a:cs typeface="+mn-ea"/>
                <a:sym typeface="Times New Roman" panose="02020603050405020304" pitchFamily="2" charset="0"/>
              </a:rPr>
              <a:t>原秋华　赖文燕主编，南京大学出版社，</a:t>
            </a:r>
            <a:r>
              <a:rPr lang="en-US" altLang="zh-CN" sz="2160" dirty="0">
                <a:latin typeface="Times New Roman" panose="02020603050405020304" pitchFamily="2" charset="0"/>
                <a:ea typeface="宋体" panose="02010600030101010101" pitchFamily="2" charset="-122"/>
                <a:cs typeface="+mn-ea"/>
                <a:sym typeface="Times New Roman" panose="02020603050405020304" pitchFamily="2" charset="0"/>
              </a:rPr>
              <a:t>2016</a:t>
            </a:r>
            <a:endParaRPr lang="zh-CN" altLang="en-US" sz="2160" dirty="0">
              <a:latin typeface="Times New Roman" panose="02020603050405020304" pitchFamily="2" charset="0"/>
              <a:ea typeface="宋体" panose="02010600030101010101" pitchFamily="2" charset="-122"/>
              <a:cs typeface="+mn-ea"/>
              <a:sym typeface="Times New Roman" panose="02020603050405020304"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5" name="Group 3"/>
          <p:cNvGraphicFramePr>
            <a:graphicFrameLocks noGrp="1"/>
          </p:cNvGraphicFramePr>
          <p:nvPr>
            <p:ph type="tbl" idx="1"/>
          </p:nvPr>
        </p:nvGraphicFramePr>
        <p:xfrm>
          <a:off x="825014" y="836712"/>
          <a:ext cx="10455275" cy="5993130"/>
        </p:xfrm>
        <a:graphic>
          <a:graphicData uri="http://schemas.openxmlformats.org/drawingml/2006/table">
            <a:tbl>
              <a:tblPr/>
              <a:tblGrid>
                <a:gridCol w="1181735"/>
                <a:gridCol w="1324610"/>
                <a:gridCol w="2312670"/>
                <a:gridCol w="817880"/>
                <a:gridCol w="1545590"/>
                <a:gridCol w="818515"/>
                <a:gridCol w="818515"/>
                <a:gridCol w="817245"/>
                <a:gridCol w="818515"/>
              </a:tblGrid>
              <a:tr h="519430">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dirty="0" smtClean="0">
                          <a:ln>
                            <a:noFill/>
                          </a:ln>
                          <a:solidFill>
                            <a:srgbClr val="FFFFFF"/>
                          </a:solidFill>
                          <a:effectLst/>
                          <a:latin typeface="+mn-ea"/>
                          <a:ea typeface="+mn-ea"/>
                        </a:rPr>
                        <a:t>考核方式</a:t>
                      </a:r>
                      <a:endParaRPr kumimoji="0" lang="zh-CN" altLang="en-US" sz="1680" b="1" i="0" u="none" strike="noStrike" cap="none" normalizeH="0" baseline="0" dirty="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dirty="0" smtClean="0">
                          <a:ln>
                            <a:noFill/>
                          </a:ln>
                          <a:solidFill>
                            <a:srgbClr val="FFFFFF"/>
                          </a:solidFill>
                          <a:effectLst/>
                          <a:latin typeface="+mn-ea"/>
                          <a:ea typeface="+mn-ea"/>
                        </a:rPr>
                        <a:t>成绩构成</a:t>
                      </a:r>
                      <a:endParaRPr kumimoji="0" lang="zh-CN" altLang="en-US" sz="1680" b="1" i="0" u="none" strike="noStrike" cap="none" normalizeH="0" baseline="0" dirty="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dirty="0" smtClean="0">
                          <a:ln>
                            <a:noFill/>
                          </a:ln>
                          <a:solidFill>
                            <a:srgbClr val="FFFFFF"/>
                          </a:solidFill>
                          <a:effectLst/>
                          <a:latin typeface="+mn-ea"/>
                          <a:ea typeface="+mn-ea"/>
                        </a:rPr>
                        <a:t>评价标准</a:t>
                      </a:r>
                      <a:endParaRPr kumimoji="0" lang="zh-CN" altLang="en-US" sz="1680" b="1" i="0" u="none" strike="noStrike" cap="none" normalizeH="0" baseline="0" dirty="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dirty="0" smtClean="0">
                          <a:ln>
                            <a:noFill/>
                          </a:ln>
                          <a:solidFill>
                            <a:srgbClr val="FFFFFF"/>
                          </a:solidFill>
                          <a:effectLst/>
                          <a:latin typeface="+mn-ea"/>
                          <a:ea typeface="+mn-ea"/>
                        </a:rPr>
                        <a:t>权重</a:t>
                      </a:r>
                      <a:r>
                        <a:rPr kumimoji="0" lang="en-US" altLang="zh-CN" sz="1680" b="1" i="0" u="none" strike="noStrike" cap="none" normalizeH="0" baseline="0" dirty="0" smtClean="0">
                          <a:ln>
                            <a:noFill/>
                          </a:ln>
                          <a:solidFill>
                            <a:srgbClr val="FFFFFF"/>
                          </a:solidFill>
                          <a:effectLst/>
                          <a:latin typeface="+mn-ea"/>
                          <a:ea typeface="+mn-ea"/>
                        </a:rPr>
                        <a:t>1</a:t>
                      </a:r>
                      <a:endParaRPr kumimoji="0" lang="en-US" altLang="zh-CN" sz="1680" b="1" i="0" u="none" strike="noStrike" cap="none" normalizeH="0" baseline="0" dirty="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smtClean="0">
                          <a:ln>
                            <a:noFill/>
                          </a:ln>
                          <a:solidFill>
                            <a:srgbClr val="FFFFFF"/>
                          </a:solidFill>
                          <a:effectLst/>
                          <a:latin typeface="+mn-ea"/>
                          <a:ea typeface="+mn-ea"/>
                        </a:rPr>
                        <a:t>考核方式</a:t>
                      </a:r>
                      <a:endParaRPr kumimoji="0" lang="zh-CN" altLang="en-US" sz="1680" b="1" i="0" u="none" strike="noStrike" cap="none" normalizeH="0" baseline="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dirty="0" smtClean="0">
                          <a:ln>
                            <a:noFill/>
                          </a:ln>
                          <a:solidFill>
                            <a:srgbClr val="FFFFFF"/>
                          </a:solidFill>
                          <a:effectLst/>
                          <a:latin typeface="+mn-ea"/>
                          <a:ea typeface="+mn-ea"/>
                        </a:rPr>
                        <a:t>成绩</a:t>
                      </a:r>
                      <a:r>
                        <a:rPr kumimoji="0" lang="en-US" altLang="zh-CN" sz="1680" b="1" i="0" u="none" strike="noStrike" cap="none" normalizeH="0" baseline="0" dirty="0" smtClean="0">
                          <a:ln>
                            <a:noFill/>
                          </a:ln>
                          <a:solidFill>
                            <a:srgbClr val="FFFFFF"/>
                          </a:solidFill>
                          <a:effectLst/>
                          <a:latin typeface="+mn-ea"/>
                          <a:ea typeface="+mn-ea"/>
                        </a:rPr>
                        <a:t>1</a:t>
                      </a:r>
                      <a:endParaRPr kumimoji="0" lang="en-US" altLang="zh-CN" sz="1680" b="1" i="0" u="none" strike="noStrike" cap="none" normalizeH="0" baseline="0" dirty="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smtClean="0">
                          <a:ln>
                            <a:noFill/>
                          </a:ln>
                          <a:solidFill>
                            <a:srgbClr val="FFFFFF"/>
                          </a:solidFill>
                          <a:effectLst/>
                          <a:latin typeface="+mn-ea"/>
                          <a:ea typeface="+mn-ea"/>
                        </a:rPr>
                        <a:t>权重</a:t>
                      </a:r>
                      <a:r>
                        <a:rPr kumimoji="0" lang="en-US" altLang="zh-CN" sz="1680" b="1" i="0" u="none" strike="noStrike" cap="none" normalizeH="0" baseline="0" smtClean="0">
                          <a:ln>
                            <a:noFill/>
                          </a:ln>
                          <a:solidFill>
                            <a:srgbClr val="FFFFFF"/>
                          </a:solidFill>
                          <a:effectLst/>
                          <a:latin typeface="+mn-ea"/>
                          <a:ea typeface="+mn-ea"/>
                        </a:rPr>
                        <a:t>2</a:t>
                      </a:r>
                      <a:endParaRPr kumimoji="0" lang="en-US" altLang="zh-CN" sz="1680" b="1" i="0" u="none" strike="noStrike" cap="none" normalizeH="0" baseline="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smtClean="0">
                          <a:ln>
                            <a:noFill/>
                          </a:ln>
                          <a:solidFill>
                            <a:srgbClr val="FFFFFF"/>
                          </a:solidFill>
                          <a:effectLst/>
                          <a:latin typeface="+mn-ea"/>
                          <a:ea typeface="+mn-ea"/>
                        </a:rPr>
                        <a:t>成绩</a:t>
                      </a:r>
                      <a:r>
                        <a:rPr kumimoji="0" lang="en-US" altLang="zh-CN" sz="1680" b="1" i="0" u="none" strike="noStrike" cap="none" normalizeH="0" baseline="0" smtClean="0">
                          <a:ln>
                            <a:noFill/>
                          </a:ln>
                          <a:solidFill>
                            <a:srgbClr val="FFFFFF"/>
                          </a:solidFill>
                          <a:effectLst/>
                          <a:latin typeface="+mn-ea"/>
                          <a:ea typeface="+mn-ea"/>
                        </a:rPr>
                        <a:t>2</a:t>
                      </a:r>
                      <a:endParaRPr kumimoji="0" lang="en-US" altLang="zh-CN" sz="1680" b="1" i="0" u="none" strike="noStrike" cap="none" normalizeH="0" baseline="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1" i="0" u="none" strike="noStrike" cap="none" normalizeH="0" baseline="0" smtClean="0">
                          <a:ln>
                            <a:noFill/>
                          </a:ln>
                          <a:solidFill>
                            <a:srgbClr val="FFFFFF"/>
                          </a:solidFill>
                          <a:effectLst/>
                          <a:latin typeface="+mn-ea"/>
                          <a:ea typeface="+mn-ea"/>
                        </a:rPr>
                        <a:t>成绩3</a:t>
                      </a:r>
                      <a:endParaRPr kumimoji="0" lang="zh-CN" altLang="en-US" sz="1680" b="1" i="0" u="none" strike="noStrike" cap="none" normalizeH="0" baseline="0" smtClean="0">
                        <a:ln>
                          <a:noFill/>
                        </a:ln>
                        <a:solidFill>
                          <a:srgbClr val="FFFFFF"/>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6895">
                <a:tc rowSpan="6">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形成性考核</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60%</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小组任务</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（单项能力）</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对每一次小组的实境操作任务进行考核。</a:t>
                      </a:r>
                      <a:endParaRPr kumimoji="0" lang="zh-CN" altLang="en-US"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考核时间：每一项任务完成后</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40%</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组内对成员的评价</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25%</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915">
                <a:tc vMerge="1">
                  <a:tcPr/>
                </a:tc>
                <a:tc vMerge="1">
                  <a:tcPr/>
                </a:tc>
                <a:tc vMerge="1">
                  <a:tcPr/>
                </a:tc>
                <a:tc vMerge="1">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小组互评</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25%</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89255">
                <a:tc vMerge="1">
                  <a:tcPr/>
                </a:tc>
                <a:tc vMerge="1">
                  <a:tcPr/>
                </a:tc>
                <a:tc vMerge="1">
                  <a:tcPr/>
                </a:tc>
                <a:tc vMerge="1">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教师评定</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50%</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556895">
                <a:tc vMerge="1">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学习态度</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遵守课堂纪律、积极参与课堂教学活动、按时完成作业</a:t>
                      </a:r>
                      <a:endParaRPr kumimoji="0" lang="zh-CN" altLang="en-US"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考核时间：平时做好记录，期末统计</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rowSpan="3">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20%</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组内对成员的评价</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25%</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35915">
                <a:tc vMerge="1">
                  <a:tcPr/>
                </a:tc>
                <a:tc vMerge="1">
                  <a:tcPr/>
                </a:tc>
                <a:tc vMerge="1">
                  <a:tcPr/>
                </a:tc>
                <a:tc vMerge="1">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小组互评</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25%</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17195">
                <a:tc vMerge="1">
                  <a:tcPr/>
                </a:tc>
                <a:tc vMerge="1">
                  <a:tcPr/>
                </a:tc>
                <a:tc vMerge="1">
                  <a:tcPr/>
                </a:tc>
                <a:tc vMerge="1">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教师评定</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50%</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437005">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期末考核</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40%</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期末考试</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（综合能力</a:t>
                      </a:r>
                      <a:r>
                        <a:rPr kumimoji="0" lang="en-US" altLang="zh-CN" sz="1680" b="0" i="0" u="none" strike="noStrike" cap="none" normalizeH="0" baseline="0" dirty="0" smtClean="0">
                          <a:ln>
                            <a:noFill/>
                          </a:ln>
                          <a:solidFill>
                            <a:srgbClr val="000000"/>
                          </a:solidFill>
                          <a:effectLst/>
                          <a:latin typeface="+mn-ea"/>
                          <a:ea typeface="+mn-ea"/>
                        </a:rPr>
                        <a:t>+</a:t>
                      </a:r>
                      <a:r>
                        <a:rPr kumimoji="0" lang="zh-CN" altLang="en-US" sz="1680" b="0" i="0" u="none" strike="noStrike" cap="none" normalizeH="0" baseline="0" dirty="0" smtClean="0">
                          <a:ln>
                            <a:noFill/>
                          </a:ln>
                          <a:solidFill>
                            <a:srgbClr val="000000"/>
                          </a:solidFill>
                          <a:effectLst/>
                          <a:latin typeface="+mn-ea"/>
                          <a:ea typeface="+mn-ea"/>
                        </a:rPr>
                        <a:t>知识理论）</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采用期末闭卷考试的方式，考察学生对必要的理论知识和实践操作知识的掌握情况</a:t>
                      </a:r>
                      <a:endParaRPr kumimoji="0" lang="zh-CN" altLang="en-US"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90000"/>
                        </a:lnSpc>
                        <a:spcBef>
                          <a:spcPts val="5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dirty="0" smtClean="0">
                          <a:ln>
                            <a:noFill/>
                          </a:ln>
                          <a:solidFill>
                            <a:srgbClr val="000000"/>
                          </a:solidFill>
                          <a:effectLst/>
                          <a:latin typeface="+mn-ea"/>
                          <a:ea typeface="+mn-ea"/>
                        </a:rPr>
                        <a:t>考核时间</a:t>
                      </a:r>
                      <a:r>
                        <a:rPr kumimoji="0" lang="en-US" altLang="zh-CN" sz="1680" b="0" i="0" u="none" strike="noStrike" cap="none" normalizeH="0" baseline="0" dirty="0" smtClean="0">
                          <a:ln>
                            <a:noFill/>
                          </a:ln>
                          <a:solidFill>
                            <a:srgbClr val="000000"/>
                          </a:solidFill>
                          <a:effectLst/>
                          <a:latin typeface="+mn-ea"/>
                          <a:ea typeface="+mn-ea"/>
                        </a:rPr>
                        <a:t>:</a:t>
                      </a:r>
                      <a:r>
                        <a:rPr kumimoji="0" lang="zh-CN" altLang="en-US" sz="1680" b="0" i="0" u="none" strike="noStrike" cap="none" normalizeH="0" baseline="0" dirty="0" smtClean="0">
                          <a:ln>
                            <a:noFill/>
                          </a:ln>
                          <a:solidFill>
                            <a:srgbClr val="000000"/>
                          </a:solidFill>
                          <a:effectLst/>
                          <a:latin typeface="+mn-ea"/>
                          <a:ea typeface="+mn-ea"/>
                        </a:rPr>
                        <a:t>期末</a:t>
                      </a:r>
                      <a:endParaRPr kumimoji="0" lang="zh-CN" altLang="en-US"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40%</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27025">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r>
                        <a:rPr kumimoji="0" lang="zh-CN" altLang="en-US" sz="1680" b="0" i="0" u="none" strike="noStrike" cap="none" normalizeH="0" baseline="0" smtClean="0">
                          <a:ln>
                            <a:noFill/>
                          </a:ln>
                          <a:solidFill>
                            <a:srgbClr val="000000"/>
                          </a:solidFill>
                          <a:effectLst/>
                          <a:latin typeface="+mn-ea"/>
                          <a:ea typeface="+mn-ea"/>
                        </a:rPr>
                        <a:t>合计</a:t>
                      </a:r>
                      <a:endParaRPr kumimoji="0" lang="zh-CN" altLang="en-US" sz="1680" b="0" i="0" u="none" strike="noStrike" cap="none" normalizeH="0" baseline="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pPr>
                      <a:endParaRPr kumimoji="0" lang="zh-CN" altLang="zh-CN" sz="1680" b="0" i="0" u="none" strike="noStrike" cap="none" normalizeH="0" baseline="0" dirty="0" smtClean="0">
                        <a:ln>
                          <a:noFill/>
                        </a:ln>
                        <a:solidFill>
                          <a:srgbClr val="000000"/>
                        </a:solidFill>
                        <a:effectLst/>
                        <a:latin typeface="+mn-ea"/>
                        <a:ea typeface="+mn-ea"/>
                      </a:endParaRPr>
                    </a:p>
                  </a:txBody>
                  <a:tcPr marL="90170" marR="90170" marT="46989" marB="46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117600">
                <a:tc gridSpan="9">
                  <a:txBody>
                    <a:bodyPr/>
                    <a:lstStyle>
                      <a:lvl1pPr defTabSz="385445">
                        <a:lnSpc>
                          <a:spcPct val="90000"/>
                        </a:lnSpc>
                        <a:spcBef>
                          <a:spcPts val="1200"/>
                        </a:spcBef>
                        <a:buClr>
                          <a:schemeClr val="accent1"/>
                        </a:buClr>
                        <a:buSzPct val="60000"/>
                        <a:buFont typeface="Wingdings" panose="05000000000000000000" pitchFamily="2" charset="2"/>
                        <a:defRPr sz="2000">
                          <a:solidFill>
                            <a:schemeClr val="accent1"/>
                          </a:solidFill>
                          <a:latin typeface="Calibri" panose="020F0502020204030204" charset="0"/>
                          <a:ea typeface="幼圆" panose="02010509060101010101" pitchFamily="49" charset="-122"/>
                        </a:defRPr>
                      </a:lvl1pPr>
                      <a:lvl2pPr indent="-457200" defTabSz="385445">
                        <a:lnSpc>
                          <a:spcPct val="130000"/>
                        </a:lnSpc>
                        <a:buFont typeface="Calibri" panose="020F0502020204030204" charset="0"/>
                        <a:defRPr sz="1400">
                          <a:solidFill>
                            <a:schemeClr val="tx1"/>
                          </a:solidFill>
                          <a:latin typeface="Calibri" panose="020F0502020204030204" charset="0"/>
                          <a:ea typeface="幼圆" panose="02010509060101010101" pitchFamily="49" charset="-122"/>
                        </a:defRPr>
                      </a:lvl2pPr>
                      <a:lvl3pPr indent="-528955" defTabSz="385445">
                        <a:lnSpc>
                          <a:spcPct val="90000"/>
                        </a:lnSpc>
                        <a:spcBef>
                          <a:spcPts val="215"/>
                        </a:spcBef>
                        <a:buFont typeface="Calibri" panose="020F0502020204030204" charset="0"/>
                        <a:defRPr sz="700">
                          <a:solidFill>
                            <a:srgbClr val="7F7F7F"/>
                          </a:solidFill>
                          <a:latin typeface="Calibri" panose="020F0502020204030204" charset="0"/>
                          <a:ea typeface="幼圆" panose="02010509060101010101" pitchFamily="49" charset="-122"/>
                        </a:defRPr>
                      </a:lvl3pPr>
                      <a:lvl4pPr indent="-792480"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4pPr>
                      <a:lvl5pPr indent="-1057275" defTabSz="385445">
                        <a:lnSpc>
                          <a:spcPct val="90000"/>
                        </a:lnSpc>
                        <a:spcBef>
                          <a:spcPts val="215"/>
                        </a:spcBef>
                        <a:buFont typeface="Calibri" panose="020F0502020204030204" charset="0"/>
                        <a:defRPr sz="600">
                          <a:solidFill>
                            <a:srgbClr val="7F7F7F"/>
                          </a:solidFill>
                          <a:latin typeface="Calibri" panose="020F0502020204030204" charset="0"/>
                          <a:ea typeface="幼圆" panose="02010509060101010101" pitchFamily="49" charset="-122"/>
                        </a:defRPr>
                      </a:lvl5pPr>
                      <a:lvl6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6pPr>
                      <a:lvl7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7pPr>
                      <a:lvl8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8pPr>
                      <a:lvl9pPr indent="-1057275" defTabSz="385445" fontAlgn="base">
                        <a:lnSpc>
                          <a:spcPct val="90000"/>
                        </a:lnSpc>
                        <a:spcBef>
                          <a:spcPts val="215"/>
                        </a:spcBef>
                        <a:spcAft>
                          <a:spcPct val="0"/>
                        </a:spcAft>
                        <a:buFont typeface="Calibri" panose="020F0502020204030204" charset="0"/>
                        <a:defRPr sz="600">
                          <a:solidFill>
                            <a:srgbClr val="7F7F7F"/>
                          </a:solidFill>
                          <a:latin typeface="Calibri" panose="020F0502020204030204" charset="0"/>
                          <a:ea typeface="幼圆" panose="02010509060101010101" pitchFamily="49" charset="-122"/>
                        </a:defRPr>
                      </a:lvl9pPr>
                    </a:lstStyle>
                    <a:p>
                      <a:pPr marL="0" marR="0" lvl="0" indent="0" algn="l" defTabSz="385445" rtl="0" eaLnBrk="1" fontAlgn="base" latinLnBrk="0" hangingPunct="1">
                        <a:lnSpc>
                          <a:spcPct val="100000"/>
                        </a:lnSpc>
                        <a:spcBef>
                          <a:spcPts val="0"/>
                        </a:spcBef>
                        <a:spcAft>
                          <a:spcPct val="0"/>
                        </a:spcAft>
                        <a:buClr>
                          <a:schemeClr val="accent1"/>
                        </a:buClr>
                        <a:buSzPct val="60000"/>
                        <a:buFont typeface="Wingdings" panose="05000000000000000000" pitchFamily="2" charset="2"/>
                        <a:buNone/>
                        <a:defRPr/>
                      </a:pPr>
                      <a:r>
                        <a:rPr kumimoji="0" lang="zh-CN" altLang="en-US" sz="1680" b="0" i="0" u="none" strike="noStrike" cap="none" normalizeH="0" baseline="0" dirty="0" smtClean="0">
                          <a:ln>
                            <a:noFill/>
                          </a:ln>
                          <a:solidFill>
                            <a:srgbClr val="000000"/>
                          </a:solidFill>
                          <a:effectLst/>
                          <a:latin typeface="+mn-ea"/>
                          <a:ea typeface="+mn-ea"/>
                        </a:rPr>
                        <a:t>备注：</a:t>
                      </a:r>
                      <a:r>
                        <a:rPr kumimoji="0" lang="en-US" altLang="zh-CN" sz="1680" b="0" i="0" u="none" strike="noStrike" cap="none" normalizeH="0" baseline="0" dirty="0" smtClean="0">
                          <a:ln>
                            <a:noFill/>
                          </a:ln>
                          <a:solidFill>
                            <a:srgbClr val="000000"/>
                          </a:solidFill>
                          <a:effectLst/>
                          <a:latin typeface="+mn-ea"/>
                          <a:ea typeface="+mn-ea"/>
                        </a:rPr>
                        <a:t>1.</a:t>
                      </a:r>
                      <a:r>
                        <a:rPr kumimoji="0" lang="zh-CN" altLang="en-US" sz="1680" b="0" i="0" u="none" strike="noStrike" cap="none" normalizeH="0" baseline="0" dirty="0" smtClean="0">
                          <a:ln>
                            <a:noFill/>
                          </a:ln>
                          <a:solidFill>
                            <a:srgbClr val="000000"/>
                          </a:solidFill>
                          <a:effectLst/>
                          <a:latin typeface="+mn-ea"/>
                          <a:ea typeface="+mn-ea"/>
                        </a:rPr>
                        <a:t>成绩2=成绩1*权重2；</a:t>
                      </a:r>
                      <a:r>
                        <a:rPr kumimoji="0" lang="en-US" altLang="zh-CN" sz="1680" b="0" i="0" u="none" strike="noStrike" cap="none" normalizeH="0" baseline="0" dirty="0" smtClean="0">
                          <a:ln>
                            <a:noFill/>
                          </a:ln>
                          <a:solidFill>
                            <a:srgbClr val="000000"/>
                          </a:solidFill>
                          <a:effectLst/>
                          <a:latin typeface="+mn-ea"/>
                          <a:ea typeface="+mn-ea"/>
                        </a:rPr>
                        <a:t>2.</a:t>
                      </a:r>
                      <a:r>
                        <a:rPr kumimoji="0" lang="zh-CN" altLang="en-US" sz="1680" b="0" i="0" u="none" strike="noStrike" cap="none" normalizeH="0" baseline="0" dirty="0" smtClean="0">
                          <a:ln>
                            <a:noFill/>
                          </a:ln>
                          <a:solidFill>
                            <a:srgbClr val="000000"/>
                          </a:solidFill>
                          <a:effectLst/>
                          <a:latin typeface="+mn-ea"/>
                          <a:ea typeface="+mn-ea"/>
                        </a:rPr>
                        <a:t>成绩3=成绩2*权重</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100000"/>
                        </a:lnSpc>
                        <a:spcBef>
                          <a:spcPts val="0"/>
                        </a:spcBef>
                        <a:spcAft>
                          <a:spcPct val="0"/>
                        </a:spcAft>
                        <a:buClr>
                          <a:schemeClr val="accent1"/>
                        </a:buClr>
                        <a:buSzPct val="60000"/>
                        <a:buFont typeface="Wingdings" panose="05000000000000000000" pitchFamily="2" charset="2"/>
                        <a:buNone/>
                      </a:pPr>
                      <a:r>
                        <a:rPr kumimoji="0" lang="en-US" altLang="zh-CN" sz="1680" b="0" i="0" u="none" strike="noStrike" kern="1200" cap="none" normalizeH="0" baseline="0" dirty="0" smtClean="0">
                          <a:ln>
                            <a:noFill/>
                          </a:ln>
                          <a:solidFill>
                            <a:srgbClr val="000000"/>
                          </a:solidFill>
                          <a:effectLst/>
                          <a:latin typeface="+mn-ea"/>
                          <a:ea typeface="+mn-ea"/>
                          <a:cs typeface="+mn-cs"/>
                        </a:rPr>
                        <a:t>3.</a:t>
                      </a:r>
                      <a:r>
                        <a:rPr kumimoji="0" lang="zh-CN" altLang="zh-CN" sz="1680" b="0" i="0" u="none" strike="noStrike" kern="1200" cap="none" normalizeH="0" baseline="0" dirty="0" smtClean="0">
                          <a:ln>
                            <a:noFill/>
                          </a:ln>
                          <a:solidFill>
                            <a:srgbClr val="000000"/>
                          </a:solidFill>
                          <a:effectLst/>
                          <a:latin typeface="+mn-ea"/>
                          <a:ea typeface="+mn-ea"/>
                          <a:cs typeface="+mn-cs"/>
                        </a:rPr>
                        <a:t>小组互评成绩</a:t>
                      </a:r>
                      <a:r>
                        <a:rPr kumimoji="0" lang="en-US" altLang="zh-CN" sz="1680" b="0" i="0" u="none" strike="noStrike" kern="1200" cap="none" normalizeH="0" baseline="0" dirty="0" smtClean="0">
                          <a:ln>
                            <a:noFill/>
                          </a:ln>
                          <a:solidFill>
                            <a:srgbClr val="000000"/>
                          </a:solidFill>
                          <a:effectLst/>
                          <a:latin typeface="+mn-ea"/>
                          <a:ea typeface="+mn-ea"/>
                          <a:cs typeface="+mn-cs"/>
                        </a:rPr>
                        <a:t>=</a:t>
                      </a:r>
                      <a:r>
                        <a:rPr kumimoji="0" lang="zh-CN" altLang="zh-CN" sz="1680" b="0" i="0" u="none" strike="noStrike" kern="1200" cap="none" normalizeH="0" baseline="0" dirty="0" smtClean="0">
                          <a:ln>
                            <a:noFill/>
                          </a:ln>
                          <a:solidFill>
                            <a:srgbClr val="000000"/>
                          </a:solidFill>
                          <a:effectLst/>
                          <a:latin typeface="+mn-ea"/>
                          <a:ea typeface="+mn-ea"/>
                          <a:cs typeface="+mn-cs"/>
                        </a:rPr>
                        <a:t>其他小组对本小组评价成绩的平均值</a:t>
                      </a:r>
                      <a:r>
                        <a:rPr kumimoji="0" lang="zh-CN" altLang="en-US" sz="1680" b="0" i="0" u="none" strike="noStrike" kern="1200" cap="none" normalizeH="0" baseline="0" dirty="0" smtClean="0">
                          <a:ln>
                            <a:noFill/>
                          </a:ln>
                          <a:solidFill>
                            <a:srgbClr val="000000"/>
                          </a:solidFill>
                          <a:effectLst/>
                          <a:latin typeface="+mn-ea"/>
                          <a:ea typeface="+mn-ea"/>
                          <a:cs typeface="+mn-cs"/>
                        </a:rPr>
                        <a:t>，</a:t>
                      </a:r>
                      <a:r>
                        <a:rPr kumimoji="0" lang="zh-CN" altLang="en-US" sz="1680" b="0" i="0" u="none" strike="noStrike" cap="none" normalizeH="0" baseline="0" dirty="0" smtClean="0">
                          <a:ln>
                            <a:noFill/>
                          </a:ln>
                          <a:solidFill>
                            <a:srgbClr val="000000"/>
                          </a:solidFill>
                          <a:effectLst/>
                          <a:latin typeface="+mn-ea"/>
                          <a:ea typeface="+mn-ea"/>
                        </a:rPr>
                        <a:t>也是本小组所有成员的成绩；</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100000"/>
                        </a:lnSpc>
                        <a:spcBef>
                          <a:spcPts val="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4.</a:t>
                      </a:r>
                      <a:r>
                        <a:rPr kumimoji="0" lang="zh-CN" altLang="en-US" sz="1680" b="0" i="0" u="none" strike="noStrike" cap="none" normalizeH="0" baseline="0" dirty="0" smtClean="0">
                          <a:ln>
                            <a:noFill/>
                          </a:ln>
                          <a:solidFill>
                            <a:srgbClr val="000000"/>
                          </a:solidFill>
                          <a:effectLst/>
                          <a:latin typeface="+mn-ea"/>
                          <a:ea typeface="+mn-ea"/>
                        </a:rPr>
                        <a:t>教师评定</a:t>
                      </a:r>
                      <a:r>
                        <a:rPr kumimoji="0" lang="en-US" altLang="zh-CN" sz="1680" b="0" i="0" u="none" strike="noStrike" cap="none" normalizeH="0" baseline="0" dirty="0" smtClean="0">
                          <a:ln>
                            <a:noFill/>
                          </a:ln>
                          <a:solidFill>
                            <a:srgbClr val="000000"/>
                          </a:solidFill>
                          <a:effectLst/>
                          <a:latin typeface="+mn-ea"/>
                          <a:ea typeface="+mn-ea"/>
                        </a:rPr>
                        <a:t>=</a:t>
                      </a:r>
                      <a:r>
                        <a:rPr kumimoji="0" lang="zh-CN" altLang="en-US" sz="1680" b="0" i="0" u="none" strike="noStrike" cap="none" normalizeH="0" baseline="0" dirty="0" smtClean="0">
                          <a:ln>
                            <a:noFill/>
                          </a:ln>
                          <a:solidFill>
                            <a:srgbClr val="000000"/>
                          </a:solidFill>
                          <a:effectLst/>
                          <a:latin typeface="+mn-ea"/>
                          <a:ea typeface="+mn-ea"/>
                        </a:rPr>
                        <a:t>教师评定的本小组的成绩，也是本小组所有成员的成绩；</a:t>
                      </a:r>
                      <a:endParaRPr kumimoji="0" lang="en-US" altLang="zh-CN" sz="1680" b="0" i="0" u="none" strike="noStrike" cap="none" normalizeH="0" baseline="0" dirty="0" smtClean="0">
                        <a:ln>
                          <a:noFill/>
                        </a:ln>
                        <a:solidFill>
                          <a:srgbClr val="000000"/>
                        </a:solidFill>
                        <a:effectLst/>
                        <a:latin typeface="+mn-ea"/>
                        <a:ea typeface="+mn-ea"/>
                      </a:endParaRPr>
                    </a:p>
                    <a:p>
                      <a:pPr marL="0" marR="0" lvl="0" indent="0" algn="l" defTabSz="385445" rtl="0" eaLnBrk="1" fontAlgn="base" latinLnBrk="0" hangingPunct="1">
                        <a:lnSpc>
                          <a:spcPct val="100000"/>
                        </a:lnSpc>
                        <a:spcBef>
                          <a:spcPts val="0"/>
                        </a:spcBef>
                        <a:spcAft>
                          <a:spcPct val="0"/>
                        </a:spcAft>
                        <a:buClr>
                          <a:schemeClr val="accent1"/>
                        </a:buClr>
                        <a:buSzPct val="60000"/>
                        <a:buFont typeface="Wingdings" panose="05000000000000000000" pitchFamily="2" charset="2"/>
                        <a:buNone/>
                      </a:pPr>
                      <a:r>
                        <a:rPr kumimoji="0" lang="en-US" altLang="zh-CN" sz="1680" b="0" i="0" u="none" strike="noStrike" cap="none" normalizeH="0" baseline="0" dirty="0" smtClean="0">
                          <a:ln>
                            <a:noFill/>
                          </a:ln>
                          <a:solidFill>
                            <a:srgbClr val="000000"/>
                          </a:solidFill>
                          <a:effectLst/>
                          <a:latin typeface="+mn-ea"/>
                          <a:ea typeface="+mn-ea"/>
                        </a:rPr>
                        <a:t>5.</a:t>
                      </a:r>
                      <a:r>
                        <a:rPr kumimoji="0" lang="zh-CN" altLang="en-US" sz="1680" b="0" i="0" u="none" strike="noStrike" cap="none" normalizeH="0" baseline="0" dirty="0" smtClean="0">
                          <a:ln>
                            <a:noFill/>
                          </a:ln>
                          <a:solidFill>
                            <a:srgbClr val="000000"/>
                          </a:solidFill>
                          <a:effectLst/>
                          <a:latin typeface="+mn-ea"/>
                          <a:ea typeface="+mn-ea"/>
                        </a:rPr>
                        <a:t>小组互评和教师评定里面考虑素质的实现。</a:t>
                      </a:r>
                      <a:endParaRPr kumimoji="0" lang="en-US" altLang="zh-CN" sz="1680" b="0" i="0" u="none" strike="noStrike" cap="none" normalizeH="0" baseline="0" dirty="0" smtClean="0">
                        <a:ln>
                          <a:noFill/>
                        </a:ln>
                        <a:solidFill>
                          <a:srgbClr val="000000"/>
                        </a:solidFill>
                        <a:effectLst/>
                        <a:latin typeface="+mn-ea"/>
                        <a:ea typeface="+mn-ea"/>
                      </a:endParaRPr>
                    </a:p>
                  </a:txBody>
                  <a:tcPr marL="90170" marR="90170" marT="46989" marB="46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008648" y="835044"/>
            <a:ext cx="10026520" cy="1041400"/>
          </a:xfrm>
          <a:prstGeom prst="rect">
            <a:avLst/>
          </a:prstGeom>
          <a:noFill/>
        </p:spPr>
        <p:txBody>
          <a:bodyPr wrap="square" rtlCol="0">
            <a:spAutoFit/>
          </a:bodyPr>
          <a:lstStyle/>
          <a:p>
            <a:pPr algn="ctr">
              <a:lnSpc>
                <a:spcPct val="130000"/>
              </a:lnSpc>
              <a:defRPr/>
            </a:pPr>
            <a:r>
              <a:rPr lang="zh-CN" altLang="en-US" sz="2400" spc="75" dirty="0" smtClean="0">
                <a:latin typeface="Times New Roman" panose="02020603050405020304" pitchFamily="2" charset="0"/>
                <a:ea typeface="宋体" panose="02010600030101010101" pitchFamily="2" charset="-122"/>
                <a:cs typeface="+mn-ea"/>
                <a:sym typeface="Times New Roman" panose="02020603050405020304" pitchFamily="2" charset="0"/>
              </a:rPr>
              <a:t>课程项目设计：两个项目同时进行，贯穿始终，项目一作为课内项目，项目二作为课外项目</a:t>
            </a:r>
            <a:endParaRPr lang="zh-CN" altLang="en-US" sz="2400" kern="0" dirty="0">
              <a:latin typeface="Times New Roman" panose="02020603050405020304" pitchFamily="2" charset="0"/>
              <a:ea typeface="宋体" panose="02010600030101010101" pitchFamily="2" charset="-122"/>
              <a:cs typeface="+mn-ea"/>
              <a:sym typeface="Times New Roman" panose="02020603050405020304" pitchFamily="2" charset="0"/>
            </a:endParaRPr>
          </a:p>
        </p:txBody>
      </p:sp>
      <p:grpSp>
        <p:nvGrpSpPr>
          <p:cNvPr id="15" name="组合 14"/>
          <p:cNvGrpSpPr/>
          <p:nvPr/>
        </p:nvGrpSpPr>
        <p:grpSpPr>
          <a:xfrm>
            <a:off x="869528" y="2000316"/>
            <a:ext cx="10476600" cy="4305179"/>
            <a:chOff x="1731340" y="2219325"/>
            <a:chExt cx="8244975" cy="3388131"/>
          </a:xfrm>
        </p:grpSpPr>
        <p:sp>
          <p:nvSpPr>
            <p:cNvPr id="16" name="MH_SubTitle_1"/>
            <p:cNvSpPr/>
            <p:nvPr>
              <p:custDataLst>
                <p:tags r:id="rId1"/>
              </p:custDataLst>
            </p:nvPr>
          </p:nvSpPr>
          <p:spPr>
            <a:xfrm>
              <a:off x="5178426" y="2228851"/>
              <a:ext cx="1223963" cy="1871663"/>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lIns="0" tIns="0" rIns="0" bIns="259200" anchor="ctr"/>
            <a:lstStyle/>
            <a:p>
              <a:pPr algn="ctr">
                <a:lnSpc>
                  <a:spcPct val="110000"/>
                </a:lnSpc>
                <a:defRPr/>
              </a:pPr>
              <a:endParaRPr lang="zh-CN" altLang="en-US" sz="1440" dirty="0">
                <a:solidFill>
                  <a:srgbClr val="FFFFFF"/>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17" name="MH_SubTitle_2"/>
            <p:cNvSpPr/>
            <p:nvPr>
              <p:custDataLst>
                <p:tags r:id="rId2"/>
              </p:custDataLst>
            </p:nvPr>
          </p:nvSpPr>
          <p:spPr>
            <a:xfrm>
              <a:off x="5588001" y="3636963"/>
              <a:ext cx="1223963" cy="1871662"/>
            </a:xfrm>
            <a:custGeom>
              <a:avLst/>
              <a:gdLst>
                <a:gd name="connsiteX0" fmla="*/ 0 w 1224000"/>
                <a:gd name="connsiteY0" fmla="*/ 0 h 1872209"/>
                <a:gd name="connsiteX1" fmla="*/ 1224000 w 1224000"/>
                <a:gd name="connsiteY1" fmla="*/ 0 h 1872209"/>
                <a:gd name="connsiteX2" fmla="*/ 1224000 w 1224000"/>
                <a:gd name="connsiteY2" fmla="*/ 1466588 h 1872209"/>
                <a:gd name="connsiteX3" fmla="*/ 612000 w 1224000"/>
                <a:gd name="connsiteY3" fmla="*/ 1872209 h 1872209"/>
                <a:gd name="connsiteX4" fmla="*/ 0 w 1224000"/>
                <a:gd name="connsiteY4" fmla="*/ 1466588 h 18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09">
                  <a:moveTo>
                    <a:pt x="0" y="0"/>
                  </a:moveTo>
                  <a:lnTo>
                    <a:pt x="1224000" y="0"/>
                  </a:lnTo>
                  <a:lnTo>
                    <a:pt x="1224000" y="1466588"/>
                  </a:lnTo>
                  <a:lnTo>
                    <a:pt x="612000" y="1872209"/>
                  </a:lnTo>
                  <a:lnTo>
                    <a:pt x="0" y="146658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lIns="0" tIns="0" rIns="0" bIns="162000" anchor="ctr"/>
            <a:lstStyle/>
            <a:p>
              <a:pPr algn="ctr">
                <a:lnSpc>
                  <a:spcPct val="110000"/>
                </a:lnSpc>
                <a:defRPr/>
              </a:pPr>
              <a:endParaRPr lang="zh-CN" altLang="en-US" sz="1440" dirty="0">
                <a:solidFill>
                  <a:srgbClr val="FFFFFF"/>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18" name="MH_Other_1"/>
            <p:cNvSpPr/>
            <p:nvPr>
              <p:custDataLst>
                <p:tags r:id="rId3"/>
              </p:custDataLst>
            </p:nvPr>
          </p:nvSpPr>
          <p:spPr>
            <a:xfrm flipH="1">
              <a:off x="5178426" y="3636963"/>
              <a:ext cx="409575" cy="46355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CN" altLang="en-US" sz="1620">
                <a:solidFill>
                  <a:srgbClr val="FFFFFF"/>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19" name="MH_Text_1"/>
            <p:cNvSpPr txBox="1"/>
            <p:nvPr>
              <p:custDataLst>
                <p:tags r:id="rId4"/>
              </p:custDataLst>
            </p:nvPr>
          </p:nvSpPr>
          <p:spPr>
            <a:xfrm>
              <a:off x="1731340" y="2549152"/>
              <a:ext cx="3293476" cy="2976242"/>
            </a:xfrm>
            <a:prstGeom prst="rect">
              <a:avLst/>
            </a:prstGeom>
            <a:noFill/>
          </p:spPr>
          <p:txBody>
            <a:bodyPr lIns="81000" tIns="81000" rIns="81000" bIns="81000">
              <a:noAutofit/>
            </a:bodyPr>
            <a:lstStyle/>
            <a:p>
              <a:pPr>
                <a:lnSpc>
                  <a:spcPts val="2300"/>
                </a:lnSpc>
              </a:pPr>
              <a:r>
                <a:rPr lang="zh-CN" altLang="en-US"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项目一：职称菜鸟成长记</a:t>
              </a:r>
              <a:endParaRPr lang="zh-CN" altLang="en-US"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a:p>
              <a:pPr>
                <a:lnSpc>
                  <a:spcPts val="2300"/>
                </a:lnSpc>
              </a:pPr>
              <a:r>
                <a:rPr lang="zh-CN"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小明同学毕业后在日照一家外贸企业实习，经过一段时间的学习积累后，自主创业，期间遇到了许多法律问题。学生将通过学习，帮助小明分析解决这些问题，和小明同学一同成长。</a:t>
              </a:r>
              <a:endParaRPr lang="zh-CN"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cxnSp>
          <p:nvCxnSpPr>
            <p:cNvPr id="21" name="MH_Other_2"/>
            <p:cNvCxnSpPr/>
            <p:nvPr>
              <p:custDataLst>
                <p:tags r:id="rId5"/>
              </p:custDataLst>
            </p:nvPr>
          </p:nvCxnSpPr>
          <p:spPr>
            <a:xfrm flipH="1" flipV="1">
              <a:off x="7115176" y="5514975"/>
              <a:ext cx="2861139" cy="993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22" name="MH_Other_3"/>
            <p:cNvCxnSpPr/>
            <p:nvPr>
              <p:custDataLst>
                <p:tags r:id="rId6"/>
              </p:custDataLst>
            </p:nvPr>
          </p:nvCxnSpPr>
          <p:spPr>
            <a:xfrm flipH="1">
              <a:off x="1799593" y="2219325"/>
              <a:ext cx="3093083" cy="9526"/>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35" name="MH_Text_1"/>
            <p:cNvSpPr txBox="1"/>
            <p:nvPr>
              <p:custDataLst>
                <p:tags r:id="rId7"/>
              </p:custDataLst>
            </p:nvPr>
          </p:nvSpPr>
          <p:spPr>
            <a:xfrm>
              <a:off x="6895448" y="2691023"/>
              <a:ext cx="3079144" cy="2916433"/>
            </a:xfrm>
            <a:prstGeom prst="rect">
              <a:avLst/>
            </a:prstGeom>
            <a:noFill/>
          </p:spPr>
          <p:txBody>
            <a:bodyPr lIns="81000" tIns="81000" rIns="81000" bIns="81000">
              <a:noAutofit/>
            </a:bodyPr>
            <a:lstStyle/>
            <a:p>
              <a:pPr>
                <a:lnSpc>
                  <a:spcPts val="2300"/>
                </a:lnSpc>
              </a:pPr>
              <a:r>
                <a:rPr lang="zh-CN" altLang="en-US"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项目二</a:t>
              </a:r>
              <a:r>
                <a:rPr lang="zh-CN" altLang="en-US" sz="1680"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a:t>
              </a:r>
              <a:r>
                <a:rPr lang="zh-CN" altLang="en-US"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rPr>
                <a:t>日照东方贸易公司主要经营跨境电商和国内电商业务。公司在运营中遇到了招聘、合并其竞争对手、签订合同、处理市场竞争等一系列法律问题。学生将扮演日照东方贸易公司法务部员工的绝色来分析解决这些法律问题。</a:t>
              </a:r>
              <a:endParaRPr lang="zh-CN" altLang="en-US" sz="1680" b="1" dirty="0">
                <a:solidFill>
                  <a:srgbClr val="000000"/>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grpSp>
      <p:sp>
        <p:nvSpPr>
          <p:cNvPr id="28" name="文本框 27"/>
          <p:cNvSpPr txBox="1"/>
          <p:nvPr/>
        </p:nvSpPr>
        <p:spPr>
          <a:xfrm>
            <a:off x="5410648" y="2763652"/>
            <a:ext cx="1371166" cy="518795"/>
          </a:xfrm>
          <a:prstGeom prst="rect">
            <a:avLst/>
          </a:prstGeom>
          <a:noFill/>
        </p:spPr>
        <p:txBody>
          <a:bodyPr wrap="square" rtlCol="0">
            <a:spAutoFit/>
          </a:bodyPr>
          <a:lstStyle/>
          <a:p>
            <a:pPr algn="ctr">
              <a:lnSpc>
                <a:spcPct val="130000"/>
              </a:lnSpc>
              <a:defRPr/>
            </a:pPr>
            <a:r>
              <a:rPr lang="zh-CN" altLang="en-US" sz="2160" b="1" spc="75" dirty="0" smtClean="0">
                <a:solidFill>
                  <a:schemeClr val="bg1"/>
                </a:solidFill>
                <a:latin typeface="Times New Roman" panose="02020603050405020304" pitchFamily="2" charset="0"/>
                <a:ea typeface="宋体" panose="02010600030101010101" pitchFamily="2" charset="-122"/>
                <a:cs typeface="+mn-ea"/>
                <a:sym typeface="Times New Roman" panose="02020603050405020304" pitchFamily="2" charset="0"/>
              </a:rPr>
              <a:t>课内项目</a:t>
            </a:r>
            <a:endParaRPr lang="zh-CN" altLang="en-US" sz="2160" b="1" kern="0" dirty="0">
              <a:solidFill>
                <a:schemeClr val="bg1"/>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29" name="文本框 28"/>
          <p:cNvSpPr txBox="1"/>
          <p:nvPr/>
        </p:nvSpPr>
        <p:spPr>
          <a:xfrm>
            <a:off x="5769864" y="2164080"/>
            <a:ext cx="835914" cy="474980"/>
          </a:xfrm>
          <a:prstGeom prst="rect">
            <a:avLst/>
          </a:prstGeom>
          <a:noFill/>
        </p:spPr>
        <p:txBody>
          <a:bodyPr wrap="square" rtlCol="0">
            <a:spAutoFit/>
          </a:bodyPr>
          <a:lstStyle/>
          <a:p>
            <a:r>
              <a:rPr lang="en-US" altLang="zh-CN" sz="2520" b="1">
                <a:solidFill>
                  <a:srgbClr val="333535"/>
                </a:solidFill>
                <a:latin typeface="Times New Roman" panose="02020603050405020304" pitchFamily="2" charset="0"/>
                <a:ea typeface="宋体" panose="02010600030101010101" pitchFamily="2" charset="-122"/>
                <a:cs typeface="+mn-ea"/>
                <a:sym typeface="Times New Roman" panose="02020603050405020304" pitchFamily="2" charset="0"/>
              </a:rPr>
              <a:t>01</a:t>
            </a:r>
            <a:endParaRPr lang="zh-CN" altLang="en-US" sz="2520" b="1">
              <a:solidFill>
                <a:srgbClr val="333535"/>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31" name="文本框 30"/>
          <p:cNvSpPr txBox="1"/>
          <p:nvPr/>
        </p:nvSpPr>
        <p:spPr>
          <a:xfrm>
            <a:off x="6301753" y="5229298"/>
            <a:ext cx="822960" cy="474980"/>
          </a:xfrm>
          <a:prstGeom prst="rect">
            <a:avLst/>
          </a:prstGeom>
          <a:noFill/>
        </p:spPr>
        <p:txBody>
          <a:bodyPr wrap="square" rtlCol="0">
            <a:spAutoFit/>
          </a:bodyPr>
          <a:lstStyle/>
          <a:p>
            <a:r>
              <a:rPr lang="en-US" altLang="zh-CN" sz="2520" b="1" dirty="0">
                <a:solidFill>
                  <a:srgbClr val="333535"/>
                </a:solidFill>
                <a:latin typeface="Times New Roman" panose="02020603050405020304" pitchFamily="2" charset="0"/>
                <a:ea typeface="宋体" panose="02010600030101010101" pitchFamily="2" charset="-122"/>
                <a:cs typeface="+mn-ea"/>
                <a:sym typeface="Times New Roman" panose="02020603050405020304" pitchFamily="2" charset="0"/>
              </a:rPr>
              <a:t>02</a:t>
            </a:r>
            <a:endParaRPr lang="zh-CN" altLang="en-US" sz="2520" b="1" dirty="0">
              <a:solidFill>
                <a:srgbClr val="333535"/>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36" name="文本框 35"/>
          <p:cNvSpPr txBox="1"/>
          <p:nvPr/>
        </p:nvSpPr>
        <p:spPr>
          <a:xfrm>
            <a:off x="5954093" y="4390820"/>
            <a:ext cx="1371166" cy="518795"/>
          </a:xfrm>
          <a:prstGeom prst="rect">
            <a:avLst/>
          </a:prstGeom>
          <a:noFill/>
        </p:spPr>
        <p:txBody>
          <a:bodyPr wrap="square" rtlCol="0">
            <a:spAutoFit/>
          </a:bodyPr>
          <a:lstStyle/>
          <a:p>
            <a:pPr algn="ctr">
              <a:lnSpc>
                <a:spcPct val="130000"/>
              </a:lnSpc>
              <a:defRPr/>
            </a:pPr>
            <a:r>
              <a:rPr lang="zh-CN" altLang="en-US" sz="2160" b="1" kern="0" dirty="0" smtClean="0">
                <a:solidFill>
                  <a:schemeClr val="bg1"/>
                </a:solidFill>
                <a:latin typeface="Times New Roman" panose="02020603050405020304" pitchFamily="2" charset="0"/>
                <a:ea typeface="宋体" panose="02010600030101010101" pitchFamily="2" charset="-122"/>
                <a:cs typeface="+mn-ea"/>
                <a:sym typeface="Times New Roman" panose="02020603050405020304" pitchFamily="2" charset="0"/>
              </a:rPr>
              <a:t>课外项目</a:t>
            </a:r>
            <a:endParaRPr lang="zh-CN" altLang="en-US" sz="2160" b="1" kern="0" dirty="0">
              <a:solidFill>
                <a:schemeClr val="bg1"/>
              </a:solidFill>
              <a:latin typeface="Times New Roman" panose="02020603050405020304" pitchFamily="2" charset="0"/>
              <a:ea typeface="宋体" panose="02010600030101010101" pitchFamily="2" charset="-122"/>
              <a:cs typeface="+mn-ea"/>
              <a:sym typeface="Times New Roman" panose="02020603050405020304" pitchFamily="2" charset="0"/>
            </a:endParaRPr>
          </a:p>
        </p:txBody>
      </p:sp>
      <p:sp>
        <p:nvSpPr>
          <p:cNvPr id="32" name="矩形 4"/>
          <p:cNvSpPr>
            <a:spLocks noChangeArrowheads="1"/>
          </p:cNvSpPr>
          <p:nvPr/>
        </p:nvSpPr>
        <p:spPr bwMode="auto">
          <a:xfrm>
            <a:off x="956534" y="1757308"/>
            <a:ext cx="10369152" cy="77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en-US" sz="1620">
              <a:solidFill>
                <a:srgbClr val="FFFFFF"/>
              </a:solidFill>
              <a:latin typeface="Times New Roman" panose="02020603050405020304" pitchFamily="2" charset="0"/>
              <a:cs typeface="+mn-ea"/>
              <a:sym typeface="Times New Roman" panose="02020603050405020304"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03425"/>
          <p:cNvSpPr>
            <a:spLocks noGrp="1"/>
          </p:cNvSpPr>
          <p:nvPr>
            <p:ph type="title"/>
          </p:nvPr>
        </p:nvSpPr>
        <p:spPr/>
        <p:txBody>
          <a:bodyPr anchor="ctr"/>
          <a:p>
            <a:endParaRPr lang="zh-CN" altLang="en-US"/>
          </a:p>
        </p:txBody>
      </p:sp>
      <p:sp>
        <p:nvSpPr>
          <p:cNvPr id="15362" name="文本占位符 103426"/>
          <p:cNvSpPr>
            <a:spLocks noGrp="1"/>
          </p:cNvSpPr>
          <p:nvPr>
            <p:ph idx="1"/>
          </p:nvPr>
        </p:nvSpPr>
        <p:spPr/>
        <p:txBody>
          <a:bodyPr anchor="t"/>
          <a:p>
            <a:r>
              <a:rPr lang="zh-CN" altLang="en-US" dirty="0"/>
              <a:t>拓展训练：</a:t>
            </a:r>
            <a:endParaRPr lang="zh-CN" altLang="en-US" dirty="0"/>
          </a:p>
          <a:p>
            <a:r>
              <a:rPr lang="zh-CN" altLang="en-US" dirty="0"/>
              <a:t>通过课外阅读进一步完善法律的相关知识。</a:t>
            </a:r>
            <a:endParaRPr lang="zh-CN" altLang="en-US" dirty="0"/>
          </a:p>
          <a:p>
            <a:r>
              <a:rPr lang="zh-CN" altLang="en-US" dirty="0"/>
              <a:t>以小组为单位，讲述发生在自己身边的法律事件或者法律时事热点事件。</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占位符 6145"/>
          <p:cNvSpPr>
            <a:spLocks noGrp="1"/>
          </p:cNvSpPr>
          <p:nvPr>
            <p:ph idx="1"/>
          </p:nvPr>
        </p:nvSpPr>
        <p:spPr>
          <a:xfrm>
            <a:off x="1774825" y="1125538"/>
            <a:ext cx="7859713" cy="5472112"/>
          </a:xfrm>
        </p:spPr>
        <p:txBody>
          <a:bodyPr anchor="t"/>
          <a:p>
            <a:pPr>
              <a:lnSpc>
                <a:spcPct val="140000"/>
              </a:lnSpc>
              <a:buClr>
                <a:srgbClr val="FFFF00"/>
              </a:buClr>
              <a:buFont typeface="Wingdings" panose="05000000000000000000" pitchFamily="2" charset="2"/>
              <a:buNone/>
            </a:pPr>
            <a:r>
              <a:rPr lang="zh-CN" altLang="en-US" b="1">
                <a:solidFill>
                  <a:srgbClr val="FFD03B"/>
                </a:solidFill>
                <a:latin typeface="微软雅黑" panose="020B0503020204020204" charset="-122"/>
                <a:sym typeface="微软雅黑" panose="020B0503020204020204" charset="-122"/>
              </a:rPr>
              <a:t>中国成年的年龄</a:t>
            </a:r>
            <a:r>
              <a:rPr lang="zh-CN" altLang="en-US" sz="4000"/>
              <a:t> </a:t>
            </a:r>
            <a:endParaRPr lang="zh-CN" altLang="en-US" sz="4000"/>
          </a:p>
          <a:p>
            <a:pPr>
              <a:lnSpc>
                <a:spcPct val="140000"/>
              </a:lnSpc>
              <a:buNone/>
            </a:pPr>
            <a:r>
              <a:rPr lang="zh-CN" altLang="en-US" sz="2500" b="1">
                <a:solidFill>
                  <a:schemeClr val="bg1"/>
                </a:solidFill>
              </a:rPr>
              <a:t>	</a:t>
            </a:r>
            <a:endParaRPr lang="zh-CN" altLang="en-US" sz="2500" b="1">
              <a:solidFill>
                <a:schemeClr val="bg1"/>
              </a:solidFill>
            </a:endParaRPr>
          </a:p>
        </p:txBody>
      </p:sp>
      <p:sp>
        <p:nvSpPr>
          <p:cNvPr id="5122" name="圆角矩形 6146"/>
          <p:cNvSpPr/>
          <p:nvPr/>
        </p:nvSpPr>
        <p:spPr>
          <a:xfrm>
            <a:off x="525780" y="311785"/>
            <a:ext cx="4130675" cy="1083310"/>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round/>
            <a:headEnd type="none" w="med" len="med"/>
            <a:tailEnd type="none" w="med" len="med"/>
          </a:ln>
          <a:effectLst>
            <a:outerShdw dist="63500" dir="3187806" algn="ctr" rotWithShape="0">
              <a:srgbClr val="001D3A"/>
            </a:outerShdw>
          </a:effectLst>
        </p:spPr>
        <p:txBody>
          <a:bodyPr anchor="ctr"/>
          <a:p>
            <a:pPr lvl="0" indent="0" algn="ctr"/>
            <a:r>
              <a:rPr lang="zh-CN" altLang="zh-CN" sz="3600" b="1">
                <a:solidFill>
                  <a:schemeClr val="bg1"/>
                </a:solidFill>
              </a:rPr>
              <a:t>法律感性认识</a:t>
            </a:r>
            <a:endParaRPr lang="zh-CN" altLang="zh-CN" sz="3600" b="1">
              <a:solidFill>
                <a:schemeClr val="bg1"/>
              </a:solidFill>
              <a:ea typeface="黑体" panose="02010609060101010101" pitchFamily="2" charset="-122"/>
            </a:endParaRPr>
          </a:p>
        </p:txBody>
      </p:sp>
      <p:pic>
        <p:nvPicPr>
          <p:cNvPr id="5123" name="图片 6147" descr="湖南卫视 成人礼"/>
          <p:cNvPicPr>
            <a:picLocks noChangeAspect="1"/>
          </p:cNvPicPr>
          <p:nvPr/>
        </p:nvPicPr>
        <p:blipFill>
          <a:blip r:embed="rId1"/>
          <a:stretch>
            <a:fillRect/>
          </a:stretch>
        </p:blipFill>
        <p:spPr>
          <a:xfrm>
            <a:off x="5448300" y="1628775"/>
            <a:ext cx="4711700" cy="40005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页脚占位符 3"/>
          <p:cNvSpPr>
            <a:spLocks noGrp="1"/>
          </p:cNvSpPr>
          <p:nvPr>
            <p:ph type="ftr" sz="quarter" idx="11"/>
          </p:nvPr>
        </p:nvSpPr>
        <p:spPr/>
        <p:txBody>
          <a:bodyPr anchor="ctr"/>
          <a:p>
            <a:pPr indent="0"/>
            <a:r>
              <a:rPr lang="zh-CN" altLang="zh-CN">
                <a:solidFill>
                  <a:srgbClr val="898989"/>
                </a:solidFill>
                <a:ea typeface="宋体" panose="02010600030101010101" pitchFamily="2" charset="-122"/>
              </a:rPr>
              <a:t>Marketing Intelligence Unit</a:t>
            </a:r>
            <a:endParaRPr lang="zh-CN" altLang="zh-CN">
              <a:solidFill>
                <a:srgbClr val="898989"/>
              </a:solidFill>
              <a:ea typeface="宋体" panose="02010600030101010101" pitchFamily="2" charset="-122"/>
            </a:endParaRPr>
          </a:p>
        </p:txBody>
      </p:sp>
      <p:sp>
        <p:nvSpPr>
          <p:cNvPr id="6146" name="Rectangle 2"/>
          <p:cNvSpPr>
            <a:spLocks noGrp="1"/>
          </p:cNvSpPr>
          <p:nvPr>
            <p:ph type="title"/>
          </p:nvPr>
        </p:nvSpPr>
        <p:spPr>
          <a:xfrm>
            <a:off x="2273300" y="688975"/>
            <a:ext cx="6489700" cy="1052513"/>
          </a:xfrm>
        </p:spPr>
        <p:txBody>
          <a:bodyPr anchor="ctr"/>
          <a:p>
            <a:r>
              <a:rPr lang="zh-CN" altLang="zh-CN" sz="2000">
                <a:hlinkClick r:id="rId1" action="ppaction://hlinkfile"/>
              </a:rPr>
              <a:t>筑梦路上</a:t>
            </a:r>
            <a:r>
              <a:rPr lang="en-US" altLang="zh-CN" sz="2000">
                <a:hlinkClick r:id="rId1" action="ppaction://hlinkfile"/>
              </a:rPr>
              <a:t>----</a:t>
            </a:r>
            <a:r>
              <a:rPr lang="zh-CN" altLang="en-US" sz="2000">
                <a:hlinkClick r:id="rId1" action="ppaction://hlinkfile"/>
              </a:rPr>
              <a:t>依法治国纪录片</a:t>
            </a:r>
            <a:endParaRPr lang="zh-CN" altLang="en-US" sz="2000"/>
          </a:p>
        </p:txBody>
      </p:sp>
      <p:pic>
        <p:nvPicPr>
          <p:cNvPr id="2" name="24 纪录片 筑梦路上 （党的奋斗历程）第二十四集 法治中国_标清">
            <a:hlinkClick r:id="" action="ppaction://media"/>
          </p:cNvPr>
          <p:cNvPicPr/>
          <p:nvPr>
            <p:ph idx="1"/>
            <a:videoFile r:link="rId2"/>
            <p:extLst>
              <p:ext uri="{DAA4B4D4-6D71-4841-9C94-3DE7FCFB9230}">
                <p14:media xmlns:p14="http://schemas.microsoft.com/office/powerpoint/2010/main" r:link="rId3"/>
              </p:ext>
            </p:extLst>
          </p:nvPr>
        </p:nvPicPr>
        <p:blipFill>
          <a:blip r:embed="rId4"/>
          <a:stretch>
            <a:fillRect/>
          </a:stretch>
        </p:blipFill>
        <p:spPr>
          <a:xfrm>
            <a:off x="2407920" y="1741170"/>
            <a:ext cx="6766560" cy="399161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p:ph type="title"/>
          </p:nvPr>
        </p:nvSpPr>
        <p:spPr/>
        <p:txBody>
          <a:bodyPr anchor="ctr"/>
          <a:p>
            <a:endParaRPr lang="zh-CN" altLang="en-US"/>
          </a:p>
        </p:txBody>
      </p:sp>
      <p:pic>
        <p:nvPicPr>
          <p:cNvPr id="4" name="内容占位符 3"/>
          <p:cNvPicPr>
            <a:picLocks noGrp="1" noChangeAspect="1"/>
          </p:cNvPicPr>
          <p:nvPr>
            <p:ph idx="1"/>
          </p:nvPr>
        </p:nvPicPr>
        <p:blipFill>
          <a:blip r:embed="rId1"/>
          <a:stretch>
            <a:fillRect/>
          </a:stretch>
        </p:blipFill>
        <p:spPr>
          <a:xfrm>
            <a:off x="2735263" y="1254125"/>
            <a:ext cx="6478587" cy="4600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anchor="ctr"/>
          <a:p>
            <a:endParaRPr lang="zh-CN" altLang="en-US"/>
          </a:p>
        </p:txBody>
      </p:sp>
      <p:pic>
        <p:nvPicPr>
          <p:cNvPr id="8194" name="内容占位符 3"/>
          <p:cNvPicPr>
            <a:picLocks noGrp="1" noChangeAspect="1"/>
          </p:cNvPicPr>
          <p:nvPr>
            <p:ph idx="1"/>
          </p:nvPr>
        </p:nvPicPr>
        <p:blipFill>
          <a:blip r:embed="rId1"/>
          <a:stretch>
            <a:fillRect/>
          </a:stretch>
        </p:blipFill>
        <p:spPr>
          <a:xfrm>
            <a:off x="2090738" y="1450975"/>
            <a:ext cx="7786687" cy="41846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p:txBody>
          <a:bodyPr anchor="ctr"/>
          <a:p>
            <a:endParaRPr lang="zh-CN" altLang="en-US"/>
          </a:p>
        </p:txBody>
      </p:sp>
      <p:sp>
        <p:nvSpPr>
          <p:cNvPr id="9218" name="内容占位符 2"/>
          <p:cNvSpPr>
            <a:spLocks noGrp="1"/>
          </p:cNvSpPr>
          <p:nvPr>
            <p:ph idx="1"/>
          </p:nvPr>
        </p:nvSpPr>
        <p:spPr/>
        <p:txBody>
          <a:bodyPr anchor="t"/>
          <a:p>
            <a:endParaRPr lang="zh-CN" altLang="en-US"/>
          </a:p>
        </p:txBody>
      </p:sp>
      <p:pic>
        <p:nvPicPr>
          <p:cNvPr id="4" name="图片 3" descr="04a6e92419fc33d4ef94bc707a44521e"/>
          <p:cNvPicPr>
            <a:picLocks noChangeAspect="1"/>
          </p:cNvPicPr>
          <p:nvPr/>
        </p:nvPicPr>
        <p:blipFill>
          <a:blip r:embed="rId1"/>
          <a:stretch>
            <a:fillRect/>
          </a:stretch>
        </p:blipFill>
        <p:spPr>
          <a:xfrm>
            <a:off x="2152650" y="2954338"/>
            <a:ext cx="2906713" cy="2535237"/>
          </a:xfrm>
          <a:prstGeom prst="rect">
            <a:avLst/>
          </a:prstGeom>
          <a:noFill/>
          <a:ln w="9525">
            <a:noFill/>
          </a:ln>
        </p:spPr>
      </p:pic>
      <p:pic>
        <p:nvPicPr>
          <p:cNvPr id="5" name="图片 4" descr="fc231292fb97a09041468f2cda4c25b7"/>
          <p:cNvPicPr>
            <a:picLocks noChangeAspect="1"/>
          </p:cNvPicPr>
          <p:nvPr/>
        </p:nvPicPr>
        <p:blipFill>
          <a:blip r:embed="rId2"/>
          <a:stretch>
            <a:fillRect/>
          </a:stretch>
        </p:blipFill>
        <p:spPr>
          <a:xfrm>
            <a:off x="4310063" y="2227263"/>
            <a:ext cx="3571875" cy="2541587"/>
          </a:xfrm>
          <a:prstGeom prst="rect">
            <a:avLst/>
          </a:prstGeom>
          <a:noFill/>
          <a:ln w="9525">
            <a:noFill/>
          </a:ln>
        </p:spPr>
      </p:pic>
      <p:pic>
        <p:nvPicPr>
          <p:cNvPr id="6" name="图片 5" descr="2eaf8151cdb80887a49080c8d6daf809"/>
          <p:cNvPicPr>
            <a:picLocks noChangeAspect="1"/>
          </p:cNvPicPr>
          <p:nvPr/>
        </p:nvPicPr>
        <p:blipFill>
          <a:blip r:embed="rId3"/>
          <a:stretch>
            <a:fillRect/>
          </a:stretch>
        </p:blipFill>
        <p:spPr>
          <a:xfrm>
            <a:off x="6735763" y="1303338"/>
            <a:ext cx="3154362" cy="2057400"/>
          </a:xfrm>
          <a:prstGeom prst="rect">
            <a:avLst/>
          </a:prstGeom>
          <a:noFill/>
          <a:ln w="9525">
            <a:noFill/>
          </a:ln>
        </p:spPr>
      </p:pic>
      <p:sp>
        <p:nvSpPr>
          <p:cNvPr id="7" name="文本框 6"/>
          <p:cNvSpPr txBox="1"/>
          <p:nvPr/>
        </p:nvSpPr>
        <p:spPr>
          <a:xfrm>
            <a:off x="2220913" y="5611813"/>
            <a:ext cx="2789238" cy="297180"/>
          </a:xfrm>
          <a:prstGeom prst="rect">
            <a:avLst/>
          </a:prstGeom>
          <a:noFill/>
        </p:spPr>
        <p:txBody>
          <a:bodyPr wrap="square" rtlCol="0">
            <a:spAutoFit/>
          </a:bodyPr>
          <a:p>
            <a:pPr fontAlgn="base"/>
            <a:r>
              <a:rPr lang="zh-CN" altLang="en-US" sz="1350" strike="noStrike" noProof="1">
                <a:latin typeface="Arial" panose="020B0604020202020204" pitchFamily="34" charset="0"/>
                <a:ea typeface="Arial" panose="020B0604020202020204" pitchFamily="34" charset="0"/>
                <a:cs typeface="+mn-ea"/>
              </a:rPr>
              <a:t>习大大 清华大学法学博士</a:t>
            </a:r>
            <a:endParaRPr lang="zh-CN" altLang="en-US" sz="1350" strike="noStrike" noProof="1"/>
          </a:p>
        </p:txBody>
      </p:sp>
      <p:sp>
        <p:nvSpPr>
          <p:cNvPr id="8" name="文本框 7"/>
          <p:cNvSpPr txBox="1"/>
          <p:nvPr/>
        </p:nvSpPr>
        <p:spPr>
          <a:xfrm>
            <a:off x="5059363" y="4983163"/>
            <a:ext cx="2541588" cy="297180"/>
          </a:xfrm>
          <a:prstGeom prst="rect">
            <a:avLst/>
          </a:prstGeom>
          <a:noFill/>
        </p:spPr>
        <p:txBody>
          <a:bodyPr wrap="square" rtlCol="0">
            <a:spAutoFit/>
          </a:bodyPr>
          <a:p>
            <a:pPr fontAlgn="base"/>
            <a:r>
              <a:rPr lang="zh-CN" altLang="en-US" sz="1350" strike="noStrike" noProof="1">
                <a:latin typeface="Arial" panose="020B0604020202020204" pitchFamily="34" charset="0"/>
                <a:ea typeface="Arial" panose="020B0604020202020204" pitchFamily="34" charset="0"/>
                <a:cs typeface="+mn-ea"/>
              </a:rPr>
              <a:t>奥巴马 哈佛大学法学博士</a:t>
            </a:r>
            <a:endParaRPr lang="zh-CN" altLang="en-US" sz="1350" strike="noStrike" noProof="1"/>
          </a:p>
        </p:txBody>
      </p:sp>
      <p:sp>
        <p:nvSpPr>
          <p:cNvPr id="9" name="文本框 8"/>
          <p:cNvSpPr txBox="1"/>
          <p:nvPr/>
        </p:nvSpPr>
        <p:spPr>
          <a:xfrm>
            <a:off x="7239000" y="3532188"/>
            <a:ext cx="2308225" cy="297180"/>
          </a:xfrm>
          <a:prstGeom prst="rect">
            <a:avLst/>
          </a:prstGeom>
          <a:noFill/>
        </p:spPr>
        <p:txBody>
          <a:bodyPr wrap="square" rtlCol="0">
            <a:spAutoFit/>
          </a:bodyPr>
          <a:p>
            <a:pPr fontAlgn="base"/>
            <a:r>
              <a:rPr lang="zh-CN" altLang="en-US" sz="1350" strike="noStrike" noProof="1">
                <a:latin typeface="Arial" panose="020B0604020202020204" pitchFamily="34" charset="0"/>
                <a:ea typeface="Arial" panose="020B0604020202020204" pitchFamily="34" charset="0"/>
                <a:cs typeface="+mn-ea"/>
              </a:rPr>
              <a:t>普京 圣彼得堡大学法学学士</a:t>
            </a:r>
            <a:endParaRPr lang="zh-CN" altLang="en-US" sz="135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charRg st="0" end="13"/>
                                            </p:txEl>
                                          </p:spTgt>
                                        </p:tgtEl>
                                        <p:attrNameLst>
                                          <p:attrName>style.visibility</p:attrName>
                                        </p:attrNameLst>
                                      </p:cBhvr>
                                      <p:to>
                                        <p:strVal val="visible"/>
                                      </p:to>
                                    </p:set>
                                    <p:animEffect transition="in" filter="checkerboard(across)">
                                      <p:cBhvr>
                                        <p:cTn id="23" dur="500"/>
                                        <p:tgtEl>
                                          <p:spTgt spid="7">
                                            <p:txEl>
                                              <p:charRg st="0"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8">
                                            <p:txEl>
                                              <p:charRg st="0" end="13"/>
                                            </p:txEl>
                                          </p:spTgt>
                                        </p:tgtEl>
                                        <p:attrNameLst>
                                          <p:attrName>style.visibility</p:attrName>
                                        </p:attrNameLst>
                                      </p:cBhvr>
                                      <p:to>
                                        <p:strVal val="visible"/>
                                      </p:to>
                                    </p:set>
                                    <p:animEffect transition="in" filter="box(in)">
                                      <p:cBhvr>
                                        <p:cTn id="28" dur="2000"/>
                                        <p:tgtEl>
                                          <p:spTgt spid="8">
                                            <p:txEl>
                                              <p:charRg st="0"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9">
                                            <p:txEl>
                                              <p:charRg st="0" end="14"/>
                                            </p:txEl>
                                          </p:spTgt>
                                        </p:tgtEl>
                                        <p:attrNameLst>
                                          <p:attrName>style.visibility</p:attrName>
                                        </p:attrNameLst>
                                      </p:cBhvr>
                                      <p:to>
                                        <p:strVal val="visible"/>
                                      </p:to>
                                    </p:set>
                                    <p:animEffect transition="in" filter="diamond(in)">
                                      <p:cBhvr>
                                        <p:cTn id="33" dur="2000"/>
                                        <p:tgtEl>
                                          <p:spTgt spid="9">
                                            <p:txEl>
                                              <p:char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p:txBody>
          <a:bodyPr anchor="ctr"/>
          <a:p>
            <a:r>
              <a:rPr lang="zh-CN" altLang="en-US"/>
              <a:t>万宝之争</a:t>
            </a:r>
            <a:endParaRPr lang="zh-CN" altLang="en-US"/>
          </a:p>
        </p:txBody>
      </p:sp>
      <p:pic>
        <p:nvPicPr>
          <p:cNvPr id="10242" name="内容占位符 5"/>
          <p:cNvPicPr>
            <a:picLocks noGrp="1" noChangeAspect="1"/>
          </p:cNvPicPr>
          <p:nvPr>
            <p:ph idx="1"/>
          </p:nvPr>
        </p:nvPicPr>
        <p:blipFill>
          <a:blip r:embed="rId1"/>
          <a:stretch>
            <a:fillRect/>
          </a:stretch>
        </p:blipFill>
        <p:spPr>
          <a:xfrm>
            <a:off x="2411413" y="1781175"/>
            <a:ext cx="7488237" cy="40846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雪乡宰客事件</a:t>
            </a:r>
            <a:endParaRPr lang="zh-CN" altLang="en-US"/>
          </a:p>
        </p:txBody>
      </p:sp>
      <p:pic>
        <p:nvPicPr>
          <p:cNvPr id="4" name="看东方20180109“雪乡宰客”事件：记者探访永安林场 涉事企业“赵家大院家庭旅馆”被摘牌 高清_高清">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048244" y="1825625"/>
            <a:ext cx="8095512" cy="4351338"/>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p="http://schemas.openxmlformats.org/presentationml/2006/main">
  <p:tag name="MH" val="20150812134824"/>
  <p:tag name="MH_LIBRARY" val="GRAPHIC"/>
  <p:tag name="MH_TYPE" val="SubTitle"/>
  <p:tag name="MH_ORDER" val="1"/>
</p:tagLst>
</file>

<file path=ppt/tags/tag2.xml><?xml version="1.0" encoding="utf-8"?>
<p:tagLst xmlns:p="http://schemas.openxmlformats.org/presentationml/2006/main">
  <p:tag name="MH" val="20150812134824"/>
  <p:tag name="MH_LIBRARY" val="GRAPHIC"/>
  <p:tag name="MH_TYPE" val="SubTitle"/>
  <p:tag name="MH_ORDER" val="2"/>
</p:tagLst>
</file>

<file path=ppt/tags/tag3.xml><?xml version="1.0" encoding="utf-8"?>
<p:tagLst xmlns:p="http://schemas.openxmlformats.org/presentationml/2006/main">
  <p:tag name="MH" val="20150812134824"/>
  <p:tag name="MH_LIBRARY" val="GRAPHIC"/>
  <p:tag name="MH_TYPE" val="Other"/>
  <p:tag name="MH_ORDER" val="1"/>
</p:tagLst>
</file>

<file path=ppt/tags/tag4.xml><?xml version="1.0" encoding="utf-8"?>
<p:tagLst xmlns:p="http://schemas.openxmlformats.org/presentationml/2006/main">
  <p:tag name="MH" val="20150812134824"/>
  <p:tag name="MH_LIBRARY" val="GRAPHIC"/>
  <p:tag name="MH_TYPE" val="Text"/>
  <p:tag name="MH_ORDER" val="1"/>
</p:tagLst>
</file>

<file path=ppt/tags/tag5.xml><?xml version="1.0" encoding="utf-8"?>
<p:tagLst xmlns:p="http://schemas.openxmlformats.org/presentationml/2006/main">
  <p:tag name="MH" val="20150812134824"/>
  <p:tag name="MH_LIBRARY" val="GRAPHIC"/>
  <p:tag name="MH_TYPE" val="Other"/>
  <p:tag name="MH_ORDER" val="2"/>
</p:tagLst>
</file>

<file path=ppt/tags/tag6.xml><?xml version="1.0" encoding="utf-8"?>
<p:tagLst xmlns:p="http://schemas.openxmlformats.org/presentationml/2006/main">
  <p:tag name="MH" val="20150812134824"/>
  <p:tag name="MH_LIBRARY" val="GRAPHIC"/>
  <p:tag name="MH_TYPE" val="Other"/>
  <p:tag name="MH_ORDER" val="3"/>
</p:tagLst>
</file>

<file path=ppt/tags/tag7.xml><?xml version="1.0" encoding="utf-8"?>
<p:tagLst xmlns:p="http://schemas.openxmlformats.org/presentationml/2006/main">
  <p:tag name="MH" val="20150812134824"/>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3932</Words>
  <Application>WPS 演示</Application>
  <PresentationFormat>宽屏</PresentationFormat>
  <Paragraphs>393</Paragraphs>
  <Slides>26</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8</vt:i4>
      </vt:variant>
      <vt:variant>
        <vt:lpstr>幻灯片标题</vt:lpstr>
      </vt:variant>
      <vt:variant>
        <vt:i4>26</vt:i4>
      </vt:variant>
    </vt:vector>
  </HeadingPairs>
  <TitlesOfParts>
    <vt:vector size="48" baseType="lpstr">
      <vt:lpstr>Arial</vt:lpstr>
      <vt:lpstr>宋体</vt:lpstr>
      <vt:lpstr>Wingdings</vt:lpstr>
      <vt:lpstr>Calibri</vt:lpstr>
      <vt:lpstr>微软雅黑</vt:lpstr>
      <vt:lpstr>Microsoft JhengHei</vt:lpstr>
      <vt:lpstr>黑体</vt:lpstr>
      <vt:lpstr>Arial Unicode MS</vt:lpstr>
      <vt:lpstr>Calibri Light</vt:lpstr>
      <vt:lpstr>Times New Roman</vt:lpstr>
      <vt:lpstr>SNOWREN建刚体</vt:lpstr>
      <vt:lpstr>隶书</vt:lpstr>
      <vt:lpstr>幼圆</vt:lpstr>
      <vt:lpstr>Office 主题</vt:lpstr>
      <vt:lpstr>Visio.Drawing.11</vt:lpstr>
      <vt:lpstr>Visio.Drawing.11</vt:lpstr>
      <vt:lpstr>Visio.Drawing.11</vt:lpstr>
      <vt:lpstr>Visio.Drawing.11</vt:lpstr>
      <vt:lpstr>Visio.Drawing.11</vt:lpstr>
      <vt:lpstr>Visio.Drawing.11</vt:lpstr>
      <vt:lpstr>Visio.Drawing.11</vt:lpstr>
      <vt:lpstr>Visio.Drawing.11</vt:lpstr>
      <vt:lpstr>PowerPoint 演示文稿</vt:lpstr>
      <vt:lpstr>PowerPoint 演示文稿</vt:lpstr>
      <vt:lpstr>PowerPoint 演示文稿</vt:lpstr>
      <vt:lpstr>筑梦路上----依法治国纪录片</vt:lpstr>
      <vt:lpstr>PowerPoint 演示文稿</vt:lpstr>
      <vt:lpstr>PowerPoint 演示文稿</vt:lpstr>
      <vt:lpstr>PowerPoint 演示文稿</vt:lpstr>
      <vt:lpstr>万宝之争</vt:lpstr>
      <vt:lpstr>雪乡宰客事件</vt:lpstr>
      <vt:lpstr>PowerPoint 演示文稿</vt:lpstr>
      <vt:lpstr>PowerPoint 演示文稿</vt:lpstr>
      <vt:lpstr>PowerPoint 演示文稿</vt:lpstr>
      <vt:lpstr>定分止争</vt:lpstr>
      <vt:lpstr>PowerPoint 演示文稿</vt:lpstr>
      <vt:lpstr>PowerPoint 演示文稿</vt:lpstr>
      <vt:lpstr>认知课程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26</cp:revision>
  <dcterms:created xsi:type="dcterms:W3CDTF">2015-05-05T08:02:00Z</dcterms:created>
  <dcterms:modified xsi:type="dcterms:W3CDTF">2018-03-06T12:49:07Z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