
<file path=[Content_Types].xml><?xml version="1.0" encoding="utf-8"?>
<Types xmlns="http://schemas.openxmlformats.org/package/2006/content-types">
  <Default Extension="jpeg" ContentType="image/jpeg"/>
  <Default Extension="wav" ContentType="audio/x-wav"/>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sldIdLst>
    <p:sldId id="259" r:id="rId3"/>
    <p:sldId id="260" r:id="rId4"/>
    <p:sldId id="418" r:id="rId5"/>
    <p:sldId id="419" r:id="rId6"/>
    <p:sldId id="420" r:id="rId7"/>
    <p:sldId id="421" r:id="rId8"/>
    <p:sldId id="422" r:id="rId9"/>
    <p:sldId id="262" r:id="rId10"/>
    <p:sldId id="347" r:id="rId11"/>
    <p:sldId id="348" r:id="rId12"/>
    <p:sldId id="263" r:id="rId13"/>
    <p:sldId id="264" r:id="rId14"/>
    <p:sldId id="265" r:id="rId15"/>
    <p:sldId id="266" r:id="rId16"/>
    <p:sldId id="267" r:id="rId17"/>
    <p:sldId id="268" r:id="rId18"/>
    <p:sldId id="349" r:id="rId19"/>
    <p:sldId id="351" r:id="rId20"/>
    <p:sldId id="352" r:id="rId22"/>
    <p:sldId id="269" r:id="rId23"/>
    <p:sldId id="353" r:id="rId24"/>
    <p:sldId id="354" r:id="rId25"/>
    <p:sldId id="355" r:id="rId26"/>
    <p:sldId id="356" r:id="rId27"/>
    <p:sldId id="357" r:id="rId28"/>
    <p:sldId id="270" r:id="rId29"/>
    <p:sldId id="275" r:id="rId30"/>
    <p:sldId id="276" r:id="rId31"/>
    <p:sldId id="277" r:id="rId32"/>
    <p:sldId id="358" r:id="rId33"/>
    <p:sldId id="282" r:id="rId34"/>
    <p:sldId id="283" r:id="rId35"/>
    <p:sldId id="284" r:id="rId36"/>
    <p:sldId id="285" r:id="rId37"/>
    <p:sldId id="292" r:id="rId38"/>
    <p:sldId id="325" r:id="rId39"/>
    <p:sldId id="326" r:id="rId40"/>
    <p:sldId id="327" r:id="rId41"/>
    <p:sldId id="328" r:id="rId42"/>
    <p:sldId id="329" r:id="rId43"/>
    <p:sldId id="330" r:id="rId44"/>
    <p:sldId id="331" r:id="rId45"/>
    <p:sldId id="293" r:id="rId46"/>
    <p:sldId id="294" r:id="rId47"/>
    <p:sldId id="295" r:id="rId48"/>
    <p:sldId id="359" r:id="rId49"/>
    <p:sldId id="321" r:id="rId5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3" Type="http://schemas.openxmlformats.org/officeDocument/2006/relationships/tableStyles" Target="tableStyles.xml"/><Relationship Id="rId52" Type="http://schemas.openxmlformats.org/officeDocument/2006/relationships/viewProps" Target="viewProps.xml"/><Relationship Id="rId51" Type="http://schemas.openxmlformats.org/officeDocument/2006/relationships/presProps" Target="presProps.xml"/><Relationship Id="rId50" Type="http://schemas.openxmlformats.org/officeDocument/2006/relationships/slide" Target="slides/slide47.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notesMaster" Target="notesMasters/notesMaster1.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20162" name="幻灯片图像占位符 220161"/>
          <p:cNvSpPr>
            <a:spLocks noTextEdit="1"/>
          </p:cNvSpPr>
          <p:nvPr>
            <p:ph type="sldImg"/>
          </p:nvPr>
        </p:nvSpPr>
        <p:spPr/>
      </p:sp>
      <p:sp>
        <p:nvSpPr>
          <p:cNvPr id="220163" name="文本占位符 220162"/>
          <p:cNvSpPr>
            <a:spLocks noGrp="1"/>
          </p:cNvSpPr>
          <p:nvPr>
            <p:ph type="body" idx="1"/>
          </p:nvPr>
        </p:nvSpPr>
        <p:spPr/>
        <p:txBody>
          <a:bodyPr/>
          <a:p>
            <a:pPr lvl="0"/>
            <a:r>
              <a:rPr lang="en-US" altLang="zh-CN" dirty="0"/>
              <a:t>《</a:t>
            </a:r>
            <a:r>
              <a:rPr lang="zh-CN" altLang="en-US" dirty="0"/>
              <a:t>论工人阶级的政治能力</a:t>
            </a:r>
            <a:r>
              <a:rPr lang="en-US" altLang="zh-CN" dirty="0"/>
              <a:t>》</a:t>
            </a:r>
            <a:r>
              <a:rPr lang="zh-CN" altLang="en-US" dirty="0"/>
              <a:t>一书中提出：法律应当通过普遍和解来解决社会生活矛盾，为此需要改组社会，由“经济法”来构成新社会组织的基础。因为公法会造成政府过多的限制经济自由，私法则无法影响经济活动的整个结构，必须将社会组织建立在“作为政治法和民法之补充和必然结果的经济法”之上；经济法是“公正原则应用于政治经济学</a:t>
            </a:r>
            <a:r>
              <a:rPr lang="en-US" altLang="zh-CN" dirty="0"/>
              <a:t>……</a:t>
            </a:r>
            <a:r>
              <a:rPr lang="zh-CN" altLang="en-US" dirty="0"/>
              <a:t>［成为］相互关系条例”。“所谓相互关系，意味着分享土地、划分财产、劳动不受约束、行业分离、职权有特别规定、按个人劳动或集体劳动确定个人负责或集体负责、将管理费用减到最低程度、消灭寄生现象和贫困现象”。这是历史上最早提出的经济法理念和学说。</a:t>
            </a:r>
            <a:endParaRPr lang="zh-CN" altLang="en-US" dirty="0"/>
          </a:p>
        </p:txBody>
      </p:sp>
      <p:sp>
        <p:nvSpPr>
          <p:cNvPr id="2" name="灯片编号占位符 1"/>
          <p:cNvSpPr/>
          <p:nvPr>
            <p:ph type="sldNum" sz="quarter" idx="2"/>
          </p:nvPr>
        </p:nvSpPr>
        <p:spPr/>
        <p:txBody>
          <a:bodyPr/>
          <a:p>
            <a:pPr lvl="0" algn="r">
              <a:spcBef>
                <a:spcPct val="20000"/>
              </a:spcBef>
            </a:pPr>
            <a:fld id="{9A0DB2DC-4C9A-4742-B13C-FB6460FD3503}" type="slidenum">
              <a:rPr lang="zh-CN" sz="1200" dirty="0"/>
            </a:fld>
            <a:endParaRPr lang="zh-CN"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标题和图示或组织结构图">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SmartArt 占位符 2"/>
          <p:cNvSpPr>
            <a:spLocks noGrp="1"/>
          </p:cNvSpPr>
          <p:nvPr>
            <p:ph type="pic" idx="1"/>
          </p:nvPr>
        </p:nvSpPr>
        <p:spPr/>
        <p:txBody>
          <a:bodyPr/>
          <a:lstStyle/>
          <a:p>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zh-CN" dirty="0"/>
          </a:p>
        </p:txBody>
      </p:sp>
      <p:sp>
        <p:nvSpPr>
          <p:cNvPr id="6" name="灯片编号占位符 5"/>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p:txBody>
          <a:bodyPr/>
          <a:lstStyle/>
          <a:p>
            <a:endParaRPr lang="zh-CN" altLang="en-US"/>
          </a:p>
        </p:txBody>
      </p:sp>
      <p:sp>
        <p:nvSpPr>
          <p:cNvPr id="4" name="日期占位符 3"/>
          <p:cNvSpPr>
            <a:spLocks noGrp="1"/>
          </p:cNvSpPr>
          <p:nvPr>
            <p:ph type="dt" sz="half" idx="10"/>
          </p:nvPr>
        </p:nvSpPr>
        <p:spPr/>
        <p:txBody>
          <a:bodyPr/>
          <a:lstStyle/>
          <a:p>
            <a:pPr lvl="0">
              <a:buClr>
                <a:srgbClr val="000000"/>
              </a:buClr>
            </a:pPr>
            <a:endParaRPr lang="zh-CN" altLang="en-US" dirty="0"/>
          </a:p>
        </p:txBody>
      </p:sp>
      <p:sp>
        <p:nvSpPr>
          <p:cNvPr id="5" name="页脚占位符 4"/>
          <p:cNvSpPr>
            <a:spLocks noGrp="1"/>
          </p:cNvSpPr>
          <p:nvPr>
            <p:ph type="ftr" sz="quarter" idx="11"/>
          </p:nvPr>
        </p:nvSpPr>
        <p:spPr/>
        <p:txBody>
          <a:bodyPr/>
          <a:lstStyle/>
          <a:p>
            <a:pPr lvl="0">
              <a:buClr>
                <a:srgbClr val="000000"/>
              </a:buClr>
            </a:pPr>
            <a:endParaRPr lang="zh-CN" dirty="0"/>
          </a:p>
        </p:txBody>
      </p:sp>
      <p:sp>
        <p:nvSpPr>
          <p:cNvPr id="6" name="灯片编号占位符 5"/>
          <p:cNvSpPr>
            <a:spLocks noGrp="1"/>
          </p:cNvSpPr>
          <p:nvPr>
            <p:ph type="sldNum" sz="quarter" idx="12"/>
          </p:nvPr>
        </p:nvSpPr>
        <p:spPr/>
        <p:txBody>
          <a:bodyPr/>
          <a:lstStyle/>
          <a:p>
            <a:pPr lvl="0">
              <a:buClr>
                <a:srgbClr val="000000"/>
              </a:buClr>
            </a:pPr>
            <a:fld id="{9A0DB2DC-4C9A-4742-B13C-FB6460FD3503}" type="slidenum">
              <a:rPr lang="zh-CN" dirty="0"/>
            </a:fld>
            <a:endParaRPr lang="zh-C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audio" Target="../media/audio1.wav"/><Relationship Id="rId2" Type="http://schemas.openxmlformats.org/officeDocument/2006/relationships/audio" Target="../media/audio4.wav"/><Relationship Id="rId1" Type="http://schemas.openxmlformats.org/officeDocument/2006/relationships/audio" Target="../media/audio3.wav"/></Relationships>
</file>

<file path=ppt/slides/_rels/slide23.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audio" Target="../media/audio3.wav"/><Relationship Id="rId2" Type="http://schemas.openxmlformats.org/officeDocument/2006/relationships/audio" Target="../media/audio1.wav"/><Relationship Id="rId1" Type="http://schemas.openxmlformats.org/officeDocument/2006/relationships/audio" Target="../media/audio4.wav"/></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audio" Target="../media/audio1.wav"/><Relationship Id="rId1" Type="http://schemas.openxmlformats.org/officeDocument/2006/relationships/audio" Target="../media/audio3.wav"/></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38.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10.jpeg"/><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image" Target="../media/image7.jpe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1.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hyperlink" Target="http://baike.baidu.com/view/15050.htm" TargetMode="External"/><Relationship Id="rId3" Type="http://schemas.openxmlformats.org/officeDocument/2006/relationships/hyperlink" Target="http://baike.baidu.com/view/1587897.htm" TargetMode="External"/><Relationship Id="rId2" Type="http://schemas.openxmlformats.org/officeDocument/2006/relationships/hyperlink" Target="http://baike.baidu.com/view/21454.htm" TargetMode="External"/><Relationship Id="rId1" Type="http://schemas.openxmlformats.org/officeDocument/2006/relationships/hyperlink" Target="http://baike.baidu.com/view/9276.htm" TargetMode="Externa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audio2.wav"/><Relationship Id="rId1" Type="http://schemas.openxmlformats.org/officeDocument/2006/relationships/audio" Target="../media/audio1.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 name="文本框 1"/>
          <p:cNvSpPr/>
          <p:nvPr/>
        </p:nvSpPr>
        <p:spPr>
          <a:xfrm>
            <a:off x="1006475" y="516573"/>
            <a:ext cx="7658100" cy="1985010"/>
          </a:xfrm>
          <a:prstGeom prst="rect">
            <a:avLst/>
          </a:prstGeom>
          <a:noFill/>
          <a:ln w="9525">
            <a:noFill/>
          </a:ln>
        </p:spPr>
        <p:txBody>
          <a:bodyPr wrap="none" anchor="t">
            <a:spAutoFit/>
          </a:bodyPr>
          <a:p>
            <a:pPr lvl="0" algn="l"/>
            <a:r>
              <a:rPr lang="zh-CN" altLang="en-US" sz="6000" b="1" dirty="0">
                <a:solidFill>
                  <a:srgbClr val="2E2E2E"/>
                </a:solidFill>
                <a:latin typeface="Calibri" panose="020F0502020204030204" charset="0"/>
                <a:ea typeface="微软雅黑" panose="020B0503020204020204" charset="-122"/>
                <a:sym typeface="Calibri" panose="020F0502020204030204" charset="0"/>
              </a:rPr>
              <a:t>1.走进经济法的世界</a:t>
            </a:r>
            <a:endParaRPr lang="zh-CN" altLang="en-US" sz="6000" b="1" dirty="0">
              <a:solidFill>
                <a:srgbClr val="2E2E2E"/>
              </a:solidFill>
              <a:latin typeface="Calibri" panose="020F0502020204030204" charset="0"/>
              <a:ea typeface="微软雅黑" panose="020B0503020204020204" charset="-122"/>
              <a:sym typeface="Calibri" panose="020F0502020204030204" charset="0"/>
            </a:endParaRPr>
          </a:p>
          <a:p>
            <a:pPr lvl="0" algn="l"/>
            <a:r>
              <a:rPr lang="zh-CN" altLang="en-US" sz="6000" b="1" dirty="0">
                <a:solidFill>
                  <a:srgbClr val="2E2E2E"/>
                </a:solidFill>
                <a:latin typeface="Calibri" panose="020F0502020204030204" charset="0"/>
                <a:ea typeface="微软雅黑" panose="020B0503020204020204" charset="-122"/>
                <a:sym typeface="Calibri" panose="020F0502020204030204" charset="0"/>
              </a:rPr>
              <a:t>——树立经济法律意识</a:t>
            </a:r>
            <a:endParaRPr lang="zh-CN" altLang="en-US" sz="60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5" name="文本框 2"/>
          <p:cNvSpPr/>
          <p:nvPr/>
        </p:nvSpPr>
        <p:spPr>
          <a:xfrm>
            <a:off x="1477645" y="2760980"/>
            <a:ext cx="10087610" cy="874395"/>
          </a:xfrm>
          <a:prstGeom prst="rect">
            <a:avLst/>
          </a:prstGeom>
          <a:noFill/>
          <a:ln w="9525">
            <a:noFill/>
          </a:ln>
        </p:spPr>
        <p:txBody>
          <a:bodyPr wrap="square" anchor="t">
            <a:spAutoFit/>
          </a:bodyPr>
          <a:p>
            <a:pPr lvl="0"/>
            <a:r>
              <a:rPr lang="zh-CN" altLang="en-US" sz="4800" b="1" dirty="0">
                <a:solidFill>
                  <a:srgbClr val="FFD03B"/>
                </a:solidFill>
                <a:latin typeface="微软雅黑" panose="020B0503020204020204" charset="-122"/>
                <a:ea typeface="宋体" panose="02010600030101010101" pitchFamily="2" charset="-122"/>
                <a:sym typeface="微软雅黑" panose="020B0503020204020204" charset="-122"/>
              </a:rPr>
              <a:t>1-2 认识经济法，树立经济法律意识 </a:t>
            </a:r>
            <a:endParaRPr lang="zh-CN" altLang="en-US" sz="4800" b="1" dirty="0">
              <a:solidFill>
                <a:srgbClr val="FFD03B"/>
              </a:solidFill>
              <a:latin typeface="微软雅黑" panose="020B0503020204020204" charset="-122"/>
              <a:ea typeface="宋体" panose="02010600030101010101" pitchFamily="2" charset="-122"/>
              <a:sym typeface="微软雅黑" panose="020B0503020204020204" charset="-122"/>
            </a:endParaRPr>
          </a:p>
        </p:txBody>
      </p:sp>
      <p:sp>
        <p:nvSpPr>
          <p:cNvPr id="2" name="文本框 3"/>
          <p:cNvSpPr/>
          <p:nvPr/>
        </p:nvSpPr>
        <p:spPr>
          <a:xfrm>
            <a:off x="5664200" y="4437063"/>
            <a:ext cx="2246313" cy="613410"/>
          </a:xfrm>
          <a:prstGeom prst="rect">
            <a:avLst/>
          </a:prstGeom>
          <a:noFill/>
          <a:ln w="9525">
            <a:noFill/>
          </a:ln>
        </p:spPr>
        <p:txBody>
          <a:bodyPr wrap="square" anchor="t">
            <a:spAutoFit/>
          </a:bodyPr>
          <a:p>
            <a:pPr lvl="0"/>
            <a:r>
              <a:rPr lang="zh-CN" altLang="en-US" sz="3200" b="1" dirty="0">
                <a:solidFill>
                  <a:srgbClr val="2E2E2E"/>
                </a:solidFill>
                <a:latin typeface="Calibri" panose="020F0502020204030204" charset="0"/>
                <a:ea typeface="微软雅黑" panose="020B0503020204020204" charset="-122"/>
                <a:sym typeface="Calibri" panose="020F0502020204030204" charset="0"/>
              </a:rPr>
              <a:t>高扬</a:t>
            </a:r>
            <a:endParaRPr lang="zh-CN" altLang="en-US" sz="32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6" name="直接连接符 8"/>
          <p:cNvSpPr/>
          <p:nvPr/>
        </p:nvSpPr>
        <p:spPr>
          <a:xfrm>
            <a:off x="4292600" y="5084763"/>
            <a:ext cx="3806825" cy="1587"/>
          </a:xfrm>
          <a:prstGeom prst="line">
            <a:avLst/>
          </a:prstGeom>
          <a:ln w="9525" cap="flat" cmpd="sng">
            <a:solidFill>
              <a:srgbClr val="2E2E2E"/>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3077" name="文本框 12"/>
          <p:cNvSpPr/>
          <p:nvPr/>
        </p:nvSpPr>
        <p:spPr>
          <a:xfrm>
            <a:off x="4249738" y="5157788"/>
            <a:ext cx="3849687" cy="429895"/>
          </a:xfrm>
          <a:prstGeom prst="rect">
            <a:avLst/>
          </a:prstGeom>
          <a:noFill/>
          <a:ln w="9525">
            <a:noFill/>
          </a:ln>
        </p:spPr>
        <p:txBody>
          <a:bodyPr wrap="square" anchor="t">
            <a:spAutoFit/>
          </a:bodyPr>
          <a:p>
            <a:pPr lvl="0" algn="ctr"/>
            <a:endParaRPr lang="zh-CN" altLang="en-US" sz="2200" dirty="0">
              <a:solidFill>
                <a:srgbClr val="2E2E2E"/>
              </a:solidFill>
              <a:latin typeface="Calibri" panose="020F0502020204030204" charset="0"/>
              <a:ea typeface="微软雅黑" panose="020B0503020204020204" charset="-122"/>
              <a:sym typeface="Calibri" panose="020F0502020204030204" charset="0"/>
            </a:endParaRPr>
          </a:p>
        </p:txBody>
      </p:sp>
      <p:pic>
        <p:nvPicPr>
          <p:cNvPr id="3078" name="图片 3078" descr="MomentCam_20150922_211017"/>
          <p:cNvPicPr>
            <a:picLocks noChangeAspect="1"/>
          </p:cNvPicPr>
          <p:nvPr/>
        </p:nvPicPr>
        <p:blipFill>
          <a:blip r:embed="rId1"/>
          <a:stretch>
            <a:fillRect/>
          </a:stretch>
        </p:blipFill>
        <p:spPr>
          <a:xfrm>
            <a:off x="379730" y="3751580"/>
            <a:ext cx="2949575" cy="37798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xEl>
                                              <p:charRg st="0" end="3"/>
                                            </p:txEl>
                                          </p:spTgt>
                                        </p:tgtEl>
                                        <p:attrNameLst>
                                          <p:attrName>style.visibility</p:attrName>
                                        </p:attrNameLst>
                                      </p:cBhvr>
                                      <p:to>
                                        <p:strVal val="visible"/>
                                      </p:to>
                                    </p:set>
                                    <p:anim calcmode="lin" valueType="num">
                                      <p:cBhvr additive="base">
                                        <p:cTn id="7" dur="500" fill="hold"/>
                                        <p:tgtEl>
                                          <p:spTgt spid="3075">
                                            <p:txEl>
                                              <p:charRg st="0"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charRg st="0"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7747" name="文本占位符 287746"/>
          <p:cNvSpPr>
            <a:spLocks noGrp="1"/>
          </p:cNvSpPr>
          <p:nvPr>
            <p:ph type="body" idx="1"/>
          </p:nvPr>
        </p:nvSpPr>
        <p:spPr>
          <a:xfrm>
            <a:off x="2121535" y="357505"/>
            <a:ext cx="8427720" cy="6743700"/>
          </a:xfrm>
        </p:spPr>
        <p:txBody>
          <a:bodyPr lIns="92075" tIns="46038" rIns="92075" bIns="46038"/>
          <a:p>
            <a:pPr>
              <a:lnSpc>
                <a:spcPct val="80000"/>
              </a:lnSpc>
              <a:buNone/>
            </a:pPr>
            <a:r>
              <a:rPr lang="zh-CN" altLang="en-US" sz="3600" b="1" dirty="0">
                <a:solidFill>
                  <a:srgbClr val="0000FF"/>
                </a:solidFill>
              </a:rPr>
              <a:t>资本主义的形成和巩固时期</a:t>
            </a:r>
            <a:endParaRPr lang="zh-CN" altLang="en-US" sz="3600" b="1" dirty="0">
              <a:solidFill>
                <a:srgbClr val="0000FF"/>
              </a:solidFill>
            </a:endParaRPr>
          </a:p>
          <a:p>
            <a:pPr>
              <a:lnSpc>
                <a:spcPct val="90000"/>
              </a:lnSpc>
              <a:buNone/>
            </a:pPr>
            <a:r>
              <a:rPr lang="zh-CN" altLang="en-US" sz="2800" b="1" dirty="0">
                <a:solidFill>
                  <a:schemeClr val="bg1"/>
                </a:solidFill>
              </a:rPr>
              <a:t>    以</a:t>
            </a:r>
            <a:r>
              <a:rPr lang="zh-CN" altLang="en-US" sz="2800" b="1" dirty="0">
                <a:solidFill>
                  <a:schemeClr val="tx1"/>
                </a:solidFill>
                <a:effectLst>
                  <a:outerShdw blurRad="38100" dist="19050" dir="2700000" algn="tl" rotWithShape="0">
                    <a:schemeClr val="dk1">
                      <a:alpha val="40000"/>
                    </a:schemeClr>
                  </a:outerShdw>
                </a:effectLst>
              </a:rPr>
              <a:t>重商主义为旗帜，国家颁布一系列体现国家干预的法律，提供资本主义原始积累的可靠保障。  </a:t>
            </a:r>
            <a:r>
              <a:rPr lang="zh-CN" altLang="en-US" sz="2800" b="1" dirty="0">
                <a:solidFill>
                  <a:schemeClr val="tx1"/>
                </a:solidFill>
                <a:effectLst>
                  <a:outerShdw blurRad="38100" dist="19050" dir="2700000" algn="tl" rotWithShape="0">
                    <a:schemeClr val="dk1">
                      <a:alpha val="40000"/>
                    </a:schemeClr>
                  </a:outerShdw>
                </a:effectLst>
                <a:ea typeface="楷体_GB2312" pitchFamily="49" charset="-122"/>
              </a:rPr>
              <a:t>    </a:t>
            </a:r>
            <a:r>
              <a:rPr lang="zh-CN" altLang="en-US" sz="2800" b="1" dirty="0">
                <a:solidFill>
                  <a:srgbClr val="FF3300"/>
                </a:solidFill>
                <a:ea typeface="楷体_GB2312" pitchFamily="49" charset="-122"/>
              </a:rPr>
              <a:t>“圈地运动”</a:t>
            </a:r>
            <a:endParaRPr lang="zh-CN" altLang="en-US" sz="2800" b="1" dirty="0">
              <a:solidFill>
                <a:srgbClr val="FF3300"/>
              </a:solidFill>
              <a:ea typeface="楷体_GB2312" pitchFamily="49" charset="-122"/>
            </a:endParaRPr>
          </a:p>
          <a:p>
            <a:pPr>
              <a:lnSpc>
                <a:spcPct val="90000"/>
              </a:lnSpc>
              <a:buNone/>
            </a:pPr>
            <a:r>
              <a:rPr lang="zh-CN" altLang="en-US" sz="3600" b="1" dirty="0">
                <a:solidFill>
                  <a:srgbClr val="0000FF"/>
                </a:solidFill>
              </a:rPr>
              <a:t>自由资本主义时期</a:t>
            </a:r>
            <a:endParaRPr lang="zh-CN" altLang="en-US" sz="3600" b="1" dirty="0">
              <a:solidFill>
                <a:srgbClr val="0000FF"/>
              </a:solidFill>
            </a:endParaRPr>
          </a:p>
          <a:p>
            <a:pPr>
              <a:lnSpc>
                <a:spcPct val="90000"/>
              </a:lnSpc>
              <a:buNone/>
            </a:pPr>
            <a:r>
              <a:rPr lang="zh-CN" altLang="en-US" sz="2800" b="1" dirty="0">
                <a:solidFill>
                  <a:schemeClr val="bg1"/>
                </a:solidFill>
              </a:rPr>
              <a:t>    以</a:t>
            </a:r>
            <a:r>
              <a:rPr lang="zh-CN" altLang="en-US" sz="2800" b="1" dirty="0">
                <a:solidFill>
                  <a:schemeClr val="tx1"/>
                </a:solidFill>
                <a:effectLst>
                  <a:outerShdw blurRad="38100" dist="19050" dir="2700000" algn="tl" rotWithShape="0">
                    <a:schemeClr val="dk1">
                      <a:alpha val="40000"/>
                    </a:schemeClr>
                  </a:outerShdw>
                </a:effectLst>
              </a:rPr>
              <a:t>“自由主义”为理论，亚当</a:t>
            </a:r>
            <a:r>
              <a:rPr lang="en-US" altLang="zh-CN" sz="2800" b="1" dirty="0">
                <a:solidFill>
                  <a:schemeClr val="tx1"/>
                </a:solidFill>
                <a:effectLst>
                  <a:outerShdw blurRad="38100" dist="19050" dir="2700000" algn="tl" rotWithShape="0">
                    <a:schemeClr val="dk1">
                      <a:alpha val="40000"/>
                    </a:schemeClr>
                  </a:outerShdw>
                </a:effectLst>
              </a:rPr>
              <a:t>·</a:t>
            </a:r>
            <a:r>
              <a:rPr lang="zh-CN" altLang="en-US" sz="2800" b="1" dirty="0">
                <a:solidFill>
                  <a:schemeClr val="tx1"/>
                </a:solidFill>
                <a:effectLst>
                  <a:outerShdw blurRad="38100" dist="19050" dir="2700000" algn="tl" rotWithShape="0">
                    <a:schemeClr val="dk1">
                      <a:alpha val="40000"/>
                    </a:schemeClr>
                  </a:outerShdw>
                </a:effectLst>
              </a:rPr>
              <a:t>斯密“看不见的手”即“市场之手”取代国家“看的见的手”，经济法受到削弱。</a:t>
            </a:r>
            <a:r>
              <a:rPr lang="zh-CN" altLang="en-US" sz="2800" b="1" dirty="0">
                <a:solidFill>
                  <a:srgbClr val="FF3300"/>
                </a:solidFill>
                <a:ea typeface="楷体_GB2312" pitchFamily="49" charset="-122"/>
              </a:rPr>
              <a:t>“私有财产神圣不可侵犯”</a:t>
            </a:r>
            <a:endParaRPr lang="zh-CN" altLang="en-US" sz="2800" b="1" dirty="0">
              <a:solidFill>
                <a:srgbClr val="FF3300"/>
              </a:solidFill>
              <a:ea typeface="楷体_GB2312" pitchFamily="49" charset="-122"/>
            </a:endParaRPr>
          </a:p>
          <a:p>
            <a:pPr>
              <a:lnSpc>
                <a:spcPct val="90000"/>
              </a:lnSpc>
              <a:buNone/>
            </a:pPr>
            <a:r>
              <a:rPr lang="zh-CN" altLang="en-US" sz="3600" b="1" dirty="0">
                <a:solidFill>
                  <a:srgbClr val="0000FF"/>
                </a:solidFill>
              </a:rPr>
              <a:t>垄断资本主义时期</a:t>
            </a:r>
            <a:endParaRPr lang="zh-CN" altLang="en-US" sz="3600" b="1" dirty="0">
              <a:solidFill>
                <a:srgbClr val="0000FF"/>
              </a:solidFill>
            </a:endParaRPr>
          </a:p>
          <a:p>
            <a:pPr>
              <a:lnSpc>
                <a:spcPct val="90000"/>
              </a:lnSpc>
              <a:buNone/>
            </a:pPr>
            <a:r>
              <a:rPr lang="zh-CN" altLang="en-US" sz="2800" b="1" dirty="0">
                <a:solidFill>
                  <a:schemeClr val="bg1"/>
                </a:solidFill>
              </a:rPr>
              <a:t>    </a:t>
            </a:r>
            <a:r>
              <a:rPr lang="zh-CN" altLang="en-US" sz="2800" b="1" dirty="0">
                <a:solidFill>
                  <a:schemeClr val="tx1"/>
                </a:solidFill>
                <a:effectLst>
                  <a:outerShdw blurRad="38100" dist="19050" dir="2700000" algn="tl" rotWithShape="0">
                    <a:schemeClr val="dk1">
                      <a:alpha val="40000"/>
                    </a:schemeClr>
                  </a:outerShdw>
                </a:effectLst>
              </a:rPr>
              <a:t>英国杰出的经济学家凯恩斯将国家干预理论发展到极其完备的程度，经济法为摆脱资本主义经济危机发挥重要作用，蓬勃发展。</a:t>
            </a:r>
            <a:endParaRPr lang="zh-CN" altLang="en-US" sz="2800" b="1" dirty="0">
              <a:solidFill>
                <a:schemeClr val="tx1"/>
              </a:solidFill>
              <a:effectLst>
                <a:outerShdw blurRad="38100" dist="19050" dir="2700000" algn="tl" rotWithShape="0">
                  <a:schemeClr val="dk1">
                    <a:alpha val="40000"/>
                  </a:schemeClr>
                </a:outerShdw>
              </a:effectLst>
            </a:endParaRPr>
          </a:p>
          <a:p>
            <a:pPr>
              <a:lnSpc>
                <a:spcPct val="90000"/>
              </a:lnSpc>
              <a:buNone/>
            </a:pPr>
            <a:r>
              <a:rPr lang="zh-CN" altLang="en-US" sz="2800" b="1" dirty="0">
                <a:solidFill>
                  <a:schemeClr val="bg1"/>
                </a:solidFill>
                <a:ea typeface="楷体_GB2312" pitchFamily="49" charset="-122"/>
              </a:rPr>
              <a:t>    </a:t>
            </a:r>
            <a:r>
              <a:rPr lang="zh-CN" altLang="en-US" sz="2800" b="1" dirty="0">
                <a:solidFill>
                  <a:srgbClr val="FF3300"/>
                </a:solidFill>
                <a:ea typeface="楷体_GB2312" pitchFamily="49" charset="-122"/>
              </a:rPr>
              <a:t>“济贫法”“福利国家”</a:t>
            </a:r>
            <a:endParaRPr lang="zh-CN" altLang="en-US" sz="2800" b="1" dirty="0">
              <a:solidFill>
                <a:srgbClr val="FF3300"/>
              </a:solidFill>
              <a:ea typeface="楷体_GB2312" pitchFamily="49" charset="-122"/>
            </a:endParaRPr>
          </a:p>
          <a:p>
            <a:pPr>
              <a:lnSpc>
                <a:spcPct val="90000"/>
              </a:lnSpc>
              <a:buNone/>
            </a:pPr>
            <a:endParaRPr lang="zh-CN" altLang="en-US" sz="2800" b="1" dirty="0">
              <a:solidFill>
                <a:schemeClr val="bg1"/>
              </a:solidFill>
            </a:endParaRPr>
          </a:p>
          <a:p>
            <a:pPr>
              <a:lnSpc>
                <a:spcPct val="90000"/>
              </a:lnSpc>
            </a:pPr>
            <a:endParaRPr lang="zh-CN" altLang="en-US" sz="2800" b="1" dirty="0">
              <a:solidFill>
                <a:schemeClr val="bg1"/>
              </a:solidFill>
            </a:endParaRPr>
          </a:p>
          <a:p>
            <a:pPr>
              <a:lnSpc>
                <a:spcPct val="80000"/>
              </a:lnSpc>
            </a:pPr>
            <a:endParaRPr lang="zh-CN" alt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5" name="标题 45057"/>
          <p:cNvSpPr>
            <a:spLocks noGrp="1"/>
          </p:cNvSpPr>
          <p:nvPr>
            <p:ph type="title"/>
          </p:nvPr>
        </p:nvSpPr>
        <p:spPr/>
        <p:txBody>
          <a:bodyPr anchor="ctr"/>
          <a:p>
            <a:r>
              <a:rPr lang="zh-CN" altLang="en-US" dirty="0"/>
              <a:t>导入案例</a:t>
            </a:r>
            <a:endParaRPr lang="zh-CN" altLang="en-US" dirty="0"/>
          </a:p>
        </p:txBody>
      </p:sp>
      <p:sp>
        <p:nvSpPr>
          <p:cNvPr id="47106" name="文本占位符 45058"/>
          <p:cNvSpPr>
            <a:spLocks noGrp="1"/>
          </p:cNvSpPr>
          <p:nvPr>
            <p:ph idx="1"/>
          </p:nvPr>
        </p:nvSpPr>
        <p:spPr/>
        <p:txBody>
          <a:bodyPr anchor="t"/>
          <a:p>
            <a:r>
              <a:rPr lang="zh-CN" altLang="en-US" dirty="0"/>
              <a:t>大萧条</a:t>
            </a:r>
            <a:endParaRPr lang="zh-CN" altLang="en-US" dirty="0"/>
          </a:p>
          <a:p>
            <a:r>
              <a:rPr lang="zh-CN" altLang="en-US" dirty="0"/>
              <a:t>大萧条指1929至1933年之间的全球性的经济大衰退。</a:t>
            </a:r>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29" name="文本占位符 46081"/>
          <p:cNvSpPr>
            <a:spLocks noGrp="1"/>
          </p:cNvSpPr>
          <p:nvPr>
            <p:ph idx="1"/>
          </p:nvPr>
        </p:nvSpPr>
        <p:spPr>
          <a:xfrm>
            <a:off x="1847850" y="693738"/>
            <a:ext cx="8362950" cy="5432425"/>
          </a:xfrm>
        </p:spPr>
        <p:txBody>
          <a:bodyPr anchor="t"/>
          <a:p>
            <a:pPr>
              <a:lnSpc>
                <a:spcPct val="80000"/>
              </a:lnSpc>
            </a:pPr>
            <a:r>
              <a:rPr lang="en-US" altLang="zh-CN" sz="2800"/>
              <a:t>1929</a:t>
            </a:r>
            <a:r>
              <a:rPr lang="zh-CN" altLang="en-US" sz="2800"/>
              <a:t>年</a:t>
            </a:r>
            <a:r>
              <a:rPr lang="en-US" altLang="zh-CN" sz="2800"/>
              <a:t>10</a:t>
            </a:r>
            <a:r>
              <a:rPr lang="zh-CN" altLang="en-US" sz="2800"/>
              <a:t>月</a:t>
            </a:r>
            <a:r>
              <a:rPr lang="en-US" altLang="zh-CN" sz="2800"/>
              <a:t>24</a:t>
            </a:r>
            <a:r>
              <a:rPr lang="zh-CN" altLang="en-US" sz="2800"/>
              <a:t>日，在美国历史上被称为“黑色星期四”。在此之前的</a:t>
            </a:r>
            <a:r>
              <a:rPr lang="en-US" altLang="zh-CN" sz="2800"/>
              <a:t>1929 </a:t>
            </a:r>
            <a:r>
              <a:rPr lang="zh-CN" altLang="en-US" sz="2800"/>
              <a:t>年夏天，美国还是一片歌舞升平，夏季的三个月中，美国通用汽车公司股票由</a:t>
            </a:r>
            <a:r>
              <a:rPr lang="en-US" altLang="zh-CN" sz="2800"/>
              <a:t>268</a:t>
            </a:r>
            <a:r>
              <a:rPr lang="zh-CN" altLang="en-US" sz="2800"/>
              <a:t>上升到</a:t>
            </a:r>
            <a:r>
              <a:rPr lang="en-US" altLang="zh-CN" sz="2800"/>
              <a:t>391</a:t>
            </a:r>
            <a:r>
              <a:rPr lang="zh-CN" altLang="en-US" sz="2800"/>
              <a:t>，美国钢铁公司的股票从</a:t>
            </a:r>
            <a:r>
              <a:rPr lang="en-US" altLang="zh-CN" sz="2800"/>
              <a:t>165</a:t>
            </a:r>
            <a:r>
              <a:rPr lang="zh-CN" altLang="en-US" sz="2800"/>
              <a:t>上升到</a:t>
            </a:r>
            <a:r>
              <a:rPr lang="en-US" altLang="zh-CN" sz="2800"/>
              <a:t>258</a:t>
            </a:r>
            <a:r>
              <a:rPr lang="zh-CN" altLang="en-US" sz="2800"/>
              <a:t>，人们见面时不谈别的，只谈股票，直至</a:t>
            </a:r>
            <a:r>
              <a:rPr lang="en-US" altLang="zh-CN" sz="2800"/>
              <a:t>9</a:t>
            </a:r>
            <a:r>
              <a:rPr lang="zh-CN" altLang="en-US" sz="2800"/>
              <a:t>月份，美国财政部长还信誓旦旦地向公众保证：“这一繁荣的景象还将继续下去。”但是，</a:t>
            </a:r>
            <a:r>
              <a:rPr lang="en-US" altLang="zh-CN" sz="2800"/>
              <a:t>1929</a:t>
            </a:r>
            <a:r>
              <a:rPr lang="zh-CN" altLang="en-US" sz="2800"/>
              <a:t>年</a:t>
            </a:r>
            <a:r>
              <a:rPr lang="en-US" altLang="zh-CN" sz="2800"/>
              <a:t>10</a:t>
            </a:r>
            <a:r>
              <a:rPr lang="zh-CN" altLang="en-US" sz="2800"/>
              <a:t>月</a:t>
            </a:r>
            <a:r>
              <a:rPr lang="en-US" altLang="zh-CN" sz="2800"/>
              <a:t>24</a:t>
            </a:r>
            <a:r>
              <a:rPr lang="zh-CN" altLang="en-US" sz="2800"/>
              <a:t>日这一天，美国金融界崩溃了，股票一夜之间由</a:t>
            </a:r>
            <a:r>
              <a:rPr lang="en-US" altLang="zh-CN" sz="2800"/>
              <a:t>5000</a:t>
            </a:r>
            <a:r>
              <a:rPr lang="zh-CN" altLang="en-US" sz="2800"/>
              <a:t>多亿美元的顶巅跌入深渊，使</a:t>
            </a:r>
            <a:r>
              <a:rPr lang="en-US" altLang="zh-CN" sz="2800"/>
              <a:t>5000</a:t>
            </a:r>
            <a:r>
              <a:rPr lang="zh-CN" altLang="en-US" sz="2800"/>
              <a:t>多亿美元的资产，一夜间，化为乌有，价格下跌之快，连股票行情自动显示器都跟不上趟，股票市场的大崩溃导致了持续四年的经济大萧条，从此，美国经济陷入了经济危机的泥淖，以往蒸蒸日上的美国社会逐步被存货山积、工人失业、商店关门的凄凉景象所代替。</a:t>
            </a:r>
            <a:endParaRPr lang="zh-CN" altLang="en-US"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3" name="标题 1"/>
          <p:cNvSpPr>
            <a:spLocks noGrp="1"/>
          </p:cNvSpPr>
          <p:nvPr>
            <p:ph type="title"/>
          </p:nvPr>
        </p:nvSpPr>
        <p:spPr/>
        <p:txBody>
          <a:bodyPr anchor="ctr"/>
          <a:p>
            <a:endParaRPr lang="zh-CN" altLang="en-US"/>
          </a:p>
        </p:txBody>
      </p:sp>
      <p:sp>
        <p:nvSpPr>
          <p:cNvPr id="49154" name="内容占位符 2"/>
          <p:cNvSpPr>
            <a:spLocks noGrp="1"/>
          </p:cNvSpPr>
          <p:nvPr>
            <p:ph idx="1"/>
          </p:nvPr>
        </p:nvSpPr>
        <p:spPr/>
        <p:txBody>
          <a:bodyPr anchor="t"/>
          <a:p>
            <a:pPr>
              <a:lnSpc>
                <a:spcPct val="80000"/>
              </a:lnSpc>
            </a:pPr>
            <a:r>
              <a:rPr lang="en-US" altLang="zh-CN">
                <a:sym typeface="Arial" panose="020B0604020202020204" pitchFamily="34" charset="0"/>
              </a:rPr>
              <a:t>86000 </a:t>
            </a:r>
            <a:r>
              <a:rPr lang="zh-CN" altLang="en-US">
                <a:sym typeface="Arial" panose="020B0604020202020204" pitchFamily="34" charset="0"/>
              </a:rPr>
              <a:t>家企业破产，</a:t>
            </a:r>
            <a:r>
              <a:rPr lang="en-US" altLang="zh-CN">
                <a:sym typeface="Arial" panose="020B0604020202020204" pitchFamily="34" charset="0"/>
              </a:rPr>
              <a:t>5500 </a:t>
            </a:r>
            <a:r>
              <a:rPr lang="zh-CN" altLang="en-US">
                <a:sym typeface="Arial" panose="020B0604020202020204" pitchFamily="34" charset="0"/>
              </a:rPr>
              <a:t>家银行倒闭，全国金融界陷入窒息状态，千百万美国人多年的辛苦积蓄付诸东流，</a:t>
            </a:r>
            <a:r>
              <a:rPr lang="en-US" altLang="zh-CN">
                <a:sym typeface="Arial" panose="020B0604020202020204" pitchFamily="34" charset="0"/>
              </a:rPr>
              <a:t>GNP </a:t>
            </a:r>
            <a:r>
              <a:rPr lang="zh-CN" altLang="en-US">
                <a:sym typeface="Arial" panose="020B0604020202020204" pitchFamily="34" charset="0"/>
              </a:rPr>
              <a:t>由危机爆发时的</a:t>
            </a:r>
            <a:r>
              <a:rPr lang="en-US" altLang="zh-CN">
                <a:sym typeface="Arial" panose="020B0604020202020204" pitchFamily="34" charset="0"/>
              </a:rPr>
              <a:t>1044</a:t>
            </a:r>
            <a:r>
              <a:rPr lang="zh-CN" altLang="en-US">
                <a:sym typeface="Arial" panose="020B0604020202020204" pitchFamily="34" charset="0"/>
              </a:rPr>
              <a:t>亿美元急降至</a:t>
            </a:r>
            <a:r>
              <a:rPr lang="en-US" altLang="zh-CN">
                <a:sym typeface="Arial" panose="020B0604020202020204" pitchFamily="34" charset="0"/>
              </a:rPr>
              <a:t>1933 </a:t>
            </a:r>
            <a:r>
              <a:rPr lang="zh-CN" altLang="en-US">
                <a:sym typeface="Arial" panose="020B0604020202020204" pitchFamily="34" charset="0"/>
              </a:rPr>
              <a:t>年的</a:t>
            </a:r>
            <a:r>
              <a:rPr lang="en-US" altLang="zh-CN">
                <a:sym typeface="Arial" panose="020B0604020202020204" pitchFamily="34" charset="0"/>
              </a:rPr>
              <a:t>742</a:t>
            </a:r>
            <a:r>
              <a:rPr lang="zh-CN" altLang="en-US">
                <a:sym typeface="Arial" panose="020B0604020202020204" pitchFamily="34" charset="0"/>
              </a:rPr>
              <a:t>亿美元，失业人数由不足</a:t>
            </a:r>
            <a:r>
              <a:rPr lang="en-US" altLang="zh-CN">
                <a:sym typeface="Arial" panose="020B0604020202020204" pitchFamily="34" charset="0"/>
              </a:rPr>
              <a:t>150</a:t>
            </a:r>
            <a:r>
              <a:rPr lang="zh-CN" altLang="en-US">
                <a:sym typeface="Arial" panose="020B0604020202020204" pitchFamily="34" charset="0"/>
              </a:rPr>
              <a:t>万猛升到</a:t>
            </a:r>
            <a:r>
              <a:rPr lang="en-US" altLang="zh-CN">
                <a:sym typeface="Arial" panose="020B0604020202020204" pitchFamily="34" charset="0"/>
              </a:rPr>
              <a:t>1700 </a:t>
            </a:r>
            <a:r>
              <a:rPr lang="zh-CN" altLang="en-US">
                <a:sym typeface="Arial" panose="020B0604020202020204" pitchFamily="34" charset="0"/>
              </a:rPr>
              <a:t>万以上，占整个劳动大军的四分之一还多，整体经济水平倒退至</a:t>
            </a:r>
            <a:r>
              <a:rPr lang="en-US" altLang="zh-CN">
                <a:sym typeface="Arial" panose="020B0604020202020204" pitchFamily="34" charset="0"/>
              </a:rPr>
              <a:t>1913 </a:t>
            </a:r>
            <a:r>
              <a:rPr lang="zh-CN" altLang="en-US">
                <a:sym typeface="Arial" panose="020B0604020202020204" pitchFamily="34" charset="0"/>
              </a:rPr>
              <a:t>年。农产品价值降到最低点，资本家将牛奶倒入大海，把粮食、棉花当众焚毁的现象屡见不鲜。</a:t>
            </a:r>
            <a:endParaRPr lang="zh-CN" altLang="en-US"/>
          </a:p>
          <a:p>
            <a:pPr>
              <a:lnSpc>
                <a:spcPct val="80000"/>
              </a:lnSpc>
            </a:pPr>
            <a:endParaRPr lang="zh-CN" altLang="en-US"/>
          </a:p>
          <a:p>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7" name="标题 47105"/>
          <p:cNvSpPr>
            <a:spLocks noGrp="1"/>
          </p:cNvSpPr>
          <p:nvPr>
            <p:ph type="title"/>
          </p:nvPr>
        </p:nvSpPr>
        <p:spPr/>
        <p:txBody>
          <a:bodyPr anchor="ctr"/>
          <a:p/>
        </p:txBody>
      </p:sp>
      <p:sp>
        <p:nvSpPr>
          <p:cNvPr id="50178" name="文本占位符 47106"/>
          <p:cNvSpPr>
            <a:spLocks noGrp="1"/>
          </p:cNvSpPr>
          <p:nvPr>
            <p:ph idx="1"/>
          </p:nvPr>
        </p:nvSpPr>
        <p:spPr/>
        <p:txBody>
          <a:bodyPr anchor="t"/>
          <a:p>
            <a:r>
              <a:rPr lang="zh-CN" altLang="en-US" sz="2800" dirty="0"/>
              <a:t>罗斯福新政（The New Deal） 1933年富兰克林·罗斯福任美国总统后实行一系列经济政策，核心三R：救济（Relief）、复兴（Recovery）和改革（Reform），也称三R新政。</a:t>
            </a:r>
            <a:endParaRPr lang="zh-CN" altLang="en-US" sz="2800" dirty="0"/>
          </a:p>
          <a:p>
            <a:endParaRPr lang="zh-CN" altLang="en-US" sz="2800" dirty="0"/>
          </a:p>
          <a:p>
            <a:r>
              <a:rPr lang="zh-CN" altLang="en-US" sz="2800" dirty="0"/>
              <a:t>新政增加政府对经济直接或间接干预，缓解了大萧条带来的经济危机与社会矛盾。通过国会制定了《紧急银行法令》、《国家工业复兴法》、《农业调整法》、《社会保障法案》等法案。</a:t>
            </a:r>
            <a:endParaRPr lang="zh-CN" altLang="en-US" sz="2800" dirty="0"/>
          </a:p>
          <a:p>
            <a:endParaRPr lang="zh-CN" alt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1" name="文本占位符 48129"/>
          <p:cNvSpPr>
            <a:spLocks noGrp="1"/>
          </p:cNvSpPr>
          <p:nvPr>
            <p:ph idx="1"/>
          </p:nvPr>
        </p:nvSpPr>
        <p:spPr>
          <a:xfrm>
            <a:off x="1847850" y="836613"/>
            <a:ext cx="8362950" cy="5289550"/>
          </a:xfrm>
        </p:spPr>
        <p:txBody>
          <a:bodyPr anchor="t">
            <a:normAutofit lnSpcReduction="10000"/>
          </a:bodyPr>
          <a:p>
            <a:pPr>
              <a:lnSpc>
                <a:spcPct val="80000"/>
              </a:lnSpc>
            </a:pPr>
            <a:r>
              <a:rPr lang="zh-CN" altLang="en-US" sz="2400">
                <a:latin typeface="宋体" panose="02010600030101010101" pitchFamily="2" charset="-122"/>
                <a:ea typeface="宋体" panose="02010600030101010101" pitchFamily="2" charset="-122"/>
              </a:rPr>
              <a:t>罗斯福新政的主要措施包括：</a:t>
            </a:r>
            <a:endParaRPr lang="zh-CN" altLang="en-US" sz="2400">
              <a:latin typeface="宋体" panose="02010600030101010101" pitchFamily="2" charset="-122"/>
              <a:ea typeface="宋体" panose="02010600030101010101" pitchFamily="2" charset="-122"/>
            </a:endParaRPr>
          </a:p>
          <a:p>
            <a:pPr>
              <a:lnSpc>
                <a:spcPct val="80000"/>
              </a:lnSpc>
            </a:pPr>
            <a:endParaRPr lang="zh-CN" altLang="en-US" sz="2400">
              <a:latin typeface="宋体" panose="02010600030101010101" pitchFamily="2" charset="-122"/>
              <a:ea typeface="宋体" panose="02010600030101010101" pitchFamily="2" charset="-122"/>
            </a:endParaRPr>
          </a:p>
          <a:p>
            <a:pPr>
              <a:lnSpc>
                <a:spcPct val="80000"/>
              </a:lnSpc>
            </a:pPr>
            <a:r>
              <a:rPr lang="en-US" altLang="zh-CN" sz="2400">
                <a:latin typeface="宋体" panose="02010600030101010101" pitchFamily="2" charset="-122"/>
                <a:ea typeface="宋体" panose="02010600030101010101" pitchFamily="2" charset="-122"/>
              </a:rPr>
              <a:t>1</a:t>
            </a:r>
            <a:r>
              <a:rPr lang="zh-CN" altLang="en-US" sz="2400">
                <a:latin typeface="宋体" panose="02010600030101010101" pitchFamily="2" charset="-122"/>
                <a:ea typeface="宋体" panose="02010600030101010101" pitchFamily="2" charset="-122"/>
              </a:rPr>
              <a:t>、整顿银行与金融系，下令令银行休业整顿，逐步恢复银行的信用，并放弃金本位制，使美元贬值以刺激出口；</a:t>
            </a:r>
            <a:endParaRPr lang="zh-CN" altLang="en-US" sz="2400">
              <a:latin typeface="宋体" panose="02010600030101010101" pitchFamily="2" charset="-122"/>
              <a:ea typeface="宋体" panose="02010600030101010101" pitchFamily="2" charset="-122"/>
            </a:endParaRPr>
          </a:p>
          <a:p>
            <a:pPr>
              <a:lnSpc>
                <a:spcPct val="80000"/>
              </a:lnSpc>
            </a:pPr>
            <a:endParaRPr lang="zh-CN" altLang="en-US" sz="2400">
              <a:latin typeface="宋体" panose="02010600030101010101" pitchFamily="2" charset="-122"/>
              <a:ea typeface="宋体" panose="02010600030101010101" pitchFamily="2" charset="-122"/>
            </a:endParaRPr>
          </a:p>
          <a:p>
            <a:pPr>
              <a:lnSpc>
                <a:spcPct val="80000"/>
              </a:lnSpc>
            </a:pPr>
            <a:r>
              <a:rPr lang="en-US" altLang="zh-CN" sz="2400">
                <a:latin typeface="宋体" panose="02010600030101010101" pitchFamily="2" charset="-122"/>
                <a:ea typeface="宋体" panose="02010600030101010101" pitchFamily="2" charset="-122"/>
              </a:rPr>
              <a:t>2</a:t>
            </a:r>
            <a:r>
              <a:rPr lang="zh-CN" altLang="en-US" sz="2400">
                <a:latin typeface="宋体" panose="02010600030101010101" pitchFamily="2" charset="-122"/>
                <a:ea typeface="宋体" panose="02010600030101010101" pitchFamily="2" charset="-122"/>
              </a:rPr>
              <a:t>、复兴工业或称对工业的调整（中心措施）：通过</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国家工业复兴法</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与蓝鹰行动来防止盲目竞争引起的生产过剩；根据</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国家工业复兴法</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各工业企业制定本行业的公平经营规章，确定各企业的生产规模、价格水平、市场分配、工资标准和工作日时数等，以防止出现盲目竞争引起的生产过剩，从而加强了政府对资本主义工业生产的控制与调节，缓和阶级矛盾。</a:t>
            </a:r>
            <a:endParaRPr lang="zh-CN" altLang="en-US" sz="2400">
              <a:latin typeface="宋体" panose="02010600030101010101" pitchFamily="2" charset="-122"/>
              <a:ea typeface="宋体" panose="02010600030101010101" pitchFamily="2" charset="-122"/>
            </a:endParaRPr>
          </a:p>
          <a:p>
            <a:pPr>
              <a:lnSpc>
                <a:spcPct val="80000"/>
              </a:lnSpc>
            </a:pPr>
            <a:endParaRPr lang="zh-CN" altLang="en-US" sz="2400">
              <a:latin typeface="宋体" panose="02010600030101010101" pitchFamily="2" charset="-122"/>
              <a:ea typeface="宋体" panose="02010600030101010101" pitchFamily="2" charset="-122"/>
            </a:endParaRPr>
          </a:p>
          <a:p>
            <a:pPr>
              <a:lnSpc>
                <a:spcPct val="80000"/>
              </a:lnSpc>
            </a:pPr>
            <a:r>
              <a:rPr lang="en-US" altLang="zh-CN" sz="2400">
                <a:latin typeface="宋体" panose="02010600030101010101" pitchFamily="2" charset="-122"/>
                <a:ea typeface="宋体" panose="02010600030101010101" pitchFamily="2" charset="-122"/>
              </a:rPr>
              <a:t>3</a:t>
            </a:r>
            <a:r>
              <a:rPr lang="zh-CN" altLang="en-US" sz="2400">
                <a:latin typeface="宋体" panose="02010600030101010101" pitchFamily="2" charset="-122"/>
                <a:ea typeface="宋体" panose="02010600030101010101" pitchFamily="2" charset="-122"/>
              </a:rPr>
              <a:t>、调整农业政策：给减耕减产的农户发放经济补贴（农民缩减大片耕地，屠宰大批牲畜，由政府付款补贴），提高并稳定农产品价格；</a:t>
            </a:r>
            <a:endParaRPr lang="zh-CN" altLang="en-US" sz="2400">
              <a:latin typeface="宋体" panose="02010600030101010101" pitchFamily="2" charset="-122"/>
              <a:ea typeface="宋体" panose="02010600030101010101" pitchFamily="2" charset="-122"/>
            </a:endParaRPr>
          </a:p>
          <a:p>
            <a:pPr>
              <a:lnSpc>
                <a:spcPct val="80000"/>
              </a:lnSpc>
            </a:pPr>
            <a:endParaRPr lang="zh-CN" altLang="en-US" sz="1200"/>
          </a:p>
          <a:p>
            <a:pPr>
              <a:lnSpc>
                <a:spcPct val="80000"/>
              </a:lnSpc>
            </a:pPr>
            <a:endParaRPr lang="zh-CN" altLang="en-US" sz="12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5" name="文本占位符 49153"/>
          <p:cNvSpPr>
            <a:spLocks noGrp="1"/>
          </p:cNvSpPr>
          <p:nvPr>
            <p:ph idx="1"/>
          </p:nvPr>
        </p:nvSpPr>
        <p:spPr>
          <a:xfrm>
            <a:off x="1920875" y="693738"/>
            <a:ext cx="8289925" cy="5432425"/>
          </a:xfrm>
        </p:spPr>
        <p:txBody>
          <a:bodyPr anchor="t"/>
          <a:p>
            <a:pPr>
              <a:lnSpc>
                <a:spcPct val="80000"/>
              </a:lnSpc>
            </a:pPr>
            <a:r>
              <a:rPr lang="en-US" altLang="zh-CN">
                <a:latin typeface="宋体" panose="02010600030101010101" pitchFamily="2" charset="-122"/>
                <a:ea typeface="宋体" panose="02010600030101010101" pitchFamily="2" charset="-122"/>
              </a:rPr>
              <a:t>4</a:t>
            </a:r>
            <a:r>
              <a:rPr lang="zh-CN" altLang="en-US">
                <a:latin typeface="宋体" panose="02010600030101010101" pitchFamily="2" charset="-122"/>
                <a:ea typeface="宋体" panose="02010600030101010101" pitchFamily="2" charset="-122"/>
              </a:rPr>
              <a:t>、推行“以工代赈”（最重要的一条措施）；</a:t>
            </a:r>
            <a:endParaRPr lang="zh-CN" altLang="en-US">
              <a:latin typeface="宋体" panose="02010600030101010101" pitchFamily="2" charset="-122"/>
              <a:ea typeface="宋体" panose="02010600030101010101" pitchFamily="2" charset="-122"/>
            </a:endParaRPr>
          </a:p>
          <a:p>
            <a:pPr>
              <a:lnSpc>
                <a:spcPct val="80000"/>
              </a:lnSpc>
            </a:pPr>
            <a:endParaRPr lang="zh-CN" altLang="en-US">
              <a:latin typeface="宋体" panose="02010600030101010101" pitchFamily="2" charset="-122"/>
              <a:ea typeface="宋体" panose="02010600030101010101" pitchFamily="2" charset="-122"/>
            </a:endParaRPr>
          </a:p>
          <a:p>
            <a:pPr>
              <a:lnSpc>
                <a:spcPct val="80000"/>
              </a:lnSpc>
            </a:pPr>
            <a:r>
              <a:rPr lang="en-US" altLang="zh-CN">
                <a:latin typeface="宋体" panose="02010600030101010101" pitchFamily="2" charset="-122"/>
                <a:ea typeface="宋体" panose="02010600030101010101" pitchFamily="2" charset="-122"/>
              </a:rPr>
              <a:t>5</a:t>
            </a:r>
            <a:r>
              <a:rPr lang="zh-CN" altLang="en-US">
                <a:latin typeface="宋体" panose="02010600030101010101" pitchFamily="2" charset="-122"/>
                <a:ea typeface="宋体" panose="02010600030101010101" pitchFamily="2" charset="-122"/>
              </a:rPr>
              <a:t>、大力兴建公共工程，缓和社会危机和阶级矛盾，增加就业刺激消费和生产；</a:t>
            </a:r>
            <a:endParaRPr lang="zh-CN" altLang="en-US">
              <a:latin typeface="宋体" panose="02010600030101010101" pitchFamily="2" charset="-122"/>
              <a:ea typeface="宋体" panose="02010600030101010101" pitchFamily="2" charset="-122"/>
            </a:endParaRPr>
          </a:p>
          <a:p>
            <a:pPr>
              <a:lnSpc>
                <a:spcPct val="80000"/>
              </a:lnSpc>
            </a:pPr>
            <a:endParaRPr lang="zh-CN" altLang="en-US">
              <a:latin typeface="宋体" panose="02010600030101010101" pitchFamily="2" charset="-122"/>
              <a:ea typeface="宋体" panose="02010600030101010101" pitchFamily="2" charset="-122"/>
            </a:endParaRPr>
          </a:p>
          <a:p>
            <a:pPr>
              <a:lnSpc>
                <a:spcPct val="80000"/>
              </a:lnSpc>
            </a:pPr>
            <a:r>
              <a:rPr lang="en-US" altLang="zh-CN">
                <a:latin typeface="宋体" panose="02010600030101010101" pitchFamily="2" charset="-122"/>
                <a:ea typeface="宋体" panose="02010600030101010101" pitchFamily="2" charset="-122"/>
              </a:rPr>
              <a:t>6</a:t>
            </a:r>
            <a:r>
              <a:rPr lang="zh-CN" altLang="en-US">
                <a:latin typeface="宋体" panose="02010600030101010101" pitchFamily="2" charset="-122"/>
                <a:ea typeface="宋体" panose="02010600030101010101" pitchFamily="2" charset="-122"/>
              </a:rPr>
              <a:t>、政府还建立社会保障体系，通过了</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社会保障法</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使退休工人可以得到养老金和保险，失业者可以得到保险金，子女年幼的母亲、残疾人可以得到补助。</a:t>
            </a:r>
            <a:endParaRPr lang="zh-CN" altLang="en-US">
              <a:latin typeface="宋体" panose="02010600030101010101" pitchFamily="2" charset="-122"/>
              <a:ea typeface="宋体" panose="02010600030101010101" pitchFamily="2" charset="-122"/>
            </a:endParaRPr>
          </a:p>
          <a:p>
            <a:pPr>
              <a:lnSpc>
                <a:spcPct val="80000"/>
              </a:lnSpc>
            </a:pPr>
            <a:endParaRPr lang="zh-CN" altLang="en-US">
              <a:latin typeface="宋体" panose="02010600030101010101" pitchFamily="2" charset="-122"/>
              <a:ea typeface="宋体" panose="02010600030101010101" pitchFamily="2" charset="-122"/>
            </a:endParaRPr>
          </a:p>
          <a:p>
            <a:pPr>
              <a:lnSpc>
                <a:spcPct val="80000"/>
              </a:lnSpc>
            </a:pPr>
            <a:r>
              <a:rPr lang="en-US" altLang="zh-CN">
                <a:latin typeface="宋体" panose="02010600030101010101" pitchFamily="2" charset="-122"/>
                <a:ea typeface="宋体" panose="02010600030101010101" pitchFamily="2" charset="-122"/>
              </a:rPr>
              <a:t>7</a:t>
            </a:r>
            <a:r>
              <a:rPr lang="zh-CN" altLang="en-US">
                <a:latin typeface="宋体" panose="02010600030101010101" pitchFamily="2" charset="-122"/>
                <a:ea typeface="宋体" panose="02010600030101010101" pitchFamily="2" charset="-122"/>
              </a:rPr>
              <a:t>、建立急救救济署，为人民发放救济金。</a:t>
            </a:r>
            <a:endParaRPr lang="zh-CN" altLang="en-US">
              <a:latin typeface="宋体" panose="02010600030101010101" pitchFamily="2" charset="-122"/>
              <a:ea typeface="宋体" panose="02010600030101010101" pitchFamily="2" charset="-122"/>
            </a:endParaRPr>
          </a:p>
          <a:p>
            <a:endParaRPr lang="zh-CN"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2563" name="流程图: 终止 322562"/>
          <p:cNvSpPr/>
          <p:nvPr/>
        </p:nvSpPr>
        <p:spPr>
          <a:xfrm>
            <a:off x="4583113" y="1125538"/>
            <a:ext cx="2520950" cy="503237"/>
          </a:xfrm>
          <a:prstGeom prst="flowChartTerminator">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市场调节经济</a:t>
            </a:r>
            <a:endParaRPr lang="zh-CN" altLang="en-US" sz="1800" b="1" dirty="0">
              <a:solidFill>
                <a:schemeClr val="bg1"/>
              </a:solidFill>
              <a:latin typeface="Tahoma" panose="020B0604030504040204" pitchFamily="34" charset="0"/>
              <a:ea typeface="宋体" panose="02010600030101010101" pitchFamily="2" charset="-122"/>
            </a:endParaRPr>
          </a:p>
        </p:txBody>
      </p:sp>
      <p:sp>
        <p:nvSpPr>
          <p:cNvPr id="322564" name="流程图: 终止 322563"/>
          <p:cNvSpPr/>
          <p:nvPr/>
        </p:nvSpPr>
        <p:spPr>
          <a:xfrm>
            <a:off x="4583113" y="2205038"/>
            <a:ext cx="2520950" cy="503237"/>
          </a:xfrm>
          <a:prstGeom prst="flowChartTerminator">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市场失灵</a:t>
            </a:r>
            <a:endParaRPr lang="zh-CN" altLang="en-US" sz="1800" b="1" dirty="0">
              <a:solidFill>
                <a:schemeClr val="bg1"/>
              </a:solidFill>
              <a:latin typeface="Tahoma" panose="020B0604030504040204" pitchFamily="34" charset="0"/>
              <a:ea typeface="宋体" panose="02010600030101010101" pitchFamily="2" charset="-122"/>
            </a:endParaRPr>
          </a:p>
        </p:txBody>
      </p:sp>
      <p:sp>
        <p:nvSpPr>
          <p:cNvPr id="322565" name="流程图: 终止 322564"/>
          <p:cNvSpPr/>
          <p:nvPr/>
        </p:nvSpPr>
        <p:spPr>
          <a:xfrm>
            <a:off x="4440238" y="4581525"/>
            <a:ext cx="2735262" cy="576263"/>
          </a:xfrm>
          <a:prstGeom prst="flowChartTerminator">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国家（政府）干预失灵</a:t>
            </a:r>
            <a:endParaRPr lang="zh-CN" altLang="en-US" sz="1800" b="1" dirty="0">
              <a:solidFill>
                <a:schemeClr val="bg1"/>
              </a:solidFill>
              <a:latin typeface="Tahoma" panose="020B0604030504040204" pitchFamily="34" charset="0"/>
              <a:ea typeface="宋体" panose="02010600030101010101" pitchFamily="2" charset="-122"/>
            </a:endParaRPr>
          </a:p>
        </p:txBody>
      </p:sp>
      <p:sp>
        <p:nvSpPr>
          <p:cNvPr id="322566" name="流程图: 终止 322565"/>
          <p:cNvSpPr/>
          <p:nvPr/>
        </p:nvSpPr>
        <p:spPr>
          <a:xfrm>
            <a:off x="4511675" y="5949950"/>
            <a:ext cx="2879725" cy="574675"/>
          </a:xfrm>
          <a:prstGeom prst="flowChartTerminator">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政府干预和市场调节结合</a:t>
            </a:r>
            <a:endParaRPr lang="zh-CN" altLang="en-US" sz="1800" b="1" dirty="0">
              <a:solidFill>
                <a:schemeClr val="bg1"/>
              </a:solidFill>
              <a:latin typeface="Tahoma" panose="020B0604030504040204" pitchFamily="34" charset="0"/>
              <a:ea typeface="宋体" panose="02010600030101010101" pitchFamily="2" charset="-122"/>
            </a:endParaRPr>
          </a:p>
        </p:txBody>
      </p:sp>
      <p:sp>
        <p:nvSpPr>
          <p:cNvPr id="322567" name="流程图: 终止 322566"/>
          <p:cNvSpPr/>
          <p:nvPr/>
        </p:nvSpPr>
        <p:spPr>
          <a:xfrm>
            <a:off x="4440238" y="3357563"/>
            <a:ext cx="2662237" cy="576262"/>
          </a:xfrm>
          <a:prstGeom prst="flowChartTerminator">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国家（政府）干预经济</a:t>
            </a:r>
            <a:endParaRPr lang="zh-CN" altLang="en-US" sz="1800" b="1" dirty="0">
              <a:solidFill>
                <a:schemeClr val="bg1"/>
              </a:solidFill>
              <a:latin typeface="Tahoma" panose="020B0604030504040204" pitchFamily="34" charset="0"/>
              <a:ea typeface="宋体" panose="02010600030101010101" pitchFamily="2" charset="-122"/>
            </a:endParaRPr>
          </a:p>
        </p:txBody>
      </p:sp>
      <p:sp>
        <p:nvSpPr>
          <p:cNvPr id="322568" name="流程图: 过程 322567"/>
          <p:cNvSpPr/>
          <p:nvPr/>
        </p:nvSpPr>
        <p:spPr>
          <a:xfrm>
            <a:off x="8328025" y="2781300"/>
            <a:ext cx="2089150" cy="576263"/>
          </a:xfrm>
          <a:prstGeom prst="flowChartProcess">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凯恩斯主义</a:t>
            </a:r>
            <a:r>
              <a:rPr lang="zh-CN" altLang="en-US" sz="1800" dirty="0">
                <a:latin typeface="Tahoma" panose="020B0604030504040204" pitchFamily="34" charset="0"/>
                <a:ea typeface="宋体" panose="02010600030101010101" pitchFamily="2" charset="-122"/>
              </a:rPr>
              <a:t>  </a:t>
            </a:r>
            <a:endParaRPr lang="zh-CN" altLang="en-US" sz="1800" dirty="0">
              <a:latin typeface="Tahoma" panose="020B0604030504040204" pitchFamily="34" charset="0"/>
              <a:ea typeface="宋体" panose="02010600030101010101" pitchFamily="2" charset="-122"/>
            </a:endParaRPr>
          </a:p>
        </p:txBody>
      </p:sp>
      <p:sp>
        <p:nvSpPr>
          <p:cNvPr id="322569" name="流程图: 过程 322568"/>
          <p:cNvSpPr/>
          <p:nvPr/>
        </p:nvSpPr>
        <p:spPr>
          <a:xfrm>
            <a:off x="8328025" y="1125538"/>
            <a:ext cx="2089150" cy="574675"/>
          </a:xfrm>
          <a:prstGeom prst="flowChartProcess">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亚当</a:t>
            </a:r>
            <a:r>
              <a:rPr lang="en-US" altLang="zh-CN" sz="1800" b="1" dirty="0">
                <a:solidFill>
                  <a:schemeClr val="bg1"/>
                </a:solidFill>
                <a:latin typeface="Tahoma" panose="020B0604030504040204" pitchFamily="34" charset="0"/>
                <a:ea typeface="宋体" panose="02010600030101010101" pitchFamily="2" charset="-122"/>
              </a:rPr>
              <a:t>·</a:t>
            </a:r>
            <a:r>
              <a:rPr lang="zh-CN" altLang="en-US" sz="1800" b="1" dirty="0">
                <a:solidFill>
                  <a:schemeClr val="bg1"/>
                </a:solidFill>
                <a:latin typeface="Tahoma" panose="020B0604030504040204" pitchFamily="34" charset="0"/>
                <a:ea typeface="宋体" panose="02010600030101010101" pitchFamily="2" charset="-122"/>
              </a:rPr>
              <a:t>斯密理论</a:t>
            </a:r>
            <a:r>
              <a:rPr lang="zh-CN" altLang="en-US" sz="1800" dirty="0">
                <a:latin typeface="Tahoma" panose="020B0604030504040204" pitchFamily="34" charset="0"/>
                <a:ea typeface="宋体" panose="02010600030101010101" pitchFamily="2" charset="-122"/>
              </a:rPr>
              <a:t> </a:t>
            </a:r>
            <a:endParaRPr lang="zh-CN" altLang="en-US" sz="1800" dirty="0">
              <a:latin typeface="Tahoma" panose="020B0604030504040204" pitchFamily="34" charset="0"/>
              <a:ea typeface="宋体" panose="02010600030101010101" pitchFamily="2" charset="-122"/>
            </a:endParaRPr>
          </a:p>
        </p:txBody>
      </p:sp>
      <p:sp>
        <p:nvSpPr>
          <p:cNvPr id="322570" name="右箭头 322569"/>
          <p:cNvSpPr/>
          <p:nvPr/>
        </p:nvSpPr>
        <p:spPr>
          <a:xfrm>
            <a:off x="1524000" y="1052513"/>
            <a:ext cx="2916238" cy="792162"/>
          </a:xfrm>
          <a:prstGeom prst="rightArrow">
            <a:avLst>
              <a:gd name="adj1" fmla="val 50000"/>
              <a:gd name="adj2" fmla="val 92034"/>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自由资本主义时期</a:t>
            </a:r>
            <a:endParaRPr lang="zh-CN" altLang="en-US" sz="1800" b="1" dirty="0">
              <a:solidFill>
                <a:schemeClr val="bg1"/>
              </a:solidFill>
              <a:latin typeface="Tahoma" panose="020B0604030504040204" pitchFamily="34" charset="0"/>
              <a:ea typeface="宋体" panose="02010600030101010101" pitchFamily="2" charset="-122"/>
            </a:endParaRPr>
          </a:p>
        </p:txBody>
      </p:sp>
      <p:sp>
        <p:nvSpPr>
          <p:cNvPr id="322571" name="下箭头 322570"/>
          <p:cNvSpPr/>
          <p:nvPr/>
        </p:nvSpPr>
        <p:spPr>
          <a:xfrm>
            <a:off x="1774825" y="1700213"/>
            <a:ext cx="1079500" cy="4392612"/>
          </a:xfrm>
          <a:prstGeom prst="downArrow">
            <a:avLst>
              <a:gd name="adj1" fmla="val 50000"/>
              <a:gd name="adj2" fmla="val 101727"/>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垄</a:t>
            </a:r>
            <a:endParaRPr lang="zh-CN" altLang="en-US" sz="1800" b="1" dirty="0">
              <a:solidFill>
                <a:schemeClr val="bg1"/>
              </a:solidFill>
              <a:latin typeface="Tahoma" panose="020B0604030504040204" pitchFamily="34" charset="0"/>
              <a:ea typeface="宋体" panose="02010600030101010101" pitchFamily="2" charset="-122"/>
            </a:endParaRPr>
          </a:p>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断</a:t>
            </a:r>
            <a:endParaRPr lang="zh-CN" altLang="en-US" sz="1800" b="1" dirty="0">
              <a:solidFill>
                <a:schemeClr val="bg1"/>
              </a:solidFill>
              <a:latin typeface="Tahoma" panose="020B0604030504040204" pitchFamily="34" charset="0"/>
              <a:ea typeface="宋体" panose="02010600030101010101" pitchFamily="2" charset="-122"/>
            </a:endParaRPr>
          </a:p>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资</a:t>
            </a:r>
            <a:endParaRPr lang="zh-CN" altLang="en-US" sz="1800" b="1" dirty="0">
              <a:solidFill>
                <a:schemeClr val="bg1"/>
              </a:solidFill>
              <a:latin typeface="Tahoma" panose="020B0604030504040204" pitchFamily="34" charset="0"/>
              <a:ea typeface="宋体" panose="02010600030101010101" pitchFamily="2" charset="-122"/>
            </a:endParaRPr>
          </a:p>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本</a:t>
            </a:r>
            <a:endParaRPr lang="zh-CN" altLang="en-US" sz="1800" b="1" dirty="0">
              <a:solidFill>
                <a:schemeClr val="bg1"/>
              </a:solidFill>
              <a:latin typeface="Tahoma" panose="020B0604030504040204" pitchFamily="34" charset="0"/>
              <a:ea typeface="宋体" panose="02010600030101010101" pitchFamily="2" charset="-122"/>
            </a:endParaRPr>
          </a:p>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主</a:t>
            </a:r>
            <a:endParaRPr lang="zh-CN" altLang="en-US" sz="1800" b="1" dirty="0">
              <a:solidFill>
                <a:schemeClr val="bg1"/>
              </a:solidFill>
              <a:latin typeface="Tahoma" panose="020B0604030504040204" pitchFamily="34" charset="0"/>
              <a:ea typeface="宋体" panose="02010600030101010101" pitchFamily="2" charset="-122"/>
            </a:endParaRPr>
          </a:p>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义</a:t>
            </a:r>
            <a:endParaRPr lang="zh-CN" altLang="en-US" sz="1800" b="1" dirty="0">
              <a:solidFill>
                <a:schemeClr val="bg1"/>
              </a:solidFill>
              <a:latin typeface="Tahoma" panose="020B0604030504040204" pitchFamily="34" charset="0"/>
              <a:ea typeface="宋体" panose="02010600030101010101" pitchFamily="2" charset="-122"/>
            </a:endParaRPr>
          </a:p>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时</a:t>
            </a:r>
            <a:endParaRPr lang="zh-CN" altLang="en-US" sz="1800" b="1" dirty="0">
              <a:solidFill>
                <a:schemeClr val="bg1"/>
              </a:solidFill>
              <a:latin typeface="Tahoma" panose="020B0604030504040204" pitchFamily="34" charset="0"/>
              <a:ea typeface="宋体" panose="02010600030101010101" pitchFamily="2" charset="-122"/>
            </a:endParaRPr>
          </a:p>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期</a:t>
            </a:r>
            <a:endParaRPr lang="zh-CN" altLang="en-US" sz="1800" b="1" dirty="0">
              <a:solidFill>
                <a:schemeClr val="bg1"/>
              </a:solidFill>
              <a:latin typeface="Tahoma" panose="020B0604030504040204" pitchFamily="34" charset="0"/>
              <a:ea typeface="宋体" panose="02010600030101010101" pitchFamily="2" charset="-122"/>
            </a:endParaRPr>
          </a:p>
          <a:p>
            <a:pPr lvl="0" algn="ctr">
              <a:spcBef>
                <a:spcPct val="0"/>
              </a:spcBef>
              <a:buClr>
                <a:srgbClr val="000000"/>
              </a:buClr>
            </a:pPr>
            <a:endParaRPr lang="zh-CN" altLang="en-US" sz="1800" dirty="0">
              <a:latin typeface="Tahoma" panose="020B0604030504040204" pitchFamily="34" charset="0"/>
              <a:ea typeface="宋体" panose="02010600030101010101" pitchFamily="2" charset="-122"/>
            </a:endParaRPr>
          </a:p>
        </p:txBody>
      </p:sp>
      <p:sp>
        <p:nvSpPr>
          <p:cNvPr id="322572" name="流程图: 过程 322571"/>
          <p:cNvSpPr/>
          <p:nvPr/>
        </p:nvSpPr>
        <p:spPr>
          <a:xfrm>
            <a:off x="8472488" y="5229225"/>
            <a:ext cx="1944687" cy="576263"/>
          </a:xfrm>
          <a:prstGeom prst="flowChartProcess">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新经济自由主义</a:t>
            </a:r>
            <a:r>
              <a:rPr lang="zh-CN" altLang="en-US" sz="1800" dirty="0">
                <a:latin typeface="Tahoma" panose="020B0604030504040204" pitchFamily="34" charset="0"/>
                <a:ea typeface="宋体" panose="02010600030101010101" pitchFamily="2" charset="-122"/>
              </a:rPr>
              <a:t> </a:t>
            </a:r>
            <a:endParaRPr lang="zh-CN" altLang="en-US" sz="1800" dirty="0">
              <a:latin typeface="Tahoma" panose="020B0604030504040204" pitchFamily="34" charset="0"/>
              <a:ea typeface="宋体" panose="02010600030101010101" pitchFamily="2" charset="-122"/>
            </a:endParaRPr>
          </a:p>
        </p:txBody>
      </p:sp>
      <p:sp>
        <p:nvSpPr>
          <p:cNvPr id="322573" name="直接连接符 322572"/>
          <p:cNvSpPr/>
          <p:nvPr/>
        </p:nvSpPr>
        <p:spPr>
          <a:xfrm flipH="1">
            <a:off x="7104063" y="1341438"/>
            <a:ext cx="1223962" cy="0"/>
          </a:xfrm>
          <a:prstGeom prst="line">
            <a:avLst/>
          </a:prstGeom>
          <a:ln w="9525" cap="flat" cmpd="sng">
            <a:solidFill>
              <a:srgbClr val="0000FF"/>
            </a:solidFill>
            <a:prstDash val="solid"/>
            <a:miter/>
            <a:headEnd type="none" w="med" len="med"/>
            <a:tailEnd type="triangle" w="med" len="med"/>
          </a:ln>
        </p:spPr>
      </p:sp>
      <p:sp>
        <p:nvSpPr>
          <p:cNvPr id="322574" name="下箭头 322573"/>
          <p:cNvSpPr/>
          <p:nvPr/>
        </p:nvSpPr>
        <p:spPr>
          <a:xfrm>
            <a:off x="5735638" y="1628775"/>
            <a:ext cx="73025" cy="576263"/>
          </a:xfrm>
          <a:prstGeom prst="downArrow">
            <a:avLst>
              <a:gd name="adj1" fmla="val 50000"/>
              <a:gd name="adj2" fmla="val 197282"/>
            </a:avLst>
          </a:prstGeom>
          <a:solidFill>
            <a:schemeClr val="accent1"/>
          </a:solidFill>
          <a:ln w="9525" cap="flat" cmpd="sng">
            <a:solidFill>
              <a:srgbClr val="0000FF"/>
            </a:solidFill>
            <a:prstDash val="solid"/>
            <a:miter/>
            <a:headEnd type="none" w="med" len="med"/>
            <a:tailEnd type="none" w="med" len="med"/>
          </a:ln>
        </p:spPr>
        <p:txBody>
          <a:bodyPr/>
          <a:p>
            <a:endParaRPr lang="zh-CN" altLang="en-US"/>
          </a:p>
        </p:txBody>
      </p:sp>
      <p:sp>
        <p:nvSpPr>
          <p:cNvPr id="322575" name="下箭头 322574"/>
          <p:cNvSpPr/>
          <p:nvPr/>
        </p:nvSpPr>
        <p:spPr>
          <a:xfrm>
            <a:off x="5735638" y="2708275"/>
            <a:ext cx="73025" cy="649288"/>
          </a:xfrm>
          <a:prstGeom prst="downArrow">
            <a:avLst>
              <a:gd name="adj1" fmla="val 50000"/>
              <a:gd name="adj2" fmla="val 222282"/>
            </a:avLst>
          </a:prstGeom>
          <a:solidFill>
            <a:schemeClr val="accent1"/>
          </a:solidFill>
          <a:ln w="9525" cap="flat" cmpd="sng">
            <a:solidFill>
              <a:srgbClr val="0000FF"/>
            </a:solidFill>
            <a:prstDash val="solid"/>
            <a:miter/>
            <a:headEnd type="none" w="med" len="med"/>
            <a:tailEnd type="none" w="med" len="med"/>
          </a:ln>
        </p:spPr>
        <p:txBody>
          <a:bodyPr/>
          <a:p>
            <a:endParaRPr lang="zh-CN" altLang="en-US"/>
          </a:p>
        </p:txBody>
      </p:sp>
      <p:sp>
        <p:nvSpPr>
          <p:cNvPr id="322576" name="下箭头 322575"/>
          <p:cNvSpPr/>
          <p:nvPr/>
        </p:nvSpPr>
        <p:spPr>
          <a:xfrm>
            <a:off x="5735638" y="3933825"/>
            <a:ext cx="73025" cy="647700"/>
          </a:xfrm>
          <a:prstGeom prst="downArrow">
            <a:avLst>
              <a:gd name="adj1" fmla="val 50000"/>
              <a:gd name="adj2" fmla="val 221739"/>
            </a:avLst>
          </a:prstGeom>
          <a:solidFill>
            <a:schemeClr val="accent1"/>
          </a:solidFill>
          <a:ln w="9525" cap="flat" cmpd="sng">
            <a:solidFill>
              <a:srgbClr val="0000FF"/>
            </a:solidFill>
            <a:prstDash val="solid"/>
            <a:miter/>
            <a:headEnd type="none" w="med" len="med"/>
            <a:tailEnd type="none" w="med" len="med"/>
          </a:ln>
        </p:spPr>
        <p:txBody>
          <a:bodyPr/>
          <a:p>
            <a:endParaRPr lang="zh-CN" altLang="en-US"/>
          </a:p>
        </p:txBody>
      </p:sp>
      <p:sp>
        <p:nvSpPr>
          <p:cNvPr id="322577" name="下箭头 322576"/>
          <p:cNvSpPr/>
          <p:nvPr/>
        </p:nvSpPr>
        <p:spPr>
          <a:xfrm>
            <a:off x="5735638" y="5157788"/>
            <a:ext cx="73025" cy="792162"/>
          </a:xfrm>
          <a:prstGeom prst="downArrow">
            <a:avLst>
              <a:gd name="adj1" fmla="val 50000"/>
              <a:gd name="adj2" fmla="val 271195"/>
            </a:avLst>
          </a:prstGeom>
          <a:solidFill>
            <a:schemeClr val="accent1"/>
          </a:solidFill>
          <a:ln w="9525" cap="flat" cmpd="sng">
            <a:solidFill>
              <a:srgbClr val="0000FF"/>
            </a:solidFill>
            <a:prstDash val="solid"/>
            <a:miter/>
            <a:headEnd type="none" w="med" len="med"/>
            <a:tailEnd type="none" w="med" len="med"/>
          </a:ln>
        </p:spPr>
        <p:txBody>
          <a:bodyPr/>
          <a:p>
            <a:endParaRPr lang="zh-CN" altLang="en-US"/>
          </a:p>
        </p:txBody>
      </p:sp>
      <p:sp>
        <p:nvSpPr>
          <p:cNvPr id="322578" name="文本框 322577"/>
          <p:cNvSpPr txBox="1"/>
          <p:nvPr/>
        </p:nvSpPr>
        <p:spPr>
          <a:xfrm>
            <a:off x="9388475" y="1993900"/>
            <a:ext cx="955675" cy="366395"/>
          </a:xfrm>
          <a:prstGeom prst="rect">
            <a:avLst/>
          </a:prstGeom>
          <a:noFill/>
          <a:ln w="9525">
            <a:noFill/>
          </a:ln>
        </p:spPr>
        <p:txBody>
          <a:bodyPr>
            <a:spAutoFit/>
          </a:bodyPr>
          <a:p>
            <a:pPr lvl="0">
              <a:spcBef>
                <a:spcPct val="0"/>
              </a:spcBef>
              <a:buClr>
                <a:srgbClr val="000000"/>
              </a:buClr>
            </a:pPr>
            <a:r>
              <a:rPr lang="en-US" altLang="zh-CN" sz="1800" dirty="0">
                <a:latin typeface="Tahoma" panose="020B0604030504040204" pitchFamily="34" charset="0"/>
                <a:ea typeface="宋体" panose="02010600030101010101" pitchFamily="2" charset="-122"/>
              </a:rPr>
              <a:t> </a:t>
            </a:r>
            <a:r>
              <a:rPr lang="zh-CN" altLang="en-US" sz="1800" b="1" dirty="0">
                <a:solidFill>
                  <a:schemeClr val="bg1"/>
                </a:solidFill>
                <a:latin typeface="Tahoma" panose="020B0604030504040204" pitchFamily="34" charset="0"/>
                <a:ea typeface="宋体" panose="02010600030101010101" pitchFamily="2" charset="-122"/>
              </a:rPr>
              <a:t>革命</a:t>
            </a:r>
            <a:endParaRPr lang="zh-CN" altLang="en-US" sz="1800" b="1" dirty="0">
              <a:solidFill>
                <a:schemeClr val="bg1"/>
              </a:solidFill>
              <a:latin typeface="Tahoma" panose="020B0604030504040204" pitchFamily="34" charset="0"/>
              <a:ea typeface="宋体" panose="02010600030101010101" pitchFamily="2" charset="-122"/>
            </a:endParaRPr>
          </a:p>
        </p:txBody>
      </p:sp>
      <p:sp>
        <p:nvSpPr>
          <p:cNvPr id="322579" name="文本框 322578"/>
          <p:cNvSpPr txBox="1"/>
          <p:nvPr/>
        </p:nvSpPr>
        <p:spPr>
          <a:xfrm>
            <a:off x="9336088" y="4149725"/>
            <a:ext cx="955675" cy="366395"/>
          </a:xfrm>
          <a:prstGeom prst="rect">
            <a:avLst/>
          </a:prstGeom>
          <a:noFill/>
          <a:ln w="9525">
            <a:noFill/>
          </a:ln>
        </p:spPr>
        <p:txBody>
          <a:bodyPr>
            <a:spAutoFit/>
          </a:bodyPr>
          <a:p>
            <a:pPr lvl="0">
              <a:spcBef>
                <a:spcPct val="0"/>
              </a:spcBef>
              <a:buClr>
                <a:srgbClr val="000000"/>
              </a:buClr>
            </a:pPr>
            <a:r>
              <a:rPr lang="en-US" altLang="zh-CN" sz="1800" dirty="0">
                <a:latin typeface="Tahoma" panose="020B0604030504040204" pitchFamily="34" charset="0"/>
                <a:ea typeface="宋体" panose="02010600030101010101" pitchFamily="2" charset="-122"/>
              </a:rPr>
              <a:t> </a:t>
            </a:r>
            <a:r>
              <a:rPr lang="zh-CN" altLang="en-US" sz="1800" b="1" dirty="0">
                <a:solidFill>
                  <a:schemeClr val="bg1"/>
                </a:solidFill>
                <a:latin typeface="Tahoma" panose="020B0604030504040204" pitchFamily="34" charset="0"/>
                <a:ea typeface="宋体" panose="02010600030101010101" pitchFamily="2" charset="-122"/>
              </a:rPr>
              <a:t>再革命</a:t>
            </a:r>
            <a:endParaRPr lang="zh-CN" altLang="en-US" sz="1800" b="1" dirty="0">
              <a:solidFill>
                <a:schemeClr val="bg1"/>
              </a:solidFill>
              <a:latin typeface="Tahoma" panose="020B0604030504040204" pitchFamily="34" charset="0"/>
              <a:ea typeface="宋体" panose="02010600030101010101" pitchFamily="2" charset="-122"/>
            </a:endParaRPr>
          </a:p>
        </p:txBody>
      </p:sp>
      <p:sp>
        <p:nvSpPr>
          <p:cNvPr id="322580" name="圆角矩形标注 322579"/>
          <p:cNvSpPr/>
          <p:nvPr/>
        </p:nvSpPr>
        <p:spPr>
          <a:xfrm rot="16200000">
            <a:off x="2278063" y="4841875"/>
            <a:ext cx="2593975" cy="1438275"/>
          </a:xfrm>
          <a:prstGeom prst="wedgeRoundRectCallout">
            <a:avLst>
              <a:gd name="adj1" fmla="val 110954"/>
              <a:gd name="adj2" fmla="val 83111"/>
              <a:gd name="adj3" fmla="val 16667"/>
            </a:avLst>
          </a:prstGeom>
          <a:solidFill>
            <a:schemeClr val="accent1"/>
          </a:solidFill>
          <a:ln w="9525" cap="flat" cmpd="sng">
            <a:solidFill>
              <a:schemeClr val="tx1"/>
            </a:solidFill>
            <a:prstDash val="solid"/>
            <a:miter/>
            <a:headEnd type="none" w="med" len="med"/>
            <a:tailEnd type="none" w="med" len="med"/>
          </a:ln>
        </p:spPr>
        <p:txBody>
          <a:bodyPr rot="10800000"/>
          <a:p>
            <a:pPr lvl="0">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市场障碍</a:t>
            </a:r>
            <a:endParaRPr lang="zh-CN" altLang="en-US" sz="1800" b="1" dirty="0">
              <a:solidFill>
                <a:schemeClr val="bg1"/>
              </a:solidFill>
              <a:latin typeface="Tahoma" panose="020B0604030504040204" pitchFamily="34" charset="0"/>
              <a:ea typeface="宋体" panose="02010600030101010101" pitchFamily="2" charset="-122"/>
            </a:endParaRPr>
          </a:p>
          <a:p>
            <a:pPr lvl="0">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市场机制的唯利性</a:t>
            </a:r>
            <a:endParaRPr lang="zh-CN" altLang="en-US" sz="1800" b="1" dirty="0">
              <a:solidFill>
                <a:schemeClr val="bg1"/>
              </a:solidFill>
              <a:latin typeface="Tahoma" panose="020B0604030504040204" pitchFamily="34" charset="0"/>
              <a:ea typeface="宋体" panose="02010600030101010101" pitchFamily="2" charset="-122"/>
            </a:endParaRPr>
          </a:p>
          <a:p>
            <a:pPr lvl="0">
              <a:spcBef>
                <a:spcPct val="0"/>
              </a:spcBef>
              <a:buClr>
                <a:srgbClr val="000000"/>
              </a:buClr>
            </a:pPr>
            <a:r>
              <a:rPr lang="zh-CN" altLang="en-US" sz="1800" b="1" dirty="0">
                <a:solidFill>
                  <a:schemeClr val="bg1"/>
                </a:solidFill>
                <a:latin typeface="Tahoma" panose="020B0604030504040204" pitchFamily="34" charset="0"/>
                <a:ea typeface="宋体" panose="02010600030101010101" pitchFamily="2" charset="-122"/>
              </a:rPr>
              <a:t>市场调节的滞后、被动性</a:t>
            </a:r>
            <a:endParaRPr lang="zh-CN" altLang="en-US" sz="1800" b="1" dirty="0">
              <a:solidFill>
                <a:schemeClr val="bg1"/>
              </a:solidFill>
              <a:latin typeface="Tahoma" panose="020B0604030504040204" pitchFamily="34" charset="0"/>
              <a:ea typeface="宋体" panose="02010600030101010101" pitchFamily="2" charset="-122"/>
            </a:endParaRPr>
          </a:p>
        </p:txBody>
      </p:sp>
      <p:sp>
        <p:nvSpPr>
          <p:cNvPr id="322581" name="右大括号 322580"/>
          <p:cNvSpPr/>
          <p:nvPr/>
        </p:nvSpPr>
        <p:spPr>
          <a:xfrm>
            <a:off x="7391400" y="2492375"/>
            <a:ext cx="144463" cy="1223963"/>
          </a:xfrm>
          <a:prstGeom prst="rightBrace">
            <a:avLst>
              <a:gd name="adj1" fmla="val 70604"/>
              <a:gd name="adj2" fmla="val 50000"/>
            </a:avLst>
          </a:prstGeom>
          <a:noFill/>
          <a:ln w="9525" cap="flat" cmpd="sng">
            <a:solidFill>
              <a:srgbClr val="0000FF"/>
            </a:solidFill>
            <a:prstDash val="solid"/>
            <a:miter/>
            <a:headEnd type="none" w="med" len="med"/>
            <a:tailEnd type="none" w="med" len="med"/>
          </a:ln>
        </p:spPr>
        <p:txBody>
          <a:bodyPr/>
          <a:p>
            <a:endParaRPr lang="zh-CN" altLang="en-US"/>
          </a:p>
        </p:txBody>
      </p:sp>
      <p:sp>
        <p:nvSpPr>
          <p:cNvPr id="322582" name="右大括号 322581"/>
          <p:cNvSpPr/>
          <p:nvPr/>
        </p:nvSpPr>
        <p:spPr>
          <a:xfrm>
            <a:off x="7680325" y="4868863"/>
            <a:ext cx="144463" cy="1223962"/>
          </a:xfrm>
          <a:prstGeom prst="rightBrace">
            <a:avLst>
              <a:gd name="adj1" fmla="val 70604"/>
              <a:gd name="adj2" fmla="val 50000"/>
            </a:avLst>
          </a:prstGeom>
          <a:noFill/>
          <a:ln w="9525" cap="flat" cmpd="sng">
            <a:solidFill>
              <a:srgbClr val="0000FF"/>
            </a:solidFill>
            <a:prstDash val="solid"/>
            <a:miter/>
            <a:headEnd type="none" w="med" len="med"/>
            <a:tailEnd type="none" w="med" len="med"/>
          </a:ln>
        </p:spPr>
        <p:txBody>
          <a:bodyPr/>
          <a:p>
            <a:endParaRPr lang="zh-CN" altLang="en-US"/>
          </a:p>
        </p:txBody>
      </p:sp>
      <p:sp>
        <p:nvSpPr>
          <p:cNvPr id="322583" name="直接连接符 322582"/>
          <p:cNvSpPr/>
          <p:nvPr/>
        </p:nvSpPr>
        <p:spPr>
          <a:xfrm>
            <a:off x="7535863" y="3141663"/>
            <a:ext cx="792162" cy="0"/>
          </a:xfrm>
          <a:prstGeom prst="line">
            <a:avLst/>
          </a:prstGeom>
          <a:ln w="9525" cap="flat" cmpd="sng">
            <a:solidFill>
              <a:srgbClr val="0000FF"/>
            </a:solidFill>
            <a:prstDash val="solid"/>
            <a:miter/>
            <a:headEnd type="none" w="med" len="med"/>
            <a:tailEnd type="none" w="med" len="med"/>
          </a:ln>
        </p:spPr>
      </p:sp>
      <p:sp>
        <p:nvSpPr>
          <p:cNvPr id="322584" name="直接连接符 322583"/>
          <p:cNvSpPr/>
          <p:nvPr/>
        </p:nvSpPr>
        <p:spPr>
          <a:xfrm>
            <a:off x="7824788" y="5516563"/>
            <a:ext cx="647700" cy="0"/>
          </a:xfrm>
          <a:prstGeom prst="line">
            <a:avLst/>
          </a:prstGeom>
          <a:ln w="9525" cap="flat" cmpd="sng">
            <a:solidFill>
              <a:srgbClr val="0000FF"/>
            </a:solidFill>
            <a:prstDash val="solid"/>
            <a:miter/>
            <a:headEnd type="none" w="med" len="med"/>
            <a:tailEnd type="none" w="med" len="med"/>
          </a:ln>
        </p:spPr>
      </p:sp>
      <p:sp>
        <p:nvSpPr>
          <p:cNvPr id="322585" name="直接连接符 322584"/>
          <p:cNvSpPr/>
          <p:nvPr/>
        </p:nvSpPr>
        <p:spPr>
          <a:xfrm flipV="1">
            <a:off x="9191625" y="1700213"/>
            <a:ext cx="0" cy="1081087"/>
          </a:xfrm>
          <a:prstGeom prst="line">
            <a:avLst/>
          </a:prstGeom>
          <a:ln w="9525" cap="flat" cmpd="sng">
            <a:solidFill>
              <a:srgbClr val="0000FF"/>
            </a:solidFill>
            <a:prstDash val="solid"/>
            <a:headEnd type="none" w="med" len="med"/>
            <a:tailEnd type="triangle" w="med" len="med"/>
          </a:ln>
        </p:spPr>
      </p:sp>
      <p:sp>
        <p:nvSpPr>
          <p:cNvPr id="322586" name="直接连接符 322585"/>
          <p:cNvSpPr/>
          <p:nvPr/>
        </p:nvSpPr>
        <p:spPr>
          <a:xfrm flipV="1">
            <a:off x="9264650" y="3357563"/>
            <a:ext cx="0" cy="1871662"/>
          </a:xfrm>
          <a:prstGeom prst="line">
            <a:avLst/>
          </a:prstGeom>
          <a:ln w="9525" cap="flat" cmpd="sng">
            <a:solidFill>
              <a:srgbClr val="0000FF"/>
            </a:solidFill>
            <a:prstDash val="solid"/>
            <a:headEnd type="none" w="med" len="med"/>
            <a:tailEnd type="triangle" w="med" len="med"/>
          </a:ln>
        </p:spPr>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2570"/>
                                        </p:tgtEl>
                                        <p:attrNameLst>
                                          <p:attrName>style.visibility</p:attrName>
                                        </p:attrNameLst>
                                      </p:cBhvr>
                                      <p:to>
                                        <p:strVal val="visible"/>
                                      </p:to>
                                    </p:set>
                                    <p:anim calcmode="lin" valueType="num">
                                      <p:cBhvr additive="base">
                                        <p:cTn id="7" dur="500" fill="hold"/>
                                        <p:tgtEl>
                                          <p:spTgt spid="322570"/>
                                        </p:tgtEl>
                                        <p:attrNameLst>
                                          <p:attrName>ppt_x</p:attrName>
                                        </p:attrNameLst>
                                      </p:cBhvr>
                                      <p:tavLst>
                                        <p:tav tm="0">
                                          <p:val>
                                            <p:strVal val="#ppt_x"/>
                                          </p:val>
                                        </p:tav>
                                        <p:tav tm="100000">
                                          <p:val>
                                            <p:strVal val="#ppt_x"/>
                                          </p:val>
                                        </p:tav>
                                      </p:tavLst>
                                    </p:anim>
                                    <p:anim calcmode="lin" valueType="num">
                                      <p:cBhvr additive="base">
                                        <p:cTn id="8" dur="500" fill="hold"/>
                                        <p:tgtEl>
                                          <p:spTgt spid="32257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22563"/>
                                        </p:tgtEl>
                                        <p:attrNameLst>
                                          <p:attrName>style.visibility</p:attrName>
                                        </p:attrNameLst>
                                      </p:cBhvr>
                                      <p:to>
                                        <p:strVal val="visible"/>
                                      </p:to>
                                    </p:set>
                                    <p:anim calcmode="lin" valueType="num">
                                      <p:cBhvr additive="base">
                                        <p:cTn id="13" dur="500" fill="hold"/>
                                        <p:tgtEl>
                                          <p:spTgt spid="322563"/>
                                        </p:tgtEl>
                                        <p:attrNameLst>
                                          <p:attrName>ppt_x</p:attrName>
                                        </p:attrNameLst>
                                      </p:cBhvr>
                                      <p:tavLst>
                                        <p:tav tm="0">
                                          <p:val>
                                            <p:strVal val="#ppt_x"/>
                                          </p:val>
                                        </p:tav>
                                        <p:tav tm="100000">
                                          <p:val>
                                            <p:strVal val="#ppt_x"/>
                                          </p:val>
                                        </p:tav>
                                      </p:tavLst>
                                    </p:anim>
                                    <p:anim calcmode="lin" valueType="num">
                                      <p:cBhvr additive="base">
                                        <p:cTn id="14" dur="500" fill="hold"/>
                                        <p:tgtEl>
                                          <p:spTgt spid="32256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22569"/>
                                        </p:tgtEl>
                                        <p:attrNameLst>
                                          <p:attrName>style.visibility</p:attrName>
                                        </p:attrNameLst>
                                      </p:cBhvr>
                                      <p:to>
                                        <p:strVal val="visible"/>
                                      </p:to>
                                    </p:set>
                                    <p:anim calcmode="lin" valueType="num">
                                      <p:cBhvr additive="base">
                                        <p:cTn id="19" dur="500" fill="hold"/>
                                        <p:tgtEl>
                                          <p:spTgt spid="322569"/>
                                        </p:tgtEl>
                                        <p:attrNameLst>
                                          <p:attrName>ppt_x</p:attrName>
                                        </p:attrNameLst>
                                      </p:cBhvr>
                                      <p:tavLst>
                                        <p:tav tm="0">
                                          <p:val>
                                            <p:strVal val="#ppt_x"/>
                                          </p:val>
                                        </p:tav>
                                        <p:tav tm="100000">
                                          <p:val>
                                            <p:strVal val="#ppt_x"/>
                                          </p:val>
                                        </p:tav>
                                      </p:tavLst>
                                    </p:anim>
                                    <p:anim calcmode="lin" valueType="num">
                                      <p:cBhvr additive="base">
                                        <p:cTn id="20" dur="500" fill="hold"/>
                                        <p:tgtEl>
                                          <p:spTgt spid="32256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22573"/>
                                        </p:tgtEl>
                                        <p:attrNameLst>
                                          <p:attrName>style.visibility</p:attrName>
                                        </p:attrNameLst>
                                      </p:cBhvr>
                                      <p:to>
                                        <p:strVal val="visible"/>
                                      </p:to>
                                    </p:set>
                                    <p:anim calcmode="lin" valueType="num">
                                      <p:cBhvr additive="base">
                                        <p:cTn id="25" dur="500" fill="hold"/>
                                        <p:tgtEl>
                                          <p:spTgt spid="322573"/>
                                        </p:tgtEl>
                                        <p:attrNameLst>
                                          <p:attrName>ppt_x</p:attrName>
                                        </p:attrNameLst>
                                      </p:cBhvr>
                                      <p:tavLst>
                                        <p:tav tm="0">
                                          <p:val>
                                            <p:strVal val="#ppt_x"/>
                                          </p:val>
                                        </p:tav>
                                        <p:tav tm="100000">
                                          <p:val>
                                            <p:strVal val="#ppt_x"/>
                                          </p:val>
                                        </p:tav>
                                      </p:tavLst>
                                    </p:anim>
                                    <p:anim calcmode="lin" valueType="num">
                                      <p:cBhvr additive="base">
                                        <p:cTn id="26" dur="500" fill="hold"/>
                                        <p:tgtEl>
                                          <p:spTgt spid="32257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22571"/>
                                        </p:tgtEl>
                                        <p:attrNameLst>
                                          <p:attrName>style.visibility</p:attrName>
                                        </p:attrNameLst>
                                      </p:cBhvr>
                                      <p:to>
                                        <p:strVal val="visible"/>
                                      </p:to>
                                    </p:set>
                                    <p:anim calcmode="lin" valueType="num">
                                      <p:cBhvr additive="base">
                                        <p:cTn id="31" dur="500" fill="hold"/>
                                        <p:tgtEl>
                                          <p:spTgt spid="322571"/>
                                        </p:tgtEl>
                                        <p:attrNameLst>
                                          <p:attrName>ppt_x</p:attrName>
                                        </p:attrNameLst>
                                      </p:cBhvr>
                                      <p:tavLst>
                                        <p:tav tm="0">
                                          <p:val>
                                            <p:strVal val="#ppt_x"/>
                                          </p:val>
                                        </p:tav>
                                        <p:tav tm="100000">
                                          <p:val>
                                            <p:strVal val="#ppt_x"/>
                                          </p:val>
                                        </p:tav>
                                      </p:tavLst>
                                    </p:anim>
                                    <p:anim calcmode="lin" valueType="num">
                                      <p:cBhvr additive="base">
                                        <p:cTn id="32" dur="500" fill="hold"/>
                                        <p:tgtEl>
                                          <p:spTgt spid="32257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22574"/>
                                        </p:tgtEl>
                                        <p:attrNameLst>
                                          <p:attrName>style.visibility</p:attrName>
                                        </p:attrNameLst>
                                      </p:cBhvr>
                                      <p:to>
                                        <p:strVal val="visible"/>
                                      </p:to>
                                    </p:set>
                                    <p:anim calcmode="lin" valueType="num">
                                      <p:cBhvr additive="base">
                                        <p:cTn id="37" dur="500" fill="hold"/>
                                        <p:tgtEl>
                                          <p:spTgt spid="322574"/>
                                        </p:tgtEl>
                                        <p:attrNameLst>
                                          <p:attrName>ppt_x</p:attrName>
                                        </p:attrNameLst>
                                      </p:cBhvr>
                                      <p:tavLst>
                                        <p:tav tm="0">
                                          <p:val>
                                            <p:strVal val="#ppt_x"/>
                                          </p:val>
                                        </p:tav>
                                        <p:tav tm="100000">
                                          <p:val>
                                            <p:strVal val="#ppt_x"/>
                                          </p:val>
                                        </p:tav>
                                      </p:tavLst>
                                    </p:anim>
                                    <p:anim calcmode="lin" valueType="num">
                                      <p:cBhvr additive="base">
                                        <p:cTn id="38" dur="500" fill="hold"/>
                                        <p:tgtEl>
                                          <p:spTgt spid="32257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22564"/>
                                        </p:tgtEl>
                                        <p:attrNameLst>
                                          <p:attrName>style.visibility</p:attrName>
                                        </p:attrNameLst>
                                      </p:cBhvr>
                                      <p:to>
                                        <p:strVal val="visible"/>
                                      </p:to>
                                    </p:set>
                                    <p:anim calcmode="lin" valueType="num">
                                      <p:cBhvr additive="base">
                                        <p:cTn id="43" dur="500" fill="hold"/>
                                        <p:tgtEl>
                                          <p:spTgt spid="322564"/>
                                        </p:tgtEl>
                                        <p:attrNameLst>
                                          <p:attrName>ppt_x</p:attrName>
                                        </p:attrNameLst>
                                      </p:cBhvr>
                                      <p:tavLst>
                                        <p:tav tm="0">
                                          <p:val>
                                            <p:strVal val="#ppt_x"/>
                                          </p:val>
                                        </p:tav>
                                        <p:tav tm="100000">
                                          <p:val>
                                            <p:strVal val="#ppt_x"/>
                                          </p:val>
                                        </p:tav>
                                      </p:tavLst>
                                    </p:anim>
                                    <p:anim calcmode="lin" valueType="num">
                                      <p:cBhvr additive="base">
                                        <p:cTn id="44" dur="500" fill="hold"/>
                                        <p:tgtEl>
                                          <p:spTgt spid="32256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22580"/>
                                        </p:tgtEl>
                                        <p:attrNameLst>
                                          <p:attrName>style.visibility</p:attrName>
                                        </p:attrNameLst>
                                      </p:cBhvr>
                                      <p:to>
                                        <p:strVal val="visible"/>
                                      </p:to>
                                    </p:set>
                                    <p:anim calcmode="lin" valueType="num">
                                      <p:cBhvr additive="base">
                                        <p:cTn id="49" dur="500" fill="hold"/>
                                        <p:tgtEl>
                                          <p:spTgt spid="322580"/>
                                        </p:tgtEl>
                                        <p:attrNameLst>
                                          <p:attrName>ppt_x</p:attrName>
                                        </p:attrNameLst>
                                      </p:cBhvr>
                                      <p:tavLst>
                                        <p:tav tm="0">
                                          <p:val>
                                            <p:strVal val="#ppt_x"/>
                                          </p:val>
                                        </p:tav>
                                        <p:tav tm="100000">
                                          <p:val>
                                            <p:strVal val="#ppt_x"/>
                                          </p:val>
                                        </p:tav>
                                      </p:tavLst>
                                    </p:anim>
                                    <p:anim calcmode="lin" valueType="num">
                                      <p:cBhvr additive="base">
                                        <p:cTn id="50" dur="500" fill="hold"/>
                                        <p:tgtEl>
                                          <p:spTgt spid="32258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22568"/>
                                        </p:tgtEl>
                                        <p:attrNameLst>
                                          <p:attrName>style.visibility</p:attrName>
                                        </p:attrNameLst>
                                      </p:cBhvr>
                                      <p:to>
                                        <p:strVal val="visible"/>
                                      </p:to>
                                    </p:set>
                                    <p:anim calcmode="lin" valueType="num">
                                      <p:cBhvr additive="base">
                                        <p:cTn id="55" dur="500" fill="hold"/>
                                        <p:tgtEl>
                                          <p:spTgt spid="322568"/>
                                        </p:tgtEl>
                                        <p:attrNameLst>
                                          <p:attrName>ppt_x</p:attrName>
                                        </p:attrNameLst>
                                      </p:cBhvr>
                                      <p:tavLst>
                                        <p:tav tm="0">
                                          <p:val>
                                            <p:strVal val="#ppt_x"/>
                                          </p:val>
                                        </p:tav>
                                        <p:tav tm="100000">
                                          <p:val>
                                            <p:strVal val="#ppt_x"/>
                                          </p:val>
                                        </p:tav>
                                      </p:tavLst>
                                    </p:anim>
                                    <p:anim calcmode="lin" valueType="num">
                                      <p:cBhvr additive="base">
                                        <p:cTn id="56" dur="500" fill="hold"/>
                                        <p:tgtEl>
                                          <p:spTgt spid="32256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22585"/>
                                        </p:tgtEl>
                                        <p:attrNameLst>
                                          <p:attrName>style.visibility</p:attrName>
                                        </p:attrNameLst>
                                      </p:cBhvr>
                                      <p:to>
                                        <p:strVal val="visible"/>
                                      </p:to>
                                    </p:set>
                                    <p:anim calcmode="lin" valueType="num">
                                      <p:cBhvr additive="base">
                                        <p:cTn id="61" dur="500" fill="hold"/>
                                        <p:tgtEl>
                                          <p:spTgt spid="322585"/>
                                        </p:tgtEl>
                                        <p:attrNameLst>
                                          <p:attrName>ppt_x</p:attrName>
                                        </p:attrNameLst>
                                      </p:cBhvr>
                                      <p:tavLst>
                                        <p:tav tm="0">
                                          <p:val>
                                            <p:strVal val="#ppt_x"/>
                                          </p:val>
                                        </p:tav>
                                        <p:tav tm="100000">
                                          <p:val>
                                            <p:strVal val="#ppt_x"/>
                                          </p:val>
                                        </p:tav>
                                      </p:tavLst>
                                    </p:anim>
                                    <p:anim calcmode="lin" valueType="num">
                                      <p:cBhvr additive="base">
                                        <p:cTn id="62" dur="500" fill="hold"/>
                                        <p:tgtEl>
                                          <p:spTgt spid="32258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22578"/>
                                        </p:tgtEl>
                                        <p:attrNameLst>
                                          <p:attrName>style.visibility</p:attrName>
                                        </p:attrNameLst>
                                      </p:cBhvr>
                                      <p:to>
                                        <p:strVal val="visible"/>
                                      </p:to>
                                    </p:set>
                                    <p:anim calcmode="lin" valueType="num">
                                      <p:cBhvr additive="base">
                                        <p:cTn id="67" dur="500" fill="hold"/>
                                        <p:tgtEl>
                                          <p:spTgt spid="322578"/>
                                        </p:tgtEl>
                                        <p:attrNameLst>
                                          <p:attrName>ppt_x</p:attrName>
                                        </p:attrNameLst>
                                      </p:cBhvr>
                                      <p:tavLst>
                                        <p:tav tm="0">
                                          <p:val>
                                            <p:strVal val="#ppt_x"/>
                                          </p:val>
                                        </p:tav>
                                        <p:tav tm="100000">
                                          <p:val>
                                            <p:strVal val="#ppt_x"/>
                                          </p:val>
                                        </p:tav>
                                      </p:tavLst>
                                    </p:anim>
                                    <p:anim calcmode="lin" valueType="num">
                                      <p:cBhvr additive="base">
                                        <p:cTn id="68" dur="500" fill="hold"/>
                                        <p:tgtEl>
                                          <p:spTgt spid="322578"/>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22583"/>
                                        </p:tgtEl>
                                        <p:attrNameLst>
                                          <p:attrName>style.visibility</p:attrName>
                                        </p:attrNameLst>
                                      </p:cBhvr>
                                      <p:to>
                                        <p:strVal val="visible"/>
                                      </p:to>
                                    </p:set>
                                    <p:anim calcmode="lin" valueType="num">
                                      <p:cBhvr additive="base">
                                        <p:cTn id="73" dur="500" fill="hold"/>
                                        <p:tgtEl>
                                          <p:spTgt spid="322583"/>
                                        </p:tgtEl>
                                        <p:attrNameLst>
                                          <p:attrName>ppt_x</p:attrName>
                                        </p:attrNameLst>
                                      </p:cBhvr>
                                      <p:tavLst>
                                        <p:tav tm="0">
                                          <p:val>
                                            <p:strVal val="#ppt_x"/>
                                          </p:val>
                                        </p:tav>
                                        <p:tav tm="100000">
                                          <p:val>
                                            <p:strVal val="#ppt_x"/>
                                          </p:val>
                                        </p:tav>
                                      </p:tavLst>
                                    </p:anim>
                                    <p:anim calcmode="lin" valueType="num">
                                      <p:cBhvr additive="base">
                                        <p:cTn id="74" dur="500" fill="hold"/>
                                        <p:tgtEl>
                                          <p:spTgt spid="322583"/>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22567"/>
                                        </p:tgtEl>
                                        <p:attrNameLst>
                                          <p:attrName>style.visibility</p:attrName>
                                        </p:attrNameLst>
                                      </p:cBhvr>
                                      <p:to>
                                        <p:strVal val="visible"/>
                                      </p:to>
                                    </p:set>
                                    <p:anim calcmode="lin" valueType="num">
                                      <p:cBhvr additive="base">
                                        <p:cTn id="79" dur="500" fill="hold"/>
                                        <p:tgtEl>
                                          <p:spTgt spid="322567"/>
                                        </p:tgtEl>
                                        <p:attrNameLst>
                                          <p:attrName>ppt_x</p:attrName>
                                        </p:attrNameLst>
                                      </p:cBhvr>
                                      <p:tavLst>
                                        <p:tav tm="0">
                                          <p:val>
                                            <p:strVal val="#ppt_x"/>
                                          </p:val>
                                        </p:tav>
                                        <p:tav tm="100000">
                                          <p:val>
                                            <p:strVal val="#ppt_x"/>
                                          </p:val>
                                        </p:tav>
                                      </p:tavLst>
                                    </p:anim>
                                    <p:anim calcmode="lin" valueType="num">
                                      <p:cBhvr additive="base">
                                        <p:cTn id="80" dur="500" fill="hold"/>
                                        <p:tgtEl>
                                          <p:spTgt spid="32256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322575"/>
                                        </p:tgtEl>
                                        <p:attrNameLst>
                                          <p:attrName>style.visibility</p:attrName>
                                        </p:attrNameLst>
                                      </p:cBhvr>
                                      <p:to>
                                        <p:strVal val="visible"/>
                                      </p:to>
                                    </p:set>
                                    <p:anim calcmode="lin" valueType="num">
                                      <p:cBhvr additive="base">
                                        <p:cTn id="85" dur="500" fill="hold"/>
                                        <p:tgtEl>
                                          <p:spTgt spid="322575"/>
                                        </p:tgtEl>
                                        <p:attrNameLst>
                                          <p:attrName>ppt_x</p:attrName>
                                        </p:attrNameLst>
                                      </p:cBhvr>
                                      <p:tavLst>
                                        <p:tav tm="0">
                                          <p:val>
                                            <p:strVal val="#ppt_x"/>
                                          </p:val>
                                        </p:tav>
                                        <p:tav tm="100000">
                                          <p:val>
                                            <p:strVal val="#ppt_x"/>
                                          </p:val>
                                        </p:tav>
                                      </p:tavLst>
                                    </p:anim>
                                    <p:anim calcmode="lin" valueType="num">
                                      <p:cBhvr additive="base">
                                        <p:cTn id="86" dur="500" fill="hold"/>
                                        <p:tgtEl>
                                          <p:spTgt spid="322575"/>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322581"/>
                                        </p:tgtEl>
                                        <p:attrNameLst>
                                          <p:attrName>style.visibility</p:attrName>
                                        </p:attrNameLst>
                                      </p:cBhvr>
                                      <p:to>
                                        <p:strVal val="visible"/>
                                      </p:to>
                                    </p:set>
                                    <p:anim calcmode="lin" valueType="num">
                                      <p:cBhvr additive="base">
                                        <p:cTn id="91" dur="500" fill="hold"/>
                                        <p:tgtEl>
                                          <p:spTgt spid="322581"/>
                                        </p:tgtEl>
                                        <p:attrNameLst>
                                          <p:attrName>ppt_x</p:attrName>
                                        </p:attrNameLst>
                                      </p:cBhvr>
                                      <p:tavLst>
                                        <p:tav tm="0">
                                          <p:val>
                                            <p:strVal val="#ppt_x"/>
                                          </p:val>
                                        </p:tav>
                                        <p:tav tm="100000">
                                          <p:val>
                                            <p:strVal val="#ppt_x"/>
                                          </p:val>
                                        </p:tav>
                                      </p:tavLst>
                                    </p:anim>
                                    <p:anim calcmode="lin" valueType="num">
                                      <p:cBhvr additive="base">
                                        <p:cTn id="92" dur="500" fill="hold"/>
                                        <p:tgtEl>
                                          <p:spTgt spid="322581"/>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322576"/>
                                        </p:tgtEl>
                                        <p:attrNameLst>
                                          <p:attrName>style.visibility</p:attrName>
                                        </p:attrNameLst>
                                      </p:cBhvr>
                                      <p:to>
                                        <p:strVal val="visible"/>
                                      </p:to>
                                    </p:set>
                                    <p:anim calcmode="lin" valueType="num">
                                      <p:cBhvr additive="base">
                                        <p:cTn id="97" dur="500" fill="hold"/>
                                        <p:tgtEl>
                                          <p:spTgt spid="322576"/>
                                        </p:tgtEl>
                                        <p:attrNameLst>
                                          <p:attrName>ppt_x</p:attrName>
                                        </p:attrNameLst>
                                      </p:cBhvr>
                                      <p:tavLst>
                                        <p:tav tm="0">
                                          <p:val>
                                            <p:strVal val="#ppt_x"/>
                                          </p:val>
                                        </p:tav>
                                        <p:tav tm="100000">
                                          <p:val>
                                            <p:strVal val="#ppt_x"/>
                                          </p:val>
                                        </p:tav>
                                      </p:tavLst>
                                    </p:anim>
                                    <p:anim calcmode="lin" valueType="num">
                                      <p:cBhvr additive="base">
                                        <p:cTn id="98" dur="500" fill="hold"/>
                                        <p:tgtEl>
                                          <p:spTgt spid="322576"/>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322565"/>
                                        </p:tgtEl>
                                        <p:attrNameLst>
                                          <p:attrName>style.visibility</p:attrName>
                                        </p:attrNameLst>
                                      </p:cBhvr>
                                      <p:to>
                                        <p:strVal val="visible"/>
                                      </p:to>
                                    </p:set>
                                    <p:anim calcmode="lin" valueType="num">
                                      <p:cBhvr additive="base">
                                        <p:cTn id="103" dur="500" fill="hold"/>
                                        <p:tgtEl>
                                          <p:spTgt spid="322565"/>
                                        </p:tgtEl>
                                        <p:attrNameLst>
                                          <p:attrName>ppt_x</p:attrName>
                                        </p:attrNameLst>
                                      </p:cBhvr>
                                      <p:tavLst>
                                        <p:tav tm="0">
                                          <p:val>
                                            <p:strVal val="#ppt_x"/>
                                          </p:val>
                                        </p:tav>
                                        <p:tav tm="100000">
                                          <p:val>
                                            <p:strVal val="#ppt_x"/>
                                          </p:val>
                                        </p:tav>
                                      </p:tavLst>
                                    </p:anim>
                                    <p:anim calcmode="lin" valueType="num">
                                      <p:cBhvr additive="base">
                                        <p:cTn id="104" dur="500" fill="hold"/>
                                        <p:tgtEl>
                                          <p:spTgt spid="322565"/>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322572"/>
                                        </p:tgtEl>
                                        <p:attrNameLst>
                                          <p:attrName>style.visibility</p:attrName>
                                        </p:attrNameLst>
                                      </p:cBhvr>
                                      <p:to>
                                        <p:strVal val="visible"/>
                                      </p:to>
                                    </p:set>
                                    <p:anim calcmode="lin" valueType="num">
                                      <p:cBhvr additive="base">
                                        <p:cTn id="109" dur="500" fill="hold"/>
                                        <p:tgtEl>
                                          <p:spTgt spid="322572"/>
                                        </p:tgtEl>
                                        <p:attrNameLst>
                                          <p:attrName>ppt_x</p:attrName>
                                        </p:attrNameLst>
                                      </p:cBhvr>
                                      <p:tavLst>
                                        <p:tav tm="0">
                                          <p:val>
                                            <p:strVal val="#ppt_x"/>
                                          </p:val>
                                        </p:tav>
                                        <p:tav tm="100000">
                                          <p:val>
                                            <p:strVal val="#ppt_x"/>
                                          </p:val>
                                        </p:tav>
                                      </p:tavLst>
                                    </p:anim>
                                    <p:anim calcmode="lin" valueType="num">
                                      <p:cBhvr additive="base">
                                        <p:cTn id="110" dur="500" fill="hold"/>
                                        <p:tgtEl>
                                          <p:spTgt spid="322572"/>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nodeType="clickEffect">
                                  <p:stCondLst>
                                    <p:cond delay="0"/>
                                  </p:stCondLst>
                                  <p:childTnLst>
                                    <p:set>
                                      <p:cBhvr>
                                        <p:cTn id="114" dur="1" fill="hold">
                                          <p:stCondLst>
                                            <p:cond delay="0"/>
                                          </p:stCondLst>
                                        </p:cTn>
                                        <p:tgtEl>
                                          <p:spTgt spid="322586"/>
                                        </p:tgtEl>
                                        <p:attrNameLst>
                                          <p:attrName>style.visibility</p:attrName>
                                        </p:attrNameLst>
                                      </p:cBhvr>
                                      <p:to>
                                        <p:strVal val="visible"/>
                                      </p:to>
                                    </p:set>
                                    <p:anim calcmode="lin" valueType="num">
                                      <p:cBhvr additive="base">
                                        <p:cTn id="115" dur="500" fill="hold"/>
                                        <p:tgtEl>
                                          <p:spTgt spid="322586"/>
                                        </p:tgtEl>
                                        <p:attrNameLst>
                                          <p:attrName>ppt_x</p:attrName>
                                        </p:attrNameLst>
                                      </p:cBhvr>
                                      <p:tavLst>
                                        <p:tav tm="0">
                                          <p:val>
                                            <p:strVal val="#ppt_x"/>
                                          </p:val>
                                        </p:tav>
                                        <p:tav tm="100000">
                                          <p:val>
                                            <p:strVal val="#ppt_x"/>
                                          </p:val>
                                        </p:tav>
                                      </p:tavLst>
                                    </p:anim>
                                    <p:anim calcmode="lin" valueType="num">
                                      <p:cBhvr additive="base">
                                        <p:cTn id="116" dur="500" fill="hold"/>
                                        <p:tgtEl>
                                          <p:spTgt spid="322586"/>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322579"/>
                                        </p:tgtEl>
                                        <p:attrNameLst>
                                          <p:attrName>style.visibility</p:attrName>
                                        </p:attrNameLst>
                                      </p:cBhvr>
                                      <p:to>
                                        <p:strVal val="visible"/>
                                      </p:to>
                                    </p:set>
                                    <p:anim calcmode="lin" valueType="num">
                                      <p:cBhvr additive="base">
                                        <p:cTn id="121" dur="500" fill="hold"/>
                                        <p:tgtEl>
                                          <p:spTgt spid="322579"/>
                                        </p:tgtEl>
                                        <p:attrNameLst>
                                          <p:attrName>ppt_x</p:attrName>
                                        </p:attrNameLst>
                                      </p:cBhvr>
                                      <p:tavLst>
                                        <p:tav tm="0">
                                          <p:val>
                                            <p:strVal val="#ppt_x"/>
                                          </p:val>
                                        </p:tav>
                                        <p:tav tm="100000">
                                          <p:val>
                                            <p:strVal val="#ppt_x"/>
                                          </p:val>
                                        </p:tav>
                                      </p:tavLst>
                                    </p:anim>
                                    <p:anim calcmode="lin" valueType="num">
                                      <p:cBhvr additive="base">
                                        <p:cTn id="122" dur="500" fill="hold"/>
                                        <p:tgtEl>
                                          <p:spTgt spid="322579"/>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nodeType="clickEffect">
                                  <p:stCondLst>
                                    <p:cond delay="0"/>
                                  </p:stCondLst>
                                  <p:childTnLst>
                                    <p:set>
                                      <p:cBhvr>
                                        <p:cTn id="126" dur="1" fill="hold">
                                          <p:stCondLst>
                                            <p:cond delay="0"/>
                                          </p:stCondLst>
                                        </p:cTn>
                                        <p:tgtEl>
                                          <p:spTgt spid="322584"/>
                                        </p:tgtEl>
                                        <p:attrNameLst>
                                          <p:attrName>style.visibility</p:attrName>
                                        </p:attrNameLst>
                                      </p:cBhvr>
                                      <p:to>
                                        <p:strVal val="visible"/>
                                      </p:to>
                                    </p:set>
                                    <p:anim calcmode="lin" valueType="num">
                                      <p:cBhvr additive="base">
                                        <p:cTn id="127" dur="500" fill="hold"/>
                                        <p:tgtEl>
                                          <p:spTgt spid="322584"/>
                                        </p:tgtEl>
                                        <p:attrNameLst>
                                          <p:attrName>ppt_x</p:attrName>
                                        </p:attrNameLst>
                                      </p:cBhvr>
                                      <p:tavLst>
                                        <p:tav tm="0">
                                          <p:val>
                                            <p:strVal val="#ppt_x"/>
                                          </p:val>
                                        </p:tav>
                                        <p:tav tm="100000">
                                          <p:val>
                                            <p:strVal val="#ppt_x"/>
                                          </p:val>
                                        </p:tav>
                                      </p:tavLst>
                                    </p:anim>
                                    <p:anim calcmode="lin" valueType="num">
                                      <p:cBhvr additive="base">
                                        <p:cTn id="128" dur="500" fill="hold"/>
                                        <p:tgtEl>
                                          <p:spTgt spid="322584"/>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322566"/>
                                        </p:tgtEl>
                                        <p:attrNameLst>
                                          <p:attrName>style.visibility</p:attrName>
                                        </p:attrNameLst>
                                      </p:cBhvr>
                                      <p:to>
                                        <p:strVal val="visible"/>
                                      </p:to>
                                    </p:set>
                                    <p:anim calcmode="lin" valueType="num">
                                      <p:cBhvr additive="base">
                                        <p:cTn id="133" dur="500" fill="hold"/>
                                        <p:tgtEl>
                                          <p:spTgt spid="322566"/>
                                        </p:tgtEl>
                                        <p:attrNameLst>
                                          <p:attrName>ppt_x</p:attrName>
                                        </p:attrNameLst>
                                      </p:cBhvr>
                                      <p:tavLst>
                                        <p:tav tm="0">
                                          <p:val>
                                            <p:strVal val="#ppt_x"/>
                                          </p:val>
                                        </p:tav>
                                        <p:tav tm="100000">
                                          <p:val>
                                            <p:strVal val="#ppt_x"/>
                                          </p:val>
                                        </p:tav>
                                      </p:tavLst>
                                    </p:anim>
                                    <p:anim calcmode="lin" valueType="num">
                                      <p:cBhvr additive="base">
                                        <p:cTn id="134" dur="500" fill="hold"/>
                                        <p:tgtEl>
                                          <p:spTgt spid="322566"/>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nodeType="clickEffect">
                                  <p:stCondLst>
                                    <p:cond delay="0"/>
                                  </p:stCondLst>
                                  <p:childTnLst>
                                    <p:set>
                                      <p:cBhvr>
                                        <p:cTn id="138" dur="1" fill="hold">
                                          <p:stCondLst>
                                            <p:cond delay="0"/>
                                          </p:stCondLst>
                                        </p:cTn>
                                        <p:tgtEl>
                                          <p:spTgt spid="322577"/>
                                        </p:tgtEl>
                                        <p:attrNameLst>
                                          <p:attrName>style.visibility</p:attrName>
                                        </p:attrNameLst>
                                      </p:cBhvr>
                                      <p:to>
                                        <p:strVal val="visible"/>
                                      </p:to>
                                    </p:set>
                                    <p:anim calcmode="lin" valueType="num">
                                      <p:cBhvr additive="base">
                                        <p:cTn id="139" dur="500" fill="hold"/>
                                        <p:tgtEl>
                                          <p:spTgt spid="322577"/>
                                        </p:tgtEl>
                                        <p:attrNameLst>
                                          <p:attrName>ppt_x</p:attrName>
                                        </p:attrNameLst>
                                      </p:cBhvr>
                                      <p:tavLst>
                                        <p:tav tm="0">
                                          <p:val>
                                            <p:strVal val="#ppt_x"/>
                                          </p:val>
                                        </p:tav>
                                        <p:tav tm="100000">
                                          <p:val>
                                            <p:strVal val="#ppt_x"/>
                                          </p:val>
                                        </p:tav>
                                      </p:tavLst>
                                    </p:anim>
                                    <p:anim calcmode="lin" valueType="num">
                                      <p:cBhvr additive="base">
                                        <p:cTn id="140" dur="500" fill="hold"/>
                                        <p:tgtEl>
                                          <p:spTgt spid="322577"/>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nodeType="clickEffect">
                                  <p:stCondLst>
                                    <p:cond delay="0"/>
                                  </p:stCondLst>
                                  <p:childTnLst>
                                    <p:set>
                                      <p:cBhvr>
                                        <p:cTn id="144" dur="1" fill="hold">
                                          <p:stCondLst>
                                            <p:cond delay="0"/>
                                          </p:stCondLst>
                                        </p:cTn>
                                        <p:tgtEl>
                                          <p:spTgt spid="322582"/>
                                        </p:tgtEl>
                                        <p:attrNameLst>
                                          <p:attrName>style.visibility</p:attrName>
                                        </p:attrNameLst>
                                      </p:cBhvr>
                                      <p:to>
                                        <p:strVal val="visible"/>
                                      </p:to>
                                    </p:set>
                                    <p:anim calcmode="lin" valueType="num">
                                      <p:cBhvr additive="base">
                                        <p:cTn id="145" dur="500" fill="hold"/>
                                        <p:tgtEl>
                                          <p:spTgt spid="322582"/>
                                        </p:tgtEl>
                                        <p:attrNameLst>
                                          <p:attrName>ppt_x</p:attrName>
                                        </p:attrNameLst>
                                      </p:cBhvr>
                                      <p:tavLst>
                                        <p:tav tm="0">
                                          <p:val>
                                            <p:strVal val="#ppt_x"/>
                                          </p:val>
                                        </p:tav>
                                        <p:tav tm="100000">
                                          <p:val>
                                            <p:strVal val="#ppt_x"/>
                                          </p:val>
                                        </p:tav>
                                      </p:tavLst>
                                    </p:anim>
                                    <p:anim calcmode="lin" valueType="num">
                                      <p:cBhvr additive="base">
                                        <p:cTn id="146" dur="500" fill="hold"/>
                                        <p:tgtEl>
                                          <p:spTgt spid="32258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2563" grpId="0" bldLvl="0" animBg="1"/>
      <p:bldP spid="322564" grpId="0" bldLvl="0" animBg="1"/>
      <p:bldP spid="322565" grpId="0" bldLvl="0" animBg="1"/>
      <p:bldP spid="322566" grpId="0" bldLvl="0" animBg="1"/>
      <p:bldP spid="322567" grpId="0" bldLvl="0" animBg="1"/>
      <p:bldP spid="322568" grpId="0" bldLvl="0" animBg="1"/>
      <p:bldP spid="322569" grpId="0" bldLvl="0" animBg="1"/>
      <p:bldP spid="322570" grpId="0" bldLvl="0" animBg="1"/>
      <p:bldP spid="322571" grpId="0" bldLvl="0" animBg="1"/>
      <p:bldP spid="322572" grpId="0" bldLvl="0" animBg="1"/>
      <p:bldP spid="322578" grpId="0"/>
      <p:bldP spid="322579" grpId="0"/>
      <p:bldP spid="322580"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6067" name="文本占位符 216066"/>
          <p:cNvSpPr>
            <a:spLocks noGrp="1"/>
          </p:cNvSpPr>
          <p:nvPr>
            <p:ph type="body" idx="1"/>
          </p:nvPr>
        </p:nvSpPr>
        <p:spPr>
          <a:xfrm>
            <a:off x="1771015" y="338455"/>
            <a:ext cx="8778240" cy="5788025"/>
          </a:xfrm>
        </p:spPr>
        <p:txBody>
          <a:bodyPr lIns="92075" tIns="46038" rIns="92075" bIns="46038"/>
          <a:p>
            <a:pPr algn="just">
              <a:lnSpc>
                <a:spcPct val="90000"/>
              </a:lnSpc>
              <a:buNone/>
            </a:pPr>
            <a:r>
              <a:rPr lang="en-US" altLang="zh-CN" dirty="0">
                <a:solidFill>
                  <a:schemeClr val="hlink"/>
                </a:solidFill>
                <a:latin typeface="黑体" panose="02010609060101010101" pitchFamily="2" charset="-122"/>
                <a:ea typeface="黑体" panose="02010609060101010101" pitchFamily="2" charset="-122"/>
              </a:rPr>
              <a:t> </a:t>
            </a:r>
            <a:r>
              <a:rPr lang="zh-CN" altLang="en-US" dirty="0">
                <a:solidFill>
                  <a:schemeClr val="hlink"/>
                </a:solidFill>
                <a:latin typeface="黑体" panose="02010609060101010101" pitchFamily="2" charset="-122"/>
                <a:ea typeface="黑体" panose="02010609060101010101" pitchFamily="2" charset="-122"/>
              </a:rPr>
              <a:t>经济法的形成</a:t>
            </a:r>
            <a:endParaRPr lang="zh-CN" altLang="en-US" dirty="0">
              <a:solidFill>
                <a:schemeClr val="hlink"/>
              </a:solidFill>
              <a:latin typeface="黑体" panose="02010609060101010101" pitchFamily="2" charset="-122"/>
              <a:ea typeface="黑体" panose="02010609060101010101" pitchFamily="2" charset="-122"/>
            </a:endParaRPr>
          </a:p>
          <a:p>
            <a:pPr algn="just">
              <a:lnSpc>
                <a:spcPct val="90000"/>
              </a:lnSpc>
            </a:pPr>
            <a:r>
              <a:rPr lang="zh-CN" altLang="en-US"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首先使用经济法的概念</a:t>
            </a:r>
            <a:r>
              <a:rPr lang="en-US" altLang="zh-CN"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a:t>
            </a:r>
            <a:r>
              <a:rPr lang="zh-CN" altLang="en-US"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摩莱里在</a:t>
            </a:r>
            <a:r>
              <a:rPr lang="en-US" altLang="zh-CN"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1755</a:t>
            </a:r>
            <a:r>
              <a:rPr lang="zh-CN" altLang="en-US"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年出版的</a:t>
            </a:r>
            <a:r>
              <a:rPr lang="en-US" altLang="zh-CN"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a:t>
            </a:r>
            <a:r>
              <a:rPr lang="zh-CN" altLang="en-US"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自然法典</a:t>
            </a:r>
            <a:r>
              <a:rPr lang="en-US" altLang="zh-CN"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a:t>
            </a:r>
            <a:r>
              <a:rPr lang="zh-CN" altLang="en-US"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一书中。</a:t>
            </a:r>
            <a:endParaRPr lang="zh-CN" altLang="en-US" sz="3600" b="1" dirty="0">
              <a:solidFill>
                <a:schemeClr val="tx1"/>
              </a:solidFill>
              <a:effectLst>
                <a:outerShdw blurRad="38100" dist="19050" dir="2700000" algn="tl" rotWithShape="0">
                  <a:schemeClr val="dk1">
                    <a:alpha val="40000"/>
                  </a:schemeClr>
                </a:outerShdw>
              </a:effectLst>
              <a:latin typeface="宋体" panose="02010600030101010101" pitchFamily="2" charset="-122"/>
              <a:ea typeface="Times New Roman" panose="02020603050405020304" pitchFamily="18" charset="0"/>
            </a:endParaRPr>
          </a:p>
          <a:p>
            <a:pPr algn="just">
              <a:lnSpc>
                <a:spcPct val="90000"/>
              </a:lnSpc>
            </a:pPr>
            <a:r>
              <a:rPr lang="zh-CN" altLang="en-US"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现代经济法的概念形成于</a:t>
            </a:r>
            <a:r>
              <a:rPr lang="en-US" altLang="zh-CN"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20</a:t>
            </a:r>
            <a:r>
              <a:rPr lang="zh-CN" altLang="en-US"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世纪初期的德国。</a:t>
            </a:r>
            <a:endParaRPr lang="zh-CN" altLang="en-US" sz="3600" b="1" dirty="0">
              <a:solidFill>
                <a:schemeClr val="tx1"/>
              </a:solidFill>
              <a:effectLst>
                <a:outerShdw blurRad="38100" dist="19050" dir="2700000" algn="tl" rotWithShape="0">
                  <a:schemeClr val="dk1">
                    <a:alpha val="40000"/>
                  </a:schemeClr>
                </a:outerShdw>
              </a:effectLst>
              <a:latin typeface="宋体" panose="02010600030101010101" pitchFamily="2" charset="-122"/>
              <a:ea typeface="Times New Roman" panose="02020603050405020304" pitchFamily="18" charset="0"/>
            </a:endParaRPr>
          </a:p>
          <a:p>
            <a:pPr algn="just">
              <a:lnSpc>
                <a:spcPct val="90000"/>
              </a:lnSpc>
            </a:pPr>
            <a:r>
              <a:rPr lang="zh-CN" altLang="en-US"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世界上第一个以经济法命名的法规</a:t>
            </a:r>
            <a:r>
              <a:rPr lang="en-US" altLang="zh-CN"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——1919</a:t>
            </a:r>
            <a:r>
              <a:rPr lang="zh-CN" altLang="en-US"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年，德国颁布的</a:t>
            </a:r>
            <a:r>
              <a:rPr lang="en-US" altLang="zh-CN"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a:t>
            </a:r>
            <a:r>
              <a:rPr lang="zh-CN" altLang="en-US"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煤炭经济法</a:t>
            </a:r>
            <a:r>
              <a:rPr lang="en-US" altLang="zh-CN"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a:t>
            </a:r>
            <a:r>
              <a:rPr lang="zh-CN" altLang="en-US" sz="3600" b="1" dirty="0">
                <a:solidFill>
                  <a:schemeClr val="tx1"/>
                </a:solidFill>
                <a:effectLst>
                  <a:outerShdw blurRad="38100" dist="19050" dir="2700000" algn="tl" rotWithShape="0">
                    <a:schemeClr val="dk1">
                      <a:alpha val="40000"/>
                    </a:schemeClr>
                  </a:outerShdw>
                </a:effectLst>
                <a:latin typeface="宋体" panose="02010600030101010101" pitchFamily="2" charset="-122"/>
              </a:rPr>
              <a:t>。</a:t>
            </a:r>
            <a:endParaRPr lang="zh-CN" altLang="en-US" sz="3600" b="1" dirty="0">
              <a:solidFill>
                <a:schemeClr val="tx1"/>
              </a:solidFill>
              <a:effectLst>
                <a:outerShdw blurRad="38100" dist="19050" dir="2700000" algn="tl" rotWithShape="0">
                  <a:schemeClr val="dk1">
                    <a:alpha val="40000"/>
                  </a:schemeClr>
                </a:outerShdw>
              </a:effectLst>
              <a:latin typeface="宋体" panose="02010600030101010101" pitchFamily="2" charset="-122"/>
            </a:endParaRPr>
          </a:p>
        </p:txBody>
      </p:sp>
      <p:pic>
        <p:nvPicPr>
          <p:cNvPr id="50181" name="图片 50180" descr="自然法典"/>
          <p:cNvPicPr>
            <a:picLocks noChangeAspect="1"/>
          </p:cNvPicPr>
          <p:nvPr/>
        </p:nvPicPr>
        <p:blipFill>
          <a:blip r:embed="rId1"/>
          <a:stretch>
            <a:fillRect/>
          </a:stretch>
        </p:blipFill>
        <p:spPr>
          <a:xfrm>
            <a:off x="4336733" y="4381500"/>
            <a:ext cx="2540000" cy="2540000"/>
          </a:xfrm>
          <a:prstGeom prst="rect">
            <a:avLst/>
          </a:prstGeom>
          <a:noFill/>
          <a:ln w="9525">
            <a:noFill/>
          </a:ln>
        </p:spPr>
      </p:pic>
      <p:pic>
        <p:nvPicPr>
          <p:cNvPr id="50180" name="图片 50179" descr="摩莱里"/>
          <p:cNvPicPr>
            <a:picLocks noChangeAspect="1"/>
          </p:cNvPicPr>
          <p:nvPr/>
        </p:nvPicPr>
        <p:blipFill>
          <a:blip r:embed="rId2"/>
          <a:stretch>
            <a:fillRect/>
          </a:stretch>
        </p:blipFill>
        <p:spPr>
          <a:xfrm>
            <a:off x="7741285" y="4039870"/>
            <a:ext cx="2087563" cy="2881313"/>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0181"/>
                                        </p:tgtEl>
                                        <p:attrNameLst>
                                          <p:attrName>style.visibility</p:attrName>
                                        </p:attrNameLst>
                                      </p:cBhvr>
                                      <p:to>
                                        <p:strVal val="visible"/>
                                      </p:to>
                                    </p:set>
                                    <p:animEffect transition="in" filter="blinds(horizontal)">
                                      <p:cBhvr>
                                        <p:cTn id="7" dur="500"/>
                                        <p:tgtEl>
                                          <p:spTgt spid="5018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0180"/>
                                        </p:tgtEl>
                                        <p:attrNameLst>
                                          <p:attrName>style.visibility</p:attrName>
                                        </p:attrNameLst>
                                      </p:cBhvr>
                                      <p:to>
                                        <p:strVal val="visible"/>
                                      </p:to>
                                    </p:set>
                                    <p:animEffect transition="in" filter="blinds(horizontal)">
                                      <p:cBhvr>
                                        <p:cTn id="12" dur="500"/>
                                        <p:tgtEl>
                                          <p:spTgt spid="50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1538" name="标题 321537"/>
          <p:cNvSpPr>
            <a:spLocks noGrp="1"/>
          </p:cNvSpPr>
          <p:nvPr>
            <p:ph type="title"/>
          </p:nvPr>
        </p:nvSpPr>
        <p:spPr>
          <a:xfrm>
            <a:off x="2787650" y="884238"/>
            <a:ext cx="6459538" cy="762000"/>
          </a:xfrm>
        </p:spPr>
        <p:txBody>
          <a:bodyPr wrap="square" lIns="92075" tIns="46038" rIns="92075" bIns="46038" anchor="ctr"/>
          <a:p>
            <a:r>
              <a:rPr lang="en-US" altLang="zh-CN" b="1" i="0" dirty="0">
                <a:solidFill>
                  <a:srgbClr val="FF3300"/>
                </a:solidFill>
              </a:rPr>
              <a:t>2.</a:t>
            </a:r>
            <a:r>
              <a:rPr lang="zh-CN" altLang="en-US" b="1" i="0" dirty="0">
                <a:solidFill>
                  <a:srgbClr val="FF3300"/>
                </a:solidFill>
              </a:rPr>
              <a:t>中国经济法的产生</a:t>
            </a:r>
            <a:endParaRPr lang="zh-CN" altLang="en-US" b="1" i="0" dirty="0">
              <a:solidFill>
                <a:srgbClr val="FF3300"/>
              </a:solidFill>
            </a:endParaRPr>
          </a:p>
        </p:txBody>
      </p:sp>
      <p:sp>
        <p:nvSpPr>
          <p:cNvPr id="321539" name="立方体 321538"/>
          <p:cNvSpPr/>
          <p:nvPr/>
        </p:nvSpPr>
        <p:spPr>
          <a:xfrm>
            <a:off x="3071813" y="1844675"/>
            <a:ext cx="2520950" cy="720725"/>
          </a:xfrm>
          <a:prstGeom prst="cube">
            <a:avLst>
              <a:gd name="adj" fmla="val 25000"/>
            </a:avLst>
          </a:prstGeom>
          <a:solidFill>
            <a:srgbClr val="FFFF99"/>
          </a:solidFill>
          <a:ln w="12700" cap="sq" cmpd="sng">
            <a:solidFill>
              <a:schemeClr val="tx1"/>
            </a:solidFill>
            <a:prstDash val="solid"/>
            <a:miter/>
            <a:headEnd type="none" w="sm" len="sm"/>
            <a:tailEnd type="none" w="sm" len="sm"/>
          </a:ln>
        </p:spPr>
        <p:txBody>
          <a:bodyPr wrap="none" anchor="ctr"/>
          <a:p>
            <a:pPr lvl="0" algn="ctr">
              <a:spcBef>
                <a:spcPct val="20000"/>
              </a:spcBef>
              <a:buClr>
                <a:schemeClr val="folHlink"/>
              </a:buClr>
              <a:buSzPct val="75000"/>
              <a:buFont typeface="Wingdings" panose="05000000000000000000" pitchFamily="2" charset="2"/>
              <a:buNone/>
            </a:pPr>
            <a:r>
              <a:rPr lang="zh-CN" altLang="en-US" sz="2800" b="1" dirty="0">
                <a:solidFill>
                  <a:schemeClr val="bg1"/>
                </a:solidFill>
                <a:latin typeface="Verdana" panose="020B0604030504040204" pitchFamily="34" charset="0"/>
                <a:ea typeface="宋体" panose="02010600030101010101" pitchFamily="2" charset="-122"/>
              </a:rPr>
              <a:t>计划经济时期</a:t>
            </a:r>
            <a:endParaRPr lang="zh-CN" altLang="en-US" sz="2800" b="1" dirty="0">
              <a:solidFill>
                <a:schemeClr val="bg1"/>
              </a:solidFill>
              <a:latin typeface="Verdana" panose="020B0604030504040204" pitchFamily="34" charset="0"/>
              <a:ea typeface="宋体" panose="02010600030101010101" pitchFamily="2" charset="-122"/>
            </a:endParaRPr>
          </a:p>
        </p:txBody>
      </p:sp>
      <p:sp>
        <p:nvSpPr>
          <p:cNvPr id="321540" name="矩形 321539"/>
          <p:cNvSpPr/>
          <p:nvPr/>
        </p:nvSpPr>
        <p:spPr>
          <a:xfrm>
            <a:off x="3575050" y="3573463"/>
            <a:ext cx="1439863" cy="503237"/>
          </a:xfrm>
          <a:prstGeom prst="rect">
            <a:avLst/>
          </a:prstGeom>
          <a:solidFill>
            <a:srgbClr val="FF99CC"/>
          </a:solidFill>
          <a:ln w="9525" cap="flat" cmpd="sng">
            <a:solidFill>
              <a:schemeClr val="tx1"/>
            </a:solidFill>
            <a:prstDash val="solid"/>
            <a:miter/>
            <a:headEnd type="none" w="med" len="med"/>
            <a:tailEnd type="none" w="med" len="med"/>
          </a:ln>
        </p:spPr>
        <p:txBody>
          <a:bodyPr wrap="none" anchor="ctr"/>
          <a:p>
            <a:pPr lvl="0" algn="ctr">
              <a:spcBef>
                <a:spcPct val="20000"/>
              </a:spcBef>
              <a:buClr>
                <a:schemeClr val="folHlink"/>
              </a:buClr>
              <a:buSzPct val="75000"/>
              <a:buFont typeface="Wingdings" panose="05000000000000000000" pitchFamily="2" charset="2"/>
              <a:buNone/>
            </a:pPr>
            <a:r>
              <a:rPr lang="en-US" altLang="zh-CN" sz="2400" dirty="0">
                <a:solidFill>
                  <a:schemeClr val="bg1"/>
                </a:solidFill>
                <a:latin typeface="Verdana" panose="020B0604030504040204" pitchFamily="34" charset="0"/>
                <a:ea typeface="宋体" panose="02010600030101010101" pitchFamily="2" charset="-122"/>
              </a:rPr>
              <a:t>1993</a:t>
            </a:r>
            <a:r>
              <a:rPr lang="zh-CN" altLang="en-US" sz="2400" dirty="0">
                <a:solidFill>
                  <a:schemeClr val="bg1"/>
                </a:solidFill>
                <a:latin typeface="Verdana" panose="020B0604030504040204" pitchFamily="34" charset="0"/>
                <a:ea typeface="宋体" panose="02010600030101010101" pitchFamily="2" charset="-122"/>
              </a:rPr>
              <a:t>年</a:t>
            </a:r>
            <a:endParaRPr lang="zh-CN" altLang="en-US" sz="2400" dirty="0">
              <a:solidFill>
                <a:schemeClr val="bg1"/>
              </a:solidFill>
              <a:latin typeface="Verdana" panose="020B0604030504040204" pitchFamily="34" charset="0"/>
              <a:ea typeface="宋体" panose="02010600030101010101" pitchFamily="2" charset="-122"/>
            </a:endParaRPr>
          </a:p>
        </p:txBody>
      </p:sp>
      <p:sp>
        <p:nvSpPr>
          <p:cNvPr id="321541" name="立方体 321540"/>
          <p:cNvSpPr/>
          <p:nvPr/>
        </p:nvSpPr>
        <p:spPr>
          <a:xfrm>
            <a:off x="1703388" y="5445125"/>
            <a:ext cx="4032250" cy="719138"/>
          </a:xfrm>
          <a:prstGeom prst="cube">
            <a:avLst>
              <a:gd name="adj" fmla="val 25000"/>
            </a:avLst>
          </a:prstGeom>
          <a:solidFill>
            <a:srgbClr val="FFFF99"/>
          </a:solidFill>
          <a:ln w="12700" cap="sq" cmpd="sng">
            <a:solidFill>
              <a:schemeClr val="tx1"/>
            </a:solidFill>
            <a:prstDash val="solid"/>
            <a:miter/>
            <a:headEnd type="none" w="sm" len="sm"/>
            <a:tailEnd type="none" w="sm" len="sm"/>
          </a:ln>
        </p:spPr>
        <p:txBody>
          <a:bodyPr wrap="none" anchor="ctr"/>
          <a:p>
            <a:pPr lvl="0" algn="ctr">
              <a:spcBef>
                <a:spcPct val="20000"/>
              </a:spcBef>
              <a:buClr>
                <a:schemeClr val="folHlink"/>
              </a:buClr>
              <a:buSzPct val="75000"/>
              <a:buFont typeface="Wingdings" panose="05000000000000000000" pitchFamily="2" charset="2"/>
              <a:buNone/>
            </a:pPr>
            <a:r>
              <a:rPr lang="zh-CN" altLang="en-US" sz="2800" b="1" dirty="0">
                <a:solidFill>
                  <a:schemeClr val="bg1"/>
                </a:solidFill>
                <a:latin typeface="Verdana" panose="020B0604030504040204" pitchFamily="34" charset="0"/>
                <a:ea typeface="宋体" panose="02010600030101010101" pitchFamily="2" charset="-122"/>
              </a:rPr>
              <a:t>社会主义市场经济时期</a:t>
            </a:r>
            <a:endParaRPr lang="zh-CN" altLang="en-US" sz="2800" b="1" dirty="0">
              <a:solidFill>
                <a:schemeClr val="bg1"/>
              </a:solidFill>
              <a:latin typeface="Verdana" panose="020B0604030504040204" pitchFamily="34" charset="0"/>
              <a:ea typeface="宋体" panose="02010600030101010101" pitchFamily="2" charset="-122"/>
            </a:endParaRPr>
          </a:p>
        </p:txBody>
      </p:sp>
      <p:sp>
        <p:nvSpPr>
          <p:cNvPr id="321542" name="上箭头 321541"/>
          <p:cNvSpPr/>
          <p:nvPr/>
        </p:nvSpPr>
        <p:spPr>
          <a:xfrm>
            <a:off x="4151313" y="2565400"/>
            <a:ext cx="73025" cy="1008063"/>
          </a:xfrm>
          <a:prstGeom prst="upArrow">
            <a:avLst>
              <a:gd name="adj1" fmla="val 50000"/>
              <a:gd name="adj2" fmla="val 345108"/>
            </a:avLst>
          </a:prstGeom>
          <a:solidFill>
            <a:schemeClr val="accent1"/>
          </a:solidFill>
          <a:ln w="57150" cap="flat" cmpd="sng">
            <a:solidFill>
              <a:srgbClr val="339966"/>
            </a:solidFill>
            <a:prstDash val="solid"/>
            <a:miter/>
            <a:headEnd type="none" w="med" len="med"/>
            <a:tailEnd type="none" w="med" len="med"/>
          </a:ln>
        </p:spPr>
        <p:txBody>
          <a:bodyPr/>
          <a:p>
            <a:endParaRPr lang="zh-CN" altLang="en-US"/>
          </a:p>
        </p:txBody>
      </p:sp>
      <p:sp>
        <p:nvSpPr>
          <p:cNvPr id="321543" name="下箭头 321542"/>
          <p:cNvSpPr/>
          <p:nvPr/>
        </p:nvSpPr>
        <p:spPr>
          <a:xfrm>
            <a:off x="4151313" y="4076700"/>
            <a:ext cx="73025" cy="1296988"/>
          </a:xfrm>
          <a:prstGeom prst="downArrow">
            <a:avLst>
              <a:gd name="adj1" fmla="val 50000"/>
              <a:gd name="adj2" fmla="val 444021"/>
            </a:avLst>
          </a:prstGeom>
          <a:solidFill>
            <a:srgbClr val="CCFFFF"/>
          </a:solidFill>
          <a:ln w="57150" cap="flat" cmpd="sng">
            <a:solidFill>
              <a:srgbClr val="008000"/>
            </a:solidFill>
            <a:prstDash val="solid"/>
            <a:miter/>
            <a:headEnd type="none" w="med" len="med"/>
            <a:tailEnd type="none" w="med" len="med"/>
          </a:ln>
        </p:spPr>
        <p:txBody>
          <a:bodyPr/>
          <a:p>
            <a:endParaRPr lang="zh-CN" altLang="en-US"/>
          </a:p>
        </p:txBody>
      </p:sp>
      <p:sp>
        <p:nvSpPr>
          <p:cNvPr id="321544" name="流程图: 终止 321543"/>
          <p:cNvSpPr/>
          <p:nvPr/>
        </p:nvSpPr>
        <p:spPr>
          <a:xfrm>
            <a:off x="7464425" y="2708275"/>
            <a:ext cx="2376488" cy="504825"/>
          </a:xfrm>
          <a:prstGeom prst="flowChartTerminator">
            <a:avLst/>
          </a:prstGeom>
          <a:solidFill>
            <a:srgbClr val="C0C0C0"/>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2800" b="1" dirty="0">
                <a:solidFill>
                  <a:schemeClr val="bg1"/>
                </a:solidFill>
                <a:latin typeface="Tahoma" panose="020B0604030504040204" pitchFamily="34" charset="0"/>
                <a:ea typeface="宋体" panose="02010600030101010101" pitchFamily="2" charset="-122"/>
              </a:rPr>
              <a:t>行政经济</a:t>
            </a:r>
            <a:r>
              <a:rPr lang="zh-CN" altLang="en-US" sz="1800" b="1" dirty="0">
                <a:solidFill>
                  <a:schemeClr val="bg1"/>
                </a:solidFill>
                <a:latin typeface="Tahoma" panose="020B0604030504040204" pitchFamily="34" charset="0"/>
                <a:ea typeface="宋体" panose="02010600030101010101" pitchFamily="2" charset="-122"/>
              </a:rPr>
              <a:t> </a:t>
            </a:r>
            <a:endParaRPr lang="zh-CN" altLang="en-US" sz="1800" b="1" dirty="0">
              <a:solidFill>
                <a:schemeClr val="bg1"/>
              </a:solidFill>
              <a:latin typeface="Tahoma" panose="020B0604030504040204" pitchFamily="34" charset="0"/>
              <a:ea typeface="宋体" panose="02010600030101010101" pitchFamily="2" charset="-122"/>
            </a:endParaRPr>
          </a:p>
        </p:txBody>
      </p:sp>
      <p:sp>
        <p:nvSpPr>
          <p:cNvPr id="321545" name="右箭头 321544"/>
          <p:cNvSpPr/>
          <p:nvPr/>
        </p:nvSpPr>
        <p:spPr>
          <a:xfrm>
            <a:off x="4224338" y="2924175"/>
            <a:ext cx="3024187" cy="217488"/>
          </a:xfrm>
          <a:prstGeom prst="rightArrow">
            <a:avLst>
              <a:gd name="adj1" fmla="val 50000"/>
              <a:gd name="adj2" fmla="val 347626"/>
            </a:avLst>
          </a:prstGeom>
          <a:solidFill>
            <a:srgbClr val="CCFFCC"/>
          </a:solidFill>
          <a:ln w="57150" cap="flat" cmpd="sng">
            <a:solidFill>
              <a:srgbClr val="0000FF"/>
            </a:solidFill>
            <a:prstDash val="solid"/>
            <a:miter/>
            <a:headEnd type="none" w="med" len="med"/>
            <a:tailEnd type="none" w="med" len="med"/>
          </a:ln>
        </p:spPr>
        <p:txBody>
          <a:bodyPr wrap="none" anchor="ctr"/>
          <a:p>
            <a:pPr lvl="0" algn="ctr">
              <a:spcBef>
                <a:spcPct val="20000"/>
              </a:spcBef>
              <a:buChar char="•"/>
            </a:pPr>
            <a:endParaRPr sz="3600" dirty="0">
              <a:solidFill>
                <a:schemeClr val="bg1"/>
              </a:solidFill>
              <a:latin typeface="Times New Roman" panose="02020603050405020304" pitchFamily="18" charset="0"/>
              <a:ea typeface="宋体" panose="02010600030101010101" pitchFamily="2" charset="-122"/>
            </a:endParaRPr>
          </a:p>
        </p:txBody>
      </p:sp>
      <p:sp>
        <p:nvSpPr>
          <p:cNvPr id="321546" name="右箭头 321545"/>
          <p:cNvSpPr/>
          <p:nvPr/>
        </p:nvSpPr>
        <p:spPr>
          <a:xfrm>
            <a:off x="4224338" y="4508500"/>
            <a:ext cx="1943100" cy="288925"/>
          </a:xfrm>
          <a:prstGeom prst="rightArrow">
            <a:avLst>
              <a:gd name="adj1" fmla="val 50000"/>
              <a:gd name="adj2" fmla="val 168131"/>
            </a:avLst>
          </a:prstGeom>
          <a:solidFill>
            <a:srgbClr val="CCFFCC"/>
          </a:solidFill>
          <a:ln w="9525" cap="flat" cmpd="sng">
            <a:solidFill>
              <a:srgbClr val="0000FF"/>
            </a:solidFill>
            <a:prstDash val="solid"/>
            <a:miter/>
            <a:headEnd type="none" w="med" len="med"/>
            <a:tailEnd type="none" w="med" len="med"/>
          </a:ln>
        </p:spPr>
        <p:txBody>
          <a:bodyPr/>
          <a:p>
            <a:endParaRPr lang="zh-CN" altLang="en-US"/>
          </a:p>
        </p:txBody>
      </p:sp>
      <p:sp>
        <p:nvSpPr>
          <p:cNvPr id="321547" name="圆角矩形 321546"/>
          <p:cNvSpPr/>
          <p:nvPr/>
        </p:nvSpPr>
        <p:spPr>
          <a:xfrm>
            <a:off x="6456363" y="3860800"/>
            <a:ext cx="2447925" cy="433388"/>
          </a:xfrm>
          <a:prstGeom prst="roundRect">
            <a:avLst>
              <a:gd name="adj" fmla="val 16667"/>
            </a:avLst>
          </a:prstGeom>
          <a:solidFill>
            <a:schemeClr val="accent1"/>
          </a:solidFill>
          <a:ln w="9525" cap="flat" cmpd="sng">
            <a:solidFill>
              <a:schemeClr val="tx1"/>
            </a:solidFill>
            <a:prstDash val="solid"/>
            <a:headEnd type="none" w="med" len="med"/>
            <a:tailEnd type="none" w="med" len="med"/>
          </a:ln>
        </p:spPr>
        <p:txBody>
          <a:bodyPr wrap="none" anchor="ctr"/>
          <a:p>
            <a:pPr lvl="0" algn="ctr">
              <a:spcBef>
                <a:spcPct val="0"/>
              </a:spcBef>
              <a:buClr>
                <a:srgbClr val="000000"/>
              </a:buClr>
            </a:pPr>
            <a:r>
              <a:rPr lang="zh-CN" altLang="en-US" sz="2800" b="1" dirty="0">
                <a:solidFill>
                  <a:schemeClr val="bg1"/>
                </a:solidFill>
                <a:latin typeface="Arial" panose="020B0604020202020204" pitchFamily="34" charset="0"/>
                <a:ea typeface="宋体" panose="02010600030101010101" pitchFamily="2" charset="-122"/>
              </a:rPr>
              <a:t>市场失灵</a:t>
            </a:r>
            <a:endParaRPr lang="zh-CN" altLang="en-US" sz="2800" b="1" dirty="0">
              <a:solidFill>
                <a:schemeClr val="bg1"/>
              </a:solidFill>
              <a:latin typeface="Arial" panose="020B0604020202020204" pitchFamily="34" charset="0"/>
              <a:ea typeface="宋体" panose="02010600030101010101" pitchFamily="2" charset="-122"/>
            </a:endParaRPr>
          </a:p>
        </p:txBody>
      </p:sp>
      <p:sp>
        <p:nvSpPr>
          <p:cNvPr id="321548" name="圆角矩形 321547"/>
          <p:cNvSpPr/>
          <p:nvPr/>
        </p:nvSpPr>
        <p:spPr>
          <a:xfrm>
            <a:off x="6456363" y="4652963"/>
            <a:ext cx="2519362" cy="504825"/>
          </a:xfrm>
          <a:prstGeom prst="roundRect">
            <a:avLst>
              <a:gd name="adj" fmla="val 16667"/>
            </a:avLst>
          </a:prstGeom>
          <a:solidFill>
            <a:schemeClr val="accent1"/>
          </a:solidFill>
          <a:ln w="9525" cap="flat" cmpd="sng">
            <a:solidFill>
              <a:schemeClr val="tx1"/>
            </a:solidFill>
            <a:prstDash val="solid"/>
            <a:headEnd type="none" w="med" len="med"/>
            <a:tailEnd type="none" w="med" len="med"/>
          </a:ln>
        </p:spPr>
        <p:txBody>
          <a:bodyPr wrap="none" anchor="ctr"/>
          <a:p>
            <a:pPr lvl="0" algn="ctr">
              <a:spcBef>
                <a:spcPct val="0"/>
              </a:spcBef>
              <a:buClr>
                <a:srgbClr val="000000"/>
              </a:buClr>
            </a:pPr>
            <a:r>
              <a:rPr lang="zh-CN" altLang="en-US" sz="2800" b="1" dirty="0">
                <a:solidFill>
                  <a:schemeClr val="bg1"/>
                </a:solidFill>
                <a:latin typeface="Arial" panose="020B0604020202020204" pitchFamily="34" charset="0"/>
                <a:ea typeface="宋体" panose="02010600030101010101" pitchFamily="2" charset="-122"/>
              </a:rPr>
              <a:t>民商法无法弥补</a:t>
            </a:r>
            <a:endParaRPr lang="zh-CN" altLang="en-US" sz="2800" b="1" dirty="0">
              <a:solidFill>
                <a:schemeClr val="bg1"/>
              </a:solidFill>
              <a:latin typeface="Arial" panose="020B0604020202020204" pitchFamily="34" charset="0"/>
              <a:ea typeface="宋体" panose="02010600030101010101" pitchFamily="2" charset="-122"/>
            </a:endParaRPr>
          </a:p>
        </p:txBody>
      </p:sp>
      <p:sp>
        <p:nvSpPr>
          <p:cNvPr id="321549" name="圆角矩形 321548"/>
          <p:cNvSpPr/>
          <p:nvPr/>
        </p:nvSpPr>
        <p:spPr>
          <a:xfrm>
            <a:off x="6600825" y="5516563"/>
            <a:ext cx="2519363" cy="574675"/>
          </a:xfrm>
          <a:prstGeom prst="roundRect">
            <a:avLst>
              <a:gd name="adj" fmla="val 16667"/>
            </a:avLst>
          </a:prstGeom>
          <a:solidFill>
            <a:schemeClr val="accent1"/>
          </a:solidFill>
          <a:ln w="9525" cap="flat" cmpd="sng">
            <a:solidFill>
              <a:schemeClr val="tx1"/>
            </a:solidFill>
            <a:prstDash val="solid"/>
            <a:headEnd type="none" w="med" len="med"/>
            <a:tailEnd type="none" w="med" len="med"/>
          </a:ln>
        </p:spPr>
        <p:txBody>
          <a:bodyPr wrap="none" anchor="ctr"/>
          <a:p>
            <a:pPr lvl="0" algn="ctr">
              <a:spcBef>
                <a:spcPct val="0"/>
              </a:spcBef>
              <a:buClr>
                <a:srgbClr val="000000"/>
              </a:buClr>
            </a:pPr>
            <a:r>
              <a:rPr lang="zh-CN" altLang="en-US" sz="2800" b="1" dirty="0">
                <a:solidFill>
                  <a:schemeClr val="bg1"/>
                </a:solidFill>
                <a:latin typeface="Arial" panose="020B0604020202020204" pitchFamily="34" charset="0"/>
                <a:ea typeface="宋体" panose="02010600030101010101" pitchFamily="2" charset="-122"/>
              </a:rPr>
              <a:t>国家干预</a:t>
            </a:r>
            <a:endParaRPr lang="zh-CN" altLang="en-US" sz="2800" b="1" dirty="0">
              <a:solidFill>
                <a:schemeClr val="bg1"/>
              </a:solidFill>
              <a:latin typeface="Arial" panose="020B0604020202020204" pitchFamily="34" charset="0"/>
              <a:ea typeface="宋体" panose="02010600030101010101" pitchFamily="2" charset="-122"/>
            </a:endParaRPr>
          </a:p>
        </p:txBody>
      </p:sp>
      <p:sp>
        <p:nvSpPr>
          <p:cNvPr id="321550" name="圆角矩形 321549"/>
          <p:cNvSpPr/>
          <p:nvPr/>
        </p:nvSpPr>
        <p:spPr>
          <a:xfrm>
            <a:off x="9625013" y="3860800"/>
            <a:ext cx="720725" cy="2449513"/>
          </a:xfrm>
          <a:prstGeom prst="roundRect">
            <a:avLst>
              <a:gd name="adj" fmla="val 16667"/>
            </a:avLst>
          </a:prstGeom>
          <a:solidFill>
            <a:srgbClr val="C0C0C0"/>
          </a:solidFill>
          <a:ln w="9525" cap="flat" cmpd="sng">
            <a:solidFill>
              <a:schemeClr val="tx1"/>
            </a:solidFill>
            <a:prstDash val="solid"/>
            <a:headEnd type="none" w="med" len="med"/>
            <a:tailEnd type="none" w="med" len="med"/>
          </a:ln>
        </p:spPr>
        <p:txBody>
          <a:bodyPr wrap="none" anchor="ctr"/>
          <a:p>
            <a:pPr lvl="0" algn="ctr">
              <a:spcBef>
                <a:spcPct val="0"/>
              </a:spcBef>
              <a:buClr>
                <a:srgbClr val="000000"/>
              </a:buClr>
            </a:pPr>
            <a:r>
              <a:rPr lang="zh-CN" altLang="en-US" sz="2800" b="1" dirty="0">
                <a:solidFill>
                  <a:schemeClr val="bg1"/>
                </a:solidFill>
                <a:latin typeface="Arial" panose="020B0604020202020204" pitchFamily="34" charset="0"/>
                <a:ea typeface="宋体" panose="02010600030101010101" pitchFamily="2" charset="-122"/>
              </a:rPr>
              <a:t>政</a:t>
            </a:r>
            <a:endParaRPr lang="zh-CN" altLang="en-US" sz="2800" b="1" dirty="0">
              <a:solidFill>
                <a:schemeClr val="bg1"/>
              </a:solidFill>
              <a:latin typeface="Arial" panose="020B0604020202020204" pitchFamily="34" charset="0"/>
              <a:ea typeface="宋体" panose="02010600030101010101" pitchFamily="2" charset="-122"/>
            </a:endParaRPr>
          </a:p>
          <a:p>
            <a:pPr lvl="0" algn="ctr">
              <a:spcBef>
                <a:spcPct val="0"/>
              </a:spcBef>
              <a:buClr>
                <a:srgbClr val="000000"/>
              </a:buClr>
            </a:pPr>
            <a:r>
              <a:rPr lang="zh-CN" altLang="en-US" sz="2800" b="1" dirty="0">
                <a:solidFill>
                  <a:schemeClr val="bg1"/>
                </a:solidFill>
                <a:latin typeface="Arial" panose="020B0604020202020204" pitchFamily="34" charset="0"/>
                <a:ea typeface="宋体" panose="02010600030101010101" pitchFamily="2" charset="-122"/>
              </a:rPr>
              <a:t>府</a:t>
            </a:r>
            <a:endParaRPr lang="zh-CN" altLang="en-US" sz="2800" b="1" dirty="0">
              <a:solidFill>
                <a:schemeClr val="bg1"/>
              </a:solidFill>
              <a:latin typeface="Arial" panose="020B0604020202020204" pitchFamily="34" charset="0"/>
              <a:ea typeface="宋体" panose="02010600030101010101" pitchFamily="2" charset="-122"/>
            </a:endParaRPr>
          </a:p>
          <a:p>
            <a:pPr lvl="0" algn="ctr">
              <a:spcBef>
                <a:spcPct val="0"/>
              </a:spcBef>
              <a:buClr>
                <a:srgbClr val="000000"/>
              </a:buClr>
            </a:pPr>
            <a:r>
              <a:rPr lang="zh-CN" altLang="en-US" sz="2800" b="1" dirty="0">
                <a:solidFill>
                  <a:schemeClr val="bg1"/>
                </a:solidFill>
                <a:latin typeface="Arial" panose="020B0604020202020204" pitchFamily="34" charset="0"/>
                <a:ea typeface="宋体" panose="02010600030101010101" pitchFamily="2" charset="-122"/>
              </a:rPr>
              <a:t>推</a:t>
            </a:r>
            <a:endParaRPr lang="zh-CN" altLang="en-US" sz="2800" b="1" dirty="0">
              <a:solidFill>
                <a:schemeClr val="bg1"/>
              </a:solidFill>
              <a:latin typeface="Arial" panose="020B0604020202020204" pitchFamily="34" charset="0"/>
              <a:ea typeface="宋体" panose="02010600030101010101" pitchFamily="2" charset="-122"/>
            </a:endParaRPr>
          </a:p>
          <a:p>
            <a:pPr lvl="0" algn="ctr">
              <a:spcBef>
                <a:spcPct val="0"/>
              </a:spcBef>
              <a:buClr>
                <a:srgbClr val="000000"/>
              </a:buClr>
            </a:pPr>
            <a:r>
              <a:rPr lang="zh-CN" altLang="en-US" sz="2800" b="1" dirty="0">
                <a:solidFill>
                  <a:schemeClr val="bg1"/>
                </a:solidFill>
                <a:latin typeface="Arial" panose="020B0604020202020204" pitchFamily="34" charset="0"/>
                <a:ea typeface="宋体" panose="02010600030101010101" pitchFamily="2" charset="-122"/>
              </a:rPr>
              <a:t>进</a:t>
            </a:r>
            <a:endParaRPr lang="zh-CN" altLang="en-US" sz="2800" b="1" dirty="0">
              <a:solidFill>
                <a:schemeClr val="bg1"/>
              </a:solidFill>
              <a:latin typeface="Arial" panose="020B0604020202020204" pitchFamily="34" charset="0"/>
              <a:ea typeface="宋体" panose="02010600030101010101" pitchFamily="2" charset="-122"/>
            </a:endParaRPr>
          </a:p>
        </p:txBody>
      </p:sp>
      <p:sp>
        <p:nvSpPr>
          <p:cNvPr id="321551" name="左大括号 321550"/>
          <p:cNvSpPr/>
          <p:nvPr/>
        </p:nvSpPr>
        <p:spPr>
          <a:xfrm>
            <a:off x="6024563" y="3933825"/>
            <a:ext cx="360362" cy="2087563"/>
          </a:xfrm>
          <a:prstGeom prst="leftBrace">
            <a:avLst>
              <a:gd name="adj1" fmla="val 48274"/>
              <a:gd name="adj2" fmla="val 50000"/>
            </a:avLst>
          </a:prstGeom>
          <a:noFill/>
          <a:ln w="57150" cap="flat" cmpd="sng">
            <a:solidFill>
              <a:srgbClr val="0000FF"/>
            </a:solidFill>
            <a:prstDash val="solid"/>
            <a:headEnd type="none" w="med" len="med"/>
            <a:tailEnd type="none" w="med" len="med"/>
          </a:ln>
        </p:spPr>
        <p:txBody>
          <a:bodyPr/>
          <a:p>
            <a:endParaRPr lang="zh-CN" altLang="en-US"/>
          </a:p>
        </p:txBody>
      </p:sp>
      <p:sp>
        <p:nvSpPr>
          <p:cNvPr id="321552" name="直接连接符 321551"/>
          <p:cNvSpPr/>
          <p:nvPr/>
        </p:nvSpPr>
        <p:spPr>
          <a:xfrm>
            <a:off x="7608888" y="4292600"/>
            <a:ext cx="0" cy="288925"/>
          </a:xfrm>
          <a:prstGeom prst="line">
            <a:avLst/>
          </a:prstGeom>
          <a:ln w="57150" cap="flat" cmpd="sng">
            <a:solidFill>
              <a:schemeClr val="tx1"/>
            </a:solidFill>
            <a:prstDash val="solid"/>
            <a:headEnd type="none" w="med" len="med"/>
            <a:tailEnd type="triangle" w="med" len="med"/>
          </a:ln>
        </p:spPr>
      </p:sp>
      <p:sp>
        <p:nvSpPr>
          <p:cNvPr id="321553" name="直接连接符 321552"/>
          <p:cNvSpPr/>
          <p:nvPr/>
        </p:nvSpPr>
        <p:spPr>
          <a:xfrm>
            <a:off x="7608888" y="5229225"/>
            <a:ext cx="0" cy="360363"/>
          </a:xfrm>
          <a:prstGeom prst="line">
            <a:avLst/>
          </a:prstGeom>
          <a:ln w="57150" cap="flat" cmpd="sng">
            <a:solidFill>
              <a:schemeClr val="tx1"/>
            </a:solidFill>
            <a:prstDash val="solid"/>
            <a:headEnd type="none" w="med" len="med"/>
            <a:tailEnd type="triangle" w="med" len="med"/>
          </a:ln>
        </p:spPr>
      </p:sp>
      <p:sp>
        <p:nvSpPr>
          <p:cNvPr id="321554" name="直接连接符 321553"/>
          <p:cNvSpPr/>
          <p:nvPr/>
        </p:nvSpPr>
        <p:spPr>
          <a:xfrm>
            <a:off x="9912350" y="2997200"/>
            <a:ext cx="0" cy="863600"/>
          </a:xfrm>
          <a:prstGeom prst="line">
            <a:avLst/>
          </a:prstGeom>
          <a:ln w="76200" cap="flat" cmpd="sng">
            <a:solidFill>
              <a:srgbClr val="99CC00"/>
            </a:solidFill>
            <a:prstDash val="solid"/>
            <a:headEnd type="none" w="med" len="med"/>
            <a:tailEnd type="triangle" w="med" len="med"/>
          </a:ln>
        </p:spPr>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1538"/>
                                        </p:tgtEl>
                                        <p:attrNameLst>
                                          <p:attrName>style.visibility</p:attrName>
                                        </p:attrNameLst>
                                      </p:cBhvr>
                                      <p:to>
                                        <p:strVal val="visible"/>
                                      </p:to>
                                    </p:set>
                                    <p:anim calcmode="lin" valueType="num">
                                      <p:cBhvr additive="base">
                                        <p:cTn id="7" dur="500" fill="hold"/>
                                        <p:tgtEl>
                                          <p:spTgt spid="321538"/>
                                        </p:tgtEl>
                                        <p:attrNameLst>
                                          <p:attrName>ppt_x</p:attrName>
                                        </p:attrNameLst>
                                      </p:cBhvr>
                                      <p:tavLst>
                                        <p:tav tm="0">
                                          <p:val>
                                            <p:strVal val="#ppt_x"/>
                                          </p:val>
                                        </p:tav>
                                        <p:tav tm="100000">
                                          <p:val>
                                            <p:strVal val="#ppt_x"/>
                                          </p:val>
                                        </p:tav>
                                      </p:tavLst>
                                    </p:anim>
                                    <p:anim calcmode="lin" valueType="num">
                                      <p:cBhvr additive="base">
                                        <p:cTn id="8" dur="500" fill="hold"/>
                                        <p:tgtEl>
                                          <p:spTgt spid="32153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iterate type="lt">
                                    <p:tmPct val="0"/>
                                  </p:iterate>
                                  <p:childTnLst>
                                    <p:set>
                                      <p:cBhvr>
                                        <p:cTn id="12" dur="1" fill="hold">
                                          <p:stCondLst>
                                            <p:cond delay="0"/>
                                          </p:stCondLst>
                                        </p:cTn>
                                        <p:tgtEl>
                                          <p:spTgt spid="321539"/>
                                        </p:tgtEl>
                                        <p:attrNameLst>
                                          <p:attrName>style.visibility</p:attrName>
                                        </p:attrNameLst>
                                      </p:cBhvr>
                                      <p:to>
                                        <p:strVal val="visible"/>
                                      </p:to>
                                    </p:set>
                                    <p:animEffect transition="in" filter="box(in)">
                                      <p:cBhvr>
                                        <p:cTn id="13" dur="500"/>
                                        <p:tgtEl>
                                          <p:spTgt spid="321539"/>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21542"/>
                                        </p:tgtEl>
                                        <p:attrNameLst>
                                          <p:attrName>style.visibility</p:attrName>
                                        </p:attrNameLst>
                                      </p:cBhvr>
                                      <p:to>
                                        <p:strVal val="visible"/>
                                      </p:to>
                                    </p:set>
                                    <p:anim calcmode="lin" valueType="num">
                                      <p:cBhvr additive="base">
                                        <p:cTn id="18" dur="500" fill="hold"/>
                                        <p:tgtEl>
                                          <p:spTgt spid="321542"/>
                                        </p:tgtEl>
                                        <p:attrNameLst>
                                          <p:attrName>ppt_x</p:attrName>
                                        </p:attrNameLst>
                                      </p:cBhvr>
                                      <p:tavLst>
                                        <p:tav tm="0">
                                          <p:val>
                                            <p:strVal val="#ppt_x"/>
                                          </p:val>
                                        </p:tav>
                                        <p:tav tm="100000">
                                          <p:val>
                                            <p:strVal val="#ppt_x"/>
                                          </p:val>
                                        </p:tav>
                                      </p:tavLst>
                                    </p:anim>
                                    <p:anim calcmode="lin" valueType="num">
                                      <p:cBhvr additive="base">
                                        <p:cTn id="19" dur="500" fill="hold"/>
                                        <p:tgtEl>
                                          <p:spTgt spid="321542"/>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21540"/>
                                        </p:tgtEl>
                                        <p:attrNameLst>
                                          <p:attrName>style.visibility</p:attrName>
                                        </p:attrNameLst>
                                      </p:cBhvr>
                                      <p:to>
                                        <p:strVal val="visible"/>
                                      </p:to>
                                    </p:set>
                                    <p:anim calcmode="lin" valueType="num">
                                      <p:cBhvr additive="base">
                                        <p:cTn id="24" dur="500" fill="hold"/>
                                        <p:tgtEl>
                                          <p:spTgt spid="321540"/>
                                        </p:tgtEl>
                                        <p:attrNameLst>
                                          <p:attrName>ppt_x</p:attrName>
                                        </p:attrNameLst>
                                      </p:cBhvr>
                                      <p:tavLst>
                                        <p:tav tm="0">
                                          <p:val>
                                            <p:strVal val="#ppt_x"/>
                                          </p:val>
                                        </p:tav>
                                        <p:tav tm="100000">
                                          <p:val>
                                            <p:strVal val="#ppt_x"/>
                                          </p:val>
                                        </p:tav>
                                      </p:tavLst>
                                    </p:anim>
                                    <p:anim calcmode="lin" valueType="num">
                                      <p:cBhvr additive="base">
                                        <p:cTn id="25" dur="500" fill="hold"/>
                                        <p:tgtEl>
                                          <p:spTgt spid="321540"/>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21543"/>
                                        </p:tgtEl>
                                        <p:attrNameLst>
                                          <p:attrName>style.visibility</p:attrName>
                                        </p:attrNameLst>
                                      </p:cBhvr>
                                      <p:to>
                                        <p:strVal val="visible"/>
                                      </p:to>
                                    </p:set>
                                    <p:anim calcmode="lin" valueType="num">
                                      <p:cBhvr additive="base">
                                        <p:cTn id="30" dur="500" fill="hold"/>
                                        <p:tgtEl>
                                          <p:spTgt spid="321543"/>
                                        </p:tgtEl>
                                        <p:attrNameLst>
                                          <p:attrName>ppt_x</p:attrName>
                                        </p:attrNameLst>
                                      </p:cBhvr>
                                      <p:tavLst>
                                        <p:tav tm="0">
                                          <p:val>
                                            <p:strVal val="#ppt_x"/>
                                          </p:val>
                                        </p:tav>
                                        <p:tav tm="100000">
                                          <p:val>
                                            <p:strVal val="#ppt_x"/>
                                          </p:val>
                                        </p:tav>
                                      </p:tavLst>
                                    </p:anim>
                                    <p:anim calcmode="lin" valueType="num">
                                      <p:cBhvr additive="base">
                                        <p:cTn id="31" dur="500" fill="hold"/>
                                        <p:tgtEl>
                                          <p:spTgt spid="32154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321541"/>
                                        </p:tgtEl>
                                        <p:attrNameLst>
                                          <p:attrName>style.visibility</p:attrName>
                                        </p:attrNameLst>
                                      </p:cBhvr>
                                      <p:to>
                                        <p:strVal val="visible"/>
                                      </p:to>
                                    </p:set>
                                    <p:animEffect transition="in" filter="box(in)">
                                      <p:cBhvr>
                                        <p:cTn id="36" dur="500"/>
                                        <p:tgtEl>
                                          <p:spTgt spid="321541"/>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21545"/>
                                        </p:tgtEl>
                                        <p:attrNameLst>
                                          <p:attrName>style.visibility</p:attrName>
                                        </p:attrNameLst>
                                      </p:cBhvr>
                                      <p:to>
                                        <p:strVal val="visible"/>
                                      </p:to>
                                    </p:set>
                                    <p:anim calcmode="lin" valueType="num">
                                      <p:cBhvr additive="base">
                                        <p:cTn id="41" dur="500" fill="hold"/>
                                        <p:tgtEl>
                                          <p:spTgt spid="321545"/>
                                        </p:tgtEl>
                                        <p:attrNameLst>
                                          <p:attrName>ppt_x</p:attrName>
                                        </p:attrNameLst>
                                      </p:cBhvr>
                                      <p:tavLst>
                                        <p:tav tm="0">
                                          <p:val>
                                            <p:strVal val="#ppt_x"/>
                                          </p:val>
                                        </p:tav>
                                        <p:tav tm="100000">
                                          <p:val>
                                            <p:strVal val="#ppt_x"/>
                                          </p:val>
                                        </p:tav>
                                      </p:tavLst>
                                    </p:anim>
                                    <p:anim calcmode="lin" valueType="num">
                                      <p:cBhvr additive="base">
                                        <p:cTn id="42" dur="500" fill="hold"/>
                                        <p:tgtEl>
                                          <p:spTgt spid="321545"/>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21544"/>
                                        </p:tgtEl>
                                        <p:attrNameLst>
                                          <p:attrName>style.visibility</p:attrName>
                                        </p:attrNameLst>
                                      </p:cBhvr>
                                      <p:to>
                                        <p:strVal val="visible"/>
                                      </p:to>
                                    </p:set>
                                    <p:anim calcmode="lin" valueType="num">
                                      <p:cBhvr additive="base">
                                        <p:cTn id="47" dur="500" fill="hold"/>
                                        <p:tgtEl>
                                          <p:spTgt spid="321544"/>
                                        </p:tgtEl>
                                        <p:attrNameLst>
                                          <p:attrName>ppt_x</p:attrName>
                                        </p:attrNameLst>
                                      </p:cBhvr>
                                      <p:tavLst>
                                        <p:tav tm="0">
                                          <p:val>
                                            <p:strVal val="#ppt_x"/>
                                          </p:val>
                                        </p:tav>
                                        <p:tav tm="100000">
                                          <p:val>
                                            <p:strVal val="#ppt_x"/>
                                          </p:val>
                                        </p:tav>
                                      </p:tavLst>
                                    </p:anim>
                                    <p:anim calcmode="lin" valueType="num">
                                      <p:cBhvr additive="base">
                                        <p:cTn id="48" dur="500" fill="hold"/>
                                        <p:tgtEl>
                                          <p:spTgt spid="321544"/>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21546"/>
                                        </p:tgtEl>
                                        <p:attrNameLst>
                                          <p:attrName>style.visibility</p:attrName>
                                        </p:attrNameLst>
                                      </p:cBhvr>
                                      <p:to>
                                        <p:strVal val="visible"/>
                                      </p:to>
                                    </p:set>
                                    <p:anim calcmode="lin" valueType="num">
                                      <p:cBhvr additive="base">
                                        <p:cTn id="53" dur="500" fill="hold"/>
                                        <p:tgtEl>
                                          <p:spTgt spid="321546"/>
                                        </p:tgtEl>
                                        <p:attrNameLst>
                                          <p:attrName>ppt_x</p:attrName>
                                        </p:attrNameLst>
                                      </p:cBhvr>
                                      <p:tavLst>
                                        <p:tav tm="0">
                                          <p:val>
                                            <p:strVal val="#ppt_x"/>
                                          </p:val>
                                        </p:tav>
                                        <p:tav tm="100000">
                                          <p:val>
                                            <p:strVal val="#ppt_x"/>
                                          </p:val>
                                        </p:tav>
                                      </p:tavLst>
                                    </p:anim>
                                    <p:anim calcmode="lin" valueType="num">
                                      <p:cBhvr additive="base">
                                        <p:cTn id="54" dur="500" fill="hold"/>
                                        <p:tgtEl>
                                          <p:spTgt spid="321546"/>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321551"/>
                                        </p:tgtEl>
                                        <p:attrNameLst>
                                          <p:attrName>style.visibility</p:attrName>
                                        </p:attrNameLst>
                                      </p:cBhvr>
                                      <p:to>
                                        <p:strVal val="visible"/>
                                      </p:to>
                                    </p:set>
                                    <p:anim calcmode="lin" valueType="num">
                                      <p:cBhvr additive="base">
                                        <p:cTn id="59" dur="500" fill="hold"/>
                                        <p:tgtEl>
                                          <p:spTgt spid="321551"/>
                                        </p:tgtEl>
                                        <p:attrNameLst>
                                          <p:attrName>ppt_x</p:attrName>
                                        </p:attrNameLst>
                                      </p:cBhvr>
                                      <p:tavLst>
                                        <p:tav tm="0">
                                          <p:val>
                                            <p:strVal val="#ppt_x"/>
                                          </p:val>
                                        </p:tav>
                                        <p:tav tm="100000">
                                          <p:val>
                                            <p:strVal val="#ppt_x"/>
                                          </p:val>
                                        </p:tav>
                                      </p:tavLst>
                                    </p:anim>
                                    <p:anim calcmode="lin" valueType="num">
                                      <p:cBhvr additive="base">
                                        <p:cTn id="60" dur="500" fill="hold"/>
                                        <p:tgtEl>
                                          <p:spTgt spid="321551"/>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321547"/>
                                        </p:tgtEl>
                                        <p:attrNameLst>
                                          <p:attrName>style.visibility</p:attrName>
                                        </p:attrNameLst>
                                      </p:cBhvr>
                                      <p:to>
                                        <p:strVal val="visible"/>
                                      </p:to>
                                    </p:set>
                                    <p:anim calcmode="lin" valueType="num">
                                      <p:cBhvr additive="base">
                                        <p:cTn id="65" dur="500" fill="hold"/>
                                        <p:tgtEl>
                                          <p:spTgt spid="321547"/>
                                        </p:tgtEl>
                                        <p:attrNameLst>
                                          <p:attrName>ppt_x</p:attrName>
                                        </p:attrNameLst>
                                      </p:cBhvr>
                                      <p:tavLst>
                                        <p:tav tm="0">
                                          <p:val>
                                            <p:strVal val="#ppt_x"/>
                                          </p:val>
                                        </p:tav>
                                        <p:tav tm="100000">
                                          <p:val>
                                            <p:strVal val="#ppt_x"/>
                                          </p:val>
                                        </p:tav>
                                      </p:tavLst>
                                    </p:anim>
                                    <p:anim calcmode="lin" valueType="num">
                                      <p:cBhvr additive="base">
                                        <p:cTn id="66" dur="500" fill="hold"/>
                                        <p:tgtEl>
                                          <p:spTgt spid="321547"/>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321552"/>
                                        </p:tgtEl>
                                        <p:attrNameLst>
                                          <p:attrName>style.visibility</p:attrName>
                                        </p:attrNameLst>
                                      </p:cBhvr>
                                      <p:to>
                                        <p:strVal val="visible"/>
                                      </p:to>
                                    </p:set>
                                    <p:anim calcmode="lin" valueType="num">
                                      <p:cBhvr additive="base">
                                        <p:cTn id="71" dur="500" fill="hold"/>
                                        <p:tgtEl>
                                          <p:spTgt spid="321552"/>
                                        </p:tgtEl>
                                        <p:attrNameLst>
                                          <p:attrName>ppt_x</p:attrName>
                                        </p:attrNameLst>
                                      </p:cBhvr>
                                      <p:tavLst>
                                        <p:tav tm="0">
                                          <p:val>
                                            <p:strVal val="#ppt_x"/>
                                          </p:val>
                                        </p:tav>
                                        <p:tav tm="100000">
                                          <p:val>
                                            <p:strVal val="#ppt_x"/>
                                          </p:val>
                                        </p:tav>
                                      </p:tavLst>
                                    </p:anim>
                                    <p:anim calcmode="lin" valueType="num">
                                      <p:cBhvr additive="base">
                                        <p:cTn id="72" dur="500" fill="hold"/>
                                        <p:tgtEl>
                                          <p:spTgt spid="321552"/>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321548"/>
                                        </p:tgtEl>
                                        <p:attrNameLst>
                                          <p:attrName>style.visibility</p:attrName>
                                        </p:attrNameLst>
                                      </p:cBhvr>
                                      <p:to>
                                        <p:strVal val="visible"/>
                                      </p:to>
                                    </p:set>
                                    <p:anim calcmode="lin" valueType="num">
                                      <p:cBhvr additive="base">
                                        <p:cTn id="77" dur="500" fill="hold"/>
                                        <p:tgtEl>
                                          <p:spTgt spid="321548"/>
                                        </p:tgtEl>
                                        <p:attrNameLst>
                                          <p:attrName>ppt_x</p:attrName>
                                        </p:attrNameLst>
                                      </p:cBhvr>
                                      <p:tavLst>
                                        <p:tav tm="0">
                                          <p:val>
                                            <p:strVal val="#ppt_x"/>
                                          </p:val>
                                        </p:tav>
                                        <p:tav tm="100000">
                                          <p:val>
                                            <p:strVal val="#ppt_x"/>
                                          </p:val>
                                        </p:tav>
                                      </p:tavLst>
                                    </p:anim>
                                    <p:anim calcmode="lin" valueType="num">
                                      <p:cBhvr additive="base">
                                        <p:cTn id="78" dur="500" fill="hold"/>
                                        <p:tgtEl>
                                          <p:spTgt spid="321548"/>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nodeType="clickEffect">
                                  <p:stCondLst>
                                    <p:cond delay="0"/>
                                  </p:stCondLst>
                                  <p:childTnLst>
                                    <p:set>
                                      <p:cBhvr>
                                        <p:cTn id="82" dur="1" fill="hold">
                                          <p:stCondLst>
                                            <p:cond delay="0"/>
                                          </p:stCondLst>
                                        </p:cTn>
                                        <p:tgtEl>
                                          <p:spTgt spid="321553"/>
                                        </p:tgtEl>
                                        <p:attrNameLst>
                                          <p:attrName>style.visibility</p:attrName>
                                        </p:attrNameLst>
                                      </p:cBhvr>
                                      <p:to>
                                        <p:strVal val="visible"/>
                                      </p:to>
                                    </p:set>
                                    <p:anim calcmode="lin" valueType="num">
                                      <p:cBhvr additive="base">
                                        <p:cTn id="83" dur="500" fill="hold"/>
                                        <p:tgtEl>
                                          <p:spTgt spid="321553"/>
                                        </p:tgtEl>
                                        <p:attrNameLst>
                                          <p:attrName>ppt_x</p:attrName>
                                        </p:attrNameLst>
                                      </p:cBhvr>
                                      <p:tavLst>
                                        <p:tav tm="0">
                                          <p:val>
                                            <p:strVal val="#ppt_x"/>
                                          </p:val>
                                        </p:tav>
                                        <p:tav tm="100000">
                                          <p:val>
                                            <p:strVal val="#ppt_x"/>
                                          </p:val>
                                        </p:tav>
                                      </p:tavLst>
                                    </p:anim>
                                    <p:anim calcmode="lin" valueType="num">
                                      <p:cBhvr additive="base">
                                        <p:cTn id="84" dur="500" fill="hold"/>
                                        <p:tgtEl>
                                          <p:spTgt spid="321553"/>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321549"/>
                                        </p:tgtEl>
                                        <p:attrNameLst>
                                          <p:attrName>style.visibility</p:attrName>
                                        </p:attrNameLst>
                                      </p:cBhvr>
                                      <p:to>
                                        <p:strVal val="visible"/>
                                      </p:to>
                                    </p:set>
                                    <p:anim calcmode="lin" valueType="num">
                                      <p:cBhvr additive="base">
                                        <p:cTn id="89" dur="500" fill="hold"/>
                                        <p:tgtEl>
                                          <p:spTgt spid="321549"/>
                                        </p:tgtEl>
                                        <p:attrNameLst>
                                          <p:attrName>ppt_x</p:attrName>
                                        </p:attrNameLst>
                                      </p:cBhvr>
                                      <p:tavLst>
                                        <p:tav tm="0">
                                          <p:val>
                                            <p:strVal val="#ppt_x"/>
                                          </p:val>
                                        </p:tav>
                                        <p:tav tm="100000">
                                          <p:val>
                                            <p:strVal val="#ppt_x"/>
                                          </p:val>
                                        </p:tav>
                                      </p:tavLst>
                                    </p:anim>
                                    <p:anim calcmode="lin" valueType="num">
                                      <p:cBhvr additive="base">
                                        <p:cTn id="90" dur="500" fill="hold"/>
                                        <p:tgtEl>
                                          <p:spTgt spid="321549"/>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nodeType="clickEffect">
                                  <p:stCondLst>
                                    <p:cond delay="0"/>
                                  </p:stCondLst>
                                  <p:childTnLst>
                                    <p:set>
                                      <p:cBhvr>
                                        <p:cTn id="94" dur="1" fill="hold">
                                          <p:stCondLst>
                                            <p:cond delay="0"/>
                                          </p:stCondLst>
                                        </p:cTn>
                                        <p:tgtEl>
                                          <p:spTgt spid="321554"/>
                                        </p:tgtEl>
                                        <p:attrNameLst>
                                          <p:attrName>style.visibility</p:attrName>
                                        </p:attrNameLst>
                                      </p:cBhvr>
                                      <p:to>
                                        <p:strVal val="visible"/>
                                      </p:to>
                                    </p:set>
                                    <p:anim calcmode="lin" valueType="num">
                                      <p:cBhvr additive="base">
                                        <p:cTn id="95" dur="500" fill="hold"/>
                                        <p:tgtEl>
                                          <p:spTgt spid="321554"/>
                                        </p:tgtEl>
                                        <p:attrNameLst>
                                          <p:attrName>ppt_x</p:attrName>
                                        </p:attrNameLst>
                                      </p:cBhvr>
                                      <p:tavLst>
                                        <p:tav tm="0">
                                          <p:val>
                                            <p:strVal val="#ppt_x"/>
                                          </p:val>
                                        </p:tav>
                                        <p:tav tm="100000">
                                          <p:val>
                                            <p:strVal val="#ppt_x"/>
                                          </p:val>
                                        </p:tav>
                                      </p:tavLst>
                                    </p:anim>
                                    <p:anim calcmode="lin" valueType="num">
                                      <p:cBhvr additive="base">
                                        <p:cTn id="96" dur="500" fill="hold"/>
                                        <p:tgtEl>
                                          <p:spTgt spid="321554"/>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grpId="0" nodeType="clickEffect">
                                  <p:stCondLst>
                                    <p:cond delay="0"/>
                                  </p:stCondLst>
                                  <p:childTnLst>
                                    <p:set>
                                      <p:cBhvr>
                                        <p:cTn id="100" dur="1" fill="hold">
                                          <p:stCondLst>
                                            <p:cond delay="0"/>
                                          </p:stCondLst>
                                        </p:cTn>
                                        <p:tgtEl>
                                          <p:spTgt spid="321550"/>
                                        </p:tgtEl>
                                        <p:attrNameLst>
                                          <p:attrName>style.visibility</p:attrName>
                                        </p:attrNameLst>
                                      </p:cBhvr>
                                      <p:to>
                                        <p:strVal val="visible"/>
                                      </p:to>
                                    </p:set>
                                    <p:anim calcmode="lin" valueType="num">
                                      <p:cBhvr additive="base">
                                        <p:cTn id="101" dur="500" fill="hold"/>
                                        <p:tgtEl>
                                          <p:spTgt spid="321550"/>
                                        </p:tgtEl>
                                        <p:attrNameLst>
                                          <p:attrName>ppt_x</p:attrName>
                                        </p:attrNameLst>
                                      </p:cBhvr>
                                      <p:tavLst>
                                        <p:tav tm="0">
                                          <p:val>
                                            <p:strVal val="#ppt_x"/>
                                          </p:val>
                                        </p:tav>
                                        <p:tav tm="100000">
                                          <p:val>
                                            <p:strVal val="#ppt_x"/>
                                          </p:val>
                                        </p:tav>
                                      </p:tavLst>
                                    </p:anim>
                                    <p:anim calcmode="lin" valueType="num">
                                      <p:cBhvr additive="base">
                                        <p:cTn id="102" dur="500" fill="hold"/>
                                        <p:tgtEl>
                                          <p:spTgt spid="3215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1538" grpId="0"/>
      <p:bldP spid="321539" grpId="0" bldLvl="0" animBg="1"/>
      <p:bldP spid="321540" grpId="0" bldLvl="0" animBg="1"/>
      <p:bldP spid="321541" grpId="0" bldLvl="0" animBg="1"/>
      <p:bldP spid="321544" grpId="0" bldLvl="0" animBg="1"/>
      <p:bldP spid="321545" grpId="0" bldLvl="0" animBg="1"/>
      <p:bldP spid="321547" grpId="0" bldLvl="0" animBg="1"/>
      <p:bldP spid="321548" grpId="0" bldLvl="0" animBg="1"/>
      <p:bldP spid="321549" grpId="0" bldLvl="0" animBg="1"/>
      <p:bldP spid="321550"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标题 4097"/>
          <p:cNvSpPr>
            <a:spLocks noGrp="1"/>
          </p:cNvSpPr>
          <p:nvPr>
            <p:ph type="title"/>
          </p:nvPr>
        </p:nvSpPr>
        <p:spPr>
          <a:xfrm>
            <a:off x="2136775" y="581025"/>
            <a:ext cx="7920038" cy="647700"/>
          </a:xfrm>
        </p:spPr>
        <p:txBody>
          <a:bodyPr anchor="ctr"/>
          <a:p>
            <a:r>
              <a:rPr lang="zh-CN" altLang="en-US" sz="3600" b="1">
                <a:solidFill>
                  <a:srgbClr val="FFD03B"/>
                </a:solidFill>
                <a:latin typeface="微软雅黑" panose="020B0503020204020204" charset="-122"/>
                <a:ea typeface="宋体" panose="02010600030101010101" pitchFamily="2" charset="-122"/>
                <a:sym typeface="微软雅黑" panose="020B0503020204020204" charset="-122"/>
              </a:rPr>
              <a:t>学习目标</a:t>
            </a:r>
            <a:endParaRPr lang="zh-CN" altLang="en-US" sz="3600" b="1">
              <a:solidFill>
                <a:srgbClr val="FFD03B"/>
              </a:solidFill>
              <a:latin typeface="微软雅黑" panose="020B0503020204020204" charset="-122"/>
              <a:ea typeface="宋体" panose="02010600030101010101" pitchFamily="2" charset="-122"/>
              <a:sym typeface="微软雅黑" panose="020B0503020204020204" charset="-122"/>
            </a:endParaRPr>
          </a:p>
        </p:txBody>
      </p:sp>
      <p:sp>
        <p:nvSpPr>
          <p:cNvPr id="4098" name="圆角矩形 4098"/>
          <p:cNvSpPr/>
          <p:nvPr/>
        </p:nvSpPr>
        <p:spPr>
          <a:xfrm>
            <a:off x="2438400" y="3092450"/>
            <a:ext cx="2356485" cy="3358515"/>
          </a:xfrm>
          <a:prstGeom prst="roundRect">
            <a:avLst>
              <a:gd name="adj" fmla="val 4690"/>
            </a:avLst>
          </a:prstGeom>
          <a:noFill/>
          <a:ln w="57150" cap="flat" cmpd="sng">
            <a:solidFill>
              <a:srgbClr val="88CE58"/>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099" name="圆角矩形 4099"/>
          <p:cNvSpPr/>
          <p:nvPr/>
        </p:nvSpPr>
        <p:spPr>
          <a:xfrm>
            <a:off x="2654300" y="2949575"/>
            <a:ext cx="1863725" cy="287338"/>
          </a:xfrm>
          <a:prstGeom prst="roundRect">
            <a:avLst>
              <a:gd name="adj" fmla="val 50000"/>
            </a:avLst>
          </a:prstGeom>
          <a:gradFill rotWithShape="1">
            <a:gsLst>
              <a:gs pos="0">
                <a:srgbClr val="66B828"/>
              </a:gs>
              <a:gs pos="100000">
                <a:srgbClr val="2F611D"/>
              </a:gs>
            </a:gsLst>
            <a:lin ang="5400000" scaled="1"/>
            <a:tileRect/>
          </a:gradFill>
          <a:ln w="9525">
            <a:noFill/>
          </a:ln>
        </p:spPr>
        <p:txBody>
          <a:bodyPr anchor="t"/>
          <a:p>
            <a:pPr lvl="0"/>
            <a:endParaRPr lang="zh-CN" altLang="en-US">
              <a:ea typeface="宋体" panose="02010600030101010101" pitchFamily="2" charset="-122"/>
            </a:endParaRPr>
          </a:p>
        </p:txBody>
      </p:sp>
      <p:sp>
        <p:nvSpPr>
          <p:cNvPr id="4100" name="圆角矩形 4100"/>
          <p:cNvSpPr/>
          <p:nvPr/>
        </p:nvSpPr>
        <p:spPr>
          <a:xfrm>
            <a:off x="4948238" y="2662238"/>
            <a:ext cx="2295525" cy="3155950"/>
          </a:xfrm>
          <a:prstGeom prst="roundRect">
            <a:avLst>
              <a:gd name="adj" fmla="val 4690"/>
            </a:avLst>
          </a:prstGeom>
          <a:noFill/>
          <a:ln w="57150" cap="flat" cmpd="sng">
            <a:solidFill>
              <a:srgbClr val="D79133"/>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1" name="圆角矩形 4101"/>
          <p:cNvSpPr/>
          <p:nvPr/>
        </p:nvSpPr>
        <p:spPr>
          <a:xfrm>
            <a:off x="5164138" y="2519363"/>
            <a:ext cx="1863725" cy="287337"/>
          </a:xfrm>
          <a:prstGeom prst="roundRect">
            <a:avLst>
              <a:gd name="adj" fmla="val 50000"/>
            </a:avLst>
          </a:prstGeom>
          <a:gradFill rotWithShape="1">
            <a:gsLst>
              <a:gs pos="0">
                <a:srgbClr val="D79133"/>
              </a:gs>
              <a:gs pos="100000">
                <a:srgbClr val="634318"/>
              </a:gs>
            </a:gsLst>
            <a:lin ang="5400000" scaled="1"/>
            <a:tileRect/>
          </a:gradFill>
          <a:ln w="9525">
            <a:noFill/>
          </a:ln>
        </p:spPr>
        <p:txBody>
          <a:bodyPr anchor="t"/>
          <a:p>
            <a:pPr lvl="0"/>
            <a:endParaRPr lang="zh-CN" altLang="en-US">
              <a:ea typeface="宋体" panose="02010600030101010101" pitchFamily="2" charset="-122"/>
            </a:endParaRPr>
          </a:p>
        </p:txBody>
      </p:sp>
      <p:sp>
        <p:nvSpPr>
          <p:cNvPr id="4102" name="圆角矩形 4102"/>
          <p:cNvSpPr/>
          <p:nvPr/>
        </p:nvSpPr>
        <p:spPr>
          <a:xfrm>
            <a:off x="7458075" y="2160905"/>
            <a:ext cx="2295525" cy="3442970"/>
          </a:xfrm>
          <a:prstGeom prst="roundRect">
            <a:avLst>
              <a:gd name="adj" fmla="val 4690"/>
            </a:avLst>
          </a:prstGeom>
          <a:noFill/>
          <a:ln w="57150" cap="flat" cmpd="sng">
            <a:solidFill>
              <a:srgbClr val="4B71DD"/>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3" name="圆角矩形 4103"/>
          <p:cNvSpPr/>
          <p:nvPr/>
        </p:nvSpPr>
        <p:spPr>
          <a:xfrm>
            <a:off x="7673975" y="2017713"/>
            <a:ext cx="1863725" cy="287337"/>
          </a:xfrm>
          <a:prstGeom prst="roundRect">
            <a:avLst>
              <a:gd name="adj" fmla="val 50000"/>
            </a:avLst>
          </a:prstGeom>
          <a:gradFill rotWithShape="1">
            <a:gsLst>
              <a:gs pos="0">
                <a:srgbClr val="6D8CE5"/>
              </a:gs>
              <a:gs pos="100000">
                <a:srgbClr val="32416A"/>
              </a:gs>
            </a:gsLst>
            <a:lin ang="5400000" scaled="1"/>
            <a:tileRect/>
          </a:gradFill>
          <a:ln w="9525">
            <a:noFill/>
          </a:ln>
        </p:spPr>
        <p:txBody>
          <a:bodyPr anchor="t"/>
          <a:p>
            <a:pPr lvl="0"/>
            <a:endParaRPr lang="zh-CN" altLang="en-US">
              <a:ea typeface="宋体" panose="02010600030101010101" pitchFamily="2" charset="-122"/>
            </a:endParaRPr>
          </a:p>
        </p:txBody>
      </p:sp>
      <p:sp>
        <p:nvSpPr>
          <p:cNvPr id="4104" name="任意多边形 4104"/>
          <p:cNvSpPr/>
          <p:nvPr/>
        </p:nvSpPr>
        <p:spPr>
          <a:xfrm>
            <a:off x="4016375" y="1730375"/>
            <a:ext cx="1466850" cy="1157288"/>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93D267">
                  <a:alpha val="31999"/>
                </a:srgbClr>
              </a:gs>
              <a:gs pos="100000">
                <a:srgbClr val="88CE58"/>
              </a:gs>
            </a:gsLst>
            <a:lin ang="0" scaled="1"/>
            <a:tileRect/>
          </a:gradFill>
          <a:ln w="9525">
            <a:noFill/>
          </a:ln>
        </p:spPr>
        <p:txBody>
          <a:bodyPr/>
          <a:p>
            <a:endParaRPr lang="zh-CN" altLang="en-US"/>
          </a:p>
        </p:txBody>
      </p:sp>
      <p:sp>
        <p:nvSpPr>
          <p:cNvPr id="4105" name="任意多边形 4105"/>
          <p:cNvSpPr/>
          <p:nvPr/>
        </p:nvSpPr>
        <p:spPr>
          <a:xfrm>
            <a:off x="6597650" y="1228725"/>
            <a:ext cx="1466850" cy="1155700"/>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B48EED">
                  <a:alpha val="31999"/>
                </a:srgbClr>
              </a:gs>
              <a:gs pos="100000">
                <a:srgbClr val="AD83EB"/>
              </a:gs>
            </a:gsLst>
            <a:lin ang="0" scaled="1"/>
            <a:tileRect/>
          </a:gradFill>
          <a:ln w="9525">
            <a:noFill/>
          </a:ln>
        </p:spPr>
        <p:txBody>
          <a:bodyPr/>
          <a:p>
            <a:endParaRPr lang="zh-CN" altLang="en-US"/>
          </a:p>
        </p:txBody>
      </p:sp>
      <p:sp>
        <p:nvSpPr>
          <p:cNvPr id="4106" name="文本框 4106"/>
          <p:cNvSpPr txBox="1"/>
          <p:nvPr/>
        </p:nvSpPr>
        <p:spPr>
          <a:xfrm>
            <a:off x="2912745" y="2908300"/>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知识目标</a:t>
            </a:r>
            <a:endParaRPr lang="zh-CN" altLang="en-US" sz="1400" b="1">
              <a:solidFill>
                <a:srgbClr val="FFFFFF"/>
              </a:solidFill>
              <a:ea typeface="宋体" panose="02010600030101010101" pitchFamily="2" charset="-122"/>
            </a:endParaRPr>
          </a:p>
        </p:txBody>
      </p:sp>
      <p:sp>
        <p:nvSpPr>
          <p:cNvPr id="4107" name="文本框 4107"/>
          <p:cNvSpPr txBox="1"/>
          <p:nvPr/>
        </p:nvSpPr>
        <p:spPr>
          <a:xfrm>
            <a:off x="5541645" y="247808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能力目标</a:t>
            </a:r>
            <a:endParaRPr lang="zh-CN" altLang="en-US" b="1">
              <a:ea typeface="宋体" panose="02010600030101010101" pitchFamily="2" charset="-122"/>
            </a:endParaRPr>
          </a:p>
        </p:txBody>
      </p:sp>
      <p:sp>
        <p:nvSpPr>
          <p:cNvPr id="4108" name="文本框 4108"/>
          <p:cNvSpPr txBox="1"/>
          <p:nvPr/>
        </p:nvSpPr>
        <p:spPr>
          <a:xfrm>
            <a:off x="8056245" y="197643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素质目标</a:t>
            </a:r>
            <a:endParaRPr lang="zh-CN" altLang="en-US" b="1">
              <a:ea typeface="宋体" panose="02010600030101010101" pitchFamily="2" charset="-122"/>
            </a:endParaRPr>
          </a:p>
        </p:txBody>
      </p:sp>
      <p:sp>
        <p:nvSpPr>
          <p:cNvPr id="4109" name="矩形 4109"/>
          <p:cNvSpPr/>
          <p:nvPr/>
        </p:nvSpPr>
        <p:spPr>
          <a:xfrm>
            <a:off x="2438400" y="3429000"/>
            <a:ext cx="2079625" cy="1558925"/>
          </a:xfrm>
          <a:prstGeom prst="rect">
            <a:avLst/>
          </a:prstGeom>
          <a:noFill/>
          <a:ln w="9525">
            <a:noFill/>
          </a:ln>
        </p:spPr>
        <p:txBody>
          <a:bodyPr lIns="90000" tIns="46800" rIns="90000" bIns="46800" anchor="t">
            <a:spAutoFit/>
          </a:bodyPr>
          <a:p>
            <a:pPr lvl="0"/>
            <a:r>
              <a:rPr lang="zh-CN" altLang="en-US" sz="2400" b="1" dirty="0">
                <a:solidFill>
                  <a:srgbClr val="FFFF00"/>
                </a:solidFill>
                <a:ea typeface="黑体" panose="02010609060101010101" pitchFamily="2" charset="-122"/>
              </a:rPr>
              <a:t> </a:t>
            </a:r>
            <a:r>
              <a:rPr lang="zh-CN" altLang="en-US" sz="2400" b="1" dirty="0"/>
              <a:t>1.了解经济法的法律地位；2.掌握经济法律关系三要素</a:t>
            </a:r>
            <a:endParaRPr lang="zh-CN" altLang="en-US" sz="2400" b="1" dirty="0"/>
          </a:p>
        </p:txBody>
      </p:sp>
      <p:sp>
        <p:nvSpPr>
          <p:cNvPr id="4110" name="矩形 4110"/>
          <p:cNvSpPr/>
          <p:nvPr/>
        </p:nvSpPr>
        <p:spPr>
          <a:xfrm>
            <a:off x="5087938" y="2781300"/>
            <a:ext cx="2079625" cy="1376680"/>
          </a:xfrm>
          <a:prstGeom prst="rect">
            <a:avLst/>
          </a:prstGeom>
          <a:noFill/>
          <a:ln w="9525">
            <a:noFill/>
          </a:ln>
        </p:spPr>
        <p:txBody>
          <a:bodyPr wrap="square" lIns="90000" tIns="46800" rIns="90000" bIns="46800" anchor="t">
            <a:spAutoFit/>
          </a:bodyPr>
          <a:p>
            <a:pPr lvl="0" eaLnBrk="0" hangingPunct="0"/>
            <a:r>
              <a:rPr sz="2800" b="1"/>
              <a:t>1能分析经济法律关系三要素</a:t>
            </a:r>
            <a:endParaRPr sz="2800" b="1"/>
          </a:p>
        </p:txBody>
      </p:sp>
      <p:sp>
        <p:nvSpPr>
          <p:cNvPr id="4111" name="矩形 4111"/>
          <p:cNvSpPr/>
          <p:nvPr/>
        </p:nvSpPr>
        <p:spPr>
          <a:xfrm>
            <a:off x="7673975" y="2384425"/>
            <a:ext cx="2079625" cy="3510280"/>
          </a:xfrm>
          <a:prstGeom prst="rect">
            <a:avLst/>
          </a:prstGeom>
          <a:noFill/>
          <a:ln w="9525">
            <a:noFill/>
          </a:ln>
        </p:spPr>
        <p:txBody>
          <a:bodyPr wrap="square" lIns="90000" tIns="46800" rIns="90000" bIns="46800" anchor="t">
            <a:spAutoFit/>
          </a:bodyPr>
          <a:p>
            <a:pPr lvl="0" algn="l" eaLnBrk="0" hangingPunct="0"/>
            <a:r>
              <a:rPr lang="zh-CN" altLang="en-US" sz="2400" b="1" dirty="0">
                <a:solidFill>
                  <a:srgbClr val="FFFF00"/>
                </a:solidFill>
                <a:ea typeface="黑体" panose="02010609060101010101" pitchFamily="2" charset="-122"/>
              </a:rPr>
              <a:t>   </a:t>
            </a:r>
            <a:r>
              <a:rPr sz="2800" b="1"/>
              <a:t>  </a:t>
            </a:r>
            <a:r>
              <a:rPr lang="en-US" sz="2800" b="1"/>
              <a:t>1.</a:t>
            </a:r>
            <a:r>
              <a:rPr sz="2800" b="1">
                <a:sym typeface="微软雅黑" panose="020B0503020204020204" charset="-122"/>
              </a:rPr>
              <a:t>培养学生的法律意识。</a:t>
            </a:r>
            <a:r>
              <a:rPr lang="en-US" sz="2800" b="1">
                <a:sym typeface="微软雅黑" panose="020B0503020204020204" charset="-122"/>
              </a:rPr>
              <a:t>2.</a:t>
            </a:r>
            <a:r>
              <a:rPr sz="2800" b="1">
                <a:sym typeface="微软雅黑" panose="020B0503020204020204" charset="-122"/>
              </a:rPr>
              <a:t>具有较强的系统分析问题、解决问题能力及逻辑思维能力</a:t>
            </a:r>
            <a:endParaRPr sz="2800" b="1">
              <a:sym typeface="微软雅黑" panose="020B0503020204020204"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49" name="文本占位符 50177"/>
          <p:cNvSpPr>
            <a:spLocks noGrp="1"/>
          </p:cNvSpPr>
          <p:nvPr>
            <p:ph idx="1"/>
          </p:nvPr>
        </p:nvSpPr>
        <p:spPr>
          <a:xfrm>
            <a:off x="1774825" y="1412875"/>
            <a:ext cx="8382000" cy="3001963"/>
          </a:xfrm>
        </p:spPr>
        <p:txBody>
          <a:bodyPr anchor="t"/>
          <a:p>
            <a:pPr>
              <a:lnSpc>
                <a:spcPct val="90000"/>
              </a:lnSpc>
            </a:pPr>
            <a:r>
              <a:rPr lang="zh-CN" altLang="en-US" sz="3600" dirty="0">
                <a:ea typeface="宋体" panose="02010600030101010101" pitchFamily="2" charset="-122"/>
              </a:rPr>
              <a:t>经济法是国家为了保证经济协调发展而制定的有关于干预和调整国民经济管理关系和市场运行关系的法律规范的总称。</a:t>
            </a:r>
            <a:endParaRPr lang="zh-CN" altLang="en-US" sz="3600" dirty="0">
              <a:ea typeface="宋体" panose="02010600030101010101" pitchFamily="2" charset="-122"/>
            </a:endParaRPr>
          </a:p>
          <a:p>
            <a:pPr>
              <a:lnSpc>
                <a:spcPct val="90000"/>
              </a:lnSpc>
            </a:pPr>
            <a:endParaRPr lang="zh-CN" altLang="en-US" sz="3600" dirty="0">
              <a:ea typeface="宋体" panose="02010600030101010101" pitchFamily="2" charset="-122"/>
            </a:endParaRPr>
          </a:p>
        </p:txBody>
      </p:sp>
      <p:sp>
        <p:nvSpPr>
          <p:cNvPr id="53253" name="文本框 50181"/>
          <p:cNvSpPr txBox="1"/>
          <p:nvPr/>
        </p:nvSpPr>
        <p:spPr>
          <a:xfrm>
            <a:off x="1524000" y="836613"/>
            <a:ext cx="2329815" cy="518160"/>
          </a:xfrm>
          <a:prstGeom prst="rect">
            <a:avLst/>
          </a:prstGeom>
          <a:noFill/>
          <a:ln w="9525">
            <a:noFill/>
          </a:ln>
          <a:effectLst>
            <a:prstShdw prst="shdw17" dist="17961" dir="2699999">
              <a:srgbClr val="2F4D71"/>
            </a:prstShdw>
          </a:effectLst>
        </p:spPr>
        <p:txBody>
          <a:bodyPr wrap="none" anchor="t">
            <a:spAutoFit/>
          </a:bodyPr>
          <a:p>
            <a:pPr lvl="0"/>
            <a:r>
              <a:rPr lang="en-US" altLang="x-none" sz="2800" b="1" dirty="0">
                <a:latin typeface="宋体" panose="02010600030101010101" pitchFamily="2" charset="-122"/>
                <a:ea typeface="宋体" panose="02010600030101010101" pitchFamily="2" charset="-122"/>
              </a:rPr>
              <a:t>3</a:t>
            </a:r>
            <a:r>
              <a:rPr lang="zh-CN" altLang="en-US" sz="2800" b="1" dirty="0">
                <a:latin typeface="宋体" panose="02010600030101010101" pitchFamily="2" charset="-122"/>
                <a:ea typeface="宋体" panose="02010600030101010101" pitchFamily="2" charset="-122"/>
              </a:rPr>
              <a:t>.经济法概念</a:t>
            </a:r>
            <a:endParaRPr lang="zh-CN" altLang="en-US" sz="2800" b="1" dirty="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0818" name="标题 290817"/>
          <p:cNvSpPr>
            <a:spLocks noGrp="1"/>
          </p:cNvSpPr>
          <p:nvPr>
            <p:ph type="title"/>
          </p:nvPr>
        </p:nvSpPr>
        <p:spPr/>
        <p:txBody>
          <a:bodyPr lIns="92075" tIns="46038" rIns="92075" bIns="46038" anchor="ctr"/>
          <a:p>
            <a:r>
              <a:rPr lang="en-US" altLang="zh-CN" b="1" dirty="0">
                <a:solidFill>
                  <a:schemeClr val="bg1"/>
                </a:solidFill>
              </a:rPr>
              <a:t>  </a:t>
            </a:r>
            <a:r>
              <a:rPr lang="zh-CN" altLang="en-US" b="1" dirty="0">
                <a:solidFill>
                  <a:schemeClr val="bg1"/>
                </a:solidFill>
              </a:rPr>
              <a:t>理解时注意</a:t>
            </a:r>
            <a:endParaRPr lang="zh-CN" altLang="en-US" b="1">
              <a:solidFill>
                <a:schemeClr val="bg1"/>
              </a:solidFill>
            </a:endParaRPr>
          </a:p>
        </p:txBody>
      </p:sp>
      <p:sp>
        <p:nvSpPr>
          <p:cNvPr id="290819" name="文本占位符 290818"/>
          <p:cNvSpPr>
            <a:spLocks noGrp="1"/>
          </p:cNvSpPr>
          <p:nvPr>
            <p:ph type="body" idx="1"/>
          </p:nvPr>
        </p:nvSpPr>
        <p:spPr>
          <a:xfrm>
            <a:off x="2197418" y="1458913"/>
            <a:ext cx="7496175" cy="4941887"/>
          </a:xfrm>
        </p:spPr>
        <p:txBody>
          <a:bodyPr lIns="92075" tIns="46038" rIns="92075" bIns="46038">
            <a:normAutofit lnSpcReduction="10000"/>
          </a:bodyPr>
          <a:p>
            <a:pPr>
              <a:lnSpc>
                <a:spcPct val="90000"/>
              </a:lnSpc>
              <a:buFont typeface="Wingdings" panose="05000000000000000000" pitchFamily="2" charset="2"/>
              <a:buChar char="u"/>
            </a:pPr>
            <a:r>
              <a:rPr lang="zh-CN" altLang="en-US" sz="3200" b="1" dirty="0">
                <a:solidFill>
                  <a:schemeClr val="tx1"/>
                </a:solidFill>
                <a:effectLst>
                  <a:outerShdw blurRad="38100" dist="19050" dir="2700000" algn="tl" rotWithShape="0">
                    <a:schemeClr val="dk1">
                      <a:alpha val="40000"/>
                    </a:schemeClr>
                  </a:outerShdw>
                </a:effectLst>
              </a:rPr>
              <a:t>经济法的基本属性体现国家对经济的干预；</a:t>
            </a:r>
            <a:endParaRPr lang="zh-CN" altLang="en-US" sz="3200" b="1" dirty="0">
              <a:solidFill>
                <a:schemeClr val="tx1"/>
              </a:solidFill>
              <a:effectLst>
                <a:outerShdw blurRad="38100" dist="19050" dir="2700000" algn="tl" rotWithShape="0">
                  <a:schemeClr val="dk1">
                    <a:alpha val="40000"/>
                  </a:schemeClr>
                </a:outerShdw>
              </a:effectLst>
            </a:endParaRPr>
          </a:p>
          <a:p>
            <a:pPr>
              <a:lnSpc>
                <a:spcPct val="90000"/>
              </a:lnSpc>
              <a:buFont typeface="Wingdings" panose="05000000000000000000" pitchFamily="2" charset="2"/>
              <a:buChar char="u"/>
            </a:pPr>
            <a:r>
              <a:rPr lang="zh-CN" altLang="en-US" sz="3200" b="1" dirty="0">
                <a:solidFill>
                  <a:schemeClr val="tx1"/>
                </a:solidFill>
                <a:effectLst>
                  <a:outerShdw blurRad="38100" dist="19050" dir="2700000" algn="tl" rotWithShape="0">
                    <a:schemeClr val="dk1">
                      <a:alpha val="40000"/>
                    </a:schemeClr>
                  </a:outerShdw>
                </a:effectLst>
              </a:rPr>
              <a:t> 调整特定的经济关系，而不是一切经济关系；</a:t>
            </a:r>
            <a:endParaRPr lang="zh-CN" altLang="en-US" sz="3200" b="1" dirty="0">
              <a:solidFill>
                <a:schemeClr val="tx1"/>
              </a:solidFill>
              <a:effectLst>
                <a:outerShdw blurRad="38100" dist="19050" dir="2700000" algn="tl" rotWithShape="0">
                  <a:schemeClr val="dk1">
                    <a:alpha val="40000"/>
                  </a:schemeClr>
                </a:outerShdw>
              </a:effectLst>
            </a:endParaRPr>
          </a:p>
          <a:p>
            <a:pPr>
              <a:lnSpc>
                <a:spcPct val="90000"/>
              </a:lnSpc>
              <a:buFont typeface="Wingdings" panose="05000000000000000000" pitchFamily="2" charset="2"/>
              <a:buChar char="u"/>
            </a:pPr>
            <a:r>
              <a:rPr lang="zh-CN" altLang="en-US" sz="3200" b="1" dirty="0">
                <a:solidFill>
                  <a:schemeClr val="tx1"/>
                </a:solidFill>
                <a:effectLst>
                  <a:outerShdw blurRad="38100" dist="19050" dir="2700000" algn="tl" rotWithShape="0">
                    <a:schemeClr val="dk1">
                      <a:alpha val="40000"/>
                    </a:schemeClr>
                  </a:outerShdw>
                </a:effectLst>
              </a:rPr>
              <a:t>需要国家干预的经济关系。</a:t>
            </a:r>
            <a:endParaRPr lang="zh-CN" altLang="en-US" sz="3200" b="1" dirty="0">
              <a:solidFill>
                <a:schemeClr val="tx1"/>
              </a:solidFill>
              <a:effectLst>
                <a:outerShdw blurRad="38100" dist="19050" dir="2700000" algn="tl" rotWithShape="0">
                  <a:schemeClr val="dk1">
                    <a:alpha val="40000"/>
                  </a:schemeClr>
                </a:outerShdw>
              </a:effectLst>
            </a:endParaRPr>
          </a:p>
          <a:p>
            <a:pPr>
              <a:lnSpc>
                <a:spcPct val="90000"/>
              </a:lnSpc>
              <a:buNone/>
            </a:pPr>
            <a:r>
              <a:rPr lang="zh-CN" altLang="en-US" sz="3200" b="1" dirty="0"/>
              <a:t>   </a:t>
            </a:r>
            <a:r>
              <a:rPr lang="zh-CN" altLang="en-US" sz="3200" b="1" dirty="0">
                <a:solidFill>
                  <a:srgbClr val="FF0000"/>
                </a:solidFill>
                <a:ea typeface="楷体_GB2312" pitchFamily="49" charset="-122"/>
              </a:rPr>
              <a:t>“服务型”政府更需要政府将对经济活动的干预限制在必要范围，这种干预既是一种对公众的权力、也是对人民的义务。</a:t>
            </a:r>
            <a:endParaRPr lang="zh-CN" altLang="en-US" sz="3200" b="1" dirty="0">
              <a:solidFill>
                <a:srgbClr val="FF0000"/>
              </a:solidFill>
              <a:ea typeface="楷体_GB2312" pitchFamily="49" charset="-122"/>
            </a:endParaRPr>
          </a:p>
          <a:p>
            <a:pPr>
              <a:lnSpc>
                <a:spcPct val="90000"/>
              </a:lnSpc>
            </a:pPr>
            <a:endParaRPr lang="zh-CN" altLang="en-US" sz="3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682" name="标题 327681"/>
          <p:cNvSpPr>
            <a:spLocks noGrp="1"/>
          </p:cNvSpPr>
          <p:nvPr>
            <p:ph type="title"/>
          </p:nvPr>
        </p:nvSpPr>
        <p:spPr>
          <a:xfrm>
            <a:off x="2424113" y="620713"/>
            <a:ext cx="7710487" cy="431800"/>
          </a:xfrm>
        </p:spPr>
        <p:txBody>
          <a:bodyPr wrap="square" lIns="92075" tIns="46038" rIns="92075" bIns="46038" anchor="ctr">
            <a:normAutofit fontScale="90000"/>
          </a:bodyPr>
          <a:p>
            <a:pPr algn="ctr"/>
            <a:r>
              <a:rPr lang="zh-CN" altLang="en-US" sz="4000" dirty="0">
                <a:solidFill>
                  <a:schemeClr val="bg1"/>
                </a:solidFill>
              </a:rPr>
              <a:t>示   例</a:t>
            </a:r>
            <a:endParaRPr lang="zh-CN" altLang="en-US" sz="4000" dirty="0"/>
          </a:p>
        </p:txBody>
      </p:sp>
      <p:sp>
        <p:nvSpPr>
          <p:cNvPr id="327683" name="立方体 327682"/>
          <p:cNvSpPr/>
          <p:nvPr/>
        </p:nvSpPr>
        <p:spPr>
          <a:xfrm>
            <a:off x="7464425" y="1557338"/>
            <a:ext cx="1735138" cy="1277937"/>
          </a:xfrm>
          <a:prstGeom prst="cube">
            <a:avLst>
              <a:gd name="adj" fmla="val 25000"/>
            </a:avLst>
          </a:prstGeom>
          <a:solidFill>
            <a:srgbClr val="CCFFFF"/>
          </a:solidFill>
          <a:ln w="12700" cap="sq" cmpd="sng">
            <a:solidFill>
              <a:srgbClr val="000000"/>
            </a:solidFill>
            <a:prstDash val="solid"/>
            <a:miter/>
            <a:headEnd type="none" w="sm" len="sm"/>
            <a:tailEnd type="none" w="sm" len="sm"/>
          </a:ln>
        </p:spPr>
        <p:txBody>
          <a:bodyPr wrap="none" anchor="ctr"/>
          <a:p>
            <a:pPr lvl="0" algn="ctr">
              <a:spcBef>
                <a:spcPct val="0"/>
              </a:spcBef>
            </a:pPr>
            <a:r>
              <a:rPr lang="zh-CN" altLang="en-US" sz="2400" b="1" dirty="0">
                <a:solidFill>
                  <a:srgbClr val="170712"/>
                </a:solidFill>
                <a:latin typeface="Times New Roman" panose="02020603050405020304" pitchFamily="18" charset="0"/>
                <a:ea typeface="宋体" panose="02010600030101010101" pitchFamily="2" charset="-122"/>
              </a:rPr>
              <a:t>某化工厂</a:t>
            </a:r>
            <a:endParaRPr lang="zh-CN" altLang="en-US" sz="2400" b="1" dirty="0">
              <a:solidFill>
                <a:srgbClr val="170712"/>
              </a:solidFill>
              <a:latin typeface="Times New Roman" panose="02020603050405020304" pitchFamily="18" charset="0"/>
              <a:ea typeface="宋体" panose="02010600030101010101" pitchFamily="2" charset="-122"/>
            </a:endParaRPr>
          </a:p>
        </p:txBody>
      </p:sp>
      <p:sp>
        <p:nvSpPr>
          <p:cNvPr id="327684" name="立方体 327683"/>
          <p:cNvSpPr/>
          <p:nvPr/>
        </p:nvSpPr>
        <p:spPr>
          <a:xfrm>
            <a:off x="2711450" y="1773238"/>
            <a:ext cx="2484438" cy="1152525"/>
          </a:xfrm>
          <a:prstGeom prst="cube">
            <a:avLst>
              <a:gd name="adj" fmla="val 25000"/>
            </a:avLst>
          </a:prstGeom>
          <a:solidFill>
            <a:srgbClr val="FFCC99"/>
          </a:solidFill>
          <a:ln w="12700" cap="sq" cmpd="sng">
            <a:solidFill>
              <a:srgbClr val="000000"/>
            </a:solidFill>
            <a:prstDash val="solid"/>
            <a:miter/>
            <a:headEnd type="none" w="sm" len="sm"/>
            <a:tailEnd type="none" w="sm" len="sm"/>
          </a:ln>
        </p:spPr>
        <p:txBody>
          <a:bodyPr wrap="none" anchor="ctr"/>
          <a:p>
            <a:pPr lvl="0" algn="ctr">
              <a:spcBef>
                <a:spcPct val="0"/>
              </a:spcBef>
            </a:pPr>
            <a:r>
              <a:rPr lang="zh-CN" altLang="en-US" sz="2400" b="1" dirty="0">
                <a:solidFill>
                  <a:srgbClr val="170712"/>
                </a:solidFill>
                <a:latin typeface="Verdana" panose="020B0604030504040204" pitchFamily="34" charset="0"/>
                <a:ea typeface="宋体" panose="02010600030101010101" pitchFamily="2" charset="-122"/>
              </a:rPr>
              <a:t>某实业有限公司</a:t>
            </a:r>
            <a:endParaRPr lang="zh-CN" altLang="en-US" sz="2400" b="1" dirty="0">
              <a:solidFill>
                <a:srgbClr val="170712"/>
              </a:solidFill>
              <a:latin typeface="Verdana" panose="020B0604030504040204" pitchFamily="34" charset="0"/>
              <a:ea typeface="宋体" panose="02010600030101010101" pitchFamily="2" charset="-122"/>
            </a:endParaRPr>
          </a:p>
        </p:txBody>
      </p:sp>
      <p:sp>
        <p:nvSpPr>
          <p:cNvPr id="327685" name="立方体 327684"/>
          <p:cNvSpPr/>
          <p:nvPr/>
        </p:nvSpPr>
        <p:spPr>
          <a:xfrm>
            <a:off x="4943475" y="3860800"/>
            <a:ext cx="3384550" cy="936625"/>
          </a:xfrm>
          <a:prstGeom prst="cube">
            <a:avLst>
              <a:gd name="adj" fmla="val 25000"/>
            </a:avLst>
          </a:prstGeom>
          <a:solidFill>
            <a:srgbClr val="FF99CC"/>
          </a:solidFill>
          <a:ln w="12700" cap="sq" cmpd="sng">
            <a:solidFill>
              <a:srgbClr val="000000"/>
            </a:solidFill>
            <a:prstDash val="solid"/>
            <a:miter/>
            <a:headEnd type="none" w="sm" len="sm"/>
            <a:tailEnd type="none" w="sm" len="sm"/>
          </a:ln>
        </p:spPr>
        <p:txBody>
          <a:bodyPr wrap="none" anchor="ctr"/>
          <a:p>
            <a:pPr lvl="0" algn="ctr">
              <a:spcBef>
                <a:spcPct val="0"/>
              </a:spcBef>
            </a:pPr>
            <a:r>
              <a:rPr lang="zh-CN" altLang="en-US" sz="2400" b="1" dirty="0">
                <a:solidFill>
                  <a:srgbClr val="170712"/>
                </a:solidFill>
                <a:latin typeface="Times New Roman" panose="02020603050405020304" pitchFamily="18" charset="0"/>
                <a:ea typeface="宋体" panose="02010600030101010101" pitchFamily="2" charset="-122"/>
              </a:rPr>
              <a:t>兴旺化工有限责任公司</a:t>
            </a:r>
            <a:endParaRPr lang="zh-CN" altLang="en-US" sz="2400" b="1" dirty="0">
              <a:solidFill>
                <a:srgbClr val="170712"/>
              </a:solidFill>
              <a:latin typeface="Times New Roman" panose="02020603050405020304" pitchFamily="18" charset="0"/>
              <a:ea typeface="宋体" panose="02010600030101010101" pitchFamily="2" charset="-122"/>
            </a:endParaRPr>
          </a:p>
        </p:txBody>
      </p:sp>
      <p:sp>
        <p:nvSpPr>
          <p:cNvPr id="327686" name="直接连接符 327685"/>
          <p:cNvSpPr/>
          <p:nvPr/>
        </p:nvSpPr>
        <p:spPr>
          <a:xfrm>
            <a:off x="4583113" y="2924175"/>
            <a:ext cx="792162" cy="936625"/>
          </a:xfrm>
          <a:prstGeom prst="line">
            <a:avLst/>
          </a:prstGeom>
          <a:ln w="9525" cap="flat" cmpd="sng">
            <a:solidFill>
              <a:schemeClr val="bg1"/>
            </a:solidFill>
            <a:prstDash val="solid"/>
            <a:miter/>
            <a:headEnd type="none" w="med" len="med"/>
            <a:tailEnd type="triangle" w="med" len="med"/>
          </a:ln>
        </p:spPr>
      </p:sp>
      <p:sp>
        <p:nvSpPr>
          <p:cNvPr id="327687" name="直接连接符 327686"/>
          <p:cNvSpPr/>
          <p:nvPr/>
        </p:nvSpPr>
        <p:spPr>
          <a:xfrm flipH="1">
            <a:off x="7464425" y="2852738"/>
            <a:ext cx="647700" cy="1008062"/>
          </a:xfrm>
          <a:prstGeom prst="line">
            <a:avLst/>
          </a:prstGeom>
          <a:ln w="9525" cap="flat" cmpd="sng">
            <a:solidFill>
              <a:schemeClr val="bg1"/>
            </a:solidFill>
            <a:prstDash val="solid"/>
            <a:miter/>
            <a:headEnd type="none" w="med" len="med"/>
            <a:tailEnd type="triangle" w="med" len="med"/>
          </a:ln>
        </p:spPr>
      </p:sp>
      <p:sp>
        <p:nvSpPr>
          <p:cNvPr id="327688" name="直接连接符 327687"/>
          <p:cNvSpPr/>
          <p:nvPr/>
        </p:nvSpPr>
        <p:spPr>
          <a:xfrm>
            <a:off x="5254625" y="2349500"/>
            <a:ext cx="2209800" cy="0"/>
          </a:xfrm>
          <a:prstGeom prst="line">
            <a:avLst/>
          </a:prstGeom>
          <a:ln>
            <a:headEnd type="triangle" w="med" len="med"/>
            <a:tailEnd type="triangle" w="med" len="med"/>
          </a:ln>
        </p:spPr>
        <p:style>
          <a:lnRef idx="3">
            <a:schemeClr val="dk1"/>
          </a:lnRef>
          <a:fillRef idx="0">
            <a:schemeClr val="dk1"/>
          </a:fillRef>
          <a:effectRef idx="2">
            <a:schemeClr val="dk1"/>
          </a:effectRef>
          <a:fontRef idx="minor">
            <a:schemeClr val="tx1"/>
          </a:fontRef>
        </p:style>
      </p:sp>
      <p:sp>
        <p:nvSpPr>
          <p:cNvPr id="327689" name="直接连接符 327688"/>
          <p:cNvSpPr/>
          <p:nvPr/>
        </p:nvSpPr>
        <p:spPr>
          <a:xfrm>
            <a:off x="5232400" y="2492375"/>
            <a:ext cx="2209800" cy="0"/>
          </a:xfrm>
          <a:prstGeom prst="line">
            <a:avLst/>
          </a:prstGeom>
          <a:ln w="9525" cap="flat" cmpd="sng">
            <a:solidFill>
              <a:schemeClr val="bg1"/>
            </a:solidFill>
            <a:prstDash val="solid"/>
            <a:miter/>
            <a:headEnd type="none" w="med" len="med"/>
            <a:tailEnd type="triangle" w="med" len="med"/>
          </a:ln>
        </p:spPr>
      </p:sp>
      <p:sp>
        <p:nvSpPr>
          <p:cNvPr id="327690" name="文本框 327689"/>
          <p:cNvSpPr txBox="1"/>
          <p:nvPr/>
        </p:nvSpPr>
        <p:spPr>
          <a:xfrm>
            <a:off x="3432175" y="3357563"/>
            <a:ext cx="1524000" cy="459740"/>
          </a:xfrm>
          <a:prstGeom prst="rect">
            <a:avLst/>
          </a:prstGeom>
          <a:noFill/>
          <a:ln w="9525">
            <a:noFill/>
          </a:ln>
        </p:spPr>
        <p:txBody>
          <a:bodyPr>
            <a:spAutoFit/>
          </a:bodyPr>
          <a:p>
            <a:pPr lvl="0" algn="ctr">
              <a:spcBef>
                <a:spcPct val="0"/>
              </a:spcBef>
            </a:pPr>
            <a:r>
              <a:rPr lang="en-US" altLang="zh-CN" sz="2400" b="1" dirty="0">
                <a:solidFill>
                  <a:schemeClr val="tx1"/>
                </a:solidFill>
                <a:effectLst>
                  <a:outerShdw blurRad="38100" dist="19050" dir="2700000" algn="tl" rotWithShape="0">
                    <a:schemeClr val="dk1">
                      <a:alpha val="40000"/>
                    </a:schemeClr>
                  </a:outerShdw>
                </a:effectLst>
                <a:latin typeface="Verdana" panose="020B0604030504040204" pitchFamily="34" charset="0"/>
                <a:ea typeface="宋体" panose="02010600030101010101" pitchFamily="2" charset="-122"/>
              </a:rPr>
              <a:t>25</a:t>
            </a:r>
            <a:r>
              <a:rPr lang="zh-CN" altLang="en-US" sz="2400" b="1" dirty="0">
                <a:solidFill>
                  <a:schemeClr val="tx1"/>
                </a:solidFill>
                <a:effectLst>
                  <a:outerShdw blurRad="38100" dist="19050" dir="2700000" algn="tl" rotWithShape="0">
                    <a:schemeClr val="dk1">
                      <a:alpha val="40000"/>
                    </a:schemeClr>
                  </a:outerShdw>
                </a:effectLst>
                <a:latin typeface="Verdana" panose="020B0604030504040204" pitchFamily="34" charset="0"/>
                <a:ea typeface="宋体" panose="02010600030101010101" pitchFamily="2" charset="-122"/>
              </a:rPr>
              <a:t>万元</a:t>
            </a:r>
            <a:endParaRPr lang="zh-CN" altLang="en-US" sz="2400" b="1" dirty="0">
              <a:solidFill>
                <a:schemeClr val="tx1"/>
              </a:solidFill>
              <a:effectLst>
                <a:outerShdw blurRad="38100" dist="19050" dir="2700000" algn="tl" rotWithShape="0">
                  <a:schemeClr val="dk1">
                    <a:alpha val="40000"/>
                  </a:schemeClr>
                </a:outerShdw>
              </a:effectLst>
              <a:latin typeface="Verdana" panose="020B0604030504040204" pitchFamily="34" charset="0"/>
              <a:ea typeface="宋体" panose="02010600030101010101" pitchFamily="2" charset="-122"/>
            </a:endParaRPr>
          </a:p>
        </p:txBody>
      </p:sp>
      <p:sp>
        <p:nvSpPr>
          <p:cNvPr id="327691" name="文本框 327690"/>
          <p:cNvSpPr txBox="1"/>
          <p:nvPr/>
        </p:nvSpPr>
        <p:spPr>
          <a:xfrm>
            <a:off x="5448300" y="1484313"/>
            <a:ext cx="1997075" cy="701040"/>
          </a:xfrm>
          <a:prstGeom prst="rect">
            <a:avLst/>
          </a:prstGeom>
          <a:noFill/>
          <a:ln w="9525">
            <a:noFill/>
          </a:ln>
        </p:spPr>
        <p:txBody>
          <a:bodyPr>
            <a:spAutoFit/>
          </a:bodyPr>
          <a:p>
            <a:pPr lvl="0">
              <a:spcBef>
                <a:spcPct val="0"/>
              </a:spcBef>
            </a:pPr>
            <a:r>
              <a:rPr lang="zh-CN" altLang="en-US" sz="2000" b="1" dirty="0">
                <a:solidFill>
                  <a:schemeClr val="tx1"/>
                </a:solidFill>
                <a:effectLst>
                  <a:outerShdw blurRad="38100" dist="19050" dir="2700000" algn="tl" rotWithShape="0">
                    <a:schemeClr val="dk1">
                      <a:alpha val="40000"/>
                    </a:schemeClr>
                  </a:outerShdw>
                </a:effectLst>
                <a:latin typeface="Verdana" panose="020B0604030504040204" pitchFamily="34" charset="0"/>
                <a:ea typeface="宋体" panose="02010600030101010101" pitchFamily="2" charset="-122"/>
              </a:rPr>
              <a:t>协商，达成协议，成立公司</a:t>
            </a:r>
            <a:endParaRPr lang="zh-CN" altLang="en-US" sz="2000" b="1" dirty="0">
              <a:solidFill>
                <a:schemeClr val="tx1"/>
              </a:solidFill>
              <a:effectLst>
                <a:outerShdw blurRad="38100" dist="19050" dir="2700000" algn="tl" rotWithShape="0">
                  <a:schemeClr val="dk1">
                    <a:alpha val="40000"/>
                  </a:schemeClr>
                </a:outerShdw>
              </a:effectLst>
              <a:latin typeface="Verdana" panose="020B0604030504040204" pitchFamily="34" charset="0"/>
              <a:ea typeface="宋体" panose="02010600030101010101" pitchFamily="2" charset="-122"/>
            </a:endParaRPr>
          </a:p>
        </p:txBody>
      </p:sp>
      <p:sp>
        <p:nvSpPr>
          <p:cNvPr id="327693" name="文本框 327692"/>
          <p:cNvSpPr txBox="1"/>
          <p:nvPr/>
        </p:nvSpPr>
        <p:spPr>
          <a:xfrm>
            <a:off x="7888605" y="3357563"/>
            <a:ext cx="1311275" cy="459740"/>
          </a:xfrm>
          <a:prstGeom prst="rect">
            <a:avLst/>
          </a:prstGeom>
          <a:noFill/>
          <a:ln w="9525">
            <a:noFill/>
          </a:ln>
        </p:spPr>
        <p:txBody>
          <a:bodyPr>
            <a:spAutoFit/>
          </a:bodyPr>
          <a:p>
            <a:pPr lvl="0">
              <a:spcBef>
                <a:spcPct val="0"/>
              </a:spcBef>
            </a:pPr>
            <a:r>
              <a:rPr lang="en-US" altLang="zh-CN" sz="2400" b="1" dirty="0">
                <a:solidFill>
                  <a:schemeClr val="tx1"/>
                </a:solidFill>
                <a:effectLst>
                  <a:outerShdw blurRad="38100" dist="19050" dir="2700000" algn="tl" rotWithShape="0">
                    <a:schemeClr val="dk1">
                      <a:alpha val="40000"/>
                    </a:schemeClr>
                  </a:outerShdw>
                </a:effectLst>
                <a:latin typeface="Verdana" panose="020B0604030504040204" pitchFamily="34" charset="0"/>
                <a:ea typeface="宋体" panose="02010600030101010101" pitchFamily="2" charset="-122"/>
              </a:rPr>
              <a:t>35</a:t>
            </a:r>
            <a:r>
              <a:rPr lang="zh-CN" altLang="en-US" sz="2400" b="1" dirty="0">
                <a:solidFill>
                  <a:schemeClr val="tx1"/>
                </a:solidFill>
                <a:effectLst>
                  <a:outerShdw blurRad="38100" dist="19050" dir="2700000" algn="tl" rotWithShape="0">
                    <a:schemeClr val="dk1">
                      <a:alpha val="40000"/>
                    </a:schemeClr>
                  </a:outerShdw>
                </a:effectLst>
                <a:latin typeface="Verdana" panose="020B0604030504040204" pitchFamily="34" charset="0"/>
                <a:ea typeface="宋体" panose="02010600030101010101" pitchFamily="2" charset="-122"/>
              </a:rPr>
              <a:t>万元</a:t>
            </a:r>
            <a:endParaRPr lang="zh-CN" altLang="en-US" sz="2400" b="1" dirty="0">
              <a:solidFill>
                <a:schemeClr val="tx1"/>
              </a:solidFill>
              <a:effectLst>
                <a:outerShdw blurRad="38100" dist="19050" dir="2700000" algn="tl" rotWithShape="0">
                  <a:schemeClr val="dk1">
                    <a:alpha val="40000"/>
                  </a:schemeClr>
                </a:outerShdw>
              </a:effectLst>
              <a:latin typeface="Verdana" panose="020B0604030504040204" pitchFamily="34" charset="0"/>
              <a:ea typeface="宋体" panose="02010600030101010101" pitchFamily="2" charset="-122"/>
            </a:endParaRPr>
          </a:p>
        </p:txBody>
      </p:sp>
      <p:sp>
        <p:nvSpPr>
          <p:cNvPr id="327695" name="云形标注 327694"/>
          <p:cNvSpPr/>
          <p:nvPr/>
        </p:nvSpPr>
        <p:spPr>
          <a:xfrm>
            <a:off x="1524000" y="4868863"/>
            <a:ext cx="4465638" cy="863600"/>
          </a:xfrm>
          <a:prstGeom prst="cloudCallout">
            <a:avLst>
              <a:gd name="adj1" fmla="val 23444"/>
              <a:gd name="adj2" fmla="val -187134"/>
            </a:avLst>
          </a:prstGeom>
          <a:solidFill>
            <a:srgbClr val="99CCFF"/>
          </a:solidFill>
          <a:ln w="9525" cap="flat" cmpd="sng">
            <a:solidFill>
              <a:schemeClr val="tx1"/>
            </a:solidFill>
            <a:prstDash val="solid"/>
            <a:headEnd type="none" w="med" len="med"/>
            <a:tailEnd type="none" w="med" len="med"/>
          </a:ln>
        </p:spPr>
        <p:txBody>
          <a:bodyPr/>
          <a:p>
            <a:pPr lvl="0" algn="ctr">
              <a:spcBef>
                <a:spcPct val="0"/>
              </a:spcBef>
              <a:buClr>
                <a:srgbClr val="000000"/>
              </a:buClr>
            </a:pPr>
            <a:r>
              <a:rPr lang="zh-CN" altLang="en-US" sz="2000" b="1" dirty="0">
                <a:solidFill>
                  <a:schemeClr val="bg1"/>
                </a:solidFill>
                <a:latin typeface="Tahoma" panose="020B0604030504040204" pitchFamily="34" charset="0"/>
                <a:ea typeface="宋体" panose="02010600030101010101" pitchFamily="2" charset="-122"/>
              </a:rPr>
              <a:t>思考</a:t>
            </a:r>
            <a:r>
              <a:rPr lang="en-US" altLang="zh-CN" sz="2000" b="1" dirty="0">
                <a:solidFill>
                  <a:schemeClr val="bg1"/>
                </a:solidFill>
                <a:latin typeface="Tahoma" panose="020B0604030504040204" pitchFamily="34" charset="0"/>
                <a:ea typeface="宋体" panose="02010600030101010101" pitchFamily="2" charset="-122"/>
              </a:rPr>
              <a:t>:</a:t>
            </a:r>
            <a:r>
              <a:rPr lang="zh-CN" altLang="en-US" sz="2000" b="1" dirty="0">
                <a:solidFill>
                  <a:schemeClr val="bg1"/>
                </a:solidFill>
                <a:latin typeface="Tahoma" panose="020B0604030504040204" pitchFamily="34" charset="0"/>
                <a:ea typeface="宋体" panose="02010600030101010101" pitchFamily="2" charset="-122"/>
              </a:rPr>
              <a:t>某实业有限公司是否能收回出资</a:t>
            </a:r>
            <a:r>
              <a:rPr lang="en-US" altLang="zh-CN" sz="2000" b="1">
                <a:solidFill>
                  <a:schemeClr val="bg1"/>
                </a:solidFill>
                <a:latin typeface="Tahoma" panose="020B0604030504040204" pitchFamily="34" charset="0"/>
                <a:ea typeface="宋体" panose="02010600030101010101" pitchFamily="2" charset="-122"/>
              </a:rPr>
              <a:t>?</a:t>
            </a:r>
            <a:endParaRPr lang="en-US" altLang="zh-CN" sz="2000" b="1">
              <a:solidFill>
                <a:schemeClr val="bg1"/>
              </a:solidFill>
              <a:latin typeface="Tahoma" panose="020B0604030504040204" pitchFamily="3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7682"/>
                                        </p:tgtEl>
                                        <p:attrNameLst>
                                          <p:attrName>style.visibility</p:attrName>
                                        </p:attrNameLst>
                                      </p:cBhvr>
                                      <p:to>
                                        <p:strVal val="visible"/>
                                      </p:to>
                                    </p:set>
                                    <p:anim calcmode="lin" valueType="num">
                                      <p:cBhvr additive="base">
                                        <p:cTn id="7" dur="500" fill="hold"/>
                                        <p:tgtEl>
                                          <p:spTgt spid="327682"/>
                                        </p:tgtEl>
                                        <p:attrNameLst>
                                          <p:attrName>ppt_x</p:attrName>
                                        </p:attrNameLst>
                                      </p:cBhvr>
                                      <p:tavLst>
                                        <p:tav tm="0">
                                          <p:val>
                                            <p:strVal val="0-#ppt_w/2"/>
                                          </p:val>
                                        </p:tav>
                                        <p:tav tm="100000">
                                          <p:val>
                                            <p:strVal val="#ppt_x"/>
                                          </p:val>
                                        </p:tav>
                                      </p:tavLst>
                                    </p:anim>
                                    <p:anim calcmode="lin" valueType="num">
                                      <p:cBhvr additive="base">
                                        <p:cTn id="8" dur="500" fill="hold"/>
                                        <p:tgtEl>
                                          <p:spTgt spid="32768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1" name="projctor.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iterate type="lt">
                                    <p:tmPct val="100000"/>
                                  </p:iterate>
                                  <p:childTnLst>
                                    <p:set>
                                      <p:cBhvr>
                                        <p:cTn id="12" dur="1" fill="hold">
                                          <p:stCondLst>
                                            <p:cond delay="0"/>
                                          </p:stCondLst>
                                        </p:cTn>
                                        <p:tgtEl>
                                          <p:spTgt spid="327684"/>
                                        </p:tgtEl>
                                        <p:attrNameLst>
                                          <p:attrName>style.visibility</p:attrName>
                                        </p:attrNameLst>
                                      </p:cBhvr>
                                      <p:to>
                                        <p:strVal val="visible"/>
                                      </p:to>
                                    </p:set>
                                    <p:anim calcmode="lin" valueType="num">
                                      <p:cBhvr additive="base">
                                        <p:cTn id="13" dur="75" fill="hold"/>
                                        <p:tgtEl>
                                          <p:spTgt spid="327684"/>
                                        </p:tgtEl>
                                        <p:attrNameLst>
                                          <p:attrName>ppt_x</p:attrName>
                                        </p:attrNameLst>
                                      </p:cBhvr>
                                      <p:tavLst>
                                        <p:tav tm="0">
                                          <p:val>
                                            <p:strVal val="0-#ppt_w/2"/>
                                          </p:val>
                                        </p:tav>
                                        <p:tav tm="100000">
                                          <p:val>
                                            <p:strVal val="#ppt_x"/>
                                          </p:val>
                                        </p:tav>
                                      </p:tavLst>
                                    </p:anim>
                                    <p:anim calcmode="lin" valueType="num">
                                      <p:cBhvr additive="base">
                                        <p:cTn id="14" dur="75" fill="hold"/>
                                        <p:tgtEl>
                                          <p:spTgt spid="32768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type.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iterate type="lt">
                                    <p:tmPct val="100000"/>
                                  </p:iterate>
                                  <p:childTnLst>
                                    <p:set>
                                      <p:cBhvr>
                                        <p:cTn id="18" dur="1" fill="hold">
                                          <p:stCondLst>
                                            <p:cond delay="0"/>
                                          </p:stCondLst>
                                        </p:cTn>
                                        <p:tgtEl>
                                          <p:spTgt spid="327683"/>
                                        </p:tgtEl>
                                        <p:attrNameLst>
                                          <p:attrName>style.visibility</p:attrName>
                                        </p:attrNameLst>
                                      </p:cBhvr>
                                      <p:to>
                                        <p:strVal val="visible"/>
                                      </p:to>
                                    </p:set>
                                    <p:anim calcmode="lin" valueType="num">
                                      <p:cBhvr additive="base">
                                        <p:cTn id="19" dur="75" fill="hold"/>
                                        <p:tgtEl>
                                          <p:spTgt spid="327683"/>
                                        </p:tgtEl>
                                        <p:attrNameLst>
                                          <p:attrName>ppt_x</p:attrName>
                                        </p:attrNameLst>
                                      </p:cBhvr>
                                      <p:tavLst>
                                        <p:tav tm="0">
                                          <p:val>
                                            <p:strVal val="0-#ppt_w/2"/>
                                          </p:val>
                                        </p:tav>
                                        <p:tav tm="100000">
                                          <p:val>
                                            <p:strVal val="#ppt_x"/>
                                          </p:val>
                                        </p:tav>
                                      </p:tavLst>
                                    </p:anim>
                                    <p:anim calcmode="lin" valueType="num">
                                      <p:cBhvr additive="base">
                                        <p:cTn id="20" dur="75" fill="hold"/>
                                        <p:tgtEl>
                                          <p:spTgt spid="32768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type.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27688"/>
                                        </p:tgtEl>
                                        <p:attrNameLst>
                                          <p:attrName>style.visibility</p:attrName>
                                        </p:attrNameLst>
                                      </p:cBhvr>
                                      <p:to>
                                        <p:strVal val="visible"/>
                                      </p:to>
                                    </p:set>
                                    <p:anim calcmode="lin" valueType="num">
                                      <p:cBhvr additive="base">
                                        <p:cTn id="25" dur="500" fill="hold"/>
                                        <p:tgtEl>
                                          <p:spTgt spid="327688"/>
                                        </p:tgtEl>
                                        <p:attrNameLst>
                                          <p:attrName>ppt_x</p:attrName>
                                        </p:attrNameLst>
                                      </p:cBhvr>
                                      <p:tavLst>
                                        <p:tav tm="0">
                                          <p:val>
                                            <p:strVal val="0-#ppt_w/2"/>
                                          </p:val>
                                        </p:tav>
                                        <p:tav tm="100000">
                                          <p:val>
                                            <p:strVal val="#ppt_x"/>
                                          </p:val>
                                        </p:tav>
                                      </p:tavLst>
                                    </p:anim>
                                    <p:anim calcmode="lin" valueType="num">
                                      <p:cBhvr additive="base">
                                        <p:cTn id="26" dur="500" fill="hold"/>
                                        <p:tgtEl>
                                          <p:spTgt spid="32768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27691"/>
                                        </p:tgtEl>
                                        <p:attrNameLst>
                                          <p:attrName>style.visibility</p:attrName>
                                        </p:attrNameLst>
                                      </p:cBhvr>
                                      <p:to>
                                        <p:strVal val="visible"/>
                                      </p:to>
                                    </p:set>
                                    <p:anim calcmode="lin" valueType="num">
                                      <p:cBhvr additive="base">
                                        <p:cTn id="31" dur="500" fill="hold"/>
                                        <p:tgtEl>
                                          <p:spTgt spid="327691"/>
                                        </p:tgtEl>
                                        <p:attrNameLst>
                                          <p:attrName>ppt_x</p:attrName>
                                        </p:attrNameLst>
                                      </p:cBhvr>
                                      <p:tavLst>
                                        <p:tav tm="0">
                                          <p:val>
                                            <p:strVal val="0-#ppt_w/2"/>
                                          </p:val>
                                        </p:tav>
                                        <p:tav tm="100000">
                                          <p:val>
                                            <p:strVal val="#ppt_x"/>
                                          </p:val>
                                        </p:tav>
                                      </p:tavLst>
                                    </p:anim>
                                    <p:anim calcmode="lin" valueType="num">
                                      <p:cBhvr additive="base">
                                        <p:cTn id="32" dur="500" fill="hold"/>
                                        <p:tgtEl>
                                          <p:spTgt spid="32769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1" name="projctor.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iterate type="lt">
                                    <p:tmPct val="100000"/>
                                  </p:iterate>
                                  <p:childTnLst>
                                    <p:set>
                                      <p:cBhvr>
                                        <p:cTn id="36" dur="1" fill="hold">
                                          <p:stCondLst>
                                            <p:cond delay="0"/>
                                          </p:stCondLst>
                                        </p:cTn>
                                        <p:tgtEl>
                                          <p:spTgt spid="327685"/>
                                        </p:tgtEl>
                                        <p:attrNameLst>
                                          <p:attrName>style.visibility</p:attrName>
                                        </p:attrNameLst>
                                      </p:cBhvr>
                                      <p:to>
                                        <p:strVal val="visible"/>
                                      </p:to>
                                    </p:set>
                                    <p:anim calcmode="lin" valueType="num">
                                      <p:cBhvr additive="base">
                                        <p:cTn id="37" dur="75" fill="hold"/>
                                        <p:tgtEl>
                                          <p:spTgt spid="327685"/>
                                        </p:tgtEl>
                                        <p:attrNameLst>
                                          <p:attrName>ppt_x</p:attrName>
                                        </p:attrNameLst>
                                      </p:cBhvr>
                                      <p:tavLst>
                                        <p:tav tm="0">
                                          <p:val>
                                            <p:strVal val="0-#ppt_w/2"/>
                                          </p:val>
                                        </p:tav>
                                        <p:tav tm="100000">
                                          <p:val>
                                            <p:strVal val="#ppt_x"/>
                                          </p:val>
                                        </p:tav>
                                      </p:tavLst>
                                    </p:anim>
                                    <p:anim calcmode="lin" valueType="num">
                                      <p:cBhvr additive="base">
                                        <p:cTn id="38" dur="75" fill="hold"/>
                                        <p:tgtEl>
                                          <p:spTgt spid="32768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2" name="type.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327686"/>
                                        </p:tgtEl>
                                        <p:attrNameLst>
                                          <p:attrName>style.visibility</p:attrName>
                                        </p:attrNameLst>
                                      </p:cBhvr>
                                      <p:to>
                                        <p:strVal val="visible"/>
                                      </p:to>
                                    </p:set>
                                    <p:anim calcmode="lin" valueType="num">
                                      <p:cBhvr additive="base">
                                        <p:cTn id="43" dur="500" fill="hold"/>
                                        <p:tgtEl>
                                          <p:spTgt spid="327686"/>
                                        </p:tgtEl>
                                        <p:attrNameLst>
                                          <p:attrName>ppt_x</p:attrName>
                                        </p:attrNameLst>
                                      </p:cBhvr>
                                      <p:tavLst>
                                        <p:tav tm="0">
                                          <p:val>
                                            <p:strVal val="0-#ppt_w/2"/>
                                          </p:val>
                                        </p:tav>
                                        <p:tav tm="100000">
                                          <p:val>
                                            <p:strVal val="#ppt_x"/>
                                          </p:val>
                                        </p:tav>
                                      </p:tavLst>
                                    </p:anim>
                                    <p:anim calcmode="lin" valueType="num">
                                      <p:cBhvr additive="base">
                                        <p:cTn id="44" dur="500" fill="hold"/>
                                        <p:tgtEl>
                                          <p:spTgt spid="32768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amera.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27690"/>
                                        </p:tgtEl>
                                        <p:attrNameLst>
                                          <p:attrName>style.visibility</p:attrName>
                                        </p:attrNameLst>
                                      </p:cBhvr>
                                      <p:to>
                                        <p:strVal val="visible"/>
                                      </p:to>
                                    </p:set>
                                    <p:anim calcmode="lin" valueType="num">
                                      <p:cBhvr additive="base">
                                        <p:cTn id="49" dur="500" fill="hold"/>
                                        <p:tgtEl>
                                          <p:spTgt spid="327690"/>
                                        </p:tgtEl>
                                        <p:attrNameLst>
                                          <p:attrName>ppt_x</p:attrName>
                                        </p:attrNameLst>
                                      </p:cBhvr>
                                      <p:tavLst>
                                        <p:tav tm="0">
                                          <p:val>
                                            <p:strVal val="0-#ppt_w/2"/>
                                          </p:val>
                                        </p:tav>
                                        <p:tav tm="100000">
                                          <p:val>
                                            <p:strVal val="#ppt_x"/>
                                          </p:val>
                                        </p:tav>
                                      </p:tavLst>
                                    </p:anim>
                                    <p:anim calcmode="lin" valueType="num">
                                      <p:cBhvr additive="base">
                                        <p:cTn id="50" dur="500" fill="hold"/>
                                        <p:tgtEl>
                                          <p:spTgt spid="32769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1" name="projctor.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327687"/>
                                        </p:tgtEl>
                                        <p:attrNameLst>
                                          <p:attrName>style.visibility</p:attrName>
                                        </p:attrNameLst>
                                      </p:cBhvr>
                                      <p:to>
                                        <p:strVal val="visible"/>
                                      </p:to>
                                    </p:set>
                                    <p:anim calcmode="lin" valueType="num">
                                      <p:cBhvr additive="base">
                                        <p:cTn id="55" dur="500" fill="hold"/>
                                        <p:tgtEl>
                                          <p:spTgt spid="327687"/>
                                        </p:tgtEl>
                                        <p:attrNameLst>
                                          <p:attrName>ppt_x</p:attrName>
                                        </p:attrNameLst>
                                      </p:cBhvr>
                                      <p:tavLst>
                                        <p:tav tm="0">
                                          <p:val>
                                            <p:strVal val="0-#ppt_w/2"/>
                                          </p:val>
                                        </p:tav>
                                        <p:tav tm="100000">
                                          <p:val>
                                            <p:strVal val="#ppt_x"/>
                                          </p:val>
                                        </p:tav>
                                      </p:tavLst>
                                    </p:anim>
                                    <p:anim calcmode="lin" valueType="num">
                                      <p:cBhvr additive="base">
                                        <p:cTn id="56" dur="500" fill="hold"/>
                                        <p:tgtEl>
                                          <p:spTgt spid="32768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amera.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27693"/>
                                        </p:tgtEl>
                                        <p:attrNameLst>
                                          <p:attrName>style.visibility</p:attrName>
                                        </p:attrNameLst>
                                      </p:cBhvr>
                                      <p:to>
                                        <p:strVal val="visible"/>
                                      </p:to>
                                    </p:set>
                                    <p:anim calcmode="lin" valueType="num">
                                      <p:cBhvr additive="base">
                                        <p:cTn id="61" dur="500" fill="hold"/>
                                        <p:tgtEl>
                                          <p:spTgt spid="327693"/>
                                        </p:tgtEl>
                                        <p:attrNameLst>
                                          <p:attrName>ppt_x</p:attrName>
                                        </p:attrNameLst>
                                      </p:cBhvr>
                                      <p:tavLst>
                                        <p:tav tm="0">
                                          <p:val>
                                            <p:strVal val="0-#ppt_w/2"/>
                                          </p:val>
                                        </p:tav>
                                        <p:tav tm="100000">
                                          <p:val>
                                            <p:strVal val="#ppt_x"/>
                                          </p:val>
                                        </p:tav>
                                      </p:tavLst>
                                    </p:anim>
                                    <p:anim calcmode="lin" valueType="num">
                                      <p:cBhvr additive="base">
                                        <p:cTn id="62" dur="500" fill="hold"/>
                                        <p:tgtEl>
                                          <p:spTgt spid="32769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1" name="projctor.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nodeType="clickEffect">
                                  <p:stCondLst>
                                    <p:cond delay="0"/>
                                  </p:stCondLst>
                                  <p:childTnLst>
                                    <p:set>
                                      <p:cBhvr>
                                        <p:cTn id="66" dur="1" fill="hold">
                                          <p:stCondLst>
                                            <p:cond delay="0"/>
                                          </p:stCondLst>
                                        </p:cTn>
                                        <p:tgtEl>
                                          <p:spTgt spid="327689"/>
                                        </p:tgtEl>
                                        <p:attrNameLst>
                                          <p:attrName>style.visibility</p:attrName>
                                        </p:attrNameLst>
                                      </p:cBhvr>
                                      <p:to>
                                        <p:strVal val="visible"/>
                                      </p:to>
                                    </p:set>
                                    <p:anim calcmode="lin" valueType="num">
                                      <p:cBhvr additive="base">
                                        <p:cTn id="67" dur="500" fill="hold"/>
                                        <p:tgtEl>
                                          <p:spTgt spid="327689"/>
                                        </p:tgtEl>
                                        <p:attrNameLst>
                                          <p:attrName>ppt_x</p:attrName>
                                        </p:attrNameLst>
                                      </p:cBhvr>
                                      <p:tavLst>
                                        <p:tav tm="0">
                                          <p:val>
                                            <p:strVal val="0-#ppt_w/2"/>
                                          </p:val>
                                        </p:tav>
                                        <p:tav tm="100000">
                                          <p:val>
                                            <p:strVal val="#ppt_x"/>
                                          </p:val>
                                        </p:tav>
                                      </p:tavLst>
                                    </p:anim>
                                    <p:anim calcmode="lin" valueType="num">
                                      <p:cBhvr additive="base">
                                        <p:cTn id="68" dur="500" fill="hold"/>
                                        <p:tgtEl>
                                          <p:spTgt spid="32768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amera.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27695"/>
                                        </p:tgtEl>
                                        <p:attrNameLst>
                                          <p:attrName>style.visibility</p:attrName>
                                        </p:attrNameLst>
                                      </p:cBhvr>
                                      <p:to>
                                        <p:strVal val="visible"/>
                                      </p:to>
                                    </p:set>
                                    <p:anim calcmode="lin" valueType="num">
                                      <p:cBhvr additive="base">
                                        <p:cTn id="73" dur="500" fill="hold"/>
                                        <p:tgtEl>
                                          <p:spTgt spid="327695"/>
                                        </p:tgtEl>
                                        <p:attrNameLst>
                                          <p:attrName>ppt_x</p:attrName>
                                        </p:attrNameLst>
                                      </p:cBhvr>
                                      <p:tavLst>
                                        <p:tav tm="0">
                                          <p:val>
                                            <p:strVal val="#ppt_x"/>
                                          </p:val>
                                        </p:tav>
                                        <p:tav tm="100000">
                                          <p:val>
                                            <p:strVal val="#ppt_x"/>
                                          </p:val>
                                        </p:tav>
                                      </p:tavLst>
                                    </p:anim>
                                    <p:anim calcmode="lin" valueType="num">
                                      <p:cBhvr additive="base">
                                        <p:cTn id="74" dur="500" fill="hold"/>
                                        <p:tgtEl>
                                          <p:spTgt spid="32769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682" grpId="0"/>
      <p:bldP spid="327683" grpId="0" bldLvl="0" animBg="1"/>
      <p:bldP spid="327684" grpId="0" bldLvl="0" animBg="1"/>
      <p:bldP spid="327685" grpId="0" bldLvl="0" animBg="1"/>
      <p:bldP spid="327690" grpId="0"/>
      <p:bldP spid="327691" grpId="0"/>
      <p:bldP spid="327693" grpId="0"/>
      <p:bldP spid="327695" grpId="0" bldLvl="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9731" name="立方体 329730"/>
          <p:cNvSpPr/>
          <p:nvPr/>
        </p:nvSpPr>
        <p:spPr>
          <a:xfrm>
            <a:off x="7608888" y="1341438"/>
            <a:ext cx="2363787" cy="879475"/>
          </a:xfrm>
          <a:prstGeom prst="cube">
            <a:avLst>
              <a:gd name="adj" fmla="val 25000"/>
            </a:avLst>
          </a:prstGeom>
          <a:solidFill>
            <a:srgbClr val="CCFFCC"/>
          </a:solidFill>
          <a:ln w="12700" cap="sq" cmpd="sng">
            <a:solidFill>
              <a:srgbClr val="000000"/>
            </a:solidFill>
            <a:prstDash val="solid"/>
            <a:miter/>
            <a:headEnd type="none" w="sm" len="sm"/>
            <a:tailEnd type="none" w="sm" len="sm"/>
          </a:ln>
        </p:spPr>
        <p:txBody>
          <a:bodyPr wrap="none" anchor="ctr"/>
          <a:p>
            <a:pPr lvl="0" algn="ctr">
              <a:spcBef>
                <a:spcPct val="0"/>
              </a:spcBef>
            </a:pPr>
            <a:r>
              <a:rPr lang="zh-CN" altLang="en-US" sz="3200" b="1" dirty="0">
                <a:solidFill>
                  <a:srgbClr val="170712"/>
                </a:solidFill>
                <a:latin typeface="Times New Roman" panose="02020603050405020304" pitchFamily="18" charset="0"/>
                <a:ea typeface="宋体" panose="02010600030101010101" pitchFamily="2" charset="-122"/>
              </a:rPr>
              <a:t>音箱</a:t>
            </a:r>
            <a:endParaRPr lang="zh-CN" altLang="en-US" sz="3200" b="1" dirty="0">
              <a:solidFill>
                <a:srgbClr val="170712"/>
              </a:solidFill>
              <a:latin typeface="Times New Roman" panose="02020603050405020304" pitchFamily="18" charset="0"/>
              <a:ea typeface="宋体" panose="02010600030101010101" pitchFamily="2" charset="-122"/>
            </a:endParaRPr>
          </a:p>
        </p:txBody>
      </p:sp>
      <p:sp>
        <p:nvSpPr>
          <p:cNvPr id="329732" name="立方体 329731"/>
          <p:cNvSpPr/>
          <p:nvPr/>
        </p:nvSpPr>
        <p:spPr>
          <a:xfrm>
            <a:off x="1847850" y="1989138"/>
            <a:ext cx="2971800" cy="1066800"/>
          </a:xfrm>
          <a:prstGeom prst="cube">
            <a:avLst>
              <a:gd name="adj" fmla="val 25000"/>
            </a:avLst>
          </a:prstGeom>
          <a:solidFill>
            <a:srgbClr val="FF99CC"/>
          </a:solidFill>
          <a:ln w="12700" cap="sq" cmpd="sng">
            <a:solidFill>
              <a:srgbClr val="000000"/>
            </a:solidFill>
            <a:prstDash val="solid"/>
            <a:miter/>
            <a:headEnd type="none" w="sm" len="sm"/>
            <a:tailEnd type="none" w="sm" len="sm"/>
          </a:ln>
        </p:spPr>
        <p:txBody>
          <a:bodyPr wrap="none" anchor="ctr"/>
          <a:p>
            <a:pPr lvl="0" algn="ctr">
              <a:spcBef>
                <a:spcPct val="0"/>
              </a:spcBef>
            </a:pPr>
            <a:r>
              <a:rPr lang="zh-CN" altLang="en-US" sz="3200" b="1" dirty="0">
                <a:solidFill>
                  <a:srgbClr val="170712"/>
                </a:solidFill>
                <a:latin typeface="Verdana" panose="020B0604030504040204" pitchFamily="34" charset="0"/>
                <a:ea typeface="宋体" panose="02010600030101010101" pitchFamily="2" charset="-122"/>
              </a:rPr>
              <a:t>艾美电器公司</a:t>
            </a:r>
            <a:endParaRPr lang="zh-CN" altLang="en-US" sz="3200" b="1" dirty="0">
              <a:solidFill>
                <a:srgbClr val="170712"/>
              </a:solidFill>
              <a:latin typeface="Verdana" panose="020B0604030504040204" pitchFamily="34" charset="0"/>
              <a:ea typeface="宋体" panose="02010600030101010101" pitchFamily="2" charset="-122"/>
            </a:endParaRPr>
          </a:p>
        </p:txBody>
      </p:sp>
      <p:sp>
        <p:nvSpPr>
          <p:cNvPr id="329733" name="立方体 329732"/>
          <p:cNvSpPr/>
          <p:nvPr/>
        </p:nvSpPr>
        <p:spPr>
          <a:xfrm>
            <a:off x="1847850" y="3789363"/>
            <a:ext cx="2592388" cy="792162"/>
          </a:xfrm>
          <a:prstGeom prst="cube">
            <a:avLst>
              <a:gd name="adj" fmla="val 25000"/>
            </a:avLst>
          </a:prstGeom>
          <a:solidFill>
            <a:srgbClr val="FFFF99"/>
          </a:solidFill>
          <a:ln w="12700" cap="sq" cmpd="sng">
            <a:solidFill>
              <a:srgbClr val="000000"/>
            </a:solidFill>
            <a:prstDash val="solid"/>
            <a:miter/>
            <a:headEnd type="none" w="sm" len="sm"/>
            <a:tailEnd type="none" w="sm" len="sm"/>
          </a:ln>
        </p:spPr>
        <p:txBody>
          <a:bodyPr wrap="none" anchor="ctr"/>
          <a:p>
            <a:pPr lvl="0" algn="ctr">
              <a:spcBef>
                <a:spcPct val="0"/>
              </a:spcBef>
            </a:pPr>
            <a:r>
              <a:rPr lang="en-US" altLang="zh-CN" sz="3200" b="1" dirty="0">
                <a:solidFill>
                  <a:srgbClr val="170712"/>
                </a:solidFill>
                <a:latin typeface="Times New Roman" panose="02020603050405020304" pitchFamily="18" charset="0"/>
                <a:ea typeface="宋体" panose="02010600030101010101" pitchFamily="2" charset="-122"/>
              </a:rPr>
              <a:t> </a:t>
            </a:r>
            <a:r>
              <a:rPr lang="zh-CN" altLang="en-US" sz="3200" b="1" dirty="0">
                <a:solidFill>
                  <a:srgbClr val="170712"/>
                </a:solidFill>
                <a:latin typeface="Times New Roman" panose="02020603050405020304" pitchFamily="18" charset="0"/>
                <a:ea typeface="宋体" panose="02010600030101010101" pitchFamily="2" charset="-122"/>
              </a:rPr>
              <a:t>消费者</a:t>
            </a:r>
            <a:endParaRPr lang="zh-CN" altLang="en-US" sz="3200" b="1" dirty="0">
              <a:solidFill>
                <a:srgbClr val="170712"/>
              </a:solidFill>
              <a:latin typeface="Times New Roman" panose="02020603050405020304" pitchFamily="18" charset="0"/>
              <a:ea typeface="宋体" panose="02010600030101010101" pitchFamily="2" charset="-122"/>
            </a:endParaRPr>
          </a:p>
        </p:txBody>
      </p:sp>
      <p:sp>
        <p:nvSpPr>
          <p:cNvPr id="329734" name="立方体 329733"/>
          <p:cNvSpPr/>
          <p:nvPr/>
        </p:nvSpPr>
        <p:spPr>
          <a:xfrm>
            <a:off x="7162800" y="3068638"/>
            <a:ext cx="3325813" cy="1223962"/>
          </a:xfrm>
          <a:prstGeom prst="cube">
            <a:avLst>
              <a:gd name="adj" fmla="val 25000"/>
            </a:avLst>
          </a:prstGeom>
          <a:solidFill>
            <a:srgbClr val="CCFFCC"/>
          </a:solidFill>
          <a:ln w="12700" cap="sq" cmpd="sng">
            <a:solidFill>
              <a:srgbClr val="000000"/>
            </a:solidFill>
            <a:prstDash val="solid"/>
            <a:miter/>
            <a:headEnd type="none" w="sm" len="sm"/>
            <a:tailEnd type="none" w="sm" len="sm"/>
          </a:ln>
        </p:spPr>
        <p:txBody>
          <a:bodyPr wrap="none" anchor="ctr"/>
          <a:p>
            <a:pPr lvl="0" algn="ctr">
              <a:spcBef>
                <a:spcPct val="0"/>
              </a:spcBef>
            </a:pPr>
            <a:r>
              <a:rPr lang="zh-CN" altLang="en-US" sz="3200" b="1" dirty="0">
                <a:solidFill>
                  <a:srgbClr val="170712"/>
                </a:solidFill>
                <a:latin typeface="Times New Roman" panose="02020603050405020304" pitchFamily="18" charset="0"/>
                <a:ea typeface="宋体" panose="02010600030101010101" pitchFamily="2" charset="-122"/>
              </a:rPr>
              <a:t>变压器、耳机等</a:t>
            </a:r>
            <a:endParaRPr lang="zh-CN" altLang="en-US" sz="3200" b="1" dirty="0">
              <a:solidFill>
                <a:srgbClr val="170712"/>
              </a:solidFill>
              <a:latin typeface="Times New Roman" panose="02020603050405020304" pitchFamily="18" charset="0"/>
              <a:ea typeface="宋体" panose="02010600030101010101" pitchFamily="2" charset="-122"/>
            </a:endParaRPr>
          </a:p>
        </p:txBody>
      </p:sp>
      <p:sp>
        <p:nvSpPr>
          <p:cNvPr id="329735" name="直接连接符 329734"/>
          <p:cNvSpPr/>
          <p:nvPr/>
        </p:nvSpPr>
        <p:spPr>
          <a:xfrm flipV="1">
            <a:off x="4800600" y="1773238"/>
            <a:ext cx="2819400" cy="609600"/>
          </a:xfrm>
          <a:prstGeom prst="line">
            <a:avLst/>
          </a:prstGeom>
          <a:ln w="9525" cap="flat" cmpd="sng">
            <a:solidFill>
              <a:schemeClr val="bg1"/>
            </a:solidFill>
            <a:prstDash val="solid"/>
            <a:miter/>
            <a:headEnd type="none" w="med" len="med"/>
            <a:tailEnd type="none" w="med" len="med"/>
          </a:ln>
        </p:spPr>
      </p:sp>
      <p:sp>
        <p:nvSpPr>
          <p:cNvPr id="329736" name="直接连接符 329735"/>
          <p:cNvSpPr/>
          <p:nvPr/>
        </p:nvSpPr>
        <p:spPr>
          <a:xfrm>
            <a:off x="4800600" y="2420938"/>
            <a:ext cx="2374900" cy="1512887"/>
          </a:xfrm>
          <a:prstGeom prst="line">
            <a:avLst/>
          </a:prstGeom>
          <a:ln w="9525" cap="flat" cmpd="sng">
            <a:solidFill>
              <a:schemeClr val="bg1"/>
            </a:solidFill>
            <a:prstDash val="solid"/>
            <a:miter/>
            <a:headEnd type="none" w="med" len="med"/>
            <a:tailEnd type="none" w="med" len="med"/>
          </a:ln>
        </p:spPr>
      </p:sp>
      <p:sp>
        <p:nvSpPr>
          <p:cNvPr id="329737" name="文本框 329736"/>
          <p:cNvSpPr txBox="1"/>
          <p:nvPr/>
        </p:nvSpPr>
        <p:spPr>
          <a:xfrm>
            <a:off x="7751763" y="2349500"/>
            <a:ext cx="1981200" cy="457200"/>
          </a:xfrm>
          <a:prstGeom prst="rect">
            <a:avLst/>
          </a:prstGeom>
          <a:noFill/>
          <a:ln w="9525">
            <a:noFill/>
          </a:ln>
        </p:spPr>
        <p:txBody>
          <a:bodyPr>
            <a:spAutoFit/>
          </a:bodyPr>
          <a:p>
            <a:pPr lvl="0" algn="ctr">
              <a:spcBef>
                <a:spcPct val="0"/>
              </a:spcBef>
            </a:pPr>
            <a:r>
              <a:rPr lang="zh-CN" altLang="en-US" sz="2400" b="1" dirty="0">
                <a:solidFill>
                  <a:schemeClr val="tx1"/>
                </a:solidFill>
                <a:effectLst>
                  <a:outerShdw blurRad="38100" dist="19050" dir="2700000" algn="tl" rotWithShape="0">
                    <a:schemeClr val="dk1">
                      <a:alpha val="40000"/>
                    </a:schemeClr>
                  </a:outerShdw>
                </a:effectLst>
                <a:latin typeface="Verdana" panose="020B0604030504040204" pitchFamily="34" charset="0"/>
                <a:ea typeface="宋体" panose="02010600030101010101" pitchFamily="2" charset="-122"/>
              </a:rPr>
              <a:t>畅销产品</a:t>
            </a:r>
            <a:endParaRPr lang="zh-CN" altLang="en-US" sz="2400" b="1" dirty="0">
              <a:solidFill>
                <a:schemeClr val="tx1"/>
              </a:solidFill>
              <a:effectLst>
                <a:outerShdw blurRad="38100" dist="19050" dir="2700000" algn="tl" rotWithShape="0">
                  <a:schemeClr val="dk1">
                    <a:alpha val="40000"/>
                  </a:schemeClr>
                </a:outerShdw>
              </a:effectLst>
              <a:latin typeface="Verdana" panose="020B0604030504040204" pitchFamily="34" charset="0"/>
              <a:ea typeface="宋体" panose="02010600030101010101" pitchFamily="2" charset="-122"/>
            </a:endParaRPr>
          </a:p>
        </p:txBody>
      </p:sp>
      <p:sp>
        <p:nvSpPr>
          <p:cNvPr id="329738" name="文本框 329737"/>
          <p:cNvSpPr txBox="1"/>
          <p:nvPr/>
        </p:nvSpPr>
        <p:spPr>
          <a:xfrm>
            <a:off x="7967663" y="4437063"/>
            <a:ext cx="1692275" cy="457200"/>
          </a:xfrm>
          <a:prstGeom prst="rect">
            <a:avLst/>
          </a:prstGeom>
          <a:noFill/>
          <a:ln w="9525">
            <a:noFill/>
          </a:ln>
        </p:spPr>
        <p:txBody>
          <a:bodyPr>
            <a:spAutoFit/>
          </a:bodyPr>
          <a:p>
            <a:pPr lvl="0">
              <a:spcBef>
                <a:spcPct val="0"/>
              </a:spcBef>
            </a:pPr>
            <a:r>
              <a:rPr lang="zh-CN" altLang="en-US" sz="2400" b="1" dirty="0">
                <a:solidFill>
                  <a:schemeClr val="tx1"/>
                </a:solidFill>
                <a:effectLst>
                  <a:outerShdw blurRad="38100" dist="19050" dir="2700000" algn="tl" rotWithShape="0">
                    <a:schemeClr val="dk1">
                      <a:alpha val="40000"/>
                    </a:schemeClr>
                  </a:outerShdw>
                </a:effectLst>
                <a:latin typeface="Verdana" panose="020B0604030504040204" pitchFamily="34" charset="0"/>
                <a:ea typeface="宋体" panose="02010600030101010101" pitchFamily="2" charset="-122"/>
              </a:rPr>
              <a:t>滞销产品</a:t>
            </a:r>
            <a:endParaRPr lang="zh-CN" altLang="en-US" sz="2400" b="1" dirty="0">
              <a:solidFill>
                <a:schemeClr val="tx1"/>
              </a:solidFill>
              <a:effectLst>
                <a:outerShdw blurRad="38100" dist="19050" dir="2700000" algn="tl" rotWithShape="0">
                  <a:schemeClr val="dk1">
                    <a:alpha val="40000"/>
                  </a:schemeClr>
                </a:outerShdw>
              </a:effectLst>
              <a:latin typeface="Verdana" panose="020B0604030504040204" pitchFamily="34" charset="0"/>
              <a:ea typeface="宋体" panose="02010600030101010101" pitchFamily="2" charset="-122"/>
            </a:endParaRPr>
          </a:p>
        </p:txBody>
      </p:sp>
      <p:sp>
        <p:nvSpPr>
          <p:cNvPr id="329739" name="直接连接符 329738"/>
          <p:cNvSpPr/>
          <p:nvPr/>
        </p:nvSpPr>
        <p:spPr>
          <a:xfrm>
            <a:off x="3000375" y="3068638"/>
            <a:ext cx="0" cy="720725"/>
          </a:xfrm>
          <a:prstGeom prst="line">
            <a:avLst/>
          </a:prstGeom>
          <a:ln w="9525" cap="flat" cmpd="sng">
            <a:solidFill>
              <a:schemeClr val="bg1"/>
            </a:solidFill>
            <a:prstDash val="solid"/>
            <a:miter/>
            <a:headEnd type="none" w="med" len="med"/>
            <a:tailEnd type="triangle" w="med" len="med"/>
          </a:ln>
        </p:spPr>
      </p:sp>
      <p:sp>
        <p:nvSpPr>
          <p:cNvPr id="329740" name="文本框 329739"/>
          <p:cNvSpPr txBox="1"/>
          <p:nvPr/>
        </p:nvSpPr>
        <p:spPr>
          <a:xfrm>
            <a:off x="3142933" y="3200083"/>
            <a:ext cx="1163637" cy="457200"/>
          </a:xfrm>
          <a:prstGeom prst="rect">
            <a:avLst/>
          </a:prstGeom>
          <a:noFill/>
          <a:ln w="9525">
            <a:noFill/>
          </a:ln>
        </p:spPr>
        <p:txBody>
          <a:bodyPr>
            <a:spAutoFit/>
          </a:bodyPr>
          <a:p>
            <a:pPr lvl="0">
              <a:spcBef>
                <a:spcPct val="0"/>
              </a:spcBef>
            </a:pPr>
            <a:r>
              <a:rPr lang="zh-CN" altLang="en-US" sz="2400" b="1" dirty="0">
                <a:solidFill>
                  <a:schemeClr val="tx1"/>
                </a:solidFill>
                <a:effectLst>
                  <a:outerShdw blurRad="38100" dist="19050" dir="2700000" algn="tl" rotWithShape="0">
                    <a:schemeClr val="dk1">
                      <a:alpha val="40000"/>
                    </a:schemeClr>
                  </a:outerShdw>
                </a:effectLst>
                <a:latin typeface="Verdana" panose="020B0604030504040204" pitchFamily="34" charset="0"/>
                <a:ea typeface="宋体" panose="02010600030101010101" pitchFamily="2" charset="-122"/>
              </a:rPr>
              <a:t>搭售</a:t>
            </a:r>
            <a:endParaRPr lang="zh-CN" altLang="en-US" sz="2400" b="1" dirty="0">
              <a:solidFill>
                <a:schemeClr val="tx1"/>
              </a:solidFill>
              <a:effectLst>
                <a:outerShdw blurRad="38100" dist="19050" dir="2700000" algn="tl" rotWithShape="0">
                  <a:schemeClr val="dk1">
                    <a:alpha val="40000"/>
                  </a:schemeClr>
                </a:outerShdw>
              </a:effectLst>
              <a:latin typeface="Verdana" panose="020B0604030504040204" pitchFamily="34" charset="0"/>
              <a:ea typeface="宋体" panose="02010600030101010101" pitchFamily="2" charset="-122"/>
            </a:endParaRPr>
          </a:p>
        </p:txBody>
      </p:sp>
      <p:sp>
        <p:nvSpPr>
          <p:cNvPr id="329742" name="云形标注 329741"/>
          <p:cNvSpPr/>
          <p:nvPr/>
        </p:nvSpPr>
        <p:spPr>
          <a:xfrm>
            <a:off x="1718628" y="5229225"/>
            <a:ext cx="4968875" cy="863600"/>
          </a:xfrm>
          <a:prstGeom prst="cloudCallout">
            <a:avLst>
              <a:gd name="adj1" fmla="val 37282"/>
              <a:gd name="adj2" fmla="val -181801"/>
            </a:avLst>
          </a:prstGeom>
          <a:solidFill>
            <a:srgbClr val="99CCFF"/>
          </a:solidFill>
          <a:ln w="9525" cap="flat" cmpd="sng">
            <a:solidFill>
              <a:schemeClr val="bg1"/>
            </a:solidFill>
            <a:prstDash val="solid"/>
            <a:headEnd type="none" w="med" len="med"/>
            <a:tailEnd type="none" w="med" len="med"/>
          </a:ln>
        </p:spPr>
        <p:txBody>
          <a:bodyPr/>
          <a:p>
            <a:pPr lvl="0" algn="ctr">
              <a:spcBef>
                <a:spcPct val="0"/>
              </a:spcBef>
              <a:buClr>
                <a:srgbClr val="000000"/>
              </a:buClr>
            </a:pPr>
            <a:r>
              <a:rPr lang="zh-CN" altLang="en-US" sz="2000" b="1" dirty="0">
                <a:solidFill>
                  <a:schemeClr val="bg1"/>
                </a:solidFill>
                <a:latin typeface="Tahoma" panose="020B0604030504040204" pitchFamily="34" charset="0"/>
                <a:ea typeface="宋体" panose="02010600030101010101" pitchFamily="2" charset="-122"/>
              </a:rPr>
              <a:t>思考</a:t>
            </a:r>
            <a:r>
              <a:rPr lang="en-US" altLang="zh-CN" sz="2000" b="1" dirty="0">
                <a:solidFill>
                  <a:schemeClr val="bg1"/>
                </a:solidFill>
                <a:latin typeface="Tahoma" panose="020B0604030504040204" pitchFamily="34" charset="0"/>
                <a:ea typeface="宋体" panose="02010600030101010101" pitchFamily="2" charset="-122"/>
              </a:rPr>
              <a:t>:</a:t>
            </a:r>
            <a:r>
              <a:rPr lang="zh-CN" altLang="en-US" sz="2000" b="1" dirty="0">
                <a:solidFill>
                  <a:schemeClr val="bg1"/>
                </a:solidFill>
                <a:latin typeface="Tahoma" panose="020B0604030504040204" pitchFamily="34" charset="0"/>
                <a:ea typeface="宋体" panose="02010600030101010101" pitchFamily="2" charset="-122"/>
              </a:rPr>
              <a:t>艾美电器公司侵犯了哪些人的合法利益</a:t>
            </a:r>
            <a:r>
              <a:rPr lang="en-US" altLang="zh-CN" sz="2000" b="1">
                <a:solidFill>
                  <a:schemeClr val="bg1"/>
                </a:solidFill>
                <a:latin typeface="Tahoma" panose="020B0604030504040204" pitchFamily="34" charset="0"/>
                <a:ea typeface="宋体" panose="02010600030101010101" pitchFamily="2" charset="-122"/>
              </a:rPr>
              <a:t>?</a:t>
            </a:r>
            <a:endParaRPr lang="en-US" altLang="zh-CN" sz="2000" b="1">
              <a:solidFill>
                <a:schemeClr val="bg1"/>
              </a:solidFill>
              <a:latin typeface="Tahoma" panose="020B0604030504040204" pitchFamily="34" charset="0"/>
              <a:ea typeface="宋体" panose="02010600030101010101" pitchFamily="2" charset="-122"/>
            </a:endParaRPr>
          </a:p>
        </p:txBody>
      </p:sp>
      <p:sp>
        <p:nvSpPr>
          <p:cNvPr id="2" name="标题 1"/>
          <p:cNvSpPr/>
          <p:nvPr>
            <p:ph type="title"/>
          </p:nvPr>
        </p:nvSpPr>
        <p:spPr/>
        <p:txBody>
          <a:bodyPr/>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lt">
                                    <p:tmPct val="100000"/>
                                  </p:iterate>
                                  <p:childTnLst>
                                    <p:set>
                                      <p:cBhvr>
                                        <p:cTn id="6" dur="1" fill="hold">
                                          <p:stCondLst>
                                            <p:cond delay="0"/>
                                          </p:stCondLst>
                                        </p:cTn>
                                        <p:tgtEl>
                                          <p:spTgt spid="329732"/>
                                        </p:tgtEl>
                                        <p:attrNameLst>
                                          <p:attrName>style.visibility</p:attrName>
                                        </p:attrNameLst>
                                      </p:cBhvr>
                                      <p:to>
                                        <p:strVal val="visible"/>
                                      </p:to>
                                    </p:set>
                                    <p:anim calcmode="lin" valueType="num">
                                      <p:cBhvr additive="base">
                                        <p:cTn id="7" dur="75" fill="hold"/>
                                        <p:tgtEl>
                                          <p:spTgt spid="329732"/>
                                        </p:tgtEl>
                                        <p:attrNameLst>
                                          <p:attrName>ppt_x</p:attrName>
                                        </p:attrNameLst>
                                      </p:cBhvr>
                                      <p:tavLst>
                                        <p:tav tm="0">
                                          <p:val>
                                            <p:strVal val="0-#ppt_w/2"/>
                                          </p:val>
                                        </p:tav>
                                        <p:tav tm="100000">
                                          <p:val>
                                            <p:strVal val="#ppt_x"/>
                                          </p:val>
                                        </p:tav>
                                      </p:tavLst>
                                    </p:anim>
                                    <p:anim calcmode="lin" valueType="num">
                                      <p:cBhvr additive="base">
                                        <p:cTn id="8" dur="75" fill="hold"/>
                                        <p:tgtEl>
                                          <p:spTgt spid="32973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1" name="type.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29735"/>
                                        </p:tgtEl>
                                        <p:attrNameLst>
                                          <p:attrName>style.visibility</p:attrName>
                                        </p:attrNameLst>
                                      </p:cBhvr>
                                      <p:to>
                                        <p:strVal val="visible"/>
                                      </p:to>
                                    </p:set>
                                    <p:anim calcmode="lin" valueType="num">
                                      <p:cBhvr additive="base">
                                        <p:cTn id="13" dur="500" fill="hold"/>
                                        <p:tgtEl>
                                          <p:spTgt spid="329735"/>
                                        </p:tgtEl>
                                        <p:attrNameLst>
                                          <p:attrName>ppt_x</p:attrName>
                                        </p:attrNameLst>
                                      </p:cBhvr>
                                      <p:tavLst>
                                        <p:tav tm="0">
                                          <p:val>
                                            <p:strVal val="0-#ppt_w/2"/>
                                          </p:val>
                                        </p:tav>
                                        <p:tav tm="100000">
                                          <p:val>
                                            <p:strVal val="#ppt_x"/>
                                          </p:val>
                                        </p:tav>
                                      </p:tavLst>
                                    </p:anim>
                                    <p:anim calcmode="lin" valueType="num">
                                      <p:cBhvr additive="base">
                                        <p:cTn id="14" dur="500" fill="hold"/>
                                        <p:tgtEl>
                                          <p:spTgt spid="32973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camera.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iterate type="lt">
                                    <p:tmPct val="100000"/>
                                  </p:iterate>
                                  <p:childTnLst>
                                    <p:set>
                                      <p:cBhvr>
                                        <p:cTn id="18" dur="1" fill="hold">
                                          <p:stCondLst>
                                            <p:cond delay="0"/>
                                          </p:stCondLst>
                                        </p:cTn>
                                        <p:tgtEl>
                                          <p:spTgt spid="329731"/>
                                        </p:tgtEl>
                                        <p:attrNameLst>
                                          <p:attrName>style.visibility</p:attrName>
                                        </p:attrNameLst>
                                      </p:cBhvr>
                                      <p:to>
                                        <p:strVal val="visible"/>
                                      </p:to>
                                    </p:set>
                                    <p:anim calcmode="lin" valueType="num">
                                      <p:cBhvr additive="base">
                                        <p:cTn id="19" dur="75" fill="hold"/>
                                        <p:tgtEl>
                                          <p:spTgt spid="329731"/>
                                        </p:tgtEl>
                                        <p:attrNameLst>
                                          <p:attrName>ppt_x</p:attrName>
                                        </p:attrNameLst>
                                      </p:cBhvr>
                                      <p:tavLst>
                                        <p:tav tm="0">
                                          <p:val>
                                            <p:strVal val="0-#ppt_w/2"/>
                                          </p:val>
                                        </p:tav>
                                        <p:tav tm="100000">
                                          <p:val>
                                            <p:strVal val="#ppt_x"/>
                                          </p:val>
                                        </p:tav>
                                      </p:tavLst>
                                    </p:anim>
                                    <p:anim calcmode="lin" valueType="num">
                                      <p:cBhvr additive="base">
                                        <p:cTn id="20" dur="75" fill="hold"/>
                                        <p:tgtEl>
                                          <p:spTgt spid="32973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1" name="type.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9737"/>
                                        </p:tgtEl>
                                        <p:attrNameLst>
                                          <p:attrName>style.visibility</p:attrName>
                                        </p:attrNameLst>
                                      </p:cBhvr>
                                      <p:to>
                                        <p:strVal val="visible"/>
                                      </p:to>
                                    </p:set>
                                    <p:anim calcmode="lin" valueType="num">
                                      <p:cBhvr additive="base">
                                        <p:cTn id="25" dur="500" fill="hold"/>
                                        <p:tgtEl>
                                          <p:spTgt spid="329737"/>
                                        </p:tgtEl>
                                        <p:attrNameLst>
                                          <p:attrName>ppt_x</p:attrName>
                                        </p:attrNameLst>
                                      </p:cBhvr>
                                      <p:tavLst>
                                        <p:tav tm="0">
                                          <p:val>
                                            <p:strVal val="0-#ppt_w/2"/>
                                          </p:val>
                                        </p:tav>
                                        <p:tav tm="100000">
                                          <p:val>
                                            <p:strVal val="#ppt_x"/>
                                          </p:val>
                                        </p:tav>
                                      </p:tavLst>
                                    </p:anim>
                                    <p:anim calcmode="lin" valueType="num">
                                      <p:cBhvr additive="base">
                                        <p:cTn id="26" dur="500" fill="hold"/>
                                        <p:tgtEl>
                                          <p:spTgt spid="32973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projctor.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29736"/>
                                        </p:tgtEl>
                                        <p:attrNameLst>
                                          <p:attrName>style.visibility</p:attrName>
                                        </p:attrNameLst>
                                      </p:cBhvr>
                                      <p:to>
                                        <p:strVal val="visible"/>
                                      </p:to>
                                    </p:set>
                                    <p:anim calcmode="lin" valueType="num">
                                      <p:cBhvr additive="base">
                                        <p:cTn id="31" dur="500" fill="hold"/>
                                        <p:tgtEl>
                                          <p:spTgt spid="329736"/>
                                        </p:tgtEl>
                                        <p:attrNameLst>
                                          <p:attrName>ppt_x</p:attrName>
                                        </p:attrNameLst>
                                      </p:cBhvr>
                                      <p:tavLst>
                                        <p:tav tm="0">
                                          <p:val>
                                            <p:strVal val="0-#ppt_w/2"/>
                                          </p:val>
                                        </p:tav>
                                        <p:tav tm="100000">
                                          <p:val>
                                            <p:strVal val="#ppt_x"/>
                                          </p:val>
                                        </p:tav>
                                      </p:tavLst>
                                    </p:anim>
                                    <p:anim calcmode="lin" valueType="num">
                                      <p:cBhvr additive="base">
                                        <p:cTn id="32" dur="500" fill="hold"/>
                                        <p:tgtEl>
                                          <p:spTgt spid="32973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2" name="camera.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iterate type="lt">
                                    <p:tmPct val="100000"/>
                                  </p:iterate>
                                  <p:childTnLst>
                                    <p:set>
                                      <p:cBhvr>
                                        <p:cTn id="36" dur="1" fill="hold">
                                          <p:stCondLst>
                                            <p:cond delay="0"/>
                                          </p:stCondLst>
                                        </p:cTn>
                                        <p:tgtEl>
                                          <p:spTgt spid="329734"/>
                                        </p:tgtEl>
                                        <p:attrNameLst>
                                          <p:attrName>style.visibility</p:attrName>
                                        </p:attrNameLst>
                                      </p:cBhvr>
                                      <p:to>
                                        <p:strVal val="visible"/>
                                      </p:to>
                                    </p:set>
                                    <p:anim calcmode="lin" valueType="num">
                                      <p:cBhvr additive="base">
                                        <p:cTn id="37" dur="75" fill="hold"/>
                                        <p:tgtEl>
                                          <p:spTgt spid="329734"/>
                                        </p:tgtEl>
                                        <p:attrNameLst>
                                          <p:attrName>ppt_x</p:attrName>
                                        </p:attrNameLst>
                                      </p:cBhvr>
                                      <p:tavLst>
                                        <p:tav tm="0">
                                          <p:val>
                                            <p:strVal val="0-#ppt_w/2"/>
                                          </p:val>
                                        </p:tav>
                                        <p:tav tm="100000">
                                          <p:val>
                                            <p:strVal val="#ppt_x"/>
                                          </p:val>
                                        </p:tav>
                                      </p:tavLst>
                                    </p:anim>
                                    <p:anim calcmode="lin" valueType="num">
                                      <p:cBhvr additive="base">
                                        <p:cTn id="38" dur="75" fill="hold"/>
                                        <p:tgtEl>
                                          <p:spTgt spid="32973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1" name="type.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29738"/>
                                        </p:tgtEl>
                                        <p:attrNameLst>
                                          <p:attrName>style.visibility</p:attrName>
                                        </p:attrNameLst>
                                      </p:cBhvr>
                                      <p:to>
                                        <p:strVal val="visible"/>
                                      </p:to>
                                    </p:set>
                                    <p:anim calcmode="lin" valueType="num">
                                      <p:cBhvr additive="base">
                                        <p:cTn id="43" dur="500" fill="hold"/>
                                        <p:tgtEl>
                                          <p:spTgt spid="329738"/>
                                        </p:tgtEl>
                                        <p:attrNameLst>
                                          <p:attrName>ppt_x</p:attrName>
                                        </p:attrNameLst>
                                      </p:cBhvr>
                                      <p:tavLst>
                                        <p:tav tm="0">
                                          <p:val>
                                            <p:strVal val="0-#ppt_w/2"/>
                                          </p:val>
                                        </p:tav>
                                        <p:tav tm="100000">
                                          <p:val>
                                            <p:strVal val="#ppt_x"/>
                                          </p:val>
                                        </p:tav>
                                      </p:tavLst>
                                    </p:anim>
                                    <p:anim calcmode="lin" valueType="num">
                                      <p:cBhvr additive="base">
                                        <p:cTn id="44" dur="500" fill="hold"/>
                                        <p:tgtEl>
                                          <p:spTgt spid="32973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projctor.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329739"/>
                                        </p:tgtEl>
                                        <p:attrNameLst>
                                          <p:attrName>style.visibility</p:attrName>
                                        </p:attrNameLst>
                                      </p:cBhvr>
                                      <p:to>
                                        <p:strVal val="visible"/>
                                      </p:to>
                                    </p:set>
                                    <p:anim calcmode="lin" valueType="num">
                                      <p:cBhvr additive="base">
                                        <p:cTn id="49" dur="500" fill="hold"/>
                                        <p:tgtEl>
                                          <p:spTgt spid="329739"/>
                                        </p:tgtEl>
                                        <p:attrNameLst>
                                          <p:attrName>ppt_x</p:attrName>
                                        </p:attrNameLst>
                                      </p:cBhvr>
                                      <p:tavLst>
                                        <p:tav tm="0">
                                          <p:val>
                                            <p:strVal val="0-#ppt_w/2"/>
                                          </p:val>
                                        </p:tav>
                                        <p:tav tm="100000">
                                          <p:val>
                                            <p:strVal val="#ppt_x"/>
                                          </p:val>
                                        </p:tav>
                                      </p:tavLst>
                                    </p:anim>
                                    <p:anim calcmode="lin" valueType="num">
                                      <p:cBhvr additive="base">
                                        <p:cTn id="50" dur="500" fill="hold"/>
                                        <p:tgtEl>
                                          <p:spTgt spid="32973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2" name="camera.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29740"/>
                                        </p:tgtEl>
                                        <p:attrNameLst>
                                          <p:attrName>style.visibility</p:attrName>
                                        </p:attrNameLst>
                                      </p:cBhvr>
                                      <p:to>
                                        <p:strVal val="visible"/>
                                      </p:to>
                                    </p:set>
                                    <p:anim calcmode="lin" valueType="num">
                                      <p:cBhvr additive="base">
                                        <p:cTn id="55" dur="500" fill="hold"/>
                                        <p:tgtEl>
                                          <p:spTgt spid="329740"/>
                                        </p:tgtEl>
                                        <p:attrNameLst>
                                          <p:attrName>ppt_x</p:attrName>
                                        </p:attrNameLst>
                                      </p:cBhvr>
                                      <p:tavLst>
                                        <p:tav tm="0">
                                          <p:val>
                                            <p:strVal val="0-#ppt_w/2"/>
                                          </p:val>
                                        </p:tav>
                                        <p:tav tm="100000">
                                          <p:val>
                                            <p:strVal val="#ppt_x"/>
                                          </p:val>
                                        </p:tav>
                                      </p:tavLst>
                                    </p:anim>
                                    <p:anim calcmode="lin" valueType="num">
                                      <p:cBhvr additive="base">
                                        <p:cTn id="56" dur="500" fill="hold"/>
                                        <p:tgtEl>
                                          <p:spTgt spid="32974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projctor.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iterate type="lt">
                                    <p:tmPct val="100000"/>
                                  </p:iterate>
                                  <p:childTnLst>
                                    <p:set>
                                      <p:cBhvr>
                                        <p:cTn id="60" dur="1" fill="hold">
                                          <p:stCondLst>
                                            <p:cond delay="0"/>
                                          </p:stCondLst>
                                        </p:cTn>
                                        <p:tgtEl>
                                          <p:spTgt spid="329733"/>
                                        </p:tgtEl>
                                        <p:attrNameLst>
                                          <p:attrName>style.visibility</p:attrName>
                                        </p:attrNameLst>
                                      </p:cBhvr>
                                      <p:to>
                                        <p:strVal val="visible"/>
                                      </p:to>
                                    </p:set>
                                    <p:anim calcmode="lin" valueType="num">
                                      <p:cBhvr additive="base">
                                        <p:cTn id="61" dur="75" fill="hold"/>
                                        <p:tgtEl>
                                          <p:spTgt spid="329733"/>
                                        </p:tgtEl>
                                        <p:attrNameLst>
                                          <p:attrName>ppt_x</p:attrName>
                                        </p:attrNameLst>
                                      </p:cBhvr>
                                      <p:tavLst>
                                        <p:tav tm="0">
                                          <p:val>
                                            <p:strVal val="0-#ppt_w/2"/>
                                          </p:val>
                                        </p:tav>
                                        <p:tav tm="100000">
                                          <p:val>
                                            <p:strVal val="#ppt_x"/>
                                          </p:val>
                                        </p:tav>
                                      </p:tavLst>
                                    </p:anim>
                                    <p:anim calcmode="lin" valueType="num">
                                      <p:cBhvr additive="base">
                                        <p:cTn id="62" dur="75" fill="hold"/>
                                        <p:tgtEl>
                                          <p:spTgt spid="32973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1" name="type.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29742"/>
                                        </p:tgtEl>
                                        <p:attrNameLst>
                                          <p:attrName>style.visibility</p:attrName>
                                        </p:attrNameLst>
                                      </p:cBhvr>
                                      <p:to>
                                        <p:strVal val="visible"/>
                                      </p:to>
                                    </p:set>
                                    <p:anim calcmode="lin" valueType="num">
                                      <p:cBhvr additive="base">
                                        <p:cTn id="67" dur="500" fill="hold"/>
                                        <p:tgtEl>
                                          <p:spTgt spid="329742"/>
                                        </p:tgtEl>
                                        <p:attrNameLst>
                                          <p:attrName>ppt_x</p:attrName>
                                        </p:attrNameLst>
                                      </p:cBhvr>
                                      <p:tavLst>
                                        <p:tav tm="0">
                                          <p:val>
                                            <p:strVal val="#ppt_x"/>
                                          </p:val>
                                        </p:tav>
                                        <p:tav tm="100000">
                                          <p:val>
                                            <p:strVal val="#ppt_x"/>
                                          </p:val>
                                        </p:tav>
                                      </p:tavLst>
                                    </p:anim>
                                    <p:anim calcmode="lin" valueType="num">
                                      <p:cBhvr additive="base">
                                        <p:cTn id="68" dur="500" fill="hold"/>
                                        <p:tgtEl>
                                          <p:spTgt spid="32974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9731" grpId="0" bldLvl="0" animBg="1"/>
      <p:bldP spid="329732" grpId="0" bldLvl="0" animBg="1"/>
      <p:bldP spid="329733" grpId="0" bldLvl="0" animBg="1"/>
      <p:bldP spid="329734" grpId="0" bldLvl="0" animBg="1"/>
      <p:bldP spid="329737" grpId="0"/>
      <p:bldP spid="329738" grpId="0"/>
      <p:bldP spid="329740" grpId="0"/>
      <p:bldP spid="329742" grpId="0" bldLvl="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0754" name="标题 330753"/>
          <p:cNvSpPr>
            <a:spLocks noGrp="1"/>
          </p:cNvSpPr>
          <p:nvPr>
            <p:ph type="title"/>
          </p:nvPr>
        </p:nvSpPr>
        <p:spPr>
          <a:xfrm>
            <a:off x="2135188" y="333375"/>
            <a:ext cx="7772400" cy="608013"/>
          </a:xfrm>
        </p:spPr>
        <p:txBody>
          <a:bodyPr anchor="ctr">
            <a:normAutofit fontScale="90000"/>
          </a:bodyPr>
          <a:p>
            <a:r>
              <a:rPr lang="zh-CN" altLang="en-US" b="1" dirty="0"/>
              <a:t>果农诉县政府垄断案</a:t>
            </a:r>
            <a:endParaRPr lang="zh-CN" altLang="en-US" b="1" dirty="0"/>
          </a:p>
        </p:txBody>
      </p:sp>
      <p:sp>
        <p:nvSpPr>
          <p:cNvPr id="330755" name="文本占位符 330754"/>
          <p:cNvSpPr>
            <a:spLocks noGrp="1"/>
          </p:cNvSpPr>
          <p:nvPr>
            <p:ph type="body" idx="1"/>
          </p:nvPr>
        </p:nvSpPr>
        <p:spPr>
          <a:xfrm>
            <a:off x="1260475" y="1189355"/>
            <a:ext cx="9696450" cy="5514975"/>
          </a:xfrm>
        </p:spPr>
        <p:txBody>
          <a:bodyPr>
            <a:normAutofit lnSpcReduction="20000"/>
          </a:bodyPr>
          <a:p>
            <a:pPr fontAlgn="auto">
              <a:lnSpc>
                <a:spcPct val="120000"/>
              </a:lnSpc>
              <a:spcBef>
                <a:spcPct val="0"/>
              </a:spcBef>
            </a:pPr>
            <a:r>
              <a:rPr lang="zh-CN" altLang="en-US" sz="2800" b="1" dirty="0">
                <a:solidFill>
                  <a:srgbClr val="170712"/>
                </a:solidFill>
              </a:rPr>
              <a:t>某县以盛产苹果闻名。为发展本地的经济，县里鼓励农民大种苹果，经过县里大力扶持，苹果长势喜人，外地的水果公司、水果批发部门闻讯赶来要求与当地农民签订合同。 </a:t>
            </a:r>
            <a:endParaRPr lang="zh-CN" altLang="en-US" sz="2800" b="1" dirty="0">
              <a:solidFill>
                <a:srgbClr val="170712"/>
              </a:solidFill>
            </a:endParaRPr>
          </a:p>
          <a:p>
            <a:pPr fontAlgn="auto">
              <a:lnSpc>
                <a:spcPct val="120000"/>
              </a:lnSpc>
              <a:spcBef>
                <a:spcPct val="0"/>
              </a:spcBef>
            </a:pPr>
            <a:r>
              <a:rPr lang="zh-CN" altLang="en-US" sz="2800" b="1" dirty="0">
                <a:solidFill>
                  <a:srgbClr val="170712"/>
                </a:solidFill>
              </a:rPr>
              <a:t>苹果的市场价格猛涨，当地政府下发决定，要求各村果农将苹果销售给县水果公司，不许擅自卖给外地的客户，并强行以低于市场的价格与果农签订收购合同。 </a:t>
            </a:r>
            <a:endParaRPr lang="zh-CN" altLang="en-US" sz="2800" b="1" dirty="0">
              <a:solidFill>
                <a:srgbClr val="170712"/>
              </a:solidFill>
            </a:endParaRPr>
          </a:p>
          <a:p>
            <a:pPr algn="just" fontAlgn="auto">
              <a:lnSpc>
                <a:spcPct val="120000"/>
              </a:lnSpc>
              <a:spcBef>
                <a:spcPct val="0"/>
              </a:spcBef>
            </a:pPr>
            <a:r>
              <a:rPr lang="zh-CN" altLang="en-US" sz="2800" b="1" dirty="0">
                <a:solidFill>
                  <a:srgbClr val="170712"/>
                </a:solidFill>
              </a:rPr>
              <a:t>果农不满，纷纷找政府说理。</a:t>
            </a:r>
            <a:endParaRPr lang="zh-CN" altLang="en-US" sz="2800" b="1" dirty="0">
              <a:solidFill>
                <a:srgbClr val="170712"/>
              </a:solidFill>
            </a:endParaRPr>
          </a:p>
          <a:p>
            <a:pPr algn="just" fontAlgn="auto">
              <a:lnSpc>
                <a:spcPct val="120000"/>
              </a:lnSpc>
              <a:spcBef>
                <a:spcPct val="0"/>
              </a:spcBef>
            </a:pPr>
            <a:r>
              <a:rPr lang="zh-CN" altLang="en-US" sz="2800" b="1" dirty="0">
                <a:solidFill>
                  <a:srgbClr val="170712"/>
                </a:solidFill>
              </a:rPr>
              <a:t>政府认为，这么做是为了本地的经济建设。</a:t>
            </a:r>
            <a:endParaRPr lang="zh-CN" altLang="en-US" sz="2800" b="1" dirty="0">
              <a:solidFill>
                <a:srgbClr val="170712"/>
              </a:solidFill>
            </a:endParaRPr>
          </a:p>
          <a:p>
            <a:pPr algn="just" fontAlgn="auto">
              <a:lnSpc>
                <a:spcPct val="120000"/>
              </a:lnSpc>
              <a:spcBef>
                <a:spcPct val="0"/>
              </a:spcBef>
            </a:pPr>
            <a:r>
              <a:rPr lang="zh-CN" altLang="en-US" sz="2800" b="1" dirty="0">
                <a:solidFill>
                  <a:srgbClr val="170712"/>
                </a:solidFill>
              </a:rPr>
              <a:t>果农要求政府撤销决定，政府坚决不肯。</a:t>
            </a:r>
            <a:endParaRPr lang="zh-CN" altLang="en-US" sz="2800" b="1" dirty="0">
              <a:solidFill>
                <a:srgbClr val="170712"/>
              </a:solidFill>
            </a:endParaRPr>
          </a:p>
          <a:p>
            <a:pPr algn="just">
              <a:lnSpc>
                <a:spcPct val="90000"/>
              </a:lnSpc>
              <a:spcBef>
                <a:spcPct val="0"/>
              </a:spcBef>
            </a:pPr>
            <a:endParaRPr lang="zh-CN" altLang="en-US" sz="2800" b="1" dirty="0">
              <a:solidFill>
                <a:srgbClr val="170712"/>
              </a:solidFill>
            </a:endParaRPr>
          </a:p>
          <a:p>
            <a:pPr algn="just">
              <a:lnSpc>
                <a:spcPct val="90000"/>
              </a:lnSpc>
              <a:spcBef>
                <a:spcPct val="0"/>
              </a:spcBef>
            </a:pPr>
            <a:r>
              <a:rPr lang="zh-CN" altLang="en-US" sz="2800" b="1" dirty="0">
                <a:solidFill>
                  <a:srgbClr val="FF3300"/>
                </a:solidFill>
              </a:rPr>
              <a:t>思考：某县政府实施的是何种行为？</a:t>
            </a:r>
            <a:endParaRPr lang="zh-CN" altLang="en-US" sz="2800" b="1">
              <a:solidFill>
                <a:srgbClr val="FF33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0754"/>
                                        </p:tgtEl>
                                        <p:attrNameLst>
                                          <p:attrName>style.visibility</p:attrName>
                                        </p:attrNameLst>
                                      </p:cBhvr>
                                      <p:to>
                                        <p:strVal val="visible"/>
                                      </p:to>
                                    </p:set>
                                    <p:anim calcmode="lin" valueType="num">
                                      <p:cBhvr additive="base">
                                        <p:cTn id="7" dur="500" fill="hold"/>
                                        <p:tgtEl>
                                          <p:spTgt spid="330754"/>
                                        </p:tgtEl>
                                        <p:attrNameLst>
                                          <p:attrName>ppt_x</p:attrName>
                                        </p:attrNameLst>
                                      </p:cBhvr>
                                      <p:tavLst>
                                        <p:tav tm="0">
                                          <p:val>
                                            <p:strVal val="0-#ppt_w/2"/>
                                          </p:val>
                                        </p:tav>
                                        <p:tav tm="100000">
                                          <p:val>
                                            <p:strVal val="#ppt_x"/>
                                          </p:val>
                                        </p:tav>
                                      </p:tavLst>
                                    </p:anim>
                                    <p:anim calcmode="lin" valueType="num">
                                      <p:cBhvr additive="base">
                                        <p:cTn id="8" dur="500" fill="hold"/>
                                        <p:tgtEl>
                                          <p:spTgt spid="33075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1" name="projctor.wav"/>
                                        </p:tgtEl>
                                      </p:cMediaNode>
                                    </p:audio>
                                  </p:sub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330755">
                                            <p:txEl>
                                              <p:charRg st="0" end="78"/>
                                            </p:txEl>
                                          </p:spTgt>
                                        </p:tgtEl>
                                        <p:attrNameLst>
                                          <p:attrName>style.visibility</p:attrName>
                                        </p:attrNameLst>
                                      </p:cBhvr>
                                      <p:to>
                                        <p:strVal val="visible"/>
                                      </p:to>
                                    </p:set>
                                    <p:animEffect transition="in" filter="box(in)">
                                      <p:cBhvr>
                                        <p:cTn id="13" dur="500"/>
                                        <p:tgtEl>
                                          <p:spTgt spid="330755">
                                            <p:txEl>
                                              <p:charRg st="0" end="78"/>
                                            </p:txEl>
                                          </p:spTgt>
                                        </p:tgtEl>
                                      </p:cBhvr>
                                    </p:animEffect>
                                  </p:childTnLst>
                                  <p:subTnLst>
                                    <p:audio>
                                      <p:cMediaNode>
                                        <p:cTn display="0" masterRel="sameClick">
                                          <p:stCondLst>
                                            <p:cond evt="begin" delay="0">
                                              <p:tn val="11"/>
                                            </p:cond>
                                          </p:stCondLst>
                                          <p:endCondLst>
                                            <p:cond evt="onStopAudio" delay="0">
                                              <p:tgtEl>
                                                <p:sldTgt/>
                                              </p:tgtEl>
                                            </p:cond>
                                          </p:endCondLst>
                                        </p:cTn>
                                        <p:tgtEl>
                                          <p:sndTgt r:embed="rId1" name="projctor.wav"/>
                                        </p:tgtEl>
                                      </p:cMediaNode>
                                    </p:audio>
                                  </p:sub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330755">
                                            <p:txEl>
                                              <p:charRg st="78" end="150"/>
                                            </p:txEl>
                                          </p:spTgt>
                                        </p:tgtEl>
                                        <p:attrNameLst>
                                          <p:attrName>style.visibility</p:attrName>
                                        </p:attrNameLst>
                                      </p:cBhvr>
                                      <p:to>
                                        <p:strVal val="visible"/>
                                      </p:to>
                                    </p:set>
                                    <p:animEffect transition="in" filter="box(in)">
                                      <p:cBhvr>
                                        <p:cTn id="18" dur="500"/>
                                        <p:tgtEl>
                                          <p:spTgt spid="330755">
                                            <p:txEl>
                                              <p:charRg st="78" end="150"/>
                                            </p:txEl>
                                          </p:spTgt>
                                        </p:tgtEl>
                                      </p:cBhvr>
                                    </p:animEffect>
                                  </p:childTnLst>
                                  <p:subTnLst>
                                    <p:audio>
                                      <p:cMediaNode>
                                        <p:cTn display="0" masterRel="sameClick">
                                          <p:stCondLst>
                                            <p:cond evt="begin" delay="0">
                                              <p:tn val="16"/>
                                            </p:cond>
                                          </p:stCondLst>
                                          <p:endCondLst>
                                            <p:cond evt="onStopAudio" delay="0">
                                              <p:tgtEl>
                                                <p:sldTgt/>
                                              </p:tgtEl>
                                            </p:cond>
                                          </p:endCondLst>
                                        </p:cTn>
                                        <p:tgtEl>
                                          <p:sndTgt r:embed="rId1" name="projctor.wav"/>
                                        </p:tgtEl>
                                      </p:cMediaNode>
                                    </p:audio>
                                  </p:sub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330755">
                                            <p:txEl>
                                              <p:charRg st="150" end="164"/>
                                            </p:txEl>
                                          </p:spTgt>
                                        </p:tgtEl>
                                        <p:attrNameLst>
                                          <p:attrName>style.visibility</p:attrName>
                                        </p:attrNameLst>
                                      </p:cBhvr>
                                      <p:to>
                                        <p:strVal val="visible"/>
                                      </p:to>
                                    </p:set>
                                    <p:animEffect transition="in" filter="box(in)">
                                      <p:cBhvr>
                                        <p:cTn id="23" dur="500"/>
                                        <p:tgtEl>
                                          <p:spTgt spid="330755">
                                            <p:txEl>
                                              <p:charRg st="150" end="164"/>
                                            </p:txEl>
                                          </p:spTgt>
                                        </p:tgtEl>
                                      </p:cBhvr>
                                    </p:animEffect>
                                  </p:childTnLst>
                                  <p:subTnLst>
                                    <p:audio>
                                      <p:cMediaNode>
                                        <p:cTn display="0" masterRel="sameClick">
                                          <p:stCondLst>
                                            <p:cond evt="begin" delay="0">
                                              <p:tn val="21"/>
                                            </p:cond>
                                          </p:stCondLst>
                                          <p:endCondLst>
                                            <p:cond evt="onStopAudio" delay="0">
                                              <p:tgtEl>
                                                <p:sldTgt/>
                                              </p:tgtEl>
                                            </p:cond>
                                          </p:endCondLst>
                                        </p:cTn>
                                        <p:tgtEl>
                                          <p:sndTgt r:embed="rId1" name="projctor.wav"/>
                                        </p:tgtEl>
                                      </p:cMediaNode>
                                    </p:audio>
                                  </p:sub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330755">
                                            <p:txEl>
                                              <p:charRg st="164" end="184"/>
                                            </p:txEl>
                                          </p:spTgt>
                                        </p:tgtEl>
                                        <p:attrNameLst>
                                          <p:attrName>style.visibility</p:attrName>
                                        </p:attrNameLst>
                                      </p:cBhvr>
                                      <p:to>
                                        <p:strVal val="visible"/>
                                      </p:to>
                                    </p:set>
                                    <p:animEffect transition="in" filter="box(in)">
                                      <p:cBhvr>
                                        <p:cTn id="28" dur="500"/>
                                        <p:tgtEl>
                                          <p:spTgt spid="330755">
                                            <p:txEl>
                                              <p:charRg st="164" end="184"/>
                                            </p:txEl>
                                          </p:spTgt>
                                        </p:tgtEl>
                                      </p:cBhvr>
                                    </p:animEffect>
                                  </p:childTnLst>
                                  <p:subTnLst>
                                    <p:audio>
                                      <p:cMediaNode>
                                        <p:cTn display="0" masterRel="sameClick">
                                          <p:stCondLst>
                                            <p:cond evt="begin" delay="0">
                                              <p:tn val="26"/>
                                            </p:cond>
                                          </p:stCondLst>
                                          <p:endCondLst>
                                            <p:cond evt="onStopAudio" delay="0">
                                              <p:tgtEl>
                                                <p:sldTgt/>
                                              </p:tgtEl>
                                            </p:cond>
                                          </p:endCondLst>
                                        </p:cTn>
                                        <p:tgtEl>
                                          <p:sndTgt r:embed="rId1" name="projctor.wav"/>
                                        </p:tgtEl>
                                      </p:cMediaNode>
                                    </p:audio>
                                  </p:subTnLst>
                                </p:cTn>
                              </p:par>
                            </p:childTnLst>
                          </p:cTn>
                        </p:par>
                      </p:childTnLst>
                    </p:cTn>
                  </p:par>
                  <p:par>
                    <p:cTn id="29" fill="hold">
                      <p:stCondLst>
                        <p:cond delay="indefinite"/>
                      </p:stCondLst>
                      <p:childTnLst>
                        <p:par>
                          <p:cTn id="30" fill="hold">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330755">
                                            <p:txEl>
                                              <p:charRg st="184" end="203"/>
                                            </p:txEl>
                                          </p:spTgt>
                                        </p:tgtEl>
                                        <p:attrNameLst>
                                          <p:attrName>style.visibility</p:attrName>
                                        </p:attrNameLst>
                                      </p:cBhvr>
                                      <p:to>
                                        <p:strVal val="visible"/>
                                      </p:to>
                                    </p:set>
                                    <p:animEffect transition="in" filter="box(in)">
                                      <p:cBhvr>
                                        <p:cTn id="33" dur="500"/>
                                        <p:tgtEl>
                                          <p:spTgt spid="330755">
                                            <p:txEl>
                                              <p:charRg st="184" end="203"/>
                                            </p:txEl>
                                          </p:spTgt>
                                        </p:tgtEl>
                                      </p:cBhvr>
                                    </p:animEffect>
                                  </p:childTnLst>
                                  <p:subTnLst>
                                    <p:audio>
                                      <p:cMediaNode>
                                        <p:cTn display="0" masterRel="sameClick">
                                          <p:stCondLst>
                                            <p:cond evt="begin" delay="0">
                                              <p:tn val="31"/>
                                            </p:cond>
                                          </p:stCondLst>
                                          <p:endCondLst>
                                            <p:cond evt="onStopAudio" delay="0">
                                              <p:tgtEl>
                                                <p:sldTgt/>
                                              </p:tgtEl>
                                            </p:cond>
                                          </p:endCondLst>
                                        </p:cTn>
                                        <p:tgtEl>
                                          <p:sndTgt r:embed="rId1" name="projctor.wav"/>
                                        </p:tgtEl>
                                      </p:cMediaNode>
                                    </p:audio>
                                  </p:subTnLst>
                                </p:cTn>
                              </p:par>
                            </p:childTnLst>
                          </p:cTn>
                        </p:par>
                      </p:childTnLst>
                    </p:cTn>
                  </p:par>
                  <p:par>
                    <p:cTn id="34" fill="hold">
                      <p:stCondLst>
                        <p:cond delay="indefinite"/>
                      </p:stCondLst>
                      <p:childTnLst>
                        <p:par>
                          <p:cTn id="35" fill="hold">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330755">
                                            <p:txEl>
                                              <p:charRg st="204" end="221"/>
                                            </p:txEl>
                                          </p:spTgt>
                                        </p:tgtEl>
                                        <p:attrNameLst>
                                          <p:attrName>style.visibility</p:attrName>
                                        </p:attrNameLst>
                                      </p:cBhvr>
                                      <p:to>
                                        <p:strVal val="visible"/>
                                      </p:to>
                                    </p:set>
                                    <p:animEffect transition="in" filter="box(in)">
                                      <p:cBhvr>
                                        <p:cTn id="38" dur="500"/>
                                        <p:tgtEl>
                                          <p:spTgt spid="330755">
                                            <p:txEl>
                                              <p:charRg st="204" end="221"/>
                                            </p:txEl>
                                          </p:spTgt>
                                        </p:tgtEl>
                                      </p:cBhvr>
                                    </p:animEffect>
                                  </p:childTnLst>
                                  <p:subTnLst>
                                    <p:audio>
                                      <p:cMediaNode>
                                        <p:cTn display="0" masterRel="sameClick">
                                          <p:stCondLst>
                                            <p:cond evt="begin" delay="0">
                                              <p:tn val="36"/>
                                            </p:cond>
                                          </p:stCondLst>
                                          <p:endCondLst>
                                            <p:cond evt="onStopAudio" delay="0">
                                              <p:tgtEl>
                                                <p:sldTgt/>
                                              </p:tgtEl>
                                            </p:cond>
                                          </p:endCondLst>
                                        </p:cTn>
                                        <p:tgtEl>
                                          <p:sndTgt r:embed="rId1" name="projcto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0754" grpId="0"/>
      <p:bldP spid="33075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3042" name="标题 343041"/>
          <p:cNvSpPr>
            <a:spLocks noGrp="1"/>
          </p:cNvSpPr>
          <p:nvPr>
            <p:ph type="title"/>
          </p:nvPr>
        </p:nvSpPr>
        <p:spPr>
          <a:xfrm>
            <a:off x="2495550" y="836613"/>
            <a:ext cx="7921625" cy="636587"/>
          </a:xfrm>
        </p:spPr>
        <p:txBody>
          <a:bodyPr wrap="square" anchor="ctr">
            <a:normAutofit fontScale="90000"/>
          </a:bodyPr>
          <a:p>
            <a:r>
              <a:rPr lang="zh-CN" altLang="en-US" sz="3600" b="1" dirty="0"/>
              <a:t>经济法与民法、行政法之比较</a:t>
            </a:r>
            <a:r>
              <a:rPr lang="en-US" altLang="zh-CN" sz="3600"/>
              <a:t>:</a:t>
            </a:r>
            <a:br>
              <a:rPr lang="en-US" altLang="zh-CN" sz="3600"/>
            </a:br>
            <a:r>
              <a:rPr lang="en-US" altLang="zh-CN" sz="3600"/>
              <a:t>                                   </a:t>
            </a:r>
            <a:endParaRPr lang="en-US" altLang="zh-CN" sz="3600"/>
          </a:p>
        </p:txBody>
      </p:sp>
      <p:sp>
        <p:nvSpPr>
          <p:cNvPr id="343043" name="文本占位符 343042"/>
          <p:cNvSpPr>
            <a:spLocks noGrp="1"/>
          </p:cNvSpPr>
          <p:nvPr>
            <p:ph type="body"/>
          </p:nvPr>
        </p:nvSpPr>
        <p:spPr>
          <a:xfrm>
            <a:off x="1895475" y="1905000"/>
            <a:ext cx="8772525" cy="4476750"/>
          </a:xfrm>
        </p:spPr>
        <p:txBody>
          <a:bodyPr/>
          <a:p>
            <a:pPr lvl="0">
              <a:lnSpc>
                <a:spcPct val="80000"/>
              </a:lnSpc>
              <a:buNone/>
            </a:pPr>
            <a:endParaRPr lang="en-US" altLang="zh-CN" sz="800" b="1" dirty="0"/>
          </a:p>
          <a:p>
            <a:pPr lvl="0">
              <a:lnSpc>
                <a:spcPct val="105000"/>
              </a:lnSpc>
              <a:buNone/>
            </a:pPr>
            <a:r>
              <a:rPr lang="en-US" altLang="zh-CN" sz="2800" b="1" dirty="0"/>
              <a:t> </a:t>
            </a:r>
            <a:endParaRPr lang="en-US" altLang="zh-CN" sz="1400" dirty="0"/>
          </a:p>
        </p:txBody>
      </p:sp>
      <p:graphicFrame>
        <p:nvGraphicFramePr>
          <p:cNvPr id="343045" name="表格 343044"/>
          <p:cNvGraphicFramePr/>
          <p:nvPr/>
        </p:nvGraphicFramePr>
        <p:xfrm>
          <a:off x="1919288" y="1989138"/>
          <a:ext cx="8627745" cy="3853815"/>
        </p:xfrm>
        <a:graphic>
          <a:graphicData uri="http://schemas.openxmlformats.org/drawingml/2006/table">
            <a:tbl>
              <a:tblPr/>
              <a:tblGrid>
                <a:gridCol w="2155825"/>
                <a:gridCol w="2158365"/>
                <a:gridCol w="2157730"/>
                <a:gridCol w="2155825"/>
              </a:tblGrid>
              <a:tr h="683895">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endParaRPr lang="zh-CN" altLang="en-US" sz="2000" b="1" dirty="0"/>
                    </a:p>
                  </a:txBody>
                  <a:tcPr>
                    <a:lnL w="28575"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28575"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400" b="1" dirty="0"/>
                        <a:t>经济法</a:t>
                      </a:r>
                      <a:endParaRPr lang="zh-CN" altLang="en-US" sz="2400" b="1" dirty="0"/>
                    </a:p>
                  </a:txBody>
                  <a:tcPr>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28575"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400" b="1" dirty="0"/>
                        <a:t>民法 </a:t>
                      </a:r>
                      <a:endParaRPr lang="zh-CN" altLang="en-US" sz="2400" b="1" dirty="0"/>
                    </a:p>
                  </a:txBody>
                  <a:tcPr>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28575"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400" b="1" dirty="0"/>
                        <a:t>行政法 </a:t>
                      </a:r>
                      <a:endParaRPr lang="zh-CN" altLang="en-US" sz="2400" b="1" dirty="0"/>
                    </a:p>
                  </a:txBody>
                  <a:tcPr>
                    <a:lnL w="12700" cap="flat" cmpd="sng">
                      <a:solidFill>
                        <a:schemeClr val="tx1"/>
                      </a:solidFill>
                      <a:prstDash val="solid"/>
                      <a:miter/>
                      <a:headEnd type="none" w="med" len="med"/>
                      <a:tailEnd type="none" w="med" len="med"/>
                    </a:lnL>
                    <a:lnR w="28575" cap="flat" cmpd="sng">
                      <a:solidFill>
                        <a:schemeClr val="tx1"/>
                      </a:solidFill>
                      <a:prstDash val="solid"/>
                      <a:miter/>
                      <a:headEnd type="none" w="med" len="med"/>
                      <a:tailEnd type="none" w="med" len="med"/>
                    </a:lnR>
                    <a:lnT w="28575"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noFill/>
                  </a:tcPr>
                </a:tc>
              </a:tr>
              <a:tr h="1005840">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400" b="1" dirty="0"/>
                        <a:t>调整对象</a:t>
                      </a:r>
                      <a:endParaRPr lang="zh-CN" altLang="en-US" sz="2400" b="1" dirty="0"/>
                    </a:p>
                  </a:txBody>
                  <a:tcPr>
                    <a:lnL w="28575"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b="1" dirty="0"/>
                        <a:t>特定经济关系</a:t>
                      </a:r>
                      <a:endParaRPr lang="zh-CN" altLang="en-US" sz="2000" b="1" dirty="0"/>
                    </a:p>
                  </a:txBody>
                  <a:tcPr>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b="1" dirty="0"/>
                        <a:t>平等主体之间的财产关系和人身关系</a:t>
                      </a:r>
                      <a:endParaRPr lang="zh-CN" altLang="en-US" sz="2000" b="1" dirty="0"/>
                    </a:p>
                  </a:txBody>
                  <a:tcPr>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b="1" dirty="0"/>
                        <a:t>行政管理关系</a:t>
                      </a:r>
                      <a:endParaRPr lang="zh-CN" altLang="en-US" sz="2000" b="1" dirty="0"/>
                    </a:p>
                  </a:txBody>
                  <a:tcPr>
                    <a:lnL w="12700" cap="flat" cmpd="sng">
                      <a:solidFill>
                        <a:schemeClr val="tx1"/>
                      </a:solidFill>
                      <a:prstDash val="solid"/>
                      <a:miter/>
                      <a:headEnd type="none" w="med" len="med"/>
                      <a:tailEnd type="none" w="med" len="med"/>
                    </a:lnL>
                    <a:lnR w="28575"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noFill/>
                  </a:tcPr>
                </a:tc>
              </a:tr>
              <a:tr h="701040">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400" b="1" dirty="0"/>
                        <a:t>主体范围</a:t>
                      </a:r>
                      <a:endParaRPr lang="zh-CN" altLang="en-US" sz="2400" b="1" dirty="0"/>
                    </a:p>
                  </a:txBody>
                  <a:tcPr>
                    <a:lnL w="28575"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b="1" dirty="0"/>
                        <a:t>国家经济管理主体和被管理主体</a:t>
                      </a:r>
                      <a:endParaRPr lang="zh-CN" altLang="en-US" sz="2000" b="1" dirty="0"/>
                    </a:p>
                  </a:txBody>
                  <a:tcPr>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b="1" dirty="0"/>
                        <a:t>自然人、法人、其他组织 </a:t>
                      </a:r>
                      <a:endParaRPr lang="zh-CN" altLang="en-US" sz="2000" b="1" dirty="0"/>
                    </a:p>
                  </a:txBody>
                  <a:tcPr>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b="1" dirty="0"/>
                        <a:t>行政主体、行政相对人</a:t>
                      </a:r>
                      <a:endParaRPr lang="zh-CN" altLang="en-US" sz="2000" b="1" dirty="0"/>
                    </a:p>
                  </a:txBody>
                  <a:tcPr>
                    <a:lnL w="12700" cap="flat" cmpd="sng">
                      <a:solidFill>
                        <a:schemeClr val="tx1"/>
                      </a:solidFill>
                      <a:prstDash val="solid"/>
                      <a:miter/>
                      <a:headEnd type="none" w="med" len="med"/>
                      <a:tailEnd type="none" w="med" len="med"/>
                    </a:lnL>
                    <a:lnR w="28575"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noFill/>
                  </a:tcPr>
                </a:tc>
              </a:tr>
              <a:tr h="762000">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400" b="1" dirty="0"/>
                        <a:t>利益取向</a:t>
                      </a:r>
                      <a:endParaRPr lang="zh-CN" altLang="en-US" sz="2400" b="1" dirty="0"/>
                    </a:p>
                  </a:txBody>
                  <a:tcPr>
                    <a:lnL w="28575"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b="1" dirty="0"/>
                        <a:t>社会公共利益</a:t>
                      </a:r>
                      <a:endParaRPr lang="zh-CN" altLang="en-US" sz="2000" b="1" dirty="0"/>
                    </a:p>
                  </a:txBody>
                  <a:tcPr>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b="1" dirty="0"/>
                        <a:t>私人利益</a:t>
                      </a:r>
                      <a:endParaRPr lang="zh-CN" altLang="en-US" sz="2000" b="1" dirty="0"/>
                    </a:p>
                    <a:p>
                      <a:pPr marL="0" lvl="0" indent="0" algn="ctr">
                        <a:buNone/>
                      </a:pPr>
                      <a:endParaRPr lang="zh-CN" altLang="en-US" sz="2000" b="1" dirty="0"/>
                    </a:p>
                  </a:txBody>
                  <a:tcPr>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b="1" dirty="0"/>
                        <a:t>国家利益 </a:t>
                      </a:r>
                      <a:endParaRPr lang="zh-CN" altLang="en-US" sz="2000" b="1" dirty="0"/>
                    </a:p>
                  </a:txBody>
                  <a:tcPr>
                    <a:lnL w="12700" cap="flat" cmpd="sng">
                      <a:solidFill>
                        <a:schemeClr val="tx1"/>
                      </a:solidFill>
                      <a:prstDash val="solid"/>
                      <a:miter/>
                      <a:headEnd type="none" w="med" len="med"/>
                      <a:tailEnd type="none" w="med" len="med"/>
                    </a:lnL>
                    <a:lnR w="28575"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noFill/>
                  </a:tcPr>
                </a:tc>
              </a:tr>
              <a:tr h="701040">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400" b="1" dirty="0"/>
                        <a:t>调整方法</a:t>
                      </a:r>
                      <a:endParaRPr lang="zh-CN" altLang="en-US" sz="2400" b="1" dirty="0"/>
                    </a:p>
                  </a:txBody>
                  <a:tcPr>
                    <a:lnL w="28575"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28575" cap="flat" cmpd="sng">
                      <a:solidFill>
                        <a:schemeClr val="tx1"/>
                      </a:solidFill>
                      <a:prstDash val="solid"/>
                      <a:miter/>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b="1" dirty="0"/>
                        <a:t>民事、刑事、行政责任</a:t>
                      </a:r>
                      <a:endParaRPr lang="zh-CN" altLang="en-US" sz="2000" b="1" dirty="0"/>
                    </a:p>
                  </a:txBody>
                  <a:tcPr>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28575" cap="flat" cmpd="sng">
                      <a:solidFill>
                        <a:schemeClr val="tx1"/>
                      </a:solidFill>
                      <a:prstDash val="solid"/>
                      <a:miter/>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b="1" dirty="0"/>
                        <a:t>民事责任 </a:t>
                      </a:r>
                      <a:endParaRPr lang="zh-CN" altLang="en-US" sz="2000" b="1" dirty="0"/>
                    </a:p>
                  </a:txBody>
                  <a:tcPr>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28575" cap="flat" cmpd="sng">
                      <a:solidFill>
                        <a:schemeClr val="tx1"/>
                      </a:solidFill>
                      <a:prstDash val="solid"/>
                      <a:miter/>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b="1" dirty="0"/>
                        <a:t>行政责任 </a:t>
                      </a:r>
                      <a:endParaRPr lang="zh-CN" altLang="en-US" sz="2000" b="1" dirty="0"/>
                    </a:p>
                  </a:txBody>
                  <a:tcPr>
                    <a:lnL w="12700" cap="flat" cmpd="sng">
                      <a:solidFill>
                        <a:schemeClr val="tx1"/>
                      </a:solidFill>
                      <a:prstDash val="solid"/>
                      <a:miter/>
                      <a:headEnd type="none" w="med" len="med"/>
                      <a:tailEnd type="none" w="med" len="med"/>
                    </a:lnL>
                    <a:lnR w="28575"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28575" cap="flat" cmpd="sng">
                      <a:solidFill>
                        <a:schemeClr val="tx1"/>
                      </a:solidFill>
                      <a:prstDash val="solid"/>
                      <a:miter/>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3042"/>
                                        </p:tgtEl>
                                        <p:attrNameLst>
                                          <p:attrName>style.visibility</p:attrName>
                                        </p:attrNameLst>
                                      </p:cBhvr>
                                      <p:to>
                                        <p:strVal val="visible"/>
                                      </p:to>
                                    </p:set>
                                    <p:anim calcmode="lin" valueType="num">
                                      <p:cBhvr additive="base">
                                        <p:cTn id="7" dur="500" fill="hold"/>
                                        <p:tgtEl>
                                          <p:spTgt spid="343042"/>
                                        </p:tgtEl>
                                        <p:attrNameLst>
                                          <p:attrName>ppt_x</p:attrName>
                                        </p:attrNameLst>
                                      </p:cBhvr>
                                      <p:tavLst>
                                        <p:tav tm="0">
                                          <p:val>
                                            <p:strVal val="0-#ppt_w/2"/>
                                          </p:val>
                                        </p:tav>
                                        <p:tav tm="100000">
                                          <p:val>
                                            <p:strVal val="#ppt_x"/>
                                          </p:val>
                                        </p:tav>
                                      </p:tavLst>
                                    </p:anim>
                                    <p:anim calcmode="lin" valueType="num">
                                      <p:cBhvr additive="base">
                                        <p:cTn id="8" dur="500" fill="hold"/>
                                        <p:tgtEl>
                                          <p:spTgt spid="34304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1" name="projctor.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43045"/>
                                        </p:tgtEl>
                                        <p:attrNameLst>
                                          <p:attrName>style.visibility</p:attrName>
                                        </p:attrNameLst>
                                      </p:cBhvr>
                                      <p:to>
                                        <p:strVal val="visible"/>
                                      </p:to>
                                    </p:set>
                                    <p:anim calcmode="lin" valueType="num">
                                      <p:cBhvr additive="base">
                                        <p:cTn id="13" dur="500" fill="hold"/>
                                        <p:tgtEl>
                                          <p:spTgt spid="343045"/>
                                        </p:tgtEl>
                                        <p:attrNameLst>
                                          <p:attrName>ppt_x</p:attrName>
                                        </p:attrNameLst>
                                      </p:cBhvr>
                                      <p:tavLst>
                                        <p:tav tm="0">
                                          <p:val>
                                            <p:strVal val="#ppt_x"/>
                                          </p:val>
                                        </p:tav>
                                        <p:tav tm="100000">
                                          <p:val>
                                            <p:strVal val="#ppt_x"/>
                                          </p:val>
                                        </p:tav>
                                      </p:tavLst>
                                    </p:anim>
                                    <p:anim calcmode="lin" valueType="num">
                                      <p:cBhvr additive="base">
                                        <p:cTn id="14" dur="500" fill="hold"/>
                                        <p:tgtEl>
                                          <p:spTgt spid="34304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304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3" name="Freeform 2"/>
          <p:cNvSpPr/>
          <p:nvPr/>
        </p:nvSpPr>
        <p:spPr>
          <a:xfrm flipH="1">
            <a:off x="3627438" y="1371600"/>
            <a:ext cx="2341562" cy="1962150"/>
          </a:xfrm>
          <a:custGeom>
            <a:avLst/>
            <a:gdLst/>
            <a:ahLst/>
            <a:cxnLst>
              <a:cxn ang="0">
                <a:pos x="303" y="1008"/>
              </a:cxn>
              <a:cxn ang="0">
                <a:pos x="1299" y="1008"/>
              </a:cxn>
              <a:cxn ang="0">
                <a:pos x="1296" y="315"/>
              </a:cxn>
              <a:cxn ang="0">
                <a:pos x="942" y="0"/>
              </a:cxn>
              <a:cxn ang="0">
                <a:pos x="3" y="0"/>
              </a:cxn>
              <a:cxn ang="0">
                <a:pos x="0" y="723"/>
              </a:cxn>
              <a:cxn ang="0">
                <a:pos x="303" y="1008"/>
              </a:cxn>
            </a:cxnLst>
            <a:pathLst>
              <a:path w="1299" h="1008">
                <a:moveTo>
                  <a:pt x="303" y="1008"/>
                </a:moveTo>
                <a:cubicBezTo>
                  <a:pt x="801" y="1008"/>
                  <a:pt x="1299" y="1008"/>
                  <a:pt x="1299" y="1008"/>
                </a:cubicBezTo>
                <a:cubicBezTo>
                  <a:pt x="1299" y="1008"/>
                  <a:pt x="1297" y="661"/>
                  <a:pt x="1296" y="315"/>
                </a:cubicBezTo>
                <a:cubicBezTo>
                  <a:pt x="1290" y="150"/>
                  <a:pt x="1161" y="0"/>
                  <a:pt x="942" y="0"/>
                </a:cubicBezTo>
                <a:cubicBezTo>
                  <a:pt x="472" y="0"/>
                  <a:pt x="3" y="0"/>
                  <a:pt x="3" y="0"/>
                </a:cubicBezTo>
                <a:cubicBezTo>
                  <a:pt x="3" y="0"/>
                  <a:pt x="1" y="361"/>
                  <a:pt x="0" y="723"/>
                </a:cubicBezTo>
                <a:cubicBezTo>
                  <a:pt x="0" y="915"/>
                  <a:pt x="144" y="1002"/>
                  <a:pt x="303" y="1008"/>
                </a:cubicBezTo>
                <a:close/>
              </a:path>
            </a:pathLst>
          </a:custGeom>
          <a:solidFill>
            <a:schemeClr val="folHlink"/>
          </a:solidFill>
          <a:ln w="9525">
            <a:noFill/>
          </a:ln>
        </p:spPr>
        <p:txBody>
          <a:bodyPr/>
          <a:p>
            <a:endParaRPr lang="zh-CN" altLang="en-US"/>
          </a:p>
        </p:txBody>
      </p:sp>
      <p:sp>
        <p:nvSpPr>
          <p:cNvPr id="54274" name="Freeform 3"/>
          <p:cNvSpPr/>
          <p:nvPr/>
        </p:nvSpPr>
        <p:spPr>
          <a:xfrm>
            <a:off x="6088063" y="1371600"/>
            <a:ext cx="2341562" cy="1962150"/>
          </a:xfrm>
          <a:custGeom>
            <a:avLst/>
            <a:gdLst/>
            <a:ahLst/>
            <a:cxnLst>
              <a:cxn ang="0">
                <a:pos x="303" y="1008"/>
              </a:cxn>
              <a:cxn ang="0">
                <a:pos x="1299" y="1008"/>
              </a:cxn>
              <a:cxn ang="0">
                <a:pos x="1296" y="315"/>
              </a:cxn>
              <a:cxn ang="0">
                <a:pos x="942" y="0"/>
              </a:cxn>
              <a:cxn ang="0">
                <a:pos x="3" y="0"/>
              </a:cxn>
              <a:cxn ang="0">
                <a:pos x="0" y="723"/>
              </a:cxn>
              <a:cxn ang="0">
                <a:pos x="303" y="1008"/>
              </a:cxn>
            </a:cxnLst>
            <a:pathLst>
              <a:path w="1299" h="1008">
                <a:moveTo>
                  <a:pt x="303" y="1008"/>
                </a:moveTo>
                <a:cubicBezTo>
                  <a:pt x="801" y="1008"/>
                  <a:pt x="1299" y="1008"/>
                  <a:pt x="1299" y="1008"/>
                </a:cubicBezTo>
                <a:cubicBezTo>
                  <a:pt x="1299" y="1008"/>
                  <a:pt x="1297" y="661"/>
                  <a:pt x="1296" y="315"/>
                </a:cubicBezTo>
                <a:cubicBezTo>
                  <a:pt x="1290" y="150"/>
                  <a:pt x="1161" y="0"/>
                  <a:pt x="942" y="0"/>
                </a:cubicBezTo>
                <a:cubicBezTo>
                  <a:pt x="472" y="0"/>
                  <a:pt x="3" y="0"/>
                  <a:pt x="3" y="0"/>
                </a:cubicBezTo>
                <a:cubicBezTo>
                  <a:pt x="3" y="0"/>
                  <a:pt x="1" y="361"/>
                  <a:pt x="0" y="723"/>
                </a:cubicBezTo>
                <a:cubicBezTo>
                  <a:pt x="0" y="915"/>
                  <a:pt x="144" y="1002"/>
                  <a:pt x="303" y="1008"/>
                </a:cubicBezTo>
                <a:close/>
              </a:path>
            </a:pathLst>
          </a:custGeom>
          <a:solidFill>
            <a:schemeClr val="hlink"/>
          </a:solidFill>
          <a:ln w="9525">
            <a:noFill/>
          </a:ln>
        </p:spPr>
        <p:txBody>
          <a:bodyPr/>
          <a:p>
            <a:endParaRPr lang="zh-CN" altLang="en-US"/>
          </a:p>
        </p:txBody>
      </p:sp>
      <p:sp>
        <p:nvSpPr>
          <p:cNvPr id="54275" name="Freeform 4"/>
          <p:cNvSpPr/>
          <p:nvPr/>
        </p:nvSpPr>
        <p:spPr>
          <a:xfrm>
            <a:off x="3627438" y="3462338"/>
            <a:ext cx="2341562" cy="1962150"/>
          </a:xfrm>
          <a:custGeom>
            <a:avLst/>
            <a:gdLst/>
            <a:ahLst/>
            <a:cxnLst>
              <a:cxn ang="0">
                <a:pos x="303" y="1008"/>
              </a:cxn>
              <a:cxn ang="0">
                <a:pos x="1299" y="1008"/>
              </a:cxn>
              <a:cxn ang="0">
                <a:pos x="1296" y="315"/>
              </a:cxn>
              <a:cxn ang="0">
                <a:pos x="942" y="0"/>
              </a:cxn>
              <a:cxn ang="0">
                <a:pos x="3" y="0"/>
              </a:cxn>
              <a:cxn ang="0">
                <a:pos x="0" y="723"/>
              </a:cxn>
              <a:cxn ang="0">
                <a:pos x="303" y="1008"/>
              </a:cxn>
            </a:cxnLst>
            <a:pathLst>
              <a:path w="1299" h="1008">
                <a:moveTo>
                  <a:pt x="303" y="1008"/>
                </a:moveTo>
                <a:cubicBezTo>
                  <a:pt x="801" y="1008"/>
                  <a:pt x="1299" y="1008"/>
                  <a:pt x="1299" y="1008"/>
                </a:cubicBezTo>
                <a:cubicBezTo>
                  <a:pt x="1299" y="1008"/>
                  <a:pt x="1297" y="661"/>
                  <a:pt x="1296" y="315"/>
                </a:cubicBezTo>
                <a:cubicBezTo>
                  <a:pt x="1290" y="150"/>
                  <a:pt x="1161" y="0"/>
                  <a:pt x="942" y="0"/>
                </a:cubicBezTo>
                <a:cubicBezTo>
                  <a:pt x="472" y="0"/>
                  <a:pt x="3" y="0"/>
                  <a:pt x="3" y="0"/>
                </a:cubicBezTo>
                <a:cubicBezTo>
                  <a:pt x="3" y="0"/>
                  <a:pt x="1" y="361"/>
                  <a:pt x="0" y="723"/>
                </a:cubicBezTo>
                <a:cubicBezTo>
                  <a:pt x="0" y="915"/>
                  <a:pt x="144" y="1002"/>
                  <a:pt x="303" y="1008"/>
                </a:cubicBezTo>
                <a:close/>
              </a:path>
            </a:pathLst>
          </a:custGeom>
          <a:solidFill>
            <a:schemeClr val="accent2"/>
          </a:solidFill>
          <a:ln w="9525">
            <a:noFill/>
          </a:ln>
        </p:spPr>
        <p:txBody>
          <a:bodyPr/>
          <a:p>
            <a:endParaRPr lang="zh-CN" altLang="en-US"/>
          </a:p>
        </p:txBody>
      </p:sp>
      <p:sp>
        <p:nvSpPr>
          <p:cNvPr id="54276" name="Freeform 5"/>
          <p:cNvSpPr/>
          <p:nvPr/>
        </p:nvSpPr>
        <p:spPr>
          <a:xfrm flipH="1">
            <a:off x="6088063" y="3462338"/>
            <a:ext cx="2341562" cy="1962150"/>
          </a:xfrm>
          <a:custGeom>
            <a:avLst/>
            <a:gdLst/>
            <a:ahLst/>
            <a:cxnLst>
              <a:cxn ang="0">
                <a:pos x="303" y="1008"/>
              </a:cxn>
              <a:cxn ang="0">
                <a:pos x="1299" y="1008"/>
              </a:cxn>
              <a:cxn ang="0">
                <a:pos x="1296" y="315"/>
              </a:cxn>
              <a:cxn ang="0">
                <a:pos x="942" y="0"/>
              </a:cxn>
              <a:cxn ang="0">
                <a:pos x="3" y="0"/>
              </a:cxn>
              <a:cxn ang="0">
                <a:pos x="0" y="723"/>
              </a:cxn>
              <a:cxn ang="0">
                <a:pos x="303" y="1008"/>
              </a:cxn>
            </a:cxnLst>
            <a:pathLst>
              <a:path w="1299" h="1008">
                <a:moveTo>
                  <a:pt x="303" y="1008"/>
                </a:moveTo>
                <a:cubicBezTo>
                  <a:pt x="801" y="1008"/>
                  <a:pt x="1299" y="1008"/>
                  <a:pt x="1299" y="1008"/>
                </a:cubicBezTo>
                <a:cubicBezTo>
                  <a:pt x="1299" y="1008"/>
                  <a:pt x="1297" y="661"/>
                  <a:pt x="1296" y="315"/>
                </a:cubicBezTo>
                <a:cubicBezTo>
                  <a:pt x="1290" y="150"/>
                  <a:pt x="1161" y="0"/>
                  <a:pt x="942" y="0"/>
                </a:cubicBezTo>
                <a:cubicBezTo>
                  <a:pt x="472" y="0"/>
                  <a:pt x="3" y="0"/>
                  <a:pt x="3" y="0"/>
                </a:cubicBezTo>
                <a:cubicBezTo>
                  <a:pt x="3" y="0"/>
                  <a:pt x="1" y="361"/>
                  <a:pt x="0" y="723"/>
                </a:cubicBezTo>
                <a:cubicBezTo>
                  <a:pt x="0" y="915"/>
                  <a:pt x="144" y="1002"/>
                  <a:pt x="303" y="1008"/>
                </a:cubicBezTo>
                <a:close/>
              </a:path>
            </a:pathLst>
          </a:custGeom>
          <a:solidFill>
            <a:schemeClr val="accent1"/>
          </a:solidFill>
          <a:ln w="9525">
            <a:noFill/>
          </a:ln>
        </p:spPr>
        <p:txBody>
          <a:bodyPr/>
          <a:p>
            <a:endParaRPr lang="zh-CN" altLang="en-US"/>
          </a:p>
        </p:txBody>
      </p:sp>
      <p:sp>
        <p:nvSpPr>
          <p:cNvPr id="54277" name="Oval 6"/>
          <p:cNvSpPr/>
          <p:nvPr/>
        </p:nvSpPr>
        <p:spPr>
          <a:xfrm>
            <a:off x="4913313" y="2300288"/>
            <a:ext cx="2362200" cy="2362200"/>
          </a:xfrm>
          <a:prstGeom prst="ellipse">
            <a:avLst/>
          </a:prstGeom>
          <a:solidFill>
            <a:srgbClr val="FFFFFF">
              <a:alpha val="50000"/>
            </a:srgbClr>
          </a:solidFill>
          <a:ln w="9525">
            <a:noFill/>
          </a:ln>
        </p:spPr>
        <p:txBody>
          <a:bodyPr wrap="none" anchor="ctr"/>
          <a:p>
            <a:pPr lvl="0"/>
            <a:endParaRPr lang="zh-CN" altLang="en-US" dirty="0">
              <a:ea typeface="宋体" panose="02010600030101010101" pitchFamily="2" charset="-122"/>
            </a:endParaRPr>
          </a:p>
        </p:txBody>
      </p:sp>
      <p:sp>
        <p:nvSpPr>
          <p:cNvPr id="54278" name="Text Box 7"/>
          <p:cNvSpPr txBox="1"/>
          <p:nvPr/>
        </p:nvSpPr>
        <p:spPr>
          <a:xfrm>
            <a:off x="3856038" y="1828800"/>
            <a:ext cx="1792287" cy="457200"/>
          </a:xfrm>
          <a:prstGeom prst="rect">
            <a:avLst/>
          </a:prstGeom>
          <a:noFill/>
          <a:ln w="9525">
            <a:noFill/>
          </a:ln>
        </p:spPr>
        <p:txBody>
          <a:bodyPr anchor="t">
            <a:spAutoFit/>
          </a:bodyPr>
          <a:p>
            <a:pPr lvl="0" algn="ctr">
              <a:spcBef>
                <a:spcPct val="50000"/>
              </a:spcBef>
            </a:pPr>
            <a:r>
              <a:rPr lang="zh-CN" altLang="en-US" sz="2400" b="1" dirty="0">
                <a:solidFill>
                  <a:srgbClr val="FFFFFF"/>
                </a:solidFill>
                <a:ea typeface="宋体" panose="02010600030101010101" pitchFamily="2" charset="-122"/>
              </a:rPr>
              <a:t>市场主体法</a:t>
            </a:r>
            <a:endParaRPr lang="zh-CN" altLang="en-US" sz="2400" b="1" dirty="0">
              <a:solidFill>
                <a:srgbClr val="FFFFFF"/>
              </a:solidFill>
              <a:ea typeface="宋体" panose="02010600030101010101" pitchFamily="2" charset="-122"/>
            </a:endParaRPr>
          </a:p>
        </p:txBody>
      </p:sp>
      <p:sp>
        <p:nvSpPr>
          <p:cNvPr id="54279" name="Text Box 9"/>
          <p:cNvSpPr txBox="1"/>
          <p:nvPr/>
        </p:nvSpPr>
        <p:spPr>
          <a:xfrm>
            <a:off x="6372225" y="1828800"/>
            <a:ext cx="1792288" cy="457200"/>
          </a:xfrm>
          <a:prstGeom prst="rect">
            <a:avLst/>
          </a:prstGeom>
          <a:noFill/>
          <a:ln w="9525">
            <a:noFill/>
          </a:ln>
        </p:spPr>
        <p:txBody>
          <a:bodyPr anchor="t">
            <a:spAutoFit/>
          </a:bodyPr>
          <a:p>
            <a:pPr lvl="0" algn="ctr">
              <a:spcBef>
                <a:spcPct val="50000"/>
              </a:spcBef>
            </a:pPr>
            <a:r>
              <a:rPr lang="zh-CN" altLang="en-US" sz="2400" b="1" dirty="0">
                <a:solidFill>
                  <a:srgbClr val="FFFFFF"/>
                </a:solidFill>
                <a:ea typeface="宋体" panose="02010600030101010101" pitchFamily="2" charset="-122"/>
              </a:rPr>
              <a:t>市场运行法</a:t>
            </a:r>
            <a:endParaRPr lang="zh-CN" altLang="en-US" sz="2400" b="1" dirty="0">
              <a:solidFill>
                <a:srgbClr val="FFFFFF"/>
              </a:solidFill>
              <a:ea typeface="宋体" panose="02010600030101010101" pitchFamily="2" charset="-122"/>
            </a:endParaRPr>
          </a:p>
        </p:txBody>
      </p:sp>
      <p:sp>
        <p:nvSpPr>
          <p:cNvPr id="54280" name="Text Box 10"/>
          <p:cNvSpPr txBox="1"/>
          <p:nvPr/>
        </p:nvSpPr>
        <p:spPr>
          <a:xfrm>
            <a:off x="3865563" y="4473575"/>
            <a:ext cx="1792287" cy="457200"/>
          </a:xfrm>
          <a:prstGeom prst="rect">
            <a:avLst/>
          </a:prstGeom>
          <a:noFill/>
          <a:ln w="9525">
            <a:noFill/>
          </a:ln>
        </p:spPr>
        <p:txBody>
          <a:bodyPr anchor="t">
            <a:spAutoFit/>
          </a:bodyPr>
          <a:p>
            <a:pPr lvl="0" algn="ctr">
              <a:spcBef>
                <a:spcPct val="50000"/>
              </a:spcBef>
            </a:pPr>
            <a:r>
              <a:rPr lang="zh-CN" altLang="en-US" sz="2400" b="1" dirty="0">
                <a:solidFill>
                  <a:srgbClr val="FFFFFF"/>
                </a:solidFill>
                <a:ea typeface="宋体" panose="02010600030101010101" pitchFamily="2" charset="-122"/>
              </a:rPr>
              <a:t>市场管理法</a:t>
            </a:r>
            <a:endParaRPr lang="zh-CN" altLang="en-US" sz="2400" b="1" dirty="0">
              <a:solidFill>
                <a:srgbClr val="FFFFFF"/>
              </a:solidFill>
              <a:ea typeface="宋体" panose="02010600030101010101" pitchFamily="2" charset="-122"/>
            </a:endParaRPr>
          </a:p>
        </p:txBody>
      </p:sp>
      <p:sp>
        <p:nvSpPr>
          <p:cNvPr id="54281" name="Text Box 11"/>
          <p:cNvSpPr txBox="1"/>
          <p:nvPr/>
        </p:nvSpPr>
        <p:spPr>
          <a:xfrm>
            <a:off x="6372225" y="4473575"/>
            <a:ext cx="1792288" cy="457200"/>
          </a:xfrm>
          <a:prstGeom prst="rect">
            <a:avLst/>
          </a:prstGeom>
          <a:noFill/>
          <a:ln w="9525">
            <a:noFill/>
          </a:ln>
        </p:spPr>
        <p:txBody>
          <a:bodyPr anchor="t">
            <a:spAutoFit/>
          </a:bodyPr>
          <a:p>
            <a:pPr lvl="0" algn="ctr">
              <a:spcBef>
                <a:spcPct val="50000"/>
              </a:spcBef>
            </a:pPr>
            <a:r>
              <a:rPr lang="zh-CN" altLang="en-US" sz="2400" b="1" dirty="0">
                <a:solidFill>
                  <a:srgbClr val="FFFFFF"/>
                </a:solidFill>
                <a:ea typeface="宋体" panose="02010600030101010101" pitchFamily="2" charset="-122"/>
              </a:rPr>
              <a:t>社会保障法</a:t>
            </a:r>
            <a:endParaRPr lang="zh-CN" altLang="en-US" sz="2400" b="1" dirty="0">
              <a:solidFill>
                <a:srgbClr val="FFFFFF"/>
              </a:solidFill>
              <a:ea typeface="宋体" panose="02010600030101010101" pitchFamily="2" charset="-122"/>
            </a:endParaRPr>
          </a:p>
        </p:txBody>
      </p:sp>
      <p:sp>
        <p:nvSpPr>
          <p:cNvPr id="54282" name="Rectangle 12"/>
          <p:cNvSpPr/>
          <p:nvPr/>
        </p:nvSpPr>
        <p:spPr>
          <a:xfrm>
            <a:off x="5016500" y="2781300"/>
            <a:ext cx="872490" cy="365760"/>
          </a:xfrm>
          <a:prstGeom prst="rect">
            <a:avLst/>
          </a:prstGeom>
          <a:noFill/>
          <a:ln w="9525">
            <a:noFill/>
          </a:ln>
        </p:spPr>
        <p:txBody>
          <a:bodyPr wrap="none" anchor="t">
            <a:spAutoFit/>
          </a:bodyPr>
          <a:p>
            <a:pPr lvl="0"/>
            <a:r>
              <a:rPr lang="zh-CN" altLang="en-US" b="1" dirty="0">
                <a:solidFill>
                  <a:srgbClr val="000000"/>
                </a:solidFill>
                <a:ea typeface="宋体" panose="02010600030101010101" pitchFamily="2" charset="-122"/>
              </a:rPr>
              <a:t>公司法</a:t>
            </a:r>
            <a:endParaRPr lang="zh-CN" altLang="en-US" b="1" dirty="0">
              <a:solidFill>
                <a:srgbClr val="000000"/>
              </a:solidFill>
              <a:ea typeface="宋体" panose="02010600030101010101" pitchFamily="2" charset="-122"/>
            </a:endParaRPr>
          </a:p>
        </p:txBody>
      </p:sp>
      <p:sp>
        <p:nvSpPr>
          <p:cNvPr id="54283" name="Rectangle 13"/>
          <p:cNvSpPr/>
          <p:nvPr/>
        </p:nvSpPr>
        <p:spPr>
          <a:xfrm>
            <a:off x="6327775" y="2819400"/>
            <a:ext cx="872490" cy="365760"/>
          </a:xfrm>
          <a:prstGeom prst="rect">
            <a:avLst/>
          </a:prstGeom>
          <a:noFill/>
          <a:ln w="9525">
            <a:noFill/>
          </a:ln>
        </p:spPr>
        <p:txBody>
          <a:bodyPr wrap="none" anchor="t">
            <a:spAutoFit/>
          </a:bodyPr>
          <a:p>
            <a:pPr lvl="0"/>
            <a:r>
              <a:rPr lang="zh-CN" altLang="en-US" b="1" dirty="0">
                <a:solidFill>
                  <a:srgbClr val="000000"/>
                </a:solidFill>
                <a:ea typeface="宋体" panose="02010600030101010101" pitchFamily="2" charset="-122"/>
              </a:rPr>
              <a:t>合同法</a:t>
            </a:r>
            <a:endParaRPr lang="zh-CN" altLang="en-US" b="1" dirty="0">
              <a:solidFill>
                <a:srgbClr val="000000"/>
              </a:solidFill>
              <a:ea typeface="宋体" panose="02010600030101010101" pitchFamily="2" charset="-122"/>
            </a:endParaRPr>
          </a:p>
        </p:txBody>
      </p:sp>
      <p:sp>
        <p:nvSpPr>
          <p:cNvPr id="54284" name="Rectangle 14"/>
          <p:cNvSpPr/>
          <p:nvPr/>
        </p:nvSpPr>
        <p:spPr>
          <a:xfrm>
            <a:off x="4943475" y="3789363"/>
            <a:ext cx="872490" cy="365760"/>
          </a:xfrm>
          <a:prstGeom prst="rect">
            <a:avLst/>
          </a:prstGeom>
          <a:noFill/>
          <a:ln w="9525">
            <a:noFill/>
          </a:ln>
        </p:spPr>
        <p:txBody>
          <a:bodyPr wrap="none" anchor="t">
            <a:spAutoFit/>
          </a:bodyPr>
          <a:p>
            <a:pPr lvl="0"/>
            <a:r>
              <a:rPr lang="zh-CN" altLang="en-US" b="1" dirty="0">
                <a:solidFill>
                  <a:srgbClr val="000000"/>
                </a:solidFill>
                <a:ea typeface="宋体" panose="02010600030101010101" pitchFamily="2" charset="-122"/>
              </a:rPr>
              <a:t>消法等</a:t>
            </a:r>
            <a:endParaRPr lang="zh-CN" altLang="en-US" b="1" dirty="0">
              <a:solidFill>
                <a:srgbClr val="000000"/>
              </a:solidFill>
              <a:ea typeface="宋体" panose="02010600030101010101" pitchFamily="2" charset="-122"/>
            </a:endParaRPr>
          </a:p>
        </p:txBody>
      </p:sp>
      <p:sp>
        <p:nvSpPr>
          <p:cNvPr id="54285" name="Rectangle 15"/>
          <p:cNvSpPr/>
          <p:nvPr/>
        </p:nvSpPr>
        <p:spPr>
          <a:xfrm>
            <a:off x="6327775" y="3695700"/>
            <a:ext cx="872490" cy="365760"/>
          </a:xfrm>
          <a:prstGeom prst="rect">
            <a:avLst/>
          </a:prstGeom>
          <a:noFill/>
          <a:ln w="9525">
            <a:noFill/>
          </a:ln>
        </p:spPr>
        <p:txBody>
          <a:bodyPr wrap="none" anchor="t">
            <a:spAutoFit/>
          </a:bodyPr>
          <a:p>
            <a:pPr lvl="0"/>
            <a:r>
              <a:rPr lang="zh-CN" altLang="en-US" b="1" dirty="0">
                <a:solidFill>
                  <a:srgbClr val="000000"/>
                </a:solidFill>
                <a:ea typeface="宋体" panose="02010600030101010101" pitchFamily="2" charset="-122"/>
              </a:rPr>
              <a:t>劳动法</a:t>
            </a:r>
            <a:endParaRPr lang="zh-CN" altLang="en-US" b="1" dirty="0">
              <a:solidFill>
                <a:srgbClr val="000000"/>
              </a:solidFill>
              <a:ea typeface="宋体" panose="02010600030101010101" pitchFamily="2" charset="-122"/>
            </a:endParaRPr>
          </a:p>
        </p:txBody>
      </p:sp>
      <p:sp>
        <p:nvSpPr>
          <p:cNvPr id="54286" name="矩形 51214"/>
          <p:cNvSpPr/>
          <p:nvPr/>
        </p:nvSpPr>
        <p:spPr>
          <a:xfrm>
            <a:off x="1524000" y="838200"/>
            <a:ext cx="3708400" cy="561975"/>
          </a:xfrm>
          <a:prstGeom prst="rect">
            <a:avLst/>
          </a:prstGeom>
          <a:noFill/>
          <a:ln w="9525">
            <a:noFill/>
          </a:ln>
          <a:effectLst>
            <a:outerShdw dist="28398" dir="1593903" algn="ctr" rotWithShape="0">
              <a:schemeClr val="bg1">
                <a:alpha val="50000"/>
              </a:schemeClr>
            </a:outerShdw>
          </a:effectLst>
        </p:spPr>
        <p:txBody>
          <a:bodyPr anchor="ctr"/>
          <a:p>
            <a:pPr lvl="0" algn="ctr"/>
            <a:r>
              <a:rPr lang="en-US" altLang="x-none" sz="4400" dirty="0">
                <a:latin typeface="Calibri" panose="020F0502020204030204" charset="0"/>
                <a:ea typeface="宋体" panose="02010600030101010101" pitchFamily="2" charset="-122"/>
                <a:sym typeface="Calibri" panose="020F0502020204030204" charset="0"/>
              </a:rPr>
              <a:t>4.</a:t>
            </a:r>
            <a:r>
              <a:rPr lang="zh-CN" altLang="en-US" sz="4400" dirty="0">
                <a:ea typeface="宋体" panose="02010600030101010101" pitchFamily="2" charset="-122"/>
                <a:sym typeface="Calibri" panose="020F0502020204030204" charset="0"/>
              </a:rPr>
              <a:t>经济法体系</a:t>
            </a:r>
            <a:endParaRPr lang="zh-CN" altLang="en-US" sz="4400" dirty="0">
              <a:ea typeface="宋体" panose="02010600030101010101" pitchFamily="2" charset="-122"/>
              <a:sym typeface="Calibri" panose="020F0502020204030204" charset="0"/>
            </a:endParaRPr>
          </a:p>
        </p:txBody>
      </p:sp>
    </p:spTree>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3" name="文本占位符 56321"/>
          <p:cNvSpPr>
            <a:spLocks noGrp="1"/>
          </p:cNvSpPr>
          <p:nvPr>
            <p:ph idx="1"/>
          </p:nvPr>
        </p:nvSpPr>
        <p:spPr>
          <a:xfrm>
            <a:off x="1828800" y="1219200"/>
            <a:ext cx="8382000" cy="5105400"/>
          </a:xfrm>
        </p:spPr>
        <p:txBody>
          <a:bodyPr anchor="t"/>
          <a:p>
            <a:endParaRPr lang="zh-CN" altLang="en-US" dirty="0">
              <a:ea typeface="宋体" panose="02010600030101010101" pitchFamily="2" charset="-122"/>
            </a:endParaRPr>
          </a:p>
          <a:p>
            <a:r>
              <a:rPr lang="zh-CN" altLang="en-US" dirty="0">
                <a:ea typeface="宋体" panose="02010600030101010101" pitchFamily="2" charset="-122"/>
              </a:rPr>
              <a:t>法律关系是在</a:t>
            </a:r>
            <a:r>
              <a:rPr lang="zh-CN" altLang="en-US" u="sng" dirty="0">
                <a:solidFill>
                  <a:srgbClr val="D7181F"/>
                </a:solidFill>
                <a:ea typeface="宋体" panose="02010600030101010101" pitchFamily="2" charset="-122"/>
              </a:rPr>
              <a:t>法律规范</a:t>
            </a:r>
            <a:r>
              <a:rPr lang="zh-CN" altLang="en-US" dirty="0">
                <a:ea typeface="宋体" panose="02010600030101010101" pitchFamily="2" charset="-122"/>
              </a:rPr>
              <a:t>调整社会关系的过程中所形成的人们之间的</a:t>
            </a:r>
            <a:r>
              <a:rPr lang="zh-CN" altLang="en-US" u="sng" dirty="0">
                <a:solidFill>
                  <a:srgbClr val="D7181F"/>
                </a:solidFill>
                <a:ea typeface="宋体" panose="02010600030101010101" pitchFamily="2" charset="-122"/>
              </a:rPr>
              <a:t>权利和义务关系</a:t>
            </a:r>
            <a:r>
              <a:rPr lang="zh-CN" altLang="en-US" dirty="0">
                <a:ea typeface="宋体" panose="02010600030101010101" pitchFamily="2" charset="-122"/>
              </a:rPr>
              <a:t>。</a:t>
            </a:r>
            <a:endParaRPr lang="zh-CN" altLang="en-US" dirty="0">
              <a:ea typeface="宋体" panose="02010600030101010101" pitchFamily="2" charset="-122"/>
            </a:endParaRPr>
          </a:p>
          <a:p>
            <a:r>
              <a:rPr lang="zh-CN" altLang="en-US" dirty="0">
                <a:ea typeface="宋体" panose="02010600030101010101" pitchFamily="2" charset="-122"/>
              </a:rPr>
              <a:t>据法律关系所体现的内容和性质的不同，可以把法律关系分为民事法律关系、行政法律关系和刑事法律关系。</a:t>
            </a:r>
            <a:endParaRPr lang="zh-CN" altLang="en-US" dirty="0">
              <a:ea typeface="宋体" panose="02010600030101010101" pitchFamily="2" charset="-122"/>
            </a:endParaRPr>
          </a:p>
          <a:p>
            <a:r>
              <a:rPr lang="zh-CN" altLang="en-US" dirty="0">
                <a:ea typeface="宋体" panose="02010600030101010101" pitchFamily="2" charset="-122"/>
              </a:rPr>
              <a:t>任何一个法律关系都由主体、客体和内容三大要素构成。</a:t>
            </a:r>
            <a:endParaRPr lang="zh-CN" altLang="en-US" dirty="0">
              <a:ea typeface="宋体" panose="02010600030101010101" pitchFamily="2" charset="-122"/>
            </a:endParaRPr>
          </a:p>
          <a:p>
            <a:endParaRPr lang="zh-CN" altLang="en-US" dirty="0">
              <a:ea typeface="宋体" panose="02010600030101010101" pitchFamily="2" charset="-122"/>
            </a:endParaRPr>
          </a:p>
          <a:p>
            <a:pPr>
              <a:buNone/>
            </a:pPr>
            <a:endParaRPr lang="zh-CN" altLang="en-US" dirty="0">
              <a:ea typeface="宋体" panose="02010600030101010101" pitchFamily="2" charset="-122"/>
            </a:endParaRPr>
          </a:p>
        </p:txBody>
      </p:sp>
      <p:sp>
        <p:nvSpPr>
          <p:cNvPr id="59394" name="Rectangle 2"/>
          <p:cNvSpPr/>
          <p:nvPr/>
        </p:nvSpPr>
        <p:spPr>
          <a:xfrm>
            <a:off x="1524000" y="260350"/>
            <a:ext cx="4227195" cy="563880"/>
          </a:xfrm>
          <a:prstGeom prst="rect">
            <a:avLst/>
          </a:prstGeom>
          <a:noFill/>
          <a:ln w="9525">
            <a:noFill/>
          </a:ln>
          <a:effectLst>
            <a:outerShdw dist="28398" dir="1593903" algn="ctr" rotWithShape="0">
              <a:schemeClr val="bg1">
                <a:alpha val="50000"/>
              </a:schemeClr>
            </a:outerShdw>
          </a:effectLst>
        </p:spPr>
        <p:txBody>
          <a:bodyPr anchor="ctr"/>
          <a:p>
            <a:pPr lvl="0" algn="ctr"/>
            <a:r>
              <a:rPr lang="en-US" altLang="zh-CN" sz="4400" dirty="0">
                <a:ea typeface="宋体" panose="02010600030101010101" pitchFamily="2" charset="-122"/>
                <a:sym typeface="+mn-ea"/>
              </a:rPr>
              <a:t>5</a:t>
            </a:r>
            <a:r>
              <a:rPr lang="zh-CN" altLang="en-US" sz="4400" dirty="0">
                <a:ea typeface="宋体" panose="02010600030101010101" pitchFamily="2" charset="-122"/>
                <a:sym typeface="+mn-ea"/>
              </a:rPr>
              <a:t>.</a:t>
            </a:r>
            <a:r>
              <a:rPr lang="en-US" altLang="x-none" sz="4400" dirty="0">
                <a:ea typeface="宋体" panose="02010600030101010101" pitchFamily="2" charset="-122"/>
                <a:sym typeface="+mn-ea"/>
              </a:rPr>
              <a:t> </a:t>
            </a:r>
            <a:r>
              <a:rPr lang="zh-CN" altLang="en-US" sz="4400" dirty="0">
                <a:ea typeface="宋体" panose="02010600030101010101" pitchFamily="2" charset="-122"/>
                <a:sym typeface="+mn-ea"/>
              </a:rPr>
              <a:t>经济法律关系</a:t>
            </a:r>
            <a:endParaRPr lang="zh-CN" altLang="en-US" sz="4400">
              <a:ea typeface="黑体" panose="02010609060101010101" pitchFamily="2" charset="-122"/>
              <a:sym typeface="Calibri" panose="020F0502020204030204" charset="0"/>
            </a:endParaRPr>
          </a:p>
        </p:txBody>
      </p:sp>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7" name="Oval 3"/>
          <p:cNvSpPr/>
          <p:nvPr/>
        </p:nvSpPr>
        <p:spPr>
          <a:xfrm>
            <a:off x="4056063" y="1870075"/>
            <a:ext cx="3743325" cy="3743325"/>
          </a:xfrm>
          <a:prstGeom prst="ellipse">
            <a:avLst/>
          </a:prstGeom>
          <a:gradFill rotWithShape="1">
            <a:gsLst>
              <a:gs pos="0">
                <a:srgbClr val="E6E6E6">
                  <a:alpha val="100000"/>
                </a:srgbClr>
              </a:gs>
              <a:gs pos="14999">
                <a:srgbClr val="7D8496">
                  <a:alpha val="100000"/>
                </a:srgbClr>
              </a:gs>
              <a:gs pos="53000">
                <a:srgbClr val="E6E6E6">
                  <a:alpha val="100000"/>
                </a:srgbClr>
              </a:gs>
              <a:gs pos="67999">
                <a:srgbClr val="7D8496">
                  <a:alpha val="100000"/>
                </a:srgbClr>
              </a:gs>
              <a:gs pos="92999">
                <a:srgbClr val="E6E6E6">
                  <a:alpha val="100000"/>
                </a:srgbClr>
              </a:gs>
              <a:gs pos="100000">
                <a:srgbClr val="FFFFFF">
                  <a:alpha val="100000"/>
                </a:srgbClr>
              </a:gs>
            </a:gsLst>
            <a:lin ang="18900000" scaled="1"/>
            <a:tileRect/>
          </a:gradFill>
          <a:ln w="9525">
            <a:noFill/>
          </a:ln>
        </p:spPr>
        <p:txBody>
          <a:bodyPr wrap="none" anchor="ctr"/>
          <a:p>
            <a:pPr lvl="0"/>
            <a:endParaRPr lang="zh-CN" altLang="en-US" dirty="0">
              <a:ea typeface="宋体" panose="02010600030101010101" pitchFamily="2" charset="-122"/>
            </a:endParaRPr>
          </a:p>
        </p:txBody>
      </p:sp>
      <p:sp>
        <p:nvSpPr>
          <p:cNvPr id="60418" name="Oval 4"/>
          <p:cNvSpPr/>
          <p:nvPr/>
        </p:nvSpPr>
        <p:spPr>
          <a:xfrm>
            <a:off x="4549775" y="2349500"/>
            <a:ext cx="2749550" cy="2746375"/>
          </a:xfrm>
          <a:prstGeom prst="ellipse">
            <a:avLst/>
          </a:prstGeom>
          <a:gradFill rotWithShape="1">
            <a:gsLst>
              <a:gs pos="0">
                <a:srgbClr val="FFFFFF"/>
              </a:gs>
              <a:gs pos="50000">
                <a:srgbClr val="A1A1A1"/>
              </a:gs>
              <a:gs pos="100000">
                <a:srgbClr val="FFFFFF"/>
              </a:gs>
            </a:gsLst>
            <a:lin ang="18900000" scaled="1"/>
            <a:tileRect/>
          </a:gradFill>
          <a:ln w="9525">
            <a:noFill/>
          </a:ln>
          <a:effectLst>
            <a:prstShdw prst="shdw17" dist="17961" dir="2699999">
              <a:srgbClr val="999999"/>
            </a:prstShdw>
          </a:effectLst>
        </p:spPr>
        <p:txBody>
          <a:bodyPr wrap="none" anchor="ctr"/>
          <a:p>
            <a:pPr lvl="0"/>
            <a:endParaRPr lang="zh-CN" altLang="en-US" dirty="0">
              <a:ea typeface="宋体" panose="02010600030101010101" pitchFamily="2" charset="-122"/>
            </a:endParaRPr>
          </a:p>
        </p:txBody>
      </p:sp>
      <p:sp>
        <p:nvSpPr>
          <p:cNvPr id="57348" name="Text Box 5"/>
          <p:cNvSpPr txBox="1"/>
          <p:nvPr/>
        </p:nvSpPr>
        <p:spPr>
          <a:xfrm>
            <a:off x="4724400" y="3190875"/>
            <a:ext cx="2441575" cy="1005840"/>
          </a:xfrm>
          <a:prstGeom prst="rect">
            <a:avLst/>
          </a:prstGeom>
          <a:noFill/>
          <a:ln w="9525">
            <a:noFill/>
            <a:miter/>
          </a:ln>
        </p:spPr>
        <p:txBody>
          <a:bodyPr>
            <a:spAutoFit/>
          </a:bodyPr>
          <a:p>
            <a:pPr lvl="0" algn="ctr" eaLnBrk="1" fontAlgn="base" hangingPunct="1">
              <a:spcBef>
                <a:spcPct val="50000"/>
              </a:spcBef>
            </a:pPr>
            <a:r>
              <a:rPr lang="zh-CN" altLang="en-US" sz="2400" b="1" strike="noStrike" noProof="1" dirty="0">
                <a:solidFill>
                  <a:srgbClr val="080808"/>
                </a:solidFill>
                <a:effectLst>
                  <a:outerShdw blurRad="38100" dist="38100" dir="2700000">
                    <a:srgbClr val="C0C0C0"/>
                  </a:outerShdw>
                </a:effectLst>
                <a:latin typeface="Arial" panose="020B0604020202020204" pitchFamily="34" charset="0"/>
                <a:ea typeface="宋体" panose="02010600030101010101" pitchFamily="2" charset="-122"/>
                <a:cs typeface="+mn-ea"/>
              </a:rPr>
              <a:t>法律关系</a:t>
            </a:r>
            <a:endParaRPr lang="zh-CN" altLang="en-US" sz="2400" b="1" strike="noStrike" noProof="1" dirty="0">
              <a:solidFill>
                <a:srgbClr val="080808"/>
              </a:solidFill>
              <a:effectLst>
                <a:outerShdw blurRad="38100" dist="38100" dir="2700000">
                  <a:srgbClr val="C0C0C0"/>
                </a:outerShdw>
              </a:effectLst>
              <a:ea typeface="宋体" panose="02010600030101010101" pitchFamily="2" charset="-122"/>
            </a:endParaRPr>
          </a:p>
          <a:p>
            <a:pPr lvl="0" algn="ctr" eaLnBrk="1" fontAlgn="base" hangingPunct="1">
              <a:spcBef>
                <a:spcPct val="50000"/>
              </a:spcBef>
            </a:pPr>
            <a:r>
              <a:rPr lang="zh-CN" altLang="en-US" sz="2400" b="1" strike="noStrike" noProof="1" dirty="0">
                <a:solidFill>
                  <a:srgbClr val="080808"/>
                </a:solidFill>
                <a:effectLst>
                  <a:outerShdw blurRad="38100" dist="38100" dir="2700000">
                    <a:srgbClr val="C0C0C0"/>
                  </a:outerShdw>
                </a:effectLst>
                <a:latin typeface="Arial" panose="020B0604020202020204" pitchFamily="34" charset="0"/>
                <a:ea typeface="宋体" panose="02010600030101010101" pitchFamily="2" charset="-122"/>
                <a:cs typeface="+mn-ea"/>
              </a:rPr>
              <a:t>三要素</a:t>
            </a:r>
            <a:endParaRPr lang="zh-CN" altLang="en-US" sz="2400" b="1" strike="noStrike" noProof="1" dirty="0">
              <a:solidFill>
                <a:srgbClr val="080808"/>
              </a:solidFill>
              <a:effectLst>
                <a:outerShdw blurRad="38100" dist="38100" dir="2700000">
                  <a:srgbClr val="C0C0C0"/>
                </a:outerShdw>
              </a:effectLst>
              <a:ea typeface="宋体" panose="02010600030101010101" pitchFamily="2" charset="-122"/>
            </a:endParaRPr>
          </a:p>
        </p:txBody>
      </p:sp>
      <p:sp>
        <p:nvSpPr>
          <p:cNvPr id="60420" name="Text Box 6"/>
          <p:cNvSpPr txBox="1"/>
          <p:nvPr/>
        </p:nvSpPr>
        <p:spPr>
          <a:xfrm>
            <a:off x="2133600" y="1511300"/>
            <a:ext cx="3124200" cy="518160"/>
          </a:xfrm>
          <a:prstGeom prst="rect">
            <a:avLst/>
          </a:prstGeom>
          <a:noFill/>
          <a:ln w="9525">
            <a:noFill/>
          </a:ln>
        </p:spPr>
        <p:txBody>
          <a:bodyPr anchor="t">
            <a:spAutoFit/>
          </a:bodyPr>
          <a:p>
            <a:pPr lvl="0"/>
            <a:r>
              <a:rPr lang="zh-CN" altLang="en-US" sz="2800" b="1" dirty="0">
                <a:solidFill>
                  <a:srgbClr val="080808"/>
                </a:solidFill>
                <a:ea typeface="宋体" panose="02010600030101010101" pitchFamily="2" charset="-122"/>
              </a:rPr>
              <a:t>自然人和法人</a:t>
            </a:r>
            <a:endParaRPr lang="zh-CN" altLang="en-US" sz="2800" b="1" dirty="0">
              <a:solidFill>
                <a:srgbClr val="080808"/>
              </a:solidFill>
              <a:ea typeface="宋体" panose="02010600030101010101" pitchFamily="2" charset="-122"/>
            </a:endParaRPr>
          </a:p>
        </p:txBody>
      </p:sp>
      <p:sp>
        <p:nvSpPr>
          <p:cNvPr id="60421" name="Text Box 7"/>
          <p:cNvSpPr txBox="1"/>
          <p:nvPr/>
        </p:nvSpPr>
        <p:spPr>
          <a:xfrm>
            <a:off x="2057400" y="4787900"/>
            <a:ext cx="2173288" cy="1371600"/>
          </a:xfrm>
          <a:prstGeom prst="rect">
            <a:avLst/>
          </a:prstGeom>
          <a:noFill/>
          <a:ln w="9525">
            <a:noFill/>
          </a:ln>
        </p:spPr>
        <p:txBody>
          <a:bodyPr anchor="t">
            <a:spAutoFit/>
          </a:bodyPr>
          <a:p>
            <a:pPr lvl="0"/>
            <a:r>
              <a:rPr lang="zh-CN" altLang="en-US" sz="2800" b="1" dirty="0">
                <a:solidFill>
                  <a:srgbClr val="080808"/>
                </a:solidFill>
                <a:ea typeface="宋体" panose="02010600030101010101" pitchFamily="2" charset="-122"/>
              </a:rPr>
              <a:t>物、人身、行为和智力成果</a:t>
            </a:r>
            <a:endParaRPr lang="zh-CN" altLang="en-US" sz="2800" b="1" dirty="0">
              <a:solidFill>
                <a:srgbClr val="080808"/>
              </a:solidFill>
              <a:ea typeface="宋体" panose="02010600030101010101" pitchFamily="2" charset="-122"/>
            </a:endParaRPr>
          </a:p>
        </p:txBody>
      </p:sp>
      <p:sp>
        <p:nvSpPr>
          <p:cNvPr id="60422" name="Text Box 8"/>
          <p:cNvSpPr txBox="1"/>
          <p:nvPr/>
        </p:nvSpPr>
        <p:spPr>
          <a:xfrm>
            <a:off x="7924800" y="3416300"/>
            <a:ext cx="2590800" cy="518160"/>
          </a:xfrm>
          <a:prstGeom prst="rect">
            <a:avLst/>
          </a:prstGeom>
          <a:noFill/>
          <a:ln w="9525">
            <a:noFill/>
          </a:ln>
        </p:spPr>
        <p:txBody>
          <a:bodyPr anchor="t">
            <a:spAutoFit/>
          </a:bodyPr>
          <a:p>
            <a:pPr lvl="0"/>
            <a:r>
              <a:rPr lang="zh-CN" altLang="en-US" sz="2800" b="1" dirty="0">
                <a:solidFill>
                  <a:srgbClr val="080808"/>
                </a:solidFill>
                <a:ea typeface="宋体" panose="02010600030101010101" pitchFamily="2" charset="-122"/>
              </a:rPr>
              <a:t>权利和义务</a:t>
            </a:r>
            <a:endParaRPr lang="zh-CN" altLang="en-US" sz="2800" b="1" dirty="0">
              <a:solidFill>
                <a:srgbClr val="080808"/>
              </a:solidFill>
              <a:ea typeface="宋体" panose="02010600030101010101" pitchFamily="2" charset="-122"/>
            </a:endParaRPr>
          </a:p>
        </p:txBody>
      </p:sp>
      <p:grpSp>
        <p:nvGrpSpPr>
          <p:cNvPr id="60423" name="Group 9"/>
          <p:cNvGrpSpPr/>
          <p:nvPr/>
        </p:nvGrpSpPr>
        <p:grpSpPr>
          <a:xfrm>
            <a:off x="5167313" y="1395413"/>
            <a:ext cx="1466850" cy="1447800"/>
            <a:chOff x="0" y="0"/>
            <a:chExt cx="751" cy="741"/>
          </a:xfrm>
        </p:grpSpPr>
        <p:sp>
          <p:nvSpPr>
            <p:cNvPr id="60424" name="Oval 10"/>
            <p:cNvSpPr/>
            <p:nvPr/>
          </p:nvSpPr>
          <p:spPr>
            <a:xfrm>
              <a:off x="20" y="32"/>
              <a:ext cx="716" cy="709"/>
            </a:xfrm>
            <a:prstGeom prst="ellipse">
              <a:avLst/>
            </a:prstGeom>
            <a:gradFill rotWithShape="1">
              <a:gsLst>
                <a:gs pos="0">
                  <a:schemeClr val="accent1"/>
                </a:gs>
                <a:gs pos="100000">
                  <a:srgbClr val="202247"/>
                </a:gs>
              </a:gsLst>
              <a:lin ang="5400000" scaled="1"/>
              <a:tileRect/>
            </a:gradFill>
            <a:ln w="38100" cap="flat" cmpd="sng">
              <a:solidFill>
                <a:srgbClr val="F8F8F8">
                  <a:alpha val="75000"/>
                </a:srgbClr>
              </a:solidFill>
              <a:prstDash val="solid"/>
              <a:round/>
              <a:headEnd type="none" w="med" len="med"/>
              <a:tailEnd type="none" w="med" len="med"/>
            </a:ln>
          </p:spPr>
          <p:txBody>
            <a:bodyPr wrap="none" anchor="ctr"/>
            <a:p>
              <a:pPr lvl="0"/>
              <a:endParaRPr lang="zh-CN" altLang="en-US" dirty="0">
                <a:ea typeface="宋体" panose="02010600030101010101" pitchFamily="2" charset="-122"/>
              </a:endParaRPr>
            </a:p>
          </p:txBody>
        </p:sp>
        <p:pic>
          <p:nvPicPr>
            <p:cNvPr id="60425" name="Picture 11" descr="cir_lighteffect0"/>
            <p:cNvPicPr>
              <a:picLocks noChangeAspect="1"/>
            </p:cNvPicPr>
            <p:nvPr/>
          </p:nvPicPr>
          <p:blipFill>
            <a:blip r:embed="rId1">
              <a:lum bright="17999" contrast="-12000"/>
            </a:blip>
            <a:stretch>
              <a:fillRect/>
            </a:stretch>
          </p:blipFill>
          <p:spPr>
            <a:xfrm>
              <a:off x="0" y="0"/>
              <a:ext cx="751" cy="644"/>
            </a:xfrm>
            <a:prstGeom prst="rect">
              <a:avLst/>
            </a:prstGeom>
            <a:noFill/>
            <a:ln w="9525">
              <a:noFill/>
            </a:ln>
          </p:spPr>
        </p:pic>
      </p:grpSp>
      <p:sp>
        <p:nvSpPr>
          <p:cNvPr id="60426" name="Rectangle 12"/>
          <p:cNvSpPr/>
          <p:nvPr/>
        </p:nvSpPr>
        <p:spPr>
          <a:xfrm>
            <a:off x="5195888" y="1828800"/>
            <a:ext cx="1450975" cy="457200"/>
          </a:xfrm>
          <a:prstGeom prst="rect">
            <a:avLst/>
          </a:prstGeom>
          <a:noFill/>
          <a:ln w="9525">
            <a:noFill/>
          </a:ln>
        </p:spPr>
        <p:txBody>
          <a:bodyPr anchor="t">
            <a:spAutoFit/>
          </a:bodyPr>
          <a:p>
            <a:pPr lvl="0" algn="ctr"/>
            <a:r>
              <a:rPr lang="zh-CN" altLang="en-US" sz="2000" b="1" dirty="0">
                <a:solidFill>
                  <a:srgbClr val="F8F8F8"/>
                </a:solidFill>
                <a:ea typeface="宋体" panose="02010600030101010101" pitchFamily="2" charset="-122"/>
              </a:rPr>
              <a:t> </a:t>
            </a:r>
            <a:r>
              <a:rPr lang="zh-CN" altLang="en-US" sz="2400" b="1" dirty="0">
                <a:solidFill>
                  <a:srgbClr val="F8F8F8"/>
                </a:solidFill>
                <a:ea typeface="宋体" panose="02010600030101010101" pitchFamily="2" charset="-122"/>
              </a:rPr>
              <a:t>主体</a:t>
            </a:r>
            <a:endParaRPr lang="zh-CN" altLang="en-US" sz="2400" b="1" dirty="0">
              <a:solidFill>
                <a:srgbClr val="F8F8F8"/>
              </a:solidFill>
              <a:ea typeface="宋体" panose="02010600030101010101" pitchFamily="2" charset="-122"/>
            </a:endParaRPr>
          </a:p>
        </p:txBody>
      </p:sp>
      <p:grpSp>
        <p:nvGrpSpPr>
          <p:cNvPr id="60427" name="Group 13"/>
          <p:cNvGrpSpPr/>
          <p:nvPr/>
        </p:nvGrpSpPr>
        <p:grpSpPr>
          <a:xfrm>
            <a:off x="3867150" y="3810000"/>
            <a:ext cx="1466850" cy="1447800"/>
            <a:chOff x="0" y="0"/>
            <a:chExt cx="751" cy="741"/>
          </a:xfrm>
        </p:grpSpPr>
        <p:sp>
          <p:nvSpPr>
            <p:cNvPr id="60428" name="Oval 14"/>
            <p:cNvSpPr/>
            <p:nvPr/>
          </p:nvSpPr>
          <p:spPr>
            <a:xfrm>
              <a:off x="20" y="32"/>
              <a:ext cx="716" cy="709"/>
            </a:xfrm>
            <a:prstGeom prst="ellipse">
              <a:avLst/>
            </a:prstGeom>
            <a:gradFill rotWithShape="1">
              <a:gsLst>
                <a:gs pos="0">
                  <a:schemeClr val="accent2"/>
                </a:gs>
                <a:gs pos="100000">
                  <a:srgbClr val="09383E"/>
                </a:gs>
              </a:gsLst>
              <a:lin ang="5400000" scaled="1"/>
              <a:tileRect/>
            </a:gradFill>
            <a:ln w="38100" cap="flat" cmpd="sng">
              <a:solidFill>
                <a:srgbClr val="F8F8F8">
                  <a:alpha val="75000"/>
                </a:srgbClr>
              </a:solidFill>
              <a:prstDash val="solid"/>
              <a:round/>
              <a:headEnd type="none" w="med" len="med"/>
              <a:tailEnd type="none" w="med" len="med"/>
            </a:ln>
          </p:spPr>
          <p:txBody>
            <a:bodyPr wrap="none" anchor="ctr"/>
            <a:p>
              <a:pPr lvl="0"/>
              <a:endParaRPr lang="zh-CN" altLang="en-US" dirty="0">
                <a:ea typeface="宋体" panose="02010600030101010101" pitchFamily="2" charset="-122"/>
              </a:endParaRPr>
            </a:p>
          </p:txBody>
        </p:sp>
        <p:pic>
          <p:nvPicPr>
            <p:cNvPr id="60429" name="Picture 15" descr="cir_lighteffect0"/>
            <p:cNvPicPr>
              <a:picLocks noChangeAspect="1"/>
            </p:cNvPicPr>
            <p:nvPr/>
          </p:nvPicPr>
          <p:blipFill>
            <a:blip r:embed="rId1">
              <a:lum bright="17999" contrast="-12000"/>
            </a:blip>
            <a:stretch>
              <a:fillRect/>
            </a:stretch>
          </p:blipFill>
          <p:spPr>
            <a:xfrm>
              <a:off x="0" y="0"/>
              <a:ext cx="751" cy="644"/>
            </a:xfrm>
            <a:prstGeom prst="rect">
              <a:avLst/>
            </a:prstGeom>
            <a:noFill/>
            <a:ln w="9525">
              <a:noFill/>
            </a:ln>
          </p:spPr>
        </p:pic>
      </p:grpSp>
      <p:sp>
        <p:nvSpPr>
          <p:cNvPr id="60430" name="Rectangle 16"/>
          <p:cNvSpPr/>
          <p:nvPr/>
        </p:nvSpPr>
        <p:spPr>
          <a:xfrm>
            <a:off x="3883025" y="4227513"/>
            <a:ext cx="1450975" cy="457200"/>
          </a:xfrm>
          <a:prstGeom prst="rect">
            <a:avLst/>
          </a:prstGeom>
          <a:noFill/>
          <a:ln w="9525">
            <a:noFill/>
          </a:ln>
        </p:spPr>
        <p:txBody>
          <a:bodyPr anchor="t">
            <a:spAutoFit/>
          </a:bodyPr>
          <a:p>
            <a:pPr lvl="0" algn="ctr"/>
            <a:r>
              <a:rPr lang="zh-CN" altLang="en-US" sz="2000" b="1" dirty="0">
                <a:solidFill>
                  <a:srgbClr val="F8F8F8"/>
                </a:solidFill>
                <a:ea typeface="宋体" panose="02010600030101010101" pitchFamily="2" charset="-122"/>
              </a:rPr>
              <a:t> </a:t>
            </a:r>
            <a:r>
              <a:rPr lang="zh-CN" altLang="en-US" sz="2400" b="1" dirty="0">
                <a:solidFill>
                  <a:srgbClr val="F8F8F8"/>
                </a:solidFill>
                <a:ea typeface="宋体" panose="02010600030101010101" pitchFamily="2" charset="-122"/>
              </a:rPr>
              <a:t>客体</a:t>
            </a:r>
            <a:endParaRPr lang="zh-CN" altLang="en-US" sz="2400" b="1" dirty="0">
              <a:solidFill>
                <a:srgbClr val="F8F8F8"/>
              </a:solidFill>
              <a:ea typeface="宋体" panose="02010600030101010101" pitchFamily="2" charset="-122"/>
            </a:endParaRPr>
          </a:p>
        </p:txBody>
      </p:sp>
      <p:grpSp>
        <p:nvGrpSpPr>
          <p:cNvPr id="60431" name="Group 17"/>
          <p:cNvGrpSpPr/>
          <p:nvPr/>
        </p:nvGrpSpPr>
        <p:grpSpPr>
          <a:xfrm>
            <a:off x="6477000" y="3860800"/>
            <a:ext cx="1466850" cy="1447800"/>
            <a:chOff x="0" y="0"/>
            <a:chExt cx="751" cy="741"/>
          </a:xfrm>
        </p:grpSpPr>
        <p:sp>
          <p:nvSpPr>
            <p:cNvPr id="60432" name="Oval 18"/>
            <p:cNvSpPr/>
            <p:nvPr/>
          </p:nvSpPr>
          <p:spPr>
            <a:xfrm>
              <a:off x="20" y="32"/>
              <a:ext cx="716" cy="709"/>
            </a:xfrm>
            <a:prstGeom prst="ellipse">
              <a:avLst/>
            </a:prstGeom>
            <a:gradFill rotWithShape="1">
              <a:gsLst>
                <a:gs pos="0">
                  <a:schemeClr val="hlink"/>
                </a:gs>
                <a:gs pos="100000">
                  <a:srgbClr val="303D09"/>
                </a:gs>
              </a:gsLst>
              <a:lin ang="5400000" scaled="1"/>
              <a:tileRect/>
            </a:gradFill>
            <a:ln w="38100" cap="flat" cmpd="sng">
              <a:solidFill>
                <a:srgbClr val="F8F8F8">
                  <a:alpha val="75000"/>
                </a:srgbClr>
              </a:solidFill>
              <a:prstDash val="solid"/>
              <a:round/>
              <a:headEnd type="none" w="med" len="med"/>
              <a:tailEnd type="none" w="med" len="med"/>
            </a:ln>
          </p:spPr>
          <p:txBody>
            <a:bodyPr wrap="none" anchor="ctr"/>
            <a:p>
              <a:pPr lvl="0"/>
              <a:endParaRPr lang="zh-CN" altLang="en-US" dirty="0">
                <a:ea typeface="宋体" panose="02010600030101010101" pitchFamily="2" charset="-122"/>
              </a:endParaRPr>
            </a:p>
          </p:txBody>
        </p:sp>
        <p:pic>
          <p:nvPicPr>
            <p:cNvPr id="60433" name="Picture 19" descr="cir_lighteffect0"/>
            <p:cNvPicPr>
              <a:picLocks noChangeAspect="1"/>
            </p:cNvPicPr>
            <p:nvPr/>
          </p:nvPicPr>
          <p:blipFill>
            <a:blip r:embed="rId1">
              <a:lum bright="17999" contrast="-12000"/>
            </a:blip>
            <a:stretch>
              <a:fillRect/>
            </a:stretch>
          </p:blipFill>
          <p:spPr>
            <a:xfrm>
              <a:off x="0" y="0"/>
              <a:ext cx="751" cy="644"/>
            </a:xfrm>
            <a:prstGeom prst="rect">
              <a:avLst/>
            </a:prstGeom>
            <a:noFill/>
            <a:ln w="9525">
              <a:noFill/>
            </a:ln>
          </p:spPr>
        </p:pic>
      </p:grpSp>
      <p:sp>
        <p:nvSpPr>
          <p:cNvPr id="60434" name="Rectangle 20"/>
          <p:cNvSpPr/>
          <p:nvPr/>
        </p:nvSpPr>
        <p:spPr>
          <a:xfrm>
            <a:off x="6553200" y="4318000"/>
            <a:ext cx="1295400" cy="457200"/>
          </a:xfrm>
          <a:prstGeom prst="rect">
            <a:avLst/>
          </a:prstGeom>
          <a:noFill/>
          <a:ln w="9525">
            <a:noFill/>
          </a:ln>
        </p:spPr>
        <p:txBody>
          <a:bodyPr anchor="t">
            <a:spAutoFit/>
          </a:bodyPr>
          <a:p>
            <a:pPr lvl="0" algn="ctr"/>
            <a:r>
              <a:rPr lang="zh-CN" altLang="en-US" sz="2000" b="1" dirty="0">
                <a:solidFill>
                  <a:srgbClr val="F8F8F8"/>
                </a:solidFill>
                <a:ea typeface="宋体" panose="02010600030101010101" pitchFamily="2" charset="-122"/>
              </a:rPr>
              <a:t> </a:t>
            </a:r>
            <a:r>
              <a:rPr lang="zh-CN" altLang="en-US" sz="2400" b="1" dirty="0">
                <a:solidFill>
                  <a:srgbClr val="F8F8F8"/>
                </a:solidFill>
                <a:ea typeface="宋体" panose="02010600030101010101" pitchFamily="2" charset="-122"/>
              </a:rPr>
              <a:t>内容</a:t>
            </a:r>
            <a:endParaRPr lang="zh-CN" altLang="en-US" sz="2400" b="1" dirty="0">
              <a:solidFill>
                <a:srgbClr val="F8F8F8"/>
              </a:solidFill>
              <a:ea typeface="宋体" panose="02010600030101010101" pitchFamily="2" charset="-122"/>
            </a:endParaRPr>
          </a:p>
        </p:txBody>
      </p:sp>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41" name="标题 58369"/>
          <p:cNvSpPr>
            <a:spLocks noGrp="1"/>
          </p:cNvSpPr>
          <p:nvPr>
            <p:ph type="title"/>
          </p:nvPr>
        </p:nvSpPr>
        <p:spPr/>
        <p:txBody>
          <a:bodyPr anchor="ctr"/>
          <a:p/>
        </p:txBody>
      </p:sp>
      <p:sp>
        <p:nvSpPr>
          <p:cNvPr id="58371" name="文本占位符 58370"/>
          <p:cNvSpPr>
            <a:spLocks noGrp="1"/>
          </p:cNvSpPr>
          <p:nvPr>
            <p:ph idx="1"/>
          </p:nvPr>
        </p:nvSpPr>
        <p:spPr>
          <a:ln>
            <a:miter/>
          </a:ln>
        </p:spPr>
        <p:txBody>
          <a:bodyPr vert="horz" anchor="t">
            <a:normAutofit/>
          </a:bodyPr>
          <a:p>
            <a:pPr marL="1905" indent="-1905" fontAlgn="base">
              <a:lnSpc>
                <a:spcPct val="80000"/>
              </a:lnSpc>
            </a:pPr>
            <a:r>
              <a:rPr lang="zh-CN" altLang="en-US" sz="2800" strike="noStrike" noProof="1">
                <a:ea typeface="宋体" panose="02010600030101010101" pitchFamily="2" charset="-122"/>
              </a:rPr>
              <a:t>主体</a:t>
            </a:r>
            <a:endParaRPr lang="zh-CN" altLang="en-US" sz="2800" strike="noStrike" noProof="1">
              <a:ea typeface="宋体" panose="02010600030101010101" pitchFamily="2" charset="-122"/>
            </a:endParaRPr>
          </a:p>
          <a:p>
            <a:pPr marL="1905" indent="-1905" fontAlgn="base">
              <a:lnSpc>
                <a:spcPct val="80000"/>
              </a:lnSpc>
            </a:pPr>
            <a:endParaRPr lang="zh-CN" altLang="en-US" sz="2800" strike="noStrike" noProof="1">
              <a:ea typeface="宋体" panose="02010600030101010101" pitchFamily="2" charset="-122"/>
            </a:endParaRPr>
          </a:p>
          <a:p>
            <a:pPr marL="1905" indent="-1905" fontAlgn="base">
              <a:lnSpc>
                <a:spcPct val="80000"/>
              </a:lnSpc>
            </a:pPr>
            <a:r>
              <a:rPr lang="zh-CN" altLang="en-US" sz="2800" strike="noStrike" noProof="1">
                <a:ea typeface="宋体" panose="02010600030101010101" pitchFamily="2" charset="-122"/>
              </a:rPr>
              <a:t>法律关系主体是经济法律关系产生的先决条件，是客体的占有者、使用者和行为的实践者。主体是经济权利和经济义务的承担者，失去了主体就不存在权利这种可能性以及义务这种必要性转化为现实权利义务的条件，因此也就谈不上经济法律关系的内容。</a:t>
            </a:r>
            <a:endParaRPr lang="zh-CN" altLang="en-US" sz="2800" strike="noStrike" noProof="1">
              <a:ea typeface="宋体" panose="02010600030101010101" pitchFamily="2" charset="-122"/>
            </a:endParaRPr>
          </a:p>
          <a:p>
            <a:pPr marL="1905" indent="-1905" fontAlgn="base">
              <a:lnSpc>
                <a:spcPct val="80000"/>
              </a:lnSpc>
            </a:pPr>
            <a:endParaRPr lang="zh-CN" altLang="en-US" sz="2800" strike="noStrike" noProof="1">
              <a:ea typeface="宋体" panose="02010600030101010101" pitchFamily="2" charset="-122"/>
            </a:endParaRPr>
          </a:p>
          <a:p>
            <a:pPr marL="1905" indent="-344805" fontAlgn="base">
              <a:lnSpc>
                <a:spcPct val="80000"/>
              </a:lnSpc>
              <a:buNone/>
            </a:pPr>
            <a:endParaRPr lang="zh-CN" altLang="en-US" sz="2800" strike="noStrike" noProof="1">
              <a:ea typeface="宋体" panose="02010600030101010101" pitchFamily="2" charset="-122"/>
            </a:endParaRPr>
          </a:p>
          <a:p>
            <a:pPr marL="1905" indent="-1905" fontAlgn="base">
              <a:lnSpc>
                <a:spcPct val="80000"/>
              </a:lnSpc>
            </a:pPr>
            <a:endParaRPr lang="zh-CN" altLang="en-US" sz="2800" strike="noStrike" noProof="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3"/>
          <p:cNvSpPr/>
          <p:nvPr/>
        </p:nvSpPr>
        <p:spPr>
          <a:xfrm>
            <a:off x="1524000" y="0"/>
            <a:ext cx="9144000" cy="620713"/>
          </a:xfrm>
          <a:prstGeom prst="rect">
            <a:avLst/>
          </a:prstGeom>
          <a:solidFill>
            <a:srgbClr val="2E2E2E"/>
          </a:solidFill>
          <a:ln w="9525">
            <a:noFill/>
          </a:ln>
        </p:spPr>
        <p:txBody>
          <a:bodyPr anchor="ctr"/>
          <a:p>
            <a:pPr lvl="0" algn="ctr"/>
            <a:endParaRPr>
              <a:solidFill>
                <a:srgbClr val="FFFFFF"/>
              </a:solidFill>
              <a:ea typeface="宋体" panose="02010600030101010101" pitchFamily="2" charset="-122"/>
            </a:endParaRPr>
          </a:p>
        </p:txBody>
      </p:sp>
      <p:sp>
        <p:nvSpPr>
          <p:cNvPr id="5129" name="五边形 17"/>
          <p:cNvSpPr/>
          <p:nvPr/>
        </p:nvSpPr>
        <p:spPr>
          <a:xfrm>
            <a:off x="1524000" y="260350"/>
            <a:ext cx="3095625" cy="720725"/>
          </a:xfrm>
          <a:prstGeom prst="homePlate">
            <a:avLst>
              <a:gd name="adj" fmla="val 107319"/>
            </a:avLst>
          </a:prstGeom>
          <a:solidFill>
            <a:srgbClr val="FFD03B"/>
          </a:solidFill>
          <a:ln w="9525">
            <a:noFill/>
          </a:ln>
        </p:spPr>
        <p:txBody>
          <a:bodyPr anchor="ctr"/>
          <a:p>
            <a:pPr lvl="0" algn="ctr"/>
            <a:r>
              <a:rPr lang="zh-CN" altLang="en-US" sz="2800" b="1" dirty="0">
                <a:solidFill>
                  <a:srgbClr val="2E2E2E"/>
                </a:solidFill>
                <a:latin typeface="Calibri" panose="020F0502020204030204" charset="0"/>
                <a:ea typeface="微软雅黑" panose="020B0503020204020204" charset="-122"/>
                <a:sym typeface="Calibri" panose="020F0502020204030204" charset="0"/>
              </a:rPr>
              <a:t>情境导入</a:t>
            </a:r>
            <a:endParaRPr lang="zh-CN" altLang="en-US" sz="2800" b="1" dirty="0">
              <a:solidFill>
                <a:srgbClr val="2E2E2E"/>
              </a:solidFill>
              <a:ea typeface="宋体" panose="02010600030101010101" pitchFamily="2" charset="-122"/>
            </a:endParaRPr>
          </a:p>
        </p:txBody>
      </p:sp>
      <p:sp>
        <p:nvSpPr>
          <p:cNvPr id="2" name="文本框 1"/>
          <p:cNvSpPr txBox="1"/>
          <p:nvPr/>
        </p:nvSpPr>
        <p:spPr>
          <a:xfrm>
            <a:off x="648970" y="1161415"/>
            <a:ext cx="7193915" cy="3969385"/>
          </a:xfrm>
          <a:prstGeom prst="rect">
            <a:avLst/>
          </a:prstGeom>
          <a:noFill/>
        </p:spPr>
        <p:txBody>
          <a:bodyPr wrap="square" rtlCol="0" anchor="t">
            <a:spAutoFit/>
          </a:bodyPr>
          <a:p>
            <a:r>
              <a:rPr lang="zh-CN" altLang="en-US" sz="3600"/>
              <a:t>双十一临近，又到了“剁手党”剁手的日子了。小明同学的一个朋友因为购物过多，资金紧张，于是向小明同学借钱。小明同学犯了愁，不借吧，影响朋友关系，借吧，又怕要不回来。朋友看到了小明的难处，提出可以写借条。</a:t>
            </a:r>
            <a:endParaRPr lang="zh-CN" altLang="en-US" sz="3600"/>
          </a:p>
        </p:txBody>
      </p:sp>
      <p:sp>
        <p:nvSpPr>
          <p:cNvPr id="3" name="文本框 2"/>
          <p:cNvSpPr txBox="1"/>
          <p:nvPr/>
        </p:nvSpPr>
        <p:spPr>
          <a:xfrm>
            <a:off x="8180070" y="1471295"/>
            <a:ext cx="2487930" cy="2306955"/>
          </a:xfrm>
          <a:prstGeom prst="rect">
            <a:avLst/>
          </a:prstGeom>
          <a:noFill/>
        </p:spPr>
        <p:txBody>
          <a:bodyPr wrap="square" rtlCol="0" anchor="t">
            <a:spAutoFit/>
            <a:scene3d>
              <a:camera prst="orthographicFront"/>
              <a:lightRig rig="threePt" dir="t"/>
            </a:scene3d>
          </a:bodyPr>
          <a:p>
            <a:r>
              <a:rPr lang="zh-CN" altLang="en-US" sz="4800">
                <a:ln w="22225">
                  <a:solidFill>
                    <a:schemeClr val="accent2"/>
                  </a:solidFill>
                  <a:prstDash val="solid"/>
                </a:ln>
                <a:solidFill>
                  <a:schemeClr val="accent2">
                    <a:lumMod val="40000"/>
                    <a:lumOff val="60000"/>
                  </a:schemeClr>
                </a:solidFill>
                <a:effectLst/>
              </a:rPr>
              <a:t>如何撰写规范的借条？</a:t>
            </a:r>
            <a:endParaRPr lang="zh-CN" altLang="en-US" sz="4800">
              <a:ln w="22225">
                <a:solidFill>
                  <a:schemeClr val="accent2"/>
                </a:solidFill>
                <a:prstDash val="solid"/>
              </a:ln>
              <a:solidFill>
                <a:schemeClr val="accent2">
                  <a:lumMod val="40000"/>
                  <a:lumOff val="60000"/>
                </a:schemeClr>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pPr>
              <a:lnSpc>
                <a:spcPct val="90000"/>
              </a:lnSpc>
            </a:pPr>
            <a:r>
              <a:rPr lang="zh-CN" altLang="en-US" b="1" dirty="0">
                <a:solidFill>
                  <a:schemeClr val="accent2"/>
                </a:solidFill>
                <a:ea typeface="楷体_GB2312" pitchFamily="49" charset="-122"/>
                <a:sym typeface="+mn-ea"/>
              </a:rPr>
              <a:t>特征：</a:t>
            </a:r>
            <a:endParaRPr lang="zh-CN" altLang="en-US" b="1" dirty="0">
              <a:solidFill>
                <a:schemeClr val="accent2"/>
              </a:solidFill>
              <a:ea typeface="楷体_GB2312" pitchFamily="49" charset="-122"/>
            </a:endParaRPr>
          </a:p>
          <a:p>
            <a:pPr>
              <a:lnSpc>
                <a:spcPct val="90000"/>
              </a:lnSpc>
              <a:buNone/>
            </a:pPr>
            <a:r>
              <a:rPr lang="zh-CN" altLang="en-US" b="1" dirty="0">
                <a:solidFill>
                  <a:schemeClr val="tx1"/>
                </a:solidFill>
                <a:effectLst>
                  <a:outerShdw blurRad="38100" dist="19050" dir="2700000" algn="tl" rotWithShape="0">
                    <a:schemeClr val="dk1">
                      <a:alpha val="40000"/>
                    </a:schemeClr>
                  </a:outerShdw>
                </a:effectLst>
                <a:sym typeface="+mn-ea"/>
              </a:rPr>
              <a:t>（</a:t>
            </a:r>
            <a:r>
              <a:rPr lang="en-US" altLang="zh-CN" b="1" dirty="0">
                <a:solidFill>
                  <a:schemeClr val="tx1"/>
                </a:solidFill>
                <a:effectLst>
                  <a:outerShdw blurRad="38100" dist="19050" dir="2700000" algn="tl" rotWithShape="0">
                    <a:schemeClr val="dk1">
                      <a:alpha val="40000"/>
                    </a:schemeClr>
                  </a:outerShdw>
                </a:effectLst>
                <a:sym typeface="+mn-ea"/>
              </a:rPr>
              <a:t>1</a:t>
            </a:r>
            <a:r>
              <a:rPr lang="zh-CN" altLang="en-US" b="1" dirty="0">
                <a:solidFill>
                  <a:schemeClr val="tx1"/>
                </a:solidFill>
                <a:effectLst>
                  <a:outerShdw blurRad="38100" dist="19050" dir="2700000" algn="tl" rotWithShape="0">
                    <a:schemeClr val="dk1">
                      <a:alpha val="40000"/>
                    </a:schemeClr>
                  </a:outerShdw>
                </a:effectLst>
                <a:sym typeface="+mn-ea"/>
              </a:rPr>
              <a:t>）是参加经济法律关系的当事人，在国家管理经济的活动中扮演一定角色。</a:t>
            </a:r>
            <a:endParaRPr lang="zh-CN" altLang="en-US" b="1" dirty="0">
              <a:solidFill>
                <a:schemeClr val="tx1"/>
              </a:solidFill>
              <a:effectLst>
                <a:outerShdw blurRad="38100" dist="19050" dir="2700000" algn="tl" rotWithShape="0">
                  <a:schemeClr val="dk1">
                    <a:alpha val="40000"/>
                  </a:schemeClr>
                </a:outerShdw>
              </a:effectLst>
              <a:sym typeface="+mn-ea"/>
            </a:endParaRPr>
          </a:p>
          <a:p>
            <a:pPr>
              <a:lnSpc>
                <a:spcPct val="90000"/>
              </a:lnSpc>
              <a:buNone/>
            </a:pPr>
            <a:r>
              <a:rPr lang="zh-CN" altLang="en-US" b="1" dirty="0">
                <a:solidFill>
                  <a:schemeClr val="tx1"/>
                </a:solidFill>
                <a:effectLst>
                  <a:outerShdw blurRad="38100" dist="19050" dir="2700000" algn="tl" rotWithShape="0">
                    <a:schemeClr val="dk1">
                      <a:alpha val="40000"/>
                    </a:schemeClr>
                  </a:outerShdw>
                </a:effectLst>
                <a:sym typeface="+mn-ea"/>
              </a:rPr>
              <a:t>（</a:t>
            </a:r>
            <a:r>
              <a:rPr lang="en-US" altLang="zh-CN" b="1" dirty="0">
                <a:solidFill>
                  <a:schemeClr val="tx1"/>
                </a:solidFill>
                <a:effectLst>
                  <a:outerShdw blurRad="38100" dist="19050" dir="2700000" algn="tl" rotWithShape="0">
                    <a:schemeClr val="dk1">
                      <a:alpha val="40000"/>
                    </a:schemeClr>
                  </a:outerShdw>
                </a:effectLst>
                <a:sym typeface="+mn-ea"/>
              </a:rPr>
              <a:t>2</a:t>
            </a:r>
            <a:r>
              <a:rPr lang="zh-CN" altLang="en-US" b="1" dirty="0">
                <a:solidFill>
                  <a:schemeClr val="tx1"/>
                </a:solidFill>
                <a:effectLst>
                  <a:outerShdw blurRad="38100" dist="19050" dir="2700000" algn="tl" rotWithShape="0">
                    <a:schemeClr val="dk1">
                      <a:alpha val="40000"/>
                    </a:schemeClr>
                  </a:outerShdw>
                </a:effectLst>
                <a:sym typeface="+mn-ea"/>
              </a:rPr>
              <a:t>） 经济法主体权利义务都必须是经济法所规定的。</a:t>
            </a:r>
            <a:endParaRPr lang="zh-CN" altLang="en-US" b="1" dirty="0">
              <a:solidFill>
                <a:schemeClr val="tx1"/>
              </a:solidFill>
              <a:effectLst>
                <a:outerShdw blurRad="38100" dist="19050" dir="2700000" algn="tl" rotWithShape="0">
                  <a:schemeClr val="dk1">
                    <a:alpha val="40000"/>
                  </a:schemeClr>
                </a:outerShdw>
              </a:effectLst>
              <a:sym typeface="+mn-ea"/>
            </a:endParaRPr>
          </a:p>
          <a:p>
            <a:pPr>
              <a:lnSpc>
                <a:spcPct val="90000"/>
              </a:lnSpc>
              <a:buNone/>
            </a:pPr>
            <a:r>
              <a:rPr lang="zh-CN" altLang="en-US" b="1" dirty="0">
                <a:solidFill>
                  <a:schemeClr val="tx1"/>
                </a:solidFill>
                <a:effectLst>
                  <a:outerShdw blurRad="38100" dist="19050" dir="2700000" algn="tl" rotWithShape="0">
                    <a:schemeClr val="dk1">
                      <a:alpha val="40000"/>
                    </a:schemeClr>
                  </a:outerShdw>
                </a:effectLst>
                <a:sym typeface="+mn-ea"/>
              </a:rPr>
              <a:t>（</a:t>
            </a:r>
            <a:r>
              <a:rPr lang="en-US" altLang="zh-CN" b="1" dirty="0">
                <a:solidFill>
                  <a:schemeClr val="tx1"/>
                </a:solidFill>
                <a:effectLst>
                  <a:outerShdw blurRad="38100" dist="19050" dir="2700000" algn="tl" rotWithShape="0">
                    <a:schemeClr val="dk1">
                      <a:alpha val="40000"/>
                    </a:schemeClr>
                  </a:outerShdw>
                </a:effectLst>
                <a:sym typeface="+mn-ea"/>
              </a:rPr>
              <a:t>3</a:t>
            </a:r>
            <a:r>
              <a:rPr lang="zh-CN" altLang="en-US" b="1" dirty="0">
                <a:solidFill>
                  <a:schemeClr val="tx1"/>
                </a:solidFill>
                <a:effectLst>
                  <a:outerShdw blurRad="38100" dist="19050" dir="2700000" algn="tl" rotWithShape="0">
                    <a:schemeClr val="dk1">
                      <a:alpha val="40000"/>
                    </a:schemeClr>
                  </a:outerShdw>
                </a:effectLst>
                <a:sym typeface="+mn-ea"/>
              </a:rPr>
              <a:t>） 具有与其权利义务相对应的权利能力和行为能力。</a:t>
            </a:r>
            <a:endParaRPr lang="zh-CN" altLang="en-US" b="1" dirty="0">
              <a:solidFill>
                <a:schemeClr val="tx1"/>
              </a:solidFill>
              <a:effectLst>
                <a:outerShdw blurRad="38100" dist="19050" dir="2700000" algn="tl" rotWithShape="0">
                  <a:schemeClr val="dk1">
                    <a:alpha val="40000"/>
                  </a:schemeClr>
                </a:outerShdw>
              </a:effectLst>
              <a:sym typeface="+mn-ea"/>
            </a:endParaRPr>
          </a:p>
          <a:p>
            <a:pPr>
              <a:lnSpc>
                <a:spcPct val="90000"/>
              </a:lnSpc>
              <a:buNone/>
            </a:pPr>
            <a:r>
              <a:rPr lang="zh-CN" altLang="en-US" b="1" dirty="0">
                <a:solidFill>
                  <a:schemeClr val="tx1"/>
                </a:solidFill>
                <a:effectLst>
                  <a:outerShdw blurRad="38100" dist="19050" dir="2700000" algn="tl" rotWithShape="0">
                    <a:schemeClr val="dk1">
                      <a:alpha val="40000"/>
                    </a:schemeClr>
                  </a:outerShdw>
                </a:effectLst>
                <a:sym typeface="+mn-ea"/>
              </a:rPr>
              <a:t>（</a:t>
            </a:r>
            <a:r>
              <a:rPr lang="en-US" altLang="zh-CN" b="1" dirty="0">
                <a:solidFill>
                  <a:schemeClr val="tx1"/>
                </a:solidFill>
                <a:effectLst>
                  <a:outerShdw blurRad="38100" dist="19050" dir="2700000" algn="tl" rotWithShape="0">
                    <a:schemeClr val="dk1">
                      <a:alpha val="40000"/>
                    </a:schemeClr>
                  </a:outerShdw>
                </a:effectLst>
                <a:sym typeface="+mn-ea"/>
              </a:rPr>
              <a:t>4</a:t>
            </a:r>
            <a:r>
              <a:rPr lang="zh-CN" altLang="en-US" b="1" dirty="0">
                <a:solidFill>
                  <a:schemeClr val="tx1"/>
                </a:solidFill>
                <a:effectLst>
                  <a:outerShdw blurRad="38100" dist="19050" dir="2700000" algn="tl" rotWithShape="0">
                    <a:schemeClr val="dk1">
                      <a:alpha val="40000"/>
                    </a:schemeClr>
                  </a:outerShdw>
                </a:effectLst>
                <a:sym typeface="+mn-ea"/>
              </a:rPr>
              <a:t>） 具有广泛性、不平等性。</a:t>
            </a:r>
            <a:endParaRPr lang="zh-CN" altLang="en-US" b="1" dirty="0">
              <a:solidFill>
                <a:schemeClr val="tx1"/>
              </a:solidFill>
              <a:effectLst>
                <a:outerShdw blurRad="38100" dist="19050" dir="2700000" algn="tl" rotWithShape="0">
                  <a:schemeClr val="dk1">
                    <a:alpha val="40000"/>
                  </a:schemeClr>
                </a:outerShdw>
              </a:effectLst>
              <a:sym typeface="+mn-ea"/>
            </a:endParaRPr>
          </a:p>
          <a:p>
            <a:endParaRPr lang="zh-CN" altLang="en-US" b="1" dirty="0">
              <a:solidFill>
                <a:schemeClr val="tx1"/>
              </a:solidFill>
              <a:effectLst>
                <a:outerShdw blurRad="38100" dist="19050" dir="2700000" algn="tl" rotWithShape="0">
                  <a:schemeClr val="dk1">
                    <a:alpha val="40000"/>
                  </a:schemeClr>
                </a:outerShdw>
              </a:effectLst>
              <a:sym typeface="+mn-ea"/>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1" name="文本占位符 63489"/>
          <p:cNvSpPr>
            <a:spLocks noGrp="1"/>
          </p:cNvSpPr>
          <p:nvPr>
            <p:ph idx="1"/>
          </p:nvPr>
        </p:nvSpPr>
        <p:spPr>
          <a:xfrm>
            <a:off x="1992313" y="1125538"/>
            <a:ext cx="8218487" cy="5000625"/>
          </a:xfrm>
        </p:spPr>
        <p:txBody>
          <a:bodyPr anchor="t"/>
          <a:p>
            <a:r>
              <a:rPr lang="zh-CN" altLang="en-US">
                <a:ea typeface="宋体" panose="02010600030101010101" pitchFamily="2" charset="-122"/>
              </a:rPr>
              <a:t>客体</a:t>
            </a:r>
            <a:endParaRPr lang="zh-CN" altLang="en-US">
              <a:ea typeface="宋体" panose="02010600030101010101" pitchFamily="2" charset="-122"/>
            </a:endParaRPr>
          </a:p>
          <a:p>
            <a:r>
              <a:rPr lang="zh-CN" altLang="en-US">
                <a:ea typeface="宋体" panose="02010600030101010101" pitchFamily="2" charset="-122"/>
              </a:rPr>
              <a:t>法律关系客体是指权利和义务所指向的对象，又称权利客体、义务客体或权利客体。它是将法律关系主体之间的权利与义务联系在一起的中介，没有法律关系的客体作为中介，就不可能形成法律关系。因此，客体是构成任何法律关系都必须具备的一个要素。</a:t>
            </a:r>
            <a:endParaRPr lang="zh-CN" altLang="en-US">
              <a:ea typeface="宋体" panose="02010600030101010101" pitchFamily="2" charset="-122"/>
            </a:endParaRPr>
          </a:p>
          <a:p>
            <a:endParaRPr lang="zh-CN" altLang="en-US">
              <a:ea typeface="宋体" panose="02010600030101010101" pitchFamily="2" charset="-122"/>
            </a:endParaRPr>
          </a:p>
          <a:p>
            <a:endParaRPr lang="zh-CN" altLang="en-US">
              <a:ea typeface="宋体" panose="02010600030101010101" pitchFamily="2" charset="-122"/>
            </a:endParaRPr>
          </a:p>
          <a:p>
            <a:endParaRPr lang="zh-CN" altLang="en-US">
              <a:ea typeface="宋体" panose="02010600030101010101" pitchFamily="2" charset="-122"/>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7585" name="标题 64513"/>
          <p:cNvSpPr>
            <a:spLocks noGrp="1"/>
          </p:cNvSpPr>
          <p:nvPr>
            <p:ph type="title"/>
          </p:nvPr>
        </p:nvSpPr>
        <p:spPr/>
        <p:txBody>
          <a:bodyPr anchor="ctr"/>
          <a:p/>
        </p:txBody>
      </p:sp>
      <p:sp>
        <p:nvSpPr>
          <p:cNvPr id="67586" name="文本占位符 64514"/>
          <p:cNvSpPr>
            <a:spLocks noGrp="1"/>
          </p:cNvSpPr>
          <p:nvPr>
            <p:ph idx="1"/>
          </p:nvPr>
        </p:nvSpPr>
        <p:spPr/>
        <p:txBody>
          <a:bodyPr anchor="t"/>
          <a:p>
            <a:r>
              <a:rPr lang="zh-CN" altLang="en-US">
                <a:latin typeface="宋体" panose="02010600030101010101" pitchFamily="2" charset="-122"/>
                <a:ea typeface="宋体" panose="02010600030101010101" pitchFamily="2" charset="-122"/>
              </a:rPr>
              <a:t>成为法律关系客体应满足下述三个条件：（</a:t>
            </a:r>
            <a:r>
              <a:rPr lang="en-US"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）必须是一种资源，能够满足人们的某种需要，因而被认为具有价值。（</a:t>
            </a:r>
            <a:r>
              <a:rPr lang="en-US"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）必须具有一定的稀缺性，因而不能被需要它的人毫无代价地占有利用。（</a:t>
            </a:r>
            <a:r>
              <a:rPr lang="en-US" altLang="zh-CN">
                <a:latin typeface="宋体" panose="02010600030101010101" pitchFamily="2" charset="-122"/>
                <a:ea typeface="宋体" panose="02010600030101010101" pitchFamily="2" charset="-122"/>
              </a:rPr>
              <a:t>3</a:t>
            </a:r>
            <a:r>
              <a:rPr lang="zh-CN" altLang="en-US">
                <a:latin typeface="宋体" panose="02010600030101010101" pitchFamily="2" charset="-122"/>
                <a:ea typeface="宋体" panose="02010600030101010101" pitchFamily="2" charset="-122"/>
              </a:rPr>
              <a:t>）必须具有可控制性，因而可以被需要它的人为一定目的而加占有和利用。</a:t>
            </a:r>
            <a:endParaRPr lang="zh-CN" altLang="en-US">
              <a:latin typeface="宋体" panose="02010600030101010101" pitchFamily="2" charset="-122"/>
              <a:ea typeface="宋体" panose="02010600030101010101" pitchFamily="2" charset="-122"/>
            </a:endParaRPr>
          </a:p>
          <a:p>
            <a:endParaRPr lang="zh-CN" altLang="en-US"/>
          </a:p>
          <a:p>
            <a:endParaRPr lang="zh-CN" altLang="en-US"/>
          </a:p>
          <a:p>
            <a:endParaRPr lang="zh-CN"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609" name="标题 65537"/>
          <p:cNvSpPr>
            <a:spLocks noGrp="1"/>
          </p:cNvSpPr>
          <p:nvPr>
            <p:ph type="title"/>
          </p:nvPr>
        </p:nvSpPr>
        <p:spPr/>
        <p:txBody>
          <a:bodyPr anchor="ctr"/>
          <a:p/>
        </p:txBody>
      </p:sp>
      <p:sp>
        <p:nvSpPr>
          <p:cNvPr id="68610" name="文本占位符 65538"/>
          <p:cNvSpPr>
            <a:spLocks noGrp="1"/>
          </p:cNvSpPr>
          <p:nvPr>
            <p:ph idx="1"/>
          </p:nvPr>
        </p:nvSpPr>
        <p:spPr/>
        <p:txBody>
          <a:bodyPr anchor="t"/>
          <a:p>
            <a:pPr>
              <a:lnSpc>
                <a:spcPct val="90000"/>
              </a:lnSpc>
            </a:pPr>
            <a:r>
              <a:rPr lang="zh-CN" altLang="en-US">
                <a:latin typeface="宋体" panose="02010600030101010101" pitchFamily="2" charset="-122"/>
                <a:ea typeface="宋体" panose="02010600030101010101" pitchFamily="2" charset="-122"/>
              </a:rPr>
              <a:t>在现代社会中，同时符合上述三种条件的事物是非常多的，因此法律关系客体地数量和种类难以一一详述，概括地讲主要包括如下几类：（</a:t>
            </a:r>
            <a:r>
              <a:rPr lang="en-US" altLang="zh-CN">
                <a:latin typeface="宋体" panose="02010600030101010101" pitchFamily="2" charset="-122"/>
                <a:ea typeface="宋体" panose="02010600030101010101" pitchFamily="2" charset="-122"/>
              </a:rPr>
              <a:t>1</a:t>
            </a:r>
            <a:r>
              <a:rPr lang="zh-CN" altLang="en-US">
                <a:latin typeface="宋体" panose="02010600030101010101" pitchFamily="2" charset="-122"/>
                <a:ea typeface="宋体" panose="02010600030101010101" pitchFamily="2" charset="-122"/>
              </a:rPr>
              <a:t>）物。法律上所说的物包括一切可以成为财产权利对象的自然人物和人造之物。（</a:t>
            </a:r>
            <a:r>
              <a:rPr lang="en-US"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）行为。在法律关系客体的意义上，行为指的是权利和义务所指向的作为或不作为。（</a:t>
            </a:r>
            <a:r>
              <a:rPr lang="en-US" altLang="zh-CN">
                <a:latin typeface="宋体" panose="02010600030101010101" pitchFamily="2" charset="-122"/>
                <a:ea typeface="宋体" panose="02010600030101010101" pitchFamily="2" charset="-122"/>
              </a:rPr>
              <a:t>3</a:t>
            </a:r>
            <a:r>
              <a:rPr lang="zh-CN" altLang="en-US">
                <a:latin typeface="宋体" panose="02010600030101010101" pitchFamily="2" charset="-122"/>
                <a:ea typeface="宋体" panose="02010600030101010101" pitchFamily="2" charset="-122"/>
              </a:rPr>
              <a:t>）智力成果。作为客体的智力成果指的是人们在智力活动中所创造的精神财富，它是知识产权</a:t>
            </a:r>
            <a:endParaRPr lang="zh-CN"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3" name="文本占位符 66561"/>
          <p:cNvSpPr>
            <a:spLocks noGrp="1"/>
          </p:cNvSpPr>
          <p:nvPr>
            <p:ph idx="1"/>
          </p:nvPr>
        </p:nvSpPr>
        <p:spPr>
          <a:xfrm>
            <a:off x="1847850" y="1125538"/>
            <a:ext cx="8362950" cy="5000625"/>
          </a:xfrm>
        </p:spPr>
        <p:txBody>
          <a:bodyPr anchor="t"/>
          <a:p>
            <a:pPr>
              <a:lnSpc>
                <a:spcPct val="80000"/>
              </a:lnSpc>
            </a:pPr>
            <a:r>
              <a:rPr lang="zh-CN" altLang="en-US">
                <a:ea typeface="宋体" panose="02010600030101010101" pitchFamily="2" charset="-122"/>
              </a:rPr>
              <a:t>内容</a:t>
            </a:r>
            <a:endParaRPr lang="zh-CN" altLang="en-US">
              <a:ea typeface="宋体" panose="02010600030101010101" pitchFamily="2" charset="-122"/>
            </a:endParaRPr>
          </a:p>
          <a:p>
            <a:pPr>
              <a:lnSpc>
                <a:spcPct val="80000"/>
              </a:lnSpc>
            </a:pPr>
            <a:endParaRPr lang="zh-CN" altLang="en-US">
              <a:ea typeface="宋体" panose="02010600030101010101" pitchFamily="2" charset="-122"/>
            </a:endParaRPr>
          </a:p>
          <a:p>
            <a:pPr>
              <a:lnSpc>
                <a:spcPct val="80000"/>
              </a:lnSpc>
            </a:pPr>
            <a:r>
              <a:rPr lang="zh-CN" altLang="en-US">
                <a:ea typeface="宋体" panose="02010600030101010101" pitchFamily="2" charset="-122"/>
              </a:rPr>
              <a:t>法律关系内容是经济法律关系的实质和核心，是联络各主体、联系主体与客体之间的桥梁，直接体现了法律关系主体的要求和利益。只有主体、客体，不通过权利义务互相联结，也不可能形成法律关系。经济法律关系的内容有其特殊性，除了一般的权利义务关系以外，还包括经济法律关系的权力。</a:t>
            </a:r>
            <a:endParaRPr lang="zh-CN" altLang="en-US">
              <a:ea typeface="宋体" panose="02010600030101010101" pitchFamily="2" charset="-122"/>
            </a:endParaRPr>
          </a:p>
          <a:p>
            <a:pPr>
              <a:lnSpc>
                <a:spcPct val="80000"/>
              </a:lnSpc>
            </a:pPr>
            <a:endParaRPr lang="zh-CN" alt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801" name="标题 73729"/>
          <p:cNvSpPr>
            <a:spLocks noGrp="1"/>
          </p:cNvSpPr>
          <p:nvPr>
            <p:ph type="title"/>
          </p:nvPr>
        </p:nvSpPr>
        <p:spPr/>
        <p:txBody>
          <a:bodyPr anchor="ctr"/>
          <a:p/>
        </p:txBody>
      </p:sp>
      <p:sp>
        <p:nvSpPr>
          <p:cNvPr id="76802" name="文本占位符 73730"/>
          <p:cNvSpPr>
            <a:spLocks noGrp="1"/>
          </p:cNvSpPr>
          <p:nvPr>
            <p:ph idx="1"/>
          </p:nvPr>
        </p:nvSpPr>
        <p:spPr/>
        <p:txBody>
          <a:bodyPr anchor="t"/>
          <a:p>
            <a:r>
              <a:rPr lang="zh-CN" altLang="en-US">
                <a:ea typeface="宋体" panose="02010600030101010101" pitchFamily="2" charset="-122"/>
              </a:rPr>
              <a:t>法律关系的内容，指法律规定的对法律关系主体必须作出一定行为或不得作出一定行为的约束。与权利相对应。法律义务同基于道德、宗教教义或其他社会规范产生的义务不同，它是根据国家制定的法律规范产生，并以国家强制力保障其履行的。违反法律义务就要承担法律责任（见民事责任，刑事责任，行政责任）。</a:t>
            </a:r>
            <a:endParaRPr lang="zh-CN" altLang="en-US">
              <a:ea typeface="宋体" panose="02010600030101010101" pitchFamily="2" charset="-122"/>
            </a:endParaRPr>
          </a:p>
          <a:p>
            <a:endParaRPr lang="zh-CN"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0657" name="AutoShape 2"/>
          <p:cNvSpPr/>
          <p:nvPr/>
        </p:nvSpPr>
        <p:spPr>
          <a:xfrm>
            <a:off x="4991100" y="2711450"/>
            <a:ext cx="4229100" cy="1028700"/>
          </a:xfrm>
          <a:prstGeom prst="roundRect">
            <a:avLst>
              <a:gd name="adj" fmla="val 11505"/>
            </a:avLst>
          </a:prstGeom>
          <a:gradFill rotWithShape="1">
            <a:gsLst>
              <a:gs pos="0">
                <a:schemeClr val="accent2"/>
              </a:gs>
              <a:gs pos="100000">
                <a:schemeClr val="bg1">
                  <a:alpha val="0"/>
                </a:schemeClr>
              </a:gs>
            </a:gsLst>
            <a:lin ang="0" scaled="1"/>
            <a:tileRect/>
          </a:gradFill>
          <a:ln w="9525">
            <a:noFill/>
          </a:ln>
        </p:spPr>
        <p:txBody>
          <a:bodyPr wrap="none" anchor="ctr"/>
          <a:p>
            <a:pPr lvl="0"/>
            <a:endParaRPr lang="zh-CN" altLang="en-US" dirty="0">
              <a:ea typeface="宋体" panose="02010600030101010101" pitchFamily="2" charset="-122"/>
            </a:endParaRPr>
          </a:p>
        </p:txBody>
      </p:sp>
      <p:sp>
        <p:nvSpPr>
          <p:cNvPr id="70658" name="AutoShape 3"/>
          <p:cNvSpPr/>
          <p:nvPr/>
        </p:nvSpPr>
        <p:spPr>
          <a:xfrm>
            <a:off x="4978400" y="3905250"/>
            <a:ext cx="4219575" cy="995363"/>
          </a:xfrm>
          <a:prstGeom prst="roundRect">
            <a:avLst>
              <a:gd name="adj" fmla="val 11505"/>
            </a:avLst>
          </a:prstGeom>
          <a:gradFill rotWithShape="1">
            <a:gsLst>
              <a:gs pos="0">
                <a:schemeClr val="folHlink"/>
              </a:gs>
              <a:gs pos="100000">
                <a:schemeClr val="bg1">
                  <a:alpha val="0"/>
                </a:schemeClr>
              </a:gs>
            </a:gsLst>
            <a:lin ang="0" scaled="1"/>
            <a:tileRect/>
          </a:gradFill>
          <a:ln w="9525">
            <a:noFill/>
          </a:ln>
        </p:spPr>
        <p:txBody>
          <a:bodyPr wrap="none" anchor="ctr"/>
          <a:p>
            <a:pPr lvl="0"/>
            <a:endParaRPr lang="zh-CN" altLang="en-US" dirty="0">
              <a:ea typeface="宋体" panose="02010600030101010101" pitchFamily="2" charset="-122"/>
            </a:endParaRPr>
          </a:p>
        </p:txBody>
      </p:sp>
      <p:sp>
        <p:nvSpPr>
          <p:cNvPr id="70659" name="AutoShape 4"/>
          <p:cNvSpPr/>
          <p:nvPr/>
        </p:nvSpPr>
        <p:spPr>
          <a:xfrm>
            <a:off x="4956175" y="4997450"/>
            <a:ext cx="4241800" cy="1008063"/>
          </a:xfrm>
          <a:prstGeom prst="roundRect">
            <a:avLst>
              <a:gd name="adj" fmla="val 11505"/>
            </a:avLst>
          </a:prstGeom>
          <a:gradFill rotWithShape="1">
            <a:gsLst>
              <a:gs pos="0">
                <a:schemeClr val="accent1"/>
              </a:gs>
              <a:gs pos="100000">
                <a:schemeClr val="bg1">
                  <a:alpha val="0"/>
                </a:schemeClr>
              </a:gs>
            </a:gsLst>
            <a:lin ang="0" scaled="1"/>
            <a:tileRect/>
          </a:gradFill>
          <a:ln w="9525">
            <a:noFill/>
          </a:ln>
        </p:spPr>
        <p:txBody>
          <a:bodyPr wrap="none" anchor="ctr"/>
          <a:p>
            <a:pPr lvl="0"/>
            <a:endParaRPr lang="zh-CN" altLang="en-US" dirty="0">
              <a:ea typeface="宋体" panose="02010600030101010101" pitchFamily="2" charset="-122"/>
            </a:endParaRPr>
          </a:p>
        </p:txBody>
      </p:sp>
      <p:sp>
        <p:nvSpPr>
          <p:cNvPr id="70660" name="Text Box 6"/>
          <p:cNvSpPr txBox="1"/>
          <p:nvPr/>
        </p:nvSpPr>
        <p:spPr>
          <a:xfrm>
            <a:off x="5686425" y="2908300"/>
            <a:ext cx="4981575" cy="703580"/>
          </a:xfrm>
          <a:prstGeom prst="rect">
            <a:avLst/>
          </a:prstGeom>
          <a:noFill/>
          <a:ln w="9525">
            <a:noFill/>
          </a:ln>
        </p:spPr>
        <p:txBody>
          <a:bodyPr anchor="t">
            <a:spAutoFit/>
          </a:bodyPr>
          <a:p>
            <a:pPr lvl="0">
              <a:spcBef>
                <a:spcPct val="50000"/>
              </a:spcBef>
              <a:buChar char="•"/>
            </a:pPr>
            <a:r>
              <a:rPr lang="zh-CN" altLang="en-US" sz="2000" b="1" dirty="0">
                <a:solidFill>
                  <a:srgbClr val="000000"/>
                </a:solidFill>
                <a:ea typeface="宋体" panose="02010600030101010101" pitchFamily="2" charset="-122"/>
              </a:rPr>
              <a:t>权利人可以自主决定做出一定行为的权利，不受他人干预。是法律权利的核心。</a:t>
            </a:r>
            <a:endParaRPr lang="zh-CN" altLang="en-US" sz="2000" b="1" dirty="0">
              <a:solidFill>
                <a:srgbClr val="000000"/>
              </a:solidFill>
              <a:ea typeface="宋体" panose="02010600030101010101" pitchFamily="2" charset="-122"/>
            </a:endParaRPr>
          </a:p>
        </p:txBody>
      </p:sp>
      <p:sp>
        <p:nvSpPr>
          <p:cNvPr id="70661" name="Text Box 7"/>
          <p:cNvSpPr txBox="1"/>
          <p:nvPr/>
        </p:nvSpPr>
        <p:spPr>
          <a:xfrm>
            <a:off x="5694363" y="4064000"/>
            <a:ext cx="4794250" cy="703580"/>
          </a:xfrm>
          <a:prstGeom prst="rect">
            <a:avLst/>
          </a:prstGeom>
          <a:noFill/>
          <a:ln w="9525">
            <a:noFill/>
          </a:ln>
        </p:spPr>
        <p:txBody>
          <a:bodyPr anchor="t">
            <a:spAutoFit/>
          </a:bodyPr>
          <a:p>
            <a:pPr lvl="0">
              <a:spcBef>
                <a:spcPct val="50000"/>
              </a:spcBef>
              <a:buChar char="•"/>
            </a:pPr>
            <a:r>
              <a:rPr lang="zh-CN" altLang="en-US" sz="2000" b="1" dirty="0">
                <a:solidFill>
                  <a:srgbClr val="000000"/>
                </a:solidFill>
                <a:ea typeface="宋体" panose="02010600030101010101" pitchFamily="2" charset="-122"/>
              </a:rPr>
              <a:t> 权利人要求他人做出一定行为或不做出一定行为的权利。</a:t>
            </a:r>
            <a:endParaRPr lang="zh-CN" altLang="en-US" sz="2000" b="1" dirty="0">
              <a:solidFill>
                <a:srgbClr val="000000"/>
              </a:solidFill>
              <a:ea typeface="宋体" panose="02010600030101010101" pitchFamily="2" charset="-122"/>
            </a:endParaRPr>
          </a:p>
        </p:txBody>
      </p:sp>
      <p:sp>
        <p:nvSpPr>
          <p:cNvPr id="70662" name="Text Box 8"/>
          <p:cNvSpPr txBox="1"/>
          <p:nvPr/>
        </p:nvSpPr>
        <p:spPr>
          <a:xfrm>
            <a:off x="5684838" y="5178425"/>
            <a:ext cx="5307012" cy="703580"/>
          </a:xfrm>
          <a:prstGeom prst="rect">
            <a:avLst/>
          </a:prstGeom>
          <a:noFill/>
          <a:ln w="9525">
            <a:noFill/>
          </a:ln>
        </p:spPr>
        <p:txBody>
          <a:bodyPr anchor="t">
            <a:spAutoFit/>
          </a:bodyPr>
          <a:p>
            <a:pPr lvl="0">
              <a:spcBef>
                <a:spcPct val="50000"/>
              </a:spcBef>
              <a:buChar char="•"/>
            </a:pPr>
            <a:r>
              <a:rPr lang="zh-CN" altLang="en-US" sz="2000" b="1" dirty="0">
                <a:solidFill>
                  <a:srgbClr val="000000"/>
                </a:solidFill>
                <a:ea typeface="宋体" panose="02010600030101010101" pitchFamily="2" charset="-122"/>
              </a:rPr>
              <a:t>权利人在自己的权利受到侵犯时，请求国家机关予以保护的权利。是权利实现的保证 。</a:t>
            </a:r>
            <a:endParaRPr lang="en-US" altLang="x-none" sz="2000" b="1" dirty="0">
              <a:solidFill>
                <a:srgbClr val="000000"/>
              </a:solidFill>
              <a:ea typeface="宋体" panose="02010600030101010101" pitchFamily="2" charset="-122"/>
            </a:endParaRPr>
          </a:p>
        </p:txBody>
      </p:sp>
      <p:sp>
        <p:nvSpPr>
          <p:cNvPr id="70663" name="AutoShape 9"/>
          <p:cNvSpPr/>
          <p:nvPr/>
        </p:nvSpPr>
        <p:spPr>
          <a:xfrm>
            <a:off x="5102225" y="3073400"/>
            <a:ext cx="482600" cy="381000"/>
          </a:xfrm>
          <a:prstGeom prst="rightArrow">
            <a:avLst>
              <a:gd name="adj1" fmla="val 50000"/>
              <a:gd name="adj2" fmla="val 52760"/>
            </a:avLst>
          </a:prstGeom>
          <a:solidFill>
            <a:srgbClr val="FFFFFF"/>
          </a:solidFill>
          <a:ln w="9525">
            <a:noFill/>
          </a:ln>
        </p:spPr>
        <p:txBody>
          <a:bodyPr wrap="none" anchor="ctr"/>
          <a:p>
            <a:pPr lvl="0"/>
            <a:endParaRPr lang="zh-CN" altLang="en-US" dirty="0">
              <a:ea typeface="宋体" panose="02010600030101010101" pitchFamily="2" charset="-122"/>
            </a:endParaRPr>
          </a:p>
        </p:txBody>
      </p:sp>
      <p:sp>
        <p:nvSpPr>
          <p:cNvPr id="70664" name="AutoShape 10"/>
          <p:cNvSpPr/>
          <p:nvPr/>
        </p:nvSpPr>
        <p:spPr>
          <a:xfrm>
            <a:off x="5110163" y="4165600"/>
            <a:ext cx="482600" cy="381000"/>
          </a:xfrm>
          <a:prstGeom prst="rightArrow">
            <a:avLst>
              <a:gd name="adj1" fmla="val 50000"/>
              <a:gd name="adj2" fmla="val 52760"/>
            </a:avLst>
          </a:prstGeom>
          <a:solidFill>
            <a:srgbClr val="FFFFFF"/>
          </a:solidFill>
          <a:ln w="9525">
            <a:noFill/>
          </a:ln>
        </p:spPr>
        <p:txBody>
          <a:bodyPr wrap="none" anchor="ctr"/>
          <a:p>
            <a:pPr lvl="0"/>
            <a:endParaRPr lang="zh-CN" altLang="en-US" dirty="0">
              <a:ea typeface="宋体" panose="02010600030101010101" pitchFamily="2" charset="-122"/>
            </a:endParaRPr>
          </a:p>
        </p:txBody>
      </p:sp>
      <p:sp>
        <p:nvSpPr>
          <p:cNvPr id="70665" name="AutoShape 11"/>
          <p:cNvSpPr/>
          <p:nvPr/>
        </p:nvSpPr>
        <p:spPr>
          <a:xfrm>
            <a:off x="5100638" y="5308600"/>
            <a:ext cx="482600" cy="381000"/>
          </a:xfrm>
          <a:prstGeom prst="rightArrow">
            <a:avLst>
              <a:gd name="adj1" fmla="val 50000"/>
              <a:gd name="adj2" fmla="val 52760"/>
            </a:avLst>
          </a:prstGeom>
          <a:solidFill>
            <a:srgbClr val="FFFFFF"/>
          </a:solidFill>
          <a:ln w="9525">
            <a:noFill/>
          </a:ln>
        </p:spPr>
        <p:txBody>
          <a:bodyPr wrap="none" anchor="ctr"/>
          <a:p>
            <a:pPr lvl="0"/>
            <a:endParaRPr lang="zh-CN" altLang="en-US" dirty="0">
              <a:ea typeface="宋体" panose="02010600030101010101" pitchFamily="2" charset="-122"/>
            </a:endParaRPr>
          </a:p>
        </p:txBody>
      </p:sp>
      <p:sp>
        <p:nvSpPr>
          <p:cNvPr id="70666" name="Rectangle 12"/>
          <p:cNvSpPr/>
          <p:nvPr/>
        </p:nvSpPr>
        <p:spPr>
          <a:xfrm>
            <a:off x="1524000" y="1052513"/>
            <a:ext cx="7885113" cy="944880"/>
          </a:xfrm>
          <a:prstGeom prst="rect">
            <a:avLst/>
          </a:prstGeom>
          <a:noFill/>
          <a:ln w="9525">
            <a:noFill/>
          </a:ln>
        </p:spPr>
        <p:txBody>
          <a:bodyPr anchor="t">
            <a:spAutoFit/>
          </a:bodyPr>
          <a:p>
            <a:pPr lvl="0">
              <a:spcBef>
                <a:spcPct val="20000"/>
              </a:spcBef>
              <a:buClr>
                <a:schemeClr val="tx1"/>
              </a:buClr>
              <a:buFont typeface="Wingdings" panose="05000000000000000000" pitchFamily="2" charset="2"/>
              <a:buChar char="v"/>
            </a:pPr>
            <a:r>
              <a:rPr lang="zh-CN" altLang="en-US" sz="2800" b="1" dirty="0">
                <a:ea typeface="宋体" panose="02010600030101010101" pitchFamily="2" charset="-122"/>
              </a:rPr>
              <a:t>权利是指国家通过法律规定对法律关系主体可以自主决定做出某种行为的许可和保障手段。</a:t>
            </a:r>
            <a:endParaRPr lang="zh-CN" altLang="en-US" sz="2800" b="1" dirty="0">
              <a:ea typeface="宋体" panose="02010600030101010101" pitchFamily="2" charset="-122"/>
            </a:endParaRPr>
          </a:p>
        </p:txBody>
      </p:sp>
      <p:grpSp>
        <p:nvGrpSpPr>
          <p:cNvPr id="70667" name="Group 13"/>
          <p:cNvGrpSpPr/>
          <p:nvPr/>
        </p:nvGrpSpPr>
        <p:grpSpPr>
          <a:xfrm>
            <a:off x="2819400" y="4721225"/>
            <a:ext cx="2295525" cy="1365250"/>
            <a:chOff x="0" y="0"/>
            <a:chExt cx="1161" cy="1539"/>
          </a:xfrm>
        </p:grpSpPr>
        <p:sp>
          <p:nvSpPr>
            <p:cNvPr id="70668" name="Oval 14"/>
            <p:cNvSpPr/>
            <p:nvPr/>
          </p:nvSpPr>
          <p:spPr>
            <a:xfrm>
              <a:off x="0" y="1166"/>
              <a:ext cx="1159" cy="362"/>
            </a:xfrm>
            <a:prstGeom prst="ellipse">
              <a:avLst/>
            </a:prstGeom>
            <a:gradFill rotWithShape="1">
              <a:gsLst>
                <a:gs pos="0">
                  <a:srgbClr val="E5EBD5"/>
                </a:gs>
                <a:gs pos="50000">
                  <a:srgbClr val="C1CF9D"/>
                </a:gs>
                <a:gs pos="100000">
                  <a:srgbClr val="E5EBD5"/>
                </a:gs>
              </a:gsLst>
              <a:lin ang="0" scaled="1"/>
              <a:tileRect/>
            </a:gradFill>
            <a:ln w="9525">
              <a:noFill/>
            </a:ln>
          </p:spPr>
          <p:txBody>
            <a:bodyPr wrap="none" anchor="ctr"/>
            <a:p>
              <a:pPr lvl="0"/>
              <a:endParaRPr lang="zh-CN" altLang="en-US" dirty="0">
                <a:ea typeface="宋体" panose="02010600030101010101" pitchFamily="2" charset="-122"/>
              </a:endParaRPr>
            </a:p>
          </p:txBody>
        </p:sp>
        <p:sp>
          <p:nvSpPr>
            <p:cNvPr id="70669" name="AutoShape 15"/>
            <p:cNvSpPr/>
            <p:nvPr/>
          </p:nvSpPr>
          <p:spPr>
            <a:xfrm>
              <a:off x="2" y="0"/>
              <a:ext cx="1159" cy="1539"/>
            </a:xfrm>
            <a:prstGeom prst="can">
              <a:avLst>
                <a:gd name="adj" fmla="val 33190"/>
              </a:avLst>
            </a:prstGeom>
            <a:gradFill rotWithShape="1">
              <a:gsLst>
                <a:gs pos="0">
                  <a:schemeClr val="accent1">
                    <a:alpha val="50000"/>
                  </a:schemeClr>
                </a:gs>
                <a:gs pos="50000">
                  <a:srgbClr val="2E3167"/>
                </a:gs>
                <a:gs pos="100000">
                  <a:schemeClr val="accent1">
                    <a:alpha val="50000"/>
                  </a:schemeClr>
                </a:gs>
              </a:gsLst>
              <a:lin ang="0" scaled="1"/>
              <a:tileRect/>
            </a:gradFill>
            <a:ln w="9525">
              <a:noFill/>
            </a:ln>
          </p:spPr>
          <p:txBody>
            <a:bodyPr wrap="none" anchor="ctr"/>
            <a:p>
              <a:pPr lvl="0"/>
              <a:endParaRPr lang="zh-CN" altLang="en-US" dirty="0">
                <a:ea typeface="宋体" panose="02010600030101010101" pitchFamily="2" charset="-122"/>
              </a:endParaRPr>
            </a:p>
          </p:txBody>
        </p:sp>
      </p:grpSp>
      <p:grpSp>
        <p:nvGrpSpPr>
          <p:cNvPr id="70670" name="Group 16"/>
          <p:cNvGrpSpPr/>
          <p:nvPr/>
        </p:nvGrpSpPr>
        <p:grpSpPr>
          <a:xfrm>
            <a:off x="2819400" y="3629025"/>
            <a:ext cx="2295525" cy="1365250"/>
            <a:chOff x="0" y="0"/>
            <a:chExt cx="1161" cy="1539"/>
          </a:xfrm>
        </p:grpSpPr>
        <p:sp>
          <p:nvSpPr>
            <p:cNvPr id="70671" name="Oval 17"/>
            <p:cNvSpPr/>
            <p:nvPr/>
          </p:nvSpPr>
          <p:spPr>
            <a:xfrm>
              <a:off x="0" y="1166"/>
              <a:ext cx="1159" cy="362"/>
            </a:xfrm>
            <a:prstGeom prst="ellipse">
              <a:avLst/>
            </a:prstGeom>
            <a:gradFill rotWithShape="1">
              <a:gsLst>
                <a:gs pos="0">
                  <a:srgbClr val="E5EBD5"/>
                </a:gs>
                <a:gs pos="50000">
                  <a:srgbClr val="C1CF9D"/>
                </a:gs>
                <a:gs pos="100000">
                  <a:srgbClr val="E5EBD5"/>
                </a:gs>
              </a:gsLst>
              <a:lin ang="0" scaled="1"/>
              <a:tileRect/>
            </a:gradFill>
            <a:ln w="9525">
              <a:noFill/>
            </a:ln>
          </p:spPr>
          <p:txBody>
            <a:bodyPr wrap="none" anchor="ctr"/>
            <a:p>
              <a:pPr lvl="0"/>
              <a:endParaRPr lang="zh-CN" altLang="en-US" dirty="0">
                <a:ea typeface="宋体" panose="02010600030101010101" pitchFamily="2" charset="-122"/>
              </a:endParaRPr>
            </a:p>
          </p:txBody>
        </p:sp>
        <p:sp>
          <p:nvSpPr>
            <p:cNvPr id="70672" name="AutoShape 18"/>
            <p:cNvSpPr/>
            <p:nvPr/>
          </p:nvSpPr>
          <p:spPr>
            <a:xfrm>
              <a:off x="2" y="0"/>
              <a:ext cx="1159" cy="1539"/>
            </a:xfrm>
            <a:prstGeom prst="can">
              <a:avLst>
                <a:gd name="adj" fmla="val 33190"/>
              </a:avLst>
            </a:prstGeom>
            <a:gradFill rotWithShape="1">
              <a:gsLst>
                <a:gs pos="0">
                  <a:schemeClr val="folHlink">
                    <a:alpha val="50000"/>
                  </a:schemeClr>
                </a:gs>
                <a:gs pos="50000">
                  <a:srgbClr val="434E51"/>
                </a:gs>
                <a:gs pos="100000">
                  <a:schemeClr val="folHlink">
                    <a:alpha val="50000"/>
                  </a:schemeClr>
                </a:gs>
              </a:gsLst>
              <a:lin ang="0" scaled="1"/>
              <a:tileRect/>
            </a:gradFill>
            <a:ln w="9525">
              <a:noFill/>
            </a:ln>
          </p:spPr>
          <p:txBody>
            <a:bodyPr wrap="none" anchor="ctr"/>
            <a:p>
              <a:pPr lvl="0"/>
              <a:endParaRPr lang="zh-CN" altLang="en-US" dirty="0">
                <a:ea typeface="宋体" panose="02010600030101010101" pitchFamily="2" charset="-122"/>
              </a:endParaRPr>
            </a:p>
          </p:txBody>
        </p:sp>
      </p:grpSp>
      <p:grpSp>
        <p:nvGrpSpPr>
          <p:cNvPr id="70673" name="Group 19"/>
          <p:cNvGrpSpPr/>
          <p:nvPr/>
        </p:nvGrpSpPr>
        <p:grpSpPr>
          <a:xfrm>
            <a:off x="2819400" y="2533650"/>
            <a:ext cx="2295525" cy="1365250"/>
            <a:chOff x="0" y="0"/>
            <a:chExt cx="1161" cy="1539"/>
          </a:xfrm>
        </p:grpSpPr>
        <p:sp>
          <p:nvSpPr>
            <p:cNvPr id="70674" name="Oval 20"/>
            <p:cNvSpPr/>
            <p:nvPr/>
          </p:nvSpPr>
          <p:spPr>
            <a:xfrm>
              <a:off x="0" y="1166"/>
              <a:ext cx="1159" cy="362"/>
            </a:xfrm>
            <a:prstGeom prst="ellipse">
              <a:avLst/>
            </a:prstGeom>
            <a:gradFill rotWithShape="1">
              <a:gsLst>
                <a:gs pos="0">
                  <a:srgbClr val="E5EBD5"/>
                </a:gs>
                <a:gs pos="50000">
                  <a:srgbClr val="C1CF9D"/>
                </a:gs>
                <a:gs pos="100000">
                  <a:srgbClr val="E5EBD5"/>
                </a:gs>
              </a:gsLst>
              <a:lin ang="0" scaled="1"/>
              <a:tileRect/>
            </a:gradFill>
            <a:ln w="9525">
              <a:noFill/>
            </a:ln>
          </p:spPr>
          <p:txBody>
            <a:bodyPr wrap="none" anchor="ctr"/>
            <a:p>
              <a:pPr lvl="0"/>
              <a:endParaRPr lang="zh-CN" altLang="en-US" dirty="0">
                <a:ea typeface="宋体" panose="02010600030101010101" pitchFamily="2" charset="-122"/>
              </a:endParaRPr>
            </a:p>
          </p:txBody>
        </p:sp>
        <p:sp>
          <p:nvSpPr>
            <p:cNvPr id="70675" name="AutoShape 21"/>
            <p:cNvSpPr/>
            <p:nvPr/>
          </p:nvSpPr>
          <p:spPr>
            <a:xfrm>
              <a:off x="2" y="0"/>
              <a:ext cx="1159" cy="1539"/>
            </a:xfrm>
            <a:prstGeom prst="can">
              <a:avLst>
                <a:gd name="adj" fmla="val 33190"/>
              </a:avLst>
            </a:prstGeom>
            <a:gradFill rotWithShape="1">
              <a:gsLst>
                <a:gs pos="0">
                  <a:schemeClr val="accent2">
                    <a:alpha val="50000"/>
                  </a:schemeClr>
                </a:gs>
                <a:gs pos="50000">
                  <a:srgbClr val="0D515A"/>
                </a:gs>
                <a:gs pos="100000">
                  <a:schemeClr val="accent2">
                    <a:alpha val="50000"/>
                  </a:schemeClr>
                </a:gs>
              </a:gsLst>
              <a:lin ang="0" scaled="1"/>
              <a:tileRect/>
            </a:gradFill>
            <a:ln w="9525">
              <a:noFill/>
            </a:ln>
          </p:spPr>
          <p:txBody>
            <a:bodyPr wrap="none" anchor="ctr"/>
            <a:p>
              <a:pPr lvl="0"/>
              <a:endParaRPr lang="zh-CN" altLang="en-US" dirty="0">
                <a:ea typeface="宋体" panose="02010600030101010101" pitchFamily="2" charset="-122"/>
              </a:endParaRPr>
            </a:p>
          </p:txBody>
        </p:sp>
      </p:grpSp>
      <p:sp>
        <p:nvSpPr>
          <p:cNvPr id="70676" name="Text Box 22"/>
          <p:cNvSpPr txBox="1"/>
          <p:nvPr/>
        </p:nvSpPr>
        <p:spPr>
          <a:xfrm>
            <a:off x="3000375" y="5373688"/>
            <a:ext cx="2128838" cy="460375"/>
          </a:xfrm>
          <a:prstGeom prst="rect">
            <a:avLst/>
          </a:prstGeom>
          <a:noFill/>
          <a:ln w="9525">
            <a:noFill/>
          </a:ln>
          <a:effectLst>
            <a:outerShdw dist="17961" dir="2699999" algn="ctr" rotWithShape="0">
              <a:srgbClr val="003300">
                <a:alpha val="50000"/>
              </a:srgbClr>
            </a:outerShdw>
          </a:effectLst>
        </p:spPr>
        <p:txBody>
          <a:bodyPr anchor="t">
            <a:spAutoFit/>
          </a:bodyPr>
          <a:p>
            <a:pPr lvl="0" algn="ctr">
              <a:spcBef>
                <a:spcPct val="50000"/>
              </a:spcBef>
            </a:pPr>
            <a:r>
              <a:rPr lang="zh-CN" altLang="en-US" sz="2400" b="1" dirty="0">
                <a:solidFill>
                  <a:srgbClr val="FFFFFF"/>
                </a:solidFill>
                <a:ea typeface="宋体" panose="02010600030101010101" pitchFamily="2" charset="-122"/>
              </a:rPr>
              <a:t>  胜诉权</a:t>
            </a:r>
            <a:endParaRPr lang="zh-CN" altLang="en-US" sz="2400" b="1" dirty="0">
              <a:solidFill>
                <a:srgbClr val="FFFFFF"/>
              </a:solidFill>
              <a:ea typeface="宋体" panose="02010600030101010101" pitchFamily="2" charset="-122"/>
            </a:endParaRPr>
          </a:p>
        </p:txBody>
      </p:sp>
      <p:sp>
        <p:nvSpPr>
          <p:cNvPr id="70677" name="Text Box 23"/>
          <p:cNvSpPr txBox="1"/>
          <p:nvPr/>
        </p:nvSpPr>
        <p:spPr>
          <a:xfrm>
            <a:off x="2901950" y="4083050"/>
            <a:ext cx="2128838" cy="460375"/>
          </a:xfrm>
          <a:prstGeom prst="rect">
            <a:avLst/>
          </a:prstGeom>
          <a:noFill/>
          <a:ln w="9525">
            <a:noFill/>
          </a:ln>
          <a:effectLst>
            <a:outerShdw dist="17961" dir="2699999" algn="ctr" rotWithShape="0">
              <a:srgbClr val="003300">
                <a:alpha val="50000"/>
              </a:srgbClr>
            </a:outerShdw>
          </a:effectLst>
        </p:spPr>
        <p:txBody>
          <a:bodyPr anchor="t">
            <a:spAutoFit/>
          </a:bodyPr>
          <a:p>
            <a:pPr lvl="0" algn="ctr">
              <a:spcBef>
                <a:spcPct val="50000"/>
              </a:spcBef>
            </a:pPr>
            <a:r>
              <a:rPr lang="zh-CN" altLang="en-US" sz="2400" b="1" dirty="0">
                <a:solidFill>
                  <a:srgbClr val="FFFFFF"/>
                </a:solidFill>
                <a:ea typeface="宋体" panose="02010600030101010101" pitchFamily="2" charset="-122"/>
              </a:rPr>
              <a:t>  请求权</a:t>
            </a:r>
            <a:endParaRPr lang="zh-CN" altLang="en-US" sz="2400" b="1" dirty="0">
              <a:solidFill>
                <a:srgbClr val="FFFFFF"/>
              </a:solidFill>
              <a:ea typeface="宋体" panose="02010600030101010101" pitchFamily="2" charset="-122"/>
            </a:endParaRPr>
          </a:p>
        </p:txBody>
      </p:sp>
      <p:sp>
        <p:nvSpPr>
          <p:cNvPr id="70678" name="Text Box 24"/>
          <p:cNvSpPr txBox="1"/>
          <p:nvPr/>
        </p:nvSpPr>
        <p:spPr>
          <a:xfrm>
            <a:off x="2927350" y="3068638"/>
            <a:ext cx="2128838" cy="460375"/>
          </a:xfrm>
          <a:prstGeom prst="rect">
            <a:avLst/>
          </a:prstGeom>
          <a:noFill/>
          <a:ln w="9525">
            <a:noFill/>
          </a:ln>
          <a:effectLst>
            <a:outerShdw dist="17961" dir="2699999" algn="ctr" rotWithShape="0">
              <a:srgbClr val="003300">
                <a:alpha val="50000"/>
              </a:srgbClr>
            </a:outerShdw>
          </a:effectLst>
        </p:spPr>
        <p:txBody>
          <a:bodyPr anchor="t">
            <a:spAutoFit/>
          </a:bodyPr>
          <a:p>
            <a:pPr lvl="0" algn="ctr">
              <a:spcBef>
                <a:spcPct val="50000"/>
              </a:spcBef>
            </a:pPr>
            <a:r>
              <a:rPr lang="zh-CN" altLang="en-US" sz="2400" b="1" dirty="0">
                <a:solidFill>
                  <a:srgbClr val="FFFFFF"/>
                </a:solidFill>
                <a:ea typeface="宋体" panose="02010600030101010101" pitchFamily="2" charset="-122"/>
              </a:rPr>
              <a:t>  自由权</a:t>
            </a:r>
            <a:endParaRPr lang="zh-CN" altLang="en-US" sz="2400" b="1" dirty="0">
              <a:solidFill>
                <a:srgbClr val="FFFFFF"/>
              </a:solidFill>
              <a:ea typeface="宋体" panose="02010600030101010101" pitchFamily="2" charset="-122"/>
            </a:endParaRPr>
          </a:p>
        </p:txBody>
      </p:sp>
    </p:spTree>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81" name="文本占位符 68609"/>
          <p:cNvSpPr>
            <a:spLocks noGrp="1"/>
          </p:cNvSpPr>
          <p:nvPr>
            <p:ph idx="1"/>
          </p:nvPr>
        </p:nvSpPr>
        <p:spPr>
          <a:xfrm>
            <a:off x="1524000" y="1196975"/>
            <a:ext cx="3403600" cy="5105400"/>
          </a:xfrm>
        </p:spPr>
        <p:txBody>
          <a:bodyPr anchor="t"/>
          <a:p>
            <a:r>
              <a:rPr lang="en-US" altLang="x-none" dirty="0">
                <a:ea typeface="宋体" panose="02010600030101010101" pitchFamily="2" charset="-122"/>
              </a:rPr>
              <a:t>《</a:t>
            </a:r>
            <a:r>
              <a:rPr lang="zh-CN" altLang="en-US" dirty="0">
                <a:ea typeface="宋体" panose="02010600030101010101" pitchFamily="2" charset="-122"/>
              </a:rPr>
              <a:t>民法通则</a:t>
            </a:r>
            <a:r>
              <a:rPr lang="en-US" altLang="x-none" dirty="0">
                <a:ea typeface="宋体" panose="02010600030101010101" pitchFamily="2" charset="-122"/>
              </a:rPr>
              <a:t>》99</a:t>
            </a:r>
            <a:r>
              <a:rPr lang="zh-CN" altLang="en-US" dirty="0">
                <a:ea typeface="宋体" panose="02010600030101010101" pitchFamily="2" charset="-122"/>
              </a:rPr>
              <a:t>条规定：公民享有姓名权，有权决定、使用和依照规定改变自己姓名，禁止他人干涉、滥用、冒用。</a:t>
            </a:r>
            <a:endParaRPr lang="zh-CN" altLang="en-US" dirty="0">
              <a:ea typeface="宋体" panose="02010600030101010101" pitchFamily="2" charset="-122"/>
            </a:endParaRPr>
          </a:p>
        </p:txBody>
      </p:sp>
      <p:pic>
        <p:nvPicPr>
          <p:cNvPr id="71683" name="图片 68611" descr="泻停封胶囊"/>
          <p:cNvPicPr>
            <a:picLocks noChangeAspect="1"/>
          </p:cNvPicPr>
          <p:nvPr/>
        </p:nvPicPr>
        <p:blipFill>
          <a:blip r:embed="rId1"/>
          <a:stretch>
            <a:fillRect/>
          </a:stretch>
        </p:blipFill>
        <p:spPr>
          <a:xfrm>
            <a:off x="5519738" y="3068638"/>
            <a:ext cx="3810000" cy="3060700"/>
          </a:xfrm>
          <a:prstGeom prst="rect">
            <a:avLst/>
          </a:prstGeom>
          <a:noFill/>
          <a:ln w="9525">
            <a:noFill/>
          </a:ln>
        </p:spPr>
      </p:pic>
    </p:spTree>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9635" name="图片 69634" descr="潘玮珀"/>
          <p:cNvPicPr>
            <a:picLocks noChangeAspect="1"/>
          </p:cNvPicPr>
          <p:nvPr/>
        </p:nvPicPr>
        <p:blipFill>
          <a:blip r:embed="rId1"/>
          <a:stretch>
            <a:fillRect/>
          </a:stretch>
        </p:blipFill>
        <p:spPr>
          <a:xfrm>
            <a:off x="1847850" y="981075"/>
            <a:ext cx="2520950" cy="3024188"/>
          </a:xfrm>
          <a:prstGeom prst="rect">
            <a:avLst/>
          </a:prstGeom>
          <a:noFill/>
          <a:ln w="9525">
            <a:noFill/>
          </a:ln>
        </p:spPr>
      </p:pic>
      <p:pic>
        <p:nvPicPr>
          <p:cNvPr id="69636" name="图片 69635" descr="周杰伦"/>
          <p:cNvPicPr>
            <a:picLocks noChangeAspect="1"/>
          </p:cNvPicPr>
          <p:nvPr/>
        </p:nvPicPr>
        <p:blipFill>
          <a:blip r:embed="rId2"/>
          <a:stretch>
            <a:fillRect/>
          </a:stretch>
        </p:blipFill>
        <p:spPr>
          <a:xfrm>
            <a:off x="2927350" y="1412875"/>
            <a:ext cx="2590800" cy="3168650"/>
          </a:xfrm>
          <a:prstGeom prst="rect">
            <a:avLst/>
          </a:prstGeom>
          <a:noFill/>
          <a:ln w="9525">
            <a:noFill/>
          </a:ln>
        </p:spPr>
      </p:pic>
      <p:pic>
        <p:nvPicPr>
          <p:cNvPr id="69637" name="图片 69636" descr="赵本山"/>
          <p:cNvPicPr>
            <a:picLocks noChangeAspect="1"/>
          </p:cNvPicPr>
          <p:nvPr/>
        </p:nvPicPr>
        <p:blipFill>
          <a:blip r:embed="rId3"/>
          <a:stretch>
            <a:fillRect/>
          </a:stretch>
        </p:blipFill>
        <p:spPr>
          <a:xfrm>
            <a:off x="4762500" y="1989138"/>
            <a:ext cx="2667000" cy="3240087"/>
          </a:xfrm>
          <a:prstGeom prst="rect">
            <a:avLst/>
          </a:prstGeom>
          <a:noFill/>
          <a:ln w="9525">
            <a:noFill/>
          </a:ln>
        </p:spPr>
      </p:pic>
      <p:pic>
        <p:nvPicPr>
          <p:cNvPr id="69638" name="图片 69637" descr="陈冠西"/>
          <p:cNvPicPr>
            <a:picLocks noChangeAspect="1"/>
          </p:cNvPicPr>
          <p:nvPr/>
        </p:nvPicPr>
        <p:blipFill>
          <a:blip r:embed="rId4"/>
          <a:stretch>
            <a:fillRect/>
          </a:stretch>
        </p:blipFill>
        <p:spPr>
          <a:xfrm>
            <a:off x="6167438" y="2636838"/>
            <a:ext cx="3448050" cy="3960812"/>
          </a:xfrm>
          <a:prstGeom prst="rect">
            <a:avLst/>
          </a:prstGeom>
          <a:noFill/>
          <a:ln w="9525">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9635"/>
                                        </p:tgtEl>
                                        <p:attrNameLst>
                                          <p:attrName>style.visibility</p:attrName>
                                        </p:attrNameLst>
                                      </p:cBhvr>
                                      <p:to>
                                        <p:strVal val="visible"/>
                                      </p:to>
                                    </p:set>
                                    <p:anim calcmode="lin" valueType="num">
                                      <p:cBhvr additive="base">
                                        <p:cTn id="7" dur="500" fill="hold"/>
                                        <p:tgtEl>
                                          <p:spTgt spid="69635"/>
                                        </p:tgtEl>
                                        <p:attrNameLst>
                                          <p:attrName>ppt_x</p:attrName>
                                        </p:attrNameLst>
                                      </p:cBhvr>
                                      <p:tavLst>
                                        <p:tav tm="0">
                                          <p:val>
                                            <p:strVal val="#ppt_x"/>
                                          </p:val>
                                        </p:tav>
                                        <p:tav tm="100000">
                                          <p:val>
                                            <p:strVal val="#ppt_x"/>
                                          </p:val>
                                        </p:tav>
                                      </p:tavLst>
                                    </p:anim>
                                    <p:anim calcmode="lin" valueType="num">
                                      <p:cBhvr additive="base">
                                        <p:cTn id="8" dur="500" fill="hold"/>
                                        <p:tgtEl>
                                          <p:spTgt spid="6963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9636"/>
                                        </p:tgtEl>
                                        <p:attrNameLst>
                                          <p:attrName>style.visibility</p:attrName>
                                        </p:attrNameLst>
                                      </p:cBhvr>
                                      <p:to>
                                        <p:strVal val="visible"/>
                                      </p:to>
                                    </p:set>
                                    <p:anim calcmode="lin" valueType="num">
                                      <p:cBhvr additive="base">
                                        <p:cTn id="13" dur="500" fill="hold"/>
                                        <p:tgtEl>
                                          <p:spTgt spid="69636"/>
                                        </p:tgtEl>
                                        <p:attrNameLst>
                                          <p:attrName>ppt_x</p:attrName>
                                        </p:attrNameLst>
                                      </p:cBhvr>
                                      <p:tavLst>
                                        <p:tav tm="0">
                                          <p:val>
                                            <p:strVal val="#ppt_x"/>
                                          </p:val>
                                        </p:tav>
                                        <p:tav tm="100000">
                                          <p:val>
                                            <p:strVal val="#ppt_x"/>
                                          </p:val>
                                        </p:tav>
                                      </p:tavLst>
                                    </p:anim>
                                    <p:anim calcmode="lin" valueType="num">
                                      <p:cBhvr additive="base">
                                        <p:cTn id="14" dur="500" fill="hold"/>
                                        <p:tgtEl>
                                          <p:spTgt spid="6963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9637"/>
                                        </p:tgtEl>
                                        <p:attrNameLst>
                                          <p:attrName>style.visibility</p:attrName>
                                        </p:attrNameLst>
                                      </p:cBhvr>
                                      <p:to>
                                        <p:strVal val="visible"/>
                                      </p:to>
                                    </p:set>
                                    <p:anim calcmode="lin" valueType="num">
                                      <p:cBhvr additive="base">
                                        <p:cTn id="19" dur="500" fill="hold"/>
                                        <p:tgtEl>
                                          <p:spTgt spid="69637"/>
                                        </p:tgtEl>
                                        <p:attrNameLst>
                                          <p:attrName>ppt_x</p:attrName>
                                        </p:attrNameLst>
                                      </p:cBhvr>
                                      <p:tavLst>
                                        <p:tav tm="0">
                                          <p:val>
                                            <p:strVal val="#ppt_x"/>
                                          </p:val>
                                        </p:tav>
                                        <p:tav tm="100000">
                                          <p:val>
                                            <p:strVal val="#ppt_x"/>
                                          </p:val>
                                        </p:tav>
                                      </p:tavLst>
                                    </p:anim>
                                    <p:anim calcmode="lin" valueType="num">
                                      <p:cBhvr additive="base">
                                        <p:cTn id="20" dur="500" fill="hold"/>
                                        <p:tgtEl>
                                          <p:spTgt spid="6963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9638"/>
                                        </p:tgtEl>
                                        <p:attrNameLst>
                                          <p:attrName>style.visibility</p:attrName>
                                        </p:attrNameLst>
                                      </p:cBhvr>
                                      <p:to>
                                        <p:strVal val="visible"/>
                                      </p:to>
                                    </p:set>
                                    <p:anim calcmode="lin" valueType="num">
                                      <p:cBhvr additive="base">
                                        <p:cTn id="25" dur="500" fill="hold"/>
                                        <p:tgtEl>
                                          <p:spTgt spid="69638"/>
                                        </p:tgtEl>
                                        <p:attrNameLst>
                                          <p:attrName>ppt_x</p:attrName>
                                        </p:attrNameLst>
                                      </p:cBhvr>
                                      <p:tavLst>
                                        <p:tav tm="0">
                                          <p:val>
                                            <p:strVal val="#ppt_x"/>
                                          </p:val>
                                        </p:tav>
                                        <p:tav tm="100000">
                                          <p:val>
                                            <p:strVal val="#ppt_x"/>
                                          </p:val>
                                        </p:tav>
                                      </p:tavLst>
                                    </p:anim>
                                    <p:anim calcmode="lin" valueType="num">
                                      <p:cBhvr additive="base">
                                        <p:cTn id="26" dur="500" fill="hold"/>
                                        <p:tgtEl>
                                          <p:spTgt spid="696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3729" name="标题 70657"/>
          <p:cNvSpPr>
            <a:spLocks noGrp="1"/>
          </p:cNvSpPr>
          <p:nvPr>
            <p:ph type="title"/>
          </p:nvPr>
        </p:nvSpPr>
        <p:spPr/>
        <p:txBody>
          <a:bodyPr anchor="ctr"/>
          <a:p/>
        </p:txBody>
      </p:sp>
      <p:sp>
        <p:nvSpPr>
          <p:cNvPr id="73730" name="文本占位符 70658"/>
          <p:cNvSpPr>
            <a:spLocks noGrp="1"/>
          </p:cNvSpPr>
          <p:nvPr>
            <p:ph idx="1"/>
          </p:nvPr>
        </p:nvSpPr>
        <p:spPr/>
        <p:txBody>
          <a:bodyPr anchor="t"/>
          <a:p>
            <a:r>
              <a:rPr lang="zh-CN" altLang="en-US" b="1" dirty="0">
                <a:latin typeface="宋体" panose="02010600030101010101" pitchFamily="2" charset="-122"/>
                <a:ea typeface="宋体" panose="02010600030101010101" pitchFamily="2" charset="-122"/>
              </a:rPr>
              <a:t>义务：“权利”的对称。法律对公民或法人必须作出或禁止作出一定行为的约束。在社会主义社会，义务与权利是一致的，不可分离。公民或法人按法律规定应尽的责任，例如:服兵役。</a:t>
            </a:r>
            <a:endParaRPr lang="zh-CN" altLang="en-US" b="1" dirty="0">
              <a:latin typeface="宋体" panose="02010600030101010101" pitchFamily="2" charset="-122"/>
              <a:ea typeface="宋体" panose="02010600030101010101" pitchFamily="2" charset="-122"/>
            </a:endParaRPr>
          </a:p>
          <a:p>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你会写一份规范的借条吗？</a:t>
            </a:r>
            <a:endParaRPr lang="zh-CN" altLang="en-US"/>
          </a:p>
        </p:txBody>
      </p:sp>
      <p:sp>
        <p:nvSpPr>
          <p:cNvPr id="100" name="文本框 99"/>
          <p:cNvSpPr txBox="1"/>
          <p:nvPr/>
        </p:nvSpPr>
        <p:spPr>
          <a:xfrm>
            <a:off x="2976880" y="2637155"/>
            <a:ext cx="7533005" cy="2553335"/>
          </a:xfrm>
          <a:prstGeom prst="rect">
            <a:avLst/>
          </a:prstGeom>
          <a:noFill/>
          <a:ln w="9525">
            <a:noFill/>
          </a:ln>
        </p:spPr>
        <p:txBody>
          <a:bodyPr wrap="square">
            <a:spAutoFit/>
          </a:bodyPr>
          <a:p>
            <a:pPr marL="0" indent="1133475" algn="l"/>
            <a:r>
              <a:rPr lang="zh-CN" altLang="en-US" sz="3200" b="0" u="none">
                <a:latin typeface="宋体" panose="02010600030101010101" pitchFamily="2" charset="-122"/>
                <a:ea typeface="宋体" panose="02010600030101010101" pitchFamily="2" charset="-122"/>
                <a:cs typeface="宋体" panose="02010600030101010101" pitchFamily="2" charset="-122"/>
              </a:rPr>
              <a:t>借    条本人于</a:t>
            </a:r>
            <a:r>
              <a:rPr lang="en-US" altLang="zh-CN" sz="3200" b="0" u="none">
                <a:latin typeface="宋体" panose="02010600030101010101" pitchFamily="2" charset="-122"/>
                <a:ea typeface="宋体" panose="02010600030101010101" pitchFamily="2" charset="-122"/>
                <a:cs typeface="宋体" panose="02010600030101010101" pitchFamily="2" charset="-122"/>
              </a:rPr>
              <a:t>2018</a:t>
            </a:r>
            <a:r>
              <a:rPr lang="zh-CN" altLang="en-US" sz="3200" b="0" u="none">
                <a:latin typeface="宋体" panose="02010600030101010101" pitchFamily="2" charset="-122"/>
                <a:ea typeface="宋体" panose="02010600030101010101" pitchFamily="2" charset="-122"/>
                <a:cs typeface="宋体" panose="02010600030101010101" pitchFamily="2" charset="-122"/>
              </a:rPr>
              <a:t>年</a:t>
            </a:r>
            <a:r>
              <a:rPr lang="en-US" altLang="zh-CN" sz="3200" b="0" u="none">
                <a:latin typeface="Calibri" panose="020F0502020204030204" charset="0"/>
                <a:ea typeface="Calibri" panose="020F0502020204030204" charset="0"/>
                <a:cs typeface="Calibri" panose="020F0502020204030204" charset="0"/>
              </a:rPr>
              <a:t>3</a:t>
            </a:r>
            <a:r>
              <a:rPr lang="zh-CN" altLang="en-US" sz="3200" b="0" u="none">
                <a:latin typeface="宋体" panose="02010600030101010101" pitchFamily="2" charset="-122"/>
                <a:ea typeface="宋体" panose="02010600030101010101" pitchFamily="2" charset="-122"/>
                <a:cs typeface="宋体" panose="02010600030101010101" pitchFamily="2" charset="-122"/>
              </a:rPr>
              <a:t>月</a:t>
            </a:r>
            <a:r>
              <a:rPr lang="en-US" altLang="zh-CN" sz="3200" b="0" u="none">
                <a:latin typeface="Calibri" panose="020F0502020204030204" charset="0"/>
                <a:ea typeface="Calibri" panose="020F0502020204030204" charset="0"/>
                <a:cs typeface="Calibri" panose="020F0502020204030204" charset="0"/>
              </a:rPr>
              <a:t>7</a:t>
            </a:r>
            <a:r>
              <a:rPr lang="zh-CN" altLang="en-US" sz="3200" b="0" u="none">
                <a:latin typeface="宋体" panose="02010600030101010101" pitchFamily="2" charset="-122"/>
                <a:ea typeface="宋体" panose="02010600030101010101" pitchFamily="2" charset="-122"/>
                <a:cs typeface="宋体" panose="02010600030101010101" pitchFamily="2" charset="-122"/>
              </a:rPr>
              <a:t>日向小龙借</a:t>
            </a:r>
            <a:r>
              <a:rPr lang="zh-CN" sz="3200" b="0" u="none">
                <a:latin typeface="Calibri" panose="020F0502020204030204" charset="0"/>
                <a:ea typeface="Calibri" panose="020F0502020204030204" charset="0"/>
                <a:cs typeface="Calibri" panose="020F0502020204030204" charset="0"/>
              </a:rPr>
              <a:t>人民币</a:t>
            </a:r>
            <a:r>
              <a:rPr lang="en-US" altLang="zh-CN" sz="3200" b="0" u="none">
                <a:latin typeface="Calibri" panose="020F0502020204030204" charset="0"/>
                <a:ea typeface="Calibri" panose="020F0502020204030204" charset="0"/>
                <a:cs typeface="Calibri" panose="020F0502020204030204" charset="0"/>
              </a:rPr>
              <a:t>1000</a:t>
            </a:r>
            <a:r>
              <a:rPr lang="zh-CN" altLang="en-US" sz="3200" b="0" u="none">
                <a:latin typeface="Calibri" panose="020F0502020204030204" charset="0"/>
                <a:ea typeface="宋体" panose="02010600030101010101" pitchFamily="2" charset="-122"/>
                <a:cs typeface="Calibri" panose="020F0502020204030204" charset="0"/>
              </a:rPr>
              <a:t>元</a:t>
            </a:r>
            <a:r>
              <a:rPr lang="zh-CN" altLang="en-US" sz="3200" b="0" u="none">
                <a:latin typeface="宋体" panose="02010600030101010101" pitchFamily="2" charset="-122"/>
                <a:ea typeface="宋体" panose="02010600030101010101" pitchFamily="2" charset="-122"/>
                <a:cs typeface="宋体" panose="02010600030101010101" pitchFamily="2" charset="-122"/>
              </a:rPr>
              <a:t>，将于</a:t>
            </a:r>
            <a:r>
              <a:rPr lang="en-US" altLang="zh-CN" sz="3200" b="0" u="none">
                <a:latin typeface="Calibri" panose="020F0502020204030204" charset="0"/>
                <a:ea typeface="Calibri" panose="020F0502020204030204" charset="0"/>
                <a:cs typeface="Calibri" panose="020F0502020204030204" charset="0"/>
              </a:rPr>
              <a:t>2018</a:t>
            </a:r>
            <a:r>
              <a:rPr lang="zh-CN" altLang="en-US" sz="3200" b="0" u="none">
                <a:latin typeface="宋体" panose="02010600030101010101" pitchFamily="2" charset="-122"/>
                <a:ea typeface="宋体" panose="02010600030101010101" pitchFamily="2" charset="-122"/>
                <a:cs typeface="宋体" panose="02010600030101010101" pitchFamily="2" charset="-122"/>
              </a:rPr>
              <a:t>年</a:t>
            </a:r>
            <a:r>
              <a:rPr lang="en-US" altLang="zh-CN" sz="3200" b="0" u="none">
                <a:latin typeface="Calibri" panose="020F0502020204030204" charset="0"/>
                <a:ea typeface="Calibri" panose="020F0502020204030204" charset="0"/>
                <a:cs typeface="Calibri" panose="020F0502020204030204" charset="0"/>
              </a:rPr>
              <a:t>3</a:t>
            </a:r>
            <a:r>
              <a:rPr lang="zh-CN" altLang="en-US" sz="3200" b="0" u="none">
                <a:latin typeface="宋体" panose="02010600030101010101" pitchFamily="2" charset="-122"/>
                <a:ea typeface="宋体" panose="02010600030101010101" pitchFamily="2" charset="-122"/>
                <a:cs typeface="宋体" panose="02010600030101010101" pitchFamily="2" charset="-122"/>
              </a:rPr>
              <a:t>月</a:t>
            </a:r>
            <a:r>
              <a:rPr lang="en-US" altLang="zh-CN" sz="3200" b="0" u="none">
                <a:latin typeface="Calibri" panose="020F0502020204030204" charset="0"/>
                <a:ea typeface="Calibri" panose="020F0502020204030204" charset="0"/>
                <a:cs typeface="Calibri" panose="020F0502020204030204" charset="0"/>
              </a:rPr>
              <a:t>15</a:t>
            </a:r>
            <a:r>
              <a:rPr lang="zh-CN" altLang="en-US" sz="3200" b="0" u="none">
                <a:latin typeface="宋体" panose="02010600030101010101" pitchFamily="2" charset="-122"/>
                <a:ea typeface="宋体" panose="02010600030101010101" pitchFamily="2" charset="-122"/>
                <a:cs typeface="宋体" panose="02010600030101010101" pitchFamily="2" charset="-122"/>
              </a:rPr>
              <a:t>日归还。                                                                               借款人： 小明                 </a:t>
            </a:r>
            <a:r>
              <a:rPr lang="en-US" altLang="zh-CN" sz="3200" b="0" u="none">
                <a:latin typeface="宋体" panose="02010600030101010101" pitchFamily="2" charset="-122"/>
                <a:ea typeface="宋体" panose="02010600030101010101" pitchFamily="2" charset="-122"/>
                <a:cs typeface="宋体" panose="02010600030101010101" pitchFamily="2" charset="-122"/>
              </a:rPr>
              <a:t>2018</a:t>
            </a:r>
            <a:r>
              <a:rPr lang="zh-CN" altLang="en-US" sz="3200" b="0" u="none">
                <a:latin typeface="宋体" panose="02010600030101010101" pitchFamily="2" charset="-122"/>
                <a:ea typeface="宋体" panose="02010600030101010101" pitchFamily="2" charset="-122"/>
                <a:cs typeface="宋体" panose="02010600030101010101" pitchFamily="2" charset="-122"/>
              </a:rPr>
              <a:t>年</a:t>
            </a:r>
            <a:r>
              <a:rPr lang="en-US" altLang="zh-CN" sz="3200" b="0" u="none">
                <a:latin typeface="Calibri" panose="020F0502020204030204" charset="0"/>
                <a:ea typeface="Calibri" panose="020F0502020204030204" charset="0"/>
                <a:cs typeface="Calibri" panose="020F0502020204030204" charset="0"/>
              </a:rPr>
              <a:t>3</a:t>
            </a:r>
            <a:r>
              <a:rPr lang="zh-CN" altLang="en-US" sz="3200" b="0" u="none">
                <a:latin typeface="宋体" panose="02010600030101010101" pitchFamily="2" charset="-122"/>
                <a:ea typeface="宋体" panose="02010600030101010101" pitchFamily="2" charset="-122"/>
                <a:cs typeface="宋体" panose="02010600030101010101" pitchFamily="2" charset="-122"/>
              </a:rPr>
              <a:t>月</a:t>
            </a:r>
            <a:r>
              <a:rPr lang="en-US" altLang="zh-CN" sz="3200" b="0" u="none">
                <a:latin typeface="Calibri" panose="020F0502020204030204" charset="0"/>
                <a:ea typeface="Calibri" panose="020F0502020204030204" charset="0"/>
                <a:cs typeface="Calibri" panose="020F0502020204030204" charset="0"/>
              </a:rPr>
              <a:t>7</a:t>
            </a:r>
            <a:r>
              <a:rPr lang="zh-CN" altLang="en-US" sz="3200" b="0" u="none">
                <a:latin typeface="宋体" panose="02010600030101010101" pitchFamily="2" charset="-122"/>
                <a:ea typeface="宋体" panose="02010600030101010101" pitchFamily="2" charset="-122"/>
                <a:cs typeface="宋体" panose="02010600030101010101" pitchFamily="2" charset="-122"/>
              </a:rPr>
              <a:t>日</a:t>
            </a:r>
            <a:endParaRPr lang="zh-CN" altLang="en-US" sz="3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0">
                                            <p:txEl>
                                              <p:pRg st="0" end="0"/>
                                            </p:txEl>
                                          </p:spTgt>
                                        </p:tgtEl>
                                        <p:attrNameLst>
                                          <p:attrName>style.visibility</p:attrName>
                                        </p:attrNameLst>
                                      </p:cBhvr>
                                      <p:to>
                                        <p:strVal val="visible"/>
                                      </p:to>
                                    </p:set>
                                    <p:anim calcmode="lin" valueType="num">
                                      <p:cBhvr additive="base">
                                        <p:cTn id="7" dur="500" fill="hold"/>
                                        <p:tgtEl>
                                          <p:spTgt spid="10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4753" name="文本占位符 71681"/>
          <p:cNvSpPr>
            <a:spLocks noGrp="1"/>
          </p:cNvSpPr>
          <p:nvPr>
            <p:ph idx="1"/>
          </p:nvPr>
        </p:nvSpPr>
        <p:spPr>
          <a:xfrm>
            <a:off x="1992313" y="261938"/>
            <a:ext cx="8218487" cy="5865812"/>
          </a:xfrm>
        </p:spPr>
        <p:txBody>
          <a:bodyPr anchor="t"/>
          <a:p>
            <a:pPr>
              <a:lnSpc>
                <a:spcPct val="80000"/>
              </a:lnSpc>
            </a:pPr>
            <a:r>
              <a:rPr lang="zh-CN" altLang="en-US" sz="2800">
                <a:latin typeface="宋体" panose="02010600030101010101" pitchFamily="2" charset="-122"/>
                <a:ea typeface="宋体" panose="02010600030101010101" pitchFamily="2" charset="-122"/>
              </a:rPr>
              <a:t>公民的基本义务也称宪法义务，是指由宪法规定的公民必须遵守和应尽的法律责任。根据我国宪法的规定，我国公民的基本义务有：</a:t>
            </a:r>
            <a:endParaRPr lang="zh-CN" altLang="en-US" sz="2800">
              <a:latin typeface="宋体" panose="02010600030101010101" pitchFamily="2" charset="-122"/>
              <a:ea typeface="宋体" panose="02010600030101010101" pitchFamily="2" charset="-122"/>
            </a:endParaRPr>
          </a:p>
          <a:p>
            <a:pPr>
              <a:lnSpc>
                <a:spcPct val="80000"/>
              </a:lnSpc>
            </a:pPr>
            <a:endParaRPr lang="zh-CN" altLang="en-US" sz="2800">
              <a:latin typeface="宋体" panose="02010600030101010101" pitchFamily="2" charset="-122"/>
              <a:ea typeface="宋体" panose="02010600030101010101" pitchFamily="2" charset="-122"/>
            </a:endParaRPr>
          </a:p>
          <a:p>
            <a:pPr>
              <a:lnSpc>
                <a:spcPct val="80000"/>
              </a:lnSpc>
            </a:pPr>
            <a:r>
              <a:rPr lang="en-US" altLang="zh-CN" sz="2800">
                <a:latin typeface="宋体" panose="02010600030101010101" pitchFamily="2" charset="-122"/>
                <a:ea typeface="宋体" panose="02010600030101010101" pitchFamily="2" charset="-122"/>
              </a:rPr>
              <a:t>1.</a:t>
            </a:r>
            <a:r>
              <a:rPr lang="zh-CN" altLang="en-US" sz="2800">
                <a:latin typeface="宋体" panose="02010600030101010101" pitchFamily="2" charset="-122"/>
                <a:ea typeface="宋体" panose="02010600030101010101" pitchFamily="2" charset="-122"/>
              </a:rPr>
              <a:t>维护国家统一和民族团结；（宪法第</a:t>
            </a:r>
            <a:r>
              <a:rPr lang="en-US" altLang="zh-CN" sz="2800">
                <a:latin typeface="宋体" panose="02010600030101010101" pitchFamily="2" charset="-122"/>
                <a:ea typeface="宋体" panose="02010600030101010101" pitchFamily="2" charset="-122"/>
              </a:rPr>
              <a:t>52</a:t>
            </a:r>
            <a:r>
              <a:rPr lang="zh-CN" altLang="en-US" sz="2800">
                <a:latin typeface="宋体" panose="02010600030101010101" pitchFamily="2" charset="-122"/>
                <a:ea typeface="宋体" panose="02010600030101010101" pitchFamily="2" charset="-122"/>
              </a:rPr>
              <a:t>条）</a:t>
            </a:r>
            <a:endParaRPr lang="zh-CN" altLang="en-US" sz="2800">
              <a:latin typeface="宋体" panose="02010600030101010101" pitchFamily="2" charset="-122"/>
              <a:ea typeface="宋体" panose="02010600030101010101" pitchFamily="2" charset="-122"/>
            </a:endParaRPr>
          </a:p>
          <a:p>
            <a:pPr>
              <a:lnSpc>
                <a:spcPct val="80000"/>
              </a:lnSpc>
            </a:pPr>
            <a:endParaRPr lang="zh-CN" altLang="en-US" sz="2800">
              <a:latin typeface="宋体" panose="02010600030101010101" pitchFamily="2" charset="-122"/>
              <a:ea typeface="宋体" panose="02010600030101010101" pitchFamily="2" charset="-122"/>
            </a:endParaRPr>
          </a:p>
          <a:p>
            <a:pPr>
              <a:lnSpc>
                <a:spcPct val="80000"/>
              </a:lnSpc>
            </a:pPr>
            <a:r>
              <a:rPr lang="en-US" altLang="zh-CN" sz="2800">
                <a:latin typeface="宋体" panose="02010600030101010101" pitchFamily="2" charset="-122"/>
                <a:ea typeface="宋体" panose="02010600030101010101" pitchFamily="2" charset="-122"/>
              </a:rPr>
              <a:t>2.</a:t>
            </a:r>
            <a:r>
              <a:rPr lang="zh-CN" altLang="en-US" sz="2800">
                <a:latin typeface="宋体" panose="02010600030101010101" pitchFamily="2" charset="-122"/>
                <a:ea typeface="宋体" panose="02010600030101010101" pitchFamily="2" charset="-122"/>
              </a:rPr>
              <a:t>遵守宪法和法律，保守国家秘密，爱护公共财产，遵守劳动纪律，遵守公共秩序，遵守社会公德；（宪法第</a:t>
            </a:r>
            <a:r>
              <a:rPr lang="en-US" altLang="zh-CN" sz="2800">
                <a:latin typeface="宋体" panose="02010600030101010101" pitchFamily="2" charset="-122"/>
                <a:ea typeface="宋体" panose="02010600030101010101" pitchFamily="2" charset="-122"/>
              </a:rPr>
              <a:t>53</a:t>
            </a:r>
            <a:r>
              <a:rPr lang="zh-CN" altLang="en-US" sz="2800">
                <a:latin typeface="宋体" panose="02010600030101010101" pitchFamily="2" charset="-122"/>
                <a:ea typeface="宋体" panose="02010600030101010101" pitchFamily="2" charset="-122"/>
              </a:rPr>
              <a:t>条）</a:t>
            </a:r>
            <a:endParaRPr lang="zh-CN" altLang="en-US" sz="2800">
              <a:latin typeface="宋体" panose="02010600030101010101" pitchFamily="2" charset="-122"/>
              <a:ea typeface="宋体" panose="02010600030101010101" pitchFamily="2" charset="-122"/>
            </a:endParaRPr>
          </a:p>
          <a:p>
            <a:pPr>
              <a:lnSpc>
                <a:spcPct val="80000"/>
              </a:lnSpc>
            </a:pPr>
            <a:endParaRPr lang="zh-CN" altLang="en-US" sz="2800">
              <a:latin typeface="宋体" panose="02010600030101010101" pitchFamily="2" charset="-122"/>
              <a:ea typeface="宋体" panose="02010600030101010101" pitchFamily="2" charset="-122"/>
            </a:endParaRPr>
          </a:p>
          <a:p>
            <a:pPr>
              <a:lnSpc>
                <a:spcPct val="80000"/>
              </a:lnSpc>
            </a:pPr>
            <a:r>
              <a:rPr lang="en-US" altLang="zh-CN" sz="2800">
                <a:latin typeface="宋体" panose="02010600030101010101" pitchFamily="2" charset="-122"/>
                <a:ea typeface="宋体" panose="02010600030101010101" pitchFamily="2" charset="-122"/>
              </a:rPr>
              <a:t>3.</a:t>
            </a:r>
            <a:r>
              <a:rPr lang="zh-CN" altLang="en-US" sz="2800">
                <a:latin typeface="宋体" panose="02010600030101010101" pitchFamily="2" charset="-122"/>
                <a:ea typeface="宋体" panose="02010600030101010101" pitchFamily="2" charset="-122"/>
              </a:rPr>
              <a:t>维护祖国的安全、荣誉和利益；（宪法第</a:t>
            </a:r>
            <a:r>
              <a:rPr lang="en-US" altLang="zh-CN" sz="2800">
                <a:latin typeface="宋体" panose="02010600030101010101" pitchFamily="2" charset="-122"/>
                <a:ea typeface="宋体" panose="02010600030101010101" pitchFamily="2" charset="-122"/>
              </a:rPr>
              <a:t>54</a:t>
            </a:r>
            <a:r>
              <a:rPr lang="zh-CN" altLang="en-US" sz="2800">
                <a:latin typeface="宋体" panose="02010600030101010101" pitchFamily="2" charset="-122"/>
                <a:ea typeface="宋体" panose="02010600030101010101" pitchFamily="2" charset="-122"/>
              </a:rPr>
              <a:t>条）</a:t>
            </a:r>
            <a:endParaRPr lang="zh-CN" altLang="en-US" sz="2800">
              <a:latin typeface="宋体" panose="02010600030101010101" pitchFamily="2" charset="-122"/>
              <a:ea typeface="宋体" panose="02010600030101010101" pitchFamily="2" charset="-122"/>
            </a:endParaRPr>
          </a:p>
          <a:p>
            <a:pPr>
              <a:lnSpc>
                <a:spcPct val="80000"/>
              </a:lnSpc>
            </a:pPr>
            <a:endParaRPr lang="zh-CN" altLang="en-US" sz="2800">
              <a:latin typeface="宋体" panose="02010600030101010101" pitchFamily="2" charset="-122"/>
              <a:ea typeface="宋体" panose="02010600030101010101" pitchFamily="2" charset="-122"/>
            </a:endParaRPr>
          </a:p>
          <a:p>
            <a:pPr>
              <a:lnSpc>
                <a:spcPct val="80000"/>
              </a:lnSpc>
            </a:pPr>
            <a:endParaRPr lang="zh-CN" altLang="en-US" sz="14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5777" name="文本占位符 72705"/>
          <p:cNvSpPr>
            <a:spLocks noGrp="1"/>
          </p:cNvSpPr>
          <p:nvPr>
            <p:ph idx="1"/>
          </p:nvPr>
        </p:nvSpPr>
        <p:spPr>
          <a:xfrm>
            <a:off x="1992313" y="981075"/>
            <a:ext cx="8218487" cy="5146675"/>
          </a:xfrm>
        </p:spPr>
        <p:txBody>
          <a:bodyPr anchor="t"/>
          <a:p>
            <a:pPr>
              <a:lnSpc>
                <a:spcPct val="80000"/>
              </a:lnSpc>
            </a:pPr>
            <a:r>
              <a:rPr lang="zh-CN" altLang="en-US" dirty="0">
                <a:latin typeface="宋体" panose="02010600030101010101" pitchFamily="2" charset="-122"/>
                <a:ea typeface="宋体" panose="02010600030101010101" pitchFamily="2" charset="-122"/>
              </a:rPr>
              <a:t>4.保卫祖国、依法服兵役和参加民兵组织；（宪法第55条）</a:t>
            </a:r>
            <a:endParaRPr lang="zh-CN" altLang="en-US" dirty="0">
              <a:latin typeface="宋体" panose="02010600030101010101" pitchFamily="2" charset="-122"/>
              <a:ea typeface="宋体" panose="02010600030101010101" pitchFamily="2" charset="-122"/>
            </a:endParaRPr>
          </a:p>
          <a:p>
            <a:pPr>
              <a:lnSpc>
                <a:spcPct val="80000"/>
              </a:lnSpc>
            </a:pPr>
            <a:endParaRPr lang="zh-CN" altLang="en-US" dirty="0">
              <a:latin typeface="宋体" panose="02010600030101010101" pitchFamily="2" charset="-122"/>
              <a:ea typeface="宋体" panose="02010600030101010101" pitchFamily="2" charset="-122"/>
            </a:endParaRPr>
          </a:p>
          <a:p>
            <a:pPr>
              <a:lnSpc>
                <a:spcPct val="80000"/>
              </a:lnSpc>
            </a:pPr>
            <a:r>
              <a:rPr lang="zh-CN" altLang="en-US" dirty="0">
                <a:latin typeface="宋体" panose="02010600030101010101" pitchFamily="2" charset="-122"/>
                <a:ea typeface="宋体" panose="02010600030101010101" pitchFamily="2" charset="-122"/>
              </a:rPr>
              <a:t>5.依法纳税。（宪法第56条）</a:t>
            </a:r>
            <a:endParaRPr lang="zh-CN" altLang="en-US" dirty="0">
              <a:latin typeface="宋体" panose="02010600030101010101" pitchFamily="2" charset="-122"/>
              <a:ea typeface="宋体" panose="02010600030101010101" pitchFamily="2" charset="-122"/>
            </a:endParaRPr>
          </a:p>
          <a:p>
            <a:pPr>
              <a:lnSpc>
                <a:spcPct val="80000"/>
              </a:lnSpc>
            </a:pPr>
            <a:endParaRPr lang="zh-CN" altLang="en-US" dirty="0">
              <a:latin typeface="宋体" panose="02010600030101010101" pitchFamily="2" charset="-122"/>
              <a:ea typeface="宋体" panose="02010600030101010101" pitchFamily="2" charset="-122"/>
            </a:endParaRPr>
          </a:p>
          <a:p>
            <a:pPr>
              <a:lnSpc>
                <a:spcPct val="80000"/>
              </a:lnSpc>
            </a:pPr>
            <a:r>
              <a:rPr lang="zh-CN" altLang="en-US" dirty="0">
                <a:latin typeface="宋体" panose="02010600030101010101" pitchFamily="2" charset="-122"/>
                <a:ea typeface="宋体" panose="02010600030101010101" pitchFamily="2" charset="-122"/>
              </a:rPr>
              <a:t>除上述的基本义务以外，我国宪法还规定了劳动的义务、受教育的义务、夫妻双方计划生育的义务、父母抚养教育未成年子女的义务、成年子女赡养扶助父母的义务。这些义务既具有社会伦理和道德的性质，同时也具有一定形式的法律性质。</a:t>
            </a:r>
            <a:endParaRPr lang="zh-CN" altLang="en-US" dirty="0">
              <a:latin typeface="宋体" panose="02010600030101010101" pitchFamily="2" charset="-122"/>
              <a:ea typeface="宋体" panose="02010600030101010101" pitchFamily="2" charset="-122"/>
            </a:endParaRPr>
          </a:p>
          <a:p>
            <a:endParaRPr lang="zh-CN"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801" name="标题 73729"/>
          <p:cNvSpPr>
            <a:spLocks noGrp="1"/>
          </p:cNvSpPr>
          <p:nvPr>
            <p:ph type="title"/>
          </p:nvPr>
        </p:nvSpPr>
        <p:spPr/>
        <p:txBody>
          <a:bodyPr anchor="ctr"/>
          <a:p/>
        </p:txBody>
      </p:sp>
      <p:sp>
        <p:nvSpPr>
          <p:cNvPr id="76802" name="文本占位符 73730"/>
          <p:cNvSpPr>
            <a:spLocks noGrp="1"/>
          </p:cNvSpPr>
          <p:nvPr>
            <p:ph idx="1"/>
          </p:nvPr>
        </p:nvSpPr>
        <p:spPr/>
        <p:txBody>
          <a:bodyPr anchor="t"/>
          <a:p>
            <a:r>
              <a:rPr lang="zh-CN" altLang="en-US">
                <a:ea typeface="宋体" panose="02010600030101010101" pitchFamily="2" charset="-122"/>
              </a:rPr>
              <a:t>法律关系的内容，指法律规定的对法律关系主体必须作出一定行为或不得作出一定行为的约束。与权利相对应。法律义务同基于道德、宗教教义或其他社会规范产生的义务不同，它是根据国家制定的法律规范产生，并以国家强制力保障其履行的。违反法律义务就要承担法律责任（见民事责任，刑事责任，行政责任）。</a:t>
            </a:r>
            <a:endParaRPr lang="zh-CN" altLang="en-US">
              <a:ea typeface="宋体" panose="02010600030101010101" pitchFamily="2" charset="-122"/>
            </a:endParaRPr>
          </a:p>
          <a:p>
            <a:endParaRPr lang="zh-CN" alt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7825" name="Rectangle 2"/>
          <p:cNvSpPr>
            <a:spLocks noGrp="1"/>
          </p:cNvSpPr>
          <p:nvPr>
            <p:ph type="title"/>
          </p:nvPr>
        </p:nvSpPr>
        <p:spPr>
          <a:xfrm>
            <a:off x="1524000" y="908050"/>
            <a:ext cx="7239000" cy="563563"/>
          </a:xfrm>
        </p:spPr>
        <p:txBody>
          <a:bodyPr wrap="square" anchor="ctr"/>
          <a:p>
            <a:pPr lvl="0"/>
            <a:r>
              <a:rPr lang="zh-CN" altLang="en-US" sz="2800" dirty="0">
                <a:ea typeface="宋体" panose="02010600030101010101" pitchFamily="2" charset="-122"/>
              </a:rPr>
              <a:t>辩析：小明同学乘坐</a:t>
            </a:r>
            <a:r>
              <a:rPr lang="en-US" altLang="x-none" sz="2800" dirty="0">
                <a:ea typeface="宋体" panose="02010600030101010101" pitchFamily="2" charset="-122"/>
              </a:rPr>
              <a:t>18</a:t>
            </a:r>
            <a:r>
              <a:rPr lang="zh-CN" altLang="en-US" sz="2800" dirty="0">
                <a:ea typeface="宋体" panose="02010600030101010101" pitchFamily="2" charset="-122"/>
              </a:rPr>
              <a:t>路公交车</a:t>
            </a:r>
            <a:endParaRPr lang="zh-CN" altLang="en-US" sz="2800" dirty="0">
              <a:ea typeface="宋体" panose="02010600030101010101" pitchFamily="2" charset="-122"/>
            </a:endParaRPr>
          </a:p>
        </p:txBody>
      </p:sp>
      <p:sp>
        <p:nvSpPr>
          <p:cNvPr id="77826" name="Freeform 3"/>
          <p:cNvSpPr/>
          <p:nvPr/>
        </p:nvSpPr>
        <p:spPr>
          <a:xfrm>
            <a:off x="4062413" y="2798763"/>
            <a:ext cx="1900237" cy="1376362"/>
          </a:xfrm>
          <a:custGeom>
            <a:avLst/>
            <a:gdLst/>
            <a:ahLst/>
            <a:cxnLst>
              <a:cxn ang="0">
                <a:pos x="0" y="0"/>
              </a:cxn>
              <a:cxn ang="0">
                <a:pos x="382" y="202"/>
              </a:cxn>
              <a:cxn ang="0">
                <a:pos x="577" y="202"/>
              </a:cxn>
              <a:cxn ang="0">
                <a:pos x="637" y="249"/>
              </a:cxn>
              <a:cxn ang="0">
                <a:pos x="639" y="402"/>
              </a:cxn>
              <a:cxn ang="0">
                <a:pos x="598" y="400"/>
              </a:cxn>
              <a:cxn ang="0">
                <a:pos x="669" y="532"/>
              </a:cxn>
              <a:cxn ang="0">
                <a:pos x="735" y="402"/>
              </a:cxn>
              <a:cxn ang="0">
                <a:pos x="696" y="402"/>
              </a:cxn>
              <a:cxn ang="0">
                <a:pos x="694" y="226"/>
              </a:cxn>
              <a:cxn ang="0">
                <a:pos x="616" y="150"/>
              </a:cxn>
              <a:cxn ang="0">
                <a:pos x="335" y="149"/>
              </a:cxn>
              <a:cxn ang="0">
                <a:pos x="69" y="0"/>
              </a:cxn>
              <a:cxn ang="0">
                <a:pos x="0" y="0"/>
              </a:cxn>
            </a:cxnLst>
            <a:pathLst>
              <a:path w="735" h="532">
                <a:moveTo>
                  <a:pt x="0" y="0"/>
                </a:moveTo>
                <a:cubicBezTo>
                  <a:pt x="0" y="0"/>
                  <a:pt x="85" y="216"/>
                  <a:pt x="382" y="202"/>
                </a:cubicBezTo>
                <a:cubicBezTo>
                  <a:pt x="479" y="202"/>
                  <a:pt x="577" y="202"/>
                  <a:pt x="577" y="202"/>
                </a:cubicBezTo>
                <a:cubicBezTo>
                  <a:pt x="577" y="202"/>
                  <a:pt x="639" y="201"/>
                  <a:pt x="637" y="249"/>
                </a:cubicBezTo>
                <a:cubicBezTo>
                  <a:pt x="638" y="325"/>
                  <a:pt x="639" y="402"/>
                  <a:pt x="639" y="402"/>
                </a:cubicBezTo>
                <a:lnTo>
                  <a:pt x="598" y="400"/>
                </a:lnTo>
                <a:lnTo>
                  <a:pt x="669" y="532"/>
                </a:lnTo>
                <a:lnTo>
                  <a:pt x="735" y="402"/>
                </a:lnTo>
                <a:lnTo>
                  <a:pt x="696" y="402"/>
                </a:lnTo>
                <a:cubicBezTo>
                  <a:pt x="696" y="402"/>
                  <a:pt x="695" y="314"/>
                  <a:pt x="694" y="226"/>
                </a:cubicBezTo>
                <a:cubicBezTo>
                  <a:pt x="687" y="160"/>
                  <a:pt x="616" y="150"/>
                  <a:pt x="616" y="150"/>
                </a:cubicBezTo>
                <a:cubicBezTo>
                  <a:pt x="556" y="137"/>
                  <a:pt x="473" y="153"/>
                  <a:pt x="335" y="149"/>
                </a:cubicBezTo>
                <a:cubicBezTo>
                  <a:pt x="110" y="126"/>
                  <a:pt x="69" y="0"/>
                  <a:pt x="69" y="0"/>
                </a:cubicBezTo>
                <a:lnTo>
                  <a:pt x="0" y="0"/>
                </a:lnTo>
                <a:close/>
              </a:path>
            </a:pathLst>
          </a:custGeom>
          <a:gradFill rotWithShape="1">
            <a:gsLst>
              <a:gs pos="0">
                <a:schemeClr val="bg1">
                  <a:alpha val="0"/>
                </a:schemeClr>
              </a:gs>
              <a:gs pos="100000">
                <a:srgbClr val="808080"/>
              </a:gs>
            </a:gsLst>
            <a:lin ang="5400000" scaled="1"/>
            <a:tileRect/>
          </a:gradFill>
          <a:ln w="9525">
            <a:noFill/>
          </a:ln>
        </p:spPr>
        <p:txBody>
          <a:bodyPr/>
          <a:p>
            <a:endParaRPr lang="zh-CN" altLang="en-US"/>
          </a:p>
        </p:txBody>
      </p:sp>
      <p:sp>
        <p:nvSpPr>
          <p:cNvPr id="77827" name="Freeform 4"/>
          <p:cNvSpPr/>
          <p:nvPr/>
        </p:nvSpPr>
        <p:spPr>
          <a:xfrm>
            <a:off x="5981700" y="2733675"/>
            <a:ext cx="366713" cy="1562100"/>
          </a:xfrm>
          <a:custGeom>
            <a:avLst/>
            <a:gdLst/>
            <a:ahLst/>
            <a:cxnLst>
              <a:cxn ang="0">
                <a:pos x="37" y="1"/>
              </a:cxn>
              <a:cxn ang="0">
                <a:pos x="45" y="472"/>
              </a:cxn>
              <a:cxn ang="0">
                <a:pos x="0" y="474"/>
              </a:cxn>
              <a:cxn ang="0">
                <a:pos x="72" y="604"/>
              </a:cxn>
              <a:cxn ang="0">
                <a:pos x="142" y="474"/>
              </a:cxn>
              <a:cxn ang="0">
                <a:pos x="100" y="474"/>
              </a:cxn>
              <a:cxn ang="0">
                <a:pos x="99" y="0"/>
              </a:cxn>
              <a:cxn ang="0">
                <a:pos x="37" y="1"/>
              </a:cxn>
            </a:cxnLst>
            <a:pathLst>
              <a:path w="142" h="604">
                <a:moveTo>
                  <a:pt x="37" y="1"/>
                </a:moveTo>
                <a:lnTo>
                  <a:pt x="45" y="472"/>
                </a:lnTo>
                <a:lnTo>
                  <a:pt x="0" y="474"/>
                </a:lnTo>
                <a:lnTo>
                  <a:pt x="72" y="604"/>
                </a:lnTo>
                <a:lnTo>
                  <a:pt x="142" y="474"/>
                </a:lnTo>
                <a:lnTo>
                  <a:pt x="100" y="474"/>
                </a:lnTo>
                <a:lnTo>
                  <a:pt x="99" y="0"/>
                </a:lnTo>
                <a:lnTo>
                  <a:pt x="37" y="1"/>
                </a:lnTo>
                <a:close/>
              </a:path>
            </a:pathLst>
          </a:custGeom>
          <a:gradFill rotWithShape="1">
            <a:gsLst>
              <a:gs pos="0">
                <a:schemeClr val="bg1">
                  <a:alpha val="0"/>
                </a:schemeClr>
              </a:gs>
              <a:gs pos="100000">
                <a:srgbClr val="808080"/>
              </a:gs>
            </a:gsLst>
            <a:lin ang="5400000" scaled="1"/>
            <a:tileRect/>
          </a:gradFill>
          <a:ln w="9525">
            <a:noFill/>
          </a:ln>
        </p:spPr>
        <p:txBody>
          <a:bodyPr/>
          <a:p>
            <a:endParaRPr lang="zh-CN" altLang="en-US"/>
          </a:p>
        </p:txBody>
      </p:sp>
      <p:sp>
        <p:nvSpPr>
          <p:cNvPr id="77828" name="Freeform 5"/>
          <p:cNvSpPr/>
          <p:nvPr/>
        </p:nvSpPr>
        <p:spPr>
          <a:xfrm flipH="1">
            <a:off x="6381750" y="2798763"/>
            <a:ext cx="1900238" cy="1376362"/>
          </a:xfrm>
          <a:custGeom>
            <a:avLst/>
            <a:gdLst/>
            <a:ahLst/>
            <a:cxnLst>
              <a:cxn ang="0">
                <a:pos x="0" y="0"/>
              </a:cxn>
              <a:cxn ang="0">
                <a:pos x="382" y="202"/>
              </a:cxn>
              <a:cxn ang="0">
                <a:pos x="577" y="202"/>
              </a:cxn>
              <a:cxn ang="0">
                <a:pos x="637" y="249"/>
              </a:cxn>
              <a:cxn ang="0">
                <a:pos x="639" y="402"/>
              </a:cxn>
              <a:cxn ang="0">
                <a:pos x="598" y="400"/>
              </a:cxn>
              <a:cxn ang="0">
                <a:pos x="669" y="532"/>
              </a:cxn>
              <a:cxn ang="0">
                <a:pos x="735" y="402"/>
              </a:cxn>
              <a:cxn ang="0">
                <a:pos x="696" y="402"/>
              </a:cxn>
              <a:cxn ang="0">
                <a:pos x="694" y="226"/>
              </a:cxn>
              <a:cxn ang="0">
                <a:pos x="616" y="150"/>
              </a:cxn>
              <a:cxn ang="0">
                <a:pos x="335" y="149"/>
              </a:cxn>
              <a:cxn ang="0">
                <a:pos x="69" y="0"/>
              </a:cxn>
              <a:cxn ang="0">
                <a:pos x="0" y="0"/>
              </a:cxn>
            </a:cxnLst>
            <a:pathLst>
              <a:path w="735" h="532">
                <a:moveTo>
                  <a:pt x="0" y="0"/>
                </a:moveTo>
                <a:cubicBezTo>
                  <a:pt x="0" y="0"/>
                  <a:pt x="85" y="216"/>
                  <a:pt x="382" y="202"/>
                </a:cubicBezTo>
                <a:cubicBezTo>
                  <a:pt x="479" y="202"/>
                  <a:pt x="577" y="202"/>
                  <a:pt x="577" y="202"/>
                </a:cubicBezTo>
                <a:cubicBezTo>
                  <a:pt x="577" y="202"/>
                  <a:pt x="639" y="201"/>
                  <a:pt x="637" y="249"/>
                </a:cubicBezTo>
                <a:cubicBezTo>
                  <a:pt x="638" y="325"/>
                  <a:pt x="639" y="402"/>
                  <a:pt x="639" y="402"/>
                </a:cubicBezTo>
                <a:lnTo>
                  <a:pt x="598" y="400"/>
                </a:lnTo>
                <a:lnTo>
                  <a:pt x="669" y="532"/>
                </a:lnTo>
                <a:lnTo>
                  <a:pt x="735" y="402"/>
                </a:lnTo>
                <a:lnTo>
                  <a:pt x="696" y="402"/>
                </a:lnTo>
                <a:cubicBezTo>
                  <a:pt x="696" y="402"/>
                  <a:pt x="695" y="314"/>
                  <a:pt x="694" y="226"/>
                </a:cubicBezTo>
                <a:cubicBezTo>
                  <a:pt x="687" y="160"/>
                  <a:pt x="616" y="150"/>
                  <a:pt x="616" y="150"/>
                </a:cubicBezTo>
                <a:cubicBezTo>
                  <a:pt x="556" y="137"/>
                  <a:pt x="473" y="153"/>
                  <a:pt x="335" y="149"/>
                </a:cubicBezTo>
                <a:cubicBezTo>
                  <a:pt x="110" y="126"/>
                  <a:pt x="69" y="0"/>
                  <a:pt x="69" y="0"/>
                </a:cubicBezTo>
                <a:lnTo>
                  <a:pt x="0" y="0"/>
                </a:lnTo>
                <a:close/>
              </a:path>
            </a:pathLst>
          </a:custGeom>
          <a:gradFill rotWithShape="1">
            <a:gsLst>
              <a:gs pos="0">
                <a:schemeClr val="bg1">
                  <a:alpha val="0"/>
                </a:schemeClr>
              </a:gs>
              <a:gs pos="100000">
                <a:srgbClr val="808080"/>
              </a:gs>
            </a:gsLst>
            <a:lin ang="5400000" scaled="1"/>
            <a:tileRect/>
          </a:gradFill>
          <a:ln w="9525">
            <a:noFill/>
          </a:ln>
        </p:spPr>
        <p:txBody>
          <a:bodyPr/>
          <a:p>
            <a:endParaRPr lang="zh-CN" altLang="en-US"/>
          </a:p>
        </p:txBody>
      </p:sp>
      <p:grpSp>
        <p:nvGrpSpPr>
          <p:cNvPr id="77829" name="Group 6"/>
          <p:cNvGrpSpPr/>
          <p:nvPr/>
        </p:nvGrpSpPr>
        <p:grpSpPr>
          <a:xfrm>
            <a:off x="3700463" y="1600200"/>
            <a:ext cx="1362075" cy="1322388"/>
            <a:chOff x="0" y="0"/>
            <a:chExt cx="414" cy="402"/>
          </a:xfrm>
        </p:grpSpPr>
        <p:sp>
          <p:nvSpPr>
            <p:cNvPr id="77830" name="AutoShape 7"/>
            <p:cNvSpPr/>
            <p:nvPr/>
          </p:nvSpPr>
          <p:spPr>
            <a:xfrm>
              <a:off x="0" y="0"/>
              <a:ext cx="414" cy="402"/>
            </a:xfrm>
            <a:prstGeom prst="roundRect">
              <a:avLst>
                <a:gd name="adj" fmla="val 11921"/>
              </a:avLst>
            </a:prstGeom>
            <a:gradFill rotWithShape="1">
              <a:gsLst>
                <a:gs pos="0">
                  <a:schemeClr val="accent1"/>
                </a:gs>
                <a:gs pos="100000">
                  <a:srgbClr val="464A9B"/>
                </a:gs>
              </a:gsLst>
              <a:lin ang="5400000" scaled="1"/>
              <a:tileRect/>
            </a:gradFill>
            <a:ln w="25400" cap="flat" cmpd="sng">
              <a:solidFill>
                <a:srgbClr val="FFFFFF"/>
              </a:solidFill>
              <a:prstDash val="solid"/>
              <a:round/>
              <a:headEnd type="none" w="med" len="med"/>
              <a:tailEnd type="none" w="med" len="med"/>
            </a:ln>
            <a:effectLst>
              <a:outerShdw dist="53882" dir="2699999" algn="ctr" rotWithShape="0">
                <a:srgbClr val="000000">
                  <a:alpha val="50000"/>
                </a:srgbClr>
              </a:outerShdw>
            </a:effectLst>
          </p:spPr>
          <p:txBody>
            <a:bodyPr wrap="none" anchor="ctr"/>
            <a:p>
              <a:pPr lvl="0"/>
              <a:endParaRPr lang="zh-CN" altLang="en-US" dirty="0">
                <a:ea typeface="宋体" panose="02010600030101010101" pitchFamily="2" charset="-122"/>
              </a:endParaRPr>
            </a:p>
          </p:txBody>
        </p:sp>
        <p:sp>
          <p:nvSpPr>
            <p:cNvPr id="77831" name="Freeform 8"/>
            <p:cNvSpPr/>
            <p:nvPr/>
          </p:nvSpPr>
          <p:spPr>
            <a:xfrm>
              <a:off x="26" y="26"/>
              <a:ext cx="206" cy="201"/>
            </a:xfrm>
            <a:custGeom>
              <a:avLst/>
              <a:gdLst/>
              <a:ahLst/>
              <a:cxnLst>
                <a:cxn ang="0">
                  <a:pos x="118" y="0"/>
                </a:cxn>
                <a:cxn ang="0">
                  <a:pos x="0" y="118"/>
                </a:cxn>
                <a:cxn ang="0">
                  <a:pos x="0" y="589"/>
                </a:cxn>
                <a:cxn ang="0">
                  <a:pos x="161" y="174"/>
                </a:cxn>
                <a:cxn ang="0">
                  <a:pos x="589" y="0"/>
                </a:cxn>
                <a:cxn ang="0">
                  <a:pos x="118" y="0"/>
                </a:cxn>
              </a:cxnLst>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alpha val="0"/>
                  </a:schemeClr>
                </a:gs>
                <a:gs pos="50000">
                  <a:srgbClr val="B4B7EF"/>
                </a:gs>
                <a:gs pos="100000">
                  <a:schemeClr val="accent1">
                    <a:alpha val="0"/>
                  </a:schemeClr>
                </a:gs>
              </a:gsLst>
              <a:lin ang="18900000" scaled="1"/>
              <a:tileRect/>
            </a:gradFill>
            <a:ln w="9525">
              <a:noFill/>
            </a:ln>
          </p:spPr>
          <p:txBody>
            <a:bodyPr/>
            <a:p>
              <a:endParaRPr lang="zh-CN" altLang="en-US"/>
            </a:p>
          </p:txBody>
        </p:sp>
      </p:grpSp>
      <p:sp>
        <p:nvSpPr>
          <p:cNvPr id="77832" name="Rectangle 9"/>
          <p:cNvSpPr/>
          <p:nvPr/>
        </p:nvSpPr>
        <p:spPr>
          <a:xfrm>
            <a:off x="3719513" y="1844675"/>
            <a:ext cx="1439862" cy="822960"/>
          </a:xfrm>
          <a:prstGeom prst="rect">
            <a:avLst/>
          </a:prstGeom>
          <a:noFill/>
          <a:ln w="9525">
            <a:noFill/>
          </a:ln>
        </p:spPr>
        <p:txBody>
          <a:bodyPr anchor="t">
            <a:spAutoFit/>
          </a:bodyPr>
          <a:p>
            <a:pPr lvl="0" algn="ctr"/>
            <a:r>
              <a:rPr lang="zh-CN" altLang="en-US" sz="2400" b="1" dirty="0">
                <a:solidFill>
                  <a:schemeClr val="bg1"/>
                </a:solidFill>
                <a:ea typeface="宋体" panose="02010600030101010101" pitchFamily="2" charset="-122"/>
              </a:rPr>
              <a:t>主体</a:t>
            </a:r>
            <a:endParaRPr lang="zh-CN" altLang="en-US" sz="2400" b="1" dirty="0">
              <a:solidFill>
                <a:schemeClr val="bg1"/>
              </a:solidFill>
              <a:ea typeface="宋体" panose="02010600030101010101" pitchFamily="2" charset="-122"/>
            </a:endParaRPr>
          </a:p>
          <a:p>
            <a:pPr lvl="0" algn="ctr"/>
            <a:r>
              <a:rPr lang="zh-CN" altLang="en-US" sz="2400" b="1" dirty="0">
                <a:solidFill>
                  <a:schemeClr val="bg1"/>
                </a:solidFill>
                <a:ea typeface="宋体" panose="02010600030101010101" pitchFamily="2" charset="-122"/>
              </a:rPr>
              <a:t>合格否？</a:t>
            </a:r>
            <a:endParaRPr lang="zh-CN" altLang="en-US" sz="2400" b="1" dirty="0">
              <a:solidFill>
                <a:schemeClr val="bg1"/>
              </a:solidFill>
              <a:ea typeface="宋体" panose="02010600030101010101" pitchFamily="2" charset="-122"/>
            </a:endParaRPr>
          </a:p>
        </p:txBody>
      </p:sp>
      <p:grpSp>
        <p:nvGrpSpPr>
          <p:cNvPr id="77833" name="Group 10"/>
          <p:cNvGrpSpPr/>
          <p:nvPr/>
        </p:nvGrpSpPr>
        <p:grpSpPr>
          <a:xfrm>
            <a:off x="5480050" y="1600200"/>
            <a:ext cx="1362075" cy="1322388"/>
            <a:chOff x="0" y="0"/>
            <a:chExt cx="414" cy="402"/>
          </a:xfrm>
        </p:grpSpPr>
        <p:sp>
          <p:nvSpPr>
            <p:cNvPr id="77834" name="AutoShape 11"/>
            <p:cNvSpPr/>
            <p:nvPr/>
          </p:nvSpPr>
          <p:spPr>
            <a:xfrm>
              <a:off x="0" y="0"/>
              <a:ext cx="414" cy="402"/>
            </a:xfrm>
            <a:prstGeom prst="roundRect">
              <a:avLst>
                <a:gd name="adj" fmla="val 11921"/>
              </a:avLst>
            </a:prstGeom>
            <a:gradFill rotWithShape="1">
              <a:gsLst>
                <a:gs pos="0">
                  <a:schemeClr val="accent2"/>
                </a:gs>
                <a:gs pos="100000">
                  <a:srgbClr val="137A88"/>
                </a:gs>
              </a:gsLst>
              <a:lin ang="5400000" scaled="1"/>
              <a:tileRect/>
            </a:gradFill>
            <a:ln w="25400" cap="flat" cmpd="sng">
              <a:solidFill>
                <a:srgbClr val="FFFFFF"/>
              </a:solidFill>
              <a:prstDash val="solid"/>
              <a:round/>
              <a:headEnd type="none" w="med" len="med"/>
              <a:tailEnd type="none" w="med" len="med"/>
            </a:ln>
            <a:effectLst>
              <a:outerShdw dist="53882" dir="2699999" algn="ctr" rotWithShape="0">
                <a:srgbClr val="000000">
                  <a:alpha val="50000"/>
                </a:srgbClr>
              </a:outerShdw>
            </a:effectLst>
          </p:spPr>
          <p:txBody>
            <a:bodyPr wrap="none" anchor="ctr"/>
            <a:p>
              <a:pPr lvl="0"/>
              <a:endParaRPr lang="zh-CN" altLang="en-US" dirty="0">
                <a:ea typeface="宋体" panose="02010600030101010101" pitchFamily="2" charset="-122"/>
              </a:endParaRPr>
            </a:p>
          </p:txBody>
        </p:sp>
        <p:sp>
          <p:nvSpPr>
            <p:cNvPr id="77835" name="Freeform 12"/>
            <p:cNvSpPr/>
            <p:nvPr/>
          </p:nvSpPr>
          <p:spPr>
            <a:xfrm>
              <a:off x="26" y="26"/>
              <a:ext cx="206" cy="201"/>
            </a:xfrm>
            <a:custGeom>
              <a:avLst/>
              <a:gdLst/>
              <a:ahLst/>
              <a:cxnLst>
                <a:cxn ang="0">
                  <a:pos x="118" y="0"/>
                </a:cxn>
                <a:cxn ang="0">
                  <a:pos x="0" y="118"/>
                </a:cxn>
                <a:cxn ang="0">
                  <a:pos x="0" y="589"/>
                </a:cxn>
                <a:cxn ang="0">
                  <a:pos x="161" y="174"/>
                </a:cxn>
                <a:cxn ang="0">
                  <a:pos x="589" y="0"/>
                </a:cxn>
                <a:cxn ang="0">
                  <a:pos x="118" y="0"/>
                </a:cxn>
              </a:cxnLst>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alpha val="0"/>
                  </a:schemeClr>
                </a:gs>
                <a:gs pos="50000">
                  <a:srgbClr val="90D8E2"/>
                </a:gs>
                <a:gs pos="100000">
                  <a:schemeClr val="accent2">
                    <a:alpha val="0"/>
                  </a:schemeClr>
                </a:gs>
              </a:gsLst>
              <a:lin ang="18900000" scaled="1"/>
              <a:tileRect/>
            </a:gradFill>
            <a:ln w="9525">
              <a:noFill/>
            </a:ln>
          </p:spPr>
          <p:txBody>
            <a:bodyPr/>
            <a:p>
              <a:endParaRPr lang="zh-CN" altLang="en-US"/>
            </a:p>
          </p:txBody>
        </p:sp>
      </p:grpSp>
      <p:grpSp>
        <p:nvGrpSpPr>
          <p:cNvPr id="77836" name="Group 13"/>
          <p:cNvGrpSpPr/>
          <p:nvPr/>
        </p:nvGrpSpPr>
        <p:grpSpPr>
          <a:xfrm>
            <a:off x="7267575" y="1609725"/>
            <a:ext cx="1362075" cy="1322388"/>
            <a:chOff x="0" y="0"/>
            <a:chExt cx="414" cy="402"/>
          </a:xfrm>
        </p:grpSpPr>
        <p:sp>
          <p:nvSpPr>
            <p:cNvPr id="77837" name="AutoShape 14"/>
            <p:cNvSpPr/>
            <p:nvPr/>
          </p:nvSpPr>
          <p:spPr>
            <a:xfrm>
              <a:off x="0" y="0"/>
              <a:ext cx="414" cy="402"/>
            </a:xfrm>
            <a:prstGeom prst="roundRect">
              <a:avLst>
                <a:gd name="adj" fmla="val 11921"/>
              </a:avLst>
            </a:prstGeom>
            <a:gradFill rotWithShape="1">
              <a:gsLst>
                <a:gs pos="0">
                  <a:schemeClr val="hlink"/>
                </a:gs>
                <a:gs pos="100000">
                  <a:srgbClr val="6A8514"/>
                </a:gs>
              </a:gsLst>
              <a:lin ang="5400000" scaled="1"/>
              <a:tileRect/>
            </a:gradFill>
            <a:ln w="25400" cap="flat" cmpd="sng">
              <a:solidFill>
                <a:srgbClr val="FFFFFF"/>
              </a:solidFill>
              <a:prstDash val="solid"/>
              <a:round/>
              <a:headEnd type="none" w="med" len="med"/>
              <a:tailEnd type="none" w="med" len="med"/>
            </a:ln>
            <a:effectLst>
              <a:outerShdw dist="53882" dir="2699999" algn="ctr" rotWithShape="0">
                <a:srgbClr val="000000">
                  <a:alpha val="50000"/>
                </a:srgbClr>
              </a:outerShdw>
            </a:effectLst>
          </p:spPr>
          <p:txBody>
            <a:bodyPr wrap="none" anchor="ctr"/>
            <a:p>
              <a:pPr lvl="0"/>
              <a:endParaRPr lang="zh-CN" altLang="en-US" dirty="0">
                <a:ea typeface="宋体" panose="02010600030101010101" pitchFamily="2" charset="-122"/>
              </a:endParaRPr>
            </a:p>
          </p:txBody>
        </p:sp>
        <p:sp>
          <p:nvSpPr>
            <p:cNvPr id="77838" name="Freeform 15"/>
            <p:cNvSpPr/>
            <p:nvPr/>
          </p:nvSpPr>
          <p:spPr>
            <a:xfrm>
              <a:off x="26" y="26"/>
              <a:ext cx="206" cy="201"/>
            </a:xfrm>
            <a:custGeom>
              <a:avLst/>
              <a:gdLst/>
              <a:ahLst/>
              <a:cxnLst>
                <a:cxn ang="0">
                  <a:pos x="118" y="0"/>
                </a:cxn>
                <a:cxn ang="0">
                  <a:pos x="0" y="118"/>
                </a:cxn>
                <a:cxn ang="0">
                  <a:pos x="0" y="589"/>
                </a:cxn>
                <a:cxn ang="0">
                  <a:pos x="161" y="174"/>
                </a:cxn>
                <a:cxn ang="0">
                  <a:pos x="589" y="0"/>
                </a:cxn>
                <a:cxn ang="0">
                  <a:pos x="118" y="0"/>
                </a:cxn>
              </a:cxnLst>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hlink">
                    <a:alpha val="0"/>
                  </a:schemeClr>
                </a:gs>
                <a:gs pos="50000">
                  <a:srgbClr val="CDE091"/>
                </a:gs>
                <a:gs pos="100000">
                  <a:schemeClr val="hlink">
                    <a:alpha val="0"/>
                  </a:schemeClr>
                </a:gs>
              </a:gsLst>
              <a:lin ang="18900000" scaled="1"/>
              <a:tileRect/>
            </a:gradFill>
            <a:ln w="9525">
              <a:noFill/>
            </a:ln>
          </p:spPr>
          <p:txBody>
            <a:bodyPr/>
            <a:p>
              <a:endParaRPr lang="zh-CN" altLang="en-US"/>
            </a:p>
          </p:txBody>
        </p:sp>
      </p:grpSp>
      <p:sp>
        <p:nvSpPr>
          <p:cNvPr id="77839" name="Rectangle 16"/>
          <p:cNvSpPr/>
          <p:nvPr/>
        </p:nvSpPr>
        <p:spPr>
          <a:xfrm>
            <a:off x="5521008" y="1844675"/>
            <a:ext cx="1407160" cy="822960"/>
          </a:xfrm>
          <a:prstGeom prst="rect">
            <a:avLst/>
          </a:prstGeom>
          <a:noFill/>
          <a:ln w="9525">
            <a:noFill/>
          </a:ln>
        </p:spPr>
        <p:txBody>
          <a:bodyPr wrap="none" anchor="t">
            <a:spAutoFit/>
          </a:bodyPr>
          <a:p>
            <a:pPr lvl="0" algn="ctr"/>
            <a:r>
              <a:rPr lang="zh-CN" altLang="en-US" sz="2400" b="1" dirty="0">
                <a:solidFill>
                  <a:srgbClr val="FFFFFF"/>
                </a:solidFill>
                <a:ea typeface="宋体" panose="02010600030101010101" pitchFamily="2" charset="-122"/>
              </a:rPr>
              <a:t>客体</a:t>
            </a:r>
            <a:endParaRPr lang="zh-CN" altLang="en-US" sz="2400" b="1" dirty="0">
              <a:solidFill>
                <a:srgbClr val="FFFFFF"/>
              </a:solidFill>
              <a:ea typeface="宋体" panose="02010600030101010101" pitchFamily="2" charset="-122"/>
            </a:endParaRPr>
          </a:p>
          <a:p>
            <a:pPr lvl="0" algn="ctr"/>
            <a:r>
              <a:rPr lang="zh-CN" altLang="en-US" sz="2400" b="1" dirty="0">
                <a:solidFill>
                  <a:srgbClr val="FFFFFF"/>
                </a:solidFill>
                <a:ea typeface="宋体" panose="02010600030101010101" pitchFamily="2" charset="-122"/>
              </a:rPr>
              <a:t>合格否？</a:t>
            </a:r>
            <a:endParaRPr lang="zh-CN" altLang="en-US" sz="2400" b="1" dirty="0">
              <a:solidFill>
                <a:srgbClr val="FFFFFF"/>
              </a:solidFill>
              <a:ea typeface="宋体" panose="02010600030101010101" pitchFamily="2" charset="-122"/>
            </a:endParaRPr>
          </a:p>
        </p:txBody>
      </p:sp>
      <p:sp>
        <p:nvSpPr>
          <p:cNvPr id="77840" name="Rectangle 17"/>
          <p:cNvSpPr/>
          <p:nvPr/>
        </p:nvSpPr>
        <p:spPr>
          <a:xfrm>
            <a:off x="7321233" y="1844675"/>
            <a:ext cx="1407160" cy="822960"/>
          </a:xfrm>
          <a:prstGeom prst="rect">
            <a:avLst/>
          </a:prstGeom>
          <a:noFill/>
          <a:ln w="9525">
            <a:noFill/>
          </a:ln>
        </p:spPr>
        <p:txBody>
          <a:bodyPr wrap="none" anchor="t">
            <a:spAutoFit/>
          </a:bodyPr>
          <a:p>
            <a:pPr lvl="0" algn="ctr"/>
            <a:r>
              <a:rPr lang="zh-CN" altLang="en-US" sz="2400" b="1" dirty="0">
                <a:solidFill>
                  <a:srgbClr val="FFFFFF"/>
                </a:solidFill>
                <a:ea typeface="宋体" panose="02010600030101010101" pitchFamily="2" charset="-122"/>
              </a:rPr>
              <a:t>内容</a:t>
            </a:r>
            <a:endParaRPr lang="zh-CN" altLang="en-US" sz="2400" b="1" dirty="0">
              <a:solidFill>
                <a:srgbClr val="FFFFFF"/>
              </a:solidFill>
              <a:ea typeface="宋体" panose="02010600030101010101" pitchFamily="2" charset="-122"/>
            </a:endParaRPr>
          </a:p>
          <a:p>
            <a:pPr lvl="0" algn="ctr"/>
            <a:r>
              <a:rPr lang="zh-CN" altLang="en-US" sz="2400" b="1" dirty="0">
                <a:solidFill>
                  <a:srgbClr val="FFFFFF"/>
                </a:solidFill>
                <a:ea typeface="宋体" panose="02010600030101010101" pitchFamily="2" charset="-122"/>
              </a:rPr>
              <a:t>合格否？</a:t>
            </a:r>
            <a:endParaRPr lang="zh-CN" altLang="en-US" sz="2400" b="1" dirty="0">
              <a:solidFill>
                <a:srgbClr val="FFFFFF"/>
              </a:solidFill>
              <a:ea typeface="宋体" panose="02010600030101010101" pitchFamily="2" charset="-122"/>
            </a:endParaRPr>
          </a:p>
        </p:txBody>
      </p:sp>
      <p:grpSp>
        <p:nvGrpSpPr>
          <p:cNvPr id="77841" name="Group 18"/>
          <p:cNvGrpSpPr/>
          <p:nvPr/>
        </p:nvGrpSpPr>
        <p:grpSpPr>
          <a:xfrm>
            <a:off x="2362200" y="4038600"/>
            <a:ext cx="7262813" cy="1936750"/>
            <a:chOff x="0" y="0"/>
            <a:chExt cx="4423" cy="1220"/>
          </a:xfrm>
        </p:grpSpPr>
        <p:sp>
          <p:nvSpPr>
            <p:cNvPr id="77842" name="AutoShape 19"/>
            <p:cNvSpPr/>
            <p:nvPr/>
          </p:nvSpPr>
          <p:spPr>
            <a:xfrm>
              <a:off x="928" y="198"/>
              <a:ext cx="3495" cy="782"/>
            </a:xfrm>
            <a:prstGeom prst="roundRect">
              <a:avLst>
                <a:gd name="adj" fmla="val 16667"/>
              </a:avLst>
            </a:prstGeom>
            <a:solidFill>
              <a:schemeClr val="bg1"/>
            </a:solidFill>
            <a:ln w="57150" cap="flat" cmpd="sng">
              <a:solidFill>
                <a:schemeClr val="bg2"/>
              </a:solidFill>
              <a:prstDash val="solid"/>
              <a:round/>
              <a:headEnd type="none" w="med" len="med"/>
              <a:tailEnd type="none" w="med" len="med"/>
            </a:ln>
          </p:spPr>
          <p:txBody>
            <a:bodyPr wrap="none" anchor="ctr"/>
            <a:p>
              <a:pPr lvl="0"/>
              <a:endParaRPr lang="zh-CN" altLang="en-US" dirty="0">
                <a:ea typeface="宋体" panose="02010600030101010101" pitchFamily="2" charset="-122"/>
              </a:endParaRPr>
            </a:p>
          </p:txBody>
        </p:sp>
        <p:sp>
          <p:nvSpPr>
            <p:cNvPr id="77843" name="Rectangle 20"/>
            <p:cNvSpPr/>
            <p:nvPr/>
          </p:nvSpPr>
          <p:spPr>
            <a:xfrm>
              <a:off x="1255" y="287"/>
              <a:ext cx="2961" cy="749"/>
            </a:xfrm>
            <a:prstGeom prst="rect">
              <a:avLst/>
            </a:prstGeom>
            <a:noFill/>
            <a:ln w="9525">
              <a:noFill/>
            </a:ln>
          </p:spPr>
          <p:txBody>
            <a:bodyPr anchor="t">
              <a:spAutoFit/>
            </a:bodyPr>
            <a:p>
              <a:pPr lvl="0">
                <a:buClr>
                  <a:srgbClr val="D7181F"/>
                </a:buClr>
                <a:buFont typeface="Wingdings" panose="05000000000000000000" pitchFamily="2" charset="2"/>
                <a:buNone/>
              </a:pPr>
              <a:r>
                <a:rPr lang="zh-CN" altLang="en-US" sz="2400" b="1" dirty="0">
                  <a:solidFill>
                    <a:srgbClr val="000000"/>
                  </a:solidFill>
                  <a:ea typeface="宋体" panose="02010600030101010101" pitchFamily="2" charset="-122"/>
                </a:rPr>
                <a:t>是不是法律关系？</a:t>
              </a:r>
              <a:endParaRPr lang="zh-CN" altLang="en-US" sz="2400" b="1" dirty="0">
                <a:solidFill>
                  <a:srgbClr val="000000"/>
                </a:solidFill>
                <a:ea typeface="宋体" panose="02010600030101010101" pitchFamily="2" charset="-122"/>
              </a:endParaRPr>
            </a:p>
            <a:p>
              <a:pPr lvl="0">
                <a:buClr>
                  <a:srgbClr val="D7181F"/>
                </a:buClr>
                <a:buFont typeface="Wingdings" panose="05000000000000000000" pitchFamily="2" charset="2"/>
                <a:buNone/>
              </a:pPr>
              <a:r>
                <a:rPr lang="zh-CN" altLang="en-US" sz="2400" b="1" dirty="0">
                  <a:solidFill>
                    <a:srgbClr val="000000"/>
                  </a:solidFill>
                  <a:ea typeface="宋体" panose="02010600030101010101" pitchFamily="2" charset="-122"/>
                </a:rPr>
                <a:t>如果是，是说出法律关系的三要素？</a:t>
              </a:r>
              <a:endParaRPr lang="zh-CN" altLang="en-US" sz="2400" b="1" dirty="0">
                <a:solidFill>
                  <a:srgbClr val="000000"/>
                </a:solidFill>
                <a:ea typeface="宋体" panose="02010600030101010101" pitchFamily="2" charset="-122"/>
              </a:endParaRPr>
            </a:p>
          </p:txBody>
        </p:sp>
        <p:pic>
          <p:nvPicPr>
            <p:cNvPr id="77844" name="Picture 21" descr="YG_circle001"/>
            <p:cNvPicPr>
              <a:picLocks noChangeAspect="1"/>
            </p:cNvPicPr>
            <p:nvPr/>
          </p:nvPicPr>
          <p:blipFill>
            <a:blip r:embed="rId1"/>
            <a:stretch>
              <a:fillRect/>
            </a:stretch>
          </p:blipFill>
          <p:spPr>
            <a:xfrm>
              <a:off x="0" y="0"/>
              <a:ext cx="1220" cy="1220"/>
            </a:xfrm>
            <a:prstGeom prst="rect">
              <a:avLst/>
            </a:prstGeom>
            <a:noFill/>
            <a:ln w="9525">
              <a:noFill/>
            </a:ln>
          </p:spPr>
        </p:pic>
        <p:sp>
          <p:nvSpPr>
            <p:cNvPr id="77845" name="Text Box 22"/>
            <p:cNvSpPr txBox="1"/>
            <p:nvPr/>
          </p:nvSpPr>
          <p:spPr>
            <a:xfrm>
              <a:off x="194" y="409"/>
              <a:ext cx="812" cy="442"/>
            </a:xfrm>
            <a:prstGeom prst="rect">
              <a:avLst/>
            </a:prstGeom>
            <a:noFill/>
            <a:ln w="9525">
              <a:noFill/>
            </a:ln>
          </p:spPr>
          <p:txBody>
            <a:bodyPr anchor="t">
              <a:spAutoFit/>
            </a:bodyPr>
            <a:p>
              <a:pPr lvl="0" algn="ctr"/>
              <a:r>
                <a:rPr lang="zh-CN" altLang="en-US" sz="2000" b="1" dirty="0">
                  <a:solidFill>
                    <a:srgbClr val="000000"/>
                  </a:solidFill>
                  <a:ea typeface="宋体" panose="02010600030101010101" pitchFamily="2" charset="-122"/>
                </a:rPr>
                <a:t>法律关系？</a:t>
              </a:r>
              <a:endParaRPr lang="zh-CN" altLang="en-US" sz="2000" b="1" dirty="0">
                <a:solidFill>
                  <a:srgbClr val="000000"/>
                </a:solidFill>
                <a:ea typeface="宋体" panose="02010600030101010101" pitchFamily="2" charset="-122"/>
              </a:endParaRPr>
            </a:p>
          </p:txBody>
        </p:sp>
      </p:grpSp>
    </p:spTree>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8849" name="标题 75777"/>
          <p:cNvSpPr>
            <a:spLocks noGrp="1"/>
          </p:cNvSpPr>
          <p:nvPr>
            <p:ph type="title"/>
          </p:nvPr>
        </p:nvSpPr>
        <p:spPr/>
        <p:txBody>
          <a:bodyPr anchor="ctr"/>
          <a:p>
            <a:pPr algn="l"/>
            <a:r>
              <a:rPr lang="en-US" altLang="zh-CN" dirty="0">
                <a:latin typeface="宋体" panose="02010600030101010101" pitchFamily="2" charset="-122"/>
                <a:ea typeface="宋体" panose="02010600030101010101" pitchFamily="2" charset="-122"/>
              </a:rPr>
              <a:t>6</a:t>
            </a:r>
            <a:r>
              <a:rPr lang="zh-CN" altLang="en-US" dirty="0">
                <a:latin typeface="宋体" panose="02010600030101010101" pitchFamily="2" charset="-122"/>
                <a:ea typeface="宋体" panose="02010600030101010101" pitchFamily="2" charset="-122"/>
              </a:rPr>
              <a:t>.经济法的调整对象</a:t>
            </a:r>
            <a:endParaRPr lang="zh-CN" altLang="en-US" dirty="0">
              <a:latin typeface="宋体" panose="02010600030101010101" pitchFamily="2" charset="-122"/>
              <a:ea typeface="宋体" panose="02010600030101010101" pitchFamily="2" charset="-122"/>
            </a:endParaRPr>
          </a:p>
        </p:txBody>
      </p:sp>
      <p:sp>
        <p:nvSpPr>
          <p:cNvPr id="75779" name="文本占位符 75778"/>
          <p:cNvSpPr>
            <a:spLocks noGrp="1"/>
          </p:cNvSpPr>
          <p:nvPr>
            <p:ph idx="1"/>
          </p:nvPr>
        </p:nvSpPr>
        <p:spPr>
          <a:ln>
            <a:miter/>
          </a:ln>
        </p:spPr>
        <p:txBody>
          <a:bodyPr vert="horz" anchor="t">
            <a:normAutofit/>
          </a:bodyPr>
          <a:p>
            <a:pPr marL="1905" indent="-344805" fontAlgn="base">
              <a:lnSpc>
                <a:spcPct val="80000"/>
              </a:lnSpc>
              <a:buNone/>
            </a:pPr>
            <a:endParaRPr lang="en-US" altLang="zh-CN" sz="900" strike="noStrike" noProof="1"/>
          </a:p>
          <a:p>
            <a:pPr marL="1905" indent="-1905" fontAlgn="base">
              <a:lnSpc>
                <a:spcPct val="80000"/>
              </a:lnSpc>
            </a:pPr>
            <a:endParaRPr lang="en-US" altLang="zh-CN" sz="900" strike="noStrike" noProof="1"/>
          </a:p>
          <a:p>
            <a:pPr marL="1905" indent="-1905" fontAlgn="base">
              <a:lnSpc>
                <a:spcPct val="80000"/>
              </a:lnSpc>
            </a:pPr>
            <a:r>
              <a:rPr lang="zh-CN" altLang="en-US" sz="900" strike="noStrike" noProof="1"/>
              <a:t>　　</a:t>
            </a:r>
            <a:r>
              <a:rPr lang="zh-CN" altLang="en-US" sz="2800" strike="noStrike" noProof="1">
                <a:latin typeface="宋体" panose="02010600030101010101" pitchFamily="2" charset="-122"/>
                <a:ea typeface="宋体" panose="02010600030101010101" pitchFamily="2" charset="-122"/>
              </a:rPr>
              <a:t>经济法的调整对象包括四个方面的社会关系：国民经济管理关系、经济协作关系、市场经济主体在内部经济管理中产生的经济关系以及涉外经济关系。</a:t>
            </a:r>
            <a:endParaRPr lang="zh-CN" altLang="en-US" sz="2800" strike="noStrike" noProof="1">
              <a:latin typeface="宋体" panose="02010600030101010101" pitchFamily="2" charset="-122"/>
              <a:ea typeface="宋体" panose="02010600030101010101" pitchFamily="2" charset="-122"/>
            </a:endParaRPr>
          </a:p>
          <a:p>
            <a:pPr marL="1905" indent="-1905" fontAlgn="base">
              <a:lnSpc>
                <a:spcPct val="80000"/>
              </a:lnSpc>
            </a:pPr>
            <a:r>
              <a:rPr lang="zh-CN" altLang="en-US" sz="2800" strike="noStrike" noProof="1">
                <a:latin typeface="宋体" panose="02010600030101010101" pitchFamily="2" charset="-122"/>
                <a:ea typeface="宋体" panose="02010600030101010101" pitchFamily="2" charset="-122"/>
              </a:rPr>
              <a:t>国民经济管理关系，是指各级国家机关之间，国家机关与经济组织、公民之间在国民经济管理活动中产生的经济关系；</a:t>
            </a:r>
            <a:endParaRPr lang="zh-CN" altLang="en-US" sz="2800" strike="noStrike" noProof="1">
              <a:latin typeface="宋体" panose="02010600030101010101" pitchFamily="2" charset="-122"/>
              <a:ea typeface="宋体" panose="02010600030101010101" pitchFamily="2" charset="-122"/>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873" name="文本占位符 76801"/>
          <p:cNvSpPr>
            <a:spLocks noGrp="1"/>
          </p:cNvSpPr>
          <p:nvPr>
            <p:ph idx="1"/>
          </p:nvPr>
        </p:nvSpPr>
        <p:spPr>
          <a:xfrm>
            <a:off x="1847850" y="1054100"/>
            <a:ext cx="8362950" cy="5073650"/>
          </a:xfrm>
        </p:spPr>
        <p:txBody>
          <a:bodyPr anchor="t"/>
          <a:p>
            <a:pPr>
              <a:lnSpc>
                <a:spcPct val="80000"/>
              </a:lnSpc>
            </a:pPr>
            <a:endParaRPr lang="en-US" altLang="zh-CN"/>
          </a:p>
          <a:p>
            <a:pPr>
              <a:lnSpc>
                <a:spcPct val="80000"/>
              </a:lnSpc>
            </a:pPr>
            <a:r>
              <a:rPr lang="zh-CN" altLang="en-US">
                <a:latin typeface="宋体" panose="02010600030101010101" pitchFamily="2" charset="-122"/>
                <a:ea typeface="宋体" panose="02010600030101010101" pitchFamily="2" charset="-122"/>
              </a:rPr>
              <a:t>经济协作关系，是指法人、其他经济组织以及其他公民相互之间在经济往来中产生的、由国家调控的经济关系；</a:t>
            </a:r>
            <a:r>
              <a:rPr lang="zh-CN" altLang="en-US"/>
              <a:t>　　</a:t>
            </a:r>
            <a:endParaRPr lang="zh-CN" altLang="en-US"/>
          </a:p>
          <a:p>
            <a:pPr>
              <a:lnSpc>
                <a:spcPct val="80000"/>
              </a:lnSpc>
            </a:pPr>
            <a:r>
              <a:rPr lang="zh-CN" altLang="en-US">
                <a:latin typeface="宋体" panose="02010600030101010101" pitchFamily="2" charset="-122"/>
                <a:ea typeface="宋体" panose="02010600030101010101" pitchFamily="2" charset="-122"/>
              </a:rPr>
              <a:t>市场经济主体在内部经济管理中产生的经济关系，是指企业、其他经济组织在内部经济管理中产生的经济关系；</a:t>
            </a:r>
            <a:endParaRPr lang="zh-CN" altLang="en-US">
              <a:latin typeface="宋体" panose="02010600030101010101" pitchFamily="2" charset="-122"/>
              <a:ea typeface="宋体" panose="02010600030101010101" pitchFamily="2" charset="-122"/>
            </a:endParaRPr>
          </a:p>
          <a:p>
            <a:pPr>
              <a:lnSpc>
                <a:spcPct val="80000"/>
              </a:lnSpc>
            </a:pPr>
            <a:r>
              <a:rPr lang="zh-CN" altLang="en-US">
                <a:latin typeface="宋体" panose="02010600030101010101" pitchFamily="2" charset="-122"/>
                <a:ea typeface="宋体" panose="02010600030101010101" pitchFamily="2" charset="-122"/>
              </a:rPr>
              <a:t>涉外经济关系，包括涉外经济管理关系和涉外经济协作关系。</a:t>
            </a:r>
            <a:endParaRPr lang="zh-CN" altLang="en-US">
              <a:latin typeface="宋体" panose="02010600030101010101" pitchFamily="2" charset="-122"/>
              <a:ea typeface="宋体" panose="02010600030101010101" pitchFamily="2" charset="-122"/>
            </a:endParaRPr>
          </a:p>
          <a:p>
            <a:pPr>
              <a:lnSpc>
                <a:spcPct val="80000"/>
              </a:lnSpc>
            </a:pPr>
            <a:endParaRPr lang="zh-CN" altLang="en-US">
              <a:latin typeface="宋体" panose="02010600030101010101" pitchFamily="2" charset="-122"/>
              <a:ea typeface="宋体" panose="02010600030101010101" pitchFamily="2" charset="-122"/>
            </a:endParaRPr>
          </a:p>
          <a:p>
            <a:endParaRPr lang="zh-CN" alt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2018" name="动作按钮: 上一张 342017">
            <a:hlinkClick r:id="" action="ppaction://noaction"/>
          </p:cNvPr>
          <p:cNvSpPr/>
          <p:nvPr/>
        </p:nvSpPr>
        <p:spPr>
          <a:xfrm>
            <a:off x="10272713" y="6453188"/>
            <a:ext cx="395287" cy="404812"/>
          </a:xfrm>
          <a:prstGeom prst="actionButtonReturn">
            <a:avLst/>
          </a:prstGeom>
          <a:solidFill>
            <a:srgbClr val="FF99CC"/>
          </a:solidFill>
          <a:ln w="9525">
            <a:noFill/>
          </a:ln>
        </p:spPr>
        <p:txBody>
          <a:bodyPr/>
          <a:p>
            <a:endParaRPr lang="zh-CN" altLang="en-US"/>
          </a:p>
        </p:txBody>
      </p:sp>
      <p:sp>
        <p:nvSpPr>
          <p:cNvPr id="342020" name="流程图: 可选过程 342019"/>
          <p:cNvSpPr/>
          <p:nvPr/>
        </p:nvSpPr>
        <p:spPr>
          <a:xfrm>
            <a:off x="3648075" y="1341438"/>
            <a:ext cx="1800225" cy="576262"/>
          </a:xfrm>
          <a:prstGeom prst="flowChartAlternateProcess">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2000" b="1" dirty="0">
                <a:latin typeface="Tahoma" panose="020B0604030504040204" pitchFamily="34" charset="0"/>
                <a:ea typeface="宋体" panose="02010600030101010101" pitchFamily="2" charset="-122"/>
              </a:rPr>
              <a:t>经济法</a:t>
            </a:r>
            <a:endParaRPr lang="zh-CN" altLang="en-US" sz="2000" b="1" dirty="0">
              <a:latin typeface="Tahoma" panose="020B0604030504040204" pitchFamily="34" charset="0"/>
              <a:ea typeface="宋体" panose="02010600030101010101" pitchFamily="2" charset="-122"/>
            </a:endParaRPr>
          </a:p>
        </p:txBody>
      </p:sp>
      <p:sp>
        <p:nvSpPr>
          <p:cNvPr id="342021" name="流程图: 可选过程 342020"/>
          <p:cNvSpPr/>
          <p:nvPr/>
        </p:nvSpPr>
        <p:spPr>
          <a:xfrm>
            <a:off x="5232400" y="3357563"/>
            <a:ext cx="2087563" cy="1295400"/>
          </a:xfrm>
          <a:prstGeom prst="flowChartAlternateProcess">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2000" b="1" dirty="0">
                <a:latin typeface="Tahoma" panose="020B0604030504040204" pitchFamily="34" charset="0"/>
                <a:ea typeface="宋体" panose="02010600030101010101" pitchFamily="2" charset="-122"/>
              </a:rPr>
              <a:t>企业组织管理关系</a:t>
            </a:r>
            <a:endParaRPr lang="zh-CN" altLang="en-US" sz="2000" b="1" dirty="0">
              <a:latin typeface="Tahoma" panose="020B0604030504040204" pitchFamily="34" charset="0"/>
              <a:ea typeface="宋体" panose="02010600030101010101" pitchFamily="2" charset="-122"/>
            </a:endParaRPr>
          </a:p>
          <a:p>
            <a:pPr lvl="0" algn="ctr">
              <a:spcBef>
                <a:spcPct val="0"/>
              </a:spcBef>
              <a:buClr>
                <a:srgbClr val="000000"/>
              </a:buClr>
            </a:pPr>
            <a:r>
              <a:rPr lang="zh-CN" altLang="en-US" sz="2000" b="1" dirty="0">
                <a:latin typeface="Tahoma" panose="020B0604030504040204" pitchFamily="34" charset="0"/>
                <a:ea typeface="宋体" panose="02010600030101010101" pitchFamily="2" charset="-122"/>
              </a:rPr>
              <a:t>市场管理关系</a:t>
            </a:r>
            <a:endParaRPr lang="zh-CN" altLang="en-US" sz="2000" b="1" dirty="0">
              <a:latin typeface="Tahoma" panose="020B0604030504040204" pitchFamily="34" charset="0"/>
              <a:ea typeface="宋体" panose="02010600030101010101" pitchFamily="2" charset="-122"/>
            </a:endParaRPr>
          </a:p>
          <a:p>
            <a:pPr lvl="0" algn="ctr">
              <a:spcBef>
                <a:spcPct val="0"/>
              </a:spcBef>
              <a:buClr>
                <a:srgbClr val="000000"/>
              </a:buClr>
            </a:pPr>
            <a:r>
              <a:rPr lang="zh-CN" altLang="en-US" sz="2000" b="1" dirty="0">
                <a:latin typeface="Tahoma" panose="020B0604030504040204" pitchFamily="34" charset="0"/>
                <a:ea typeface="宋体" panose="02010600030101010101" pitchFamily="2" charset="-122"/>
              </a:rPr>
              <a:t>宏观调控关系</a:t>
            </a:r>
            <a:endParaRPr lang="zh-CN" altLang="en-US" sz="2000" b="1" dirty="0">
              <a:latin typeface="Tahoma" panose="020B0604030504040204" pitchFamily="34" charset="0"/>
              <a:ea typeface="宋体" panose="02010600030101010101" pitchFamily="2" charset="-122"/>
            </a:endParaRPr>
          </a:p>
        </p:txBody>
      </p:sp>
      <p:sp>
        <p:nvSpPr>
          <p:cNvPr id="342022" name="流程图: 可选过程 342021"/>
          <p:cNvSpPr/>
          <p:nvPr/>
        </p:nvSpPr>
        <p:spPr>
          <a:xfrm>
            <a:off x="1524000" y="3429000"/>
            <a:ext cx="2124075" cy="576263"/>
          </a:xfrm>
          <a:prstGeom prst="flowChartAlternateProcess">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2000" b="1" dirty="0">
                <a:latin typeface="Tahoma" panose="020B0604030504040204" pitchFamily="34" charset="0"/>
                <a:ea typeface="宋体" panose="02010600030101010101" pitchFamily="2" charset="-122"/>
              </a:rPr>
              <a:t>国家协调经济</a:t>
            </a:r>
            <a:endParaRPr lang="zh-CN" altLang="en-US" sz="2000" b="1" dirty="0">
              <a:latin typeface="Tahoma" panose="020B0604030504040204" pitchFamily="34" charset="0"/>
              <a:ea typeface="宋体" panose="02010600030101010101" pitchFamily="2" charset="-122"/>
            </a:endParaRPr>
          </a:p>
        </p:txBody>
      </p:sp>
      <p:sp>
        <p:nvSpPr>
          <p:cNvPr id="342023" name="流程图: 可选过程 342022"/>
          <p:cNvSpPr/>
          <p:nvPr/>
        </p:nvSpPr>
        <p:spPr>
          <a:xfrm>
            <a:off x="3143250" y="2420938"/>
            <a:ext cx="2592388" cy="576262"/>
          </a:xfrm>
          <a:prstGeom prst="flowChartAlternateProcess">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2000" b="1" dirty="0">
                <a:latin typeface="Tahoma" panose="020B0604030504040204" pitchFamily="34" charset="0"/>
                <a:ea typeface="宋体" panose="02010600030101010101" pitchFamily="2" charset="-122"/>
              </a:rPr>
              <a:t>特定的经济关系</a:t>
            </a:r>
            <a:endParaRPr lang="zh-CN" altLang="en-US" sz="2000" b="1" dirty="0">
              <a:latin typeface="Tahoma" panose="020B0604030504040204" pitchFamily="34" charset="0"/>
              <a:ea typeface="宋体" panose="02010600030101010101" pitchFamily="2" charset="-122"/>
            </a:endParaRPr>
          </a:p>
        </p:txBody>
      </p:sp>
      <p:sp>
        <p:nvSpPr>
          <p:cNvPr id="342024" name="流程图: 可选过程 342023"/>
          <p:cNvSpPr/>
          <p:nvPr/>
        </p:nvSpPr>
        <p:spPr>
          <a:xfrm>
            <a:off x="1524000" y="4508500"/>
            <a:ext cx="1800225" cy="576263"/>
          </a:xfrm>
          <a:prstGeom prst="flowChartAlternateProcess">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2000" b="1" dirty="0">
                <a:latin typeface="Tahoma" panose="020B0604030504040204" pitchFamily="34" charset="0"/>
                <a:ea typeface="宋体" panose="02010600030101010101" pitchFamily="2" charset="-122"/>
              </a:rPr>
              <a:t>经济法地位</a:t>
            </a:r>
            <a:endParaRPr lang="zh-CN" altLang="en-US" sz="2000" b="1" dirty="0">
              <a:latin typeface="Tahoma" panose="020B0604030504040204" pitchFamily="34" charset="0"/>
              <a:ea typeface="宋体" panose="02010600030101010101" pitchFamily="2" charset="-122"/>
            </a:endParaRPr>
          </a:p>
        </p:txBody>
      </p:sp>
      <p:sp>
        <p:nvSpPr>
          <p:cNvPr id="342025" name="流程图: 可选过程 342024"/>
          <p:cNvSpPr/>
          <p:nvPr/>
        </p:nvSpPr>
        <p:spPr>
          <a:xfrm>
            <a:off x="5232400" y="5157788"/>
            <a:ext cx="2159000" cy="576262"/>
          </a:xfrm>
          <a:prstGeom prst="flowChartAlternateProcess">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2000" b="1" dirty="0">
                <a:latin typeface="Tahoma" panose="020B0604030504040204" pitchFamily="34" charset="0"/>
                <a:ea typeface="宋体" panose="02010600030101010101" pitchFamily="2" charset="-122"/>
              </a:rPr>
              <a:t>经济法体系</a:t>
            </a:r>
            <a:endParaRPr lang="zh-CN" altLang="en-US" sz="2000" b="1" dirty="0">
              <a:latin typeface="Tahoma" panose="020B0604030504040204" pitchFamily="34" charset="0"/>
              <a:ea typeface="宋体" panose="02010600030101010101" pitchFamily="2" charset="-122"/>
            </a:endParaRPr>
          </a:p>
        </p:txBody>
      </p:sp>
      <p:sp>
        <p:nvSpPr>
          <p:cNvPr id="342026" name="下箭头 342025"/>
          <p:cNvSpPr/>
          <p:nvPr/>
        </p:nvSpPr>
        <p:spPr>
          <a:xfrm>
            <a:off x="4151313" y="1916113"/>
            <a:ext cx="142875" cy="504825"/>
          </a:xfrm>
          <a:prstGeom prst="downArrow">
            <a:avLst>
              <a:gd name="adj1" fmla="val 50000"/>
              <a:gd name="adj2" fmla="val 88333"/>
            </a:avLst>
          </a:prstGeom>
          <a:solidFill>
            <a:srgbClr val="FFCC99"/>
          </a:solidFill>
          <a:ln w="9525" cap="flat" cmpd="sng">
            <a:solidFill>
              <a:schemeClr val="tx1"/>
            </a:solidFill>
            <a:prstDash val="solid"/>
            <a:miter/>
            <a:headEnd type="none" w="med" len="med"/>
            <a:tailEnd type="none" w="med" len="med"/>
          </a:ln>
        </p:spPr>
        <p:txBody>
          <a:bodyPr/>
          <a:p>
            <a:endParaRPr lang="zh-CN" altLang="en-US"/>
          </a:p>
        </p:txBody>
      </p:sp>
      <p:sp>
        <p:nvSpPr>
          <p:cNvPr id="342027" name="下箭头 342026"/>
          <p:cNvSpPr/>
          <p:nvPr/>
        </p:nvSpPr>
        <p:spPr>
          <a:xfrm>
            <a:off x="2351088" y="4005263"/>
            <a:ext cx="142875" cy="504825"/>
          </a:xfrm>
          <a:prstGeom prst="downArrow">
            <a:avLst>
              <a:gd name="adj1" fmla="val 50000"/>
              <a:gd name="adj2" fmla="val 88333"/>
            </a:avLst>
          </a:prstGeom>
          <a:solidFill>
            <a:srgbClr val="FFCC99"/>
          </a:solidFill>
          <a:ln w="9525" cap="flat" cmpd="sng">
            <a:solidFill>
              <a:schemeClr val="tx1"/>
            </a:solidFill>
            <a:prstDash val="solid"/>
            <a:miter/>
            <a:headEnd type="none" w="med" len="med"/>
            <a:tailEnd type="none" w="med" len="med"/>
          </a:ln>
        </p:spPr>
        <p:txBody>
          <a:bodyPr/>
          <a:p>
            <a:endParaRPr lang="zh-CN" altLang="en-US"/>
          </a:p>
        </p:txBody>
      </p:sp>
      <p:sp>
        <p:nvSpPr>
          <p:cNvPr id="342028" name="下箭头 342027"/>
          <p:cNvSpPr/>
          <p:nvPr/>
        </p:nvSpPr>
        <p:spPr>
          <a:xfrm>
            <a:off x="6167438" y="4652963"/>
            <a:ext cx="144462" cy="504825"/>
          </a:xfrm>
          <a:prstGeom prst="downArrow">
            <a:avLst>
              <a:gd name="adj1" fmla="val 50000"/>
              <a:gd name="adj2" fmla="val 87362"/>
            </a:avLst>
          </a:prstGeom>
          <a:solidFill>
            <a:srgbClr val="FFCC99"/>
          </a:solidFill>
          <a:ln w="9525" cap="flat" cmpd="sng">
            <a:solidFill>
              <a:schemeClr val="tx1"/>
            </a:solidFill>
            <a:prstDash val="solid"/>
            <a:miter/>
            <a:headEnd type="none" w="med" len="med"/>
            <a:tailEnd type="none" w="med" len="med"/>
          </a:ln>
        </p:spPr>
        <p:txBody>
          <a:bodyPr/>
          <a:p>
            <a:endParaRPr lang="zh-CN" altLang="en-US"/>
          </a:p>
        </p:txBody>
      </p:sp>
      <p:sp>
        <p:nvSpPr>
          <p:cNvPr id="342029" name="直接连接符 342028"/>
          <p:cNvSpPr/>
          <p:nvPr/>
        </p:nvSpPr>
        <p:spPr>
          <a:xfrm flipH="1">
            <a:off x="2495550" y="2997200"/>
            <a:ext cx="1152525" cy="431800"/>
          </a:xfrm>
          <a:prstGeom prst="line">
            <a:avLst/>
          </a:prstGeom>
          <a:ln w="9525" cap="flat" cmpd="sng">
            <a:solidFill>
              <a:schemeClr val="tx1"/>
            </a:solidFill>
            <a:prstDash val="solid"/>
            <a:headEnd type="none" w="med" len="med"/>
            <a:tailEnd type="triangle" w="med" len="med"/>
          </a:ln>
        </p:spPr>
      </p:sp>
      <p:sp>
        <p:nvSpPr>
          <p:cNvPr id="342030" name="直接连接符 342029"/>
          <p:cNvSpPr/>
          <p:nvPr/>
        </p:nvSpPr>
        <p:spPr>
          <a:xfrm>
            <a:off x="5016500" y="2997200"/>
            <a:ext cx="1223963" cy="360363"/>
          </a:xfrm>
          <a:prstGeom prst="line">
            <a:avLst/>
          </a:prstGeom>
          <a:ln w="9525" cap="flat" cmpd="sng">
            <a:solidFill>
              <a:schemeClr val="tx1"/>
            </a:solidFill>
            <a:prstDash val="solid"/>
            <a:headEnd type="none" w="med" len="med"/>
            <a:tailEnd type="triangle" w="med" len="med"/>
          </a:ln>
        </p:spPr>
      </p:sp>
      <p:sp>
        <p:nvSpPr>
          <p:cNvPr id="342031" name="文本框 342030"/>
          <p:cNvSpPr txBox="1"/>
          <p:nvPr/>
        </p:nvSpPr>
        <p:spPr>
          <a:xfrm>
            <a:off x="1524000" y="2852738"/>
            <a:ext cx="1439863" cy="396240"/>
          </a:xfrm>
          <a:prstGeom prst="rect">
            <a:avLst/>
          </a:prstGeom>
          <a:noFill/>
          <a:ln w="9525">
            <a:noFill/>
          </a:ln>
        </p:spPr>
        <p:txBody>
          <a:bodyPr>
            <a:spAutoFit/>
          </a:bodyPr>
          <a:p>
            <a:pPr lvl="0" algn="r">
              <a:spcBef>
                <a:spcPct val="50000"/>
              </a:spcBef>
              <a:buClr>
                <a:srgbClr val="000000"/>
              </a:buClr>
            </a:pPr>
            <a:r>
              <a:rPr lang="zh-CN" altLang="en-US" sz="2000" dirty="0">
                <a:latin typeface="Tahoma" panose="020B0604030504040204" pitchFamily="34" charset="0"/>
                <a:ea typeface="宋体" panose="02010600030101010101" pitchFamily="2" charset="-122"/>
              </a:rPr>
              <a:t>定性分析</a:t>
            </a:r>
            <a:endParaRPr lang="zh-CN" altLang="en-US" sz="2000" dirty="0">
              <a:latin typeface="Tahoma" panose="020B0604030504040204" pitchFamily="34" charset="0"/>
              <a:ea typeface="宋体" panose="02010600030101010101" pitchFamily="2" charset="-122"/>
            </a:endParaRPr>
          </a:p>
        </p:txBody>
      </p:sp>
      <p:sp>
        <p:nvSpPr>
          <p:cNvPr id="342032" name="文本框 342031"/>
          <p:cNvSpPr txBox="1"/>
          <p:nvPr/>
        </p:nvSpPr>
        <p:spPr>
          <a:xfrm>
            <a:off x="5880100" y="2852738"/>
            <a:ext cx="1368425" cy="396240"/>
          </a:xfrm>
          <a:prstGeom prst="rect">
            <a:avLst/>
          </a:prstGeom>
          <a:noFill/>
          <a:ln w="9525">
            <a:noFill/>
          </a:ln>
        </p:spPr>
        <p:txBody>
          <a:bodyPr>
            <a:spAutoFit/>
          </a:bodyPr>
          <a:p>
            <a:pPr lvl="0">
              <a:spcBef>
                <a:spcPct val="50000"/>
              </a:spcBef>
              <a:buClr>
                <a:srgbClr val="000000"/>
              </a:buClr>
            </a:pPr>
            <a:r>
              <a:rPr lang="zh-CN" altLang="en-US" sz="2000" dirty="0">
                <a:latin typeface="Tahoma" panose="020B0604030504040204" pitchFamily="34" charset="0"/>
                <a:ea typeface="宋体" panose="02010600030101010101" pitchFamily="2" charset="-122"/>
              </a:rPr>
              <a:t>定量分析</a:t>
            </a:r>
            <a:endParaRPr lang="zh-CN" altLang="en-US" sz="2000" dirty="0">
              <a:latin typeface="Tahoma" panose="020B0604030504040204" pitchFamily="34" charset="0"/>
              <a:ea typeface="宋体" panose="02010600030101010101" pitchFamily="2" charset="-122"/>
            </a:endParaRPr>
          </a:p>
        </p:txBody>
      </p:sp>
      <p:sp>
        <p:nvSpPr>
          <p:cNvPr id="342033" name="文本框 342032"/>
          <p:cNvSpPr txBox="1"/>
          <p:nvPr/>
        </p:nvSpPr>
        <p:spPr>
          <a:xfrm>
            <a:off x="2495550" y="4076700"/>
            <a:ext cx="1152525" cy="396240"/>
          </a:xfrm>
          <a:prstGeom prst="rect">
            <a:avLst/>
          </a:prstGeom>
          <a:noFill/>
          <a:ln w="9525">
            <a:noFill/>
          </a:ln>
        </p:spPr>
        <p:txBody>
          <a:bodyPr>
            <a:spAutoFit/>
          </a:bodyPr>
          <a:p>
            <a:pPr lvl="0">
              <a:spcBef>
                <a:spcPct val="50000"/>
              </a:spcBef>
              <a:buClr>
                <a:srgbClr val="000000"/>
              </a:buClr>
            </a:pPr>
            <a:r>
              <a:rPr lang="zh-CN" altLang="en-US" sz="2000" dirty="0">
                <a:latin typeface="Tahoma" panose="020B0604030504040204" pitchFamily="34" charset="0"/>
                <a:ea typeface="宋体" panose="02010600030101010101" pitchFamily="2" charset="-122"/>
              </a:rPr>
              <a:t>独立性</a:t>
            </a:r>
            <a:endParaRPr lang="zh-CN" altLang="en-US" sz="2000" dirty="0">
              <a:latin typeface="Tahoma" panose="020B0604030504040204" pitchFamily="34" charset="0"/>
              <a:ea typeface="宋体" panose="02010600030101010101" pitchFamily="2" charset="-122"/>
            </a:endParaRPr>
          </a:p>
        </p:txBody>
      </p:sp>
      <p:sp>
        <p:nvSpPr>
          <p:cNvPr id="342034" name="圆角矩形标注 342033"/>
          <p:cNvSpPr/>
          <p:nvPr/>
        </p:nvSpPr>
        <p:spPr>
          <a:xfrm>
            <a:off x="2351088" y="5805488"/>
            <a:ext cx="2160587" cy="719137"/>
          </a:xfrm>
          <a:prstGeom prst="wedgeRoundRectCallout">
            <a:avLst>
              <a:gd name="adj1" fmla="val -64843"/>
              <a:gd name="adj2" fmla="val -151986"/>
              <a:gd name="adj3" fmla="val 16667"/>
            </a:avLst>
          </a:prstGeom>
          <a:solidFill>
            <a:srgbClr val="CC99FF"/>
          </a:solidFill>
          <a:ln w="9525" cap="flat" cmpd="sng">
            <a:solidFill>
              <a:schemeClr val="tx1"/>
            </a:solidFill>
            <a:prstDash val="solid"/>
            <a:miter/>
            <a:headEnd type="none" w="med" len="med"/>
            <a:tailEnd type="none" w="med" len="med"/>
          </a:ln>
        </p:spPr>
        <p:txBody>
          <a:bodyPr/>
          <a:p>
            <a:pPr lvl="0" algn="ctr">
              <a:spcBef>
                <a:spcPct val="0"/>
              </a:spcBef>
              <a:buClr>
                <a:srgbClr val="000000"/>
              </a:buClr>
            </a:pPr>
            <a:r>
              <a:rPr lang="zh-CN" altLang="en-US" sz="2000" dirty="0">
                <a:latin typeface="Tahoma" panose="020B0604030504040204" pitchFamily="34" charset="0"/>
                <a:ea typeface="宋体" panose="02010600030101010101" pitchFamily="2" charset="-122"/>
              </a:rPr>
              <a:t>独立、重要的法律部门</a:t>
            </a:r>
            <a:endParaRPr lang="zh-CN" altLang="en-US" sz="2000" dirty="0">
              <a:latin typeface="Tahoma" panose="020B0604030504040204" pitchFamily="34" charset="0"/>
              <a:ea typeface="宋体" panose="02010600030101010101" pitchFamily="2" charset="-122"/>
            </a:endParaRPr>
          </a:p>
        </p:txBody>
      </p:sp>
      <p:sp>
        <p:nvSpPr>
          <p:cNvPr id="342036" name="上箭头 342035"/>
          <p:cNvSpPr/>
          <p:nvPr/>
        </p:nvSpPr>
        <p:spPr>
          <a:xfrm>
            <a:off x="4656138" y="1916113"/>
            <a:ext cx="144462" cy="504825"/>
          </a:xfrm>
          <a:prstGeom prst="upArrow">
            <a:avLst>
              <a:gd name="adj1" fmla="val 50000"/>
              <a:gd name="adj2" fmla="val 87362"/>
            </a:avLst>
          </a:prstGeom>
          <a:solidFill>
            <a:srgbClr val="99CCFF"/>
          </a:solidFill>
          <a:ln w="9525" cap="flat" cmpd="sng">
            <a:solidFill>
              <a:schemeClr val="tx1"/>
            </a:solidFill>
            <a:prstDash val="solid"/>
            <a:miter/>
            <a:headEnd type="none" w="med" len="med"/>
            <a:tailEnd type="none" w="med" len="med"/>
          </a:ln>
        </p:spPr>
        <p:txBody>
          <a:bodyPr/>
          <a:p>
            <a:endParaRPr lang="zh-CN" altLang="en-US"/>
          </a:p>
        </p:txBody>
      </p:sp>
      <p:sp>
        <p:nvSpPr>
          <p:cNvPr id="342037" name="流程图: 可选过程 342036"/>
          <p:cNvSpPr/>
          <p:nvPr/>
        </p:nvSpPr>
        <p:spPr>
          <a:xfrm>
            <a:off x="4583113" y="188913"/>
            <a:ext cx="1800225" cy="792162"/>
          </a:xfrm>
          <a:prstGeom prst="flowChartAlternateProcess">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spcBef>
                <a:spcPct val="0"/>
              </a:spcBef>
              <a:buClr>
                <a:srgbClr val="000000"/>
              </a:buClr>
            </a:pPr>
            <a:r>
              <a:rPr lang="zh-CN" altLang="en-US" sz="2000" b="1" dirty="0">
                <a:latin typeface="Tahoma" panose="020B0604030504040204" pitchFamily="34" charset="0"/>
                <a:ea typeface="宋体" panose="02010600030101010101" pitchFamily="2" charset="-122"/>
              </a:rPr>
              <a:t>经济法律关系</a:t>
            </a:r>
            <a:endParaRPr lang="zh-CN" altLang="en-US" sz="2000" b="1" dirty="0">
              <a:latin typeface="Tahoma" panose="020B0604030504040204" pitchFamily="34" charset="0"/>
              <a:ea typeface="宋体" panose="02010600030101010101" pitchFamily="2" charset="-122"/>
            </a:endParaRPr>
          </a:p>
          <a:p>
            <a:pPr lvl="0" algn="ctr">
              <a:spcBef>
                <a:spcPct val="0"/>
              </a:spcBef>
              <a:buClr>
                <a:srgbClr val="000000"/>
              </a:buClr>
            </a:pPr>
            <a:r>
              <a:rPr lang="zh-CN" altLang="en-US" sz="2000" b="1" dirty="0">
                <a:latin typeface="Tahoma" panose="020B0604030504040204" pitchFamily="34" charset="0"/>
                <a:ea typeface="宋体" panose="02010600030101010101" pitchFamily="2" charset="-122"/>
              </a:rPr>
              <a:t>（权利义务关系）</a:t>
            </a:r>
            <a:endParaRPr lang="zh-CN" altLang="en-US" sz="2000" b="1" dirty="0">
              <a:latin typeface="Tahoma" panose="020B0604030504040204" pitchFamily="34" charset="0"/>
              <a:ea typeface="宋体" panose="02010600030101010101" pitchFamily="2" charset="-122"/>
            </a:endParaRPr>
          </a:p>
        </p:txBody>
      </p:sp>
      <p:sp>
        <p:nvSpPr>
          <p:cNvPr id="342038" name="上箭头 342037"/>
          <p:cNvSpPr/>
          <p:nvPr/>
        </p:nvSpPr>
        <p:spPr>
          <a:xfrm>
            <a:off x="4943475" y="981075"/>
            <a:ext cx="144463" cy="360363"/>
          </a:xfrm>
          <a:prstGeom prst="upArrow">
            <a:avLst>
              <a:gd name="adj1" fmla="val 50000"/>
              <a:gd name="adj2" fmla="val 62362"/>
            </a:avLst>
          </a:prstGeom>
          <a:solidFill>
            <a:srgbClr val="99CCFF"/>
          </a:solidFill>
          <a:ln w="9525" cap="flat" cmpd="sng">
            <a:solidFill>
              <a:schemeClr val="tx1"/>
            </a:solidFill>
            <a:prstDash val="solid"/>
            <a:miter/>
            <a:headEnd type="none" w="med" len="med"/>
            <a:tailEnd type="none" w="med" len="med"/>
          </a:ln>
        </p:spPr>
        <p:txBody>
          <a:bodyPr/>
          <a:p>
            <a:endParaRPr lang="zh-CN" altLang="en-US"/>
          </a:p>
        </p:txBody>
      </p:sp>
      <p:sp>
        <p:nvSpPr>
          <p:cNvPr id="342039" name="右箭头 342038"/>
          <p:cNvSpPr/>
          <p:nvPr/>
        </p:nvSpPr>
        <p:spPr>
          <a:xfrm>
            <a:off x="6383338" y="620713"/>
            <a:ext cx="1225550" cy="144462"/>
          </a:xfrm>
          <a:prstGeom prst="rightArrow">
            <a:avLst>
              <a:gd name="adj1" fmla="val 50000"/>
              <a:gd name="adj2" fmla="val 212088"/>
            </a:avLst>
          </a:prstGeom>
          <a:solidFill>
            <a:srgbClr val="99CCFF"/>
          </a:solidFill>
          <a:ln w="9525" cap="flat" cmpd="sng">
            <a:solidFill>
              <a:schemeClr val="tx1"/>
            </a:solidFill>
            <a:prstDash val="solid"/>
            <a:miter/>
            <a:headEnd type="none" w="med" len="med"/>
            <a:tailEnd type="none" w="med" len="med"/>
          </a:ln>
        </p:spPr>
        <p:txBody>
          <a:bodyPr/>
          <a:p>
            <a:endParaRPr lang="zh-CN" altLang="en-US"/>
          </a:p>
        </p:txBody>
      </p:sp>
      <p:sp>
        <p:nvSpPr>
          <p:cNvPr id="342040" name="左大括号 342039"/>
          <p:cNvSpPr/>
          <p:nvPr/>
        </p:nvSpPr>
        <p:spPr>
          <a:xfrm>
            <a:off x="7535863" y="0"/>
            <a:ext cx="288925" cy="1655763"/>
          </a:xfrm>
          <a:prstGeom prst="leftBrace">
            <a:avLst>
              <a:gd name="adj1" fmla="val 47756"/>
              <a:gd name="adj2" fmla="val 50000"/>
            </a:avLst>
          </a:prstGeom>
          <a:noFill/>
          <a:ln w="9525" cap="flat" cmpd="sng">
            <a:solidFill>
              <a:schemeClr val="tx1"/>
            </a:solidFill>
            <a:prstDash val="solid"/>
            <a:headEnd type="none" w="med" len="med"/>
            <a:tailEnd type="none" w="med" len="med"/>
          </a:ln>
        </p:spPr>
        <p:txBody>
          <a:bodyPr/>
          <a:p>
            <a:endParaRPr lang="zh-CN" altLang="en-US"/>
          </a:p>
        </p:txBody>
      </p:sp>
      <p:sp>
        <p:nvSpPr>
          <p:cNvPr id="342041" name="文本框 342040"/>
          <p:cNvSpPr txBox="1"/>
          <p:nvPr/>
        </p:nvSpPr>
        <p:spPr>
          <a:xfrm>
            <a:off x="7824788" y="1484313"/>
            <a:ext cx="792162" cy="396240"/>
          </a:xfrm>
          <a:prstGeom prst="rect">
            <a:avLst/>
          </a:prstGeom>
          <a:solidFill>
            <a:srgbClr val="99CCFF"/>
          </a:solidFill>
          <a:ln w="38100" cap="flat" cmpd="sng">
            <a:solidFill>
              <a:schemeClr val="tx1"/>
            </a:solidFill>
            <a:prstDash val="solid"/>
            <a:miter/>
            <a:headEnd type="none" w="med" len="med"/>
            <a:tailEnd type="none" w="med" len="med"/>
          </a:ln>
        </p:spPr>
        <p:txBody>
          <a:bodyPr>
            <a:spAutoFit/>
          </a:bodyPr>
          <a:p>
            <a:pPr lvl="0">
              <a:spcBef>
                <a:spcPct val="50000"/>
              </a:spcBef>
              <a:buClr>
                <a:srgbClr val="000000"/>
              </a:buClr>
            </a:pPr>
            <a:r>
              <a:rPr lang="zh-CN" altLang="en-US" sz="2000" b="1" dirty="0">
                <a:latin typeface="Tahoma" panose="020B0604030504040204" pitchFamily="34" charset="0"/>
                <a:ea typeface="宋体" panose="02010600030101010101" pitchFamily="2" charset="-122"/>
              </a:rPr>
              <a:t>客体</a:t>
            </a:r>
            <a:endParaRPr lang="zh-CN" altLang="en-US" sz="2000" b="1" dirty="0">
              <a:latin typeface="Tahoma" panose="020B0604030504040204" pitchFamily="34" charset="0"/>
              <a:ea typeface="宋体" panose="02010600030101010101" pitchFamily="2" charset="-122"/>
            </a:endParaRPr>
          </a:p>
        </p:txBody>
      </p:sp>
      <p:sp>
        <p:nvSpPr>
          <p:cNvPr id="342042" name="文本框 342041"/>
          <p:cNvSpPr txBox="1"/>
          <p:nvPr/>
        </p:nvSpPr>
        <p:spPr>
          <a:xfrm>
            <a:off x="7824788" y="692150"/>
            <a:ext cx="792162" cy="396240"/>
          </a:xfrm>
          <a:prstGeom prst="rect">
            <a:avLst/>
          </a:prstGeom>
          <a:solidFill>
            <a:srgbClr val="99CCFF"/>
          </a:solidFill>
          <a:ln w="38100" cap="flat" cmpd="sng">
            <a:solidFill>
              <a:schemeClr val="tx1"/>
            </a:solidFill>
            <a:prstDash val="solid"/>
            <a:miter/>
            <a:headEnd type="none" w="med" len="med"/>
            <a:tailEnd type="none" w="med" len="med"/>
          </a:ln>
        </p:spPr>
        <p:txBody>
          <a:bodyPr>
            <a:spAutoFit/>
          </a:bodyPr>
          <a:p>
            <a:pPr lvl="0">
              <a:spcBef>
                <a:spcPct val="50000"/>
              </a:spcBef>
              <a:buClr>
                <a:srgbClr val="000000"/>
              </a:buClr>
            </a:pPr>
            <a:r>
              <a:rPr lang="zh-CN" altLang="en-US" sz="2000" b="1" dirty="0">
                <a:latin typeface="Tahoma" panose="020B0604030504040204" pitchFamily="34" charset="0"/>
                <a:ea typeface="宋体" panose="02010600030101010101" pitchFamily="2" charset="-122"/>
              </a:rPr>
              <a:t>内容</a:t>
            </a:r>
            <a:endParaRPr lang="zh-CN" altLang="en-US" sz="2000" b="1" dirty="0">
              <a:latin typeface="Tahoma" panose="020B0604030504040204" pitchFamily="34" charset="0"/>
              <a:ea typeface="宋体" panose="02010600030101010101" pitchFamily="2" charset="-122"/>
            </a:endParaRPr>
          </a:p>
        </p:txBody>
      </p:sp>
      <p:sp>
        <p:nvSpPr>
          <p:cNvPr id="342043" name="文本框 342042"/>
          <p:cNvSpPr txBox="1"/>
          <p:nvPr/>
        </p:nvSpPr>
        <p:spPr>
          <a:xfrm>
            <a:off x="7824788" y="0"/>
            <a:ext cx="792162" cy="396240"/>
          </a:xfrm>
          <a:prstGeom prst="rect">
            <a:avLst/>
          </a:prstGeom>
          <a:solidFill>
            <a:srgbClr val="99CCFF"/>
          </a:solidFill>
          <a:ln w="38100" cap="flat" cmpd="sng">
            <a:solidFill>
              <a:schemeClr val="tx1"/>
            </a:solidFill>
            <a:prstDash val="solid"/>
            <a:miter/>
            <a:headEnd type="none" w="med" len="med"/>
            <a:tailEnd type="none" w="med" len="med"/>
          </a:ln>
        </p:spPr>
        <p:txBody>
          <a:bodyPr>
            <a:spAutoFit/>
          </a:bodyPr>
          <a:p>
            <a:pPr lvl="0">
              <a:spcBef>
                <a:spcPct val="50000"/>
              </a:spcBef>
              <a:buClr>
                <a:srgbClr val="000000"/>
              </a:buClr>
            </a:pPr>
            <a:r>
              <a:rPr lang="zh-CN" altLang="en-US" sz="2000" b="1" dirty="0">
                <a:latin typeface="Tahoma" panose="020B0604030504040204" pitchFamily="34" charset="0"/>
                <a:ea typeface="宋体" panose="02010600030101010101" pitchFamily="2" charset="-122"/>
              </a:rPr>
              <a:t>主体</a:t>
            </a:r>
            <a:endParaRPr lang="zh-CN" altLang="en-US" sz="2000" b="1" dirty="0">
              <a:latin typeface="Tahoma" panose="020B0604030504040204" pitchFamily="34" charset="0"/>
              <a:ea typeface="宋体" panose="02010600030101010101" pitchFamily="2" charset="-122"/>
            </a:endParaRPr>
          </a:p>
        </p:txBody>
      </p:sp>
      <p:sp>
        <p:nvSpPr>
          <p:cNvPr id="342044" name="文本框 342043"/>
          <p:cNvSpPr txBox="1"/>
          <p:nvPr/>
        </p:nvSpPr>
        <p:spPr>
          <a:xfrm>
            <a:off x="6456363" y="836613"/>
            <a:ext cx="1368425" cy="396240"/>
          </a:xfrm>
          <a:prstGeom prst="rect">
            <a:avLst/>
          </a:prstGeom>
          <a:noFill/>
          <a:ln w="9525">
            <a:noFill/>
          </a:ln>
        </p:spPr>
        <p:txBody>
          <a:bodyPr>
            <a:spAutoFit/>
          </a:bodyPr>
          <a:p>
            <a:pPr lvl="0">
              <a:spcBef>
                <a:spcPct val="50000"/>
              </a:spcBef>
              <a:buClr>
                <a:srgbClr val="000000"/>
              </a:buClr>
            </a:pPr>
            <a:r>
              <a:rPr lang="zh-CN" altLang="en-US" sz="2000" dirty="0">
                <a:latin typeface="Tahoma" panose="020B0604030504040204" pitchFamily="34" charset="0"/>
                <a:ea typeface="宋体" panose="02010600030101010101" pitchFamily="2" charset="-122"/>
              </a:rPr>
              <a:t>构成要素</a:t>
            </a:r>
            <a:endParaRPr lang="zh-CN" altLang="en-US" sz="2000" dirty="0">
              <a:latin typeface="Tahoma" panose="020B0604030504040204" pitchFamily="34" charset="0"/>
              <a:ea typeface="宋体" panose="02010600030101010101" pitchFamily="2" charset="-122"/>
            </a:endParaRPr>
          </a:p>
        </p:txBody>
      </p:sp>
      <p:sp>
        <p:nvSpPr>
          <p:cNvPr id="342045" name="文本框 342044"/>
          <p:cNvSpPr txBox="1"/>
          <p:nvPr/>
        </p:nvSpPr>
        <p:spPr>
          <a:xfrm>
            <a:off x="6456363" y="4724400"/>
            <a:ext cx="1584325" cy="396240"/>
          </a:xfrm>
          <a:prstGeom prst="rect">
            <a:avLst/>
          </a:prstGeom>
          <a:noFill/>
          <a:ln w="9525">
            <a:noFill/>
          </a:ln>
        </p:spPr>
        <p:txBody>
          <a:bodyPr>
            <a:spAutoFit/>
          </a:bodyPr>
          <a:p>
            <a:pPr lvl="0">
              <a:spcBef>
                <a:spcPct val="50000"/>
              </a:spcBef>
              <a:buClr>
                <a:srgbClr val="000000"/>
              </a:buClr>
            </a:pPr>
            <a:r>
              <a:rPr lang="zh-CN" altLang="en-US" sz="2000" dirty="0">
                <a:latin typeface="Tahoma" panose="020B0604030504040204" pitchFamily="34" charset="0"/>
                <a:ea typeface="宋体" panose="02010600030101010101" pitchFamily="2" charset="-122"/>
              </a:rPr>
              <a:t>调整范围</a:t>
            </a:r>
            <a:endParaRPr lang="zh-CN" altLang="en-US" sz="2000" dirty="0">
              <a:latin typeface="Tahoma" panose="020B0604030504040204" pitchFamily="3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42020"/>
                                        </p:tgtEl>
                                        <p:attrNameLst>
                                          <p:attrName>style.visibility</p:attrName>
                                        </p:attrNameLst>
                                      </p:cBhvr>
                                      <p:to>
                                        <p:strVal val="visible"/>
                                      </p:to>
                                    </p:set>
                                    <p:anim calcmode="lin" valueType="num">
                                      <p:cBhvr additive="base">
                                        <p:cTn id="7" dur="500" fill="hold"/>
                                        <p:tgtEl>
                                          <p:spTgt spid="342020"/>
                                        </p:tgtEl>
                                        <p:attrNameLst>
                                          <p:attrName>ppt_x</p:attrName>
                                        </p:attrNameLst>
                                      </p:cBhvr>
                                      <p:tavLst>
                                        <p:tav tm="0">
                                          <p:val>
                                            <p:strVal val="#ppt_x"/>
                                          </p:val>
                                        </p:tav>
                                        <p:tav tm="100000">
                                          <p:val>
                                            <p:strVal val="#ppt_x"/>
                                          </p:val>
                                        </p:tav>
                                      </p:tavLst>
                                    </p:anim>
                                    <p:anim calcmode="lin" valueType="num">
                                      <p:cBhvr additive="base">
                                        <p:cTn id="8" dur="500" fill="hold"/>
                                        <p:tgtEl>
                                          <p:spTgt spid="3420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42026"/>
                                        </p:tgtEl>
                                        <p:attrNameLst>
                                          <p:attrName>style.visibility</p:attrName>
                                        </p:attrNameLst>
                                      </p:cBhvr>
                                      <p:to>
                                        <p:strVal val="visible"/>
                                      </p:to>
                                    </p:set>
                                    <p:anim calcmode="lin" valueType="num">
                                      <p:cBhvr additive="base">
                                        <p:cTn id="13" dur="500" fill="hold"/>
                                        <p:tgtEl>
                                          <p:spTgt spid="342026"/>
                                        </p:tgtEl>
                                        <p:attrNameLst>
                                          <p:attrName>ppt_x</p:attrName>
                                        </p:attrNameLst>
                                      </p:cBhvr>
                                      <p:tavLst>
                                        <p:tav tm="0">
                                          <p:val>
                                            <p:strVal val="#ppt_x"/>
                                          </p:val>
                                        </p:tav>
                                        <p:tav tm="100000">
                                          <p:val>
                                            <p:strVal val="#ppt_x"/>
                                          </p:val>
                                        </p:tav>
                                      </p:tavLst>
                                    </p:anim>
                                    <p:anim calcmode="lin" valueType="num">
                                      <p:cBhvr additive="base">
                                        <p:cTn id="14" dur="500" fill="hold"/>
                                        <p:tgtEl>
                                          <p:spTgt spid="34202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2023"/>
                                        </p:tgtEl>
                                        <p:attrNameLst>
                                          <p:attrName>style.visibility</p:attrName>
                                        </p:attrNameLst>
                                      </p:cBhvr>
                                      <p:to>
                                        <p:strVal val="visible"/>
                                      </p:to>
                                    </p:set>
                                    <p:anim calcmode="lin" valueType="num">
                                      <p:cBhvr additive="base">
                                        <p:cTn id="19" dur="500" fill="hold"/>
                                        <p:tgtEl>
                                          <p:spTgt spid="342023"/>
                                        </p:tgtEl>
                                        <p:attrNameLst>
                                          <p:attrName>ppt_x</p:attrName>
                                        </p:attrNameLst>
                                      </p:cBhvr>
                                      <p:tavLst>
                                        <p:tav tm="0">
                                          <p:val>
                                            <p:strVal val="#ppt_x"/>
                                          </p:val>
                                        </p:tav>
                                        <p:tav tm="100000">
                                          <p:val>
                                            <p:strVal val="#ppt_x"/>
                                          </p:val>
                                        </p:tav>
                                      </p:tavLst>
                                    </p:anim>
                                    <p:anim calcmode="lin" valueType="num">
                                      <p:cBhvr additive="base">
                                        <p:cTn id="20" dur="500" fill="hold"/>
                                        <p:tgtEl>
                                          <p:spTgt spid="34202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42029"/>
                                        </p:tgtEl>
                                        <p:attrNameLst>
                                          <p:attrName>style.visibility</p:attrName>
                                        </p:attrNameLst>
                                      </p:cBhvr>
                                      <p:to>
                                        <p:strVal val="visible"/>
                                      </p:to>
                                    </p:set>
                                    <p:anim calcmode="lin" valueType="num">
                                      <p:cBhvr additive="base">
                                        <p:cTn id="25" dur="500" fill="hold"/>
                                        <p:tgtEl>
                                          <p:spTgt spid="342029"/>
                                        </p:tgtEl>
                                        <p:attrNameLst>
                                          <p:attrName>ppt_x</p:attrName>
                                        </p:attrNameLst>
                                      </p:cBhvr>
                                      <p:tavLst>
                                        <p:tav tm="0">
                                          <p:val>
                                            <p:strVal val="#ppt_x"/>
                                          </p:val>
                                        </p:tav>
                                        <p:tav tm="100000">
                                          <p:val>
                                            <p:strVal val="#ppt_x"/>
                                          </p:val>
                                        </p:tav>
                                      </p:tavLst>
                                    </p:anim>
                                    <p:anim calcmode="lin" valueType="num">
                                      <p:cBhvr additive="base">
                                        <p:cTn id="26" dur="500" fill="hold"/>
                                        <p:tgtEl>
                                          <p:spTgt spid="34202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42031"/>
                                        </p:tgtEl>
                                        <p:attrNameLst>
                                          <p:attrName>style.visibility</p:attrName>
                                        </p:attrNameLst>
                                      </p:cBhvr>
                                      <p:to>
                                        <p:strVal val="visible"/>
                                      </p:to>
                                    </p:set>
                                    <p:anim calcmode="lin" valueType="num">
                                      <p:cBhvr additive="base">
                                        <p:cTn id="31" dur="500" fill="hold"/>
                                        <p:tgtEl>
                                          <p:spTgt spid="342031"/>
                                        </p:tgtEl>
                                        <p:attrNameLst>
                                          <p:attrName>ppt_x</p:attrName>
                                        </p:attrNameLst>
                                      </p:cBhvr>
                                      <p:tavLst>
                                        <p:tav tm="0">
                                          <p:val>
                                            <p:strVal val="#ppt_x"/>
                                          </p:val>
                                        </p:tav>
                                        <p:tav tm="100000">
                                          <p:val>
                                            <p:strVal val="#ppt_x"/>
                                          </p:val>
                                        </p:tav>
                                      </p:tavLst>
                                    </p:anim>
                                    <p:anim calcmode="lin" valueType="num">
                                      <p:cBhvr additive="base">
                                        <p:cTn id="32" dur="500" fill="hold"/>
                                        <p:tgtEl>
                                          <p:spTgt spid="34203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42030"/>
                                        </p:tgtEl>
                                        <p:attrNameLst>
                                          <p:attrName>style.visibility</p:attrName>
                                        </p:attrNameLst>
                                      </p:cBhvr>
                                      <p:to>
                                        <p:strVal val="visible"/>
                                      </p:to>
                                    </p:set>
                                    <p:anim calcmode="lin" valueType="num">
                                      <p:cBhvr additive="base">
                                        <p:cTn id="37" dur="500" fill="hold"/>
                                        <p:tgtEl>
                                          <p:spTgt spid="342030"/>
                                        </p:tgtEl>
                                        <p:attrNameLst>
                                          <p:attrName>ppt_x</p:attrName>
                                        </p:attrNameLst>
                                      </p:cBhvr>
                                      <p:tavLst>
                                        <p:tav tm="0">
                                          <p:val>
                                            <p:strVal val="#ppt_x"/>
                                          </p:val>
                                        </p:tav>
                                        <p:tav tm="100000">
                                          <p:val>
                                            <p:strVal val="#ppt_x"/>
                                          </p:val>
                                        </p:tav>
                                      </p:tavLst>
                                    </p:anim>
                                    <p:anim calcmode="lin" valueType="num">
                                      <p:cBhvr additive="base">
                                        <p:cTn id="38" dur="500" fill="hold"/>
                                        <p:tgtEl>
                                          <p:spTgt spid="34203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42032"/>
                                        </p:tgtEl>
                                        <p:attrNameLst>
                                          <p:attrName>style.visibility</p:attrName>
                                        </p:attrNameLst>
                                      </p:cBhvr>
                                      <p:to>
                                        <p:strVal val="visible"/>
                                      </p:to>
                                    </p:set>
                                    <p:anim calcmode="lin" valueType="num">
                                      <p:cBhvr additive="base">
                                        <p:cTn id="43" dur="500" fill="hold"/>
                                        <p:tgtEl>
                                          <p:spTgt spid="342032"/>
                                        </p:tgtEl>
                                        <p:attrNameLst>
                                          <p:attrName>ppt_x</p:attrName>
                                        </p:attrNameLst>
                                      </p:cBhvr>
                                      <p:tavLst>
                                        <p:tav tm="0">
                                          <p:val>
                                            <p:strVal val="#ppt_x"/>
                                          </p:val>
                                        </p:tav>
                                        <p:tav tm="100000">
                                          <p:val>
                                            <p:strVal val="#ppt_x"/>
                                          </p:val>
                                        </p:tav>
                                      </p:tavLst>
                                    </p:anim>
                                    <p:anim calcmode="lin" valueType="num">
                                      <p:cBhvr additive="base">
                                        <p:cTn id="44" dur="500" fill="hold"/>
                                        <p:tgtEl>
                                          <p:spTgt spid="34203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42022"/>
                                        </p:tgtEl>
                                        <p:attrNameLst>
                                          <p:attrName>style.visibility</p:attrName>
                                        </p:attrNameLst>
                                      </p:cBhvr>
                                      <p:to>
                                        <p:strVal val="visible"/>
                                      </p:to>
                                    </p:set>
                                    <p:anim calcmode="lin" valueType="num">
                                      <p:cBhvr additive="base">
                                        <p:cTn id="49" dur="500" fill="hold"/>
                                        <p:tgtEl>
                                          <p:spTgt spid="342022"/>
                                        </p:tgtEl>
                                        <p:attrNameLst>
                                          <p:attrName>ppt_x</p:attrName>
                                        </p:attrNameLst>
                                      </p:cBhvr>
                                      <p:tavLst>
                                        <p:tav tm="0">
                                          <p:val>
                                            <p:strVal val="#ppt_x"/>
                                          </p:val>
                                        </p:tav>
                                        <p:tav tm="100000">
                                          <p:val>
                                            <p:strVal val="#ppt_x"/>
                                          </p:val>
                                        </p:tav>
                                      </p:tavLst>
                                    </p:anim>
                                    <p:anim calcmode="lin" valueType="num">
                                      <p:cBhvr additive="base">
                                        <p:cTn id="50" dur="500" fill="hold"/>
                                        <p:tgtEl>
                                          <p:spTgt spid="34202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42021"/>
                                        </p:tgtEl>
                                        <p:attrNameLst>
                                          <p:attrName>style.visibility</p:attrName>
                                        </p:attrNameLst>
                                      </p:cBhvr>
                                      <p:to>
                                        <p:strVal val="visible"/>
                                      </p:to>
                                    </p:set>
                                    <p:anim calcmode="lin" valueType="num">
                                      <p:cBhvr additive="base">
                                        <p:cTn id="55" dur="500" fill="hold"/>
                                        <p:tgtEl>
                                          <p:spTgt spid="342021"/>
                                        </p:tgtEl>
                                        <p:attrNameLst>
                                          <p:attrName>ppt_x</p:attrName>
                                        </p:attrNameLst>
                                      </p:cBhvr>
                                      <p:tavLst>
                                        <p:tav tm="0">
                                          <p:val>
                                            <p:strVal val="#ppt_x"/>
                                          </p:val>
                                        </p:tav>
                                        <p:tav tm="100000">
                                          <p:val>
                                            <p:strVal val="#ppt_x"/>
                                          </p:val>
                                        </p:tav>
                                      </p:tavLst>
                                    </p:anim>
                                    <p:anim calcmode="lin" valueType="num">
                                      <p:cBhvr additive="base">
                                        <p:cTn id="56" dur="500" fill="hold"/>
                                        <p:tgtEl>
                                          <p:spTgt spid="34202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42027"/>
                                        </p:tgtEl>
                                        <p:attrNameLst>
                                          <p:attrName>style.visibility</p:attrName>
                                        </p:attrNameLst>
                                      </p:cBhvr>
                                      <p:to>
                                        <p:strVal val="visible"/>
                                      </p:to>
                                    </p:set>
                                    <p:anim calcmode="lin" valueType="num">
                                      <p:cBhvr additive="base">
                                        <p:cTn id="61" dur="500" fill="hold"/>
                                        <p:tgtEl>
                                          <p:spTgt spid="342027"/>
                                        </p:tgtEl>
                                        <p:attrNameLst>
                                          <p:attrName>ppt_x</p:attrName>
                                        </p:attrNameLst>
                                      </p:cBhvr>
                                      <p:tavLst>
                                        <p:tav tm="0">
                                          <p:val>
                                            <p:strVal val="#ppt_x"/>
                                          </p:val>
                                        </p:tav>
                                        <p:tav tm="100000">
                                          <p:val>
                                            <p:strVal val="#ppt_x"/>
                                          </p:val>
                                        </p:tav>
                                      </p:tavLst>
                                    </p:anim>
                                    <p:anim calcmode="lin" valueType="num">
                                      <p:cBhvr additive="base">
                                        <p:cTn id="62" dur="500" fill="hold"/>
                                        <p:tgtEl>
                                          <p:spTgt spid="34202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42033"/>
                                        </p:tgtEl>
                                        <p:attrNameLst>
                                          <p:attrName>style.visibility</p:attrName>
                                        </p:attrNameLst>
                                      </p:cBhvr>
                                      <p:to>
                                        <p:strVal val="visible"/>
                                      </p:to>
                                    </p:set>
                                    <p:anim calcmode="lin" valueType="num">
                                      <p:cBhvr additive="base">
                                        <p:cTn id="67" dur="500" fill="hold"/>
                                        <p:tgtEl>
                                          <p:spTgt spid="342033"/>
                                        </p:tgtEl>
                                        <p:attrNameLst>
                                          <p:attrName>ppt_x</p:attrName>
                                        </p:attrNameLst>
                                      </p:cBhvr>
                                      <p:tavLst>
                                        <p:tav tm="0">
                                          <p:val>
                                            <p:strVal val="#ppt_x"/>
                                          </p:val>
                                        </p:tav>
                                        <p:tav tm="100000">
                                          <p:val>
                                            <p:strVal val="#ppt_x"/>
                                          </p:val>
                                        </p:tav>
                                      </p:tavLst>
                                    </p:anim>
                                    <p:anim calcmode="lin" valueType="num">
                                      <p:cBhvr additive="base">
                                        <p:cTn id="68" dur="500" fill="hold"/>
                                        <p:tgtEl>
                                          <p:spTgt spid="34203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42024"/>
                                        </p:tgtEl>
                                        <p:attrNameLst>
                                          <p:attrName>style.visibility</p:attrName>
                                        </p:attrNameLst>
                                      </p:cBhvr>
                                      <p:to>
                                        <p:strVal val="visible"/>
                                      </p:to>
                                    </p:set>
                                    <p:anim calcmode="lin" valueType="num">
                                      <p:cBhvr additive="base">
                                        <p:cTn id="73" dur="500" fill="hold"/>
                                        <p:tgtEl>
                                          <p:spTgt spid="342024"/>
                                        </p:tgtEl>
                                        <p:attrNameLst>
                                          <p:attrName>ppt_x</p:attrName>
                                        </p:attrNameLst>
                                      </p:cBhvr>
                                      <p:tavLst>
                                        <p:tav tm="0">
                                          <p:val>
                                            <p:strVal val="#ppt_x"/>
                                          </p:val>
                                        </p:tav>
                                        <p:tav tm="100000">
                                          <p:val>
                                            <p:strVal val="#ppt_x"/>
                                          </p:val>
                                        </p:tav>
                                      </p:tavLst>
                                    </p:anim>
                                    <p:anim calcmode="lin" valueType="num">
                                      <p:cBhvr additive="base">
                                        <p:cTn id="74" dur="500" fill="hold"/>
                                        <p:tgtEl>
                                          <p:spTgt spid="34202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42034"/>
                                        </p:tgtEl>
                                        <p:attrNameLst>
                                          <p:attrName>style.visibility</p:attrName>
                                        </p:attrNameLst>
                                      </p:cBhvr>
                                      <p:to>
                                        <p:strVal val="visible"/>
                                      </p:to>
                                    </p:set>
                                    <p:anim calcmode="lin" valueType="num">
                                      <p:cBhvr additive="base">
                                        <p:cTn id="79" dur="500" fill="hold"/>
                                        <p:tgtEl>
                                          <p:spTgt spid="342034"/>
                                        </p:tgtEl>
                                        <p:attrNameLst>
                                          <p:attrName>ppt_x</p:attrName>
                                        </p:attrNameLst>
                                      </p:cBhvr>
                                      <p:tavLst>
                                        <p:tav tm="0">
                                          <p:val>
                                            <p:strVal val="#ppt_x"/>
                                          </p:val>
                                        </p:tav>
                                        <p:tav tm="100000">
                                          <p:val>
                                            <p:strVal val="#ppt_x"/>
                                          </p:val>
                                        </p:tav>
                                      </p:tavLst>
                                    </p:anim>
                                    <p:anim calcmode="lin" valueType="num">
                                      <p:cBhvr additive="base">
                                        <p:cTn id="80" dur="500" fill="hold"/>
                                        <p:tgtEl>
                                          <p:spTgt spid="342034"/>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342028"/>
                                        </p:tgtEl>
                                        <p:attrNameLst>
                                          <p:attrName>style.visibility</p:attrName>
                                        </p:attrNameLst>
                                      </p:cBhvr>
                                      <p:to>
                                        <p:strVal val="visible"/>
                                      </p:to>
                                    </p:set>
                                    <p:anim calcmode="lin" valueType="num">
                                      <p:cBhvr additive="base">
                                        <p:cTn id="85" dur="500" fill="hold"/>
                                        <p:tgtEl>
                                          <p:spTgt spid="342028"/>
                                        </p:tgtEl>
                                        <p:attrNameLst>
                                          <p:attrName>ppt_x</p:attrName>
                                        </p:attrNameLst>
                                      </p:cBhvr>
                                      <p:tavLst>
                                        <p:tav tm="0">
                                          <p:val>
                                            <p:strVal val="#ppt_x"/>
                                          </p:val>
                                        </p:tav>
                                        <p:tav tm="100000">
                                          <p:val>
                                            <p:strVal val="#ppt_x"/>
                                          </p:val>
                                        </p:tav>
                                      </p:tavLst>
                                    </p:anim>
                                    <p:anim calcmode="lin" valueType="num">
                                      <p:cBhvr additive="base">
                                        <p:cTn id="86" dur="500" fill="hold"/>
                                        <p:tgtEl>
                                          <p:spTgt spid="342028"/>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42045"/>
                                        </p:tgtEl>
                                        <p:attrNameLst>
                                          <p:attrName>style.visibility</p:attrName>
                                        </p:attrNameLst>
                                      </p:cBhvr>
                                      <p:to>
                                        <p:strVal val="visible"/>
                                      </p:to>
                                    </p:set>
                                    <p:anim calcmode="lin" valueType="num">
                                      <p:cBhvr additive="base">
                                        <p:cTn id="91" dur="500" fill="hold"/>
                                        <p:tgtEl>
                                          <p:spTgt spid="342045"/>
                                        </p:tgtEl>
                                        <p:attrNameLst>
                                          <p:attrName>ppt_x</p:attrName>
                                        </p:attrNameLst>
                                      </p:cBhvr>
                                      <p:tavLst>
                                        <p:tav tm="0">
                                          <p:val>
                                            <p:strVal val="#ppt_x"/>
                                          </p:val>
                                        </p:tav>
                                        <p:tav tm="100000">
                                          <p:val>
                                            <p:strVal val="#ppt_x"/>
                                          </p:val>
                                        </p:tav>
                                      </p:tavLst>
                                    </p:anim>
                                    <p:anim calcmode="lin" valueType="num">
                                      <p:cBhvr additive="base">
                                        <p:cTn id="92" dur="500" fill="hold"/>
                                        <p:tgtEl>
                                          <p:spTgt spid="342045"/>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42025"/>
                                        </p:tgtEl>
                                        <p:attrNameLst>
                                          <p:attrName>style.visibility</p:attrName>
                                        </p:attrNameLst>
                                      </p:cBhvr>
                                      <p:to>
                                        <p:strVal val="visible"/>
                                      </p:to>
                                    </p:set>
                                    <p:anim calcmode="lin" valueType="num">
                                      <p:cBhvr additive="base">
                                        <p:cTn id="97" dur="500" fill="hold"/>
                                        <p:tgtEl>
                                          <p:spTgt spid="342025"/>
                                        </p:tgtEl>
                                        <p:attrNameLst>
                                          <p:attrName>ppt_x</p:attrName>
                                        </p:attrNameLst>
                                      </p:cBhvr>
                                      <p:tavLst>
                                        <p:tav tm="0">
                                          <p:val>
                                            <p:strVal val="#ppt_x"/>
                                          </p:val>
                                        </p:tav>
                                        <p:tav tm="100000">
                                          <p:val>
                                            <p:strVal val="#ppt_x"/>
                                          </p:val>
                                        </p:tav>
                                      </p:tavLst>
                                    </p:anim>
                                    <p:anim calcmode="lin" valueType="num">
                                      <p:cBhvr additive="base">
                                        <p:cTn id="98" dur="500" fill="hold"/>
                                        <p:tgtEl>
                                          <p:spTgt spid="342025"/>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nodeType="clickEffect">
                                  <p:stCondLst>
                                    <p:cond delay="0"/>
                                  </p:stCondLst>
                                  <p:childTnLst>
                                    <p:set>
                                      <p:cBhvr>
                                        <p:cTn id="102" dur="1" fill="hold">
                                          <p:stCondLst>
                                            <p:cond delay="0"/>
                                          </p:stCondLst>
                                        </p:cTn>
                                        <p:tgtEl>
                                          <p:spTgt spid="342036"/>
                                        </p:tgtEl>
                                        <p:attrNameLst>
                                          <p:attrName>style.visibility</p:attrName>
                                        </p:attrNameLst>
                                      </p:cBhvr>
                                      <p:to>
                                        <p:strVal val="visible"/>
                                      </p:to>
                                    </p:set>
                                    <p:anim calcmode="lin" valueType="num">
                                      <p:cBhvr additive="base">
                                        <p:cTn id="103" dur="500" fill="hold"/>
                                        <p:tgtEl>
                                          <p:spTgt spid="342036"/>
                                        </p:tgtEl>
                                        <p:attrNameLst>
                                          <p:attrName>ppt_x</p:attrName>
                                        </p:attrNameLst>
                                      </p:cBhvr>
                                      <p:tavLst>
                                        <p:tav tm="0">
                                          <p:val>
                                            <p:strVal val="#ppt_x"/>
                                          </p:val>
                                        </p:tav>
                                        <p:tav tm="100000">
                                          <p:val>
                                            <p:strVal val="#ppt_x"/>
                                          </p:val>
                                        </p:tav>
                                      </p:tavLst>
                                    </p:anim>
                                    <p:anim calcmode="lin" valueType="num">
                                      <p:cBhvr additive="base">
                                        <p:cTn id="104" dur="500" fill="hold"/>
                                        <p:tgtEl>
                                          <p:spTgt spid="342036"/>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nodeType="clickEffect">
                                  <p:stCondLst>
                                    <p:cond delay="0"/>
                                  </p:stCondLst>
                                  <p:childTnLst>
                                    <p:set>
                                      <p:cBhvr>
                                        <p:cTn id="108" dur="1" fill="hold">
                                          <p:stCondLst>
                                            <p:cond delay="0"/>
                                          </p:stCondLst>
                                        </p:cTn>
                                        <p:tgtEl>
                                          <p:spTgt spid="342038"/>
                                        </p:tgtEl>
                                        <p:attrNameLst>
                                          <p:attrName>style.visibility</p:attrName>
                                        </p:attrNameLst>
                                      </p:cBhvr>
                                      <p:to>
                                        <p:strVal val="visible"/>
                                      </p:to>
                                    </p:set>
                                    <p:anim calcmode="lin" valueType="num">
                                      <p:cBhvr additive="base">
                                        <p:cTn id="109" dur="500" fill="hold"/>
                                        <p:tgtEl>
                                          <p:spTgt spid="342038"/>
                                        </p:tgtEl>
                                        <p:attrNameLst>
                                          <p:attrName>ppt_x</p:attrName>
                                        </p:attrNameLst>
                                      </p:cBhvr>
                                      <p:tavLst>
                                        <p:tav tm="0">
                                          <p:val>
                                            <p:strVal val="#ppt_x"/>
                                          </p:val>
                                        </p:tav>
                                        <p:tav tm="100000">
                                          <p:val>
                                            <p:strVal val="#ppt_x"/>
                                          </p:val>
                                        </p:tav>
                                      </p:tavLst>
                                    </p:anim>
                                    <p:anim calcmode="lin" valueType="num">
                                      <p:cBhvr additive="base">
                                        <p:cTn id="110" dur="500" fill="hold"/>
                                        <p:tgtEl>
                                          <p:spTgt spid="342038"/>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342037"/>
                                        </p:tgtEl>
                                        <p:attrNameLst>
                                          <p:attrName>style.visibility</p:attrName>
                                        </p:attrNameLst>
                                      </p:cBhvr>
                                      <p:to>
                                        <p:strVal val="visible"/>
                                      </p:to>
                                    </p:set>
                                    <p:anim calcmode="lin" valueType="num">
                                      <p:cBhvr additive="base">
                                        <p:cTn id="115" dur="500" fill="hold"/>
                                        <p:tgtEl>
                                          <p:spTgt spid="342037"/>
                                        </p:tgtEl>
                                        <p:attrNameLst>
                                          <p:attrName>ppt_x</p:attrName>
                                        </p:attrNameLst>
                                      </p:cBhvr>
                                      <p:tavLst>
                                        <p:tav tm="0">
                                          <p:val>
                                            <p:strVal val="#ppt_x"/>
                                          </p:val>
                                        </p:tav>
                                        <p:tav tm="100000">
                                          <p:val>
                                            <p:strVal val="#ppt_x"/>
                                          </p:val>
                                        </p:tav>
                                      </p:tavLst>
                                    </p:anim>
                                    <p:anim calcmode="lin" valueType="num">
                                      <p:cBhvr additive="base">
                                        <p:cTn id="116" dur="500" fill="hold"/>
                                        <p:tgtEl>
                                          <p:spTgt spid="342037"/>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nodeType="clickEffect">
                                  <p:stCondLst>
                                    <p:cond delay="0"/>
                                  </p:stCondLst>
                                  <p:childTnLst>
                                    <p:set>
                                      <p:cBhvr>
                                        <p:cTn id="120" dur="1" fill="hold">
                                          <p:stCondLst>
                                            <p:cond delay="0"/>
                                          </p:stCondLst>
                                        </p:cTn>
                                        <p:tgtEl>
                                          <p:spTgt spid="342039"/>
                                        </p:tgtEl>
                                        <p:attrNameLst>
                                          <p:attrName>style.visibility</p:attrName>
                                        </p:attrNameLst>
                                      </p:cBhvr>
                                      <p:to>
                                        <p:strVal val="visible"/>
                                      </p:to>
                                    </p:set>
                                    <p:anim calcmode="lin" valueType="num">
                                      <p:cBhvr additive="base">
                                        <p:cTn id="121" dur="500" fill="hold"/>
                                        <p:tgtEl>
                                          <p:spTgt spid="342039"/>
                                        </p:tgtEl>
                                        <p:attrNameLst>
                                          <p:attrName>ppt_x</p:attrName>
                                        </p:attrNameLst>
                                      </p:cBhvr>
                                      <p:tavLst>
                                        <p:tav tm="0">
                                          <p:val>
                                            <p:strVal val="#ppt_x"/>
                                          </p:val>
                                        </p:tav>
                                        <p:tav tm="100000">
                                          <p:val>
                                            <p:strVal val="#ppt_x"/>
                                          </p:val>
                                        </p:tav>
                                      </p:tavLst>
                                    </p:anim>
                                    <p:anim calcmode="lin" valueType="num">
                                      <p:cBhvr additive="base">
                                        <p:cTn id="122" dur="500" fill="hold"/>
                                        <p:tgtEl>
                                          <p:spTgt spid="342039"/>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342044"/>
                                        </p:tgtEl>
                                        <p:attrNameLst>
                                          <p:attrName>style.visibility</p:attrName>
                                        </p:attrNameLst>
                                      </p:cBhvr>
                                      <p:to>
                                        <p:strVal val="visible"/>
                                      </p:to>
                                    </p:set>
                                    <p:anim calcmode="lin" valueType="num">
                                      <p:cBhvr additive="base">
                                        <p:cTn id="127" dur="500" fill="hold"/>
                                        <p:tgtEl>
                                          <p:spTgt spid="342044"/>
                                        </p:tgtEl>
                                        <p:attrNameLst>
                                          <p:attrName>ppt_x</p:attrName>
                                        </p:attrNameLst>
                                      </p:cBhvr>
                                      <p:tavLst>
                                        <p:tav tm="0">
                                          <p:val>
                                            <p:strVal val="#ppt_x"/>
                                          </p:val>
                                        </p:tav>
                                        <p:tav tm="100000">
                                          <p:val>
                                            <p:strVal val="#ppt_x"/>
                                          </p:val>
                                        </p:tav>
                                      </p:tavLst>
                                    </p:anim>
                                    <p:anim calcmode="lin" valueType="num">
                                      <p:cBhvr additive="base">
                                        <p:cTn id="128" dur="500" fill="hold"/>
                                        <p:tgtEl>
                                          <p:spTgt spid="342044"/>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nodeType="clickEffect">
                                  <p:stCondLst>
                                    <p:cond delay="0"/>
                                  </p:stCondLst>
                                  <p:childTnLst>
                                    <p:set>
                                      <p:cBhvr>
                                        <p:cTn id="132" dur="1" fill="hold">
                                          <p:stCondLst>
                                            <p:cond delay="0"/>
                                          </p:stCondLst>
                                        </p:cTn>
                                        <p:tgtEl>
                                          <p:spTgt spid="342040"/>
                                        </p:tgtEl>
                                        <p:attrNameLst>
                                          <p:attrName>style.visibility</p:attrName>
                                        </p:attrNameLst>
                                      </p:cBhvr>
                                      <p:to>
                                        <p:strVal val="visible"/>
                                      </p:to>
                                    </p:set>
                                    <p:anim calcmode="lin" valueType="num">
                                      <p:cBhvr additive="base">
                                        <p:cTn id="133" dur="500" fill="hold"/>
                                        <p:tgtEl>
                                          <p:spTgt spid="342040"/>
                                        </p:tgtEl>
                                        <p:attrNameLst>
                                          <p:attrName>ppt_x</p:attrName>
                                        </p:attrNameLst>
                                      </p:cBhvr>
                                      <p:tavLst>
                                        <p:tav tm="0">
                                          <p:val>
                                            <p:strVal val="#ppt_x"/>
                                          </p:val>
                                        </p:tav>
                                        <p:tav tm="100000">
                                          <p:val>
                                            <p:strVal val="#ppt_x"/>
                                          </p:val>
                                        </p:tav>
                                      </p:tavLst>
                                    </p:anim>
                                    <p:anim calcmode="lin" valueType="num">
                                      <p:cBhvr additive="base">
                                        <p:cTn id="134" dur="500" fill="hold"/>
                                        <p:tgtEl>
                                          <p:spTgt spid="342040"/>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342043"/>
                                        </p:tgtEl>
                                        <p:attrNameLst>
                                          <p:attrName>style.visibility</p:attrName>
                                        </p:attrNameLst>
                                      </p:cBhvr>
                                      <p:to>
                                        <p:strVal val="visible"/>
                                      </p:to>
                                    </p:set>
                                    <p:anim calcmode="lin" valueType="num">
                                      <p:cBhvr additive="base">
                                        <p:cTn id="139" dur="500" fill="hold"/>
                                        <p:tgtEl>
                                          <p:spTgt spid="342043"/>
                                        </p:tgtEl>
                                        <p:attrNameLst>
                                          <p:attrName>ppt_x</p:attrName>
                                        </p:attrNameLst>
                                      </p:cBhvr>
                                      <p:tavLst>
                                        <p:tav tm="0">
                                          <p:val>
                                            <p:strVal val="#ppt_x"/>
                                          </p:val>
                                        </p:tav>
                                        <p:tav tm="100000">
                                          <p:val>
                                            <p:strVal val="#ppt_x"/>
                                          </p:val>
                                        </p:tav>
                                      </p:tavLst>
                                    </p:anim>
                                    <p:anim calcmode="lin" valueType="num">
                                      <p:cBhvr additive="base">
                                        <p:cTn id="140" dur="500" fill="hold"/>
                                        <p:tgtEl>
                                          <p:spTgt spid="342043"/>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342042"/>
                                        </p:tgtEl>
                                        <p:attrNameLst>
                                          <p:attrName>style.visibility</p:attrName>
                                        </p:attrNameLst>
                                      </p:cBhvr>
                                      <p:to>
                                        <p:strVal val="visible"/>
                                      </p:to>
                                    </p:set>
                                    <p:anim calcmode="lin" valueType="num">
                                      <p:cBhvr additive="base">
                                        <p:cTn id="145" dur="500" fill="hold"/>
                                        <p:tgtEl>
                                          <p:spTgt spid="342042"/>
                                        </p:tgtEl>
                                        <p:attrNameLst>
                                          <p:attrName>ppt_x</p:attrName>
                                        </p:attrNameLst>
                                      </p:cBhvr>
                                      <p:tavLst>
                                        <p:tav tm="0">
                                          <p:val>
                                            <p:strVal val="#ppt_x"/>
                                          </p:val>
                                        </p:tav>
                                        <p:tav tm="100000">
                                          <p:val>
                                            <p:strVal val="#ppt_x"/>
                                          </p:val>
                                        </p:tav>
                                      </p:tavLst>
                                    </p:anim>
                                    <p:anim calcmode="lin" valueType="num">
                                      <p:cBhvr additive="base">
                                        <p:cTn id="146" dur="500" fill="hold"/>
                                        <p:tgtEl>
                                          <p:spTgt spid="342042"/>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4" fill="hold" grpId="0" nodeType="clickEffect">
                                  <p:stCondLst>
                                    <p:cond delay="0"/>
                                  </p:stCondLst>
                                  <p:childTnLst>
                                    <p:set>
                                      <p:cBhvr>
                                        <p:cTn id="150" dur="1" fill="hold">
                                          <p:stCondLst>
                                            <p:cond delay="0"/>
                                          </p:stCondLst>
                                        </p:cTn>
                                        <p:tgtEl>
                                          <p:spTgt spid="342041"/>
                                        </p:tgtEl>
                                        <p:attrNameLst>
                                          <p:attrName>style.visibility</p:attrName>
                                        </p:attrNameLst>
                                      </p:cBhvr>
                                      <p:to>
                                        <p:strVal val="visible"/>
                                      </p:to>
                                    </p:set>
                                    <p:anim calcmode="lin" valueType="num">
                                      <p:cBhvr additive="base">
                                        <p:cTn id="151" dur="500" fill="hold"/>
                                        <p:tgtEl>
                                          <p:spTgt spid="342041"/>
                                        </p:tgtEl>
                                        <p:attrNameLst>
                                          <p:attrName>ppt_x</p:attrName>
                                        </p:attrNameLst>
                                      </p:cBhvr>
                                      <p:tavLst>
                                        <p:tav tm="0">
                                          <p:val>
                                            <p:strVal val="#ppt_x"/>
                                          </p:val>
                                        </p:tav>
                                        <p:tav tm="100000">
                                          <p:val>
                                            <p:strVal val="#ppt_x"/>
                                          </p:val>
                                        </p:tav>
                                      </p:tavLst>
                                    </p:anim>
                                    <p:anim calcmode="lin" valueType="num">
                                      <p:cBhvr additive="base">
                                        <p:cTn id="152" dur="500" fill="hold"/>
                                        <p:tgtEl>
                                          <p:spTgt spid="34204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20" grpId="0" bldLvl="0" animBg="1"/>
      <p:bldP spid="342021" grpId="0" bldLvl="0" animBg="1"/>
      <p:bldP spid="342022" grpId="0" bldLvl="0" animBg="1"/>
      <p:bldP spid="342023" grpId="0" bldLvl="0" animBg="1"/>
      <p:bldP spid="342024" grpId="0" bldLvl="0" animBg="1"/>
      <p:bldP spid="342025" grpId="0" bldLvl="0" animBg="1"/>
      <p:bldP spid="342031" grpId="0"/>
      <p:bldP spid="342032" grpId="0"/>
      <p:bldP spid="342033" grpId="0"/>
      <p:bldP spid="342034" grpId="0" bldLvl="0" animBg="1"/>
      <p:bldP spid="342037" grpId="0" bldLvl="0" animBg="1"/>
      <p:bldP spid="342041" grpId="0" bldLvl="0" animBg="1"/>
      <p:bldP spid="342042" grpId="0" bldLvl="0" animBg="1"/>
      <p:bldP spid="342043" grpId="0" bldLvl="0" animBg="1"/>
      <p:bldP spid="342044" grpId="0"/>
      <p:bldP spid="342045"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6497" name="标题 103425"/>
          <p:cNvSpPr>
            <a:spLocks noGrp="1"/>
          </p:cNvSpPr>
          <p:nvPr>
            <p:ph type="title"/>
          </p:nvPr>
        </p:nvSpPr>
        <p:spPr/>
        <p:txBody>
          <a:bodyPr anchor="ctr"/>
          <a:p/>
        </p:txBody>
      </p:sp>
      <p:sp>
        <p:nvSpPr>
          <p:cNvPr id="106498" name="文本占位符 103426"/>
          <p:cNvSpPr>
            <a:spLocks noGrp="1"/>
          </p:cNvSpPr>
          <p:nvPr>
            <p:ph idx="1"/>
          </p:nvPr>
        </p:nvSpPr>
        <p:spPr/>
        <p:txBody>
          <a:bodyPr anchor="t"/>
          <a:p>
            <a:r>
              <a:rPr lang="zh-CN" altLang="en-US" dirty="0"/>
              <a:t>拓展训练：</a:t>
            </a:r>
            <a:endParaRPr lang="zh-CN" altLang="en-US" dirty="0"/>
          </a:p>
          <a:p>
            <a:r>
              <a:rPr lang="zh-CN" altLang="en-US" dirty="0"/>
              <a:t>通过课外阅读进一步完善经济法的相关知识。</a:t>
            </a:r>
            <a:endParaRPr lang="zh-CN" altLang="en-US" dirty="0"/>
          </a:p>
          <a:p>
            <a:r>
              <a:rPr lang="zh-CN" altLang="en-US" dirty="0"/>
              <a:t>以小组为单位，书写借条一份。</a:t>
            </a:r>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请你用法律关系的主体、客体、内容等概念分析这张借条</a:t>
            </a:r>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借条的要点</a:t>
            </a:r>
            <a:endParaRPr lang="zh-CN" altLang="en-US"/>
          </a:p>
          <a:p>
            <a:r>
              <a:rPr lang="zh-CN" altLang="en-US"/>
              <a:t>（1）内容完整：抬头，出借人，金额，借款人，出借日期，还款日期，利息约定，签名，书写日期等</a:t>
            </a:r>
            <a:endParaRPr lang="zh-CN" altLang="en-US"/>
          </a:p>
          <a:p>
            <a:r>
              <a:rPr lang="zh-CN" altLang="en-US"/>
              <a:t>（2）加入法律概念，</a:t>
            </a:r>
            <a:endParaRPr lang="zh-CN" altLang="en-US"/>
          </a:p>
          <a:p>
            <a:r>
              <a:rPr lang="zh-CN" altLang="en-US"/>
              <a:t>债权人，债务人，出借人，借款人，主体，客体，他们之间的关系，法律关系（概念解读）——借贷关系</a:t>
            </a:r>
            <a:endParaRPr lang="zh-CN" altLang="en-US"/>
          </a:p>
          <a:p>
            <a:r>
              <a:rPr lang="zh-CN" altLang="en-US"/>
              <a:t>（3）防止歧义，表述清楚，简洁</a:t>
            </a:r>
            <a:endParaRPr lang="zh-C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p:cNvPicPr>
            <a:picLocks noChangeAspect="1"/>
          </p:cNvPicPr>
          <p:nvPr>
            <p:ph idx="1"/>
          </p:nvPr>
        </p:nvPicPr>
        <p:blipFill>
          <a:blip r:embed="rId1"/>
          <a:stretch>
            <a:fillRect/>
          </a:stretch>
        </p:blipFill>
        <p:spPr>
          <a:xfrm>
            <a:off x="281940" y="2419985"/>
            <a:ext cx="11921490" cy="32416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1" name="Rectangle 2"/>
          <p:cNvSpPr>
            <a:spLocks noGrp="1"/>
          </p:cNvSpPr>
          <p:nvPr>
            <p:ph type="title"/>
          </p:nvPr>
        </p:nvSpPr>
        <p:spPr>
          <a:xfrm>
            <a:off x="1524000" y="1700213"/>
            <a:ext cx="1908175" cy="563562"/>
          </a:xfrm>
        </p:spPr>
        <p:txBody>
          <a:bodyPr wrap="square" anchor="ctr">
            <a:normAutofit fontScale="90000"/>
          </a:bodyPr>
          <a:p>
            <a:pPr lvl="0"/>
            <a:endParaRPr lang="zh-CN" altLang="en-US" sz="3600">
              <a:ea typeface="宋体" panose="02010600030101010101" pitchFamily="2" charset="-122"/>
            </a:endParaRPr>
          </a:p>
        </p:txBody>
      </p:sp>
      <p:sp>
        <p:nvSpPr>
          <p:cNvPr id="46082" name="AutoShape 3"/>
          <p:cNvSpPr/>
          <p:nvPr/>
        </p:nvSpPr>
        <p:spPr>
          <a:xfrm>
            <a:off x="4511675" y="1773238"/>
            <a:ext cx="5400675" cy="1303337"/>
          </a:xfrm>
          <a:prstGeom prst="roundRect">
            <a:avLst>
              <a:gd name="adj" fmla="val 9144"/>
            </a:avLst>
          </a:prstGeom>
          <a:solidFill>
            <a:srgbClr val="F8F8F8"/>
          </a:solidFill>
          <a:ln w="28575" cap="flat" cmpd="sng">
            <a:solidFill>
              <a:schemeClr val="accent2"/>
            </a:solidFill>
            <a:prstDash val="solid"/>
            <a:round/>
            <a:headEnd type="none" w="med" len="med"/>
            <a:tailEnd type="none" w="med" len="med"/>
          </a:ln>
        </p:spPr>
        <p:txBody>
          <a:bodyPr wrap="none" anchor="ctr"/>
          <a:p>
            <a:pPr lvl="0"/>
            <a:endParaRPr lang="zh-CN" altLang="en-US" dirty="0">
              <a:ea typeface="宋体" panose="02010600030101010101" pitchFamily="2" charset="-122"/>
            </a:endParaRPr>
          </a:p>
        </p:txBody>
      </p:sp>
      <p:sp>
        <p:nvSpPr>
          <p:cNvPr id="46083" name="AutoShape 4"/>
          <p:cNvSpPr/>
          <p:nvPr/>
        </p:nvSpPr>
        <p:spPr>
          <a:xfrm>
            <a:off x="4381500" y="3190875"/>
            <a:ext cx="5530850" cy="1327150"/>
          </a:xfrm>
          <a:prstGeom prst="roundRect">
            <a:avLst>
              <a:gd name="adj" fmla="val 9144"/>
            </a:avLst>
          </a:prstGeom>
          <a:solidFill>
            <a:srgbClr val="F8F8F8"/>
          </a:solidFill>
          <a:ln w="28575" cap="flat" cmpd="sng">
            <a:solidFill>
              <a:schemeClr val="hlink"/>
            </a:solidFill>
            <a:prstDash val="solid"/>
            <a:round/>
            <a:headEnd type="none" w="med" len="med"/>
            <a:tailEnd type="none" w="med" len="med"/>
          </a:ln>
        </p:spPr>
        <p:txBody>
          <a:bodyPr wrap="none" anchor="ctr"/>
          <a:p>
            <a:pPr lvl="0"/>
            <a:endParaRPr lang="zh-CN" altLang="en-US" dirty="0">
              <a:ea typeface="宋体" panose="02010600030101010101" pitchFamily="2" charset="-122"/>
            </a:endParaRPr>
          </a:p>
        </p:txBody>
      </p:sp>
      <p:sp>
        <p:nvSpPr>
          <p:cNvPr id="46084" name="AutoShape 5"/>
          <p:cNvSpPr/>
          <p:nvPr/>
        </p:nvSpPr>
        <p:spPr>
          <a:xfrm>
            <a:off x="3609975" y="1295400"/>
            <a:ext cx="2438400" cy="1785938"/>
          </a:xfrm>
          <a:prstGeom prst="upArrow">
            <a:avLst>
              <a:gd name="adj1" fmla="val 50000"/>
              <a:gd name="adj2" fmla="val 18652"/>
            </a:avLst>
          </a:prstGeom>
          <a:gradFill rotWithShape="1">
            <a:gsLst>
              <a:gs pos="0">
                <a:srgbClr val="127481"/>
              </a:gs>
              <a:gs pos="100000">
                <a:schemeClr val="accent2"/>
              </a:gs>
            </a:gsLst>
            <a:lin ang="2700000" scaled="1"/>
            <a:tileRect/>
          </a:gradFill>
          <a:ln w="9525"/>
          <a:scene3d>
            <a:camera prst="legacyPerspectiveBottomRight">
              <a:rot lat="0" lon="0" rev="0"/>
            </a:camera>
            <a:lightRig rig="legacyFlat1" dir="t"/>
          </a:scene3d>
          <a:sp3d extrusionH="430200" prstMaterial="legacyMatte">
            <a:bevelT w="13500" h="13500" prst="angle"/>
            <a:bevelB w="13500" h="13500" prst="angle"/>
            <a:extrusionClr>
              <a:schemeClr val="accent2"/>
            </a:extrusionClr>
          </a:sp3d>
        </p:spPr>
        <p:txBody>
          <a:bodyPr wrap="none" anchor="ctr">
            <a:flatTx/>
          </a:bodyPr>
          <a:p>
            <a:pPr lvl="0"/>
            <a:endParaRPr lang="zh-CN" altLang="en-US" dirty="0">
              <a:ea typeface="宋体" panose="02010600030101010101" pitchFamily="2" charset="-122"/>
            </a:endParaRPr>
          </a:p>
        </p:txBody>
      </p:sp>
      <p:sp>
        <p:nvSpPr>
          <p:cNvPr id="46085" name="AutoShape 6"/>
          <p:cNvSpPr/>
          <p:nvPr/>
        </p:nvSpPr>
        <p:spPr>
          <a:xfrm>
            <a:off x="3009900" y="2676525"/>
            <a:ext cx="2438400" cy="1785938"/>
          </a:xfrm>
          <a:prstGeom prst="upArrow">
            <a:avLst>
              <a:gd name="adj1" fmla="val 50000"/>
              <a:gd name="adj2" fmla="val 18652"/>
            </a:avLst>
          </a:prstGeom>
          <a:gradFill rotWithShape="1">
            <a:gsLst>
              <a:gs pos="0">
                <a:srgbClr val="556B10"/>
              </a:gs>
              <a:gs pos="100000">
                <a:schemeClr val="hlink"/>
              </a:gs>
            </a:gsLst>
            <a:lin ang="2700000" scaled="1"/>
            <a:tileRect/>
          </a:gradFill>
          <a:ln w="9525"/>
          <a:scene3d>
            <a:camera prst="legacyPerspectiveBottomRight">
              <a:rot lat="0" lon="0" rev="0"/>
            </a:camera>
            <a:lightRig rig="legacyFlat1" dir="t"/>
          </a:scene3d>
          <a:sp3d extrusionH="430200" prstMaterial="legacyMatte">
            <a:bevelT w="13500" h="13500" prst="angle"/>
            <a:bevelB w="13500" h="13500" prst="angle"/>
            <a:extrusionClr>
              <a:schemeClr val="hlink"/>
            </a:extrusionClr>
          </a:sp3d>
        </p:spPr>
        <p:txBody>
          <a:bodyPr wrap="none" anchor="ctr">
            <a:flatTx/>
          </a:bodyPr>
          <a:p>
            <a:pPr lvl="0"/>
            <a:endParaRPr lang="zh-CN" altLang="en-US" dirty="0">
              <a:ea typeface="宋体" panose="02010600030101010101" pitchFamily="2" charset="-122"/>
            </a:endParaRPr>
          </a:p>
        </p:txBody>
      </p:sp>
      <p:sp>
        <p:nvSpPr>
          <p:cNvPr id="46086" name="AutoShape 7"/>
          <p:cNvSpPr/>
          <p:nvPr/>
        </p:nvSpPr>
        <p:spPr>
          <a:xfrm>
            <a:off x="3700463" y="4586288"/>
            <a:ext cx="6211887" cy="1316037"/>
          </a:xfrm>
          <a:prstGeom prst="roundRect">
            <a:avLst>
              <a:gd name="adj" fmla="val 9144"/>
            </a:avLst>
          </a:prstGeom>
          <a:solidFill>
            <a:srgbClr val="F8F8F8"/>
          </a:solidFill>
          <a:ln w="28575" cap="flat" cmpd="sng">
            <a:solidFill>
              <a:schemeClr val="accent1"/>
            </a:solidFill>
            <a:prstDash val="solid"/>
            <a:round/>
            <a:headEnd type="none" w="med" len="med"/>
            <a:tailEnd type="none" w="med" len="med"/>
          </a:ln>
        </p:spPr>
        <p:txBody>
          <a:bodyPr wrap="none" anchor="ctr"/>
          <a:p>
            <a:pPr lvl="0"/>
            <a:endParaRPr lang="zh-CN" altLang="en-US" dirty="0">
              <a:ea typeface="宋体" panose="02010600030101010101" pitchFamily="2" charset="-122"/>
            </a:endParaRPr>
          </a:p>
        </p:txBody>
      </p:sp>
      <p:sp>
        <p:nvSpPr>
          <p:cNvPr id="46087" name="AutoShape 8"/>
          <p:cNvSpPr/>
          <p:nvPr/>
        </p:nvSpPr>
        <p:spPr>
          <a:xfrm>
            <a:off x="2428875" y="4065588"/>
            <a:ext cx="2438400" cy="1785937"/>
          </a:xfrm>
          <a:prstGeom prst="upArrow">
            <a:avLst>
              <a:gd name="adj1" fmla="val 50000"/>
              <a:gd name="adj2" fmla="val 18652"/>
            </a:avLst>
          </a:prstGeom>
          <a:gradFill rotWithShape="1">
            <a:gsLst>
              <a:gs pos="0">
                <a:srgbClr val="393D7F"/>
              </a:gs>
              <a:gs pos="100000">
                <a:schemeClr val="accent1"/>
              </a:gs>
            </a:gsLst>
            <a:lin ang="2700000" scaled="1"/>
            <a:tileRect/>
          </a:gradFill>
          <a:ln w="9525"/>
          <a:scene3d>
            <a:camera prst="legacyPerspectiveBottomRight">
              <a:rot lat="0" lon="0" rev="0"/>
            </a:camera>
            <a:lightRig rig="legacyFlat1" dir="t"/>
          </a:scene3d>
          <a:sp3d extrusionH="430200" prstMaterial="legacyMatte">
            <a:bevelT w="13500" h="13500" prst="angle"/>
            <a:bevelB w="13500" h="13500" prst="angle"/>
            <a:extrusionClr>
              <a:schemeClr val="accent1"/>
            </a:extrusionClr>
          </a:sp3d>
        </p:spPr>
        <p:txBody>
          <a:bodyPr wrap="none" anchor="ctr">
            <a:flatTx/>
          </a:bodyPr>
          <a:p>
            <a:pPr lvl="0"/>
            <a:endParaRPr lang="zh-CN" altLang="en-US" dirty="0">
              <a:ea typeface="宋体" panose="02010600030101010101" pitchFamily="2" charset="-122"/>
            </a:endParaRPr>
          </a:p>
        </p:txBody>
      </p:sp>
      <p:sp>
        <p:nvSpPr>
          <p:cNvPr id="46088" name="WordArt 9"/>
          <p:cNvSpPr>
            <a:spLocks noTextEdit="1"/>
          </p:cNvSpPr>
          <p:nvPr/>
        </p:nvSpPr>
        <p:spPr>
          <a:xfrm rot="5400000">
            <a:off x="3354388" y="3417888"/>
            <a:ext cx="914400" cy="231775"/>
          </a:xfrm>
          <a:prstGeom prst="rect">
            <a:avLst/>
          </a:prstGeom>
        </p:spPr>
        <p:txBody>
          <a:bodyPr wrap="none" fromWordArt="1">
            <a:prstTxWarp prst="textPlain">
              <a:avLst>
                <a:gd name="adj" fmla="val 50000"/>
              </a:avLst>
            </a:prstTxWarp>
            <a:normAutofit fontScale="25000"/>
          </a:bodyPr>
          <a:p>
            <a:pPr algn="ctr"/>
            <a:r>
              <a:rPr lang="zh-CN" altLang="en-US" sz="3600">
                <a:solidFill>
                  <a:srgbClr val="FFFFFF"/>
                </a:solidFill>
                <a:effectLst>
                  <a:prstShdw prst="shdw17" dist="17961" dir="13499999">
                    <a:srgbClr val="080808"/>
                  </a:prstShdw>
                </a:effectLst>
                <a:latin typeface="Arial Black" panose="020B0A04020102020204" pitchFamily="2" charset="0"/>
                <a:ea typeface="Arial Black" panose="020B0A04020102020204" pitchFamily="2" charset="0"/>
              </a:rPr>
              <a:t>Growth</a:t>
            </a:r>
            <a:endParaRPr lang="zh-CN" altLang="en-US" sz="3600">
              <a:solidFill>
                <a:srgbClr val="FFFFFF"/>
              </a:solidFill>
              <a:effectLst>
                <a:prstShdw prst="shdw17" dist="17961" dir="13499999">
                  <a:srgbClr val="080808"/>
                </a:prstShdw>
              </a:effectLst>
              <a:latin typeface="Arial Black" panose="020B0A04020102020204" pitchFamily="2" charset="0"/>
              <a:ea typeface="Arial Black" panose="020B0A04020102020204" pitchFamily="2" charset="0"/>
            </a:endParaRPr>
          </a:p>
        </p:txBody>
      </p:sp>
      <p:sp>
        <p:nvSpPr>
          <p:cNvPr id="46089" name="WordArt 10"/>
          <p:cNvSpPr>
            <a:spLocks noTextEdit="1"/>
          </p:cNvSpPr>
          <p:nvPr/>
        </p:nvSpPr>
        <p:spPr>
          <a:xfrm rot="5400000">
            <a:off x="2873375" y="5002213"/>
            <a:ext cx="684213" cy="231775"/>
          </a:xfrm>
          <a:prstGeom prst="rect">
            <a:avLst/>
          </a:prstGeom>
        </p:spPr>
        <p:txBody>
          <a:bodyPr wrap="none" fromWordArt="1">
            <a:prstTxWarp prst="textPlain">
              <a:avLst>
                <a:gd name="adj" fmla="val 50000"/>
              </a:avLst>
            </a:prstTxWarp>
            <a:normAutofit fontScale="25000"/>
          </a:bodyPr>
          <a:p>
            <a:pPr algn="ctr"/>
            <a:r>
              <a:rPr lang="zh-CN" altLang="en-US" sz="3600">
                <a:solidFill>
                  <a:srgbClr val="FFFFFF"/>
                </a:solidFill>
                <a:effectLst>
                  <a:prstShdw prst="shdw17" dist="17961" dir="13499999">
                    <a:srgbClr val="080808"/>
                  </a:prstShdw>
                </a:effectLst>
                <a:latin typeface="Arial Black" panose="020B0A04020102020204" pitchFamily="2" charset="0"/>
                <a:ea typeface="Arial Black" panose="020B0A04020102020204" pitchFamily="2" charset="0"/>
              </a:rPr>
              <a:t>Start</a:t>
            </a:r>
            <a:endParaRPr lang="zh-CN" altLang="en-US" sz="3600">
              <a:solidFill>
                <a:srgbClr val="FFFFFF"/>
              </a:solidFill>
              <a:effectLst>
                <a:prstShdw prst="shdw17" dist="17961" dir="13499999">
                  <a:srgbClr val="080808"/>
                </a:prstShdw>
              </a:effectLst>
              <a:latin typeface="Arial Black" panose="020B0A04020102020204" pitchFamily="2" charset="0"/>
              <a:ea typeface="Arial Black" panose="020B0A04020102020204" pitchFamily="2" charset="0"/>
            </a:endParaRPr>
          </a:p>
        </p:txBody>
      </p:sp>
      <p:sp>
        <p:nvSpPr>
          <p:cNvPr id="46090" name="WordArt 11"/>
          <p:cNvSpPr>
            <a:spLocks noTextEdit="1"/>
          </p:cNvSpPr>
          <p:nvPr/>
        </p:nvSpPr>
        <p:spPr>
          <a:xfrm rot="5400000">
            <a:off x="3987800" y="2033588"/>
            <a:ext cx="788988" cy="284162"/>
          </a:xfrm>
          <a:prstGeom prst="rect">
            <a:avLst/>
          </a:prstGeom>
        </p:spPr>
        <p:txBody>
          <a:bodyPr wrap="none" fromWordArt="1">
            <a:prstTxWarp prst="textPlain">
              <a:avLst>
                <a:gd name="adj" fmla="val 50000"/>
              </a:avLst>
            </a:prstTxWarp>
            <a:normAutofit fontScale="50000"/>
          </a:bodyPr>
          <a:p>
            <a:pPr algn="ctr"/>
            <a:r>
              <a:rPr lang="zh-CN" altLang="en-US" sz="2000">
                <a:solidFill>
                  <a:srgbClr val="FFFFFF"/>
                </a:solidFill>
                <a:effectLst>
                  <a:prstShdw prst="shdw17" dist="17961" dir="13499999">
                    <a:srgbClr val="080808"/>
                  </a:prstShdw>
                </a:effectLst>
                <a:latin typeface="Arial Black" panose="020B0A04020102020204" pitchFamily="2" charset="0"/>
                <a:ea typeface="Arial Black" panose="020B0A04020102020204" pitchFamily="2" charset="0"/>
              </a:rPr>
              <a:t>Jump</a:t>
            </a:r>
            <a:endParaRPr lang="zh-CN" altLang="en-US" sz="2000">
              <a:solidFill>
                <a:srgbClr val="FFFFFF"/>
              </a:solidFill>
              <a:effectLst>
                <a:prstShdw prst="shdw17" dist="17961" dir="13499999">
                  <a:srgbClr val="080808"/>
                </a:prstShdw>
              </a:effectLst>
              <a:latin typeface="Arial Black" panose="020B0A04020102020204" pitchFamily="2" charset="0"/>
              <a:ea typeface="Arial Black" panose="020B0A04020102020204" pitchFamily="2" charset="0"/>
            </a:endParaRPr>
          </a:p>
        </p:txBody>
      </p:sp>
      <p:sp>
        <p:nvSpPr>
          <p:cNvPr id="46091" name="Text Box 12"/>
          <p:cNvSpPr txBox="1"/>
          <p:nvPr/>
        </p:nvSpPr>
        <p:spPr>
          <a:xfrm>
            <a:off x="4440238" y="1773238"/>
            <a:ext cx="1122362" cy="1078230"/>
          </a:xfrm>
          <a:prstGeom prst="rect">
            <a:avLst/>
          </a:prstGeom>
          <a:noFill/>
          <a:ln w="9525">
            <a:noFill/>
          </a:ln>
        </p:spPr>
        <p:txBody>
          <a:bodyPr anchor="t">
            <a:spAutoFit/>
          </a:bodyPr>
          <a:p>
            <a:pPr lvl="0">
              <a:lnSpc>
                <a:spcPct val="120000"/>
              </a:lnSpc>
              <a:spcBef>
                <a:spcPct val="50000"/>
              </a:spcBef>
            </a:pPr>
            <a:r>
              <a:rPr lang="zh-CN" altLang="en-US" b="1" dirty="0">
                <a:solidFill>
                  <a:srgbClr val="FFFFFF"/>
                </a:solidFill>
                <a:ea typeface="宋体" panose="02010600030101010101" pitchFamily="2" charset="-122"/>
              </a:rPr>
              <a:t>中国特色社会主义法律体系</a:t>
            </a:r>
            <a:endParaRPr lang="zh-CN" altLang="en-US" b="1" dirty="0">
              <a:solidFill>
                <a:srgbClr val="FFFFFF"/>
              </a:solidFill>
              <a:ea typeface="宋体" panose="02010600030101010101" pitchFamily="2" charset="-122"/>
            </a:endParaRPr>
          </a:p>
        </p:txBody>
      </p:sp>
      <p:sp>
        <p:nvSpPr>
          <p:cNvPr id="46092" name="Text Box 13"/>
          <p:cNvSpPr txBox="1"/>
          <p:nvPr/>
        </p:nvSpPr>
        <p:spPr>
          <a:xfrm>
            <a:off x="3863975" y="3148013"/>
            <a:ext cx="974725" cy="749300"/>
          </a:xfrm>
          <a:prstGeom prst="rect">
            <a:avLst/>
          </a:prstGeom>
          <a:noFill/>
          <a:ln w="9525">
            <a:noFill/>
          </a:ln>
        </p:spPr>
        <p:txBody>
          <a:bodyPr anchor="t">
            <a:spAutoFit/>
          </a:bodyPr>
          <a:p>
            <a:pPr lvl="0" algn="ctr">
              <a:lnSpc>
                <a:spcPct val="120000"/>
              </a:lnSpc>
              <a:spcBef>
                <a:spcPct val="50000"/>
              </a:spcBef>
            </a:pPr>
            <a:r>
              <a:rPr lang="zh-CN" altLang="en-US" b="1" dirty="0">
                <a:solidFill>
                  <a:srgbClr val="FFFFFF"/>
                </a:solidFill>
                <a:ea typeface="宋体" panose="02010600030101010101" pitchFamily="2" charset="-122"/>
              </a:rPr>
              <a:t>经济法体系</a:t>
            </a:r>
            <a:endParaRPr lang="zh-CN" altLang="en-US" b="1" dirty="0">
              <a:solidFill>
                <a:srgbClr val="FFFFFF"/>
              </a:solidFill>
              <a:ea typeface="宋体" panose="02010600030101010101" pitchFamily="2" charset="-122"/>
            </a:endParaRPr>
          </a:p>
        </p:txBody>
      </p:sp>
      <p:sp>
        <p:nvSpPr>
          <p:cNvPr id="46093" name="Text Box 14"/>
          <p:cNvSpPr txBox="1"/>
          <p:nvPr/>
        </p:nvSpPr>
        <p:spPr>
          <a:xfrm>
            <a:off x="3287713" y="4941888"/>
            <a:ext cx="889000" cy="530225"/>
          </a:xfrm>
          <a:prstGeom prst="rect">
            <a:avLst/>
          </a:prstGeom>
          <a:noFill/>
          <a:ln w="9525">
            <a:noFill/>
          </a:ln>
        </p:spPr>
        <p:txBody>
          <a:bodyPr anchor="t">
            <a:spAutoFit/>
          </a:bodyPr>
          <a:p>
            <a:pPr lvl="0">
              <a:lnSpc>
                <a:spcPct val="120000"/>
              </a:lnSpc>
              <a:spcBef>
                <a:spcPct val="50000"/>
              </a:spcBef>
            </a:pPr>
            <a:r>
              <a:rPr lang="zh-CN" altLang="en-US" sz="2000" b="1" dirty="0">
                <a:solidFill>
                  <a:srgbClr val="FFFFFF"/>
                </a:solidFill>
                <a:ea typeface="宋体" panose="02010600030101010101" pitchFamily="2" charset="-122"/>
              </a:rPr>
              <a:t>概念</a:t>
            </a:r>
            <a:r>
              <a:rPr lang="zh-CN" altLang="en-US" sz="2400" b="1" dirty="0">
                <a:solidFill>
                  <a:srgbClr val="FFFFFF"/>
                </a:solidFill>
                <a:ea typeface="宋体" panose="02010600030101010101" pitchFamily="2" charset="-122"/>
              </a:rPr>
              <a:t>       </a:t>
            </a:r>
            <a:endParaRPr lang="zh-CN" altLang="en-US" sz="2400" b="1" dirty="0">
              <a:solidFill>
                <a:srgbClr val="FFFFFF"/>
              </a:solidFill>
              <a:ea typeface="宋体" panose="02010600030101010101" pitchFamily="2" charset="-122"/>
            </a:endParaRPr>
          </a:p>
        </p:txBody>
      </p:sp>
      <p:sp>
        <p:nvSpPr>
          <p:cNvPr id="46094" name="Text Box 15"/>
          <p:cNvSpPr txBox="1"/>
          <p:nvPr/>
        </p:nvSpPr>
        <p:spPr>
          <a:xfrm>
            <a:off x="4583113" y="5084763"/>
            <a:ext cx="4464050" cy="426720"/>
          </a:xfrm>
          <a:prstGeom prst="rect">
            <a:avLst/>
          </a:prstGeom>
          <a:noFill/>
          <a:ln w="9525">
            <a:noFill/>
          </a:ln>
        </p:spPr>
        <p:txBody>
          <a:bodyPr anchor="t">
            <a:spAutoFit/>
          </a:bodyPr>
          <a:p>
            <a:pPr lvl="0">
              <a:lnSpc>
                <a:spcPct val="110000"/>
              </a:lnSpc>
              <a:spcBef>
                <a:spcPct val="50000"/>
              </a:spcBef>
              <a:buChar char="•"/>
            </a:pPr>
            <a:r>
              <a:rPr lang="zh-CN" altLang="en-US" sz="1600" b="1" dirty="0">
                <a:solidFill>
                  <a:srgbClr val="000000"/>
                </a:solidFill>
                <a:ea typeface="宋体" panose="02010600030101010101" pitchFamily="2" charset="-122"/>
              </a:rPr>
              <a:t> </a:t>
            </a:r>
            <a:r>
              <a:rPr lang="zh-CN" altLang="en-US" sz="2000" b="1" dirty="0">
                <a:solidFill>
                  <a:srgbClr val="000000"/>
                </a:solidFill>
                <a:ea typeface="宋体" panose="02010600030101010101" pitchFamily="2" charset="-122"/>
              </a:rPr>
              <a:t>词源、概念、特征、基本原则</a:t>
            </a:r>
            <a:endParaRPr lang="zh-CN" altLang="en-US" sz="2000" b="1" dirty="0">
              <a:solidFill>
                <a:srgbClr val="000000"/>
              </a:solidFill>
              <a:ea typeface="宋体" panose="02010600030101010101" pitchFamily="2" charset="-122"/>
            </a:endParaRPr>
          </a:p>
        </p:txBody>
      </p:sp>
      <p:sp>
        <p:nvSpPr>
          <p:cNvPr id="46095" name="Text Box 16"/>
          <p:cNvSpPr txBox="1"/>
          <p:nvPr/>
        </p:nvSpPr>
        <p:spPr>
          <a:xfrm>
            <a:off x="5519738" y="1916113"/>
            <a:ext cx="4392612" cy="1196975"/>
          </a:xfrm>
          <a:prstGeom prst="rect">
            <a:avLst/>
          </a:prstGeom>
          <a:noFill/>
          <a:ln w="9525">
            <a:noFill/>
          </a:ln>
        </p:spPr>
        <p:txBody>
          <a:bodyPr anchor="t">
            <a:spAutoFit/>
          </a:bodyPr>
          <a:p>
            <a:pPr lvl="0">
              <a:lnSpc>
                <a:spcPct val="110000"/>
              </a:lnSpc>
              <a:spcBef>
                <a:spcPct val="50000"/>
              </a:spcBef>
              <a:buChar char="•"/>
            </a:pPr>
            <a:r>
              <a:rPr lang="zh-CN" altLang="en-US" sz="1600" b="1" dirty="0">
                <a:ea typeface="宋体" panose="02010600030101010101" pitchFamily="2" charset="-122"/>
              </a:rPr>
              <a:t>我国的法律体系大体由在宪法统领下的宪法及宪法相关法、民法商法、</a:t>
            </a:r>
            <a:r>
              <a:rPr lang="zh-CN" altLang="en-US" sz="1600" b="1" dirty="0">
                <a:ea typeface="宋体" panose="02010600030101010101" pitchFamily="2" charset="-122"/>
                <a:hlinkClick r:id="rId1"/>
              </a:rPr>
              <a:t>行政法</a:t>
            </a:r>
            <a:r>
              <a:rPr lang="zh-CN" altLang="en-US" sz="1600" b="1" dirty="0">
                <a:ea typeface="宋体" panose="02010600030101010101" pitchFamily="2" charset="-122"/>
              </a:rPr>
              <a:t>、</a:t>
            </a:r>
            <a:r>
              <a:rPr lang="zh-CN" altLang="en-US" sz="1600" b="1" dirty="0">
                <a:ea typeface="宋体" panose="02010600030101010101" pitchFamily="2" charset="-122"/>
                <a:hlinkClick r:id="rId2"/>
              </a:rPr>
              <a:t>经济法</a:t>
            </a:r>
            <a:r>
              <a:rPr lang="zh-CN" altLang="en-US" sz="1600" b="1" dirty="0">
                <a:ea typeface="宋体" panose="02010600030101010101" pitchFamily="2" charset="-122"/>
              </a:rPr>
              <a:t>、</a:t>
            </a:r>
            <a:r>
              <a:rPr lang="zh-CN" altLang="en-US" sz="1600" b="1" dirty="0">
                <a:ea typeface="宋体" panose="02010600030101010101" pitchFamily="2" charset="-122"/>
                <a:hlinkClick r:id="rId3"/>
              </a:rPr>
              <a:t>社会法</a:t>
            </a:r>
            <a:r>
              <a:rPr lang="zh-CN" altLang="en-US" sz="1600" b="1" dirty="0">
                <a:ea typeface="宋体" panose="02010600030101010101" pitchFamily="2" charset="-122"/>
              </a:rPr>
              <a:t>、</a:t>
            </a:r>
            <a:r>
              <a:rPr lang="zh-CN" altLang="en-US" sz="1600" b="1" dirty="0">
                <a:ea typeface="宋体" panose="02010600030101010101" pitchFamily="2" charset="-122"/>
                <a:hlinkClick r:id="rId4"/>
              </a:rPr>
              <a:t>刑法</a:t>
            </a:r>
            <a:r>
              <a:rPr lang="zh-CN" altLang="en-US" sz="1600" b="1" dirty="0">
                <a:ea typeface="宋体" panose="02010600030101010101" pitchFamily="2" charset="-122"/>
              </a:rPr>
              <a:t>、诉讼与非诉讼程序法等七个部分构成。</a:t>
            </a:r>
            <a:r>
              <a:rPr lang="zh-CN" altLang="en-US" dirty="0">
                <a:ea typeface="宋体" panose="02010600030101010101" pitchFamily="2" charset="-122"/>
              </a:rPr>
              <a:t> </a:t>
            </a:r>
            <a:endParaRPr lang="en-US" altLang="x-none" dirty="0">
              <a:ea typeface="宋体" panose="02010600030101010101" pitchFamily="2" charset="-122"/>
            </a:endParaRPr>
          </a:p>
        </p:txBody>
      </p:sp>
      <p:sp>
        <p:nvSpPr>
          <p:cNvPr id="46096" name="Text Box 17"/>
          <p:cNvSpPr txBox="1"/>
          <p:nvPr/>
        </p:nvSpPr>
        <p:spPr>
          <a:xfrm>
            <a:off x="4943475" y="3500438"/>
            <a:ext cx="5040313" cy="762000"/>
          </a:xfrm>
          <a:prstGeom prst="rect">
            <a:avLst/>
          </a:prstGeom>
          <a:noFill/>
          <a:ln w="9525">
            <a:noFill/>
          </a:ln>
        </p:spPr>
        <p:txBody>
          <a:bodyPr anchor="t">
            <a:spAutoFit/>
          </a:bodyPr>
          <a:p>
            <a:pPr lvl="0">
              <a:lnSpc>
                <a:spcPct val="110000"/>
              </a:lnSpc>
              <a:spcBef>
                <a:spcPct val="50000"/>
              </a:spcBef>
              <a:buChar char="•"/>
            </a:pPr>
            <a:r>
              <a:rPr lang="zh-CN" altLang="en-US" sz="2000" b="1" dirty="0">
                <a:solidFill>
                  <a:srgbClr val="000000"/>
                </a:solidFill>
                <a:ea typeface="宋体" panose="02010600030101010101" pitchFamily="2" charset="-122"/>
              </a:rPr>
              <a:t>  市场主体法、  市场运行法、</a:t>
            </a:r>
            <a:r>
              <a:rPr lang="en-US" altLang="x-none" sz="2000" b="1" dirty="0">
                <a:solidFill>
                  <a:srgbClr val="000000"/>
                </a:solidFill>
                <a:ea typeface="宋体" panose="02010600030101010101" pitchFamily="2" charset="-122"/>
              </a:rPr>
              <a:t> </a:t>
            </a:r>
            <a:r>
              <a:rPr lang="en-US" altLang="x-none" sz="2000" dirty="0">
                <a:solidFill>
                  <a:srgbClr val="000000"/>
                </a:solidFill>
                <a:ea typeface="宋体" panose="02010600030101010101" pitchFamily="2" charset="-122"/>
              </a:rPr>
              <a:t> </a:t>
            </a:r>
            <a:r>
              <a:rPr lang="zh-CN" altLang="en-US" sz="2000" b="1" dirty="0">
                <a:solidFill>
                  <a:srgbClr val="000000"/>
                </a:solidFill>
                <a:ea typeface="宋体" panose="02010600030101010101" pitchFamily="2" charset="-122"/>
              </a:rPr>
              <a:t>宏观调控法、</a:t>
            </a:r>
            <a:r>
              <a:rPr lang="en-US" altLang="x-none" sz="2000" b="1" dirty="0">
                <a:solidFill>
                  <a:srgbClr val="000000"/>
                </a:solidFill>
                <a:ea typeface="宋体" panose="02010600030101010101" pitchFamily="2" charset="-122"/>
              </a:rPr>
              <a:t> </a:t>
            </a:r>
            <a:r>
              <a:rPr lang="en-US" altLang="x-none" sz="2000" dirty="0">
                <a:solidFill>
                  <a:srgbClr val="000000"/>
                </a:solidFill>
                <a:ea typeface="宋体" panose="02010600030101010101" pitchFamily="2" charset="-122"/>
              </a:rPr>
              <a:t> </a:t>
            </a:r>
            <a:r>
              <a:rPr lang="zh-CN" altLang="en-US" sz="2000" b="1" dirty="0">
                <a:solidFill>
                  <a:srgbClr val="000000"/>
                </a:solidFill>
                <a:ea typeface="宋体" panose="02010600030101010101" pitchFamily="2" charset="-122"/>
              </a:rPr>
              <a:t>社会保障法</a:t>
            </a:r>
            <a:endParaRPr lang="zh-CN" altLang="en-US" sz="2000" b="1" dirty="0">
              <a:solidFill>
                <a:srgbClr val="000000"/>
              </a:solidFill>
              <a:ea typeface="宋体" panose="02010600030101010101" pitchFamily="2" charset="-122"/>
            </a:endParaRPr>
          </a:p>
        </p:txBody>
      </p:sp>
      <p:sp>
        <p:nvSpPr>
          <p:cNvPr id="46097" name="Rectangle 2"/>
          <p:cNvSpPr/>
          <p:nvPr/>
        </p:nvSpPr>
        <p:spPr>
          <a:xfrm>
            <a:off x="1524000" y="260350"/>
            <a:ext cx="3276600" cy="563563"/>
          </a:xfrm>
          <a:prstGeom prst="rect">
            <a:avLst/>
          </a:prstGeom>
          <a:noFill/>
          <a:ln w="9525">
            <a:noFill/>
          </a:ln>
          <a:effectLst>
            <a:outerShdw dist="28398" dir="1593903" algn="ctr" rotWithShape="0">
              <a:schemeClr val="bg1">
                <a:alpha val="50000"/>
              </a:schemeClr>
            </a:outerShdw>
          </a:effectLst>
        </p:spPr>
        <p:txBody>
          <a:bodyPr anchor="ctr"/>
          <a:p>
            <a:pPr lvl="0" algn="ctr"/>
            <a:r>
              <a:rPr lang="zh-CN" altLang="en-US" sz="4400">
                <a:ea typeface="黑体" panose="02010609060101010101" pitchFamily="2" charset="-122"/>
                <a:sym typeface="Calibri" panose="020F0502020204030204" charset="0"/>
              </a:rPr>
              <a:t>经济法概述</a:t>
            </a:r>
            <a:endParaRPr lang="zh-CN" altLang="en-US" sz="4400">
              <a:ea typeface="黑体" panose="02010609060101010101" pitchFamily="2" charset="-122"/>
              <a:sym typeface="Calibri" panose="020F0502020204030204" charset="0"/>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1010" name="标题 171009"/>
          <p:cNvSpPr>
            <a:spLocks noGrp="1"/>
          </p:cNvSpPr>
          <p:nvPr>
            <p:ph type="title"/>
          </p:nvPr>
        </p:nvSpPr>
        <p:spPr>
          <a:xfrm>
            <a:off x="2927350" y="333375"/>
            <a:ext cx="7740650" cy="1143000"/>
          </a:xfrm>
        </p:spPr>
        <p:txBody>
          <a:bodyPr lIns="92075" tIns="46038" rIns="92075" bIns="46038" anchor="ctr">
            <a:normAutofit fontScale="90000"/>
          </a:bodyPr>
          <a:p>
            <a:br>
              <a:rPr lang="en-US" altLang="zh-CN" sz="4000" b="1" dirty="0"/>
            </a:br>
            <a:br>
              <a:rPr lang="en-US" altLang="zh-CN" sz="4000" b="1" dirty="0"/>
            </a:br>
            <a:r>
              <a:rPr lang="zh-CN" altLang="en-US" b="1" i="0" dirty="0">
                <a:solidFill>
                  <a:schemeClr val="bg1"/>
                </a:solidFill>
                <a:latin typeface="黑体" panose="02010609060101010101" pitchFamily="2" charset="-122"/>
                <a:ea typeface="黑体" panose="02010609060101010101" pitchFamily="2" charset="-122"/>
              </a:rPr>
              <a:t>第一节 经济法的概念</a:t>
            </a:r>
            <a:br>
              <a:rPr lang="zh-CN" altLang="en-US" b="1" i="0" dirty="0">
                <a:solidFill>
                  <a:schemeClr val="bg1"/>
                </a:solidFill>
                <a:latin typeface="黑体" panose="02010609060101010101" pitchFamily="2" charset="-122"/>
                <a:ea typeface="黑体" panose="02010609060101010101" pitchFamily="2" charset="-122"/>
              </a:rPr>
            </a:br>
            <a:r>
              <a:rPr lang="zh-CN" altLang="en-US" b="1" i="0" dirty="0">
                <a:solidFill>
                  <a:schemeClr val="bg1"/>
                </a:solidFill>
                <a:latin typeface="黑体" panose="02010609060101010101" pitchFamily="2" charset="-122"/>
                <a:ea typeface="黑体" panose="02010609060101010101" pitchFamily="2" charset="-122"/>
              </a:rPr>
              <a:t>       及其调整对象</a:t>
            </a:r>
            <a:br>
              <a:rPr lang="zh-CN" altLang="en-US" b="1" i="0" dirty="0">
                <a:solidFill>
                  <a:schemeClr val="bg1"/>
                </a:solidFill>
                <a:latin typeface="黑体" panose="02010609060101010101" pitchFamily="2" charset="-122"/>
                <a:ea typeface="黑体" panose="02010609060101010101" pitchFamily="2" charset="-122"/>
              </a:rPr>
            </a:br>
            <a:br>
              <a:rPr lang="zh-CN" altLang="en-US" b="1" dirty="0"/>
            </a:br>
            <a:r>
              <a:rPr lang="zh-CN" altLang="en-US" sz="4000" b="1" dirty="0">
                <a:solidFill>
                  <a:schemeClr val="bg1"/>
                </a:solidFill>
              </a:rPr>
              <a:t>一、经济法的产生</a:t>
            </a:r>
            <a:br>
              <a:rPr lang="zh-CN" altLang="en-US" sz="4000" b="1" dirty="0">
                <a:solidFill>
                  <a:schemeClr val="bg1"/>
                </a:solidFill>
              </a:rPr>
            </a:br>
            <a:endParaRPr lang="zh-CN" altLang="en-US" sz="4000" b="1">
              <a:solidFill>
                <a:schemeClr val="bg1"/>
              </a:solidFill>
            </a:endParaRPr>
          </a:p>
        </p:txBody>
      </p:sp>
      <p:sp>
        <p:nvSpPr>
          <p:cNvPr id="171011" name="文本占位符 171010"/>
          <p:cNvSpPr>
            <a:spLocks noGrp="1"/>
          </p:cNvSpPr>
          <p:nvPr>
            <p:ph type="body" idx="1"/>
          </p:nvPr>
        </p:nvSpPr>
        <p:spPr>
          <a:xfrm>
            <a:off x="1539875" y="534035"/>
            <a:ext cx="9128125" cy="5990590"/>
          </a:xfrm>
        </p:spPr>
        <p:txBody>
          <a:bodyPr lIns="92075" tIns="46038" rIns="92075" bIns="46038"/>
          <a:p>
            <a:pPr lvl="1">
              <a:lnSpc>
                <a:spcPct val="110000"/>
              </a:lnSpc>
              <a:buNone/>
            </a:pPr>
            <a:r>
              <a:rPr lang="en-US" altLang="zh-CN" sz="3200" dirty="0"/>
              <a:t>          </a:t>
            </a:r>
            <a:endParaRPr lang="en-US" altLang="zh-CN" sz="3200" dirty="0"/>
          </a:p>
          <a:p>
            <a:pPr lvl="1">
              <a:lnSpc>
                <a:spcPct val="110000"/>
              </a:lnSpc>
              <a:buNone/>
            </a:pPr>
            <a:r>
              <a:rPr lang="en-US" altLang="zh-CN" sz="3200" dirty="0">
                <a:solidFill>
                  <a:srgbClr val="FF3300"/>
                </a:solidFill>
                <a:ea typeface="黑体" panose="02010609060101010101" pitchFamily="2" charset="-122"/>
              </a:rPr>
              <a:t> 1.</a:t>
            </a:r>
            <a:r>
              <a:rPr lang="zh-CN" altLang="en-US" sz="3200" dirty="0">
                <a:solidFill>
                  <a:srgbClr val="FF3300"/>
                </a:solidFill>
                <a:ea typeface="黑体" panose="02010609060101010101" pitchFamily="2" charset="-122"/>
              </a:rPr>
              <a:t>经济法的产生和形成</a:t>
            </a:r>
            <a:endParaRPr lang="zh-CN" altLang="en-US" sz="3200" dirty="0">
              <a:solidFill>
                <a:srgbClr val="FF3300"/>
              </a:solidFill>
              <a:ea typeface="黑体" panose="02010609060101010101" pitchFamily="2" charset="-122"/>
            </a:endParaRPr>
          </a:p>
          <a:p>
            <a:pPr lvl="1">
              <a:lnSpc>
                <a:spcPct val="110000"/>
              </a:lnSpc>
              <a:buNone/>
            </a:pPr>
            <a:r>
              <a:rPr lang="zh-CN" altLang="en-US" sz="2800" b="1" dirty="0">
                <a:solidFill>
                  <a:schemeClr val="bg1"/>
                </a:solidFill>
                <a:latin typeface="楷体_GB2312" pitchFamily="49" charset="-122"/>
                <a:ea typeface="楷体_GB2312" pitchFamily="49" charset="-122"/>
              </a:rPr>
              <a:t> </a:t>
            </a:r>
            <a:r>
              <a:rPr lang="zh-CN" altLang="en-US" sz="2800" b="1" dirty="0">
                <a:solidFill>
                  <a:schemeClr val="tx1"/>
                </a:solidFill>
                <a:effectLst>
                  <a:outerShdw blurRad="38100" dist="19050" dir="2700000" algn="tl" rotWithShape="0">
                    <a:schemeClr val="dk1">
                      <a:alpha val="40000"/>
                    </a:schemeClr>
                  </a:outerShdw>
                </a:effectLst>
                <a:latin typeface="楷体_GB2312" pitchFamily="49" charset="-122"/>
                <a:ea typeface="楷体_GB2312" pitchFamily="49" charset="-122"/>
              </a:rPr>
              <a:t>资本主义从自由竞争发展到垄断阶段以后，资本主义国家纷纷放弃了“自由放任主义”转向“国家干预主义”，即普遍采纳了凯恩斯提出的实行国家干预经济生活的主张。于是，资本主义各国通过经济立法，直接干预国民经济成为普遍现象。</a:t>
            </a:r>
            <a:endParaRPr lang="zh-CN" altLang="en-US" sz="2800" b="1" dirty="0">
              <a:solidFill>
                <a:schemeClr val="bg1"/>
              </a:solidFill>
              <a:latin typeface="楷体_GB2312" pitchFamily="49" charset="-122"/>
              <a:ea typeface="楷体_GB2312" pitchFamily="49" charset="-122"/>
            </a:endParaRPr>
          </a:p>
        </p:txBody>
      </p:sp>
      <p:sp>
        <p:nvSpPr>
          <p:cNvPr id="171013" name="爆炸形 1 171012"/>
          <p:cNvSpPr/>
          <p:nvPr/>
        </p:nvSpPr>
        <p:spPr>
          <a:xfrm>
            <a:off x="7522845" y="533718"/>
            <a:ext cx="2879725" cy="1439862"/>
          </a:xfrm>
          <a:prstGeom prst="irregularSeal1">
            <a:avLst/>
          </a:prstGeom>
          <a:solidFill>
            <a:schemeClr val="accent1"/>
          </a:solidFill>
          <a:ln w="12700" cap="flat" cmpd="sng">
            <a:solidFill>
              <a:srgbClr val="0000FF"/>
            </a:solidFill>
            <a:prstDash val="solid"/>
            <a:miter/>
            <a:headEnd type="none" w="sm" len="sm"/>
            <a:tailEnd type="none" w="sm" len="sm"/>
          </a:ln>
        </p:spPr>
        <p:txBody>
          <a:bodyPr wrap="none" anchor="ctr"/>
          <a:p>
            <a:pPr lvl="0" algn="ctr">
              <a:spcBef>
                <a:spcPct val="20000"/>
              </a:spcBef>
            </a:pPr>
            <a:r>
              <a:rPr lang="zh-CN" altLang="en-US" sz="3600" dirty="0">
                <a:solidFill>
                  <a:srgbClr val="0000FF"/>
                </a:solidFill>
                <a:latin typeface="Times New Roman" panose="02020603050405020304" pitchFamily="18" charset="0"/>
                <a:ea typeface="楷体_GB2312" pitchFamily="49" charset="-122"/>
              </a:rPr>
              <a:t>为什么？</a:t>
            </a:r>
            <a:endParaRPr lang="zh-CN" altLang="en-US" sz="3600" dirty="0">
              <a:solidFill>
                <a:srgbClr val="0000FF"/>
              </a:solidFill>
              <a:latin typeface="Times New Roman" panose="02020603050405020304" pitchFamily="18" charset="0"/>
              <a:ea typeface="楷体_GB2312" pitchFamily="49" charset="-122"/>
            </a:endParaRPr>
          </a:p>
        </p:txBody>
      </p:sp>
    </p:spTree>
  </p:cSld>
  <p:clrMapOvr>
    <a:masterClrMapping/>
  </p:clrMapOvr>
  <p:transition spd="med">
    <p:zoom/>
    <p:sndAc>
      <p:stSnd>
        <p:snd r:embed="rId1"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3000"/>
                                  </p:stCondLst>
                                  <p:childTnLst>
                                    <p:set>
                                      <p:cBhvr>
                                        <p:cTn id="6" dur="1" fill="hold">
                                          <p:stCondLst>
                                            <p:cond delay="0"/>
                                          </p:stCondLst>
                                        </p:cTn>
                                        <p:tgtEl>
                                          <p:spTgt spid="171011"/>
                                        </p:tgtEl>
                                        <p:attrNameLst>
                                          <p:attrName>style.visibility</p:attrName>
                                        </p:attrNameLst>
                                      </p:cBhvr>
                                      <p:to>
                                        <p:strVal val="visible"/>
                                      </p:to>
                                    </p:set>
                                    <p:anim calcmode="lin" valueType="num">
                                      <p:cBhvr additive="base">
                                        <p:cTn id="7" dur="500" fill="hold"/>
                                        <p:tgtEl>
                                          <p:spTgt spid="171011"/>
                                        </p:tgtEl>
                                        <p:attrNameLst>
                                          <p:attrName>ppt_x</p:attrName>
                                        </p:attrNameLst>
                                      </p:cBhvr>
                                      <p:tavLst>
                                        <p:tav tm="0">
                                          <p:val>
                                            <p:strVal val="1+#ppt_w/2"/>
                                          </p:val>
                                        </p:tav>
                                        <p:tav tm="100000">
                                          <p:val>
                                            <p:strVal val="#ppt_x"/>
                                          </p:val>
                                        </p:tav>
                                      </p:tavLst>
                                    </p:anim>
                                    <p:anim calcmode="lin" valueType="num">
                                      <p:cBhvr additive="base">
                                        <p:cTn id="8" dur="500" fill="hold"/>
                                        <p:tgtEl>
                                          <p:spTgt spid="171011"/>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1" grpId="0" uiExpand="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5521</Words>
  <Application>WPS 演示</Application>
  <PresentationFormat>宽屏</PresentationFormat>
  <Paragraphs>458</Paragraphs>
  <Slides>47</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47</vt:i4>
      </vt:variant>
    </vt:vector>
  </HeadingPairs>
  <TitlesOfParts>
    <vt:vector size="62" baseType="lpstr">
      <vt:lpstr>Arial</vt:lpstr>
      <vt:lpstr>宋体</vt:lpstr>
      <vt:lpstr>Wingdings</vt:lpstr>
      <vt:lpstr>Calibri</vt:lpstr>
      <vt:lpstr>微软雅黑</vt:lpstr>
      <vt:lpstr>黑体</vt:lpstr>
      <vt:lpstr>Arial Black</vt:lpstr>
      <vt:lpstr>楷体_GB2312</vt:lpstr>
      <vt:lpstr>Times New Roman</vt:lpstr>
      <vt:lpstr>Arial Unicode MS</vt:lpstr>
      <vt:lpstr>Calibri Light</vt:lpstr>
      <vt:lpstr>Tahoma</vt:lpstr>
      <vt:lpstr>Verdana</vt:lpstr>
      <vt:lpstr>新宋体</vt:lpstr>
      <vt:lpstr>Office 主题</vt:lpstr>
      <vt:lpstr>PowerPoint 演示文稿</vt:lpstr>
      <vt:lpstr>学习目标</vt:lpstr>
      <vt:lpstr>PowerPoint 演示文稿</vt:lpstr>
      <vt:lpstr>PowerPoint 演示文稿</vt:lpstr>
      <vt:lpstr>PowerPoint 演示文稿</vt:lpstr>
      <vt:lpstr>PowerPoint 演示文稿</vt:lpstr>
      <vt:lpstr>PowerPoint 演示文稿</vt:lpstr>
      <vt:lpstr>PowerPoint 演示文稿</vt:lpstr>
      <vt:lpstr>  第一节 经济法的概念        及其调整对象  一、经济法的产生 </vt:lpstr>
      <vt:lpstr>PowerPoint 演示文稿</vt:lpstr>
      <vt:lpstr>导入案例</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2.中国经济法的产生</vt:lpstr>
      <vt:lpstr>PowerPoint 演示文稿</vt:lpstr>
      <vt:lpstr>  理解时注意</vt:lpstr>
      <vt:lpstr>示   例</vt:lpstr>
      <vt:lpstr>PowerPoint 演示文稿</vt:lpstr>
      <vt:lpstr>果农诉县政府垄断案</vt:lpstr>
      <vt:lpstr>经济法与民法、行政法之比较: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辩析：小明同学乘坐18路公交车</vt:lpstr>
      <vt:lpstr>6.经济法的调整对象</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Gaoyang</dc:creator>
  <cp:lastModifiedBy>   无名</cp:lastModifiedBy>
  <cp:revision>42</cp:revision>
  <dcterms:created xsi:type="dcterms:W3CDTF">2015-05-05T08:02:00Z</dcterms:created>
  <dcterms:modified xsi:type="dcterms:W3CDTF">2018-03-11T12:13:55Z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