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90" r:id="rId3"/>
  </p:sldMasterIdLst>
  <p:notesMasterIdLst>
    <p:notesMasterId r:id="rId55"/>
  </p:notesMasterIdLst>
  <p:handoutMasterIdLst>
    <p:handoutMasterId r:id="rId56"/>
  </p:handoutMasterIdLst>
  <p:sldIdLst>
    <p:sldId id="504" r:id="rId4"/>
    <p:sldId id="505" r:id="rId5"/>
    <p:sldId id="506" r:id="rId6"/>
    <p:sldId id="507" r:id="rId7"/>
    <p:sldId id="530" r:id="rId8"/>
    <p:sldId id="508" r:id="rId9"/>
    <p:sldId id="476" r:id="rId10"/>
    <p:sldId id="509" r:id="rId11"/>
    <p:sldId id="510" r:id="rId12"/>
    <p:sldId id="511" r:id="rId13"/>
    <p:sldId id="512" r:id="rId14"/>
    <p:sldId id="513" r:id="rId15"/>
    <p:sldId id="514" r:id="rId16"/>
    <p:sldId id="392" r:id="rId17"/>
    <p:sldId id="515" r:id="rId18"/>
    <p:sldId id="482" r:id="rId19"/>
    <p:sldId id="443" r:id="rId20"/>
    <p:sldId id="444" r:id="rId21"/>
    <p:sldId id="442" r:id="rId22"/>
    <p:sldId id="445" r:id="rId23"/>
    <p:sldId id="447" r:id="rId24"/>
    <p:sldId id="516" r:id="rId25"/>
    <p:sldId id="485" r:id="rId26"/>
    <p:sldId id="486" r:id="rId27"/>
    <p:sldId id="453" r:id="rId28"/>
    <p:sldId id="517" r:id="rId29"/>
    <p:sldId id="519" r:id="rId30"/>
    <p:sldId id="446" r:id="rId31"/>
    <p:sldId id="489" r:id="rId32"/>
    <p:sldId id="491" r:id="rId33"/>
    <p:sldId id="488" r:id="rId34"/>
    <p:sldId id="490" r:id="rId35"/>
    <p:sldId id="520" r:id="rId36"/>
    <p:sldId id="456" r:id="rId37"/>
    <p:sldId id="461" r:id="rId38"/>
    <p:sldId id="463" r:id="rId39"/>
    <p:sldId id="470" r:id="rId40"/>
    <p:sldId id="525" r:id="rId41"/>
    <p:sldId id="521" r:id="rId42"/>
    <p:sldId id="522" r:id="rId43"/>
    <p:sldId id="523" r:id="rId44"/>
    <p:sldId id="524" r:id="rId45"/>
    <p:sldId id="437" r:id="rId46"/>
    <p:sldId id="526" r:id="rId47"/>
    <p:sldId id="464" r:id="rId48"/>
    <p:sldId id="527" r:id="rId49"/>
    <p:sldId id="468" r:id="rId50"/>
    <p:sldId id="528" r:id="rId51"/>
    <p:sldId id="529" r:id="rId52"/>
    <p:sldId id="373" r:id="rId53"/>
    <p:sldId id="310"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794"/>
    <a:srgbClr val="5B925B"/>
    <a:srgbClr val="E65C5D"/>
    <a:srgbClr val="00000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1E118C-3E7E-4B3F-B244-5225E06079C7}" type="datetimeFigureOut">
              <a:rPr lang="zh-CN" altLang="en-US" smtClean="0"/>
              <a:t>2017-11-03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96B5D2-9326-4FFF-B309-656118F41128}" type="slidenum">
              <a:rPr lang="zh-CN" altLang="en-US" smtClean="0"/>
              <a:t>‹#›</a:t>
            </a:fld>
            <a:endParaRPr lang="zh-CN" altLang="en-US"/>
          </a:p>
        </p:txBody>
      </p:sp>
    </p:spTree>
    <p:extLst>
      <p:ext uri="{BB962C8B-B14F-4D97-AF65-F5344CB8AC3E}">
        <p14:creationId xmlns:p14="http://schemas.microsoft.com/office/powerpoint/2010/main" val="2520522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4F92F-AD70-4F5F-8297-CD02442A24E5}" type="datetimeFigureOut">
              <a:rPr lang="zh-CN" altLang="en-US" smtClean="0"/>
              <a:t>2017-11-03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D95D8-4E31-4F6D-B80F-859AD32282BB}" type="slidenum">
              <a:rPr lang="zh-CN" altLang="en-US" smtClean="0"/>
              <a:t>‹#›</a:t>
            </a:fld>
            <a:endParaRPr lang="zh-CN" altLang="en-US"/>
          </a:p>
        </p:txBody>
      </p:sp>
    </p:spTree>
    <p:extLst>
      <p:ext uri="{BB962C8B-B14F-4D97-AF65-F5344CB8AC3E}">
        <p14:creationId xmlns:p14="http://schemas.microsoft.com/office/powerpoint/2010/main" val="20477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solidFill>
                  <a:prstClr val="black"/>
                </a:solidFill>
              </a:rPr>
              <a:pPr fontAlgn="base">
                <a:spcBef>
                  <a:spcPct val="0"/>
                </a:spcBef>
                <a:spcAft>
                  <a:spcPct val="0"/>
                </a:spcAft>
                <a:defRPr/>
              </a:pPr>
              <a:t>1</a:t>
            </a:fld>
            <a:endParaRPr lang="en-US" altLang="zh-CN">
              <a:solidFill>
                <a:prstClr val="black"/>
              </a:solidFill>
            </a:endParaRPr>
          </a:p>
        </p:txBody>
      </p:sp>
    </p:spTree>
    <p:extLst>
      <p:ext uri="{BB962C8B-B14F-4D97-AF65-F5344CB8AC3E}">
        <p14:creationId xmlns:p14="http://schemas.microsoft.com/office/powerpoint/2010/main" val="250575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43</a:t>
            </a:fld>
            <a:endParaRPr lang="zh-CN" altLang="en-US" sz="1200" smtClean="0"/>
          </a:p>
        </p:txBody>
      </p:sp>
    </p:spTree>
    <p:extLst>
      <p:ext uri="{BB962C8B-B14F-4D97-AF65-F5344CB8AC3E}">
        <p14:creationId xmlns:p14="http://schemas.microsoft.com/office/powerpoint/2010/main" val="46537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solidFill>
                  <a:prstClr val="black"/>
                </a:solidFill>
              </a:rPr>
              <a:pPr fontAlgn="base">
                <a:spcBef>
                  <a:spcPct val="0"/>
                </a:spcBef>
                <a:spcAft>
                  <a:spcPct val="0"/>
                </a:spcAft>
                <a:defRPr/>
              </a:pPr>
              <a:t>2</a:t>
            </a:fld>
            <a:endParaRPr lang="en-US" altLang="zh-CN">
              <a:solidFill>
                <a:prstClr val="black"/>
              </a:solidFill>
            </a:endParaRPr>
          </a:p>
        </p:txBody>
      </p:sp>
    </p:spTree>
    <p:extLst>
      <p:ext uri="{BB962C8B-B14F-4D97-AF65-F5344CB8AC3E}">
        <p14:creationId xmlns:p14="http://schemas.microsoft.com/office/powerpoint/2010/main" val="292364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solidFill>
                  <a:prstClr val="black"/>
                </a:solidFill>
              </a:rPr>
              <a:pPr fontAlgn="base">
                <a:spcBef>
                  <a:spcPct val="0"/>
                </a:spcBef>
                <a:spcAft>
                  <a:spcPct val="0"/>
                </a:spcAft>
                <a:defRPr/>
              </a:pPr>
              <a:t>3</a:t>
            </a:fld>
            <a:endParaRPr lang="en-US" altLang="zh-CN">
              <a:solidFill>
                <a:prstClr val="black"/>
              </a:solidFill>
            </a:endParaRPr>
          </a:p>
        </p:txBody>
      </p:sp>
    </p:spTree>
    <p:extLst>
      <p:ext uri="{BB962C8B-B14F-4D97-AF65-F5344CB8AC3E}">
        <p14:creationId xmlns:p14="http://schemas.microsoft.com/office/powerpoint/2010/main" val="36935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95637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12</a:t>
            </a:fld>
            <a:endParaRPr lang="zh-CN" altLang="en-US" sz="1200" smtClean="0">
              <a:solidFill>
                <a:prstClr val="black"/>
              </a:solidFill>
            </a:endParaRPr>
          </a:p>
        </p:txBody>
      </p:sp>
    </p:spTree>
    <p:extLst>
      <p:ext uri="{BB962C8B-B14F-4D97-AF65-F5344CB8AC3E}">
        <p14:creationId xmlns:p14="http://schemas.microsoft.com/office/powerpoint/2010/main" val="334604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13</a:t>
            </a:fld>
            <a:endParaRPr lang="zh-CN" altLang="en-US" sz="1200" smtClean="0">
              <a:solidFill>
                <a:prstClr val="black"/>
              </a:solidFill>
            </a:endParaRPr>
          </a:p>
        </p:txBody>
      </p:sp>
    </p:spTree>
    <p:extLst>
      <p:ext uri="{BB962C8B-B14F-4D97-AF65-F5344CB8AC3E}">
        <p14:creationId xmlns:p14="http://schemas.microsoft.com/office/powerpoint/2010/main" val="242645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14</a:t>
            </a:fld>
            <a:endParaRPr lang="zh-CN" altLang="en-US" sz="1200" smtClean="0"/>
          </a:p>
        </p:txBody>
      </p:sp>
    </p:spTree>
    <p:extLst>
      <p:ext uri="{BB962C8B-B14F-4D97-AF65-F5344CB8AC3E}">
        <p14:creationId xmlns:p14="http://schemas.microsoft.com/office/powerpoint/2010/main" val="395273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41</a:t>
            </a:fld>
            <a:endParaRPr lang="zh-CN" altLang="en-US" sz="1200" smtClean="0">
              <a:solidFill>
                <a:prstClr val="black"/>
              </a:solidFill>
            </a:endParaRPr>
          </a:p>
        </p:txBody>
      </p:sp>
    </p:spTree>
    <p:extLst>
      <p:ext uri="{BB962C8B-B14F-4D97-AF65-F5344CB8AC3E}">
        <p14:creationId xmlns:p14="http://schemas.microsoft.com/office/powerpoint/2010/main" val="341773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42</a:t>
            </a:fld>
            <a:endParaRPr lang="zh-CN" altLang="en-US" sz="1200" smtClean="0">
              <a:solidFill>
                <a:prstClr val="black"/>
              </a:solidFill>
            </a:endParaRPr>
          </a:p>
        </p:txBody>
      </p:sp>
    </p:spTree>
    <p:extLst>
      <p:ext uri="{BB962C8B-B14F-4D97-AF65-F5344CB8AC3E}">
        <p14:creationId xmlns:p14="http://schemas.microsoft.com/office/powerpoint/2010/main" val="19211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endParaRPr lang="zh-CN" altLang="zh-CN"/>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3D7268BD-409F-4CE8-AA72-6E3125B326F5}"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62992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609600" y="1600201"/>
            <a:ext cx="10972800" cy="4525963"/>
          </a:xfrm>
        </p:spPr>
        <p:txBody>
          <a:bodyPr/>
          <a:lstStyle/>
          <a:p>
            <a:pPr lvl="0"/>
            <a:endParaRPr lang="zh-CN" altLang="en-US" noProof="0" smtClean="0"/>
          </a:p>
        </p:txBody>
      </p:sp>
    </p:spTree>
    <p:extLst>
      <p:ext uri="{BB962C8B-B14F-4D97-AF65-F5344CB8AC3E}">
        <p14:creationId xmlns:p14="http://schemas.microsoft.com/office/powerpoint/2010/main" val="1197732639"/>
      </p:ext>
    </p:extLst>
  </p:cSld>
  <p:clrMapOvr>
    <a:masterClrMapping/>
  </p:clrMapOvr>
  <p:transition>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147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958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4"/>
            <a:ext cx="10363200" cy="1362076"/>
          </a:xfrm>
        </p:spPr>
        <p:txBody>
          <a:bodyPr anchor="t"/>
          <a:lstStyle>
            <a:lvl1pPr algn="l">
              <a:defRPr sz="4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9252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837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379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730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731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4"/>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023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40"/>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zh-CN" altLang="en-US"/>
          </a:p>
        </p:txBody>
      </p:sp>
      <p:sp>
        <p:nvSpPr>
          <p:cNvPr id="4" name="文本占位符 3"/>
          <p:cNvSpPr>
            <a:spLocks noGrp="1"/>
          </p:cNvSpPr>
          <p:nvPr>
            <p:ph type="body" sz="half" idx="2"/>
          </p:nvPr>
        </p:nvSpPr>
        <p:spPr>
          <a:xfrm>
            <a:off x="2389717" y="5367341"/>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4511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6633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6976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55653" y="252415"/>
            <a:ext cx="10678583" cy="7572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55653" y="1206500"/>
            <a:ext cx="10678583" cy="5254625"/>
          </a:xfrm>
        </p:spPr>
        <p:txBody>
          <a:bodyPr/>
          <a:lstStyle/>
          <a:p>
            <a:endParaRPr lang="zh-CN" altLang="en-US"/>
          </a:p>
        </p:txBody>
      </p:sp>
      <p:sp>
        <p:nvSpPr>
          <p:cNvPr id="4" name="日期占位符 3"/>
          <p:cNvSpPr>
            <a:spLocks noGrp="1"/>
          </p:cNvSpPr>
          <p:nvPr>
            <p:ph type="dt" sz="half" idx="10"/>
          </p:nvPr>
        </p:nvSpPr>
        <p:spPr>
          <a:xfrm>
            <a:off x="838200" y="6356352"/>
            <a:ext cx="2743200" cy="365125"/>
          </a:xfrm>
        </p:spPr>
        <p:txBody>
          <a:bodyPr/>
          <a:lstStyle>
            <a:lvl1pPr>
              <a:defRPr/>
            </a:lvl1pPr>
          </a:lstStyle>
          <a:p>
            <a:endParaRPr lang="en-US" altLang="zh-CN">
              <a:solidFill>
                <a:prstClr val="black">
                  <a:tint val="75000"/>
                </a:prstClr>
              </a:solidFill>
            </a:endParaRPr>
          </a:p>
        </p:txBody>
      </p:sp>
      <p:sp>
        <p:nvSpPr>
          <p:cNvPr id="5" name="页脚占位符 4"/>
          <p:cNvSpPr>
            <a:spLocks noGrp="1"/>
          </p:cNvSpPr>
          <p:nvPr>
            <p:ph type="ftr" sz="quarter" idx="11"/>
          </p:nvPr>
        </p:nvSpPr>
        <p:spPr>
          <a:xfrm>
            <a:off x="4038600" y="6356352"/>
            <a:ext cx="4114800" cy="365125"/>
          </a:xfrm>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2"/>
            <a:ext cx="2743200" cy="365125"/>
          </a:xfrm>
        </p:spPr>
        <p:txBody>
          <a:bodyPr/>
          <a:lstStyle>
            <a:lvl1pPr>
              <a:defRPr/>
            </a:lvl1pPr>
          </a:lstStyle>
          <a:p>
            <a:fld id="{1630B58A-7C20-4793-BD57-CC95C5110B23}" type="slidenum">
              <a:rPr lang="zh-CN" altLang="en-US">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517081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815414" y="0"/>
            <a:ext cx="1056117" cy="1028734"/>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标题占位符 1"/>
          <p:cNvSpPr>
            <a:spLocks noGrp="1"/>
          </p:cNvSpPr>
          <p:nvPr>
            <p:ph type="title" hasCustomPrompt="1"/>
          </p:nvPr>
        </p:nvSpPr>
        <p:spPr>
          <a:xfrm>
            <a:off x="2145770" y="164640"/>
            <a:ext cx="9614859" cy="768085"/>
          </a:xfrm>
          <a:prstGeom prst="rect">
            <a:avLst/>
          </a:prstGeom>
        </p:spPr>
        <p:txBody>
          <a:bodyPr vert="horz" lIns="91440" tIns="45720" rIns="91440" bIns="45720" rtlCol="0" anchor="ctr">
            <a:normAutofit/>
          </a:bodyPr>
          <a:lstStyle>
            <a:lvl1pPr algn="l">
              <a:defRPr>
                <a:solidFill>
                  <a:schemeClr val="tx1">
                    <a:lumMod val="65000"/>
                    <a:lumOff val="35000"/>
                  </a:schemeClr>
                </a:solidFill>
              </a:defRPr>
            </a:lvl1pPr>
          </a:lstStyle>
          <a:p>
            <a:r>
              <a:rPr lang="en-US" altLang="zh-CN" dirty="0" smtClean="0"/>
              <a:t>1.0 </a:t>
            </a:r>
            <a:r>
              <a:rPr lang="zh-CN" altLang="en-US" dirty="0" smtClean="0"/>
              <a:t>请输入标题</a:t>
            </a:r>
            <a:endParaRPr lang="zh-CN" altLang="en-US" dirty="0"/>
          </a:p>
        </p:txBody>
      </p:sp>
    </p:spTree>
    <p:extLst>
      <p:ext uri="{BB962C8B-B14F-4D97-AF65-F5344CB8AC3E}">
        <p14:creationId xmlns:p14="http://schemas.microsoft.com/office/powerpoint/2010/main" val="37279736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占位符 1"/>
          <p:cNvSpPr>
            <a:spLocks noGrp="1"/>
          </p:cNvSpPr>
          <p:nvPr>
            <p:ph type="title" hasCustomPrompt="1"/>
          </p:nvPr>
        </p:nvSpPr>
        <p:spPr>
          <a:xfrm>
            <a:off x="2145770" y="164640"/>
            <a:ext cx="9614859" cy="768085"/>
          </a:xfrm>
          <a:prstGeom prst="rect">
            <a:avLst/>
          </a:prstGeom>
        </p:spPr>
        <p:txBody>
          <a:bodyPr vert="horz" lIns="91440" tIns="45720" rIns="91440" bIns="45720" rtlCol="0" anchor="ctr">
            <a:normAutofit/>
          </a:bodyPr>
          <a:lstStyle>
            <a:lvl1pPr algn="l">
              <a:defRPr>
                <a:solidFill>
                  <a:schemeClr val="tx1">
                    <a:lumMod val="65000"/>
                    <a:lumOff val="35000"/>
                  </a:schemeClr>
                </a:solidFill>
              </a:defRPr>
            </a:lvl1pPr>
          </a:lstStyle>
          <a:p>
            <a:r>
              <a:rPr lang="en-US" altLang="zh-CN" dirty="0" smtClean="0"/>
              <a:t>3.0 </a:t>
            </a:r>
            <a:r>
              <a:rPr lang="zh-CN" altLang="en-US" dirty="0" smtClean="0"/>
              <a:t>请输入标题</a:t>
            </a:r>
            <a:endParaRPr lang="zh-CN" altLang="en-US" dirty="0"/>
          </a:p>
        </p:txBody>
      </p:sp>
    </p:spTree>
    <p:extLst>
      <p:ext uri="{BB962C8B-B14F-4D97-AF65-F5344CB8AC3E}">
        <p14:creationId xmlns:p14="http://schemas.microsoft.com/office/powerpoint/2010/main" val="5631968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600201"/>
            <a:ext cx="53848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97600" y="3938589"/>
            <a:ext cx="53848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609600" y="6243638"/>
            <a:ext cx="2844800" cy="477838"/>
          </a:xfrm>
        </p:spPr>
        <p:txBody>
          <a:bodyPr/>
          <a:lstStyle>
            <a:lvl1pPr>
              <a:defRPr/>
            </a:lvl1pPr>
          </a:lstStyle>
          <a:p>
            <a:pPr>
              <a:defRPr/>
            </a:pPr>
            <a:endParaRPr lang="en-US" altLang="zh-CN">
              <a:solidFill>
                <a:srgbClr val="FFFFFF"/>
              </a:solidFill>
            </a:endParaRPr>
          </a:p>
        </p:txBody>
      </p:sp>
      <p:sp>
        <p:nvSpPr>
          <p:cNvPr id="7" name="页脚占位符 6"/>
          <p:cNvSpPr>
            <a:spLocks noGrp="1"/>
          </p:cNvSpPr>
          <p:nvPr>
            <p:ph type="ftr" sz="quarter" idx="11"/>
          </p:nvPr>
        </p:nvSpPr>
        <p:spPr>
          <a:xfrm>
            <a:off x="4165600" y="6243638"/>
            <a:ext cx="3860800" cy="477838"/>
          </a:xfrm>
        </p:spPr>
        <p:txBody>
          <a:bodyPr/>
          <a:lstStyle>
            <a:lvl1pPr>
              <a:defRPr/>
            </a:lvl1pPr>
          </a:lstStyle>
          <a:p>
            <a:pPr>
              <a:defRPr/>
            </a:pPr>
            <a:endParaRPr lang="en-US" altLang="zh-CN">
              <a:solidFill>
                <a:srgbClr val="FFFFFF"/>
              </a:solidFill>
            </a:endParaRPr>
          </a:p>
        </p:txBody>
      </p:sp>
      <p:sp>
        <p:nvSpPr>
          <p:cNvPr id="8" name="灯片编号占位符 7"/>
          <p:cNvSpPr>
            <a:spLocks noGrp="1"/>
          </p:cNvSpPr>
          <p:nvPr>
            <p:ph type="sldNum" sz="quarter" idx="12"/>
          </p:nvPr>
        </p:nvSpPr>
        <p:spPr>
          <a:xfrm>
            <a:off x="8737600" y="6243638"/>
            <a:ext cx="2844800" cy="477838"/>
          </a:xfrm>
        </p:spPr>
        <p:txBody>
          <a:bodyPr/>
          <a:lstStyle>
            <a:lvl1pPr>
              <a:defRPr/>
            </a:lvl1pPr>
          </a:lstStyle>
          <a:p>
            <a:pPr>
              <a:defRPr/>
            </a:pPr>
            <a:fld id="{DE72F87E-4F20-4D4F-B3C4-7679E5C14B5B}"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074848487"/>
      </p:ext>
    </p:extLst>
  </p:cSld>
  <p:clrMapOvr>
    <a:masterClrMapping/>
  </p:clrMapOvr>
  <p:transition>
    <p:sndAc>
      <p:stSnd>
        <p:snd r:embed="rId1" name="type.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127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7147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560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2319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1587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727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4690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08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9726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4057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6680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3308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6683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2017-11-03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530820CF-B880-4189-942D-D702A7CBA730}"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21651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pPr/>
              <a:t>2017-11-03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387474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prstClr val="white"/>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prstClr val="white"/>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4403725" y="3886200"/>
            <a:ext cx="5486400" cy="461665"/>
          </a:xfrm>
          <a:prstGeom prst="rect">
            <a:avLst/>
          </a:prstGeom>
          <a:noFill/>
          <a:ln w="9525">
            <a:noFill/>
            <a:miter lim="800000"/>
            <a:headEnd/>
            <a:tailEnd/>
          </a:ln>
        </p:spPr>
        <p:txBody>
          <a:bodyPr>
            <a:spAutoFit/>
          </a:bodyPr>
          <a:lstStyle/>
          <a:p>
            <a:pPr algn="ctr"/>
            <a:r>
              <a:rPr lang="en-US" altLang="zh-CN" sz="2400" dirty="0" smtClean="0">
                <a:solidFill>
                  <a:prstClr val="white"/>
                </a:solidFill>
                <a:ea typeface="微软雅黑" pitchFamily="34" charset="-122"/>
                <a:sym typeface="Arial" charset="0"/>
              </a:rPr>
              <a:t>1 </a:t>
            </a:r>
            <a:r>
              <a:rPr lang="zh-CN" altLang="en-US" sz="2400" dirty="0" smtClean="0">
                <a:solidFill>
                  <a:prstClr val="white"/>
                </a:solidFill>
                <a:ea typeface="微软雅黑" pitchFamily="34" charset="-122"/>
                <a:sym typeface="Arial" charset="0"/>
              </a:rPr>
              <a:t>交易前准备与交易磋商</a:t>
            </a:r>
            <a:endParaRPr lang="zh-CN" altLang="en-US" sz="2400" dirty="0">
              <a:solidFill>
                <a:prstClr val="white"/>
              </a:solidFill>
              <a:ea typeface="微软雅黑" pitchFamily="34" charset="-122"/>
              <a:sym typeface="Arial" charset="0"/>
            </a:endParaRPr>
          </a:p>
        </p:txBody>
      </p:sp>
    </p:spTree>
    <p:extLst>
      <p:ext uri="{BB962C8B-B14F-4D97-AF65-F5344CB8AC3E}">
        <p14:creationId xmlns:p14="http://schemas.microsoft.com/office/powerpoint/2010/main" val="3695382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cs typeface="Times New Roman" panose="02020603050405020304" pitchFamily="18" charset="0"/>
                </a:rPr>
                <a:t>有限公司</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en-US" altLang="zh-CN" sz="1900" dirty="0">
                  <a:solidFill>
                    <a:prstClr val="black"/>
                  </a:solidFill>
                  <a:latin typeface="Times New Roman" panose="02020603050405020304" pitchFamily="18" charset="0"/>
                  <a:cs typeface="Times New Roman" panose="02020603050405020304" pitchFamily="18" charset="0"/>
                </a:rPr>
                <a:t>RIZHAO </a:t>
              </a:r>
              <a:r>
                <a:rPr lang="en-US" altLang="zh-CN" sz="1900" dirty="0" smtClean="0">
                  <a:solidFill>
                    <a:prstClr val="black"/>
                  </a:solidFill>
                  <a:latin typeface="Times New Roman" panose="02020603050405020304" pitchFamily="18" charset="0"/>
                  <a:cs typeface="Times New Roman" panose="02020603050405020304" pitchFamily="18" charset="0"/>
                </a:rPr>
                <a:t>GOLDEN NUT TRADE </a:t>
              </a:r>
              <a:r>
                <a:rPr lang="en-US" altLang="zh-CN" sz="1900" dirty="0">
                  <a:solidFill>
                    <a:prstClr val="black"/>
                  </a:solidFill>
                  <a:latin typeface="Times New Roman" panose="02020603050405020304" pitchFamily="18" charset="0"/>
                  <a:cs typeface="Times New Roman" panose="02020603050405020304" pitchFamily="18" charset="0"/>
                </a:rPr>
                <a:t>CO., LTD.</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cs typeface="Times New Roman" panose="02020603050405020304" pitchFamily="18" charset="0"/>
                </a:rPr>
                <a:t>市潍坊路</a:t>
              </a:r>
              <a:r>
                <a:rPr lang="en-US" altLang="zh-CN" sz="1900" dirty="0" smtClean="0">
                  <a:solidFill>
                    <a:prstClr val="black"/>
                  </a:solidFill>
                  <a:latin typeface="Times New Roman" panose="02020603050405020304" pitchFamily="18" charset="0"/>
                  <a:cs typeface="Times New Roman" panose="02020603050405020304" pitchFamily="18" charset="0"/>
                </a:rPr>
                <a:t>201</a:t>
              </a:r>
              <a:r>
                <a:rPr lang="zh-CN" altLang="en-US" sz="1900" dirty="0" smtClean="0">
                  <a:solidFill>
                    <a:prstClr val="black"/>
                  </a:solidFill>
                  <a:latin typeface="Times New Roman" panose="02020603050405020304" pitchFamily="18" charset="0"/>
                  <a:cs typeface="Times New Roman" panose="02020603050405020304" pitchFamily="18" charset="0"/>
                </a:rPr>
                <a:t>号</a:t>
              </a:r>
              <a:endParaRPr lang="zh-CN" altLang="en-US" sz="1900" dirty="0">
                <a:solidFill>
                  <a:prstClr val="black"/>
                </a:solidFill>
                <a:latin typeface="Times New Roman" panose="02020603050405020304" pitchFamily="18" charset="0"/>
                <a:cs typeface="Times New Roman" panose="02020603050405020304" pitchFamily="18" charset="0"/>
              </a:endParaRPr>
            </a:p>
            <a:p>
              <a:pPr algn="just">
                <a:lnSpc>
                  <a:spcPts val="2400"/>
                </a:lnSpc>
              </a:pPr>
              <a:r>
                <a:rPr lang="zh-CN" altLang="en-US" sz="1900" dirty="0" smtClean="0">
                  <a:solidFill>
                    <a:prstClr val="black"/>
                  </a:solidFill>
                  <a:latin typeface="Times New Roman" panose="02020603050405020304" pitchFamily="18" charset="0"/>
                  <a:cs typeface="Times New Roman" panose="02020603050405020304" pitchFamily="18" charset="0"/>
                </a:rPr>
                <a:t>公司</a:t>
              </a:r>
              <a:r>
                <a:rPr lang="zh-CN" altLang="en-US" sz="1900" dirty="0">
                  <a:solidFill>
                    <a:prstClr val="black"/>
                  </a:solidFill>
                  <a:latin typeface="Times New Roman" panose="02020603050405020304" pitchFamily="18" charset="0"/>
                  <a:cs typeface="Times New Roman" panose="02020603050405020304" pitchFamily="18" charset="0"/>
                </a:rPr>
                <a:t>地址（英文）：</a:t>
              </a:r>
              <a:r>
                <a:rPr lang="en-US" altLang="zh-CN" sz="1900" dirty="0" smtClean="0">
                  <a:solidFill>
                    <a:prstClr val="black"/>
                  </a:solidFill>
                  <a:latin typeface="Times New Roman" panose="02020603050405020304" pitchFamily="18" charset="0"/>
                  <a:cs typeface="Times New Roman" panose="02020603050405020304" pitchFamily="18" charset="0"/>
                </a:rPr>
                <a:t>201 Weifang Road, </a:t>
              </a:r>
              <a:r>
                <a:rPr lang="en-US" altLang="zh-CN" sz="1900" dirty="0" err="1">
                  <a:solidFill>
                    <a:prstClr val="black"/>
                  </a:solidFill>
                  <a:latin typeface="Times New Roman" panose="02020603050405020304" pitchFamily="18" charset="0"/>
                  <a:cs typeface="Times New Roman" panose="02020603050405020304" pitchFamily="18" charset="0"/>
                </a:rPr>
                <a:t>Rizhao</a:t>
              </a:r>
              <a:r>
                <a:rPr lang="en-US" altLang="zh-CN" sz="1900" dirty="0">
                  <a:solidFill>
                    <a:prstClr val="black"/>
                  </a:solidFill>
                  <a:latin typeface="Times New Roman" panose="02020603050405020304" pitchFamily="18" charset="0"/>
                  <a:cs typeface="Times New Roman" panose="02020603050405020304" pitchFamily="18" charset="0"/>
                </a:rPr>
                <a:t> city, Shandong, China</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日照</a:t>
              </a:r>
              <a:r>
                <a:rPr lang="zh-CN" altLang="en-US" sz="1900" dirty="0">
                  <a:solidFill>
                    <a:prstClr val="black"/>
                  </a:solidFill>
                  <a:latin typeface="Times New Roman" panose="02020603050405020304" pitchFamily="18" charset="0"/>
                  <a:cs typeface="Times New Roman" panose="02020603050405020304" pitchFamily="18" charset="0"/>
                </a:rPr>
                <a:t>金</a:t>
              </a:r>
              <a:r>
                <a:rPr lang="zh-CN" altLang="en-US" sz="1900" dirty="0" smtClean="0">
                  <a:solidFill>
                    <a:prstClr val="black"/>
                  </a:solidFill>
                  <a:latin typeface="Times New Roman" panose="02020603050405020304" pitchFamily="18" charset="0"/>
                  <a:cs typeface="Times New Roman" panose="02020603050405020304" pitchFamily="18" charset="0"/>
                </a:rPr>
                <a:t>果贸易</a:t>
              </a:r>
              <a:r>
                <a:rPr lang="zh-CN" altLang="en-US" sz="1900" dirty="0">
                  <a:solidFill>
                    <a:prstClr val="black"/>
                  </a:solidFill>
                  <a:latin typeface="Times New Roman" panose="02020603050405020304" pitchFamily="18" charset="0"/>
                  <a:cs typeface="Times New Roman" panose="02020603050405020304" pitchFamily="18" charset="0"/>
                </a:rPr>
                <a:t>有限公司成立于</a:t>
              </a:r>
              <a:r>
                <a:rPr lang="en-US" altLang="zh-CN" sz="1900" dirty="0">
                  <a:solidFill>
                    <a:prstClr val="black"/>
                  </a:solidFill>
                  <a:latin typeface="Times New Roman" panose="02020603050405020304" pitchFamily="18" charset="0"/>
                  <a:cs typeface="Times New Roman" panose="02020603050405020304" pitchFamily="18" charset="0"/>
                </a:rPr>
                <a:t>2002</a:t>
              </a:r>
              <a:r>
                <a:rPr lang="zh-CN" altLang="en-US" sz="1900" dirty="0">
                  <a:solidFill>
                    <a:prstClr val="black"/>
                  </a:solidFill>
                  <a:latin typeface="Times New Roman" panose="02020603050405020304" pitchFamily="18" charset="0"/>
                  <a:cs typeface="Times New Roman" panose="02020603050405020304" pitchFamily="18" charset="0"/>
                </a:rPr>
                <a:t>年</a:t>
              </a:r>
              <a:r>
                <a:rPr lang="en-US" altLang="zh-CN" sz="1900" dirty="0">
                  <a:solidFill>
                    <a:prstClr val="black"/>
                  </a:solidFill>
                  <a:latin typeface="Times New Roman" panose="02020603050405020304" pitchFamily="18" charset="0"/>
                  <a:cs typeface="Times New Roman" panose="02020603050405020304" pitchFamily="18" charset="0"/>
                </a:rPr>
                <a:t>,</a:t>
              </a:r>
              <a:r>
                <a:rPr lang="zh-CN" altLang="en-US" sz="1900" dirty="0">
                  <a:solidFill>
                    <a:prstClr val="black"/>
                  </a:solidFill>
                  <a:latin typeface="Times New Roman" panose="02020603050405020304" pitchFamily="18" charset="0"/>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cs typeface="Times New Roman" panose="02020603050405020304" pitchFamily="18" charset="0"/>
                </a:rPr>
                <a:t>葵花子、</a:t>
              </a:r>
              <a:r>
                <a:rPr lang="zh-CN" altLang="en-US" sz="1900" dirty="0">
                  <a:solidFill>
                    <a:prstClr val="black"/>
                  </a:solidFill>
                  <a:latin typeface="Times New Roman" panose="02020603050405020304" pitchFamily="18" charset="0"/>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cs typeface="Times New Roman" panose="02020603050405020304" pitchFamily="18" charset="0"/>
                </a:rPr>
                <a:t>。</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a:r>
              <a:rPr lang="zh-CN" altLang="en-US" sz="2800" dirty="0" smtClean="0">
                <a:solidFill>
                  <a:prstClr val="black"/>
                </a:solidFill>
              </a:rPr>
              <a:t>日照</a:t>
            </a:r>
            <a:r>
              <a:rPr lang="zh-CN" altLang="en-US" sz="2800" dirty="0">
                <a:solidFill>
                  <a:prstClr val="black"/>
                </a:solidFill>
              </a:rPr>
              <a:t>金</a:t>
            </a:r>
            <a:r>
              <a:rPr lang="zh-CN" altLang="en-US" sz="2800" dirty="0" smtClean="0">
                <a:solidFill>
                  <a:prstClr val="black"/>
                </a:solidFill>
              </a:rPr>
              <a:t>果贸易有限公司</a:t>
            </a:r>
            <a:r>
              <a:rPr lang="en-US" altLang="zh-CN" sz="1700" dirty="0" smtClean="0">
                <a:solidFill>
                  <a:prstClr val="black"/>
                </a:solidFill>
                <a:latin typeface="Times New Roman" panose="02020603050405020304" pitchFamily="18" charset="0"/>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410841"/>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51886" y="1661375"/>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5" name="Oval 500"/>
            <p:cNvSpPr>
              <a:spLocks noChangeArrowheads="1"/>
            </p:cNvSpPr>
            <p:nvPr/>
          </p:nvSpPr>
          <p:spPr bwMode="auto">
            <a:xfrm>
              <a:off x="4990521" y="2272750"/>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844793" y="1661375"/>
            <a:ext cx="3650392" cy="3968211"/>
            <a:chOff x="6260490" y="1131590"/>
            <a:chExt cx="2700111" cy="3928473"/>
          </a:xfrm>
        </p:grpSpPr>
        <p:sp>
          <p:nvSpPr>
            <p:cNvPr id="189" name="矩形 1"/>
            <p:cNvSpPr>
              <a:spLocks noChangeArrowheads="1"/>
            </p:cNvSpPr>
            <p:nvPr/>
          </p:nvSpPr>
          <p:spPr bwMode="auto">
            <a:xfrm>
              <a:off x="6260490" y="1479756"/>
              <a:ext cx="2700111" cy="33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HONGCHING </a:t>
              </a:r>
              <a:r>
                <a:rPr lang="en-US" altLang="zh-CN" sz="1900" dirty="0">
                  <a:solidFill>
                    <a:prstClr val="black"/>
                  </a:solidFill>
                  <a:latin typeface="Times New Roman" panose="02020603050405020304" pitchFamily="18" charset="0"/>
                  <a:cs typeface="Times New Roman" panose="02020603050405020304" pitchFamily="18" charset="0"/>
                </a:rPr>
                <a:t>AGRICULTURAL PRODUCTS TRADE CO</a:t>
              </a:r>
              <a:r>
                <a:rPr lang="en-US" altLang="zh-CN" sz="1900" dirty="0" smtClean="0">
                  <a:solidFill>
                    <a:prstClr val="black"/>
                  </a:solidFill>
                  <a:latin typeface="Times New Roman" panose="02020603050405020304" pitchFamily="18" charset="0"/>
                  <a:cs typeface="Times New Roman" panose="02020603050405020304" pitchFamily="18" charset="0"/>
                </a:rPr>
                <a:t>. </a:t>
              </a:r>
              <a:endParaRPr lang="en-US" altLang="zh-CN" sz="1900" dirty="0">
                <a:solidFill>
                  <a:prstClr val="black"/>
                </a:solidFill>
                <a:latin typeface="Times New Roman" panose="02020603050405020304" pitchFamily="18" charset="0"/>
                <a:cs typeface="Times New Roman" panose="02020603050405020304" pitchFamily="18" charset="0"/>
              </a:endParaRPr>
            </a:p>
            <a:p>
              <a:r>
                <a:rPr lang="zh-CN" altLang="en-US" sz="1900" dirty="0">
                  <a:solidFill>
                    <a:prstClr val="black"/>
                  </a:solidFill>
                  <a:latin typeface="Times New Roman" panose="02020603050405020304" pitchFamily="18" charset="0"/>
                  <a:cs typeface="Times New Roman" panose="02020603050405020304" pitchFamily="18" charset="0"/>
                </a:rPr>
                <a:t>公司地址（英文）</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NO.23, LANE 476, LUNMEI ROAD, CHANGHUA CITY, TAIWAN</a:t>
              </a:r>
              <a:endParaRPr lang="en-US" altLang="zh-CN" sz="1900" dirty="0">
                <a:solidFill>
                  <a:prstClr val="black"/>
                </a:solidFill>
                <a:latin typeface="Times New Roman" panose="02020603050405020304" pitchFamily="18" charset="0"/>
                <a:cs typeface="Times New Roman" panose="02020603050405020304" pitchFamily="18" charset="0"/>
              </a:endParaRPr>
            </a:p>
            <a:p>
              <a:pPr>
                <a:lnSpc>
                  <a:spcPts val="30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HONGCHING </a:t>
              </a:r>
              <a:r>
                <a:rPr lang="en-US" altLang="zh-CN" sz="1900" dirty="0">
                  <a:solidFill>
                    <a:prstClr val="black"/>
                  </a:solidFill>
                  <a:latin typeface="Times New Roman" panose="02020603050405020304" pitchFamily="18" charset="0"/>
                  <a:cs typeface="Times New Roman" panose="02020603050405020304" pitchFamily="18" charset="0"/>
                </a:rPr>
                <a:t>AGRICULTURAL PRODUCTS TRADE CO. </a:t>
              </a:r>
              <a:r>
                <a:rPr lang="zh-CN" altLang="en-US" sz="1900" dirty="0" smtClean="0">
                  <a:solidFill>
                    <a:prstClr val="black"/>
                  </a:solidFill>
                  <a:latin typeface="Times New Roman" panose="02020603050405020304" pitchFamily="18" charset="0"/>
                  <a:cs typeface="Times New Roman" panose="02020603050405020304" pitchFamily="18" charset="0"/>
                </a:rPr>
                <a:t>主要从事农产品</a:t>
              </a:r>
              <a:r>
                <a:rPr lang="zh-CN" altLang="en-US" sz="1900" dirty="0">
                  <a:solidFill>
                    <a:prstClr val="black"/>
                  </a:solidFill>
                  <a:latin typeface="Times New Roman" panose="02020603050405020304" pitchFamily="18" charset="0"/>
                  <a:cs typeface="Times New Roman" panose="02020603050405020304" pitchFamily="18" charset="0"/>
                </a:rPr>
                <a:t>的</a:t>
              </a:r>
              <a:r>
                <a:rPr lang="zh-CN" altLang="en-US" sz="1900" dirty="0" smtClean="0">
                  <a:solidFill>
                    <a:prstClr val="black"/>
                  </a:solidFill>
                  <a:latin typeface="Times New Roman" panose="02020603050405020304" pitchFamily="18" charset="0"/>
                  <a:cs typeface="Times New Roman" panose="02020603050405020304" pitchFamily="18" charset="0"/>
                </a:rPr>
                <a:t>进出口业务。</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14401" y="5046193"/>
              <a:ext cx="2592288" cy="1387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87565" y="767488"/>
            <a:ext cx="4252104" cy="800219"/>
          </a:xfrm>
          <a:prstGeom prst="rect">
            <a:avLst/>
          </a:prstGeom>
          <a:noFill/>
        </p:spPr>
        <p:txBody>
          <a:bodyPr wrap="square" rtlCol="0">
            <a:spAutoFit/>
          </a:bodyPr>
          <a:lstStyle/>
          <a:p>
            <a:r>
              <a:rPr lang="en-US" altLang="zh-CN" sz="2300" dirty="0">
                <a:solidFill>
                  <a:prstClr val="black"/>
                </a:solidFill>
                <a:latin typeface="Times New Roman" panose="02020603050405020304" pitchFamily="18" charset="0"/>
                <a:cs typeface="Times New Roman" panose="02020603050405020304" pitchFamily="18" charset="0"/>
              </a:rPr>
              <a:t>H</a:t>
            </a:r>
            <a:r>
              <a:rPr lang="en-US" altLang="zh-CN" sz="2300" dirty="0" smtClean="0">
                <a:solidFill>
                  <a:prstClr val="black"/>
                </a:solidFill>
                <a:latin typeface="Times New Roman" panose="02020603050405020304" pitchFamily="18" charset="0"/>
                <a:cs typeface="Times New Roman" panose="02020603050405020304" pitchFamily="18" charset="0"/>
              </a:rPr>
              <a:t>ONGCHING AGRICULTURAL </a:t>
            </a:r>
            <a:r>
              <a:rPr lang="en-US" altLang="zh-CN" sz="2300" dirty="0">
                <a:solidFill>
                  <a:prstClr val="black"/>
                </a:solidFill>
                <a:latin typeface="Times New Roman" panose="02020603050405020304" pitchFamily="18" charset="0"/>
                <a:cs typeface="Times New Roman" panose="02020603050405020304" pitchFamily="18" charset="0"/>
              </a:rPr>
              <a:t>PRODUCTS TRADE CO.</a:t>
            </a:r>
          </a:p>
        </p:txBody>
      </p:sp>
    </p:spTree>
    <p:extLst>
      <p:ext uri="{BB962C8B-B14F-4D97-AF65-F5344CB8AC3E}">
        <p14:creationId xmlns:p14="http://schemas.microsoft.com/office/powerpoint/2010/main" val="886529976"/>
      </p:ext>
    </p:extLst>
  </p:cSld>
  <p:clrMapOvr>
    <a:masterClrMapping/>
  </p:clrMapOvr>
  <mc:AlternateContent xmlns:mc="http://schemas.openxmlformats.org/markup-compatibility/2006" xmlns:p14="http://schemas.microsoft.com/office/powerpoint/2010/main">
    <mc:Choice Requires="p14">
      <p:transition p14:dur="10" advTm="6366"/>
    </mc:Choice>
    <mc:Fallback xmlns="">
      <p:transition advTm="636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3" y="1316639"/>
            <a:ext cx="6198609" cy="44550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14363" y="1316639"/>
            <a:ext cx="5705341" cy="390895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日照金果贸易有限公司业务员鲁平在广交会上结识了台湾</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H</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ONGCHING AGRICULTURAL PRODUCTS TRADE CO.</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客商李志源先生。由于当时他事务繁忙，仅留下名片，称日后再联系。交易会结束后，鲁平返回日照。随之向李志源先生发去电子邮件，详细介绍了本公司的业务范围，并表示愿意与其公司建立良好的业务关系。</a:t>
            </a:r>
            <a:endPar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1403321152"/>
      </p:ext>
    </p:extLst>
  </p:cSld>
  <p:clrMapOvr>
    <a:masterClrMapping/>
  </p:clrMapOvr>
  <mc:AlternateContent xmlns:mc="http://schemas.openxmlformats.org/markup-compatibility/2006" xmlns:p14="http://schemas.microsoft.com/office/powerpoint/2010/main">
    <mc:Choice Requires="p14">
      <p:transition p14:dur="10" advTm="27908"/>
    </mc:Choice>
    <mc:Fallback xmlns="">
      <p:transition advTm="2790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8" y="1352282"/>
            <a:ext cx="6293477" cy="40053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4962658" y="1980595"/>
            <a:ext cx="6151807"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100" b="1" dirty="0">
                <a:solidFill>
                  <a:prstClr val="black"/>
                </a:solidFill>
                <a:latin typeface="Times New Roman" panose="02020603050405020304" pitchFamily="18" charset="0"/>
                <a:cs typeface="Times New Roman" panose="02020603050405020304" pitchFamily="18" charset="0"/>
              </a:rPr>
              <a:t>李志源收到</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有限公司</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业务员鲁平的</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，写来询盘信函，对</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14CM</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以上的白瓜子</a:t>
            </a:r>
            <a:r>
              <a:rPr lang="zh-CN" altLang="en-US" sz="2100" b="1" dirty="0" smtClean="0">
                <a:solidFill>
                  <a:prstClr val="black"/>
                </a:solidFill>
                <a:latin typeface="Times New Roman" panose="02020603050405020304" pitchFamily="18" charset="0"/>
                <a:cs typeface="Times New Roman" panose="02020603050405020304" pitchFamily="18" charset="0"/>
              </a:rPr>
              <a:t>非常</a:t>
            </a:r>
            <a:r>
              <a:rPr lang="zh-CN" altLang="en-US" sz="2100" b="1" dirty="0">
                <a:solidFill>
                  <a:prstClr val="black"/>
                </a:solidFill>
                <a:latin typeface="Times New Roman" panose="02020603050405020304" pitchFamily="18" charset="0"/>
                <a:cs typeface="Times New Roman" panose="02020603050405020304" pitchFamily="18" charset="0"/>
              </a:rPr>
              <a:t>感兴趣，要求分别报</a:t>
            </a:r>
            <a:r>
              <a:rPr lang="en-US" altLang="zh-CN" sz="2100" b="1" dirty="0">
                <a:solidFill>
                  <a:prstClr val="black"/>
                </a:solidFill>
                <a:latin typeface="Times New Roman" panose="02020603050405020304" pitchFamily="18" charset="0"/>
                <a:cs typeface="Times New Roman" panose="02020603050405020304" pitchFamily="18" charset="0"/>
              </a:rPr>
              <a:t>CIF </a:t>
            </a:r>
            <a:r>
              <a:rPr lang="en-US" altLang="zh-CN" sz="2100" b="1" dirty="0" smtClean="0">
                <a:solidFill>
                  <a:prstClr val="black"/>
                </a:solidFill>
                <a:latin typeface="Times New Roman" panose="02020603050405020304" pitchFamily="18" charset="0"/>
                <a:cs typeface="Times New Roman" panose="02020603050405020304" pitchFamily="18" charset="0"/>
              </a:rPr>
              <a:t>KAOHSIUNG; CFR KAOHSIUNG </a:t>
            </a:r>
            <a:r>
              <a:rPr lang="zh-CN" altLang="en-US" sz="2100" b="1" dirty="0" smtClean="0">
                <a:solidFill>
                  <a:prstClr val="black"/>
                </a:solidFill>
                <a:latin typeface="Times New Roman" panose="02020603050405020304" pitchFamily="18" charset="0"/>
                <a:cs typeface="Times New Roman" panose="02020603050405020304" pitchFamily="18" charset="0"/>
              </a:rPr>
              <a:t>和 </a:t>
            </a:r>
            <a:r>
              <a:rPr lang="en-US" altLang="zh-CN" sz="2100" b="1" dirty="0" smtClean="0">
                <a:solidFill>
                  <a:prstClr val="black"/>
                </a:solidFill>
                <a:latin typeface="Times New Roman" panose="02020603050405020304" pitchFamily="18" charset="0"/>
                <a:cs typeface="Times New Roman" panose="02020603050405020304" pitchFamily="18" charset="0"/>
              </a:rPr>
              <a:t>FOB</a:t>
            </a:r>
            <a:r>
              <a:rPr lang="zh-CN" altLang="en-US" sz="2100" b="1" dirty="0">
                <a:solidFill>
                  <a:prstClr val="black"/>
                </a:solidFill>
                <a:latin typeface="Times New Roman" panose="02020603050405020304" pitchFamily="18" charset="0"/>
                <a:cs typeface="Times New Roman" panose="02020603050405020304" pitchFamily="18" charset="0"/>
              </a:rPr>
              <a:t>价格</a:t>
            </a:r>
            <a:r>
              <a:rPr lang="zh-CN" altLang="en-US" sz="2100" b="1" dirty="0" smtClean="0">
                <a:solidFill>
                  <a:prstClr val="black"/>
                </a:solidFill>
                <a:latin typeface="Times New Roman" panose="02020603050405020304" pitchFamily="18" charset="0"/>
                <a:cs typeface="Times New Roman" panose="02020603050405020304" pitchFamily="18" charset="0"/>
              </a:rPr>
              <a:t>。</a:t>
            </a:r>
            <a:endPar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207583" y="128964"/>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986755" y="12896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1330288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65689" y="1587095"/>
            <a:ext cx="6241962" cy="42470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252492" y="1587095"/>
            <a:ext cx="5746065" cy="4131900"/>
          </a:xfrm>
          <a:prstGeom prst="rect">
            <a:avLst/>
          </a:prstGeom>
          <a:noFill/>
        </p:spPr>
        <p:txBody>
          <a:bodyPr wrap="square" rtlCol="0">
            <a:spAutoFit/>
          </a:bodyPr>
          <a:lstStyle/>
          <a:p>
            <a:pPr marL="285750" indent="-285750" algn="just">
              <a:lnSpc>
                <a:spcPts val="35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rPr>
              <a:t>鲁平根据</a:t>
            </a:r>
            <a:r>
              <a:rPr lang="zh-CN" altLang="en-US" sz="2100" b="1" dirty="0">
                <a:latin typeface="Times New Roman" panose="02020603050405020304" pitchFamily="18" charset="0"/>
                <a:cs typeface="Times New Roman" panose="02020603050405020304" pitchFamily="18" charset="0"/>
              </a:rPr>
              <a:t>货物成本、有关费用和预期利润计算出口价格，进行报价</a:t>
            </a:r>
            <a:r>
              <a:rPr lang="zh-CN" altLang="en-US" sz="2100" b="1" dirty="0" smtClean="0">
                <a:latin typeface="Times New Roman" panose="02020603050405020304" pitchFamily="18" charset="0"/>
                <a:cs typeface="Times New Roman" panose="02020603050405020304" pitchFamily="18" charset="0"/>
              </a:rPr>
              <a:t>。</a:t>
            </a:r>
            <a:endParaRPr lang="en-US" altLang="zh-CN" sz="2100" b="1" dirty="0" smtClean="0">
              <a:latin typeface="Times New Roman" panose="02020603050405020304" pitchFamily="18" charset="0"/>
              <a:cs typeface="Times New Roman" panose="02020603050405020304" pitchFamily="18" charset="0"/>
            </a:endParaRPr>
          </a:p>
          <a:p>
            <a:pPr marL="285750" indent="-285750" algn="just">
              <a:lnSpc>
                <a:spcPts val="35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rPr>
              <a:t>鲁平经过核算，打算报一个</a:t>
            </a:r>
            <a:r>
              <a:rPr lang="en-US" altLang="zh-CN" sz="2100" b="1" dirty="0">
                <a:latin typeface="Times New Roman" panose="02020603050405020304" pitchFamily="18" charset="0"/>
                <a:cs typeface="Times New Roman" panose="02020603050405020304" pitchFamily="18" charset="0"/>
              </a:rPr>
              <a:t>20</a:t>
            </a:r>
            <a:r>
              <a:rPr lang="zh-CN" altLang="en-US" sz="2100" b="1" dirty="0">
                <a:latin typeface="Times New Roman" panose="02020603050405020304" pitchFamily="18" charset="0"/>
                <a:cs typeface="Times New Roman" panose="02020603050405020304" pitchFamily="18" charset="0"/>
              </a:rPr>
              <a:t>英尺集装箱的货物</a:t>
            </a:r>
            <a:r>
              <a:rPr lang="en-US" altLang="zh-CN" sz="2100" b="1" dirty="0">
                <a:latin typeface="Times New Roman" panose="02020603050405020304" pitchFamily="18" charset="0"/>
                <a:cs typeface="Times New Roman" panose="02020603050405020304" pitchFamily="18" charset="0"/>
              </a:rPr>
              <a:t>12</a:t>
            </a:r>
            <a:r>
              <a:rPr lang="zh-CN" altLang="en-US" sz="2100" b="1" dirty="0" smtClean="0">
                <a:latin typeface="Times New Roman" panose="02020603050405020304" pitchFamily="18" charset="0"/>
                <a:cs typeface="Times New Roman" panose="02020603050405020304" pitchFamily="18" charset="0"/>
              </a:rPr>
              <a:t>吨。</a:t>
            </a:r>
            <a:r>
              <a:rPr lang="zh-CN" altLang="en-US" sz="2100" b="1" dirty="0">
                <a:latin typeface="Times New Roman" panose="02020603050405020304" pitchFamily="18" charset="0"/>
                <a:cs typeface="Times New Roman" panose="02020603050405020304" pitchFamily="18" charset="0"/>
              </a:rPr>
              <a:t>鲁平已经核算完实际成本（每吨</a:t>
            </a:r>
            <a:r>
              <a:rPr lang="en-US" altLang="zh-CN" sz="2100" b="1" dirty="0">
                <a:latin typeface="Times New Roman" panose="02020603050405020304" pitchFamily="18" charset="0"/>
                <a:cs typeface="Times New Roman" panose="02020603050405020304" pitchFamily="18" charset="0"/>
              </a:rPr>
              <a:t>18049.38</a:t>
            </a:r>
            <a:r>
              <a:rPr lang="zh-CN" altLang="en-US" sz="2100" b="1" dirty="0">
                <a:latin typeface="Times New Roman" panose="02020603050405020304" pitchFamily="18" charset="0"/>
                <a:cs typeface="Times New Roman" panose="02020603050405020304" pitchFamily="18" charset="0"/>
              </a:rPr>
              <a:t>元</a:t>
            </a:r>
            <a:r>
              <a:rPr lang="zh-CN" altLang="en-US" sz="2100" b="1" dirty="0" smtClean="0">
                <a:latin typeface="Times New Roman" panose="02020603050405020304" pitchFamily="18" charset="0"/>
                <a:cs typeface="Times New Roman" panose="02020603050405020304" pitchFamily="18" charset="0"/>
              </a:rPr>
              <a:t>）。</a:t>
            </a:r>
            <a:endParaRPr lang="en-US" altLang="zh-CN" sz="2100" b="1" dirty="0" smtClean="0">
              <a:latin typeface="Times New Roman" panose="02020603050405020304" pitchFamily="18" charset="0"/>
              <a:cs typeface="Times New Roman" panose="02020603050405020304" pitchFamily="18" charset="0"/>
            </a:endParaRPr>
          </a:p>
          <a:p>
            <a:pPr marL="285750" indent="-285750" algn="just">
              <a:lnSpc>
                <a:spcPts val="35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任务：鲁平对外报</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CFR</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价、</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CIF</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价，要根据货物情况核算每吨分摊的海运费。如果只出口</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6</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吨（</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200</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袋）货物的情况下，核算每吨分摊的海运费。</a:t>
            </a:r>
            <a:endParaRPr lang="en-US" altLang="zh-CN" sz="2100" b="1" dirty="0">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73328" y="292112"/>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952500" y="29211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3382365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3635614125"/>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矩形 44"/>
          <p:cNvSpPr>
            <a:spLocks noChangeArrowheads="1"/>
          </p:cNvSpPr>
          <p:nvPr/>
        </p:nvSpPr>
        <p:spPr bwMode="auto">
          <a:xfrm>
            <a:off x="1328049" y="1451629"/>
            <a:ext cx="6345251" cy="400110"/>
          </a:xfrm>
          <a:prstGeom prst="rect">
            <a:avLst/>
          </a:prstGeom>
          <a:noFill/>
          <a:ln>
            <a:solidFill>
              <a:schemeClr val="accent1"/>
            </a:solidFill>
          </a:ln>
          <a:extLst/>
        </p:spPr>
        <p:txBody>
          <a:bodyPr wrap="square">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a:spcAft>
                <a:spcPts val="800"/>
              </a:spcAft>
            </a:pPr>
            <a:r>
              <a:rPr lang="zh-CN" altLang="en-US" sz="2000" dirty="0" smtClean="0">
                <a:latin typeface="宋体" panose="02010600030101010101" pitchFamily="2" charset="-122"/>
                <a:sym typeface="Calibri" panose="020F0502020204030204" pitchFamily="34" charset="0"/>
              </a:rPr>
              <a:t>班轮运费</a:t>
            </a:r>
            <a:r>
              <a:rPr lang="en-US" altLang="zh-CN" sz="2000" dirty="0" smtClean="0">
                <a:latin typeface="宋体" panose="02010600030101010101" pitchFamily="2" charset="-122"/>
                <a:sym typeface="Calibri" panose="020F0502020204030204" pitchFamily="34" charset="0"/>
              </a:rPr>
              <a:t>=</a:t>
            </a:r>
            <a:r>
              <a:rPr lang="zh-CN" altLang="en-US" sz="2000" dirty="0" smtClean="0">
                <a:latin typeface="宋体" panose="02010600030101010101" pitchFamily="2" charset="-122"/>
                <a:sym typeface="Calibri" panose="020F0502020204030204" pitchFamily="34" charset="0"/>
              </a:rPr>
              <a:t>基本运费</a:t>
            </a:r>
            <a:r>
              <a:rPr lang="en-US" altLang="zh-CN" sz="2000" dirty="0" smtClean="0">
                <a:latin typeface="宋体" panose="02010600030101010101" pitchFamily="2" charset="-122"/>
                <a:sym typeface="Calibri" panose="020F0502020204030204" pitchFamily="34" charset="0"/>
              </a:rPr>
              <a:t>+</a:t>
            </a:r>
            <a:r>
              <a:rPr lang="zh-CN" altLang="en-US" sz="2000" dirty="0" smtClean="0">
                <a:latin typeface="宋体" panose="02010600030101010101" pitchFamily="2" charset="-122"/>
                <a:sym typeface="Calibri" panose="020F0502020204030204" pitchFamily="34" charset="0"/>
              </a:rPr>
              <a:t>附加费</a:t>
            </a:r>
            <a:endParaRPr lang="zh-CN" altLang="en-US" sz="2000" dirty="0">
              <a:latin typeface="宋体" panose="02010600030101010101" pitchFamily="2" charset="-122"/>
              <a:sym typeface="Calibri" panose="020F0502020204030204" pitchFamily="34" charset="0"/>
            </a:endParaRPr>
          </a:p>
        </p:txBody>
      </p:sp>
      <p:grpSp>
        <p:nvGrpSpPr>
          <p:cNvPr id="15" name="组合 50"/>
          <p:cNvGrpSpPr>
            <a:grpSpLocks/>
          </p:cNvGrpSpPr>
          <p:nvPr/>
        </p:nvGrpSpPr>
        <p:grpSpPr bwMode="auto">
          <a:xfrm>
            <a:off x="245772" y="198724"/>
            <a:ext cx="603250" cy="552450"/>
            <a:chOff x="0" y="0"/>
            <a:chExt cx="737947" cy="676838"/>
          </a:xfrm>
        </p:grpSpPr>
        <p:sp>
          <p:nvSpPr>
            <p:cNvPr id="1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7"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5"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件杂货海运费的核算</a:t>
            </a:r>
            <a:endParaRPr lang="zh-CN" altLang="zh-CN" sz="2400" b="1" dirty="0" smtClean="0">
              <a:solidFill>
                <a:prstClr val="black"/>
              </a:solidFill>
            </a:endParaRPr>
          </a:p>
        </p:txBody>
      </p:sp>
      <p:sp>
        <p:nvSpPr>
          <p:cNvPr id="28" name="文本框 27"/>
          <p:cNvSpPr txBox="1"/>
          <p:nvPr/>
        </p:nvSpPr>
        <p:spPr>
          <a:xfrm>
            <a:off x="3112768" y="2828419"/>
            <a:ext cx="6763485" cy="444997"/>
          </a:xfrm>
          <a:prstGeom prst="rect">
            <a:avLst/>
          </a:prstGeom>
          <a:noFill/>
          <a:ln>
            <a:solidFill>
              <a:schemeClr val="accent1"/>
            </a:solidFill>
          </a:ln>
        </p:spPr>
        <p:txBody>
          <a:bodyPr wrap="square" rtlCol="0">
            <a:spAutoFit/>
          </a:bodyPr>
          <a:lstStyle/>
          <a:p>
            <a:r>
              <a:rPr lang="zh-CN" altLang="en-US" sz="2000" dirty="0" smtClean="0">
                <a:solidFill>
                  <a:prstClr val="black"/>
                </a:solidFill>
              </a:rPr>
              <a:t>单项费率运价表：按每项货物列出基本费率。</a:t>
            </a:r>
            <a:r>
              <a:rPr lang="en-US" altLang="zh-CN" sz="2000" dirty="0" smtClean="0">
                <a:solidFill>
                  <a:prstClr val="black"/>
                </a:solidFill>
              </a:rPr>
              <a:t> </a:t>
            </a:r>
            <a:endParaRPr lang="zh-CN" altLang="en-US" sz="2000" dirty="0">
              <a:solidFill>
                <a:prstClr val="black"/>
              </a:solidFill>
            </a:endParaRPr>
          </a:p>
        </p:txBody>
      </p:sp>
      <p:sp>
        <p:nvSpPr>
          <p:cNvPr id="29" name="文本框 28"/>
          <p:cNvSpPr txBox="1"/>
          <p:nvPr/>
        </p:nvSpPr>
        <p:spPr>
          <a:xfrm>
            <a:off x="3112768" y="3804260"/>
            <a:ext cx="6763485" cy="1129607"/>
          </a:xfrm>
          <a:prstGeom prst="rect">
            <a:avLst/>
          </a:prstGeom>
          <a:noFill/>
          <a:ln>
            <a:solidFill>
              <a:schemeClr val="accent1"/>
            </a:solidFill>
          </a:ln>
        </p:spPr>
        <p:txBody>
          <a:bodyPr wrap="square" rtlCol="0">
            <a:spAutoFit/>
          </a:bodyPr>
          <a:lstStyle/>
          <a:p>
            <a:r>
              <a:rPr lang="zh-CN" altLang="en-US" sz="2000" dirty="0" smtClean="0">
                <a:solidFill>
                  <a:prstClr val="black"/>
                </a:solidFill>
              </a:rPr>
              <a:t>等级费率运价表：将承运货物分为若干等级（一般分为</a:t>
            </a:r>
            <a:r>
              <a:rPr lang="en-US" altLang="zh-CN" sz="2000" dirty="0" smtClean="0">
                <a:solidFill>
                  <a:prstClr val="black"/>
                </a:solidFill>
              </a:rPr>
              <a:t>20</a:t>
            </a:r>
            <a:r>
              <a:rPr lang="zh-CN" altLang="en-US" sz="2000" dirty="0" smtClean="0">
                <a:solidFill>
                  <a:prstClr val="black"/>
                </a:solidFill>
              </a:rPr>
              <a:t>个等级），每个等级货物有一个基本费率，第一等级费率最低，第二十级货物，费率最高。</a:t>
            </a:r>
            <a:r>
              <a:rPr lang="en-US" altLang="zh-CN" sz="2000" dirty="0" smtClean="0">
                <a:solidFill>
                  <a:prstClr val="black"/>
                </a:solidFill>
              </a:rPr>
              <a:t> </a:t>
            </a:r>
            <a:endParaRPr lang="zh-CN" altLang="en-US" sz="2000" dirty="0">
              <a:solidFill>
                <a:prstClr val="black"/>
              </a:solidFill>
            </a:endParaRPr>
          </a:p>
        </p:txBody>
      </p:sp>
      <p:sp>
        <p:nvSpPr>
          <p:cNvPr id="4" name="文本框 3"/>
          <p:cNvSpPr txBox="1"/>
          <p:nvPr/>
        </p:nvSpPr>
        <p:spPr>
          <a:xfrm>
            <a:off x="1299881" y="3509619"/>
            <a:ext cx="1364204" cy="369332"/>
          </a:xfrm>
          <a:prstGeom prst="rect">
            <a:avLst/>
          </a:prstGeom>
          <a:noFill/>
          <a:ln>
            <a:solidFill>
              <a:schemeClr val="accent1"/>
            </a:solidFill>
          </a:ln>
        </p:spPr>
        <p:txBody>
          <a:bodyPr wrap="square" rtlCol="0">
            <a:spAutoFit/>
          </a:bodyPr>
          <a:lstStyle/>
          <a:p>
            <a:r>
              <a:rPr lang="zh-CN" altLang="en-US" dirty="0" smtClean="0"/>
              <a:t>基本费率</a:t>
            </a:r>
            <a:endParaRPr lang="zh-CN" altLang="en-US" dirty="0"/>
          </a:p>
        </p:txBody>
      </p:sp>
      <p:sp>
        <p:nvSpPr>
          <p:cNvPr id="5" name="左大括号 4"/>
          <p:cNvSpPr/>
          <p:nvPr/>
        </p:nvSpPr>
        <p:spPr>
          <a:xfrm>
            <a:off x="2861642" y="3050917"/>
            <a:ext cx="251126" cy="13181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8" name="左箭头 7"/>
          <p:cNvSpPr/>
          <p:nvPr/>
        </p:nvSpPr>
        <p:spPr>
          <a:xfrm>
            <a:off x="10024348" y="4230344"/>
            <a:ext cx="618186" cy="27743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1048036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28" grpId="0" animBg="1"/>
      <p:bldP spid="29" grpId="0" animBg="1"/>
      <p:bldP spid="4"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txBox="1">
            <a:spLocks noChangeArrowheads="1"/>
          </p:cNvSpPr>
          <p:nvPr/>
        </p:nvSpPr>
        <p:spPr bwMode="auto">
          <a:xfrm>
            <a:off x="1631951" y="333375"/>
            <a:ext cx="73580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b="1" u="sng" dirty="0">
                <a:solidFill>
                  <a:schemeClr val="bg1"/>
                </a:solidFill>
                <a:latin typeface="宋体" panose="02010600030101010101" pitchFamily="2" charset="-122"/>
              </a:rPr>
              <a:t>子任务1：制定货物的名称和品质条款</a:t>
            </a:r>
          </a:p>
        </p:txBody>
      </p:sp>
      <p:sp>
        <p:nvSpPr>
          <p:cNvPr id="21509" name="TextBox 25"/>
          <p:cNvSpPr txBox="1">
            <a:spLocks noChangeArrowheads="1"/>
          </p:cNvSpPr>
          <p:nvPr/>
        </p:nvSpPr>
        <p:spPr bwMode="auto">
          <a:xfrm>
            <a:off x="1952625" y="1571625"/>
            <a:ext cx="7500938"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90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900" b="1">
                <a:solidFill>
                  <a:schemeClr val="bg1"/>
                </a:solidFill>
                <a:latin typeface="Times New Roman" panose="02020603050405020304" pitchFamily="18" charset="0"/>
                <a:cs typeface="Times New Roman" panose="02020603050405020304" pitchFamily="18" charset="0"/>
              </a:rPr>
              <a:t>　　</a:t>
            </a:r>
          </a:p>
        </p:txBody>
      </p:sp>
      <p:graphicFrame>
        <p:nvGraphicFramePr>
          <p:cNvPr id="21520" name="Group 16"/>
          <p:cNvGraphicFramePr>
            <a:graphicFrameLocks noGrp="1"/>
          </p:cNvGraphicFramePr>
          <p:nvPr>
            <p:extLst>
              <p:ext uri="{D42A27DB-BD31-4B8C-83A1-F6EECF244321}">
                <p14:modId xmlns:p14="http://schemas.microsoft.com/office/powerpoint/2010/main" val="2722800"/>
              </p:ext>
            </p:extLst>
          </p:nvPr>
        </p:nvGraphicFramePr>
        <p:xfrm>
          <a:off x="978795" y="973872"/>
          <a:ext cx="9878095" cy="5621632"/>
        </p:xfrm>
        <a:graphic>
          <a:graphicData uri="http://schemas.openxmlformats.org/drawingml/2006/table">
            <a:tbl>
              <a:tblPr/>
              <a:tblGrid>
                <a:gridCol w="3953813"/>
                <a:gridCol w="5924282"/>
              </a:tblGrid>
              <a:tr h="38100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计收标准</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说明</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8053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022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6662">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6671">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62884">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6365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49" name="Text Box 45"/>
          <p:cNvSpPr txBox="1">
            <a:spLocks noChangeArrowheads="1"/>
          </p:cNvSpPr>
          <p:nvPr/>
        </p:nvSpPr>
        <p:spPr bwMode="auto">
          <a:xfrm>
            <a:off x="5310982" y="1440094"/>
            <a:ext cx="516434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按毛重计收，运价表内用“</a:t>
            </a:r>
            <a:r>
              <a:rPr lang="en-US" altLang="zh-CN" sz="1900" dirty="0" smtClean="0">
                <a:latin typeface="Times New Roman" panose="02020603050405020304" pitchFamily="18" charset="0"/>
                <a:cs typeface="Times New Roman" panose="02020603050405020304" pitchFamily="18" charset="0"/>
              </a:rPr>
              <a:t>W”</a:t>
            </a:r>
            <a:r>
              <a:rPr lang="zh-CN" altLang="en-US" sz="1900" dirty="0" smtClean="0">
                <a:latin typeface="Times New Roman" panose="02020603050405020304" pitchFamily="18" charset="0"/>
                <a:cs typeface="Times New Roman" panose="02020603050405020304" pitchFamily="18" charset="0"/>
              </a:rPr>
              <a:t>表示</a:t>
            </a:r>
            <a:endParaRPr lang="zh-CN" altLang="en-US" sz="1900" dirty="0">
              <a:latin typeface="Times New Roman" panose="02020603050405020304" pitchFamily="18" charset="0"/>
              <a:cs typeface="Times New Roman" panose="02020603050405020304" pitchFamily="18" charset="0"/>
            </a:endParaRPr>
          </a:p>
        </p:txBody>
      </p:sp>
      <p:sp>
        <p:nvSpPr>
          <p:cNvPr id="21550" name="Text Box 46"/>
          <p:cNvSpPr txBox="1">
            <a:spLocks noChangeArrowheads="1"/>
          </p:cNvSpPr>
          <p:nvPr/>
        </p:nvSpPr>
        <p:spPr bwMode="auto">
          <a:xfrm>
            <a:off x="1608139" y="1510967"/>
            <a:ext cx="207521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按货物重量吨（</a:t>
            </a:r>
            <a:r>
              <a:rPr lang="en-US" altLang="zh-CN" sz="1900" dirty="0" smtClean="0">
                <a:latin typeface="Times New Roman" panose="02020603050405020304" pitchFamily="18" charset="0"/>
                <a:cs typeface="Times New Roman" panose="02020603050405020304" pitchFamily="18" charset="0"/>
              </a:rPr>
              <a:t>Weight Ton)</a:t>
            </a:r>
            <a:endParaRPr lang="zh-CN" altLang="en-US" sz="1900" dirty="0">
              <a:latin typeface="Times New Roman" panose="02020603050405020304" pitchFamily="18" charset="0"/>
              <a:cs typeface="Times New Roman" panose="02020603050405020304" pitchFamily="18" charset="0"/>
            </a:endParaRPr>
          </a:p>
        </p:txBody>
      </p:sp>
      <p:sp>
        <p:nvSpPr>
          <p:cNvPr id="21551" name="Text Box 47"/>
          <p:cNvSpPr txBox="1">
            <a:spLocks noChangeArrowheads="1"/>
          </p:cNvSpPr>
          <p:nvPr/>
        </p:nvSpPr>
        <p:spPr bwMode="auto">
          <a:xfrm>
            <a:off x="4944658" y="2272255"/>
            <a:ext cx="531053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按体积计收，运价表内用“</a:t>
            </a:r>
            <a:r>
              <a:rPr lang="en-US" altLang="zh-CN" sz="1900" dirty="0" smtClean="0">
                <a:latin typeface="Times New Roman" panose="02020603050405020304" pitchFamily="18" charset="0"/>
                <a:cs typeface="Times New Roman" panose="02020603050405020304" pitchFamily="18" charset="0"/>
              </a:rPr>
              <a:t>M</a:t>
            </a:r>
            <a:r>
              <a:rPr lang="zh-CN" altLang="en-US" sz="1900" dirty="0" smtClean="0">
                <a:latin typeface="Times New Roman" panose="02020603050405020304" pitchFamily="18" charset="0"/>
                <a:cs typeface="Times New Roman" panose="02020603050405020304" pitchFamily="18" charset="0"/>
              </a:rPr>
              <a:t>”表示，重量吨和尺码吨统称为运费吨（</a:t>
            </a:r>
            <a:r>
              <a:rPr lang="en-US" altLang="zh-CN" sz="1900" dirty="0" smtClean="0">
                <a:latin typeface="Times New Roman" panose="02020603050405020304" pitchFamily="18" charset="0"/>
                <a:cs typeface="Times New Roman" panose="02020603050405020304" pitchFamily="18" charset="0"/>
              </a:rPr>
              <a:t>Freight Ton</a:t>
            </a:r>
            <a:r>
              <a:rPr lang="zh-CN" altLang="en-US" sz="1900" dirty="0" smtClean="0">
                <a:latin typeface="Times New Roman" panose="02020603050405020304" pitchFamily="18" charset="0"/>
                <a:cs typeface="Times New Roman" panose="02020603050405020304" pitchFamily="18" charset="0"/>
              </a:rPr>
              <a:t>）</a:t>
            </a:r>
            <a:endParaRPr lang="zh-CN" altLang="en-US" sz="1900" dirty="0">
              <a:latin typeface="Times New Roman" panose="02020603050405020304" pitchFamily="18" charset="0"/>
              <a:cs typeface="Times New Roman" panose="02020603050405020304" pitchFamily="18" charset="0"/>
            </a:endParaRPr>
          </a:p>
        </p:txBody>
      </p:sp>
      <p:sp>
        <p:nvSpPr>
          <p:cNvPr id="21553" name="Text Box 49"/>
          <p:cNvSpPr txBox="1">
            <a:spLocks noChangeArrowheads="1"/>
          </p:cNvSpPr>
          <p:nvPr/>
        </p:nvSpPr>
        <p:spPr bwMode="auto">
          <a:xfrm>
            <a:off x="1260128" y="2312817"/>
            <a:ext cx="2380355"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按货物尺码吨</a:t>
            </a:r>
            <a:endParaRPr lang="en-US" altLang="zh-CN" sz="1900" dirty="0" smtClean="0">
              <a:latin typeface="Times New Roman" panose="02020603050405020304" pitchFamily="18" charset="0"/>
              <a:cs typeface="Times New Roman" panose="02020603050405020304" pitchFamily="18" charset="0"/>
            </a:endParaRPr>
          </a:p>
          <a:p>
            <a:pPr algn="ct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a:t>
            </a:r>
            <a:r>
              <a:rPr lang="en-US" altLang="zh-CN" sz="1900" dirty="0" smtClean="0">
                <a:latin typeface="Times New Roman" panose="02020603050405020304" pitchFamily="18" charset="0"/>
                <a:cs typeface="Times New Roman" panose="02020603050405020304" pitchFamily="18" charset="0"/>
              </a:rPr>
              <a:t>Measurement Ton</a:t>
            </a:r>
            <a:r>
              <a:rPr lang="zh-CN" altLang="en-US" sz="1900" dirty="0" smtClean="0">
                <a:latin typeface="Times New Roman" panose="02020603050405020304" pitchFamily="18" charset="0"/>
                <a:cs typeface="Times New Roman" panose="02020603050405020304" pitchFamily="18" charset="0"/>
              </a:rPr>
              <a:t>）</a:t>
            </a:r>
            <a:endParaRPr lang="zh-CN" altLang="en-US" sz="1900" dirty="0">
              <a:latin typeface="Times New Roman" panose="02020603050405020304" pitchFamily="18" charset="0"/>
              <a:cs typeface="Times New Roman" panose="02020603050405020304" pitchFamily="18" charset="0"/>
            </a:endParaRPr>
          </a:p>
        </p:txBody>
      </p:sp>
      <p:sp>
        <p:nvSpPr>
          <p:cNvPr id="21554" name="Text Box 50"/>
          <p:cNvSpPr txBox="1">
            <a:spLocks noChangeArrowheads="1"/>
          </p:cNvSpPr>
          <p:nvPr/>
        </p:nvSpPr>
        <p:spPr bwMode="auto">
          <a:xfrm>
            <a:off x="5049198" y="2951670"/>
            <a:ext cx="5482339"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船方可凭货物的重量或体积取收费较高的计收运费，运价表内用“</a:t>
            </a:r>
            <a:r>
              <a:rPr lang="en-US" altLang="zh-CN" sz="1900" dirty="0" smtClean="0">
                <a:latin typeface="Times New Roman" panose="02020603050405020304" pitchFamily="18" charset="0"/>
                <a:cs typeface="Times New Roman" panose="02020603050405020304" pitchFamily="18" charset="0"/>
              </a:rPr>
              <a:t>W/M</a:t>
            </a:r>
            <a:r>
              <a:rPr lang="zh-CN" altLang="en-US" sz="19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（体积核算成立方米；毛重为吨）</a:t>
            </a:r>
            <a:endParaRPr lang="zh-CN" altLang="zh-CN" sz="1800" dirty="0">
              <a:latin typeface="Times New Roman" panose="02020603050405020304" pitchFamily="18" charset="0"/>
              <a:cs typeface="Times New Roman" panose="02020603050405020304" pitchFamily="18" charset="0"/>
            </a:endParaRPr>
          </a:p>
        </p:txBody>
      </p:sp>
      <p:sp>
        <p:nvSpPr>
          <p:cNvPr id="21556" name="Text Box 52"/>
          <p:cNvSpPr txBox="1">
            <a:spLocks noChangeArrowheads="1"/>
          </p:cNvSpPr>
          <p:nvPr/>
        </p:nvSpPr>
        <p:spPr bwMode="auto">
          <a:xfrm>
            <a:off x="1294460" y="3100596"/>
            <a:ext cx="292981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按毛重或体积计收</a:t>
            </a:r>
            <a:endParaRPr lang="zh-CN" altLang="en-US" sz="1900" dirty="0">
              <a:latin typeface="Times New Roman" panose="02020603050405020304" pitchFamily="18" charset="0"/>
              <a:cs typeface="Times New Roman" panose="02020603050405020304" pitchFamily="18" charset="0"/>
            </a:endParaRPr>
          </a:p>
        </p:txBody>
      </p:sp>
      <p:sp>
        <p:nvSpPr>
          <p:cNvPr id="21559" name="Text Box 55"/>
          <p:cNvSpPr txBox="1">
            <a:spLocks noChangeArrowheads="1"/>
          </p:cNvSpPr>
          <p:nvPr/>
        </p:nvSpPr>
        <p:spPr bwMode="auto">
          <a:xfrm>
            <a:off x="978795" y="4569592"/>
            <a:ext cx="36189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按货物重量、体积或价值三者从高计收</a:t>
            </a:r>
            <a:endParaRPr lang="zh-CN" altLang="en-US" sz="1900" dirty="0">
              <a:latin typeface="Times New Roman" panose="02020603050405020304" pitchFamily="18" charset="0"/>
              <a:cs typeface="Times New Roman" panose="02020603050405020304" pitchFamily="18" charset="0"/>
            </a:endParaRPr>
          </a:p>
        </p:txBody>
      </p:sp>
      <p:sp>
        <p:nvSpPr>
          <p:cNvPr id="21561" name="Text Box 57"/>
          <p:cNvSpPr txBox="1">
            <a:spLocks noChangeArrowheads="1"/>
          </p:cNvSpPr>
          <p:nvPr/>
        </p:nvSpPr>
        <p:spPr bwMode="auto">
          <a:xfrm>
            <a:off x="5032568" y="3810099"/>
            <a:ext cx="5515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900" dirty="0">
                <a:latin typeface="Times New Roman" panose="02020603050405020304" pitchFamily="18" charset="0"/>
                <a:cs typeface="Times New Roman" panose="02020603050405020304" pitchFamily="18" charset="0"/>
              </a:rPr>
              <a:t> </a:t>
            </a:r>
            <a:r>
              <a:rPr lang="zh-CN" altLang="en-US" sz="1900" dirty="0" smtClean="0">
                <a:latin typeface="Times New Roman" panose="02020603050405020304" pitchFamily="18" charset="0"/>
                <a:cs typeface="Times New Roman" panose="02020603050405020304" pitchFamily="18" charset="0"/>
              </a:rPr>
              <a:t>运价表中用</a:t>
            </a:r>
            <a:r>
              <a:rPr lang="en-US" altLang="zh-CN" sz="1900" dirty="0">
                <a:latin typeface="Times New Roman" panose="02020603050405020304" pitchFamily="18" charset="0"/>
                <a:cs typeface="Times New Roman" panose="02020603050405020304" pitchFamily="18" charset="0"/>
              </a:rPr>
              <a:t> </a:t>
            </a:r>
            <a:r>
              <a:rPr lang="en-US" altLang="zh-CN" sz="1900" dirty="0" smtClean="0">
                <a:latin typeface="Times New Roman" panose="02020603050405020304" pitchFamily="18" charset="0"/>
                <a:cs typeface="Times New Roman" panose="02020603050405020304" pitchFamily="18" charset="0"/>
              </a:rPr>
              <a:t>“AD. Val.” </a:t>
            </a:r>
            <a:r>
              <a:rPr lang="zh-CN" altLang="en-US" sz="1900" dirty="0" smtClean="0">
                <a:latin typeface="Times New Roman" panose="02020603050405020304" pitchFamily="18" charset="0"/>
                <a:cs typeface="Times New Roman" panose="02020603050405020304" pitchFamily="18" charset="0"/>
              </a:rPr>
              <a:t>或</a:t>
            </a:r>
            <a:r>
              <a:rPr lang="en-US" altLang="zh-CN" sz="1900" dirty="0" smtClean="0">
                <a:latin typeface="Times New Roman" panose="02020603050405020304" pitchFamily="18" charset="0"/>
                <a:cs typeface="Times New Roman" panose="02020603050405020304" pitchFamily="18" charset="0"/>
              </a:rPr>
              <a:t> “A. V.”  </a:t>
            </a:r>
            <a:r>
              <a:rPr lang="zh-CN" altLang="en-US" sz="19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ad </a:t>
            </a:r>
            <a:r>
              <a:rPr lang="en-US" altLang="zh-CN" sz="2000" dirty="0" smtClean="0">
                <a:latin typeface="Times New Roman" panose="02020603050405020304" pitchFamily="18" charset="0"/>
                <a:cs typeface="Times New Roman" panose="02020603050405020304" pitchFamily="18" charset="0"/>
              </a:rPr>
              <a:t>valorem</a:t>
            </a:r>
            <a:r>
              <a:rPr lang="zh-CN" altLang="en-US" sz="2000" dirty="0" smtClean="0"/>
              <a:t>）</a:t>
            </a:r>
            <a:endParaRPr lang="zh-CN" altLang="en-US" sz="1900" dirty="0">
              <a:latin typeface="Times New Roman" panose="02020603050405020304" pitchFamily="18" charset="0"/>
              <a:cs typeface="Times New Roman" panose="02020603050405020304" pitchFamily="18" charset="0"/>
            </a:endParaRPr>
          </a:p>
        </p:txBody>
      </p:sp>
      <p:sp>
        <p:nvSpPr>
          <p:cNvPr id="21562" name="Text Box 58"/>
          <p:cNvSpPr txBox="1">
            <a:spLocks noChangeArrowheads="1"/>
          </p:cNvSpPr>
          <p:nvPr/>
        </p:nvSpPr>
        <p:spPr bwMode="auto">
          <a:xfrm>
            <a:off x="1260128" y="3965320"/>
            <a:ext cx="264197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按商品的</a:t>
            </a:r>
            <a:r>
              <a:rPr lang="en-US" altLang="zh-CN" sz="1900" dirty="0" smtClean="0">
                <a:latin typeface="Times New Roman" panose="02020603050405020304" pitchFamily="18" charset="0"/>
                <a:cs typeface="Times New Roman" panose="02020603050405020304" pitchFamily="18" charset="0"/>
              </a:rPr>
              <a:t>FOB</a:t>
            </a:r>
            <a:r>
              <a:rPr lang="zh-CN" altLang="en-US" sz="1900" dirty="0" smtClean="0">
                <a:latin typeface="Times New Roman" panose="02020603050405020304" pitchFamily="18" charset="0"/>
                <a:cs typeface="Times New Roman" panose="02020603050405020304" pitchFamily="18" charset="0"/>
              </a:rPr>
              <a:t>总值计收</a:t>
            </a:r>
            <a:endParaRPr lang="zh-CN" altLang="en-US" sz="1900" dirty="0">
              <a:latin typeface="Times New Roman" panose="02020603050405020304" pitchFamily="18" charset="0"/>
              <a:cs typeface="Times New Roman" panose="02020603050405020304" pitchFamily="18" charset="0"/>
            </a:endParaRPr>
          </a:p>
        </p:txBody>
      </p:sp>
      <p:sp>
        <p:nvSpPr>
          <p:cNvPr id="21563" name="Text Box 59"/>
          <p:cNvSpPr txBox="1">
            <a:spLocks noChangeArrowheads="1"/>
          </p:cNvSpPr>
          <p:nvPr/>
        </p:nvSpPr>
        <p:spPr bwMode="auto">
          <a:xfrm>
            <a:off x="5032568" y="4519643"/>
            <a:ext cx="684053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Arial" panose="020B0604020202020204" pitchFamily="34" charset="0"/>
              </a:rPr>
              <a:t>运价表内用</a:t>
            </a:r>
            <a:r>
              <a:rPr lang="zh-CN" altLang="en-US" sz="1900" dirty="0" smtClean="0">
                <a:latin typeface="Times New Roman" panose="02020603050405020304" pitchFamily="18" charset="0"/>
                <a:cs typeface="Times New Roman" panose="02020603050405020304" pitchFamily="18" charset="0"/>
              </a:rPr>
              <a:t>“</a:t>
            </a:r>
            <a:r>
              <a:rPr lang="en-US" altLang="zh-CN" sz="1900" dirty="0" smtClean="0">
                <a:latin typeface="Times New Roman" panose="02020603050405020304" pitchFamily="18" charset="0"/>
                <a:cs typeface="Times New Roman" panose="02020603050405020304" pitchFamily="18" charset="0"/>
              </a:rPr>
              <a:t>W/M or  A.V.</a:t>
            </a:r>
            <a:r>
              <a:rPr lang="zh-CN" altLang="en-US" sz="1900" dirty="0" smtClean="0">
                <a:latin typeface="Times New Roman" panose="02020603050405020304" pitchFamily="18" charset="0"/>
                <a:cs typeface="Times New Roman" panose="02020603050405020304" pitchFamily="18" charset="0"/>
              </a:rPr>
              <a:t>”</a:t>
            </a:r>
            <a:endParaRPr lang="zh-CN" altLang="en-US" sz="1900" dirty="0">
              <a:latin typeface="Times New Roman" panose="02020603050405020304" pitchFamily="18" charset="0"/>
              <a:cs typeface="Times New Roman" panose="02020603050405020304" pitchFamily="18" charset="0"/>
            </a:endParaRPr>
          </a:p>
        </p:txBody>
      </p:sp>
      <p:sp>
        <p:nvSpPr>
          <p:cNvPr id="11" name="Text Box 60"/>
          <p:cNvSpPr txBox="1">
            <a:spLocks noChangeArrowheads="1"/>
          </p:cNvSpPr>
          <p:nvPr/>
        </p:nvSpPr>
        <p:spPr bwMode="auto">
          <a:xfrm>
            <a:off x="3289301" y="6673851"/>
            <a:ext cx="359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zh-CN" sz="1800">
              <a:latin typeface="Arial" panose="020B0604020202020204" pitchFamily="34" charset="0"/>
            </a:endParaRPr>
          </a:p>
        </p:txBody>
      </p:sp>
      <p:sp>
        <p:nvSpPr>
          <p:cNvPr id="21568" name="Text Box 64"/>
          <p:cNvSpPr txBox="1">
            <a:spLocks noChangeArrowheads="1"/>
          </p:cNvSpPr>
          <p:nvPr/>
        </p:nvSpPr>
        <p:spPr bwMode="auto">
          <a:xfrm>
            <a:off x="5088732" y="5391419"/>
            <a:ext cx="63912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900" dirty="0">
                <a:latin typeface="Arial" panose="020B0604020202020204" pitchFamily="34" charset="0"/>
              </a:rPr>
              <a:t>运价表内用</a:t>
            </a:r>
            <a:r>
              <a:rPr lang="zh-CN" altLang="en-US" sz="1900" dirty="0">
                <a:latin typeface="Times New Roman" panose="02020603050405020304" pitchFamily="18" charset="0"/>
                <a:cs typeface="Times New Roman" panose="02020603050405020304" pitchFamily="18" charset="0"/>
              </a:rPr>
              <a:t>“</a:t>
            </a:r>
            <a:r>
              <a:rPr lang="en-US" altLang="zh-CN" sz="1900" dirty="0">
                <a:latin typeface="Times New Roman" panose="02020603050405020304" pitchFamily="18" charset="0"/>
                <a:cs typeface="Times New Roman" panose="02020603050405020304" pitchFamily="18" charset="0"/>
              </a:rPr>
              <a:t>W/M plus</a:t>
            </a:r>
            <a:r>
              <a:rPr lang="en-US" altLang="zh-CN" sz="1900" dirty="0" smtClean="0">
                <a:latin typeface="Times New Roman" panose="02020603050405020304" pitchFamily="18" charset="0"/>
                <a:cs typeface="Times New Roman" panose="02020603050405020304" pitchFamily="18" charset="0"/>
              </a:rPr>
              <a:t>  </a:t>
            </a:r>
            <a:r>
              <a:rPr lang="en-US" altLang="zh-CN" sz="1900" dirty="0">
                <a:latin typeface="Times New Roman" panose="02020603050405020304" pitchFamily="18" charset="0"/>
                <a:cs typeface="Times New Roman" panose="02020603050405020304" pitchFamily="18" charset="0"/>
              </a:rPr>
              <a:t>A.V.</a:t>
            </a:r>
            <a:r>
              <a:rPr lang="zh-CN" altLang="en-US" sz="1900" dirty="0">
                <a:latin typeface="Times New Roman" panose="02020603050405020304" pitchFamily="18" charset="0"/>
                <a:cs typeface="Times New Roman" panose="02020603050405020304" pitchFamily="18" charset="0"/>
              </a:rPr>
              <a:t>”</a:t>
            </a:r>
          </a:p>
        </p:txBody>
      </p:sp>
      <p:sp>
        <p:nvSpPr>
          <p:cNvPr id="27" name="Text Box 55"/>
          <p:cNvSpPr txBox="1">
            <a:spLocks noChangeArrowheads="1"/>
          </p:cNvSpPr>
          <p:nvPr/>
        </p:nvSpPr>
        <p:spPr bwMode="auto">
          <a:xfrm>
            <a:off x="1098697" y="5466251"/>
            <a:ext cx="387013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船方先按货物重量、体积中较高的一种计收运费，再另收一定百分比的从价运费</a:t>
            </a:r>
            <a:endParaRPr lang="zh-CN" altLang="en-US" sz="1900" dirty="0">
              <a:latin typeface="Times New Roman" panose="02020603050405020304" pitchFamily="18" charset="0"/>
              <a:cs typeface="Times New Roman" panose="02020603050405020304" pitchFamily="18" charset="0"/>
            </a:endParaRPr>
          </a:p>
        </p:txBody>
      </p:sp>
      <p:grpSp>
        <p:nvGrpSpPr>
          <p:cNvPr id="19" name="组合 50"/>
          <p:cNvGrpSpPr>
            <a:grpSpLocks/>
          </p:cNvGrpSpPr>
          <p:nvPr/>
        </p:nvGrpSpPr>
        <p:grpSpPr bwMode="auto">
          <a:xfrm>
            <a:off x="245772" y="198724"/>
            <a:ext cx="603250" cy="552450"/>
            <a:chOff x="0" y="0"/>
            <a:chExt cx="737947" cy="676838"/>
          </a:xfrm>
        </p:grpSpPr>
        <p:sp>
          <p:nvSpPr>
            <p:cNvPr id="20"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2"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3"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基本运费的计收标准</a:t>
            </a:r>
            <a:endParaRPr lang="zh-CN" altLang="zh-CN" sz="2400" b="1" dirty="0" smtClean="0">
              <a:solidFill>
                <a:prstClr val="black"/>
              </a:solidFill>
            </a:endParaRPr>
          </a:p>
        </p:txBody>
      </p:sp>
    </p:spTree>
    <p:extLst>
      <p:ext uri="{BB962C8B-B14F-4D97-AF65-F5344CB8AC3E}">
        <p14:creationId xmlns:p14="http://schemas.microsoft.com/office/powerpoint/2010/main" val="85136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50"/>
                                        </p:tgtEl>
                                        <p:attrNameLst>
                                          <p:attrName>style.visibility</p:attrName>
                                        </p:attrNameLst>
                                      </p:cBhvr>
                                      <p:to>
                                        <p:strVal val="visible"/>
                                      </p:to>
                                    </p:set>
                                    <p:anim calcmode="lin" valueType="num">
                                      <p:cBhvr additive="base">
                                        <p:cTn id="7" dur="500" fill="hold"/>
                                        <p:tgtEl>
                                          <p:spTgt spid="21550"/>
                                        </p:tgtEl>
                                        <p:attrNameLst>
                                          <p:attrName>ppt_x</p:attrName>
                                        </p:attrNameLst>
                                      </p:cBhvr>
                                      <p:tavLst>
                                        <p:tav tm="0">
                                          <p:val>
                                            <p:strVal val="#ppt_x"/>
                                          </p:val>
                                        </p:tav>
                                        <p:tav tm="100000">
                                          <p:val>
                                            <p:strVal val="#ppt_x"/>
                                          </p:val>
                                        </p:tav>
                                      </p:tavLst>
                                    </p:anim>
                                    <p:anim calcmode="lin" valueType="num">
                                      <p:cBhvr additive="base">
                                        <p:cTn id="8" dur="500" fill="hold"/>
                                        <p:tgtEl>
                                          <p:spTgt spid="215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49"/>
                                        </p:tgtEl>
                                        <p:attrNameLst>
                                          <p:attrName>style.visibility</p:attrName>
                                        </p:attrNameLst>
                                      </p:cBhvr>
                                      <p:to>
                                        <p:strVal val="visible"/>
                                      </p:to>
                                    </p:set>
                                    <p:anim calcmode="lin" valueType="num">
                                      <p:cBhvr additive="base">
                                        <p:cTn id="13" dur="500" fill="hold"/>
                                        <p:tgtEl>
                                          <p:spTgt spid="21549"/>
                                        </p:tgtEl>
                                        <p:attrNameLst>
                                          <p:attrName>ppt_x</p:attrName>
                                        </p:attrNameLst>
                                      </p:cBhvr>
                                      <p:tavLst>
                                        <p:tav tm="0">
                                          <p:val>
                                            <p:strVal val="#ppt_x"/>
                                          </p:val>
                                        </p:tav>
                                        <p:tav tm="100000">
                                          <p:val>
                                            <p:strVal val="#ppt_x"/>
                                          </p:val>
                                        </p:tav>
                                      </p:tavLst>
                                    </p:anim>
                                    <p:anim calcmode="lin" valueType="num">
                                      <p:cBhvr additive="base">
                                        <p:cTn id="14" dur="500" fill="hold"/>
                                        <p:tgtEl>
                                          <p:spTgt spid="215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53"/>
                                        </p:tgtEl>
                                        <p:attrNameLst>
                                          <p:attrName>style.visibility</p:attrName>
                                        </p:attrNameLst>
                                      </p:cBhvr>
                                      <p:to>
                                        <p:strVal val="visible"/>
                                      </p:to>
                                    </p:set>
                                    <p:anim calcmode="lin" valueType="num">
                                      <p:cBhvr additive="base">
                                        <p:cTn id="19" dur="500" fill="hold"/>
                                        <p:tgtEl>
                                          <p:spTgt spid="21553"/>
                                        </p:tgtEl>
                                        <p:attrNameLst>
                                          <p:attrName>ppt_x</p:attrName>
                                        </p:attrNameLst>
                                      </p:cBhvr>
                                      <p:tavLst>
                                        <p:tav tm="0">
                                          <p:val>
                                            <p:strVal val="#ppt_x"/>
                                          </p:val>
                                        </p:tav>
                                        <p:tav tm="100000">
                                          <p:val>
                                            <p:strVal val="#ppt_x"/>
                                          </p:val>
                                        </p:tav>
                                      </p:tavLst>
                                    </p:anim>
                                    <p:anim calcmode="lin" valueType="num">
                                      <p:cBhvr additive="base">
                                        <p:cTn id="20" dur="500" fill="hold"/>
                                        <p:tgtEl>
                                          <p:spTgt spid="215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51"/>
                                        </p:tgtEl>
                                        <p:attrNameLst>
                                          <p:attrName>style.visibility</p:attrName>
                                        </p:attrNameLst>
                                      </p:cBhvr>
                                      <p:to>
                                        <p:strVal val="visible"/>
                                      </p:to>
                                    </p:set>
                                    <p:anim calcmode="lin" valueType="num">
                                      <p:cBhvr additive="base">
                                        <p:cTn id="25" dur="500" fill="hold"/>
                                        <p:tgtEl>
                                          <p:spTgt spid="21551"/>
                                        </p:tgtEl>
                                        <p:attrNameLst>
                                          <p:attrName>ppt_x</p:attrName>
                                        </p:attrNameLst>
                                      </p:cBhvr>
                                      <p:tavLst>
                                        <p:tav tm="0">
                                          <p:val>
                                            <p:strVal val="#ppt_x"/>
                                          </p:val>
                                        </p:tav>
                                        <p:tav tm="100000">
                                          <p:val>
                                            <p:strVal val="#ppt_x"/>
                                          </p:val>
                                        </p:tav>
                                      </p:tavLst>
                                    </p:anim>
                                    <p:anim calcmode="lin" valueType="num">
                                      <p:cBhvr additive="base">
                                        <p:cTn id="26" dur="500" fill="hold"/>
                                        <p:tgtEl>
                                          <p:spTgt spid="215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56"/>
                                        </p:tgtEl>
                                        <p:attrNameLst>
                                          <p:attrName>style.visibility</p:attrName>
                                        </p:attrNameLst>
                                      </p:cBhvr>
                                      <p:to>
                                        <p:strVal val="visible"/>
                                      </p:to>
                                    </p:set>
                                    <p:anim calcmode="lin" valueType="num">
                                      <p:cBhvr additive="base">
                                        <p:cTn id="31" dur="500" fill="hold"/>
                                        <p:tgtEl>
                                          <p:spTgt spid="21556"/>
                                        </p:tgtEl>
                                        <p:attrNameLst>
                                          <p:attrName>ppt_x</p:attrName>
                                        </p:attrNameLst>
                                      </p:cBhvr>
                                      <p:tavLst>
                                        <p:tav tm="0">
                                          <p:val>
                                            <p:strVal val="#ppt_x"/>
                                          </p:val>
                                        </p:tav>
                                        <p:tav tm="100000">
                                          <p:val>
                                            <p:strVal val="#ppt_x"/>
                                          </p:val>
                                        </p:tav>
                                      </p:tavLst>
                                    </p:anim>
                                    <p:anim calcmode="lin" valueType="num">
                                      <p:cBhvr additive="base">
                                        <p:cTn id="32" dur="500" fill="hold"/>
                                        <p:tgtEl>
                                          <p:spTgt spid="215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54"/>
                                        </p:tgtEl>
                                        <p:attrNameLst>
                                          <p:attrName>style.visibility</p:attrName>
                                        </p:attrNameLst>
                                      </p:cBhvr>
                                      <p:to>
                                        <p:strVal val="visible"/>
                                      </p:to>
                                    </p:set>
                                    <p:anim calcmode="lin" valueType="num">
                                      <p:cBhvr additive="base">
                                        <p:cTn id="37" dur="500" fill="hold"/>
                                        <p:tgtEl>
                                          <p:spTgt spid="21554"/>
                                        </p:tgtEl>
                                        <p:attrNameLst>
                                          <p:attrName>ppt_x</p:attrName>
                                        </p:attrNameLst>
                                      </p:cBhvr>
                                      <p:tavLst>
                                        <p:tav tm="0">
                                          <p:val>
                                            <p:strVal val="#ppt_x"/>
                                          </p:val>
                                        </p:tav>
                                        <p:tav tm="100000">
                                          <p:val>
                                            <p:strVal val="#ppt_x"/>
                                          </p:val>
                                        </p:tav>
                                      </p:tavLst>
                                    </p:anim>
                                    <p:anim calcmode="lin" valueType="num">
                                      <p:cBhvr additive="base">
                                        <p:cTn id="38" dur="500" fill="hold"/>
                                        <p:tgtEl>
                                          <p:spTgt spid="215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62"/>
                                        </p:tgtEl>
                                        <p:attrNameLst>
                                          <p:attrName>style.visibility</p:attrName>
                                        </p:attrNameLst>
                                      </p:cBhvr>
                                      <p:to>
                                        <p:strVal val="visible"/>
                                      </p:to>
                                    </p:set>
                                    <p:anim calcmode="lin" valueType="num">
                                      <p:cBhvr additive="base">
                                        <p:cTn id="43" dur="500" fill="hold"/>
                                        <p:tgtEl>
                                          <p:spTgt spid="21562"/>
                                        </p:tgtEl>
                                        <p:attrNameLst>
                                          <p:attrName>ppt_x</p:attrName>
                                        </p:attrNameLst>
                                      </p:cBhvr>
                                      <p:tavLst>
                                        <p:tav tm="0">
                                          <p:val>
                                            <p:strVal val="#ppt_x"/>
                                          </p:val>
                                        </p:tav>
                                        <p:tav tm="100000">
                                          <p:val>
                                            <p:strVal val="#ppt_x"/>
                                          </p:val>
                                        </p:tav>
                                      </p:tavLst>
                                    </p:anim>
                                    <p:anim calcmode="lin" valueType="num">
                                      <p:cBhvr additive="base">
                                        <p:cTn id="44" dur="500" fill="hold"/>
                                        <p:tgtEl>
                                          <p:spTgt spid="215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61"/>
                                        </p:tgtEl>
                                        <p:attrNameLst>
                                          <p:attrName>style.visibility</p:attrName>
                                        </p:attrNameLst>
                                      </p:cBhvr>
                                      <p:to>
                                        <p:strVal val="visible"/>
                                      </p:to>
                                    </p:set>
                                    <p:anim calcmode="lin" valueType="num">
                                      <p:cBhvr additive="base">
                                        <p:cTn id="49" dur="500" fill="hold"/>
                                        <p:tgtEl>
                                          <p:spTgt spid="21561"/>
                                        </p:tgtEl>
                                        <p:attrNameLst>
                                          <p:attrName>ppt_x</p:attrName>
                                        </p:attrNameLst>
                                      </p:cBhvr>
                                      <p:tavLst>
                                        <p:tav tm="0">
                                          <p:val>
                                            <p:strVal val="#ppt_x"/>
                                          </p:val>
                                        </p:tav>
                                        <p:tav tm="100000">
                                          <p:val>
                                            <p:strVal val="#ppt_x"/>
                                          </p:val>
                                        </p:tav>
                                      </p:tavLst>
                                    </p:anim>
                                    <p:anim calcmode="lin" valueType="num">
                                      <p:cBhvr additive="base">
                                        <p:cTn id="50" dur="500" fill="hold"/>
                                        <p:tgtEl>
                                          <p:spTgt spid="2156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59"/>
                                        </p:tgtEl>
                                        <p:attrNameLst>
                                          <p:attrName>style.visibility</p:attrName>
                                        </p:attrNameLst>
                                      </p:cBhvr>
                                      <p:to>
                                        <p:strVal val="visible"/>
                                      </p:to>
                                    </p:set>
                                    <p:anim calcmode="lin" valueType="num">
                                      <p:cBhvr additive="base">
                                        <p:cTn id="55" dur="500" fill="hold"/>
                                        <p:tgtEl>
                                          <p:spTgt spid="21559"/>
                                        </p:tgtEl>
                                        <p:attrNameLst>
                                          <p:attrName>ppt_x</p:attrName>
                                        </p:attrNameLst>
                                      </p:cBhvr>
                                      <p:tavLst>
                                        <p:tav tm="0">
                                          <p:val>
                                            <p:strVal val="#ppt_x"/>
                                          </p:val>
                                        </p:tav>
                                        <p:tav tm="100000">
                                          <p:val>
                                            <p:strVal val="#ppt_x"/>
                                          </p:val>
                                        </p:tav>
                                      </p:tavLst>
                                    </p:anim>
                                    <p:anim calcmode="lin" valueType="num">
                                      <p:cBhvr additive="base">
                                        <p:cTn id="56" dur="500" fill="hold"/>
                                        <p:tgtEl>
                                          <p:spTgt spid="215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563"/>
                                        </p:tgtEl>
                                        <p:attrNameLst>
                                          <p:attrName>style.visibility</p:attrName>
                                        </p:attrNameLst>
                                      </p:cBhvr>
                                      <p:to>
                                        <p:strVal val="visible"/>
                                      </p:to>
                                    </p:set>
                                    <p:anim calcmode="lin" valueType="num">
                                      <p:cBhvr additive="base">
                                        <p:cTn id="61" dur="500" fill="hold"/>
                                        <p:tgtEl>
                                          <p:spTgt spid="21563"/>
                                        </p:tgtEl>
                                        <p:attrNameLst>
                                          <p:attrName>ppt_x</p:attrName>
                                        </p:attrNameLst>
                                      </p:cBhvr>
                                      <p:tavLst>
                                        <p:tav tm="0">
                                          <p:val>
                                            <p:strVal val="#ppt_x"/>
                                          </p:val>
                                        </p:tav>
                                        <p:tav tm="100000">
                                          <p:val>
                                            <p:strVal val="#ppt_x"/>
                                          </p:val>
                                        </p:tav>
                                      </p:tavLst>
                                    </p:anim>
                                    <p:anim calcmode="lin" valueType="num">
                                      <p:cBhvr additive="base">
                                        <p:cTn id="62" dur="500" fill="hold"/>
                                        <p:tgtEl>
                                          <p:spTgt spid="2156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568"/>
                                        </p:tgtEl>
                                        <p:attrNameLst>
                                          <p:attrName>style.visibility</p:attrName>
                                        </p:attrNameLst>
                                      </p:cBhvr>
                                      <p:to>
                                        <p:strVal val="visible"/>
                                      </p:to>
                                    </p:set>
                                    <p:anim calcmode="lin" valueType="num">
                                      <p:cBhvr additive="base">
                                        <p:cTn id="73" dur="500" fill="hold"/>
                                        <p:tgtEl>
                                          <p:spTgt spid="21568"/>
                                        </p:tgtEl>
                                        <p:attrNameLst>
                                          <p:attrName>ppt_x</p:attrName>
                                        </p:attrNameLst>
                                      </p:cBhvr>
                                      <p:tavLst>
                                        <p:tav tm="0">
                                          <p:val>
                                            <p:strVal val="#ppt_x"/>
                                          </p:val>
                                        </p:tav>
                                        <p:tav tm="100000">
                                          <p:val>
                                            <p:strVal val="#ppt_x"/>
                                          </p:val>
                                        </p:tav>
                                      </p:tavLst>
                                    </p:anim>
                                    <p:anim calcmode="lin" valueType="num">
                                      <p:cBhvr additive="base">
                                        <p:cTn id="74" dur="500" fill="hold"/>
                                        <p:tgtEl>
                                          <p:spTgt spid="21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9" grpId="0"/>
      <p:bldP spid="21550" grpId="0"/>
      <p:bldP spid="21551" grpId="0"/>
      <p:bldP spid="21553" grpId="0"/>
      <p:bldP spid="21554" grpId="0"/>
      <p:bldP spid="21556" grpId="0"/>
      <p:bldP spid="21559" grpId="0"/>
      <p:bldP spid="21561" grpId="0"/>
      <p:bldP spid="21562" grpId="0"/>
      <p:bldP spid="21563" grpId="0"/>
      <p:bldP spid="21568"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25"/>
          <p:cNvSpPr txBox="1">
            <a:spLocks noChangeArrowheads="1"/>
          </p:cNvSpPr>
          <p:nvPr/>
        </p:nvSpPr>
        <p:spPr bwMode="auto">
          <a:xfrm>
            <a:off x="1952625" y="1571625"/>
            <a:ext cx="75009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200">
                <a:solidFill>
                  <a:schemeClr val="bg1"/>
                </a:solidFill>
                <a:latin typeface="黑体" panose="02010609060101010101" pitchFamily="49" charset="-122"/>
                <a:ea typeface="黑体" panose="02010609060101010101" pitchFamily="49" charset="-122"/>
              </a:rPr>
              <a:t>　</a:t>
            </a:r>
            <a:r>
              <a:rPr lang="zh-CN" altLang="en-US" sz="1800" b="1">
                <a:solidFill>
                  <a:schemeClr val="bg1"/>
                </a:solidFill>
                <a:latin typeface="Arial" panose="020B0604020202020204" pitchFamily="34" charset="0"/>
              </a:rPr>
              <a:t>　　</a:t>
            </a:r>
          </a:p>
        </p:txBody>
      </p:sp>
      <p:graphicFrame>
        <p:nvGraphicFramePr>
          <p:cNvPr id="21520" name="Group 16"/>
          <p:cNvGraphicFramePr>
            <a:graphicFrameLocks noGrp="1"/>
          </p:cNvGraphicFramePr>
          <p:nvPr>
            <p:extLst>
              <p:ext uri="{D42A27DB-BD31-4B8C-83A1-F6EECF244321}">
                <p14:modId xmlns:p14="http://schemas.microsoft.com/office/powerpoint/2010/main" val="777278321"/>
              </p:ext>
            </p:extLst>
          </p:nvPr>
        </p:nvGraphicFramePr>
        <p:xfrm>
          <a:off x="940158" y="1285406"/>
          <a:ext cx="9762186" cy="4666027"/>
        </p:xfrm>
        <a:graphic>
          <a:graphicData uri="http://schemas.openxmlformats.org/drawingml/2006/table">
            <a:tbl>
              <a:tblPr/>
              <a:tblGrid>
                <a:gridCol w="3691048"/>
                <a:gridCol w="6071138"/>
              </a:tblGrid>
              <a:tr h="34480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计收标准</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说明</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0639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0431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1316">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84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0919">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193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49" name="Text Box 45"/>
          <p:cNvSpPr txBox="1">
            <a:spLocks noChangeArrowheads="1"/>
          </p:cNvSpPr>
          <p:nvPr/>
        </p:nvSpPr>
        <p:spPr bwMode="auto">
          <a:xfrm>
            <a:off x="5164243" y="1827174"/>
            <a:ext cx="516434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900" dirty="0">
                <a:latin typeface="Times New Roman" panose="02020603050405020304" pitchFamily="18" charset="0"/>
                <a:cs typeface="Times New Roman" panose="02020603050405020304" pitchFamily="18" charset="0"/>
              </a:rPr>
              <a:t>如卡车按辆，活牲畜按头。</a:t>
            </a:r>
            <a:endParaRPr lang="zh-CN" altLang="en-US" sz="1900" dirty="0">
              <a:latin typeface="Arial" panose="020B0604020202020204" pitchFamily="34" charset="0"/>
            </a:endParaRPr>
          </a:p>
        </p:txBody>
      </p:sp>
      <p:sp>
        <p:nvSpPr>
          <p:cNvPr id="21550" name="Text Box 46"/>
          <p:cNvSpPr txBox="1">
            <a:spLocks noChangeArrowheads="1"/>
          </p:cNvSpPr>
          <p:nvPr/>
        </p:nvSpPr>
        <p:spPr bwMode="auto">
          <a:xfrm>
            <a:off x="1598937" y="1788939"/>
            <a:ext cx="231652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900" dirty="0">
                <a:latin typeface="Arial" panose="020B0604020202020204" pitchFamily="34" charset="0"/>
              </a:rPr>
              <a:t>按货物的件数</a:t>
            </a:r>
            <a:r>
              <a:rPr lang="zh-CN" altLang="en-US" sz="1900" dirty="0" smtClean="0">
                <a:latin typeface="Arial" panose="020B0604020202020204" pitchFamily="34" charset="0"/>
              </a:rPr>
              <a:t>计收</a:t>
            </a:r>
            <a:endParaRPr lang="zh-CN" altLang="en-US" sz="1900" dirty="0">
              <a:latin typeface="Times New Roman" panose="02020603050405020304" pitchFamily="18" charset="0"/>
              <a:cs typeface="Times New Roman" panose="02020603050405020304" pitchFamily="18" charset="0"/>
            </a:endParaRPr>
          </a:p>
        </p:txBody>
      </p:sp>
      <p:sp>
        <p:nvSpPr>
          <p:cNvPr id="21551" name="Text Box 47"/>
          <p:cNvSpPr txBox="1">
            <a:spLocks noChangeArrowheads="1"/>
          </p:cNvSpPr>
          <p:nvPr/>
        </p:nvSpPr>
        <p:spPr bwMode="auto">
          <a:xfrm>
            <a:off x="4944657" y="2415108"/>
            <a:ext cx="560351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900" dirty="0" smtClean="0">
                <a:latin typeface="Times New Roman" panose="02020603050405020304" pitchFamily="18" charset="0"/>
                <a:cs typeface="Times New Roman" panose="02020603050405020304" pitchFamily="18" charset="0"/>
              </a:rPr>
              <a:t>有些班轮公司对承运一些大宗货物（如粮谷、豆类、矿石、煤炭等）采用由船货双方临时议定运价的办法。“</a:t>
            </a:r>
            <a:r>
              <a:rPr lang="en-US" altLang="zh-CN" sz="1900" dirty="0" smtClean="0">
                <a:latin typeface="Times New Roman" panose="02020603050405020304" pitchFamily="18" charset="0"/>
                <a:cs typeface="Times New Roman" panose="02020603050405020304" pitchFamily="18" charset="0"/>
              </a:rPr>
              <a:t>open</a:t>
            </a:r>
            <a:r>
              <a:rPr lang="zh-CN" altLang="en-US" sz="1900" dirty="0" smtClean="0">
                <a:latin typeface="Times New Roman" panose="02020603050405020304" pitchFamily="18" charset="0"/>
                <a:cs typeface="Times New Roman" panose="02020603050405020304" pitchFamily="18" charset="0"/>
              </a:rPr>
              <a:t>”</a:t>
            </a:r>
            <a:endParaRPr lang="zh-CN" altLang="en-US" sz="1900" dirty="0">
              <a:latin typeface="Times New Roman" panose="02020603050405020304" pitchFamily="18" charset="0"/>
              <a:cs typeface="Times New Roman" panose="02020603050405020304" pitchFamily="18" charset="0"/>
            </a:endParaRPr>
          </a:p>
        </p:txBody>
      </p:sp>
      <p:sp>
        <p:nvSpPr>
          <p:cNvPr id="21553" name="Text Box 49"/>
          <p:cNvSpPr txBox="1">
            <a:spLocks noChangeArrowheads="1"/>
          </p:cNvSpPr>
          <p:nvPr/>
        </p:nvSpPr>
        <p:spPr bwMode="auto">
          <a:xfrm>
            <a:off x="1293801" y="2529647"/>
            <a:ext cx="2380355" cy="384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1900" dirty="0">
                <a:latin typeface="Arial" panose="020B0604020202020204" pitchFamily="34" charset="0"/>
              </a:rPr>
              <a:t>按议价计收</a:t>
            </a:r>
          </a:p>
        </p:txBody>
      </p:sp>
      <p:sp>
        <p:nvSpPr>
          <p:cNvPr id="11" name="Text Box 60"/>
          <p:cNvSpPr txBox="1">
            <a:spLocks noChangeArrowheads="1"/>
          </p:cNvSpPr>
          <p:nvPr/>
        </p:nvSpPr>
        <p:spPr bwMode="auto">
          <a:xfrm>
            <a:off x="3289301" y="6673851"/>
            <a:ext cx="359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zh-CN" sz="1800">
              <a:latin typeface="Arial" panose="020B0604020202020204" pitchFamily="34" charset="0"/>
            </a:endParaRPr>
          </a:p>
        </p:txBody>
      </p:sp>
      <p:grpSp>
        <p:nvGrpSpPr>
          <p:cNvPr id="12" name="组合 50"/>
          <p:cNvGrpSpPr>
            <a:grpSpLocks/>
          </p:cNvGrpSpPr>
          <p:nvPr/>
        </p:nvGrpSpPr>
        <p:grpSpPr bwMode="auto">
          <a:xfrm>
            <a:off x="245772" y="198724"/>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基本运费的计收标准</a:t>
            </a:r>
            <a:endParaRPr lang="zh-CN" altLang="zh-CN" sz="2400" b="1" dirty="0" smtClean="0">
              <a:solidFill>
                <a:prstClr val="black"/>
              </a:solidFill>
            </a:endParaRPr>
          </a:p>
        </p:txBody>
      </p:sp>
    </p:spTree>
    <p:extLst>
      <p:ext uri="{BB962C8B-B14F-4D97-AF65-F5344CB8AC3E}">
        <p14:creationId xmlns:p14="http://schemas.microsoft.com/office/powerpoint/2010/main" val="672579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50"/>
                                        </p:tgtEl>
                                        <p:attrNameLst>
                                          <p:attrName>style.visibility</p:attrName>
                                        </p:attrNameLst>
                                      </p:cBhvr>
                                      <p:to>
                                        <p:strVal val="visible"/>
                                      </p:to>
                                    </p:set>
                                    <p:anim calcmode="lin" valueType="num">
                                      <p:cBhvr additive="base">
                                        <p:cTn id="7" dur="500" fill="hold"/>
                                        <p:tgtEl>
                                          <p:spTgt spid="21550"/>
                                        </p:tgtEl>
                                        <p:attrNameLst>
                                          <p:attrName>ppt_x</p:attrName>
                                        </p:attrNameLst>
                                      </p:cBhvr>
                                      <p:tavLst>
                                        <p:tav tm="0">
                                          <p:val>
                                            <p:strVal val="#ppt_x"/>
                                          </p:val>
                                        </p:tav>
                                        <p:tav tm="100000">
                                          <p:val>
                                            <p:strVal val="#ppt_x"/>
                                          </p:val>
                                        </p:tav>
                                      </p:tavLst>
                                    </p:anim>
                                    <p:anim calcmode="lin" valueType="num">
                                      <p:cBhvr additive="base">
                                        <p:cTn id="8" dur="500" fill="hold"/>
                                        <p:tgtEl>
                                          <p:spTgt spid="215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49"/>
                                        </p:tgtEl>
                                        <p:attrNameLst>
                                          <p:attrName>style.visibility</p:attrName>
                                        </p:attrNameLst>
                                      </p:cBhvr>
                                      <p:to>
                                        <p:strVal val="visible"/>
                                      </p:to>
                                    </p:set>
                                    <p:anim calcmode="lin" valueType="num">
                                      <p:cBhvr additive="base">
                                        <p:cTn id="13" dur="500" fill="hold"/>
                                        <p:tgtEl>
                                          <p:spTgt spid="21549"/>
                                        </p:tgtEl>
                                        <p:attrNameLst>
                                          <p:attrName>ppt_x</p:attrName>
                                        </p:attrNameLst>
                                      </p:cBhvr>
                                      <p:tavLst>
                                        <p:tav tm="0">
                                          <p:val>
                                            <p:strVal val="#ppt_x"/>
                                          </p:val>
                                        </p:tav>
                                        <p:tav tm="100000">
                                          <p:val>
                                            <p:strVal val="#ppt_x"/>
                                          </p:val>
                                        </p:tav>
                                      </p:tavLst>
                                    </p:anim>
                                    <p:anim calcmode="lin" valueType="num">
                                      <p:cBhvr additive="base">
                                        <p:cTn id="14" dur="500" fill="hold"/>
                                        <p:tgtEl>
                                          <p:spTgt spid="215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53"/>
                                        </p:tgtEl>
                                        <p:attrNameLst>
                                          <p:attrName>style.visibility</p:attrName>
                                        </p:attrNameLst>
                                      </p:cBhvr>
                                      <p:to>
                                        <p:strVal val="visible"/>
                                      </p:to>
                                    </p:set>
                                    <p:anim calcmode="lin" valueType="num">
                                      <p:cBhvr additive="base">
                                        <p:cTn id="19" dur="500" fill="hold"/>
                                        <p:tgtEl>
                                          <p:spTgt spid="21553"/>
                                        </p:tgtEl>
                                        <p:attrNameLst>
                                          <p:attrName>ppt_x</p:attrName>
                                        </p:attrNameLst>
                                      </p:cBhvr>
                                      <p:tavLst>
                                        <p:tav tm="0">
                                          <p:val>
                                            <p:strVal val="#ppt_x"/>
                                          </p:val>
                                        </p:tav>
                                        <p:tav tm="100000">
                                          <p:val>
                                            <p:strVal val="#ppt_x"/>
                                          </p:val>
                                        </p:tav>
                                      </p:tavLst>
                                    </p:anim>
                                    <p:anim calcmode="lin" valueType="num">
                                      <p:cBhvr additive="base">
                                        <p:cTn id="20" dur="500" fill="hold"/>
                                        <p:tgtEl>
                                          <p:spTgt spid="215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51"/>
                                        </p:tgtEl>
                                        <p:attrNameLst>
                                          <p:attrName>style.visibility</p:attrName>
                                        </p:attrNameLst>
                                      </p:cBhvr>
                                      <p:to>
                                        <p:strVal val="visible"/>
                                      </p:to>
                                    </p:set>
                                    <p:anim calcmode="lin" valueType="num">
                                      <p:cBhvr additive="base">
                                        <p:cTn id="25" dur="500" fill="hold"/>
                                        <p:tgtEl>
                                          <p:spTgt spid="21551"/>
                                        </p:tgtEl>
                                        <p:attrNameLst>
                                          <p:attrName>ppt_x</p:attrName>
                                        </p:attrNameLst>
                                      </p:cBhvr>
                                      <p:tavLst>
                                        <p:tav tm="0">
                                          <p:val>
                                            <p:strVal val="#ppt_x"/>
                                          </p:val>
                                        </p:tav>
                                        <p:tav tm="100000">
                                          <p:val>
                                            <p:strVal val="#ppt_x"/>
                                          </p:val>
                                        </p:tav>
                                      </p:tavLst>
                                    </p:anim>
                                    <p:anim calcmode="lin" valueType="num">
                                      <p:cBhvr additive="base">
                                        <p:cTn id="26" dur="500" fill="hold"/>
                                        <p:tgtEl>
                                          <p:spTgt spid="21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9" grpId="0"/>
      <p:bldP spid="21550" grpId="0"/>
      <p:bldP spid="21551" grpId="0"/>
      <p:bldP spid="215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867103" y="953036"/>
            <a:ext cx="5014767" cy="4152932"/>
          </a:xfrm>
          <a:prstGeom prst="rect">
            <a:avLst/>
          </a:prstGeom>
          <a:noFill/>
          <a:ln>
            <a:solidFill>
              <a:schemeClr val="accent1"/>
            </a:solidFill>
          </a:ln>
        </p:spPr>
        <p:txBody>
          <a:bodyPr wrap="square" rtlCol="0">
            <a:spAutoFit/>
          </a:bodyPr>
          <a:lstStyle/>
          <a:p>
            <a:pPr>
              <a:lnSpc>
                <a:spcPts val="2900"/>
              </a:lnSpc>
            </a:pPr>
            <a:r>
              <a:rPr lang="zh-CN" altLang="en-US" sz="2000" dirty="0"/>
              <a:t>① 超重附加费。 </a:t>
            </a:r>
          </a:p>
          <a:p>
            <a:pPr>
              <a:lnSpc>
                <a:spcPts val="2900"/>
              </a:lnSpc>
            </a:pPr>
            <a:r>
              <a:rPr lang="zh-CN" altLang="en-US" sz="2000" dirty="0"/>
              <a:t>② 超长附加费。 </a:t>
            </a:r>
          </a:p>
          <a:p>
            <a:pPr>
              <a:lnSpc>
                <a:spcPts val="2900"/>
              </a:lnSpc>
            </a:pPr>
            <a:r>
              <a:rPr lang="zh-CN" altLang="en-US" sz="2000" dirty="0"/>
              <a:t>③ 转船附加费。 </a:t>
            </a:r>
          </a:p>
          <a:p>
            <a:pPr>
              <a:lnSpc>
                <a:spcPts val="2900"/>
              </a:lnSpc>
            </a:pPr>
            <a:r>
              <a:rPr lang="zh-CN" altLang="en-US" sz="2000" dirty="0"/>
              <a:t>④ 燃油附加费。 </a:t>
            </a:r>
          </a:p>
          <a:p>
            <a:pPr>
              <a:lnSpc>
                <a:spcPts val="2900"/>
              </a:lnSpc>
            </a:pPr>
            <a:r>
              <a:rPr lang="zh-CN" altLang="en-US" sz="2000" dirty="0"/>
              <a:t>⑤ 直航附加费。 </a:t>
            </a:r>
          </a:p>
          <a:p>
            <a:pPr>
              <a:lnSpc>
                <a:spcPts val="2900"/>
              </a:lnSpc>
            </a:pPr>
            <a:r>
              <a:rPr lang="zh-CN" altLang="en-US" sz="2000" dirty="0"/>
              <a:t>⑥ 港口附加费。 </a:t>
            </a:r>
          </a:p>
          <a:p>
            <a:pPr>
              <a:lnSpc>
                <a:spcPts val="2900"/>
              </a:lnSpc>
            </a:pPr>
            <a:r>
              <a:rPr lang="zh-CN" altLang="en-US" sz="2000" dirty="0"/>
              <a:t>⑦ 港口拥挤附加费。 </a:t>
            </a:r>
          </a:p>
          <a:p>
            <a:pPr>
              <a:lnSpc>
                <a:spcPts val="2900"/>
              </a:lnSpc>
            </a:pPr>
            <a:r>
              <a:rPr lang="zh-CN" altLang="en-US" sz="2000" dirty="0"/>
              <a:t>⑧ 选港附加费。</a:t>
            </a:r>
          </a:p>
          <a:p>
            <a:pPr>
              <a:lnSpc>
                <a:spcPts val="2900"/>
              </a:lnSpc>
            </a:pPr>
            <a:r>
              <a:rPr lang="zh-CN" altLang="en-US" sz="2000" dirty="0"/>
              <a:t>⑨ 变更卸货港附加费。 </a:t>
            </a:r>
          </a:p>
          <a:p>
            <a:pPr>
              <a:lnSpc>
                <a:spcPts val="2900"/>
              </a:lnSpc>
            </a:pPr>
            <a:r>
              <a:rPr lang="zh-CN" altLang="en-US" sz="2000" dirty="0"/>
              <a:t>⑩ 绕航附加费。</a:t>
            </a:r>
          </a:p>
          <a:p>
            <a:pPr>
              <a:lnSpc>
                <a:spcPts val="2900"/>
              </a:lnSpc>
            </a:pPr>
            <a:r>
              <a:rPr lang="zh-CN" altLang="en-US" sz="2000" dirty="0"/>
              <a:t>⑪货币贬值</a:t>
            </a:r>
            <a:r>
              <a:rPr lang="zh-CN" altLang="en-US" sz="2000" dirty="0" smtClean="0"/>
              <a:t>附加费</a:t>
            </a:r>
            <a:endParaRPr lang="zh-CN" altLang="en-US" sz="2000" dirty="0"/>
          </a:p>
        </p:txBody>
      </p:sp>
      <p:sp>
        <p:nvSpPr>
          <p:cNvPr id="2" name="文本框 1"/>
          <p:cNvSpPr txBox="1"/>
          <p:nvPr/>
        </p:nvSpPr>
        <p:spPr>
          <a:xfrm>
            <a:off x="2047741" y="5447764"/>
            <a:ext cx="8100811" cy="400110"/>
          </a:xfrm>
          <a:prstGeom prst="rect">
            <a:avLst/>
          </a:prstGeom>
          <a:solidFill>
            <a:schemeClr val="accent1">
              <a:lumMod val="20000"/>
              <a:lumOff val="80000"/>
            </a:schemeClr>
          </a:solidFill>
        </p:spPr>
        <p:txBody>
          <a:bodyPr wrap="square" rtlCol="0">
            <a:spAutoFit/>
          </a:bodyPr>
          <a:lstStyle/>
          <a:p>
            <a:r>
              <a:rPr lang="zh-CN" altLang="en-US" sz="2000" dirty="0" smtClean="0"/>
              <a:t>附加费通常按照基本运费的百分比计收，或者以每运费吨若干金额计收。</a:t>
            </a:r>
            <a:endParaRPr lang="zh-CN" altLang="en-US" sz="2000" dirty="0"/>
          </a:p>
        </p:txBody>
      </p:sp>
      <p:grpSp>
        <p:nvGrpSpPr>
          <p:cNvPr id="5" name="组合 50"/>
          <p:cNvGrpSpPr>
            <a:grpSpLocks/>
          </p:cNvGrpSpPr>
          <p:nvPr/>
        </p:nvGrpSpPr>
        <p:grpSpPr bwMode="auto">
          <a:xfrm>
            <a:off x="245772" y="198724"/>
            <a:ext cx="603250" cy="552450"/>
            <a:chOff x="0" y="0"/>
            <a:chExt cx="737947" cy="676838"/>
          </a:xfrm>
        </p:grpSpPr>
        <p:sp>
          <p:nvSpPr>
            <p:cNvPr id="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1"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附加费的计收标准</a:t>
            </a:r>
            <a:endParaRPr lang="zh-CN" altLang="zh-CN" sz="2400" b="1" dirty="0" smtClean="0">
              <a:solidFill>
                <a:prstClr val="black"/>
              </a:solidFill>
            </a:endParaRPr>
          </a:p>
        </p:txBody>
      </p:sp>
    </p:spTree>
    <p:extLst>
      <p:ext uri="{BB962C8B-B14F-4D97-AF65-F5344CB8AC3E}">
        <p14:creationId xmlns:p14="http://schemas.microsoft.com/office/powerpoint/2010/main" val="189508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10" end="10"/>
                                            </p:txEl>
                                          </p:spTgt>
                                        </p:tgtEl>
                                        <p:attrNameLst>
                                          <p:attrName>style.visibility</p:attrName>
                                        </p:attrNameLst>
                                      </p:cBhvr>
                                      <p:to>
                                        <p:strVal val="visible"/>
                                      </p:to>
                                    </p:set>
                                    <p:animEffect transition="in" filter="fade">
                                      <p:cBhvr>
                                        <p:cTn id="77" dur="1000"/>
                                        <p:tgtEl>
                                          <p:spTgt spid="7">
                                            <p:txEl>
                                              <p:pRg st="10" end="10"/>
                                            </p:txEl>
                                          </p:spTgt>
                                        </p:tgtEl>
                                      </p:cBhvr>
                                    </p:animEffect>
                                    <p:anim calcmode="lin" valueType="num">
                                      <p:cBhvr>
                                        <p:cTn id="78"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1000"/>
                                        <p:tgtEl>
                                          <p:spTgt spid="2"/>
                                        </p:tgtEl>
                                      </p:cBhvr>
                                    </p:animEffect>
                                    <p:anim calcmode="lin" valueType="num">
                                      <p:cBhvr>
                                        <p:cTn id="85" dur="1000" fill="hold"/>
                                        <p:tgtEl>
                                          <p:spTgt spid="2"/>
                                        </p:tgtEl>
                                        <p:attrNameLst>
                                          <p:attrName>ppt_x</p:attrName>
                                        </p:attrNameLst>
                                      </p:cBhvr>
                                      <p:tavLst>
                                        <p:tav tm="0">
                                          <p:val>
                                            <p:strVal val="#ppt_x"/>
                                          </p:val>
                                        </p:tav>
                                        <p:tav tm="100000">
                                          <p:val>
                                            <p:strVal val="#ppt_x"/>
                                          </p:val>
                                        </p:tav>
                                      </p:tavLst>
                                    </p:anim>
                                    <p:anim calcmode="lin" valueType="num">
                                      <p:cBhvr>
                                        <p:cTn id="8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prstClr val="white"/>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prstClr val="white"/>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4403725" y="3886200"/>
            <a:ext cx="5486400" cy="461665"/>
          </a:xfrm>
          <a:prstGeom prst="rect">
            <a:avLst/>
          </a:prstGeom>
          <a:noFill/>
          <a:ln w="9525">
            <a:noFill/>
            <a:miter lim="800000"/>
            <a:headEnd/>
            <a:tailEnd/>
          </a:ln>
        </p:spPr>
        <p:txBody>
          <a:bodyPr>
            <a:spAutoFit/>
          </a:bodyPr>
          <a:lstStyle/>
          <a:p>
            <a:pPr algn="ctr"/>
            <a:r>
              <a:rPr lang="en-US" altLang="zh-CN" sz="2400" dirty="0" smtClean="0">
                <a:solidFill>
                  <a:prstClr val="white"/>
                </a:solidFill>
                <a:ea typeface="微软雅黑" pitchFamily="34" charset="-122"/>
                <a:sym typeface="Arial" charset="0"/>
              </a:rPr>
              <a:t>1-2 </a:t>
            </a:r>
            <a:r>
              <a:rPr lang="zh-CN" altLang="en-US" sz="2400" dirty="0" smtClean="0">
                <a:solidFill>
                  <a:prstClr val="white"/>
                </a:solidFill>
                <a:ea typeface="微软雅黑" pitchFamily="34" charset="-122"/>
                <a:sym typeface="Arial" charset="0"/>
              </a:rPr>
              <a:t>交易磋商</a:t>
            </a:r>
            <a:endParaRPr lang="zh-CN" altLang="en-US" sz="2400" dirty="0">
              <a:solidFill>
                <a:prstClr val="white"/>
              </a:solidFill>
              <a:ea typeface="微软雅黑" pitchFamily="34" charset="-122"/>
              <a:sym typeface="Arial" charset="0"/>
            </a:endParaRPr>
          </a:p>
        </p:txBody>
      </p:sp>
    </p:spTree>
    <p:extLst>
      <p:ext uri="{BB962C8B-B14F-4D97-AF65-F5344CB8AC3E}">
        <p14:creationId xmlns:p14="http://schemas.microsoft.com/office/powerpoint/2010/main" val="632735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54550" y="2963938"/>
            <a:ext cx="6168981" cy="646331"/>
          </a:xfrm>
          <a:prstGeom prst="rect">
            <a:avLst/>
          </a:prstGeom>
          <a:noFill/>
          <a:ln>
            <a:solidFill>
              <a:schemeClr val="accent1"/>
            </a:solidFill>
          </a:ln>
        </p:spPr>
        <p:txBody>
          <a:bodyPr wrap="square" rtlCol="0">
            <a:spAutoFit/>
          </a:bodyPr>
          <a:lstStyle/>
          <a:p>
            <a:r>
              <a:rPr lang="zh-CN" altLang="en-US" dirty="0" smtClean="0"/>
              <a:t>先根据货物的英文名称从货物分级表中查出有关货物的计费等级及其计算标准。</a:t>
            </a:r>
            <a:endParaRPr lang="zh-CN" altLang="en-US" dirty="0"/>
          </a:p>
        </p:txBody>
      </p:sp>
      <p:sp>
        <p:nvSpPr>
          <p:cNvPr id="4" name="文本框 3"/>
          <p:cNvSpPr txBox="1"/>
          <p:nvPr/>
        </p:nvSpPr>
        <p:spPr>
          <a:xfrm>
            <a:off x="1352278" y="1869700"/>
            <a:ext cx="6838685" cy="400110"/>
          </a:xfrm>
          <a:prstGeom prst="rect">
            <a:avLst/>
          </a:prstGeom>
          <a:noFill/>
        </p:spPr>
        <p:txBody>
          <a:bodyPr wrap="square" rtlCol="0">
            <a:spAutoFit/>
          </a:bodyPr>
          <a:lstStyle/>
          <a:p>
            <a:r>
              <a:rPr lang="zh-CN" altLang="en-US" sz="2000" dirty="0" smtClean="0"/>
              <a:t>采用单项费率运价表的分别按照表列费率计算基本费率</a:t>
            </a:r>
            <a:endParaRPr lang="zh-CN" altLang="en-US" sz="2000" dirty="0"/>
          </a:p>
        </p:txBody>
      </p:sp>
      <p:sp>
        <p:nvSpPr>
          <p:cNvPr id="5" name="文本框 4"/>
          <p:cNvSpPr txBox="1"/>
          <p:nvPr/>
        </p:nvSpPr>
        <p:spPr>
          <a:xfrm>
            <a:off x="1352278" y="1314732"/>
            <a:ext cx="6168981" cy="400110"/>
          </a:xfrm>
          <a:prstGeom prst="rect">
            <a:avLst/>
          </a:prstGeom>
          <a:noFill/>
        </p:spPr>
        <p:txBody>
          <a:bodyPr wrap="square" rtlCol="0">
            <a:spAutoFit/>
          </a:bodyPr>
          <a:lstStyle/>
          <a:p>
            <a:r>
              <a:rPr lang="zh-CN" altLang="en-US" sz="2000" dirty="0" smtClean="0"/>
              <a:t>凡是采用临时议定运价的，由货方和船方协商确定</a:t>
            </a:r>
            <a:endParaRPr lang="zh-CN" altLang="en-US" sz="2000" dirty="0"/>
          </a:p>
        </p:txBody>
      </p:sp>
      <p:sp>
        <p:nvSpPr>
          <p:cNvPr id="7" name="文本框 6"/>
          <p:cNvSpPr txBox="1"/>
          <p:nvPr/>
        </p:nvSpPr>
        <p:spPr>
          <a:xfrm>
            <a:off x="1352278" y="2416819"/>
            <a:ext cx="6168981" cy="400110"/>
          </a:xfrm>
          <a:prstGeom prst="rect">
            <a:avLst/>
          </a:prstGeom>
          <a:solidFill>
            <a:schemeClr val="accent1">
              <a:lumMod val="20000"/>
              <a:lumOff val="80000"/>
            </a:schemeClr>
          </a:solidFill>
        </p:spPr>
        <p:txBody>
          <a:bodyPr wrap="square" rtlCol="0">
            <a:spAutoFit/>
          </a:bodyPr>
          <a:lstStyle/>
          <a:p>
            <a:r>
              <a:rPr lang="zh-CN" altLang="en-US" sz="2000" dirty="0" smtClean="0"/>
              <a:t>采用等级费率表的：</a:t>
            </a:r>
            <a:endParaRPr lang="en-US" altLang="zh-CN" sz="2000" dirty="0" smtClean="0"/>
          </a:p>
        </p:txBody>
      </p:sp>
      <p:sp>
        <p:nvSpPr>
          <p:cNvPr id="8" name="文本框 7"/>
          <p:cNvSpPr txBox="1"/>
          <p:nvPr/>
        </p:nvSpPr>
        <p:spPr>
          <a:xfrm>
            <a:off x="1854549" y="3935474"/>
            <a:ext cx="6168981" cy="369332"/>
          </a:xfrm>
          <a:prstGeom prst="rect">
            <a:avLst/>
          </a:prstGeom>
          <a:noFill/>
          <a:ln>
            <a:solidFill>
              <a:schemeClr val="accent1"/>
            </a:solidFill>
          </a:ln>
        </p:spPr>
        <p:txBody>
          <a:bodyPr wrap="square" rtlCol="0">
            <a:spAutoFit/>
          </a:bodyPr>
          <a:lstStyle/>
          <a:p>
            <a:r>
              <a:rPr lang="zh-CN" altLang="en-US" dirty="0" smtClean="0"/>
              <a:t>再从航线费率表中查出有关货物的基本费率</a:t>
            </a:r>
            <a:endParaRPr lang="zh-CN" altLang="en-US" dirty="0"/>
          </a:p>
        </p:txBody>
      </p:sp>
      <p:sp>
        <p:nvSpPr>
          <p:cNvPr id="9" name="文本框 8"/>
          <p:cNvSpPr txBox="1"/>
          <p:nvPr/>
        </p:nvSpPr>
        <p:spPr>
          <a:xfrm>
            <a:off x="1854548" y="5201606"/>
            <a:ext cx="6168981" cy="369332"/>
          </a:xfrm>
          <a:prstGeom prst="rect">
            <a:avLst/>
          </a:prstGeom>
          <a:noFill/>
          <a:ln>
            <a:solidFill>
              <a:schemeClr val="accent1"/>
            </a:solidFill>
          </a:ln>
        </p:spPr>
        <p:txBody>
          <a:bodyPr wrap="square" rtlCol="0">
            <a:spAutoFit/>
          </a:bodyPr>
          <a:lstStyle/>
          <a:p>
            <a:r>
              <a:rPr lang="zh-CN" altLang="en-US" dirty="0" smtClean="0"/>
              <a:t>得出单位运费（每重量吨或尺码吨的运费）</a:t>
            </a:r>
            <a:endParaRPr lang="zh-CN" altLang="en-US" dirty="0"/>
          </a:p>
        </p:txBody>
      </p:sp>
      <p:sp>
        <p:nvSpPr>
          <p:cNvPr id="10" name="文本框 9"/>
          <p:cNvSpPr txBox="1"/>
          <p:nvPr/>
        </p:nvSpPr>
        <p:spPr>
          <a:xfrm>
            <a:off x="1854547" y="4593188"/>
            <a:ext cx="6168981" cy="369332"/>
          </a:xfrm>
          <a:prstGeom prst="rect">
            <a:avLst/>
          </a:prstGeom>
          <a:noFill/>
          <a:ln>
            <a:solidFill>
              <a:schemeClr val="accent1"/>
            </a:solidFill>
          </a:ln>
        </p:spPr>
        <p:txBody>
          <a:bodyPr wrap="square" rtlCol="0">
            <a:spAutoFit/>
          </a:bodyPr>
          <a:lstStyle/>
          <a:p>
            <a:r>
              <a:rPr lang="zh-CN" altLang="en-US" dirty="0" smtClean="0"/>
              <a:t>最后加上附加费率</a:t>
            </a:r>
            <a:endParaRPr lang="zh-CN" altLang="en-US" dirty="0"/>
          </a:p>
        </p:txBody>
      </p:sp>
      <p:sp>
        <p:nvSpPr>
          <p:cNvPr id="11" name="文本框 10"/>
          <p:cNvSpPr txBox="1"/>
          <p:nvPr/>
        </p:nvSpPr>
        <p:spPr>
          <a:xfrm>
            <a:off x="1854547" y="5810280"/>
            <a:ext cx="6168981" cy="369332"/>
          </a:xfrm>
          <a:prstGeom prst="rect">
            <a:avLst/>
          </a:prstGeom>
          <a:noFill/>
          <a:ln>
            <a:solidFill>
              <a:srgbClr val="0070C0"/>
            </a:solidFill>
          </a:ln>
        </p:spPr>
        <p:txBody>
          <a:bodyPr wrap="square" rtlCol="0">
            <a:spAutoFit/>
          </a:bodyPr>
          <a:lstStyle/>
          <a:p>
            <a:r>
              <a:rPr lang="zh-CN" altLang="en-US" dirty="0" smtClean="0"/>
              <a:t>再乘以计费重量吨或尺码吨</a:t>
            </a:r>
            <a:endParaRPr lang="zh-CN" altLang="en-US" dirty="0"/>
          </a:p>
        </p:txBody>
      </p:sp>
      <p:sp>
        <p:nvSpPr>
          <p:cNvPr id="2" name="下箭头 1"/>
          <p:cNvSpPr/>
          <p:nvPr/>
        </p:nvSpPr>
        <p:spPr>
          <a:xfrm>
            <a:off x="4198513" y="3610269"/>
            <a:ext cx="471666" cy="3252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a:off x="4198513" y="4315877"/>
            <a:ext cx="471666" cy="3252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4198513" y="4962264"/>
            <a:ext cx="471666" cy="3252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4180782" y="5526555"/>
            <a:ext cx="471666" cy="3252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50"/>
          <p:cNvGrpSpPr>
            <a:grpSpLocks/>
          </p:cNvGrpSpPr>
          <p:nvPr/>
        </p:nvGrpSpPr>
        <p:grpSpPr bwMode="auto">
          <a:xfrm>
            <a:off x="245772" y="198724"/>
            <a:ext cx="603250" cy="552450"/>
            <a:chOff x="0" y="0"/>
            <a:chExt cx="737947" cy="676838"/>
          </a:xfrm>
        </p:grpSpPr>
        <p:sp>
          <p:nvSpPr>
            <p:cNvPr id="1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7"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8"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9"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件杂货海运费的计算过程</a:t>
            </a:r>
            <a:endParaRPr lang="zh-CN" altLang="zh-CN" sz="2400" b="1" dirty="0" smtClean="0">
              <a:solidFill>
                <a:prstClr val="black"/>
              </a:solidFill>
            </a:endParaRPr>
          </a:p>
        </p:txBody>
      </p:sp>
    </p:spTree>
    <p:extLst>
      <p:ext uri="{BB962C8B-B14F-4D97-AF65-F5344CB8AC3E}">
        <p14:creationId xmlns:p14="http://schemas.microsoft.com/office/powerpoint/2010/main" val="3316846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anim calcmode="lin" valueType="num">
                                      <p:cBhvr>
                                        <p:cTn id="79" dur="1000" fill="hold"/>
                                        <p:tgtEl>
                                          <p:spTgt spid="11"/>
                                        </p:tgtEl>
                                        <p:attrNameLst>
                                          <p:attrName>ppt_x</p:attrName>
                                        </p:attrNameLst>
                                      </p:cBhvr>
                                      <p:tavLst>
                                        <p:tav tm="0">
                                          <p:val>
                                            <p:strVal val="#ppt_x"/>
                                          </p:val>
                                        </p:tav>
                                        <p:tav tm="100000">
                                          <p:val>
                                            <p:strVal val="#ppt_x"/>
                                          </p:val>
                                        </p:tav>
                                      </p:tavLst>
                                    </p:anim>
                                    <p:anim calcmode="lin" valueType="num">
                                      <p:cBhvr>
                                        <p:cTn id="8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8" grpId="0" animBg="1"/>
      <p:bldP spid="9" grpId="0" animBg="1"/>
      <p:bldP spid="10" grpId="0" animBg="1"/>
      <p:bldP spid="11" grpId="0" animBg="1"/>
      <p:bldP spid="2"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128" y="1226624"/>
            <a:ext cx="9775065" cy="4465325"/>
          </a:xfrm>
          <a:prstGeom prst="rect">
            <a:avLst/>
          </a:prstGeom>
          <a:noFill/>
          <a:ln>
            <a:solidFill>
              <a:srgbClr val="0070C0"/>
            </a:solidFill>
          </a:ln>
        </p:spPr>
        <p:txBody>
          <a:bodyPr wrap="square" rtlCol="0">
            <a:spAutoFit/>
          </a:bodyPr>
          <a:lstStyle/>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某企业出口柴油机一批，共</a:t>
            </a:r>
            <a:r>
              <a:rPr lang="en-US" altLang="zh-CN" sz="2000" dirty="0" smtClean="0">
                <a:latin typeface="Times New Roman" panose="02020603050405020304" pitchFamily="18" charset="0"/>
                <a:cs typeface="Times New Roman" panose="02020603050405020304" pitchFamily="18" charset="0"/>
              </a:rPr>
              <a:t>15</a:t>
            </a:r>
            <a:r>
              <a:rPr lang="zh-CN" altLang="en-US" sz="2000" dirty="0" smtClean="0">
                <a:latin typeface="Times New Roman" panose="02020603050405020304" pitchFamily="18" charset="0"/>
                <a:cs typeface="Times New Roman" panose="02020603050405020304" pitchFamily="18" charset="0"/>
              </a:rPr>
              <a:t>箱，总毛重为</a:t>
            </a:r>
            <a:r>
              <a:rPr lang="en-US" altLang="zh-CN" sz="2000" dirty="0" smtClean="0">
                <a:latin typeface="Times New Roman" panose="02020603050405020304" pitchFamily="18" charset="0"/>
                <a:cs typeface="Times New Roman" panose="02020603050405020304" pitchFamily="18" charset="0"/>
              </a:rPr>
              <a:t>6.65</a:t>
            </a:r>
            <a:r>
              <a:rPr lang="zh-CN" altLang="en-US" sz="2000" dirty="0" smtClean="0">
                <a:latin typeface="Times New Roman" panose="02020603050405020304" pitchFamily="18" charset="0"/>
                <a:cs typeface="Times New Roman" panose="02020603050405020304" pitchFamily="18" charset="0"/>
              </a:rPr>
              <a:t>公吨，总体积为</a:t>
            </a:r>
            <a:r>
              <a:rPr lang="en-US" altLang="zh-CN" sz="2000" dirty="0" smtClean="0">
                <a:latin typeface="Times New Roman" panose="02020603050405020304" pitchFamily="18" charset="0"/>
                <a:cs typeface="Times New Roman" panose="02020603050405020304" pitchFamily="18" charset="0"/>
              </a:rPr>
              <a:t>10.676</a:t>
            </a:r>
            <a:r>
              <a:rPr lang="zh-CN" altLang="en-US" sz="2000" dirty="0" smtClean="0">
                <a:latin typeface="Times New Roman" panose="02020603050405020304" pitchFamily="18" charset="0"/>
                <a:cs typeface="Times New Roman" panose="02020603050405020304" pitchFamily="18" charset="0"/>
              </a:rPr>
              <a:t>立方米。由青岛装中国远洋运输与（集团）公司轮船，运至苏丹港，计算应付船公司的运费有多少？</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首先：按照柴油机的英文名称</a:t>
            </a:r>
            <a:r>
              <a:rPr lang="en-US" altLang="zh-CN" sz="2000" dirty="0" smtClean="0">
                <a:latin typeface="Times New Roman" panose="02020603050405020304" pitchFamily="18" charset="0"/>
                <a:cs typeface="Times New Roman" panose="02020603050405020304" pitchFamily="18" charset="0"/>
              </a:rPr>
              <a:t>diesel engine, </a:t>
            </a:r>
            <a:r>
              <a:rPr lang="zh-CN" altLang="en-US" sz="2000" dirty="0" smtClean="0">
                <a:latin typeface="Times New Roman" panose="02020603050405020304" pitchFamily="18" charset="0"/>
                <a:cs typeface="Times New Roman" panose="02020603050405020304" pitchFamily="18" charset="0"/>
              </a:rPr>
              <a:t>查阅货物分级表，柴油机</a:t>
            </a:r>
            <a:r>
              <a:rPr lang="zh-CN" altLang="en-US" sz="2000" dirty="0">
                <a:latin typeface="Times New Roman" panose="02020603050405020304" pitchFamily="18" charset="0"/>
                <a:cs typeface="Times New Roman" panose="02020603050405020304" pitchFamily="18" charset="0"/>
              </a:rPr>
              <a:t>属于</a:t>
            </a:r>
            <a:r>
              <a:rPr lang="en-US" altLang="zh-CN" sz="2000" dirty="0" smtClean="0">
                <a:latin typeface="Times New Roman" panose="02020603050405020304" pitchFamily="18" charset="0"/>
                <a:cs typeface="Times New Roman" panose="02020603050405020304" pitchFamily="18" charset="0"/>
              </a:rPr>
              <a:t>10</a:t>
            </a:r>
            <a:r>
              <a:rPr lang="zh-CN" altLang="en-US" sz="2000" dirty="0" smtClean="0">
                <a:latin typeface="Times New Roman" panose="02020603050405020304" pitchFamily="18" charset="0"/>
                <a:cs typeface="Times New Roman" panose="02020603050405020304" pitchFamily="18" charset="0"/>
              </a:rPr>
              <a:t>级货，计算标准为</a:t>
            </a:r>
            <a:r>
              <a:rPr lang="en-US" altLang="zh-CN" sz="2000" dirty="0" smtClean="0">
                <a:latin typeface="Times New Roman" panose="02020603050405020304" pitchFamily="18" charset="0"/>
                <a:cs typeface="Times New Roman" panose="02020603050405020304" pitchFamily="18" charset="0"/>
              </a:rPr>
              <a:t>W/M</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然后从费率表中查出</a:t>
            </a:r>
            <a:r>
              <a:rPr lang="en-US" altLang="zh-CN" sz="2000" dirty="0" smtClean="0">
                <a:latin typeface="Times New Roman" panose="02020603050405020304" pitchFamily="18" charset="0"/>
                <a:cs typeface="Times New Roman" panose="02020603050405020304" pitchFamily="18" charset="0"/>
              </a:rPr>
              <a:t>10</a:t>
            </a:r>
            <a:r>
              <a:rPr lang="zh-CN" altLang="en-US" sz="2000" dirty="0" smtClean="0">
                <a:latin typeface="Times New Roman" panose="02020603050405020304" pitchFamily="18" charset="0"/>
                <a:cs typeface="Times New Roman" panose="02020603050405020304" pitchFamily="18" charset="0"/>
              </a:rPr>
              <a:t>级货从青岛运至苏丹港的费率为每运费吨</a:t>
            </a:r>
            <a:r>
              <a:rPr lang="en-US" altLang="zh-CN" sz="2000" dirty="0" smtClean="0">
                <a:latin typeface="Times New Roman" panose="02020603050405020304" pitchFamily="18" charset="0"/>
                <a:cs typeface="Times New Roman" panose="02020603050405020304" pitchFamily="18" charset="0"/>
              </a:rPr>
              <a:t>115</a:t>
            </a:r>
            <a:r>
              <a:rPr lang="zh-CN" altLang="en-US" sz="2000" dirty="0" smtClean="0">
                <a:latin typeface="Times New Roman" panose="02020603050405020304" pitchFamily="18" charset="0"/>
                <a:cs typeface="Times New Roman" panose="02020603050405020304" pitchFamily="18" charset="0"/>
              </a:rPr>
              <a:t>美元；</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查附加费率表，了解到苏丹港要收港口拥挤附加费，费率为基本运费的</a:t>
            </a:r>
            <a:r>
              <a:rPr lang="en-US" altLang="zh-CN" sz="2000" dirty="0" smtClean="0">
                <a:latin typeface="Times New Roman" panose="02020603050405020304" pitchFamily="18" charset="0"/>
                <a:cs typeface="Times New Roman" panose="02020603050405020304" pitchFamily="18" charset="0"/>
              </a:rPr>
              <a:t>10%</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该批货物的尺码吨（</a:t>
            </a:r>
            <a:r>
              <a:rPr lang="en-US" altLang="zh-CN" sz="2000" dirty="0" smtClean="0">
                <a:latin typeface="Times New Roman" panose="02020603050405020304" pitchFamily="18" charset="0"/>
                <a:cs typeface="Times New Roman" panose="02020603050405020304" pitchFamily="18" charset="0"/>
              </a:rPr>
              <a:t>10.676</a:t>
            </a:r>
            <a:r>
              <a:rPr lang="zh-CN" altLang="en-US" sz="2000" dirty="0" smtClean="0">
                <a:latin typeface="Times New Roman" panose="02020603050405020304" pitchFamily="18" charset="0"/>
                <a:cs typeface="Times New Roman" panose="02020603050405020304" pitchFamily="18" charset="0"/>
              </a:rPr>
              <a:t>运费吨）较重量吨（</a:t>
            </a:r>
            <a:r>
              <a:rPr lang="en-US" altLang="zh-CN" sz="2000" dirty="0">
                <a:latin typeface="Times New Roman" panose="02020603050405020304" pitchFamily="18" charset="0"/>
                <a:cs typeface="Times New Roman" panose="02020603050405020304" pitchFamily="18" charset="0"/>
              </a:rPr>
              <a:t>6</a:t>
            </a:r>
            <a:r>
              <a:rPr lang="en-US" altLang="zh-CN" sz="2000" dirty="0" smtClean="0">
                <a:latin typeface="Times New Roman" panose="02020603050405020304" pitchFamily="18" charset="0"/>
                <a:cs typeface="Times New Roman" panose="02020603050405020304" pitchFamily="18" charset="0"/>
              </a:rPr>
              <a:t>.65</a:t>
            </a:r>
            <a:r>
              <a:rPr lang="zh-CN" altLang="en-US" sz="2000" dirty="0" smtClean="0">
                <a:latin typeface="Times New Roman" panose="02020603050405020304" pitchFamily="18" charset="0"/>
                <a:cs typeface="Times New Roman" panose="02020603050405020304" pitchFamily="18" charset="0"/>
              </a:rPr>
              <a:t>运费吨）为高，而其计费标准为</a:t>
            </a:r>
            <a:r>
              <a:rPr lang="en-US" altLang="zh-CN" sz="2000" dirty="0" smtClean="0">
                <a:latin typeface="Times New Roman" panose="02020603050405020304" pitchFamily="18" charset="0"/>
                <a:cs typeface="Times New Roman" panose="02020603050405020304" pitchFamily="18" charset="0"/>
              </a:rPr>
              <a:t>W/M</a:t>
            </a:r>
            <a:r>
              <a:rPr lang="zh-CN" altLang="en-US" sz="2000" dirty="0" smtClean="0">
                <a:latin typeface="Times New Roman" panose="02020603050405020304" pitchFamily="18" charset="0"/>
                <a:cs typeface="Times New Roman" panose="02020603050405020304" pitchFamily="18" charset="0"/>
              </a:rPr>
              <a:t>，应按尺码吨计。</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1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因此，该批货物每一运费吨的运价应为</a:t>
            </a:r>
            <a:r>
              <a:rPr lang="en-US" altLang="zh-CN" sz="2000" dirty="0" smtClean="0">
                <a:latin typeface="Times New Roman" panose="02020603050405020304" pitchFamily="18" charset="0"/>
                <a:cs typeface="Times New Roman" panose="02020603050405020304" pitchFamily="18" charset="0"/>
              </a:rPr>
              <a:t>115</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+115</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X10%=126.5</a:t>
            </a:r>
            <a:r>
              <a:rPr lang="zh-CN" altLang="en-US" sz="2000" dirty="0" smtClean="0">
                <a:latin typeface="Times New Roman" panose="02020603050405020304" pitchFamily="18" charset="0"/>
                <a:cs typeface="Times New Roman" panose="02020603050405020304" pitchFamily="18" charset="0"/>
              </a:rPr>
              <a:t>美元，共需支付总运费为</a:t>
            </a:r>
            <a:r>
              <a:rPr lang="en-US" altLang="zh-CN" sz="2000" dirty="0" smtClean="0">
                <a:latin typeface="Times New Roman" panose="02020603050405020304" pitchFamily="18" charset="0"/>
                <a:cs typeface="Times New Roman" panose="02020603050405020304" pitchFamily="18" charset="0"/>
              </a:rPr>
              <a:t>10.676X126.5=1350.514</a:t>
            </a:r>
            <a:r>
              <a:rPr lang="zh-CN" altLang="en-US" sz="2000" dirty="0" smtClean="0">
                <a:latin typeface="Times New Roman" panose="02020603050405020304" pitchFamily="18" charset="0"/>
                <a:cs typeface="Times New Roman" panose="02020603050405020304" pitchFamily="18" charset="0"/>
              </a:rPr>
              <a:t>美元。</a:t>
            </a:r>
            <a:endParaRPr lang="zh-CN" altLang="en-US" sz="2000" dirty="0">
              <a:latin typeface="Times New Roman" panose="02020603050405020304" pitchFamily="18" charset="0"/>
              <a:cs typeface="Times New Roman" panose="02020603050405020304" pitchFamily="18" charset="0"/>
            </a:endParaRPr>
          </a:p>
        </p:txBody>
      </p:sp>
      <p:grpSp>
        <p:nvGrpSpPr>
          <p:cNvPr id="4" name="组合 50"/>
          <p:cNvGrpSpPr>
            <a:grpSpLocks/>
          </p:cNvGrpSpPr>
          <p:nvPr/>
        </p:nvGrpSpPr>
        <p:grpSpPr bwMode="auto">
          <a:xfrm>
            <a:off x="245772" y="198724"/>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件杂货海运费的计算过程</a:t>
            </a:r>
            <a:endParaRPr lang="zh-CN" altLang="zh-CN" sz="2400" b="1" dirty="0" smtClean="0">
              <a:solidFill>
                <a:prstClr val="black"/>
              </a:solidFill>
            </a:endParaRPr>
          </a:p>
        </p:txBody>
      </p:sp>
    </p:spTree>
    <p:extLst>
      <p:ext uri="{BB962C8B-B14F-4D97-AF65-F5344CB8AC3E}">
        <p14:creationId xmlns:p14="http://schemas.microsoft.com/office/powerpoint/2010/main" val="34835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284494" y="2159679"/>
            <a:ext cx="8683754" cy="1807014"/>
          </a:xfrm>
          <a:ln>
            <a:solidFill>
              <a:schemeClr val="accent1"/>
            </a:solidFill>
          </a:ln>
        </p:spPr>
        <p:txBody>
          <a:bodyPr>
            <a:noAutofit/>
          </a:bodyPr>
          <a:lstStyle/>
          <a:p>
            <a:pPr eaLnBrk="1" hangingPunct="1">
              <a:lnSpc>
                <a:spcPct val="150000"/>
              </a:lnSpc>
              <a:spcBef>
                <a:spcPts val="0"/>
              </a:spcBef>
              <a:buFont typeface="Wingdings" panose="05000000000000000000" pitchFamily="2" charset="2"/>
              <a:buChar char="l"/>
            </a:pPr>
            <a:r>
              <a:rPr lang="zh-CN" altLang="en-US" sz="2400" dirty="0" smtClean="0">
                <a:latin typeface="Times New Roman" panose="02020603050405020304" pitchFamily="18" charset="0"/>
                <a:cs typeface="Times New Roman" panose="02020603050405020304" pitchFamily="18" charset="0"/>
              </a:rPr>
              <a:t>上海</a:t>
            </a:r>
            <a:r>
              <a:rPr lang="zh-CN" altLang="en-US" sz="2400" dirty="0">
                <a:latin typeface="Times New Roman" panose="02020603050405020304" pitchFamily="18" charset="0"/>
                <a:cs typeface="Times New Roman" panose="02020603050405020304" pitchFamily="18" charset="0"/>
              </a:rPr>
              <a:t>运往肯尼亚蒙巴萨港口“门锁”（小五金）一批计</a:t>
            </a:r>
            <a:r>
              <a:rPr lang="en-US" altLang="zh-CN" sz="2400" dirty="0">
                <a:latin typeface="Times New Roman" panose="02020603050405020304" pitchFamily="18" charset="0"/>
                <a:cs typeface="Times New Roman" panose="02020603050405020304" pitchFamily="18" charset="0"/>
              </a:rPr>
              <a:t>100</a:t>
            </a:r>
            <a:r>
              <a:rPr lang="zh-CN" altLang="en-US" sz="2400" dirty="0">
                <a:latin typeface="Times New Roman" panose="02020603050405020304" pitchFamily="18" charset="0"/>
                <a:cs typeface="Times New Roman" panose="02020603050405020304" pitchFamily="18" charset="0"/>
              </a:rPr>
              <a:t>箱。每箱体积为</a:t>
            </a:r>
            <a:r>
              <a:rPr lang="en-US" altLang="zh-CN" sz="2400" dirty="0">
                <a:latin typeface="Times New Roman" panose="02020603050405020304" pitchFamily="18" charset="0"/>
                <a:cs typeface="Times New Roman" panose="02020603050405020304" pitchFamily="18" charset="0"/>
              </a:rPr>
              <a:t>20</a:t>
            </a:r>
            <a:r>
              <a:rPr lang="zh-CN" altLang="en-US" sz="2400" dirty="0" smtClean="0">
                <a:latin typeface="Times New Roman" panose="02020603050405020304" pitchFamily="18" charset="0"/>
                <a:cs typeface="Times New Roman" panose="02020603050405020304" pitchFamily="18" charset="0"/>
              </a:rPr>
              <a:t>厘米</a:t>
            </a:r>
            <a:r>
              <a:rPr lang="en-US" altLang="zh-CN" sz="2400" dirty="0" smtClean="0">
                <a:latin typeface="Times New Roman" panose="02020603050405020304" pitchFamily="18" charset="0"/>
                <a:cs typeface="Times New Roman" panose="02020603050405020304" pitchFamily="18" charset="0"/>
              </a:rPr>
              <a:t>*30</a:t>
            </a:r>
            <a:r>
              <a:rPr lang="zh-CN" altLang="en-US" sz="2400" dirty="0" smtClean="0">
                <a:latin typeface="Times New Roman" panose="02020603050405020304" pitchFamily="18" charset="0"/>
                <a:cs typeface="Times New Roman" panose="02020603050405020304" pitchFamily="18" charset="0"/>
              </a:rPr>
              <a:t>厘米</a:t>
            </a:r>
            <a:r>
              <a:rPr lang="en-US" altLang="zh-CN" sz="2400" dirty="0" smtClean="0">
                <a:latin typeface="Times New Roman" panose="02020603050405020304" pitchFamily="18" charset="0"/>
                <a:cs typeface="Times New Roman" panose="02020603050405020304" pitchFamily="18" charset="0"/>
              </a:rPr>
              <a:t>*40</a:t>
            </a:r>
            <a:r>
              <a:rPr lang="zh-CN" altLang="en-US" sz="2400" dirty="0">
                <a:latin typeface="Times New Roman" panose="02020603050405020304" pitchFamily="18" charset="0"/>
                <a:cs typeface="Times New Roman" panose="02020603050405020304" pitchFamily="18" charset="0"/>
              </a:rPr>
              <a:t>厘米。每箱重量为</a:t>
            </a:r>
            <a:r>
              <a:rPr lang="en-US" altLang="zh-CN" sz="2400" dirty="0">
                <a:latin typeface="Times New Roman" panose="02020603050405020304" pitchFamily="18" charset="0"/>
                <a:cs typeface="Times New Roman" panose="02020603050405020304" pitchFamily="18" charset="0"/>
              </a:rPr>
              <a:t>25</a:t>
            </a:r>
            <a:r>
              <a:rPr lang="zh-CN" altLang="en-US" sz="2400" dirty="0">
                <a:latin typeface="Times New Roman" panose="02020603050405020304" pitchFamily="18" charset="0"/>
                <a:cs typeface="Times New Roman" panose="02020603050405020304" pitchFamily="18" charset="0"/>
              </a:rPr>
              <a:t>公斤。当时燃油附加费为</a:t>
            </a:r>
            <a:r>
              <a:rPr lang="en-US" altLang="zh-CN" sz="2400" dirty="0">
                <a:latin typeface="Times New Roman" panose="02020603050405020304" pitchFamily="18" charset="0"/>
                <a:cs typeface="Times New Roman" panose="02020603050405020304" pitchFamily="18" charset="0"/>
              </a:rPr>
              <a:t>40%</a:t>
            </a:r>
            <a:r>
              <a:rPr lang="zh-CN" altLang="en-US" sz="2400" dirty="0">
                <a:latin typeface="Times New Roman" panose="02020603050405020304" pitchFamily="18" charset="0"/>
                <a:cs typeface="Times New Roman" panose="02020603050405020304" pitchFamily="18" charset="0"/>
              </a:rPr>
              <a:t>。蒙巴萨港口拥挤附加费为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a:t>
            </a:r>
          </a:p>
        </p:txBody>
      </p:sp>
      <p:grpSp>
        <p:nvGrpSpPr>
          <p:cNvPr id="6" name="组合 50"/>
          <p:cNvGrpSpPr>
            <a:grpSpLocks/>
          </p:cNvGrpSpPr>
          <p:nvPr/>
        </p:nvGrpSpPr>
        <p:grpSpPr bwMode="auto">
          <a:xfrm>
            <a:off x="245772" y="198724"/>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a:t>
            </a:r>
            <a:endParaRPr lang="zh-CN" altLang="zh-CN" sz="2400" b="1" dirty="0" smtClean="0">
              <a:solidFill>
                <a:prstClr val="black"/>
              </a:solidFill>
            </a:endParaRPr>
          </a:p>
        </p:txBody>
      </p:sp>
    </p:spTree>
    <p:extLst>
      <p:ext uri="{BB962C8B-B14F-4D97-AF65-F5344CB8AC3E}">
        <p14:creationId xmlns:p14="http://schemas.microsoft.com/office/powerpoint/2010/main" val="3353678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0"/>
          <p:cNvGrpSpPr>
            <a:grpSpLocks/>
          </p:cNvGrpSpPr>
          <p:nvPr/>
        </p:nvGrpSpPr>
        <p:grpSpPr bwMode="auto">
          <a:xfrm>
            <a:off x="245772" y="198724"/>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a:t>
            </a:r>
            <a:endParaRPr lang="zh-CN" altLang="zh-CN" sz="2400" b="1" dirty="0" smtClean="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343221688"/>
              </p:ext>
            </p:extLst>
          </p:nvPr>
        </p:nvGraphicFramePr>
        <p:xfrm>
          <a:off x="1284494" y="1432160"/>
          <a:ext cx="8128000" cy="268224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货名</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计算标准</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等级</a:t>
                      </a:r>
                      <a:r>
                        <a:rPr lang="en-US" altLang="zh-CN" sz="2000" dirty="0" smtClean="0">
                          <a:solidFill>
                            <a:schemeClr val="tx1"/>
                          </a:solidFill>
                          <a:latin typeface="Times New Roman" panose="02020603050405020304" pitchFamily="18" charset="0"/>
                          <a:cs typeface="Times New Roman" panose="02020603050405020304" pitchFamily="18" charset="0"/>
                        </a:rPr>
                        <a:t>(CLA9SS)</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费率</a:t>
                      </a:r>
                      <a:r>
                        <a:rPr lang="en-US" altLang="zh-CN" sz="2000" dirty="0" smtClean="0">
                          <a:solidFill>
                            <a:schemeClr val="tx1"/>
                          </a:solidFill>
                          <a:latin typeface="Times New Roman" panose="02020603050405020304" pitchFamily="18" charset="0"/>
                          <a:cs typeface="Times New Roman" panose="02020603050405020304" pitchFamily="18" charset="0"/>
                        </a:rPr>
                        <a:t>(RATE)</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农业机械</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W/M</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9</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404.00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棉布及棉织品</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M</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10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443.00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小五金及工具</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latin typeface="Times New Roman" panose="02020603050405020304" pitchFamily="18" charset="0"/>
                          <a:cs typeface="Times New Roman" panose="02020603050405020304" pitchFamily="18" charset="0"/>
                        </a:rPr>
                        <a:t>W/M</a:t>
                      </a:r>
                      <a:endParaRPr lang="zh-CN" altLang="en-US" sz="200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10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443.00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玩具</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W</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20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1120.00</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4">
                  <a:txBody>
                    <a:bodyPr/>
                    <a:lstStyle/>
                    <a:p>
                      <a:pPr algn="l"/>
                      <a:r>
                        <a:rPr lang="zh-CN" altLang="en-US" sz="2000" dirty="0" smtClean="0">
                          <a:solidFill>
                            <a:schemeClr val="tx1"/>
                          </a:solidFill>
                          <a:latin typeface="Times New Roman" panose="02020603050405020304" pitchFamily="18" charset="0"/>
                          <a:cs typeface="Times New Roman" panose="02020603050405020304" pitchFamily="18" charset="0"/>
                        </a:rPr>
                        <a:t>基本港口：路易港（毛里求斯）、达累斯萨拉姆（坦桑尼亚）、蒙巴萨（肯尼亚）等</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c hMerge="1">
                  <a:txBody>
                    <a:bodyPr/>
                    <a:lstStyle/>
                    <a:p>
                      <a:pPr algn="ct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sp>
        <p:nvSpPr>
          <p:cNvPr id="3" name="文本框 2"/>
          <p:cNvSpPr txBox="1"/>
          <p:nvPr/>
        </p:nvSpPr>
        <p:spPr>
          <a:xfrm>
            <a:off x="1284494" y="856766"/>
            <a:ext cx="4330695" cy="400110"/>
          </a:xfrm>
          <a:prstGeom prst="rect">
            <a:avLst/>
          </a:prstGeom>
          <a:noFill/>
        </p:spPr>
        <p:txBody>
          <a:bodyPr wrap="square" rtlCol="0">
            <a:spAutoFit/>
          </a:bodyPr>
          <a:lstStyle/>
          <a:p>
            <a:r>
              <a:rPr lang="zh-CN" altLang="en-US" sz="2000" dirty="0" smtClean="0"/>
              <a:t>中国</a:t>
            </a:r>
            <a:r>
              <a:rPr lang="en-US" altLang="zh-CN" sz="2000" dirty="0" smtClean="0"/>
              <a:t>-</a:t>
            </a:r>
            <a:r>
              <a:rPr lang="zh-CN" altLang="en-US" sz="2000" dirty="0" smtClean="0"/>
              <a:t>东非航线等级费率表（美元）</a:t>
            </a:r>
            <a:endParaRPr lang="zh-CN" altLang="en-US" sz="2000" dirty="0"/>
          </a:p>
        </p:txBody>
      </p:sp>
      <p:sp>
        <p:nvSpPr>
          <p:cNvPr id="11" name="Rectangle 3"/>
          <p:cNvSpPr txBox="1">
            <a:spLocks noChangeArrowheads="1"/>
          </p:cNvSpPr>
          <p:nvPr/>
        </p:nvSpPr>
        <p:spPr>
          <a:xfrm>
            <a:off x="1128422" y="4512915"/>
            <a:ext cx="8683754" cy="1807014"/>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l"/>
            </a:pPr>
            <a:r>
              <a:rPr lang="zh-CN" altLang="en-US" sz="2200" dirty="0" smtClean="0">
                <a:latin typeface="Times New Roman" panose="02020603050405020304" pitchFamily="18" charset="0"/>
                <a:cs typeface="Times New Roman" panose="02020603050405020304" pitchFamily="18" charset="0"/>
              </a:rPr>
              <a:t>上海运往肯尼亚蒙巴萨港口“门锁”（小五金）一批计</a:t>
            </a:r>
            <a:r>
              <a:rPr lang="en-US" altLang="zh-CN" sz="2200" dirty="0" smtClean="0">
                <a:latin typeface="Times New Roman" panose="02020603050405020304" pitchFamily="18" charset="0"/>
                <a:cs typeface="Times New Roman" panose="02020603050405020304" pitchFamily="18" charset="0"/>
              </a:rPr>
              <a:t>100</a:t>
            </a:r>
            <a:r>
              <a:rPr lang="zh-CN" altLang="en-US" sz="2200" dirty="0" smtClean="0">
                <a:latin typeface="Times New Roman" panose="02020603050405020304" pitchFamily="18" charset="0"/>
                <a:cs typeface="Times New Roman" panose="02020603050405020304" pitchFamily="18" charset="0"/>
              </a:rPr>
              <a:t>箱。每箱体积为</a:t>
            </a:r>
            <a:r>
              <a:rPr lang="en-US" altLang="zh-CN" sz="2200" dirty="0" smtClean="0">
                <a:latin typeface="Times New Roman" panose="02020603050405020304" pitchFamily="18" charset="0"/>
                <a:cs typeface="Times New Roman" panose="02020603050405020304" pitchFamily="18" charset="0"/>
              </a:rPr>
              <a:t>20</a:t>
            </a:r>
            <a:r>
              <a:rPr lang="zh-CN" altLang="en-US" sz="2200" dirty="0" smtClean="0">
                <a:latin typeface="Times New Roman" panose="02020603050405020304" pitchFamily="18" charset="0"/>
                <a:cs typeface="Times New Roman" panose="02020603050405020304" pitchFamily="18" charset="0"/>
              </a:rPr>
              <a:t>厘米</a:t>
            </a:r>
            <a:r>
              <a:rPr lang="en-US" altLang="zh-CN" sz="2200" dirty="0" smtClean="0">
                <a:latin typeface="Times New Roman" panose="02020603050405020304" pitchFamily="18" charset="0"/>
                <a:cs typeface="Times New Roman" panose="02020603050405020304" pitchFamily="18" charset="0"/>
              </a:rPr>
              <a:t>*30</a:t>
            </a:r>
            <a:r>
              <a:rPr lang="zh-CN" altLang="en-US" sz="2200" dirty="0" smtClean="0">
                <a:latin typeface="Times New Roman" panose="02020603050405020304" pitchFamily="18" charset="0"/>
                <a:cs typeface="Times New Roman" panose="02020603050405020304" pitchFamily="18" charset="0"/>
              </a:rPr>
              <a:t>厘米</a:t>
            </a:r>
            <a:r>
              <a:rPr lang="en-US" altLang="zh-CN" sz="2200" dirty="0" smtClean="0">
                <a:latin typeface="Times New Roman" panose="02020603050405020304" pitchFamily="18" charset="0"/>
                <a:cs typeface="Times New Roman" panose="02020603050405020304" pitchFamily="18" charset="0"/>
              </a:rPr>
              <a:t>*40</a:t>
            </a:r>
            <a:r>
              <a:rPr lang="zh-CN" altLang="en-US" sz="2200" dirty="0" smtClean="0">
                <a:latin typeface="Times New Roman" panose="02020603050405020304" pitchFamily="18" charset="0"/>
                <a:cs typeface="Times New Roman" panose="02020603050405020304" pitchFamily="18" charset="0"/>
              </a:rPr>
              <a:t>厘米。每箱重量为</a:t>
            </a:r>
            <a:r>
              <a:rPr lang="en-US" altLang="zh-CN" sz="2200" dirty="0" smtClean="0">
                <a:latin typeface="Times New Roman" panose="02020603050405020304" pitchFamily="18" charset="0"/>
                <a:cs typeface="Times New Roman" panose="02020603050405020304" pitchFamily="18" charset="0"/>
              </a:rPr>
              <a:t>25</a:t>
            </a:r>
            <a:r>
              <a:rPr lang="zh-CN" altLang="en-US" sz="2200" dirty="0" smtClean="0">
                <a:latin typeface="Times New Roman" panose="02020603050405020304" pitchFamily="18" charset="0"/>
                <a:cs typeface="Times New Roman" panose="02020603050405020304" pitchFamily="18" charset="0"/>
              </a:rPr>
              <a:t>公斤。当时燃油附加费为</a:t>
            </a:r>
            <a:r>
              <a:rPr lang="en-US" altLang="zh-CN" sz="2200" dirty="0" smtClean="0">
                <a:latin typeface="Times New Roman" panose="02020603050405020304" pitchFamily="18" charset="0"/>
                <a:cs typeface="Times New Roman" panose="02020603050405020304" pitchFamily="18" charset="0"/>
              </a:rPr>
              <a:t>40%</a:t>
            </a:r>
            <a:r>
              <a:rPr lang="zh-CN" altLang="en-US" sz="2200" dirty="0" smtClean="0">
                <a:latin typeface="Times New Roman" panose="02020603050405020304" pitchFamily="18" charset="0"/>
                <a:cs typeface="Times New Roman" panose="02020603050405020304" pitchFamily="18" charset="0"/>
              </a:rPr>
              <a:t>。蒙巴萨港口拥挤附加费为</a:t>
            </a:r>
            <a:r>
              <a:rPr lang="en-US" altLang="zh-CN" sz="2200" dirty="0" smtClean="0">
                <a:latin typeface="Times New Roman" panose="02020603050405020304" pitchFamily="18" charset="0"/>
                <a:cs typeface="Times New Roman" panose="02020603050405020304" pitchFamily="18" charset="0"/>
              </a:rPr>
              <a:t>10%</a:t>
            </a:r>
            <a:r>
              <a:rPr lang="zh-CN" altLang="en-US" sz="2200" dirty="0" smtClean="0">
                <a:latin typeface="Times New Roman" panose="02020603050405020304" pitchFamily="18" charset="0"/>
                <a:cs typeface="Times New Roman" panose="02020603050405020304" pitchFamily="18" charset="0"/>
              </a:rPr>
              <a:t>。</a:t>
            </a:r>
            <a:endParaRPr lang="zh-CN"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931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128422" y="929425"/>
            <a:ext cx="8969064" cy="5535770"/>
          </a:xfrm>
          <a:solidFill>
            <a:schemeClr val="bg1"/>
          </a:solidFill>
          <a:ln>
            <a:solidFill>
              <a:schemeClr val="accent1"/>
            </a:solidFill>
          </a:ln>
        </p:spPr>
        <p:txBody>
          <a:bodyPr>
            <a:noAutofit/>
          </a:bodyPr>
          <a:lstStyle/>
          <a:p>
            <a:pPr marL="0" indent="0" eaLnBrk="1" hangingPunct="1">
              <a:lnSpc>
                <a:spcPts val="3000"/>
              </a:lnSpc>
              <a:spcBef>
                <a:spcPts val="0"/>
              </a:spcBef>
              <a:buNone/>
            </a:pPr>
            <a:r>
              <a:rPr lang="zh-CN" altLang="en-US" sz="2200" dirty="0" smtClean="0">
                <a:solidFill>
                  <a:srgbClr val="993300"/>
                </a:solidFill>
                <a:latin typeface="Times New Roman" panose="02020603050405020304" pitchFamily="18" charset="0"/>
                <a:cs typeface="Times New Roman" panose="02020603050405020304" pitchFamily="18" charset="0"/>
              </a:rPr>
              <a:t>计算过程：</a:t>
            </a:r>
            <a:endParaRPr lang="en-US" altLang="zh-CN" sz="2200" dirty="0" smtClean="0">
              <a:solidFill>
                <a:srgbClr val="993300"/>
              </a:solidFill>
              <a:latin typeface="Times New Roman" panose="02020603050405020304" pitchFamily="18" charset="0"/>
              <a:cs typeface="Times New Roman" panose="02020603050405020304" pitchFamily="18" charset="0"/>
            </a:endParaRPr>
          </a:p>
          <a:p>
            <a:pPr marL="0" indent="0" eaLnBrk="1" hangingPunct="1">
              <a:lnSpc>
                <a:spcPts val="3000"/>
              </a:lnSpc>
              <a:spcBef>
                <a:spcPts val="0"/>
              </a:spcBef>
              <a:buNone/>
            </a:pPr>
            <a:r>
              <a:rPr lang="en-US" altLang="zh-CN" sz="2200" dirty="0" smtClean="0">
                <a:solidFill>
                  <a:srgbClr val="993300"/>
                </a:solidFill>
                <a:latin typeface="Times New Roman" panose="02020603050405020304" pitchFamily="18" charset="0"/>
                <a:cs typeface="Times New Roman" panose="02020603050405020304" pitchFamily="18" charset="0"/>
              </a:rPr>
              <a:t>(</a:t>
            </a:r>
            <a:r>
              <a:rPr lang="en-US" altLang="zh-CN" sz="2200" dirty="0">
                <a:solidFill>
                  <a:srgbClr val="993300"/>
                </a:solidFill>
                <a:latin typeface="Times New Roman" panose="02020603050405020304" pitchFamily="18" charset="0"/>
                <a:cs typeface="Times New Roman" panose="02020603050405020304" pitchFamily="18" charset="0"/>
              </a:rPr>
              <a:t>1)</a:t>
            </a:r>
            <a:r>
              <a:rPr lang="zh-CN" altLang="en-US" sz="2200" dirty="0">
                <a:solidFill>
                  <a:srgbClr val="993300"/>
                </a:solidFill>
                <a:latin typeface="Times New Roman" panose="02020603050405020304" pitchFamily="18" charset="0"/>
                <a:cs typeface="Times New Roman" panose="02020603050405020304" pitchFamily="18" charset="0"/>
              </a:rPr>
              <a:t>查阅货物分级表</a:t>
            </a:r>
            <a:r>
              <a:rPr lang="zh-CN" altLang="en-US" sz="2200" dirty="0" smtClean="0">
                <a:latin typeface="Times New Roman" panose="02020603050405020304" pitchFamily="18" charset="0"/>
                <a:cs typeface="Times New Roman" panose="02020603050405020304" pitchFamily="18" charset="0"/>
              </a:rPr>
              <a:t>。</a:t>
            </a:r>
            <a:endParaRPr lang="en-US" altLang="zh-CN" sz="2200" dirty="0" smtClean="0">
              <a:latin typeface="Times New Roman" panose="02020603050405020304" pitchFamily="18" charset="0"/>
              <a:cs typeface="Times New Roman" panose="02020603050405020304" pitchFamily="18" charset="0"/>
            </a:endParaRPr>
          </a:p>
          <a:p>
            <a:pPr marL="0" indent="0" eaLnBrk="1" hangingPunct="1">
              <a:lnSpc>
                <a:spcPts val="3000"/>
              </a:lnSpc>
              <a:spcBef>
                <a:spcPts val="0"/>
              </a:spcBef>
              <a:buNone/>
            </a:pPr>
            <a:r>
              <a:rPr lang="zh-CN" altLang="en-US" sz="2200" dirty="0" smtClean="0">
                <a:latin typeface="Times New Roman" panose="02020603050405020304" pitchFamily="18" charset="0"/>
                <a:cs typeface="Times New Roman" panose="02020603050405020304" pitchFamily="18" charset="0"/>
              </a:rPr>
              <a:t>门锁</a:t>
            </a:r>
            <a:r>
              <a:rPr lang="zh-CN" altLang="en-US" sz="2200" dirty="0">
                <a:latin typeface="Times New Roman" panose="02020603050405020304" pitchFamily="18" charset="0"/>
                <a:cs typeface="Times New Roman" panose="02020603050405020304" pitchFamily="18" charset="0"/>
              </a:rPr>
              <a:t>属于小五金类，其计收标准为</a:t>
            </a:r>
            <a:r>
              <a:rPr lang="en-US" altLang="zh-CN" sz="2200" dirty="0">
                <a:latin typeface="Times New Roman" panose="02020603050405020304" pitchFamily="18" charset="0"/>
                <a:cs typeface="Times New Roman" panose="02020603050405020304" pitchFamily="18" charset="0"/>
              </a:rPr>
              <a:t>W/M</a:t>
            </a:r>
            <a:r>
              <a:rPr lang="zh-CN" altLang="en-US" sz="2200" dirty="0">
                <a:latin typeface="Times New Roman" panose="02020603050405020304" pitchFamily="18" charset="0"/>
                <a:cs typeface="Times New Roman" panose="02020603050405020304" pitchFamily="18" charset="0"/>
              </a:rPr>
              <a:t>，等级为</a:t>
            </a:r>
            <a:r>
              <a:rPr lang="en-US" altLang="zh-CN" sz="2200" dirty="0">
                <a:latin typeface="Times New Roman" panose="02020603050405020304" pitchFamily="18" charset="0"/>
                <a:cs typeface="Times New Roman" panose="02020603050405020304" pitchFamily="18" charset="0"/>
              </a:rPr>
              <a:t>10</a:t>
            </a:r>
            <a:r>
              <a:rPr lang="zh-CN" altLang="en-US" sz="2200" dirty="0">
                <a:latin typeface="Times New Roman" panose="02020603050405020304" pitchFamily="18" charset="0"/>
                <a:cs typeface="Times New Roman" panose="02020603050405020304" pitchFamily="18" charset="0"/>
              </a:rPr>
              <a:t>级。 </a:t>
            </a:r>
          </a:p>
          <a:p>
            <a:pPr marL="0" indent="0" eaLnBrk="1" hangingPunct="1">
              <a:lnSpc>
                <a:spcPts val="3000"/>
              </a:lnSpc>
              <a:spcBef>
                <a:spcPts val="0"/>
              </a:spcBef>
              <a:buNone/>
            </a:pPr>
            <a:r>
              <a:rPr lang="en-US" altLang="zh-CN" sz="2200" dirty="0">
                <a:solidFill>
                  <a:srgbClr val="993300"/>
                </a:solidFill>
                <a:latin typeface="Times New Roman" panose="02020603050405020304" pitchFamily="18" charset="0"/>
                <a:cs typeface="Times New Roman" panose="02020603050405020304" pitchFamily="18" charset="0"/>
              </a:rPr>
              <a:t>(2)</a:t>
            </a:r>
            <a:r>
              <a:rPr lang="zh-CN" altLang="en-US" sz="2200" dirty="0">
                <a:solidFill>
                  <a:srgbClr val="993300"/>
                </a:solidFill>
                <a:latin typeface="Times New Roman" panose="02020603050405020304" pitchFamily="18" charset="0"/>
                <a:cs typeface="Times New Roman" panose="02020603050405020304" pitchFamily="18" charset="0"/>
              </a:rPr>
              <a:t>计算货物的体积和重量。</a:t>
            </a:r>
            <a:r>
              <a:rPr lang="zh-CN" altLang="en-US" sz="2200" dirty="0">
                <a:latin typeface="Times New Roman" panose="02020603050405020304" pitchFamily="18" charset="0"/>
                <a:cs typeface="Times New Roman" panose="02020603050405020304" pitchFamily="18" charset="0"/>
              </a:rPr>
              <a:t> </a:t>
            </a:r>
          </a:p>
          <a:p>
            <a:pPr marL="0" indent="0" eaLnBrk="1" hangingPunct="1">
              <a:lnSpc>
                <a:spcPts val="3000"/>
              </a:lnSpc>
              <a:spcBef>
                <a:spcPts val="0"/>
              </a:spcBef>
              <a:buNone/>
            </a:pPr>
            <a:r>
              <a:rPr lang="en-US" altLang="zh-CN" sz="2200" dirty="0">
                <a:latin typeface="Times New Roman" panose="02020603050405020304" pitchFamily="18" charset="0"/>
                <a:cs typeface="Times New Roman" panose="02020603050405020304" pitchFamily="18" charset="0"/>
              </a:rPr>
              <a:t>100</a:t>
            </a:r>
            <a:r>
              <a:rPr lang="zh-CN" altLang="en-US" sz="2200" dirty="0">
                <a:latin typeface="Times New Roman" panose="02020603050405020304" pitchFamily="18" charset="0"/>
                <a:cs typeface="Times New Roman" panose="02020603050405020304" pitchFamily="18" charset="0"/>
              </a:rPr>
              <a:t>箱的体积为：（</a:t>
            </a:r>
            <a:r>
              <a:rPr lang="en-US" altLang="zh-CN" sz="2200" dirty="0">
                <a:latin typeface="Times New Roman" panose="02020603050405020304" pitchFamily="18" charset="0"/>
                <a:cs typeface="Times New Roman" panose="02020603050405020304" pitchFamily="18" charset="0"/>
              </a:rPr>
              <a:t>0.20</a:t>
            </a:r>
            <a:r>
              <a:rPr lang="zh-CN" altLang="en-US" sz="2200" dirty="0">
                <a:latin typeface="Times New Roman" panose="02020603050405020304" pitchFamily="18" charset="0"/>
                <a:cs typeface="Times New Roman" panose="02020603050405020304" pitchFamily="18" charset="0"/>
              </a:rPr>
              <a:t>米</a:t>
            </a:r>
            <a:r>
              <a:rPr lang="en-US" altLang="zh-CN" sz="2200" dirty="0">
                <a:latin typeface="Times New Roman" panose="02020603050405020304" pitchFamily="18" charset="0"/>
                <a:cs typeface="Times New Roman" panose="02020603050405020304" pitchFamily="18" charset="0"/>
              </a:rPr>
              <a:t>×0.30</a:t>
            </a:r>
            <a:r>
              <a:rPr lang="zh-CN" altLang="en-US" sz="2200" dirty="0">
                <a:latin typeface="Times New Roman" panose="02020603050405020304" pitchFamily="18" charset="0"/>
                <a:cs typeface="Times New Roman" panose="02020603050405020304" pitchFamily="18" charset="0"/>
              </a:rPr>
              <a:t>米</a:t>
            </a:r>
            <a:r>
              <a:rPr lang="en-US" altLang="zh-CN" sz="2200" dirty="0">
                <a:latin typeface="Times New Roman" panose="02020603050405020304" pitchFamily="18" charset="0"/>
                <a:cs typeface="Times New Roman" panose="02020603050405020304" pitchFamily="18" charset="0"/>
              </a:rPr>
              <a:t>×0.40</a:t>
            </a:r>
            <a:r>
              <a:rPr lang="zh-CN" altLang="en-US" sz="2200" dirty="0">
                <a:latin typeface="Times New Roman" panose="02020603050405020304" pitchFamily="18" charset="0"/>
                <a:cs typeface="Times New Roman" panose="02020603050405020304" pitchFamily="18" charset="0"/>
              </a:rPr>
              <a:t>米）</a:t>
            </a:r>
            <a:r>
              <a:rPr lang="en-US" altLang="zh-CN" sz="2200" dirty="0">
                <a:latin typeface="Times New Roman" panose="02020603050405020304" pitchFamily="18" charset="0"/>
                <a:cs typeface="Times New Roman" panose="02020603050405020304" pitchFamily="18" charset="0"/>
              </a:rPr>
              <a:t>×100</a:t>
            </a:r>
            <a:r>
              <a:rPr lang="zh-CN" altLang="en-US" sz="2200" dirty="0">
                <a:latin typeface="Times New Roman" panose="02020603050405020304" pitchFamily="18" charset="0"/>
                <a:cs typeface="Times New Roman" panose="02020603050405020304" pitchFamily="18" charset="0"/>
              </a:rPr>
              <a:t>箱</a:t>
            </a:r>
            <a:r>
              <a:rPr lang="en-US" altLang="zh-CN" sz="2200" dirty="0">
                <a:latin typeface="Times New Roman" panose="02020603050405020304" pitchFamily="18" charset="0"/>
                <a:cs typeface="Times New Roman" panose="02020603050405020304" pitchFamily="18" charset="0"/>
              </a:rPr>
              <a:t>=2.4</a:t>
            </a:r>
            <a:r>
              <a:rPr lang="zh-CN" altLang="en-US" sz="2200" dirty="0">
                <a:latin typeface="Times New Roman" panose="02020603050405020304" pitchFamily="18" charset="0"/>
                <a:cs typeface="Times New Roman" panose="02020603050405020304" pitchFamily="18" charset="0"/>
              </a:rPr>
              <a:t>（立方米）。 </a:t>
            </a:r>
          </a:p>
          <a:p>
            <a:pPr marL="0" indent="0" eaLnBrk="1" hangingPunct="1">
              <a:lnSpc>
                <a:spcPts val="3000"/>
              </a:lnSpc>
              <a:spcBef>
                <a:spcPts val="0"/>
              </a:spcBef>
              <a:buNone/>
            </a:pPr>
            <a:r>
              <a:rPr lang="en-US" altLang="zh-CN" sz="2200" dirty="0">
                <a:latin typeface="Times New Roman" panose="02020603050405020304" pitchFamily="18" charset="0"/>
                <a:cs typeface="Times New Roman" panose="02020603050405020304" pitchFamily="18" charset="0"/>
              </a:rPr>
              <a:t>100</a:t>
            </a:r>
            <a:r>
              <a:rPr lang="zh-CN" altLang="en-US" sz="2200" dirty="0">
                <a:latin typeface="Times New Roman" panose="02020603050405020304" pitchFamily="18" charset="0"/>
                <a:cs typeface="Times New Roman" panose="02020603050405020304" pitchFamily="18" charset="0"/>
              </a:rPr>
              <a:t>箱的重量为：</a:t>
            </a:r>
            <a:r>
              <a:rPr lang="en-US" altLang="zh-CN" sz="2200" dirty="0">
                <a:latin typeface="Times New Roman" panose="02020603050405020304" pitchFamily="18" charset="0"/>
                <a:cs typeface="Times New Roman" panose="02020603050405020304" pitchFamily="18" charset="0"/>
              </a:rPr>
              <a:t>25</a:t>
            </a:r>
            <a:r>
              <a:rPr lang="zh-CN" altLang="en-US" sz="2200" dirty="0">
                <a:latin typeface="Times New Roman" panose="02020603050405020304" pitchFamily="18" charset="0"/>
                <a:cs typeface="Times New Roman" panose="02020603050405020304" pitchFamily="18" charset="0"/>
              </a:rPr>
              <a:t>公斤</a:t>
            </a:r>
            <a:r>
              <a:rPr lang="en-US" altLang="zh-CN" sz="2200" dirty="0">
                <a:latin typeface="Times New Roman" panose="02020603050405020304" pitchFamily="18" charset="0"/>
                <a:cs typeface="Times New Roman" panose="02020603050405020304" pitchFamily="18" charset="0"/>
              </a:rPr>
              <a:t>×100</a:t>
            </a:r>
            <a:r>
              <a:rPr lang="zh-CN" altLang="en-US" sz="2200" dirty="0">
                <a:latin typeface="Times New Roman" panose="02020603050405020304" pitchFamily="18" charset="0"/>
                <a:cs typeface="Times New Roman" panose="02020603050405020304" pitchFamily="18" charset="0"/>
              </a:rPr>
              <a:t>箱</a:t>
            </a:r>
            <a:r>
              <a:rPr lang="en-US" altLang="zh-CN" sz="2200" dirty="0">
                <a:latin typeface="Times New Roman" panose="02020603050405020304" pitchFamily="18" charset="0"/>
                <a:cs typeface="Times New Roman" panose="02020603050405020304" pitchFamily="18" charset="0"/>
              </a:rPr>
              <a:t>=2.5</a:t>
            </a:r>
            <a:r>
              <a:rPr lang="zh-CN" altLang="en-US" sz="2200" dirty="0">
                <a:latin typeface="Times New Roman" panose="02020603050405020304" pitchFamily="18" charset="0"/>
                <a:cs typeface="Times New Roman" panose="02020603050405020304" pitchFamily="18" charset="0"/>
              </a:rPr>
              <a:t>（公吨）。 </a:t>
            </a:r>
          </a:p>
          <a:p>
            <a:pPr marL="0" indent="0" eaLnBrk="1" hangingPunct="1">
              <a:lnSpc>
                <a:spcPts val="3000"/>
              </a:lnSpc>
              <a:spcBef>
                <a:spcPts val="0"/>
              </a:spcBef>
              <a:buNone/>
            </a:pPr>
            <a:r>
              <a:rPr lang="zh-CN" altLang="en-US" sz="2200" dirty="0">
                <a:latin typeface="Times New Roman" panose="02020603050405020304" pitchFamily="18" charset="0"/>
                <a:cs typeface="Times New Roman" panose="02020603050405020304" pitchFamily="18" charset="0"/>
              </a:rPr>
              <a:t>由于</a:t>
            </a:r>
            <a:r>
              <a:rPr lang="en-US" altLang="zh-CN" sz="2200" dirty="0">
                <a:latin typeface="Times New Roman" panose="02020603050405020304" pitchFamily="18" charset="0"/>
                <a:cs typeface="Times New Roman" panose="02020603050405020304" pitchFamily="18" charset="0"/>
              </a:rPr>
              <a:t>2.4</a:t>
            </a:r>
            <a:r>
              <a:rPr lang="zh-CN" altLang="en-US" sz="2200" dirty="0">
                <a:latin typeface="Times New Roman" panose="02020603050405020304" pitchFamily="18" charset="0"/>
                <a:cs typeface="Times New Roman" panose="02020603050405020304" pitchFamily="18" charset="0"/>
              </a:rPr>
              <a:t>立方米的计费吨小于</a:t>
            </a:r>
            <a:r>
              <a:rPr lang="en-US" altLang="zh-CN" sz="2200" dirty="0">
                <a:latin typeface="Times New Roman" panose="02020603050405020304" pitchFamily="18" charset="0"/>
                <a:cs typeface="Times New Roman" panose="02020603050405020304" pitchFamily="18" charset="0"/>
              </a:rPr>
              <a:t>2.5</a:t>
            </a:r>
            <a:r>
              <a:rPr lang="zh-CN" altLang="en-US" sz="2200" dirty="0">
                <a:latin typeface="Times New Roman" panose="02020603050405020304" pitchFamily="18" charset="0"/>
                <a:cs typeface="Times New Roman" panose="02020603050405020304" pitchFamily="18" charset="0"/>
              </a:rPr>
              <a:t>吨，因此</a:t>
            </a:r>
            <a:r>
              <a:rPr lang="zh-CN" altLang="en-US" sz="2200" dirty="0">
                <a:solidFill>
                  <a:srgbClr val="FF0000"/>
                </a:solidFill>
                <a:latin typeface="Times New Roman" panose="02020603050405020304" pitchFamily="18" charset="0"/>
                <a:cs typeface="Times New Roman" panose="02020603050405020304" pitchFamily="18" charset="0"/>
              </a:rPr>
              <a:t>计收标准为重量</a:t>
            </a:r>
            <a:r>
              <a:rPr lang="zh-CN" altLang="en-US" sz="2200" dirty="0">
                <a:latin typeface="Times New Roman" panose="02020603050405020304" pitchFamily="18" charset="0"/>
                <a:cs typeface="Times New Roman" panose="02020603050405020304" pitchFamily="18" charset="0"/>
              </a:rPr>
              <a:t>。 </a:t>
            </a:r>
          </a:p>
          <a:p>
            <a:pPr marL="0" indent="0" eaLnBrk="1" hangingPunct="1">
              <a:lnSpc>
                <a:spcPts val="3000"/>
              </a:lnSpc>
              <a:spcBef>
                <a:spcPts val="0"/>
              </a:spcBef>
              <a:buNone/>
            </a:pPr>
            <a:r>
              <a:rPr lang="en-US" altLang="zh-CN" sz="2200" dirty="0">
                <a:solidFill>
                  <a:srgbClr val="993300"/>
                </a:solidFill>
                <a:latin typeface="Times New Roman" panose="02020603050405020304" pitchFamily="18" charset="0"/>
                <a:cs typeface="Times New Roman" panose="02020603050405020304" pitchFamily="18" charset="0"/>
              </a:rPr>
              <a:t>(3)</a:t>
            </a:r>
            <a:r>
              <a:rPr lang="zh-CN" altLang="en-US" sz="2200" dirty="0">
                <a:solidFill>
                  <a:srgbClr val="993300"/>
                </a:solidFill>
                <a:latin typeface="Times New Roman" panose="02020603050405020304" pitchFamily="18" charset="0"/>
                <a:cs typeface="Times New Roman" panose="02020603050405020304" pitchFamily="18" charset="0"/>
              </a:rPr>
              <a:t>查阅“中国</a:t>
            </a:r>
            <a:r>
              <a:rPr lang="en-US" altLang="zh-CN" sz="2200" dirty="0">
                <a:solidFill>
                  <a:srgbClr val="993300"/>
                </a:solidFill>
                <a:latin typeface="Times New Roman" panose="02020603050405020304" pitchFamily="18" charset="0"/>
                <a:cs typeface="Times New Roman" panose="02020603050405020304" pitchFamily="18" charset="0"/>
              </a:rPr>
              <a:t>-</a:t>
            </a:r>
            <a:r>
              <a:rPr lang="zh-CN" altLang="en-US" sz="2200" dirty="0">
                <a:solidFill>
                  <a:srgbClr val="993300"/>
                </a:solidFill>
                <a:latin typeface="Times New Roman" panose="02020603050405020304" pitchFamily="18" charset="0"/>
                <a:cs typeface="Times New Roman" panose="02020603050405020304" pitchFamily="18" charset="0"/>
              </a:rPr>
              <a:t>东非航线等级费率表”，</a:t>
            </a:r>
            <a:r>
              <a:rPr lang="en-US" altLang="zh-CN" sz="2200" dirty="0">
                <a:latin typeface="Times New Roman" panose="02020603050405020304" pitchFamily="18" charset="0"/>
                <a:cs typeface="Times New Roman" panose="02020603050405020304" pitchFamily="18" charset="0"/>
              </a:rPr>
              <a:t>10</a:t>
            </a:r>
            <a:r>
              <a:rPr lang="zh-CN" altLang="en-US" sz="2200" dirty="0">
                <a:latin typeface="Times New Roman" panose="02020603050405020304" pitchFamily="18" charset="0"/>
                <a:cs typeface="Times New Roman" panose="02020603050405020304" pitchFamily="18" charset="0"/>
              </a:rPr>
              <a:t>级费率为</a:t>
            </a:r>
            <a:r>
              <a:rPr lang="en-US" altLang="zh-CN" sz="2200" dirty="0">
                <a:latin typeface="Times New Roman" panose="02020603050405020304" pitchFamily="18" charset="0"/>
                <a:cs typeface="Times New Roman" panose="02020603050405020304" pitchFamily="18" charset="0"/>
              </a:rPr>
              <a:t>443</a:t>
            </a:r>
            <a:r>
              <a:rPr lang="zh-CN" altLang="en-US" sz="2200" dirty="0" smtClean="0">
                <a:latin typeface="Times New Roman" panose="02020603050405020304" pitchFamily="18" charset="0"/>
                <a:cs typeface="Times New Roman" panose="02020603050405020304" pitchFamily="18" charset="0"/>
              </a:rPr>
              <a:t>港元</a:t>
            </a:r>
            <a:endParaRPr lang="en-US" altLang="zh-CN" sz="2200" dirty="0" smtClean="0">
              <a:latin typeface="Times New Roman" panose="02020603050405020304" pitchFamily="18" charset="0"/>
              <a:cs typeface="Times New Roman" panose="02020603050405020304" pitchFamily="18" charset="0"/>
            </a:endParaRPr>
          </a:p>
          <a:p>
            <a:pPr marL="0" indent="0" eaLnBrk="1" hangingPunct="1">
              <a:lnSpc>
                <a:spcPts val="3000"/>
              </a:lnSpc>
              <a:spcBef>
                <a:spcPts val="0"/>
              </a:spcBef>
              <a:buNone/>
            </a:pPr>
            <a:r>
              <a:rPr lang="en-US" altLang="zh-CN" sz="2200" dirty="0" smtClean="0">
                <a:solidFill>
                  <a:srgbClr val="993300"/>
                </a:solidFill>
                <a:latin typeface="Times New Roman" panose="02020603050405020304" pitchFamily="18" charset="0"/>
                <a:cs typeface="Times New Roman" panose="02020603050405020304" pitchFamily="18" charset="0"/>
              </a:rPr>
              <a:t>(</a:t>
            </a:r>
            <a:r>
              <a:rPr lang="en-US" altLang="zh-CN" sz="2200" dirty="0">
                <a:solidFill>
                  <a:srgbClr val="993300"/>
                </a:solidFill>
                <a:latin typeface="Times New Roman" panose="02020603050405020304" pitchFamily="18" charset="0"/>
                <a:cs typeface="Times New Roman" panose="02020603050405020304" pitchFamily="18" charset="0"/>
              </a:rPr>
              <a:t>4)</a:t>
            </a:r>
            <a:r>
              <a:rPr lang="zh-CN" altLang="en-US" sz="2200" dirty="0">
                <a:solidFill>
                  <a:srgbClr val="993300"/>
                </a:solidFill>
                <a:latin typeface="Times New Roman" panose="02020603050405020304" pitchFamily="18" charset="0"/>
                <a:cs typeface="Times New Roman" panose="02020603050405020304" pitchFamily="18" charset="0"/>
              </a:rPr>
              <a:t>附加运费为：</a:t>
            </a:r>
            <a:r>
              <a:rPr lang="zh-CN" altLang="en-US" sz="2200" dirty="0">
                <a:latin typeface="Times New Roman" panose="02020603050405020304" pitchFamily="18" charset="0"/>
                <a:cs typeface="Times New Roman" panose="02020603050405020304" pitchFamily="18" charset="0"/>
              </a:rPr>
              <a:t> </a:t>
            </a:r>
          </a:p>
          <a:p>
            <a:pPr marL="0" indent="0">
              <a:lnSpc>
                <a:spcPts val="3000"/>
              </a:lnSpc>
              <a:spcBef>
                <a:spcPts val="0"/>
              </a:spcBef>
              <a:buNone/>
            </a:pPr>
            <a:r>
              <a:rPr lang="en-US" altLang="zh-CN" sz="2200" dirty="0" smtClean="0">
                <a:latin typeface="Times New Roman" panose="02020603050405020304" pitchFamily="18" charset="0"/>
                <a:cs typeface="Times New Roman" panose="02020603050405020304" pitchFamily="18" charset="0"/>
              </a:rPr>
              <a:t>443×40%+443×10%=221.5</a:t>
            </a:r>
            <a:r>
              <a:rPr lang="zh-CN" altLang="en-US" sz="2200" dirty="0" smtClean="0">
                <a:latin typeface="Times New Roman" panose="02020603050405020304" pitchFamily="18" charset="0"/>
                <a:cs typeface="Times New Roman" panose="02020603050405020304" pitchFamily="18" charset="0"/>
              </a:rPr>
              <a:t>（港元）</a:t>
            </a:r>
            <a:endParaRPr lang="en-US" altLang="zh-CN" sz="2200" dirty="0">
              <a:latin typeface="Times New Roman" panose="02020603050405020304" pitchFamily="18" charset="0"/>
              <a:cs typeface="Times New Roman" panose="02020603050405020304" pitchFamily="18" charset="0"/>
            </a:endParaRPr>
          </a:p>
          <a:p>
            <a:pPr marL="0" indent="0">
              <a:lnSpc>
                <a:spcPts val="3000"/>
              </a:lnSpc>
              <a:spcBef>
                <a:spcPts val="0"/>
              </a:spcBef>
              <a:buNone/>
            </a:pPr>
            <a:r>
              <a:rPr lang="en-US" altLang="zh-CN" sz="2200" dirty="0">
                <a:solidFill>
                  <a:srgbClr val="993300"/>
                </a:solidFill>
                <a:latin typeface="Times New Roman" panose="02020603050405020304" pitchFamily="18" charset="0"/>
                <a:cs typeface="Times New Roman" panose="02020603050405020304" pitchFamily="18" charset="0"/>
              </a:rPr>
              <a:t>(5)</a:t>
            </a:r>
            <a:r>
              <a:rPr lang="zh-CN" altLang="en-US" sz="2200" dirty="0">
                <a:solidFill>
                  <a:srgbClr val="993300"/>
                </a:solidFill>
                <a:latin typeface="Times New Roman" panose="02020603050405020304" pitchFamily="18" charset="0"/>
                <a:cs typeface="Times New Roman" panose="02020603050405020304" pitchFamily="18" charset="0"/>
              </a:rPr>
              <a:t>每运费吨的海运费：</a:t>
            </a:r>
            <a:endParaRPr lang="en-US" altLang="zh-CN" sz="2200" dirty="0">
              <a:solidFill>
                <a:srgbClr val="993300"/>
              </a:solidFill>
              <a:latin typeface="Times New Roman" panose="02020603050405020304" pitchFamily="18" charset="0"/>
              <a:cs typeface="Times New Roman" panose="02020603050405020304" pitchFamily="18" charset="0"/>
            </a:endParaRPr>
          </a:p>
          <a:p>
            <a:pPr marL="0" indent="0">
              <a:lnSpc>
                <a:spcPts val="3000"/>
              </a:lnSpc>
              <a:spcBef>
                <a:spcPts val="0"/>
              </a:spcBef>
              <a:buNone/>
            </a:pPr>
            <a:r>
              <a:rPr lang="en-US" altLang="zh-CN" sz="2200" dirty="0">
                <a:latin typeface="Times New Roman" panose="02020603050405020304" pitchFamily="18" charset="0"/>
                <a:cs typeface="Times New Roman" panose="02020603050405020304" pitchFamily="18" charset="0"/>
              </a:rPr>
              <a:t>443 +443×40%+443×10%=664.5</a:t>
            </a:r>
            <a:r>
              <a:rPr lang="zh-CN" altLang="en-US" sz="2200" dirty="0">
                <a:latin typeface="Times New Roman" panose="02020603050405020304" pitchFamily="18" charset="0"/>
                <a:cs typeface="Times New Roman" panose="02020603050405020304" pitchFamily="18" charset="0"/>
              </a:rPr>
              <a:t>（港元</a:t>
            </a:r>
            <a:r>
              <a:rPr lang="zh-CN" altLang="en-US" sz="2200" dirty="0" smtClean="0">
                <a:latin typeface="Times New Roman" panose="02020603050405020304" pitchFamily="18" charset="0"/>
                <a:cs typeface="Times New Roman" panose="02020603050405020304" pitchFamily="18" charset="0"/>
              </a:rPr>
              <a:t>）</a:t>
            </a:r>
            <a:endParaRPr lang="en-US" altLang="zh-CN" sz="2200" dirty="0">
              <a:latin typeface="Times New Roman" panose="02020603050405020304" pitchFamily="18" charset="0"/>
              <a:cs typeface="Times New Roman" panose="02020603050405020304" pitchFamily="18" charset="0"/>
            </a:endParaRPr>
          </a:p>
          <a:p>
            <a:pPr marL="0" indent="0">
              <a:lnSpc>
                <a:spcPts val="3000"/>
              </a:lnSpc>
              <a:spcBef>
                <a:spcPts val="0"/>
              </a:spcBef>
              <a:buNone/>
            </a:pPr>
            <a:r>
              <a:rPr lang="en-US" altLang="zh-CN" sz="2200" dirty="0" smtClean="0">
                <a:solidFill>
                  <a:srgbClr val="993300"/>
                </a:solidFill>
                <a:latin typeface="Times New Roman" panose="02020603050405020304" pitchFamily="18" charset="0"/>
                <a:cs typeface="Times New Roman" panose="02020603050405020304" pitchFamily="18" charset="0"/>
              </a:rPr>
              <a:t>(6)</a:t>
            </a:r>
            <a:r>
              <a:rPr lang="zh-CN" altLang="en-US" sz="2200" dirty="0">
                <a:solidFill>
                  <a:srgbClr val="993300"/>
                </a:solidFill>
                <a:latin typeface="Times New Roman" panose="02020603050405020304" pitchFamily="18" charset="0"/>
                <a:cs typeface="Times New Roman" panose="02020603050405020304" pitchFamily="18" charset="0"/>
              </a:rPr>
              <a:t>上海运往肯尼亚蒙巴萨港</a:t>
            </a:r>
            <a:r>
              <a:rPr lang="en-US" altLang="zh-CN" sz="2200" dirty="0">
                <a:solidFill>
                  <a:srgbClr val="993300"/>
                </a:solidFill>
                <a:latin typeface="Times New Roman" panose="02020603050405020304" pitchFamily="18" charset="0"/>
                <a:cs typeface="Times New Roman" panose="02020603050405020304" pitchFamily="18" charset="0"/>
              </a:rPr>
              <a:t>100</a:t>
            </a:r>
            <a:r>
              <a:rPr lang="zh-CN" altLang="en-US" sz="2200" dirty="0">
                <a:solidFill>
                  <a:srgbClr val="993300"/>
                </a:solidFill>
                <a:latin typeface="Times New Roman" panose="02020603050405020304" pitchFamily="18" charset="0"/>
                <a:cs typeface="Times New Roman" panose="02020603050405020304" pitchFamily="18" charset="0"/>
              </a:rPr>
              <a:t>箱门锁，其应付运费为： </a:t>
            </a:r>
          </a:p>
          <a:p>
            <a:pPr marL="0" indent="0">
              <a:lnSpc>
                <a:spcPts val="3000"/>
              </a:lnSpc>
              <a:spcBef>
                <a:spcPts val="0"/>
              </a:spcBef>
              <a:buNone/>
            </a:pPr>
            <a:r>
              <a:rPr lang="en-US" altLang="zh-CN" sz="2200" dirty="0" smtClean="0">
                <a:latin typeface="Times New Roman" panose="02020603050405020304" pitchFamily="18" charset="0"/>
                <a:cs typeface="Times New Roman" panose="02020603050405020304" pitchFamily="18" charset="0"/>
              </a:rPr>
              <a:t>664.5×2.5 </a:t>
            </a:r>
            <a:r>
              <a:rPr lang="en-US" altLang="zh-CN" sz="2200" dirty="0">
                <a:latin typeface="Times New Roman" panose="02020603050405020304" pitchFamily="18" charset="0"/>
                <a:cs typeface="Times New Roman" panose="02020603050405020304" pitchFamily="18" charset="0"/>
              </a:rPr>
              <a:t>=1,661.25</a:t>
            </a:r>
            <a:r>
              <a:rPr lang="zh-CN" altLang="en-US" sz="2200" dirty="0">
                <a:latin typeface="Times New Roman" panose="02020603050405020304" pitchFamily="18" charset="0"/>
                <a:cs typeface="Times New Roman" panose="02020603050405020304" pitchFamily="18" charset="0"/>
              </a:rPr>
              <a:t>（港元）</a:t>
            </a:r>
          </a:p>
        </p:txBody>
      </p:sp>
      <p:grpSp>
        <p:nvGrpSpPr>
          <p:cNvPr id="5" name="组合 50"/>
          <p:cNvGrpSpPr>
            <a:grpSpLocks/>
          </p:cNvGrpSpPr>
          <p:nvPr/>
        </p:nvGrpSpPr>
        <p:grpSpPr bwMode="auto">
          <a:xfrm>
            <a:off x="245772" y="198724"/>
            <a:ext cx="603250" cy="552450"/>
            <a:chOff x="0" y="0"/>
            <a:chExt cx="737947" cy="676838"/>
          </a:xfrm>
        </p:grpSpPr>
        <p:sp>
          <p:nvSpPr>
            <p:cNvPr id="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9"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件杂货海运费的计算业务案例一</a:t>
            </a:r>
            <a:endParaRPr lang="zh-CN" altLang="zh-CN" sz="2400" b="1" dirty="0" smtClean="0">
              <a:solidFill>
                <a:prstClr val="black"/>
              </a:solidFill>
            </a:endParaRPr>
          </a:p>
        </p:txBody>
      </p:sp>
    </p:spTree>
    <p:extLst>
      <p:ext uri="{BB962C8B-B14F-4D97-AF65-F5344CB8AC3E}">
        <p14:creationId xmlns:p14="http://schemas.microsoft.com/office/powerpoint/2010/main" val="21214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dow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down)">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down)">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wipe(down)">
                                      <p:cBhvr>
                                        <p:cTn id="27" dur="500"/>
                                        <p:tgtEl>
                                          <p:spTgt spid="18435">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8435">
                                            <p:txEl>
                                              <p:pRg st="5" end="5"/>
                                            </p:txEl>
                                          </p:spTgt>
                                        </p:tgtEl>
                                        <p:attrNameLst>
                                          <p:attrName>style.visibility</p:attrName>
                                        </p:attrNameLst>
                                      </p:cBhvr>
                                      <p:to>
                                        <p:strVal val="visible"/>
                                      </p:to>
                                    </p:set>
                                    <p:animEffect transition="in" filter="wipe(down)">
                                      <p:cBhvr>
                                        <p:cTn id="30" dur="500"/>
                                        <p:tgtEl>
                                          <p:spTgt spid="1843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8435">
                                            <p:txEl>
                                              <p:pRg st="6" end="6"/>
                                            </p:txEl>
                                          </p:spTgt>
                                        </p:tgtEl>
                                        <p:attrNameLst>
                                          <p:attrName>style.visibility</p:attrName>
                                        </p:attrNameLst>
                                      </p:cBhvr>
                                      <p:to>
                                        <p:strVal val="visible"/>
                                      </p:to>
                                    </p:set>
                                    <p:animEffect transition="in" filter="wipe(down)">
                                      <p:cBhvr>
                                        <p:cTn id="35" dur="500"/>
                                        <p:tgtEl>
                                          <p:spTgt spid="1843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435">
                                            <p:txEl>
                                              <p:pRg st="7" end="7"/>
                                            </p:txEl>
                                          </p:spTgt>
                                        </p:tgtEl>
                                        <p:attrNameLst>
                                          <p:attrName>style.visibility</p:attrName>
                                        </p:attrNameLst>
                                      </p:cBhvr>
                                      <p:to>
                                        <p:strVal val="visible"/>
                                      </p:to>
                                    </p:set>
                                    <p:animEffect transition="in" filter="wipe(down)">
                                      <p:cBhvr>
                                        <p:cTn id="40" dur="500"/>
                                        <p:tgtEl>
                                          <p:spTgt spid="1843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435">
                                            <p:txEl>
                                              <p:pRg st="8" end="8"/>
                                            </p:txEl>
                                          </p:spTgt>
                                        </p:tgtEl>
                                        <p:attrNameLst>
                                          <p:attrName>style.visibility</p:attrName>
                                        </p:attrNameLst>
                                      </p:cBhvr>
                                      <p:to>
                                        <p:strVal val="visible"/>
                                      </p:to>
                                    </p:set>
                                    <p:animEffect transition="in" filter="wipe(down)">
                                      <p:cBhvr>
                                        <p:cTn id="45" dur="500"/>
                                        <p:tgtEl>
                                          <p:spTgt spid="1843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8435">
                                            <p:txEl>
                                              <p:pRg st="9" end="9"/>
                                            </p:txEl>
                                          </p:spTgt>
                                        </p:tgtEl>
                                        <p:attrNameLst>
                                          <p:attrName>style.visibility</p:attrName>
                                        </p:attrNameLst>
                                      </p:cBhvr>
                                      <p:to>
                                        <p:strVal val="visible"/>
                                      </p:to>
                                    </p:set>
                                    <p:animEffect transition="in" filter="wipe(down)">
                                      <p:cBhvr>
                                        <p:cTn id="50" dur="500"/>
                                        <p:tgtEl>
                                          <p:spTgt spid="18435">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8435">
                                            <p:txEl>
                                              <p:pRg st="10" end="10"/>
                                            </p:txEl>
                                          </p:spTgt>
                                        </p:tgtEl>
                                        <p:attrNameLst>
                                          <p:attrName>style.visibility</p:attrName>
                                        </p:attrNameLst>
                                      </p:cBhvr>
                                      <p:to>
                                        <p:strVal val="visible"/>
                                      </p:to>
                                    </p:set>
                                    <p:animEffect transition="in" filter="wipe(down)">
                                      <p:cBhvr>
                                        <p:cTn id="55" dur="500"/>
                                        <p:tgtEl>
                                          <p:spTgt spid="18435">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8435">
                                            <p:txEl>
                                              <p:pRg st="11" end="11"/>
                                            </p:txEl>
                                          </p:spTgt>
                                        </p:tgtEl>
                                        <p:attrNameLst>
                                          <p:attrName>style.visibility</p:attrName>
                                        </p:attrNameLst>
                                      </p:cBhvr>
                                      <p:to>
                                        <p:strVal val="visible"/>
                                      </p:to>
                                    </p:set>
                                    <p:animEffect transition="in" filter="wipe(down)">
                                      <p:cBhvr>
                                        <p:cTn id="60" dur="500"/>
                                        <p:tgtEl>
                                          <p:spTgt spid="18435">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8435">
                                            <p:txEl>
                                              <p:pRg st="12" end="12"/>
                                            </p:txEl>
                                          </p:spTgt>
                                        </p:tgtEl>
                                        <p:attrNameLst>
                                          <p:attrName>style.visibility</p:attrName>
                                        </p:attrNameLst>
                                      </p:cBhvr>
                                      <p:to>
                                        <p:strVal val="visible"/>
                                      </p:to>
                                    </p:set>
                                    <p:animEffect transition="in" filter="wipe(down)">
                                      <p:cBhvr>
                                        <p:cTn id="65" dur="500"/>
                                        <p:tgtEl>
                                          <p:spTgt spid="18435">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8435">
                                            <p:txEl>
                                              <p:pRg st="13" end="13"/>
                                            </p:txEl>
                                          </p:spTgt>
                                        </p:tgtEl>
                                        <p:attrNameLst>
                                          <p:attrName>style.visibility</p:attrName>
                                        </p:attrNameLst>
                                      </p:cBhvr>
                                      <p:to>
                                        <p:strVal val="visible"/>
                                      </p:to>
                                    </p:set>
                                    <p:animEffect transition="in" filter="wipe(down)">
                                      <p:cBhvr>
                                        <p:cTn id="70" dur="500"/>
                                        <p:tgtEl>
                                          <p:spTgt spid="184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38270" y="1907711"/>
            <a:ext cx="9775065" cy="2862322"/>
          </a:xfrm>
          <a:prstGeom prst="rect">
            <a:avLst/>
          </a:prstGeom>
          <a:noFill/>
          <a:ln>
            <a:solidFill>
              <a:schemeClr val="accent1"/>
            </a:solidFill>
          </a:ln>
        </p:spPr>
        <p:txBody>
          <a:bodyPr wrap="square" rtlCol="0">
            <a:spAutoFit/>
          </a:bodyPr>
          <a:lstStyle/>
          <a:p>
            <a:pPr marL="342900" indent="-342900">
              <a:lnSpc>
                <a:spcPct val="150000"/>
              </a:lnSpc>
              <a:buFont typeface="Wingdings" panose="05000000000000000000" pitchFamily="2" charset="2"/>
              <a:buChar char="l"/>
            </a:pPr>
            <a:r>
              <a:rPr lang="zh-CN" altLang="en-US" sz="2400" dirty="0" smtClean="0">
                <a:latin typeface="Times New Roman" panose="02020603050405020304" pitchFamily="18" charset="0"/>
                <a:cs typeface="Times New Roman" panose="02020603050405020304" pitchFamily="18" charset="0"/>
              </a:rPr>
              <a:t>某公司</a:t>
            </a:r>
            <a:r>
              <a:rPr lang="zh-CN" altLang="en-US" sz="2400" dirty="0">
                <a:latin typeface="Times New Roman" panose="02020603050405020304" pitchFamily="18" charset="0"/>
                <a:cs typeface="Times New Roman" panose="02020603050405020304" pitchFamily="18" charset="0"/>
              </a:rPr>
              <a:t>出口</a:t>
            </a:r>
            <a:r>
              <a:rPr lang="en-US" altLang="zh-CN" sz="2400" dirty="0">
                <a:latin typeface="Times New Roman" panose="02020603050405020304" pitchFamily="18" charset="0"/>
                <a:cs typeface="Times New Roman" panose="02020603050405020304" pitchFamily="18" charset="0"/>
              </a:rPr>
              <a:t>6000</a:t>
            </a:r>
            <a:r>
              <a:rPr lang="zh-CN" altLang="en-US" sz="2400" dirty="0" smtClean="0">
                <a:latin typeface="Times New Roman" panose="02020603050405020304" pitchFamily="18" charset="0"/>
                <a:cs typeface="Times New Roman" panose="02020603050405020304" pitchFamily="18" charset="0"/>
              </a:rPr>
              <a:t>筒“白象”牌油漆上海至</a:t>
            </a:r>
            <a:r>
              <a:rPr lang="zh-CN" altLang="en-US" sz="2400" dirty="0">
                <a:latin typeface="Times New Roman" panose="02020603050405020304" pitchFamily="18" charset="0"/>
                <a:cs typeface="Times New Roman" panose="02020603050405020304" pitchFamily="18" charset="0"/>
              </a:rPr>
              <a:t>澳大利亚的墨尔本。每</a:t>
            </a:r>
            <a:r>
              <a:rPr lang="en-US" altLang="zh-CN" sz="2400" dirty="0">
                <a:latin typeface="Times New Roman" panose="02020603050405020304" pitchFamily="18" charset="0"/>
                <a:cs typeface="Times New Roman" panose="02020603050405020304" pitchFamily="18" charset="0"/>
              </a:rPr>
              <a:t>12</a:t>
            </a:r>
            <a:r>
              <a:rPr lang="zh-CN" altLang="en-US" sz="2400" dirty="0">
                <a:latin typeface="Times New Roman" panose="02020603050405020304" pitchFamily="18" charset="0"/>
                <a:cs typeface="Times New Roman" panose="02020603050405020304" pitchFamily="18" charset="0"/>
              </a:rPr>
              <a:t>筒装一纸箱，纸箱尺码为</a:t>
            </a:r>
            <a:r>
              <a:rPr lang="en-US" altLang="zh-CN" sz="2400" dirty="0" smtClean="0">
                <a:latin typeface="Times New Roman" panose="02020603050405020304" pitchFamily="18" charset="0"/>
                <a:cs typeface="Times New Roman" panose="02020603050405020304" pitchFamily="18" charset="0"/>
              </a:rPr>
              <a:t>30cm*40cm*20cm</a:t>
            </a:r>
            <a:r>
              <a:rPr lang="zh-CN" altLang="en-US"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毛重</a:t>
            </a:r>
            <a:r>
              <a:rPr lang="en-US" altLang="zh-CN" sz="2400" dirty="0">
                <a:latin typeface="Times New Roman" panose="02020603050405020304" pitchFamily="18" charset="0"/>
                <a:cs typeface="Times New Roman" panose="02020603050405020304" pitchFamily="18" charset="0"/>
              </a:rPr>
              <a:t>60</a:t>
            </a:r>
            <a:r>
              <a:rPr lang="zh-CN" altLang="en-US" sz="2400" dirty="0">
                <a:latin typeface="Times New Roman" panose="02020603050405020304" pitchFamily="18" charset="0"/>
                <a:cs typeface="Times New Roman" panose="02020603050405020304" pitchFamily="18" charset="0"/>
              </a:rPr>
              <a:t>公斤，净重</a:t>
            </a:r>
            <a:r>
              <a:rPr lang="en-US" altLang="zh-CN" sz="2400" dirty="0">
                <a:latin typeface="Times New Roman" panose="02020603050405020304" pitchFamily="18" charset="0"/>
                <a:cs typeface="Times New Roman" panose="02020603050405020304" pitchFamily="18" charset="0"/>
              </a:rPr>
              <a:t>58</a:t>
            </a:r>
            <a:r>
              <a:rPr lang="zh-CN" altLang="en-US" sz="2400" dirty="0">
                <a:latin typeface="Times New Roman" panose="02020603050405020304" pitchFamily="18" charset="0"/>
                <a:cs typeface="Times New Roman" panose="02020603050405020304" pitchFamily="18" charset="0"/>
              </a:rPr>
              <a:t>公斤</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求</a:t>
            </a:r>
            <a:r>
              <a:rPr lang="en-US" altLang="zh-CN" sz="2400" dirty="0">
                <a:latin typeface="Times New Roman" panose="02020603050405020304" pitchFamily="18" charset="0"/>
                <a:cs typeface="Times New Roman" panose="02020603050405020304" pitchFamily="18" charset="0"/>
              </a:rPr>
              <a:t>6000</a:t>
            </a:r>
            <a:r>
              <a:rPr lang="zh-CN" altLang="en-US" sz="2400" dirty="0">
                <a:latin typeface="Times New Roman" panose="02020603050405020304" pitchFamily="18" charset="0"/>
                <a:cs typeface="Times New Roman" panose="02020603050405020304" pitchFamily="18" charset="0"/>
              </a:rPr>
              <a:t>筒油漆的总运费为多少美元？（注：油漆的等级为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级，计费标准为</a:t>
            </a:r>
            <a:r>
              <a:rPr lang="en-US" altLang="zh-CN" sz="2400" dirty="0">
                <a:latin typeface="Times New Roman" panose="02020603050405020304" pitchFamily="18" charset="0"/>
                <a:cs typeface="Times New Roman" panose="02020603050405020304" pitchFamily="18" charset="0"/>
              </a:rPr>
              <a:t>W/M</a:t>
            </a:r>
            <a:r>
              <a:rPr lang="zh-CN" altLang="en-US" sz="2400" dirty="0">
                <a:latin typeface="Times New Roman" panose="02020603050405020304" pitchFamily="18" charset="0"/>
                <a:cs typeface="Times New Roman" panose="02020603050405020304" pitchFamily="18" charset="0"/>
              </a:rPr>
              <a:t>；上海至墨尔本</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级货的散货运费为</a:t>
            </a:r>
            <a:r>
              <a:rPr lang="en-US" altLang="zh-CN" sz="2400" dirty="0">
                <a:latin typeface="Times New Roman" panose="02020603050405020304" pitchFamily="18" charset="0"/>
                <a:cs typeface="Times New Roman" panose="02020603050405020304" pitchFamily="18" charset="0"/>
              </a:rPr>
              <a:t>66</a:t>
            </a:r>
            <a:r>
              <a:rPr lang="zh-CN" altLang="en-US" sz="2400" dirty="0" smtClean="0">
                <a:latin typeface="Times New Roman" panose="02020603050405020304" pitchFamily="18" charset="0"/>
                <a:cs typeface="Times New Roman" panose="02020603050405020304" pitchFamily="18" charset="0"/>
              </a:rPr>
              <a:t>美元</a:t>
            </a:r>
            <a:r>
              <a:rPr lang="en-US"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运费吨（</a:t>
            </a:r>
            <a:r>
              <a:rPr lang="en-US" altLang="zh-CN" sz="2400" dirty="0" smtClean="0">
                <a:latin typeface="Times New Roman" panose="02020603050405020304" pitchFamily="18" charset="0"/>
                <a:cs typeface="Times New Roman" panose="02020603050405020304" pitchFamily="18" charset="0"/>
              </a:rPr>
              <a:t>FT</a:t>
            </a:r>
            <a:r>
              <a:rPr lang="zh-CN" altLang="en-US" sz="2400" dirty="0" smtClean="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并加收燃油附加费</a:t>
            </a:r>
            <a:r>
              <a:rPr lang="en-US" altLang="zh-CN" sz="2400" dirty="0" smtClean="0">
                <a:latin typeface="Times New Roman" panose="02020603050405020304" pitchFamily="18" charset="0"/>
                <a:cs typeface="Times New Roman" panose="02020603050405020304" pitchFamily="18" charset="0"/>
              </a:rPr>
              <a:t>20%</a:t>
            </a:r>
            <a:r>
              <a:rPr lang="zh-CN" altLang="en-US" sz="2400" dirty="0" smtClean="0">
                <a:latin typeface="Times New Roman" panose="02020603050405020304" pitchFamily="18" charset="0"/>
                <a:cs typeface="Times New Roman" panose="02020603050405020304" pitchFamily="18" charset="0"/>
              </a:rPr>
              <a:t>。计算总运费。）</a:t>
            </a:r>
            <a:endParaRPr lang="zh-CN" altLang="en-US" sz="2400" dirty="0">
              <a:latin typeface="Times New Roman" panose="02020603050405020304" pitchFamily="18" charset="0"/>
              <a:cs typeface="Times New Roman" panose="02020603050405020304" pitchFamily="18" charset="0"/>
            </a:endParaRPr>
          </a:p>
        </p:txBody>
      </p:sp>
      <p:grpSp>
        <p:nvGrpSpPr>
          <p:cNvPr id="6" name="组合 50"/>
          <p:cNvGrpSpPr>
            <a:grpSpLocks/>
          </p:cNvGrpSpPr>
          <p:nvPr/>
        </p:nvGrpSpPr>
        <p:grpSpPr bwMode="auto">
          <a:xfrm>
            <a:off x="245772" y="198724"/>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038270" y="35600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a:t>
            </a:r>
            <a:endParaRPr lang="zh-CN" altLang="zh-CN" sz="2400" b="1" dirty="0" smtClean="0">
              <a:solidFill>
                <a:prstClr val="black"/>
              </a:solidFill>
            </a:endParaRPr>
          </a:p>
        </p:txBody>
      </p:sp>
    </p:spTree>
    <p:extLst>
      <p:ext uri="{BB962C8B-B14F-4D97-AF65-F5344CB8AC3E}">
        <p14:creationId xmlns:p14="http://schemas.microsoft.com/office/powerpoint/2010/main" val="1322368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28422" y="943560"/>
            <a:ext cx="8054215" cy="5602752"/>
          </a:xfrm>
          <a:prstGeom prst="rect">
            <a:avLst/>
          </a:prstGeom>
          <a:noFill/>
          <a:ln>
            <a:solidFill>
              <a:schemeClr val="accent1"/>
            </a:solidFill>
          </a:ln>
        </p:spPr>
        <p:txBody>
          <a:bodyPr wrap="square" rtlCol="0">
            <a:spAutoFit/>
          </a:bodyPr>
          <a:lstStyle/>
          <a:p>
            <a:pPr>
              <a:lnSpc>
                <a:spcPts val="2700"/>
              </a:lnSpc>
            </a:pPr>
            <a:r>
              <a:rPr lang="zh-CN" altLang="en-US" sz="2000" dirty="0" smtClean="0">
                <a:solidFill>
                  <a:prstClr val="black"/>
                </a:solidFill>
                <a:latin typeface="Times New Roman" panose="02020603050405020304" pitchFamily="18" charset="0"/>
                <a:cs typeface="Times New Roman" panose="02020603050405020304" pitchFamily="18" charset="0"/>
              </a:rPr>
              <a:t>计算过程：</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en-US" altLang="zh-CN" sz="2000" dirty="0">
                <a:solidFill>
                  <a:srgbClr val="993300"/>
                </a:solidFill>
                <a:latin typeface="Times New Roman" panose="02020603050405020304" pitchFamily="18" charset="0"/>
                <a:cs typeface="Times New Roman" panose="02020603050405020304" pitchFamily="18" charset="0"/>
              </a:rPr>
              <a:t>(1)</a:t>
            </a:r>
            <a:r>
              <a:rPr lang="zh-CN" altLang="en-US" sz="2000" dirty="0">
                <a:solidFill>
                  <a:srgbClr val="993300"/>
                </a:solidFill>
                <a:latin typeface="Times New Roman" panose="02020603050405020304" pitchFamily="18" charset="0"/>
                <a:cs typeface="Times New Roman" panose="02020603050405020304" pitchFamily="18" charset="0"/>
              </a:rPr>
              <a:t>查阅货物分级表</a:t>
            </a:r>
            <a:r>
              <a:rPr lang="zh-CN" altLang="en-US" sz="2000" dirty="0">
                <a:solidFill>
                  <a:prstClr val="black"/>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cs typeface="Times New Roman" panose="02020603050405020304" pitchFamily="18" charset="0"/>
            </a:endParaRPr>
          </a:p>
          <a:p>
            <a:pPr>
              <a:lnSpc>
                <a:spcPts val="2700"/>
              </a:lnSpc>
            </a:pPr>
            <a:r>
              <a:rPr lang="zh-CN" altLang="zh-CN" sz="2000" dirty="0" smtClean="0">
                <a:solidFill>
                  <a:prstClr val="black"/>
                </a:solidFill>
                <a:latin typeface="Times New Roman" panose="02020603050405020304" pitchFamily="18" charset="0"/>
                <a:cs typeface="Times New Roman" panose="02020603050405020304" pitchFamily="18" charset="0"/>
              </a:rPr>
              <a:t>油漆</a:t>
            </a:r>
            <a:r>
              <a:rPr lang="zh-CN" altLang="zh-CN" sz="2000" dirty="0">
                <a:solidFill>
                  <a:prstClr val="black"/>
                </a:solidFill>
                <a:latin typeface="Times New Roman" panose="02020603050405020304" pitchFamily="18" charset="0"/>
                <a:cs typeface="Times New Roman" panose="02020603050405020304" pitchFamily="18" charset="0"/>
              </a:rPr>
              <a:t>的等级为</a:t>
            </a:r>
            <a:r>
              <a:rPr lang="en-US" altLang="zh-CN" sz="2000" dirty="0">
                <a:solidFill>
                  <a:prstClr val="black"/>
                </a:solidFill>
                <a:latin typeface="Times New Roman" panose="02020603050405020304" pitchFamily="18" charset="0"/>
                <a:cs typeface="Times New Roman" panose="02020603050405020304" pitchFamily="18" charset="0"/>
              </a:rPr>
              <a:t>10</a:t>
            </a:r>
            <a:r>
              <a:rPr lang="zh-CN" altLang="zh-CN" sz="2000" dirty="0">
                <a:solidFill>
                  <a:prstClr val="black"/>
                </a:solidFill>
                <a:latin typeface="Times New Roman" panose="02020603050405020304" pitchFamily="18" charset="0"/>
                <a:cs typeface="Times New Roman" panose="02020603050405020304" pitchFamily="18" charset="0"/>
              </a:rPr>
              <a:t>级，计费标准</a:t>
            </a:r>
            <a:r>
              <a:rPr lang="zh-CN" altLang="zh-CN" sz="2000" dirty="0" smtClean="0">
                <a:solidFill>
                  <a:prstClr val="black"/>
                </a:solidFill>
                <a:latin typeface="Times New Roman" panose="02020603050405020304" pitchFamily="18" charset="0"/>
                <a:cs typeface="Times New Roman" panose="02020603050405020304" pitchFamily="18" charset="0"/>
              </a:rPr>
              <a:t>为</a:t>
            </a:r>
            <a:r>
              <a:rPr lang="en-US" altLang="zh-CN" sz="2000" dirty="0" smtClean="0">
                <a:solidFill>
                  <a:prstClr val="black"/>
                </a:solidFill>
                <a:latin typeface="Times New Roman" panose="02020603050405020304" pitchFamily="18" charset="0"/>
                <a:cs typeface="Times New Roman" panose="02020603050405020304" pitchFamily="18" charset="0"/>
              </a:rPr>
              <a:t>W/M</a:t>
            </a:r>
            <a:r>
              <a:rPr lang="zh-CN" altLang="zh-CN" sz="2000" dirty="0" smtClean="0">
                <a:solidFill>
                  <a:prstClr val="black"/>
                </a:solidFill>
                <a:latin typeface="Times New Roman" panose="02020603050405020304" pitchFamily="18" charset="0"/>
                <a:cs typeface="Times New Roman" panose="02020603050405020304" pitchFamily="18" charset="0"/>
              </a:rPr>
              <a:t>；</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en-US" altLang="zh-CN" sz="2000" dirty="0">
                <a:solidFill>
                  <a:srgbClr val="993300"/>
                </a:solidFill>
                <a:latin typeface="Times New Roman" panose="02020603050405020304" pitchFamily="18" charset="0"/>
                <a:cs typeface="Times New Roman" panose="02020603050405020304" pitchFamily="18" charset="0"/>
              </a:rPr>
              <a:t>(2)</a:t>
            </a:r>
            <a:r>
              <a:rPr lang="zh-CN" altLang="en-US" sz="2000" dirty="0">
                <a:solidFill>
                  <a:srgbClr val="993300"/>
                </a:solidFill>
                <a:latin typeface="Times New Roman" panose="02020603050405020304" pitchFamily="18" charset="0"/>
                <a:cs typeface="Times New Roman" panose="02020603050405020304" pitchFamily="18" charset="0"/>
              </a:rPr>
              <a:t>计算货物的体积和重量。</a:t>
            </a:r>
            <a:r>
              <a:rPr lang="zh-CN" altLang="en-US" sz="2000" dirty="0">
                <a:latin typeface="Times New Roman" panose="02020603050405020304" pitchFamily="18" charset="0"/>
                <a:cs typeface="Times New Roman" panose="02020603050405020304" pitchFamily="18" charset="0"/>
              </a:rPr>
              <a:t> </a:t>
            </a:r>
          </a:p>
          <a:p>
            <a:pPr>
              <a:lnSpc>
                <a:spcPts val="2700"/>
              </a:lnSpc>
            </a:pPr>
            <a:r>
              <a:rPr lang="zh-CN" altLang="en-US" sz="2000" dirty="0" smtClean="0">
                <a:solidFill>
                  <a:prstClr val="black"/>
                </a:solidFill>
                <a:latin typeface="Times New Roman" panose="02020603050405020304" pitchFamily="18" charset="0"/>
                <a:cs typeface="Times New Roman" panose="02020603050405020304" pitchFamily="18" charset="0"/>
              </a:rPr>
              <a:t>货物的尺码吨：</a:t>
            </a:r>
            <a:r>
              <a:rPr lang="en-US" altLang="zh-CN" sz="2000" dirty="0" smtClean="0">
                <a:solidFill>
                  <a:prstClr val="black"/>
                </a:solidFill>
                <a:latin typeface="Times New Roman" panose="02020603050405020304" pitchFamily="18" charset="0"/>
                <a:cs typeface="Times New Roman" panose="02020603050405020304" pitchFamily="18" charset="0"/>
              </a:rPr>
              <a:t>0.3m×0.4m</a:t>
            </a:r>
            <a:r>
              <a:rPr lang="en-US" altLang="zh-CN" sz="2000" dirty="0">
                <a:solidFill>
                  <a:prstClr val="black"/>
                </a:solidFill>
                <a:latin typeface="Times New Roman" panose="02020603050405020304" pitchFamily="18" charset="0"/>
                <a:cs typeface="Times New Roman" panose="02020603050405020304" pitchFamily="18" charset="0"/>
              </a:rPr>
              <a:t>×</a:t>
            </a:r>
            <a:r>
              <a:rPr lang="en-US" altLang="zh-CN" sz="2000" dirty="0" smtClean="0">
                <a:solidFill>
                  <a:prstClr val="black"/>
                </a:solidFill>
                <a:latin typeface="Times New Roman" panose="02020603050405020304" pitchFamily="18" charset="0"/>
                <a:cs typeface="Times New Roman" panose="02020603050405020304" pitchFamily="18" charset="0"/>
              </a:rPr>
              <a:t>0.2m=0.024</a:t>
            </a:r>
            <a:r>
              <a:rPr lang="zh-CN" altLang="en-US" sz="2000" dirty="0" smtClean="0">
                <a:solidFill>
                  <a:prstClr val="black"/>
                </a:solidFill>
                <a:latin typeface="Times New Roman" panose="02020603050405020304" pitchFamily="18" charset="0"/>
                <a:cs typeface="Times New Roman" panose="02020603050405020304" pitchFamily="18" charset="0"/>
              </a:rPr>
              <a:t>立方米（每纸箱）</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zh-CN" altLang="en-US" sz="2000" dirty="0" smtClean="0">
                <a:solidFill>
                  <a:prstClr val="black"/>
                </a:solidFill>
                <a:latin typeface="Times New Roman" panose="02020603050405020304" pitchFamily="18" charset="0"/>
                <a:cs typeface="Times New Roman" panose="02020603050405020304" pitchFamily="18" charset="0"/>
              </a:rPr>
              <a:t>货物的重量吨：</a:t>
            </a:r>
            <a:r>
              <a:rPr lang="en-US" altLang="zh-CN" sz="2000" dirty="0" smtClean="0">
                <a:solidFill>
                  <a:prstClr val="black"/>
                </a:solidFill>
                <a:latin typeface="Times New Roman" panose="02020603050405020304" pitchFamily="18" charset="0"/>
                <a:cs typeface="Times New Roman" panose="02020603050405020304" pitchFamily="18" charset="0"/>
              </a:rPr>
              <a:t>0.06</a:t>
            </a:r>
            <a:r>
              <a:rPr lang="zh-CN" altLang="en-US" sz="2000" dirty="0" smtClean="0">
                <a:solidFill>
                  <a:prstClr val="black"/>
                </a:solidFill>
                <a:latin typeface="Times New Roman" panose="02020603050405020304" pitchFamily="18" charset="0"/>
                <a:cs typeface="Times New Roman" panose="02020603050405020304" pitchFamily="18" charset="0"/>
              </a:rPr>
              <a:t>吨（每纸箱）</a:t>
            </a:r>
            <a:r>
              <a:rPr lang="en-US" altLang="zh-CN" sz="2000" dirty="0" smtClean="0">
                <a:solidFill>
                  <a:prstClr val="black"/>
                </a:solidFill>
                <a:latin typeface="Times New Roman" panose="02020603050405020304" pitchFamily="18" charset="0"/>
                <a:cs typeface="Times New Roman" panose="02020603050405020304" pitchFamily="18" charset="0"/>
              </a:rPr>
              <a:t>,</a:t>
            </a:r>
          </a:p>
          <a:p>
            <a:pPr>
              <a:lnSpc>
                <a:spcPts val="2700"/>
              </a:lnSpc>
            </a:pPr>
            <a:r>
              <a:rPr lang="zh-CN" altLang="en-US" sz="2000" dirty="0" smtClean="0">
                <a:solidFill>
                  <a:prstClr val="black"/>
                </a:solidFill>
                <a:latin typeface="Times New Roman" panose="02020603050405020304" pitchFamily="18" charset="0"/>
                <a:cs typeface="Times New Roman" panose="02020603050405020304" pitchFamily="18" charset="0"/>
              </a:rPr>
              <a:t>因为</a:t>
            </a:r>
            <a:r>
              <a:rPr lang="en-US" altLang="zh-CN" sz="2000" dirty="0" smtClean="0">
                <a:solidFill>
                  <a:prstClr val="black"/>
                </a:solidFill>
                <a:latin typeface="Times New Roman" panose="02020603050405020304" pitchFamily="18" charset="0"/>
                <a:cs typeface="Times New Roman" panose="02020603050405020304" pitchFamily="18" charset="0"/>
              </a:rPr>
              <a:t>0.024</a:t>
            </a:r>
            <a:r>
              <a:rPr lang="zh-CN" altLang="en-US" sz="2000" dirty="0" smtClean="0">
                <a:solidFill>
                  <a:prstClr val="black"/>
                </a:solidFill>
                <a:latin typeface="Times New Roman" panose="02020603050405020304" pitchFamily="18" charset="0"/>
                <a:cs typeface="Times New Roman" panose="02020603050405020304" pitchFamily="18" charset="0"/>
              </a:rPr>
              <a:t>立方米</a:t>
            </a:r>
            <a:r>
              <a:rPr lang="en-US" altLang="zh-CN" sz="2000" dirty="0" smtClean="0">
                <a:solidFill>
                  <a:prstClr val="black"/>
                </a:solidFill>
                <a:latin typeface="Times New Roman" panose="02020603050405020304" pitchFamily="18" charset="0"/>
                <a:cs typeface="Times New Roman" panose="02020603050405020304" pitchFamily="18" charset="0"/>
              </a:rPr>
              <a:t>&lt;0.06</a:t>
            </a:r>
            <a:r>
              <a:rPr lang="zh-CN" altLang="en-US" sz="2000" dirty="0" smtClean="0">
                <a:solidFill>
                  <a:prstClr val="black"/>
                </a:solidFill>
                <a:latin typeface="Times New Roman" panose="02020603050405020304" pitchFamily="18" charset="0"/>
                <a:cs typeface="Times New Roman" panose="02020603050405020304" pitchFamily="18" charset="0"/>
              </a:rPr>
              <a:t>吨，</a:t>
            </a:r>
            <a:r>
              <a:rPr lang="zh-CN" altLang="zh-CN" sz="2000" dirty="0" smtClean="0">
                <a:solidFill>
                  <a:prstClr val="black"/>
                </a:solidFill>
                <a:latin typeface="Times New Roman" panose="02020603050405020304" pitchFamily="18" charset="0"/>
                <a:cs typeface="Times New Roman" panose="02020603050405020304" pitchFamily="18" charset="0"/>
              </a:rPr>
              <a:t>以</a:t>
            </a:r>
            <a:r>
              <a:rPr lang="zh-CN" altLang="zh-CN" sz="2000" dirty="0">
                <a:solidFill>
                  <a:prstClr val="black"/>
                </a:solidFill>
                <a:latin typeface="Times New Roman" panose="02020603050405020304" pitchFamily="18" charset="0"/>
                <a:cs typeface="Times New Roman" panose="02020603050405020304" pitchFamily="18" charset="0"/>
              </a:rPr>
              <a:t>重量作为计费标准</a:t>
            </a:r>
            <a:r>
              <a:rPr lang="en-US" altLang="zh-CN" sz="2000" dirty="0">
                <a:solidFill>
                  <a:prstClr val="black"/>
                </a:solidFill>
                <a:latin typeface="Times New Roman" panose="02020603050405020304" pitchFamily="18" charset="0"/>
                <a:cs typeface="Times New Roman" panose="02020603050405020304" pitchFamily="18" charset="0"/>
              </a:rPr>
              <a:t>     </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zh-CN" altLang="zh-CN" sz="2000" dirty="0" smtClean="0">
                <a:solidFill>
                  <a:prstClr val="black"/>
                </a:solidFill>
                <a:latin typeface="Times New Roman" panose="02020603050405020304" pitchFamily="18" charset="0"/>
                <a:cs typeface="Times New Roman" panose="02020603050405020304" pitchFamily="18" charset="0"/>
              </a:rPr>
              <a:t>总</a:t>
            </a:r>
            <a:r>
              <a:rPr lang="zh-CN" altLang="zh-CN" sz="2000" dirty="0">
                <a:solidFill>
                  <a:prstClr val="black"/>
                </a:solidFill>
                <a:latin typeface="Times New Roman" panose="02020603050405020304" pitchFamily="18" charset="0"/>
                <a:cs typeface="Times New Roman" panose="02020603050405020304" pitchFamily="18" charset="0"/>
              </a:rPr>
              <a:t>毛重为</a:t>
            </a:r>
            <a:r>
              <a:rPr lang="en-US" altLang="zh-CN" sz="2000" dirty="0">
                <a:solidFill>
                  <a:prstClr val="black"/>
                </a:solidFill>
                <a:latin typeface="Times New Roman" panose="02020603050405020304" pitchFamily="18" charset="0"/>
                <a:cs typeface="Times New Roman" panose="02020603050405020304" pitchFamily="18" charset="0"/>
              </a:rPr>
              <a:t> 0.06 × 6000/12 = 30</a:t>
            </a:r>
            <a:r>
              <a:rPr lang="zh-CN" altLang="zh-CN" sz="2000" dirty="0" smtClean="0">
                <a:solidFill>
                  <a:prstClr val="black"/>
                </a:solidFill>
                <a:latin typeface="Times New Roman" panose="02020603050405020304" pitchFamily="18" charset="0"/>
                <a:cs typeface="Times New Roman" panose="02020603050405020304" pitchFamily="18" charset="0"/>
              </a:rPr>
              <a:t>吨</a:t>
            </a:r>
            <a:r>
              <a:rPr lang="en-US" altLang="zh-CN" sz="2000" dirty="0" smtClean="0">
                <a:solidFill>
                  <a:prstClr val="black"/>
                </a:solidFill>
                <a:latin typeface="Times New Roman" panose="02020603050405020304" pitchFamily="18" charset="0"/>
                <a:cs typeface="Times New Roman" panose="02020603050405020304" pitchFamily="18" charset="0"/>
              </a:rPr>
              <a:t> </a:t>
            </a:r>
            <a:r>
              <a:rPr lang="zh-CN" altLang="en-US" sz="2000" dirty="0" smtClean="0">
                <a:solidFill>
                  <a:prstClr val="black"/>
                </a:solidFill>
                <a:latin typeface="Times New Roman" panose="02020603050405020304" pitchFamily="18" charset="0"/>
                <a:cs typeface="Times New Roman" panose="02020603050405020304" pitchFamily="18" charset="0"/>
              </a:rPr>
              <a:t>（</a:t>
            </a:r>
            <a:r>
              <a:rPr lang="en-US" altLang="zh-CN" sz="2000" dirty="0">
                <a:solidFill>
                  <a:prstClr val="black"/>
                </a:solidFill>
                <a:latin typeface="Times New Roman" panose="02020603050405020304" pitchFamily="18" charset="0"/>
                <a:cs typeface="Times New Roman" panose="02020603050405020304" pitchFamily="18" charset="0"/>
              </a:rPr>
              <a:t> </a:t>
            </a:r>
            <a:r>
              <a:rPr lang="en-US" altLang="zh-CN" sz="2000" dirty="0" smtClean="0">
                <a:solidFill>
                  <a:prstClr val="black"/>
                </a:solidFill>
                <a:latin typeface="Times New Roman" panose="02020603050405020304" pitchFamily="18" charset="0"/>
                <a:cs typeface="Times New Roman" panose="02020603050405020304" pitchFamily="18" charset="0"/>
              </a:rPr>
              <a:t>6000/12</a:t>
            </a:r>
            <a:r>
              <a:rPr lang="zh-CN" altLang="en-US" sz="2000" dirty="0" smtClean="0">
                <a:solidFill>
                  <a:prstClr val="black"/>
                </a:solidFill>
                <a:latin typeface="Times New Roman" panose="02020603050405020304" pitchFamily="18" charset="0"/>
                <a:cs typeface="Times New Roman" panose="02020603050405020304" pitchFamily="18" charset="0"/>
              </a:rPr>
              <a:t>为纸箱的数量）</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lvl="0">
              <a:lnSpc>
                <a:spcPts val="2700"/>
              </a:lnSpc>
            </a:pPr>
            <a:r>
              <a:rPr lang="en-US" altLang="zh-CN" sz="2200" dirty="0">
                <a:solidFill>
                  <a:srgbClr val="993300"/>
                </a:solidFill>
                <a:latin typeface="Times New Roman" panose="02020603050405020304" pitchFamily="18" charset="0"/>
                <a:cs typeface="Times New Roman" panose="02020603050405020304" pitchFamily="18" charset="0"/>
              </a:rPr>
              <a:t>(3)</a:t>
            </a:r>
            <a:r>
              <a:rPr lang="zh-CN" altLang="en-US" sz="2200" dirty="0">
                <a:solidFill>
                  <a:srgbClr val="993300"/>
                </a:solidFill>
                <a:latin typeface="Times New Roman" panose="02020603050405020304" pitchFamily="18" charset="0"/>
                <a:cs typeface="Times New Roman" panose="02020603050405020304" pitchFamily="18" charset="0"/>
              </a:rPr>
              <a:t>查阅“中国</a:t>
            </a:r>
            <a:r>
              <a:rPr lang="en-US" altLang="zh-CN" sz="2200" dirty="0">
                <a:solidFill>
                  <a:srgbClr val="993300"/>
                </a:solidFill>
                <a:latin typeface="Times New Roman" panose="02020603050405020304" pitchFamily="18" charset="0"/>
                <a:cs typeface="Times New Roman" panose="02020603050405020304" pitchFamily="18" charset="0"/>
              </a:rPr>
              <a:t>-</a:t>
            </a:r>
            <a:r>
              <a:rPr lang="zh-CN" altLang="en-US" sz="2200" dirty="0">
                <a:solidFill>
                  <a:srgbClr val="993300"/>
                </a:solidFill>
                <a:latin typeface="Times New Roman" panose="02020603050405020304" pitchFamily="18" charset="0"/>
                <a:cs typeface="Times New Roman" panose="02020603050405020304" pitchFamily="18" charset="0"/>
              </a:rPr>
              <a:t>东非航线等级费率表</a:t>
            </a:r>
            <a:r>
              <a:rPr lang="zh-CN" altLang="en-US" sz="2200" dirty="0" smtClean="0">
                <a:solidFill>
                  <a:srgbClr val="993300"/>
                </a:solidFill>
                <a:latin typeface="Times New Roman" panose="02020603050405020304" pitchFamily="18" charset="0"/>
                <a:cs typeface="Times New Roman" panose="02020603050405020304" pitchFamily="18" charset="0"/>
              </a:rPr>
              <a:t>”</a:t>
            </a:r>
            <a:endParaRPr lang="en-US" altLang="zh-CN" sz="2200" dirty="0" smtClean="0">
              <a:solidFill>
                <a:srgbClr val="993300"/>
              </a:solidFill>
              <a:latin typeface="Times New Roman" panose="02020603050405020304" pitchFamily="18" charset="0"/>
              <a:cs typeface="Times New Roman" panose="02020603050405020304" pitchFamily="18" charset="0"/>
            </a:endParaRPr>
          </a:p>
          <a:p>
            <a:pPr lvl="0">
              <a:lnSpc>
                <a:spcPts val="2700"/>
              </a:lnSpc>
            </a:pPr>
            <a:r>
              <a:rPr lang="zh-CN" altLang="zh-CN" sz="2400" dirty="0">
                <a:solidFill>
                  <a:prstClr val="black"/>
                </a:solidFill>
                <a:latin typeface="Times New Roman" panose="02020603050405020304" pitchFamily="18" charset="0"/>
                <a:cs typeface="Times New Roman" panose="02020603050405020304" pitchFamily="18" charset="0"/>
              </a:rPr>
              <a:t>上海至墨尔本</a:t>
            </a:r>
            <a:r>
              <a:rPr lang="en-US" altLang="zh-CN" sz="2400" dirty="0">
                <a:solidFill>
                  <a:prstClr val="black"/>
                </a:solidFill>
                <a:latin typeface="Times New Roman" panose="02020603050405020304" pitchFamily="18" charset="0"/>
                <a:cs typeface="Times New Roman" panose="02020603050405020304" pitchFamily="18" charset="0"/>
              </a:rPr>
              <a:t>10</a:t>
            </a:r>
            <a:r>
              <a:rPr lang="zh-CN" altLang="zh-CN" sz="2400" dirty="0">
                <a:solidFill>
                  <a:prstClr val="black"/>
                </a:solidFill>
                <a:latin typeface="Times New Roman" panose="02020603050405020304" pitchFamily="18" charset="0"/>
                <a:cs typeface="Times New Roman" panose="02020603050405020304" pitchFamily="18" charset="0"/>
              </a:rPr>
              <a:t>级货的散货运费为</a:t>
            </a:r>
            <a:r>
              <a:rPr lang="en-US" altLang="zh-CN" sz="2400" dirty="0">
                <a:solidFill>
                  <a:prstClr val="black"/>
                </a:solidFill>
                <a:latin typeface="Times New Roman" panose="02020603050405020304" pitchFamily="18" charset="0"/>
                <a:cs typeface="Times New Roman" panose="02020603050405020304" pitchFamily="18" charset="0"/>
              </a:rPr>
              <a:t>66</a:t>
            </a:r>
            <a:r>
              <a:rPr lang="zh-CN" altLang="zh-CN" sz="2400" dirty="0" smtClean="0">
                <a:solidFill>
                  <a:prstClr val="black"/>
                </a:solidFill>
                <a:latin typeface="Times New Roman" panose="02020603050405020304" pitchFamily="18" charset="0"/>
                <a:cs typeface="Times New Roman" panose="02020603050405020304" pitchFamily="18" charset="0"/>
              </a:rPr>
              <a:t>美元</a:t>
            </a:r>
            <a:endParaRPr lang="en-US" altLang="zh-CN" sz="2400" dirty="0" smtClean="0">
              <a:solidFill>
                <a:prstClr val="black"/>
              </a:solidFill>
              <a:latin typeface="Times New Roman" panose="02020603050405020304" pitchFamily="18" charset="0"/>
              <a:cs typeface="Times New Roman" panose="02020603050405020304" pitchFamily="18" charset="0"/>
            </a:endParaRPr>
          </a:p>
          <a:p>
            <a:pPr lvl="0">
              <a:lnSpc>
                <a:spcPts val="2700"/>
              </a:lnSpc>
            </a:pPr>
            <a:r>
              <a:rPr lang="zh-CN" altLang="en-US" sz="2400" dirty="0" smtClean="0">
                <a:solidFill>
                  <a:prstClr val="black"/>
                </a:solidFill>
                <a:latin typeface="Times New Roman" panose="02020603050405020304" pitchFamily="18" charset="0"/>
                <a:cs typeface="Times New Roman" panose="02020603050405020304" pitchFamily="18" charset="0"/>
              </a:rPr>
              <a:t> </a:t>
            </a:r>
            <a:r>
              <a:rPr lang="en-US" altLang="zh-CN" sz="2200" dirty="0" smtClean="0">
                <a:solidFill>
                  <a:srgbClr val="993300"/>
                </a:solidFill>
                <a:latin typeface="Times New Roman" panose="02020603050405020304" pitchFamily="18" charset="0"/>
                <a:cs typeface="Times New Roman" panose="02020603050405020304" pitchFamily="18" charset="0"/>
              </a:rPr>
              <a:t>(</a:t>
            </a:r>
            <a:r>
              <a:rPr lang="en-US" altLang="zh-CN" sz="2200" dirty="0">
                <a:solidFill>
                  <a:srgbClr val="993300"/>
                </a:solidFill>
                <a:latin typeface="Times New Roman" panose="02020603050405020304" pitchFamily="18" charset="0"/>
                <a:cs typeface="Times New Roman" panose="02020603050405020304" pitchFamily="18" charset="0"/>
              </a:rPr>
              <a:t>4)</a:t>
            </a:r>
            <a:r>
              <a:rPr lang="zh-CN" altLang="en-US" sz="2200" dirty="0">
                <a:solidFill>
                  <a:srgbClr val="993300"/>
                </a:solidFill>
                <a:latin typeface="Times New Roman" panose="02020603050405020304" pitchFamily="18" charset="0"/>
                <a:cs typeface="Times New Roman" panose="02020603050405020304" pitchFamily="18" charset="0"/>
              </a:rPr>
              <a:t>附加运费为：</a:t>
            </a:r>
            <a:r>
              <a:rPr lang="zh-CN" altLang="en-US" sz="2200" dirty="0">
                <a:solidFill>
                  <a:prstClr val="black"/>
                </a:solidFill>
                <a:latin typeface="Times New Roman" panose="02020603050405020304" pitchFamily="18" charset="0"/>
                <a:cs typeface="Times New Roman" panose="02020603050405020304" pitchFamily="18" charset="0"/>
              </a:rPr>
              <a:t> </a:t>
            </a:r>
          </a:p>
          <a:p>
            <a:pPr>
              <a:lnSpc>
                <a:spcPts val="2700"/>
              </a:lnSpc>
            </a:pPr>
            <a:r>
              <a:rPr lang="en-US" altLang="zh-CN" sz="2000" dirty="0">
                <a:solidFill>
                  <a:prstClr val="black"/>
                </a:solidFill>
                <a:latin typeface="Times New Roman" panose="02020603050405020304" pitchFamily="18" charset="0"/>
                <a:cs typeface="Times New Roman" panose="02020603050405020304" pitchFamily="18" charset="0"/>
              </a:rPr>
              <a:t> </a:t>
            </a:r>
            <a:r>
              <a:rPr lang="zh-CN" altLang="en-US" sz="2000" dirty="0" smtClean="0">
                <a:solidFill>
                  <a:prstClr val="black"/>
                </a:solidFill>
                <a:latin typeface="Times New Roman" panose="02020603050405020304" pitchFamily="18" charset="0"/>
                <a:cs typeface="Times New Roman" panose="02020603050405020304" pitchFamily="18" charset="0"/>
              </a:rPr>
              <a:t>加收</a:t>
            </a:r>
            <a:r>
              <a:rPr lang="en-US" altLang="zh-CN" sz="2000" dirty="0" smtClean="0">
                <a:solidFill>
                  <a:prstClr val="black"/>
                </a:solidFill>
                <a:latin typeface="Times New Roman" panose="02020603050405020304" pitchFamily="18" charset="0"/>
                <a:cs typeface="Times New Roman" panose="02020603050405020304" pitchFamily="18" charset="0"/>
              </a:rPr>
              <a:t>20%</a:t>
            </a:r>
            <a:r>
              <a:rPr lang="zh-CN" altLang="en-US" sz="2000" dirty="0" smtClean="0">
                <a:solidFill>
                  <a:prstClr val="black"/>
                </a:solidFill>
                <a:latin typeface="Times New Roman" panose="02020603050405020304" pitchFamily="18" charset="0"/>
                <a:cs typeface="Times New Roman" panose="02020603050405020304" pitchFamily="18" charset="0"/>
              </a:rPr>
              <a:t>燃油附加费</a:t>
            </a:r>
            <a:r>
              <a:rPr lang="zh-CN" altLang="zh-CN" sz="2000" dirty="0" smtClean="0">
                <a:solidFill>
                  <a:prstClr val="black"/>
                </a:solidFill>
                <a:latin typeface="Times New Roman" panose="02020603050405020304" pitchFamily="18" charset="0"/>
                <a:cs typeface="Times New Roman" panose="02020603050405020304" pitchFamily="18" charset="0"/>
              </a:rPr>
              <a:t>；</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en-US" altLang="zh-CN" sz="2000" dirty="0">
                <a:solidFill>
                  <a:srgbClr val="993300"/>
                </a:solidFill>
                <a:latin typeface="Times New Roman" panose="02020603050405020304" pitchFamily="18" charset="0"/>
                <a:cs typeface="Times New Roman" panose="02020603050405020304" pitchFamily="18" charset="0"/>
              </a:rPr>
              <a:t>(5)</a:t>
            </a:r>
            <a:r>
              <a:rPr lang="zh-CN" altLang="en-US" sz="2000" dirty="0">
                <a:solidFill>
                  <a:srgbClr val="993300"/>
                </a:solidFill>
                <a:latin typeface="Times New Roman" panose="02020603050405020304" pitchFamily="18" charset="0"/>
                <a:cs typeface="Times New Roman" panose="02020603050405020304" pitchFamily="18" charset="0"/>
              </a:rPr>
              <a:t>每运费吨的海运费：</a:t>
            </a:r>
            <a:endParaRPr lang="en-US" altLang="zh-CN" sz="2000" dirty="0">
              <a:solidFill>
                <a:srgbClr val="993300"/>
              </a:solidFill>
              <a:latin typeface="Times New Roman" panose="02020603050405020304" pitchFamily="18" charset="0"/>
              <a:cs typeface="Times New Roman" panose="02020603050405020304" pitchFamily="18" charset="0"/>
            </a:endParaRPr>
          </a:p>
          <a:p>
            <a:pPr>
              <a:lnSpc>
                <a:spcPts val="2700"/>
              </a:lnSpc>
            </a:pPr>
            <a:r>
              <a:rPr lang="en-US" altLang="zh-CN" sz="2000" dirty="0" smtClean="0">
                <a:solidFill>
                  <a:prstClr val="black"/>
                </a:solidFill>
                <a:latin typeface="Times New Roman" panose="02020603050405020304" pitchFamily="18" charset="0"/>
                <a:cs typeface="Times New Roman" panose="02020603050405020304" pitchFamily="18" charset="0"/>
              </a:rPr>
              <a:t>66+66×20%=79.2</a:t>
            </a:r>
            <a:r>
              <a:rPr lang="zh-CN" altLang="en-US" sz="2000" dirty="0" smtClean="0">
                <a:solidFill>
                  <a:prstClr val="black"/>
                </a:solidFill>
                <a:latin typeface="Times New Roman" panose="02020603050405020304" pitchFamily="18" charset="0"/>
                <a:cs typeface="Times New Roman" panose="02020603050405020304" pitchFamily="18" charset="0"/>
              </a:rPr>
              <a:t>美元</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a:lnSpc>
                <a:spcPts val="2700"/>
              </a:lnSpc>
            </a:pPr>
            <a:r>
              <a:rPr lang="en-US" altLang="zh-CN" sz="2000" dirty="0" smtClean="0">
                <a:solidFill>
                  <a:srgbClr val="993300"/>
                </a:solidFill>
                <a:latin typeface="Times New Roman" panose="02020603050405020304" pitchFamily="18" charset="0"/>
                <a:cs typeface="Times New Roman" panose="02020603050405020304" pitchFamily="18" charset="0"/>
              </a:rPr>
              <a:t>(6)</a:t>
            </a:r>
            <a:r>
              <a:rPr lang="zh-CN" altLang="en-US" sz="2000" dirty="0" smtClean="0">
                <a:solidFill>
                  <a:srgbClr val="993300"/>
                </a:solidFill>
                <a:latin typeface="Times New Roman" panose="02020603050405020304" pitchFamily="18" charset="0"/>
                <a:cs typeface="Times New Roman" panose="02020603050405020304" pitchFamily="18" charset="0"/>
              </a:rPr>
              <a:t>上海</a:t>
            </a:r>
            <a:r>
              <a:rPr lang="zh-CN" altLang="en-US" sz="2000" dirty="0">
                <a:solidFill>
                  <a:srgbClr val="993300"/>
                </a:solidFill>
                <a:latin typeface="Times New Roman" panose="02020603050405020304" pitchFamily="18" charset="0"/>
                <a:cs typeface="Times New Roman" panose="02020603050405020304" pitchFamily="18" charset="0"/>
              </a:rPr>
              <a:t>至</a:t>
            </a:r>
            <a:r>
              <a:rPr lang="zh-CN" altLang="en-US" sz="2000" dirty="0" smtClean="0">
                <a:solidFill>
                  <a:srgbClr val="993300"/>
                </a:solidFill>
                <a:latin typeface="Times New Roman" panose="02020603050405020304" pitchFamily="18" charset="0"/>
                <a:cs typeface="Times New Roman" panose="02020603050405020304" pitchFamily="18" charset="0"/>
              </a:rPr>
              <a:t>澳大利亚墨尔本的总运费为</a:t>
            </a:r>
            <a:r>
              <a:rPr lang="zh-CN" altLang="en-US" sz="2000" dirty="0">
                <a:solidFill>
                  <a:srgbClr val="993300"/>
                </a:solidFill>
                <a:latin typeface="Times New Roman" panose="02020603050405020304" pitchFamily="18" charset="0"/>
                <a:cs typeface="Times New Roman" panose="02020603050405020304" pitchFamily="18" charset="0"/>
              </a:rPr>
              <a:t>： </a:t>
            </a:r>
          </a:p>
          <a:p>
            <a:pPr>
              <a:lnSpc>
                <a:spcPts val="2700"/>
              </a:lnSpc>
            </a:pPr>
            <a:r>
              <a:rPr lang="en-US" altLang="zh-CN" sz="2000" dirty="0" smtClean="0">
                <a:solidFill>
                  <a:prstClr val="black"/>
                </a:solidFill>
                <a:latin typeface="Times New Roman" panose="02020603050405020304" pitchFamily="18" charset="0"/>
                <a:cs typeface="Times New Roman" panose="02020603050405020304" pitchFamily="18" charset="0"/>
              </a:rPr>
              <a:t>79.2</a:t>
            </a:r>
            <a:r>
              <a:rPr lang="en-US" altLang="zh-CN" sz="2000" dirty="0">
                <a:solidFill>
                  <a:prstClr val="black"/>
                </a:solidFill>
                <a:latin typeface="Times New Roman" panose="02020603050405020304" pitchFamily="18" charset="0"/>
                <a:cs typeface="Times New Roman" panose="02020603050405020304" pitchFamily="18" charset="0"/>
              </a:rPr>
              <a:t> × </a:t>
            </a:r>
            <a:r>
              <a:rPr lang="en-US" altLang="zh-CN" sz="2000" dirty="0" smtClean="0">
                <a:solidFill>
                  <a:prstClr val="black"/>
                </a:solidFill>
                <a:latin typeface="Times New Roman" panose="02020603050405020304" pitchFamily="18" charset="0"/>
                <a:cs typeface="Times New Roman" panose="02020603050405020304" pitchFamily="18" charset="0"/>
              </a:rPr>
              <a:t>30</a:t>
            </a:r>
            <a:r>
              <a:rPr lang="en-US" altLang="zh-CN" sz="2000" dirty="0">
                <a:solidFill>
                  <a:prstClr val="black"/>
                </a:solidFill>
                <a:latin typeface="Times New Roman" panose="02020603050405020304" pitchFamily="18" charset="0"/>
                <a:cs typeface="Times New Roman" panose="02020603050405020304" pitchFamily="18" charset="0"/>
              </a:rPr>
              <a:t> = </a:t>
            </a:r>
            <a:r>
              <a:rPr lang="en-US" altLang="zh-CN" sz="2000" dirty="0" smtClean="0">
                <a:solidFill>
                  <a:prstClr val="black"/>
                </a:solidFill>
                <a:latin typeface="Times New Roman" panose="02020603050405020304" pitchFamily="18" charset="0"/>
                <a:cs typeface="Times New Roman" panose="02020603050405020304" pitchFamily="18" charset="0"/>
              </a:rPr>
              <a:t>2376</a:t>
            </a:r>
            <a:r>
              <a:rPr lang="zh-CN" altLang="zh-CN" sz="2000" dirty="0" smtClean="0">
                <a:solidFill>
                  <a:prstClr val="black"/>
                </a:solidFill>
                <a:latin typeface="Times New Roman" panose="02020603050405020304" pitchFamily="18" charset="0"/>
                <a:cs typeface="Times New Roman" panose="02020603050405020304" pitchFamily="18" charset="0"/>
              </a:rPr>
              <a:t>美元</a:t>
            </a:r>
            <a:endParaRPr lang="zh-CN" altLang="zh-CN" sz="2000" dirty="0">
              <a:solidFill>
                <a:prstClr val="black"/>
              </a:solidFill>
              <a:latin typeface="Times New Roman" panose="02020603050405020304" pitchFamily="18" charset="0"/>
              <a:cs typeface="Times New Roman" panose="02020603050405020304" pitchFamily="18" charset="0"/>
            </a:endParaRPr>
          </a:p>
        </p:txBody>
      </p:sp>
      <p:grpSp>
        <p:nvGrpSpPr>
          <p:cNvPr id="6" name="组合 50"/>
          <p:cNvGrpSpPr>
            <a:grpSpLocks/>
          </p:cNvGrpSpPr>
          <p:nvPr/>
        </p:nvGrpSpPr>
        <p:grpSpPr bwMode="auto">
          <a:xfrm>
            <a:off x="245772" y="198724"/>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件杂货海运费的计算业务案例二</a:t>
            </a:r>
            <a:endParaRPr lang="zh-CN" altLang="zh-CN" sz="2400" b="1" dirty="0" smtClean="0">
              <a:solidFill>
                <a:prstClr val="black"/>
              </a:solidFill>
            </a:endParaRPr>
          </a:p>
        </p:txBody>
      </p:sp>
    </p:spTree>
    <p:extLst>
      <p:ext uri="{BB962C8B-B14F-4D97-AF65-F5344CB8AC3E}">
        <p14:creationId xmlns:p14="http://schemas.microsoft.com/office/powerpoint/2010/main" val="278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1409393347"/>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8795" y="1171978"/>
            <a:ext cx="9775064" cy="4708981"/>
          </a:xfrm>
          <a:prstGeom prst="rect">
            <a:avLst/>
          </a:prstGeom>
          <a:noFill/>
          <a:ln>
            <a:solidFill>
              <a:schemeClr val="accent1"/>
            </a:solidFill>
          </a:ln>
        </p:spPr>
        <p:txBody>
          <a:bodyPr wrap="square" rtlCol="0">
            <a:spAutoFit/>
          </a:bodyPr>
          <a:lstStyle/>
          <a:p>
            <a:pPr marL="342900" indent="-342900">
              <a:lnSpc>
                <a:spcPts val="30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包</a:t>
            </a:r>
            <a:r>
              <a:rPr lang="zh-CN" altLang="en-US" sz="2000" dirty="0">
                <a:latin typeface="Times New Roman" panose="02020603050405020304" pitchFamily="18" charset="0"/>
                <a:cs typeface="Times New Roman" panose="02020603050405020304" pitchFamily="18" charset="0"/>
              </a:rPr>
              <a:t>箱费率（</a:t>
            </a:r>
            <a:r>
              <a:rPr lang="en-US" altLang="zh-CN" sz="2000" dirty="0">
                <a:latin typeface="Times New Roman" panose="02020603050405020304" pitchFamily="18" charset="0"/>
                <a:cs typeface="Times New Roman" panose="02020603050405020304" pitchFamily="18" charset="0"/>
              </a:rPr>
              <a:t>BOX RATE</a:t>
            </a:r>
            <a:r>
              <a:rPr lang="zh-CN" altLang="en-US" sz="2000" dirty="0">
                <a:latin typeface="Times New Roman" panose="02020603050405020304" pitchFamily="18" charset="0"/>
                <a:cs typeface="Times New Roman" panose="02020603050405020304" pitchFamily="18" charset="0"/>
              </a:rPr>
              <a:t>）：这种费率以每个集装箱为计费单位</a:t>
            </a:r>
            <a:r>
              <a:rPr lang="zh-CN" altLang="en-US" sz="2000" dirty="0" smtClean="0">
                <a:latin typeface="Times New Roman" panose="02020603050405020304" pitchFamily="18" charset="0"/>
                <a:cs typeface="Times New Roman" panose="02020603050405020304" pitchFamily="18" charset="0"/>
              </a:rPr>
              <a:t>，常见</a:t>
            </a:r>
            <a:r>
              <a:rPr lang="zh-CN" altLang="en-US" sz="2000" dirty="0">
                <a:latin typeface="Times New Roman" panose="02020603050405020304" pitchFamily="18" charset="0"/>
                <a:cs typeface="Times New Roman" panose="02020603050405020304" pitchFamily="18" charset="0"/>
              </a:rPr>
              <a:t>的包箱费率有以下三种表现形式：</a:t>
            </a:r>
          </a:p>
          <a:p>
            <a:pPr marL="342900" indent="-342900">
              <a:lnSpc>
                <a:spcPts val="3000"/>
              </a:lnSpc>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FAK </a:t>
            </a:r>
            <a:r>
              <a:rPr lang="zh-CN" altLang="en-US" sz="2000" dirty="0">
                <a:latin typeface="Times New Roman" panose="02020603050405020304" pitchFamily="18" charset="0"/>
                <a:cs typeface="Times New Roman" panose="02020603050405020304" pitchFamily="18" charset="0"/>
              </a:rPr>
              <a:t>包箱费率（</a:t>
            </a:r>
            <a:r>
              <a:rPr lang="en-US" altLang="zh-CN" sz="2000" dirty="0">
                <a:latin typeface="Times New Roman" panose="02020603050405020304" pitchFamily="18" charset="0"/>
                <a:cs typeface="Times New Roman" panose="02020603050405020304" pitchFamily="18" charset="0"/>
              </a:rPr>
              <a:t>FREIGHT FOR ALL KINDS</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即对每一集装箱不细分箱内货类，不计货量（在重要限额之内）统一收取的运价。 </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en-US" altLang="zh-CN" sz="2000" b="1" dirty="0" smtClean="0">
                <a:solidFill>
                  <a:srgbClr val="7030A0"/>
                </a:solidFill>
                <a:latin typeface="Times New Roman" panose="02020603050405020304" pitchFamily="18" charset="0"/>
                <a:cs typeface="Times New Roman" panose="02020603050405020304" pitchFamily="18" charset="0"/>
              </a:rPr>
              <a:t>     </a:t>
            </a:r>
            <a:r>
              <a:rPr lang="zh-CN" altLang="en-US" sz="2000" b="1" dirty="0" smtClean="0">
                <a:solidFill>
                  <a:srgbClr val="7030A0"/>
                </a:solidFill>
                <a:latin typeface="Times New Roman" panose="02020603050405020304" pitchFamily="18" charset="0"/>
                <a:cs typeface="Times New Roman" panose="02020603050405020304" pitchFamily="18" charset="0"/>
              </a:rPr>
              <a:t>注：采用</a:t>
            </a:r>
            <a:r>
              <a:rPr lang="zh-CN" altLang="en-US" sz="2000" b="1" dirty="0">
                <a:solidFill>
                  <a:srgbClr val="7030A0"/>
                </a:solidFill>
                <a:latin typeface="Times New Roman" panose="02020603050405020304" pitchFamily="18" charset="0"/>
                <a:cs typeface="Times New Roman" panose="02020603050405020304" pitchFamily="18" charset="0"/>
              </a:rPr>
              <a:t>这种费率时货物仅分普通货物、半危险货物、危险货物和冷藏货物４类。不同类的货物，不同</a:t>
            </a:r>
            <a:r>
              <a:rPr lang="zh-CN" altLang="en-US" sz="2000" b="1" dirty="0" smtClean="0">
                <a:solidFill>
                  <a:srgbClr val="7030A0"/>
                </a:solidFill>
                <a:latin typeface="Times New Roman" panose="02020603050405020304" pitchFamily="18" charset="0"/>
                <a:cs typeface="Times New Roman" panose="02020603050405020304" pitchFamily="18" charset="0"/>
              </a:rPr>
              <a:t>尺寸</a:t>
            </a:r>
            <a:r>
              <a:rPr lang="en-US" altLang="zh-CN" sz="2000" b="1" dirty="0" smtClean="0">
                <a:solidFill>
                  <a:srgbClr val="7030A0"/>
                </a:solidFill>
                <a:latin typeface="Times New Roman" panose="02020603050405020304" pitchFamily="18" charset="0"/>
                <a:cs typeface="Times New Roman" panose="02020603050405020304" pitchFamily="18" charset="0"/>
              </a:rPr>
              <a:t>(20ft</a:t>
            </a:r>
            <a:r>
              <a:rPr lang="zh-CN" altLang="en-US" sz="2000" b="1" dirty="0" smtClean="0">
                <a:solidFill>
                  <a:srgbClr val="7030A0"/>
                </a:solidFill>
                <a:latin typeface="Times New Roman" panose="02020603050405020304" pitchFamily="18" charset="0"/>
                <a:cs typeface="Times New Roman" panose="02020603050405020304" pitchFamily="18" charset="0"/>
              </a:rPr>
              <a:t>／</a:t>
            </a:r>
            <a:r>
              <a:rPr lang="en-US" altLang="zh-CN" sz="2000" b="1" dirty="0" smtClean="0">
                <a:solidFill>
                  <a:srgbClr val="7030A0"/>
                </a:solidFill>
                <a:latin typeface="Times New Roman" panose="02020603050405020304" pitchFamily="18" charset="0"/>
                <a:cs typeface="Times New Roman" panose="02020603050405020304" pitchFamily="18" charset="0"/>
              </a:rPr>
              <a:t>40ft)</a:t>
            </a:r>
            <a:r>
              <a:rPr lang="zh-CN" altLang="en-US" sz="2000" b="1" dirty="0" smtClean="0">
                <a:solidFill>
                  <a:srgbClr val="7030A0"/>
                </a:solidFill>
                <a:latin typeface="Times New Roman" panose="02020603050405020304" pitchFamily="18" charset="0"/>
                <a:cs typeface="Times New Roman" panose="02020603050405020304" pitchFamily="18" charset="0"/>
              </a:rPr>
              <a:t>的</a:t>
            </a:r>
            <a:r>
              <a:rPr lang="zh-CN" altLang="en-US" sz="2000" b="1" dirty="0">
                <a:solidFill>
                  <a:srgbClr val="7030A0"/>
                </a:solidFill>
                <a:latin typeface="Times New Roman" panose="02020603050405020304" pitchFamily="18" charset="0"/>
                <a:cs typeface="Times New Roman" panose="02020603050405020304" pitchFamily="18" charset="0"/>
              </a:rPr>
              <a:t>集装箱费率不同</a:t>
            </a:r>
            <a:r>
              <a:rPr lang="zh-CN" altLang="en-US" sz="2000" b="1" dirty="0" smtClean="0">
                <a:solidFill>
                  <a:srgbClr val="7030A0"/>
                </a:solidFill>
                <a:latin typeface="Times New Roman" panose="02020603050405020304" pitchFamily="18" charset="0"/>
                <a:cs typeface="Times New Roman" panose="02020603050405020304" pitchFamily="18" charset="0"/>
              </a:rPr>
              <a:t>。</a:t>
            </a:r>
            <a:endParaRPr lang="zh-CN" altLang="en-US" sz="2000" b="1" dirty="0">
              <a:solidFill>
                <a:srgbClr val="7030A0"/>
              </a:solidFill>
              <a:latin typeface="Times New Roman" panose="02020603050405020304" pitchFamily="18" charset="0"/>
              <a:cs typeface="Times New Roman" panose="02020603050405020304" pitchFamily="18" charset="0"/>
            </a:endParaRPr>
          </a:p>
          <a:p>
            <a:pPr marL="342900" indent="-342900">
              <a:lnSpc>
                <a:spcPts val="3000"/>
              </a:lnSpc>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FCS </a:t>
            </a:r>
            <a:r>
              <a:rPr lang="zh-CN" altLang="en-US" sz="2000" dirty="0">
                <a:latin typeface="Times New Roman" panose="02020603050405020304" pitchFamily="18" charset="0"/>
                <a:cs typeface="Times New Roman" panose="02020603050405020304" pitchFamily="18" charset="0"/>
              </a:rPr>
              <a:t>包箱费率（</a:t>
            </a:r>
            <a:r>
              <a:rPr lang="en-US" altLang="zh-CN" sz="2000" dirty="0">
                <a:latin typeface="Times New Roman" panose="02020603050405020304" pitchFamily="18" charset="0"/>
                <a:cs typeface="Times New Roman" panose="02020603050405020304" pitchFamily="18" charset="0"/>
              </a:rPr>
              <a:t>FREIGHT FOR CLASS</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按不同货物等级制定的包箱</a:t>
            </a:r>
            <a:r>
              <a:rPr lang="zh-CN" altLang="en-US" sz="2000" dirty="0" smtClean="0">
                <a:latin typeface="Times New Roman" panose="02020603050405020304" pitchFamily="18" charset="0"/>
                <a:cs typeface="Times New Roman" panose="02020603050405020304" pitchFamily="18" charset="0"/>
              </a:rPr>
              <a:t>费率。</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集装箱</a:t>
            </a:r>
            <a:r>
              <a:rPr lang="zh-CN" altLang="en-US" sz="2000" dirty="0">
                <a:latin typeface="Times New Roman" panose="02020603050405020304" pitchFamily="18" charset="0"/>
                <a:cs typeface="Times New Roman" panose="02020603050405020304" pitchFamily="18" charset="0"/>
              </a:rPr>
              <a:t>普通货物的等级划分与杂货运输分法一样，仍是</a:t>
            </a:r>
            <a:r>
              <a:rPr lang="en-US" altLang="zh-CN" sz="2000" dirty="0">
                <a:latin typeface="Times New Roman" panose="02020603050405020304" pitchFamily="18" charset="0"/>
                <a:cs typeface="Times New Roman" panose="02020603050405020304" pitchFamily="18" charset="0"/>
              </a:rPr>
              <a:t>1-20</a:t>
            </a:r>
            <a:r>
              <a:rPr lang="zh-CN" altLang="en-US" sz="2000" dirty="0" smtClean="0">
                <a:latin typeface="Times New Roman" panose="02020603050405020304" pitchFamily="18" charset="0"/>
                <a:cs typeface="Times New Roman" panose="02020603050405020304" pitchFamily="18" charset="0"/>
              </a:rPr>
              <a:t>级。</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拼箱</a:t>
            </a:r>
            <a:r>
              <a:rPr lang="zh-CN" altLang="en-US" sz="2000" dirty="0">
                <a:latin typeface="Times New Roman" panose="02020603050405020304" pitchFamily="18" charset="0"/>
                <a:cs typeface="Times New Roman" panose="02020603050405020304" pitchFamily="18" charset="0"/>
              </a:rPr>
              <a:t>货运费</a:t>
            </a:r>
            <a:r>
              <a:rPr lang="zh-CN" altLang="en-US" sz="2000" dirty="0" smtClean="0">
                <a:latin typeface="Times New Roman" panose="02020603050405020304" pitchFamily="18" charset="0"/>
                <a:cs typeface="Times New Roman" panose="02020603050405020304" pitchFamily="18" charset="0"/>
              </a:rPr>
              <a:t>计算等同于件杂货运费计算。</a:t>
            </a:r>
            <a:endParaRPr lang="zh-CN" altLang="en-US" sz="2000" dirty="0">
              <a:latin typeface="Times New Roman" panose="02020603050405020304" pitchFamily="18" charset="0"/>
              <a:cs typeface="Times New Roman" panose="02020603050405020304" pitchFamily="18" charset="0"/>
            </a:endParaRPr>
          </a:p>
          <a:p>
            <a:pPr marL="342900" indent="-342900">
              <a:lnSpc>
                <a:spcPts val="3000"/>
              </a:lnSpc>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FCB </a:t>
            </a:r>
            <a:r>
              <a:rPr lang="zh-CN" altLang="en-US" sz="2000" dirty="0">
                <a:latin typeface="Times New Roman" panose="02020603050405020304" pitchFamily="18" charset="0"/>
                <a:cs typeface="Times New Roman" panose="02020603050405020304" pitchFamily="18" charset="0"/>
              </a:rPr>
              <a:t>包箱费率（</a:t>
            </a:r>
            <a:r>
              <a:rPr lang="en-US" altLang="zh-CN" sz="2000" dirty="0">
                <a:latin typeface="Times New Roman" panose="02020603050405020304" pitchFamily="18" charset="0"/>
                <a:cs typeface="Times New Roman" panose="02020603050405020304" pitchFamily="18" charset="0"/>
              </a:rPr>
              <a:t>FREIGHT FOR CLASS &amp;</a:t>
            </a:r>
            <a:r>
              <a:rPr lang="en-US" altLang="zh-CN" sz="2000" dirty="0" smtClean="0">
                <a:latin typeface="Times New Roman" panose="02020603050405020304" pitchFamily="18" charset="0"/>
                <a:cs typeface="Times New Roman" panose="02020603050405020304" pitchFamily="18" charset="0"/>
              </a:rPr>
              <a:t>BASIS</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既按等级又按计算标准</a:t>
            </a:r>
            <a:r>
              <a:rPr lang="zh-CN" altLang="en-US" sz="2000" dirty="0">
                <a:latin typeface="Times New Roman" panose="02020603050405020304" pitchFamily="18" charset="0"/>
                <a:cs typeface="Times New Roman" panose="02020603050405020304" pitchFamily="18" charset="0"/>
              </a:rPr>
              <a:t>制订的费率</a:t>
            </a:r>
            <a:r>
              <a:rPr lang="zh-CN" altLang="en-US" sz="2000" dirty="0" smtClean="0">
                <a:latin typeface="Times New Roman" panose="02020603050405020304" pitchFamily="18" charset="0"/>
                <a:cs typeface="Times New Roman" panose="02020603050405020304" pitchFamily="18" charset="0"/>
              </a:rPr>
              <a:t>。例如</a:t>
            </a:r>
            <a:r>
              <a:rPr lang="en-US" altLang="zh-CN" sz="2000" dirty="0" smtClean="0"/>
              <a:t>8~10</a:t>
            </a:r>
            <a:r>
              <a:rPr lang="zh-CN" altLang="en-US" sz="2000" dirty="0"/>
              <a:t>级，</a:t>
            </a:r>
            <a:r>
              <a:rPr lang="en-US" altLang="zh-CN" sz="2000" dirty="0"/>
              <a:t>CY/CY</a:t>
            </a:r>
            <a:r>
              <a:rPr lang="zh-CN" altLang="en-US" sz="2000" dirty="0"/>
              <a:t>交接方式，</a:t>
            </a:r>
            <a:r>
              <a:rPr lang="en-US" altLang="zh-CN" sz="2000" dirty="0"/>
              <a:t>20</a:t>
            </a:r>
            <a:r>
              <a:rPr lang="zh-CN" altLang="en-US" sz="2000" dirty="0"/>
              <a:t>英尺集装箱货物如按</a:t>
            </a:r>
            <a:r>
              <a:rPr lang="zh-CN" altLang="en-US" sz="2000" dirty="0" smtClean="0"/>
              <a:t>重量计费</a:t>
            </a:r>
            <a:r>
              <a:rPr lang="zh-CN" altLang="en-US" sz="2000" dirty="0"/>
              <a:t>为</a:t>
            </a:r>
            <a:r>
              <a:rPr lang="en-US" altLang="zh-CN" sz="2000" dirty="0"/>
              <a:t>1500</a:t>
            </a:r>
            <a:r>
              <a:rPr lang="zh-CN" altLang="en-US" sz="2000" dirty="0"/>
              <a:t>美元，如按尺码计费则为</a:t>
            </a:r>
            <a:r>
              <a:rPr lang="en-US" altLang="zh-CN" sz="2000" dirty="0"/>
              <a:t>1450</a:t>
            </a:r>
            <a:r>
              <a:rPr lang="zh-CN" altLang="en-US" sz="2000" dirty="0"/>
              <a:t>美元。</a:t>
            </a:r>
            <a:endParaRPr lang="zh-CN" altLang="en-US" sz="2000" dirty="0">
              <a:latin typeface="Times New Roman" panose="02020603050405020304" pitchFamily="18" charset="0"/>
              <a:cs typeface="Times New Roman" panose="02020603050405020304" pitchFamily="18" charset="0"/>
            </a:endParaRPr>
          </a:p>
        </p:txBody>
      </p:sp>
      <p:sp>
        <p:nvSpPr>
          <p:cNvPr id="3" name="标题 1"/>
          <p:cNvSpPr txBox="1">
            <a:spLocks noChangeArrowheads="1"/>
          </p:cNvSpPr>
          <p:nvPr/>
        </p:nvSpPr>
        <p:spPr>
          <a:xfrm>
            <a:off x="445841" y="156827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zh-CN" sz="2667" b="1" dirty="0">
              <a:solidFill>
                <a:srgbClr val="005374"/>
              </a:solidFill>
              <a:latin typeface="Calibri" panose="020F0502020204030204" pitchFamily="34" charset="0"/>
              <a:ea typeface="微软雅黑" panose="020B0503020204020204" pitchFamily="34" charset="-122"/>
              <a:cs typeface="+mn-cs"/>
            </a:endParaRPr>
          </a:p>
        </p:txBody>
      </p:sp>
      <p:grpSp>
        <p:nvGrpSpPr>
          <p:cNvPr id="4" name="组合 50"/>
          <p:cNvGrpSpPr>
            <a:grpSpLocks/>
          </p:cNvGrpSpPr>
          <p:nvPr/>
        </p:nvGrpSpPr>
        <p:grpSpPr bwMode="auto">
          <a:xfrm>
            <a:off x="245772" y="198724"/>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集装箱货运费的计算</a:t>
            </a:r>
          </a:p>
        </p:txBody>
      </p:sp>
    </p:spTree>
    <p:extLst>
      <p:ext uri="{BB962C8B-B14F-4D97-AF65-F5344CB8AC3E}">
        <p14:creationId xmlns:p14="http://schemas.microsoft.com/office/powerpoint/2010/main" val="38353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8421" y="1339403"/>
            <a:ext cx="8530733" cy="4324261"/>
          </a:xfrm>
          <a:prstGeom prst="rect">
            <a:avLst/>
          </a:prstGeom>
          <a:noFill/>
          <a:ln>
            <a:solidFill>
              <a:schemeClr val="accent1"/>
            </a:solidFill>
          </a:ln>
        </p:spPr>
        <p:txBody>
          <a:bodyPr wrap="square" rtlCol="0">
            <a:spAutoFit/>
          </a:bodyPr>
          <a:lstStyle/>
          <a:p>
            <a:pPr>
              <a:lnSpc>
                <a:spcPts val="3000"/>
              </a:lnSpc>
            </a:pPr>
            <a:r>
              <a:rPr lang="zh-CN" altLang="en-US" sz="2000" dirty="0" smtClean="0">
                <a:latin typeface="Times New Roman" panose="02020603050405020304" pitchFamily="18" charset="0"/>
                <a:cs typeface="Times New Roman" panose="02020603050405020304" pitchFamily="18" charset="0"/>
              </a:rPr>
              <a:t>吉林</a:t>
            </a:r>
            <a:r>
              <a:rPr lang="zh-CN" altLang="zh-CN" sz="2000" dirty="0" smtClean="0">
                <a:latin typeface="Times New Roman" panose="02020603050405020304" pitchFamily="18" charset="0"/>
                <a:cs typeface="Times New Roman" panose="02020603050405020304" pitchFamily="18" charset="0"/>
              </a:rPr>
              <a:t>某公司出口</a:t>
            </a:r>
            <a:r>
              <a:rPr lang="zh-CN" altLang="en-US" sz="2000" dirty="0" smtClean="0">
                <a:latin typeface="Times New Roman" panose="02020603050405020304" pitchFamily="18" charset="0"/>
                <a:cs typeface="Times New Roman" panose="02020603050405020304" pitchFamily="18" charset="0"/>
              </a:rPr>
              <a:t>安全靴和骑兵靴。</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包装：每箱装</a:t>
            </a:r>
            <a:r>
              <a:rPr lang="en-US" altLang="zh-CN" sz="2000" dirty="0" smtClean="0">
                <a:latin typeface="Times New Roman" panose="02020603050405020304" pitchFamily="18" charset="0"/>
                <a:cs typeface="Times New Roman" panose="02020603050405020304" pitchFamily="18" charset="0"/>
              </a:rPr>
              <a:t>12</a:t>
            </a:r>
            <a:r>
              <a:rPr lang="zh-CN" altLang="en-US" sz="2000" dirty="0" smtClean="0">
                <a:latin typeface="Times New Roman" panose="02020603050405020304" pitchFamily="18" charset="0"/>
                <a:cs typeface="Times New Roman" panose="02020603050405020304" pitchFamily="18" charset="0"/>
              </a:rPr>
              <a:t>双；</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安全靴</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纸箱的体积：</a:t>
            </a:r>
            <a:r>
              <a:rPr lang="en-US" altLang="zh-CN" sz="2000" dirty="0" smtClean="0">
                <a:latin typeface="Times New Roman" panose="02020603050405020304" pitchFamily="18" charset="0"/>
                <a:cs typeface="Times New Roman" panose="02020603050405020304" pitchFamily="18" charset="0"/>
              </a:rPr>
              <a:t>50</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35</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78</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=0.1365</a:t>
            </a:r>
            <a:r>
              <a:rPr lang="zh-CN" altLang="en-US" sz="2000" dirty="0" smtClean="0">
                <a:latin typeface="Times New Roman" panose="02020603050405020304" pitchFamily="18" charset="0"/>
                <a:cs typeface="Times New Roman" panose="02020603050405020304" pitchFamily="18" charset="0"/>
              </a:rPr>
              <a:t>立方米；</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每箱的毛</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净重：</a:t>
            </a:r>
            <a:r>
              <a:rPr lang="en-US" altLang="zh-CN" sz="2000" dirty="0" smtClean="0">
                <a:latin typeface="Times New Roman" panose="02020603050405020304" pitchFamily="18" charset="0"/>
                <a:cs typeface="Times New Roman" panose="02020603050405020304" pitchFamily="18" charset="0"/>
              </a:rPr>
              <a:t>27kg/21.6kg</a:t>
            </a:r>
          </a:p>
          <a:p>
            <a:pPr>
              <a:lnSpc>
                <a:spcPts val="3000"/>
              </a:lnSpc>
            </a:pPr>
            <a:r>
              <a:rPr lang="zh-CN" altLang="en-US" sz="2000" dirty="0">
                <a:latin typeface="Times New Roman" panose="02020603050405020304" pitchFamily="18" charset="0"/>
                <a:cs typeface="Times New Roman" panose="02020603050405020304" pitchFamily="18" charset="0"/>
              </a:rPr>
              <a:t>安全靴出口</a:t>
            </a:r>
            <a:r>
              <a:rPr lang="en-US" altLang="zh-CN" sz="2000" dirty="0">
                <a:latin typeface="Times New Roman" panose="02020603050405020304" pitchFamily="18" charset="0"/>
                <a:cs typeface="Times New Roman" panose="02020603050405020304" pitchFamily="18" charset="0"/>
              </a:rPr>
              <a:t>2208</a:t>
            </a:r>
            <a:r>
              <a:rPr lang="zh-CN" altLang="en-US" sz="2000" dirty="0">
                <a:latin typeface="Times New Roman" panose="02020603050405020304" pitchFamily="18" charset="0"/>
                <a:cs typeface="Times New Roman" panose="02020603050405020304" pitchFamily="18" charset="0"/>
              </a:rPr>
              <a:t>双，装入一个</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英尺的整集装箱；</a:t>
            </a:r>
            <a:endParaRPr lang="en-US" altLang="zh-CN" sz="2000" dirty="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骑兵靴</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纸箱的体积：</a:t>
            </a:r>
            <a:r>
              <a:rPr lang="en-US" altLang="zh-CN" sz="2000" dirty="0" smtClean="0">
                <a:latin typeface="Times New Roman" panose="02020603050405020304" pitchFamily="18" charset="0"/>
                <a:cs typeface="Times New Roman" panose="02020603050405020304" pitchFamily="18" charset="0"/>
              </a:rPr>
              <a:t>50</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38</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78</a:t>
            </a:r>
            <a:r>
              <a:rPr lang="zh-CN" altLang="en-US" sz="2000" dirty="0" smtClean="0">
                <a:latin typeface="Times New Roman" panose="02020603050405020304" pitchFamily="18" charset="0"/>
                <a:cs typeface="Times New Roman" panose="02020603050405020304" pitchFamily="18" charset="0"/>
              </a:rPr>
              <a:t>厘米</a:t>
            </a:r>
            <a:r>
              <a:rPr lang="en-US" altLang="zh-CN" sz="2000" dirty="0" smtClean="0">
                <a:latin typeface="Times New Roman" panose="02020603050405020304" pitchFamily="18" charset="0"/>
                <a:cs typeface="Times New Roman" panose="02020603050405020304" pitchFamily="18" charset="0"/>
              </a:rPr>
              <a:t>=0.1482</a:t>
            </a:r>
            <a:r>
              <a:rPr lang="zh-CN" altLang="en-US" sz="2000" dirty="0" smtClean="0">
                <a:latin typeface="Times New Roman" panose="02020603050405020304" pitchFamily="18" charset="0"/>
                <a:cs typeface="Times New Roman" panose="02020603050405020304" pitchFamily="18" charset="0"/>
              </a:rPr>
              <a:t>立方米；</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每箱的毛</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净重：</a:t>
            </a:r>
            <a:r>
              <a:rPr lang="en-US" altLang="zh-CN" sz="2000" dirty="0" smtClean="0">
                <a:latin typeface="Times New Roman" panose="02020603050405020304" pitchFamily="18" charset="0"/>
                <a:cs typeface="Times New Roman" panose="02020603050405020304" pitchFamily="18" charset="0"/>
              </a:rPr>
              <a:t>29kg/23.6kg</a:t>
            </a:r>
          </a:p>
          <a:p>
            <a:pPr>
              <a:lnSpc>
                <a:spcPts val="3000"/>
              </a:lnSpc>
            </a:pPr>
            <a:r>
              <a:rPr lang="zh-CN" altLang="en-US" sz="2000" dirty="0" smtClean="0">
                <a:latin typeface="Times New Roman" panose="02020603050405020304" pitchFamily="18" charset="0"/>
                <a:cs typeface="Times New Roman" panose="02020603050405020304" pitchFamily="18" charset="0"/>
              </a:rPr>
              <a:t>骑兵靴出口</a:t>
            </a:r>
            <a:r>
              <a:rPr lang="en-US" altLang="zh-CN" sz="2000" dirty="0" smtClean="0">
                <a:latin typeface="Times New Roman" panose="02020603050405020304" pitchFamily="18" charset="0"/>
                <a:cs typeface="Times New Roman" panose="02020603050405020304" pitchFamily="18" charset="0"/>
              </a:rPr>
              <a:t>1008</a:t>
            </a:r>
            <a:r>
              <a:rPr lang="zh-CN" altLang="en-US" sz="2000" dirty="0" smtClean="0">
                <a:latin typeface="Times New Roman" panose="02020603050405020304" pitchFamily="18" charset="0"/>
                <a:cs typeface="Times New Roman" panose="02020603050405020304" pitchFamily="18" charset="0"/>
              </a:rPr>
              <a:t>双，拼箱装（</a:t>
            </a:r>
            <a:r>
              <a:rPr lang="en-US" altLang="zh-CN" sz="2000" dirty="0" smtClean="0">
                <a:latin typeface="Times New Roman" panose="02020603050405020304" pitchFamily="18" charset="0"/>
                <a:cs typeface="Times New Roman" panose="02020603050405020304" pitchFamily="18" charset="0"/>
              </a:rPr>
              <a:t>1008</a:t>
            </a:r>
            <a:r>
              <a:rPr lang="zh-CN" altLang="en-US" sz="2000" dirty="0" smtClean="0">
                <a:latin typeface="Times New Roman" panose="02020603050405020304" pitchFamily="18" charset="0"/>
                <a:cs typeface="Times New Roman" panose="02020603050405020304" pitchFamily="18" charset="0"/>
              </a:rPr>
              <a:t>双</a:t>
            </a:r>
            <a:r>
              <a:rPr lang="en-US" altLang="zh-CN" sz="2000" dirty="0" smtClean="0">
                <a:latin typeface="Times New Roman" panose="02020603050405020304" pitchFamily="18" charset="0"/>
                <a:cs typeface="Times New Roman" panose="02020603050405020304" pitchFamily="18" charset="0"/>
              </a:rPr>
              <a:t>/12=84</a:t>
            </a:r>
            <a:r>
              <a:rPr lang="zh-CN" altLang="en-US" sz="2000" dirty="0" smtClean="0">
                <a:latin typeface="Times New Roman" panose="02020603050405020304" pitchFamily="18" charset="0"/>
                <a:cs typeface="Times New Roman" panose="02020603050405020304" pitchFamily="18" charset="0"/>
              </a:rPr>
              <a:t>箱）</a:t>
            </a:r>
            <a:endParaRPr lang="en-US" altLang="zh-CN" sz="2000" dirty="0" smtClean="0">
              <a:latin typeface="Times New Roman" panose="02020603050405020304" pitchFamily="18" charset="0"/>
              <a:cs typeface="Times New Roman" panose="02020603050405020304" pitchFamily="18" charset="0"/>
            </a:endParaRPr>
          </a:p>
          <a:p>
            <a:pPr>
              <a:lnSpc>
                <a:spcPts val="3000"/>
              </a:lnSpc>
            </a:pPr>
            <a:r>
              <a:rPr lang="zh-CN" altLang="en-US" sz="2000" dirty="0" smtClean="0">
                <a:latin typeface="Times New Roman" panose="02020603050405020304" pitchFamily="18" charset="0"/>
                <a:cs typeface="Times New Roman" panose="02020603050405020304" pitchFamily="18" charset="0"/>
              </a:rPr>
              <a:t>从大连港到巴林（</a:t>
            </a:r>
            <a:r>
              <a:rPr lang="en-US" altLang="zh-CN" sz="2000" dirty="0" smtClean="0">
                <a:latin typeface="Times New Roman" panose="02020603050405020304" pitchFamily="18" charset="0"/>
                <a:cs typeface="Times New Roman" panose="02020603050405020304" pitchFamily="18" charset="0"/>
              </a:rPr>
              <a:t>Bahrain</a:t>
            </a:r>
            <a:r>
              <a:rPr lang="zh-CN" altLang="en-US" sz="2000" dirty="0" smtClean="0">
                <a:latin typeface="Times New Roman" panose="02020603050405020304" pitchFamily="18" charset="0"/>
                <a:cs typeface="Times New Roman" panose="02020603050405020304" pitchFamily="18" charset="0"/>
              </a:rPr>
              <a:t>）</a:t>
            </a:r>
            <a:r>
              <a:rPr lang="zh-CN"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计算总运费和每双鞋分摊的海运费。</a:t>
            </a:r>
            <a:endParaRPr lang="en-US" altLang="zh-CN" sz="2000" dirty="0" smtClean="0">
              <a:latin typeface="Times New Roman" panose="02020603050405020304" pitchFamily="18" charset="0"/>
              <a:cs typeface="Times New Roman" panose="02020603050405020304" pitchFamily="18" charset="0"/>
            </a:endParaRPr>
          </a:p>
        </p:txBody>
      </p:sp>
      <p:sp>
        <p:nvSpPr>
          <p:cNvPr id="4" name="文本框 3"/>
          <p:cNvSpPr txBox="1"/>
          <p:nvPr/>
        </p:nvSpPr>
        <p:spPr>
          <a:xfrm>
            <a:off x="3915177" y="7261721"/>
            <a:ext cx="1777285" cy="695459"/>
          </a:xfrm>
          <a:prstGeom prst="rect">
            <a:avLst/>
          </a:prstGeom>
          <a:noFill/>
        </p:spPr>
        <p:txBody>
          <a:bodyPr wrap="square" rtlCol="0">
            <a:spAutoFit/>
          </a:bodyPr>
          <a:lstStyle/>
          <a:p>
            <a:endParaRPr lang="zh-CN" altLang="en-US" dirty="0"/>
          </a:p>
        </p:txBody>
      </p:sp>
      <p:grpSp>
        <p:nvGrpSpPr>
          <p:cNvPr id="7" name="组合 50"/>
          <p:cNvGrpSpPr>
            <a:grpSpLocks/>
          </p:cNvGrpSpPr>
          <p:nvPr/>
        </p:nvGrpSpPr>
        <p:grpSpPr bwMode="auto">
          <a:xfrm>
            <a:off x="245772" y="198724"/>
            <a:ext cx="603250" cy="552450"/>
            <a:chOff x="0" y="0"/>
            <a:chExt cx="737947" cy="676838"/>
          </a:xfrm>
        </p:grpSpPr>
        <p:sp>
          <p:nvSpPr>
            <p:cNvPr id="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1"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a:t>
            </a:r>
            <a:r>
              <a:rPr lang="zh-CN" altLang="en-US" sz="2400" b="1" dirty="0" smtClean="0">
                <a:solidFill>
                  <a:prstClr val="black"/>
                </a:solidFill>
              </a:rPr>
              <a:t>计算业务案例</a:t>
            </a:r>
            <a:endParaRPr lang="zh-CN" altLang="en-US" sz="2400" b="1" dirty="0">
              <a:solidFill>
                <a:prstClr val="black"/>
              </a:solidFill>
            </a:endParaRPr>
          </a:p>
        </p:txBody>
      </p:sp>
    </p:spTree>
    <p:extLst>
      <p:ext uri="{BB962C8B-B14F-4D97-AF65-F5344CB8AC3E}">
        <p14:creationId xmlns:p14="http://schemas.microsoft.com/office/powerpoint/2010/main" val="2697150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prstClr val="white"/>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prstClr val="white"/>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4403725" y="3886200"/>
            <a:ext cx="5486400" cy="461665"/>
          </a:xfrm>
          <a:prstGeom prst="rect">
            <a:avLst/>
          </a:prstGeom>
          <a:noFill/>
          <a:ln w="9525">
            <a:noFill/>
            <a:miter lim="800000"/>
            <a:headEnd/>
            <a:tailEnd/>
          </a:ln>
        </p:spPr>
        <p:txBody>
          <a:bodyPr>
            <a:spAutoFit/>
          </a:bodyPr>
          <a:lstStyle/>
          <a:p>
            <a:pPr algn="ctr"/>
            <a:r>
              <a:rPr lang="en-US" altLang="zh-CN" sz="2400" dirty="0" smtClean="0">
                <a:solidFill>
                  <a:prstClr val="white"/>
                </a:solidFill>
                <a:ea typeface="微软雅黑" pitchFamily="34" charset="-122"/>
                <a:sym typeface="Arial" charset="0"/>
              </a:rPr>
              <a:t>1-2-2 </a:t>
            </a:r>
            <a:r>
              <a:rPr lang="zh-CN" altLang="en-US" sz="2400" dirty="0" smtClean="0">
                <a:solidFill>
                  <a:prstClr val="white"/>
                </a:solidFill>
                <a:ea typeface="微软雅黑" pitchFamily="34" charset="-122"/>
                <a:sym typeface="Arial" charset="0"/>
              </a:rPr>
              <a:t>对外报价</a:t>
            </a:r>
            <a:endParaRPr lang="zh-CN" altLang="en-US" sz="2400" dirty="0">
              <a:solidFill>
                <a:prstClr val="white"/>
              </a:solidFill>
              <a:ea typeface="微软雅黑" pitchFamily="34" charset="-122"/>
              <a:sym typeface="Arial" charset="0"/>
            </a:endParaRPr>
          </a:p>
        </p:txBody>
      </p:sp>
    </p:spTree>
    <p:extLst>
      <p:ext uri="{BB962C8B-B14F-4D97-AF65-F5344CB8AC3E}">
        <p14:creationId xmlns:p14="http://schemas.microsoft.com/office/powerpoint/2010/main" val="684061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15177" y="7261721"/>
            <a:ext cx="1777285" cy="695459"/>
          </a:xfrm>
          <a:prstGeom prst="rect">
            <a:avLst/>
          </a:prstGeom>
          <a:noFill/>
        </p:spPr>
        <p:txBody>
          <a:bodyPr wrap="square" rtlCol="0">
            <a:spAutoFit/>
          </a:bodyPr>
          <a:lstStyle/>
          <a:p>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1628260535"/>
              </p:ext>
            </p:extLst>
          </p:nvPr>
        </p:nvGraphicFramePr>
        <p:xfrm>
          <a:off x="1628461" y="2605442"/>
          <a:ext cx="7966300" cy="3124839"/>
        </p:xfrm>
        <a:graphic>
          <a:graphicData uri="http://schemas.openxmlformats.org/drawingml/2006/table">
            <a:tbl>
              <a:tblPr firstRow="1" bandRow="1">
                <a:tableStyleId>{5C22544A-7EE6-4342-B048-85BDC9FD1C3A}</a:tableStyleId>
              </a:tblPr>
              <a:tblGrid>
                <a:gridCol w="2454142"/>
                <a:gridCol w="3657600"/>
                <a:gridCol w="1854558"/>
              </a:tblGrid>
              <a:tr h="389768">
                <a:tc>
                  <a:txBody>
                    <a:bodyPr/>
                    <a:lstStyle/>
                    <a:p>
                      <a:pPr algn="ctr"/>
                      <a:r>
                        <a:rPr lang="zh-CN" altLang="en-US" sz="2000" dirty="0" smtClean="0">
                          <a:solidFill>
                            <a:schemeClr val="tx1"/>
                          </a:solidFill>
                        </a:rPr>
                        <a:t>货名</a:t>
                      </a:r>
                      <a:endParaRPr lang="zh-CN"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smtClean="0">
                          <a:solidFill>
                            <a:schemeClr val="tx1"/>
                          </a:solidFill>
                          <a:latin typeface="Times New Roman" panose="02020603050405020304" pitchFamily="18" charset="0"/>
                          <a:cs typeface="Times New Roman" panose="02020603050405020304" pitchFamily="18" charset="0"/>
                        </a:rPr>
                        <a:t>commodity</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smtClean="0">
                          <a:solidFill>
                            <a:schemeClr val="tx1"/>
                          </a:solidFill>
                          <a:latin typeface="Times New Roman" panose="02020603050405020304" pitchFamily="18" charset="0"/>
                          <a:cs typeface="Times New Roman" panose="02020603050405020304" pitchFamily="18" charset="0"/>
                        </a:rPr>
                        <a:t>等级</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859">
                <a:tc>
                  <a:txBody>
                    <a:bodyPr/>
                    <a:lstStyle/>
                    <a:p>
                      <a:pPr marL="0" marR="0" algn="ctr" defTabSz="914400" rtl="0" eaLnBrk="1" latinLnBrk="0" hangingPunct="1">
                        <a:spcBef>
                          <a:spcPts val="0"/>
                        </a:spcBef>
                        <a:spcAft>
                          <a:spcPts val="0"/>
                        </a:spcAft>
                      </a:pPr>
                      <a:r>
                        <a:rPr lang="zh-CN" altLang="en-US" sz="2000" kern="1200" dirty="0">
                          <a:solidFill>
                            <a:schemeClr val="tx1"/>
                          </a:solidFill>
                          <a:latin typeface="+mn-lt"/>
                          <a:ea typeface="+mn-ea"/>
                          <a:cs typeface="+mn-cs"/>
                        </a:rPr>
                        <a:t>皮革及制品</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kern="1200" dirty="0">
                          <a:solidFill>
                            <a:schemeClr val="tx1"/>
                          </a:solidFill>
                          <a:latin typeface="Times New Roman" panose="02020603050405020304" pitchFamily="18" charset="0"/>
                          <a:ea typeface="+mn-ea"/>
                          <a:cs typeface="Times New Roman" panose="02020603050405020304" pitchFamily="18" charset="0"/>
                        </a:rPr>
                        <a:t>LEATHER &amp; LEATHER GOODS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a:solidFill>
                            <a:schemeClr val="tx1"/>
                          </a:solidFill>
                          <a:latin typeface="Times New Roman" panose="02020603050405020304" pitchFamily="18" charset="0"/>
                          <a:ea typeface="+mn-ea"/>
                          <a:cs typeface="Times New Roman" panose="02020603050405020304" pitchFamily="18" charset="0"/>
                        </a:rPr>
                        <a:t>12</a:t>
                      </a:r>
                      <a:endParaRPr lang="zh-CN" altLang="en-US" sz="2000" kern="1200">
                        <a:solidFill>
                          <a:schemeClr val="tx1"/>
                        </a:solidFill>
                        <a:latin typeface="Times New Roman" panose="02020603050405020304" pitchFamily="18" charset="0"/>
                        <a:ea typeface="+mn-ea"/>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859">
                <a:tc>
                  <a:txBody>
                    <a:bodyPr/>
                    <a:lstStyle/>
                    <a:p>
                      <a:pPr marL="0" marR="0" algn="ctr" defTabSz="914400" rtl="0" eaLnBrk="1" latinLnBrk="0" hangingPunct="1">
                        <a:spcBef>
                          <a:spcPts val="0"/>
                        </a:spcBef>
                        <a:spcAft>
                          <a:spcPts val="0"/>
                        </a:spcAft>
                      </a:pPr>
                      <a:r>
                        <a:rPr lang="zh-CN" altLang="en-US" sz="2000" kern="1200" dirty="0">
                          <a:solidFill>
                            <a:schemeClr val="tx1"/>
                          </a:solidFill>
                          <a:latin typeface="+mn-lt"/>
                          <a:ea typeface="+mn-ea"/>
                          <a:cs typeface="+mn-cs"/>
                        </a:rPr>
                        <a:t>缝纫机及另件</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kern="1200" dirty="0">
                          <a:solidFill>
                            <a:schemeClr val="tx1"/>
                          </a:solidFill>
                          <a:latin typeface="Times New Roman" panose="02020603050405020304" pitchFamily="18" charset="0"/>
                          <a:ea typeface="+mn-ea"/>
                          <a:cs typeface="Times New Roman" panose="02020603050405020304" pitchFamily="18" charset="0"/>
                        </a:rPr>
                        <a:t>MACHINE SEWING &amp; PARTS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dirty="0">
                          <a:solidFill>
                            <a:schemeClr val="tx1"/>
                          </a:solidFill>
                          <a:latin typeface="Times New Roman" panose="02020603050405020304" pitchFamily="18" charset="0"/>
                          <a:ea typeface="+mn-ea"/>
                          <a:cs typeface="Times New Roman" panose="02020603050405020304" pitchFamily="18" charset="0"/>
                        </a:rPr>
                        <a:t>9</a:t>
                      </a:r>
                      <a:endParaRPr lang="zh-CN" altLang="en-US" sz="2000" kern="1200" dirty="0">
                        <a:solidFill>
                          <a:schemeClr val="tx1"/>
                        </a:solidFill>
                        <a:latin typeface="Times New Roman" panose="02020603050405020304" pitchFamily="18" charset="0"/>
                        <a:ea typeface="+mn-ea"/>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768">
                <a:tc>
                  <a:txBody>
                    <a:bodyPr/>
                    <a:lstStyle/>
                    <a:p>
                      <a:pPr algn="ctr"/>
                      <a:r>
                        <a:rPr lang="zh-CN" altLang="en-US" sz="2000" dirty="0" smtClean="0">
                          <a:solidFill>
                            <a:schemeClr val="tx1"/>
                          </a:solidFill>
                        </a:rPr>
                        <a:t>未列名鞋</a:t>
                      </a:r>
                      <a:endParaRPr lang="zh-CN"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FOOTWEAR N.O.E.</a:t>
                      </a:r>
                      <a:endParaRPr lang="en-US" altLang="zh-CN" sz="20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9</a:t>
                      </a:r>
                      <a:endParaRPr lang="zh-CN" altLang="en-US" sz="20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782">
                <a:tc>
                  <a:txBody>
                    <a:bodyPr/>
                    <a:lstStyle/>
                    <a:p>
                      <a:pPr marL="0" marR="0" algn="ctr" defTabSz="914400" rtl="0" eaLnBrk="1" latinLnBrk="0" hangingPunct="1">
                        <a:spcBef>
                          <a:spcPts val="0"/>
                        </a:spcBef>
                        <a:spcAft>
                          <a:spcPts val="0"/>
                        </a:spcAft>
                      </a:pPr>
                      <a:r>
                        <a:rPr lang="zh-CN" altLang="en-US" sz="2000" kern="1200" dirty="0">
                          <a:solidFill>
                            <a:schemeClr val="tx1"/>
                          </a:solidFill>
                          <a:latin typeface="+mn-lt"/>
                          <a:ea typeface="+mn-ea"/>
                          <a:cs typeface="+mn-cs"/>
                        </a:rPr>
                        <a:t>皮手套</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kern="1200" dirty="0">
                          <a:solidFill>
                            <a:schemeClr val="tx1"/>
                          </a:solidFill>
                          <a:latin typeface="Times New Roman" panose="02020603050405020304" pitchFamily="18" charset="0"/>
                          <a:ea typeface="+mn-ea"/>
                          <a:cs typeface="Times New Roman" panose="02020603050405020304" pitchFamily="18" charset="0"/>
                        </a:rPr>
                        <a:t>GLOVES LEATHER</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dirty="0">
                          <a:solidFill>
                            <a:schemeClr val="tx1"/>
                          </a:solidFill>
                          <a:latin typeface="Times New Roman" panose="02020603050405020304" pitchFamily="18" charset="0"/>
                          <a:ea typeface="+mn-ea"/>
                          <a:cs typeface="Times New Roman" panose="02020603050405020304" pitchFamily="18" charset="0"/>
                        </a:rPr>
                        <a:t>12</a:t>
                      </a:r>
                      <a:endParaRPr lang="zh-CN" altLang="en-US" sz="2000" kern="1200" dirty="0">
                        <a:solidFill>
                          <a:schemeClr val="tx1"/>
                        </a:solidFill>
                        <a:latin typeface="Times New Roman" panose="02020603050405020304" pitchFamily="18" charset="0"/>
                        <a:ea typeface="+mn-ea"/>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859">
                <a:tc>
                  <a:txBody>
                    <a:bodyPr/>
                    <a:lstStyle/>
                    <a:p>
                      <a:pPr marL="0" marR="0" algn="ctr" defTabSz="914400" rtl="0" eaLnBrk="1" latinLnBrk="0" hangingPunct="1">
                        <a:spcBef>
                          <a:spcPts val="0"/>
                        </a:spcBef>
                        <a:spcAft>
                          <a:spcPts val="0"/>
                        </a:spcAft>
                      </a:pPr>
                      <a:r>
                        <a:rPr lang="zh-CN" altLang="en-US" sz="2000" kern="1200" dirty="0">
                          <a:solidFill>
                            <a:schemeClr val="tx1"/>
                          </a:solidFill>
                          <a:latin typeface="+mn-lt"/>
                          <a:ea typeface="+mn-ea"/>
                          <a:cs typeface="+mn-cs"/>
                        </a:rPr>
                        <a:t>小五金及工具</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kern="1200" dirty="0">
                          <a:solidFill>
                            <a:schemeClr val="tx1"/>
                          </a:solidFill>
                          <a:latin typeface="Times New Roman" panose="02020603050405020304" pitchFamily="18" charset="0"/>
                          <a:ea typeface="+mn-ea"/>
                          <a:cs typeface="Times New Roman" panose="02020603050405020304" pitchFamily="18" charset="0"/>
                        </a:rPr>
                        <a:t>HARDWARE &amp; TOOLS,N.O.E.</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altLang="zh-CN" sz="2000" kern="1200" dirty="0">
                          <a:solidFill>
                            <a:schemeClr val="tx1"/>
                          </a:solidFill>
                          <a:latin typeface="Times New Roman" panose="02020603050405020304" pitchFamily="18" charset="0"/>
                          <a:ea typeface="+mn-ea"/>
                          <a:cs typeface="Times New Roman" panose="02020603050405020304" pitchFamily="18" charset="0"/>
                        </a:rPr>
                        <a:t>10</a:t>
                      </a:r>
                      <a:endParaRPr lang="zh-CN" altLang="en-US" sz="2000" kern="1200" dirty="0">
                        <a:solidFill>
                          <a:schemeClr val="tx1"/>
                        </a:solidFill>
                        <a:latin typeface="Times New Roman" panose="02020603050405020304" pitchFamily="18" charset="0"/>
                        <a:ea typeface="+mn-ea"/>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文本框 7"/>
          <p:cNvSpPr txBox="1"/>
          <p:nvPr/>
        </p:nvSpPr>
        <p:spPr>
          <a:xfrm>
            <a:off x="4174343" y="1866921"/>
            <a:ext cx="2356834" cy="461665"/>
          </a:xfrm>
          <a:prstGeom prst="rect">
            <a:avLst/>
          </a:prstGeom>
          <a:noFill/>
        </p:spPr>
        <p:txBody>
          <a:bodyPr wrap="square" rtlCol="0">
            <a:spAutoFit/>
          </a:bodyPr>
          <a:lstStyle/>
          <a:p>
            <a:r>
              <a:rPr lang="zh-CN" altLang="en-US" sz="2400" u="sng" dirty="0" smtClean="0">
                <a:solidFill>
                  <a:srgbClr val="0070C0"/>
                </a:solidFill>
              </a:rPr>
              <a:t>常用商品等级</a:t>
            </a:r>
            <a:endParaRPr lang="zh-CN" altLang="en-US" sz="2400" u="sng" dirty="0">
              <a:solidFill>
                <a:srgbClr val="0070C0"/>
              </a:solidFill>
            </a:endParaRPr>
          </a:p>
        </p:txBody>
      </p:sp>
      <p:grpSp>
        <p:nvGrpSpPr>
          <p:cNvPr id="9" name="组合 50"/>
          <p:cNvGrpSpPr>
            <a:grpSpLocks/>
          </p:cNvGrpSpPr>
          <p:nvPr/>
        </p:nvGrpSpPr>
        <p:grpSpPr bwMode="auto">
          <a:xfrm>
            <a:off x="245772" y="198724"/>
            <a:ext cx="603250" cy="552450"/>
            <a:chOff x="0" y="0"/>
            <a:chExt cx="737947" cy="676838"/>
          </a:xfrm>
        </p:grpSpPr>
        <p:sp>
          <p:nvSpPr>
            <p:cNvPr id="10"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1"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2"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3"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a:t>
            </a:r>
            <a:r>
              <a:rPr lang="zh-CN" altLang="en-US" sz="2400" b="1" dirty="0" smtClean="0">
                <a:solidFill>
                  <a:prstClr val="black"/>
                </a:solidFill>
              </a:rPr>
              <a:t>计算业务案例</a:t>
            </a:r>
            <a:endParaRPr lang="zh-CN" altLang="en-US" sz="2400" b="1" dirty="0">
              <a:solidFill>
                <a:prstClr val="black"/>
              </a:solidFill>
            </a:endParaRPr>
          </a:p>
        </p:txBody>
      </p:sp>
    </p:spTree>
    <p:extLst>
      <p:ext uri="{BB962C8B-B14F-4D97-AF65-F5344CB8AC3E}">
        <p14:creationId xmlns:p14="http://schemas.microsoft.com/office/powerpoint/2010/main" val="310290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Group 3"/>
          <p:cNvGraphicFramePr>
            <a:graphicFrameLocks noGrp="1"/>
          </p:cNvGraphicFramePr>
          <p:nvPr>
            <p:ph idx="4294967295"/>
            <p:extLst>
              <p:ext uri="{D42A27DB-BD31-4B8C-83A1-F6EECF244321}">
                <p14:modId xmlns:p14="http://schemas.microsoft.com/office/powerpoint/2010/main" val="3526710487"/>
              </p:ext>
            </p:extLst>
          </p:nvPr>
        </p:nvGraphicFramePr>
        <p:xfrm>
          <a:off x="1390920" y="1339406"/>
          <a:ext cx="8382000" cy="5119968"/>
        </p:xfrm>
        <a:graphic>
          <a:graphicData uri="http://schemas.openxmlformats.org/drawingml/2006/table">
            <a:tbl>
              <a:tblPr/>
              <a:tblGrid>
                <a:gridCol w="3200400"/>
                <a:gridCol w="1914525"/>
                <a:gridCol w="1755775"/>
                <a:gridCol w="1511300"/>
              </a:tblGrid>
              <a:tr h="399129">
                <a:tc>
                  <a:txBody>
                    <a:body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rPr>
                        <a:t>大连</a:t>
                      </a:r>
                      <a:r>
                        <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rPr>
                        <a:t>——</a:t>
                      </a: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rPr>
                        <a:t>波斯湾</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120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684255">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等级</a:t>
                      </a:r>
                      <a:endParaRPr kumimoji="0" lang="zh-CN" altLang="en-US"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CLASS</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en-US" altLang="zh-CN" sz="1800" b="1" i="0" u="none" strike="noStrike" cap="none" normalizeH="0" baseline="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LCL</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en-US" altLang="zh-CN" sz="1800" b="1" i="0" u="none" strike="noStrike" cap="none" normalizeH="0" baseline="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W</a:t>
                      </a:r>
                      <a:r>
                        <a:rPr kumimoji="0" lang="zh-CN" altLang="en-US" sz="1800" b="1" i="0" u="none" strike="noStrike" cap="none" normalizeH="0" baseline="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a:t>
                      </a:r>
                      <a:r>
                        <a:rPr kumimoji="0" lang="en-US" altLang="zh-CN" sz="1800" b="1" i="0" u="none" strike="noStrike" cap="none" normalizeH="0" baseline="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M</a:t>
                      </a:r>
                      <a:endParaRPr kumimoji="0" lang="en-US" altLang="zh-CN" sz="1800" b="1" i="0" u="none" strike="noStrike" cap="none" normalizeH="0" baseline="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20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FCL</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20’           /              40’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p>
                  </a:txBody>
                  <a:tcPr/>
                </a:tc>
              </a:tr>
              <a:tr h="2685322">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1—7</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8—13</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14—20</a:t>
                      </a: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冷冻货</a:t>
                      </a: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一般化工品</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危险品</a:t>
                      </a: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60.00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62.00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64.00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63.00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1400.00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1500.00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1550.00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2890.00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1500.00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1800.00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 </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itchFamily="34" charset="0"/>
                          <a:ea typeface="宋体" pitchFamily="2" charset="-122"/>
                        </a:defRPr>
                      </a:lvl1pPr>
                      <a:lvl2pPr eaLnBrk="0" hangingPunct="0">
                        <a:spcBef>
                          <a:spcPct val="20000"/>
                        </a:spcBef>
                        <a:defRPr sz="2400">
                          <a:solidFill>
                            <a:schemeClr val="tx1"/>
                          </a:solidFill>
                          <a:latin typeface="Calibri" pitchFamily="34" charset="0"/>
                          <a:ea typeface="宋体" pitchFamily="2" charset="-122"/>
                        </a:defRPr>
                      </a:lvl2pPr>
                      <a:lvl3pPr eaLnBrk="0" hangingPunct="0">
                        <a:spcBef>
                          <a:spcPct val="20000"/>
                        </a:spcBef>
                        <a:defRPr sz="2000">
                          <a:solidFill>
                            <a:schemeClr val="tx1"/>
                          </a:solidFill>
                          <a:latin typeface="Calibri" pitchFamily="34" charset="0"/>
                          <a:ea typeface="宋体" pitchFamily="2" charset="-122"/>
                        </a:defRPr>
                      </a:lvl3pPr>
                      <a:lvl4pPr eaLnBrk="0" hangingPunct="0">
                        <a:spcBef>
                          <a:spcPct val="20000"/>
                        </a:spcBef>
                        <a:defRPr>
                          <a:solidFill>
                            <a:schemeClr val="tx1"/>
                          </a:solidFill>
                          <a:latin typeface="Calibri" pitchFamily="34" charset="0"/>
                          <a:ea typeface="宋体" pitchFamily="2" charset="-122"/>
                        </a:defRPr>
                      </a:lvl4pPr>
                      <a:lvl5pPr eaLnBrk="0" hangingPunct="0">
                        <a:spcBef>
                          <a:spcPct val="20000"/>
                        </a:spcBef>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2400.00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2450.00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2600.00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3750.00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2450.00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3600.00</a:t>
                      </a: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73748">
                <a:tc gridSpan="4">
                  <a:txBody>
                    <a:body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下列港口加收集装箱支线附加费：大连、青岛</a:t>
                      </a: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p>
                      <a:pPr marL="0" marR="0" lvl="0" indent="0" algn="ctr" defTabSz="914400" rtl="0" eaLnBrk="0" fontAlgn="base" latinLnBrk="0" hangingPunct="0">
                        <a:lnSpc>
                          <a:spcPct val="145000"/>
                        </a:lnSpc>
                        <a:spcBef>
                          <a:spcPct val="0"/>
                        </a:spcBef>
                        <a:spcAft>
                          <a:spcPct val="0"/>
                        </a:spcAft>
                        <a:buClrTx/>
                        <a:buSzTx/>
                        <a:buFont typeface="Arial" pitchFamily="34" charset="0"/>
                        <a:buNone/>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USD50/20’  USD90/40’  USD3/FT</a:t>
                      </a: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LCL</a:t>
                      </a: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rPr>
                        <a:t>）</a:t>
                      </a:r>
                      <a:endParaRPr kumimoji="0" lang="en-US" altLang="zh-CN" sz="1800" b="1" i="0" u="none" strike="noStrike" cap="none" normalizeH="0" baseline="0" dirty="0" smtClean="0">
                        <a:ln>
                          <a:noFill/>
                        </a:ln>
                        <a:solidFill>
                          <a:srgbClr val="000000"/>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45000"/>
                        </a:lnSpc>
                        <a:spcBef>
                          <a:spcPct val="0"/>
                        </a:spcBef>
                        <a:spcAft>
                          <a:spcPct val="0"/>
                        </a:spcAft>
                        <a:buClrTx/>
                        <a:buSzTx/>
                        <a:buFont typeface="Arial" pitchFamily="34" charset="0"/>
                        <a:buNone/>
                      </a:pPr>
                      <a:endParaRPr kumimoji="0" lang="en-US" altLang="zh-CN" sz="1800" b="1" i="0" u="none" strike="noStrike" cap="none" normalizeH="0" baseline="0" dirty="0" smtClean="0">
                        <a:ln>
                          <a:noFill/>
                        </a:ln>
                        <a:solidFill>
                          <a:schemeClr val="tx1"/>
                        </a:solidFill>
                        <a:effectLst/>
                        <a:latin typeface="Times New Roman" panose="02020603050405020304" pitchFamily="18" charset="0"/>
                        <a:ea typeface="楷体_GB2312" pitchFamily="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3" name="组合 50"/>
          <p:cNvGrpSpPr>
            <a:grpSpLocks/>
          </p:cNvGrpSpPr>
          <p:nvPr/>
        </p:nvGrpSpPr>
        <p:grpSpPr bwMode="auto">
          <a:xfrm>
            <a:off x="245772" y="198724"/>
            <a:ext cx="603250" cy="552450"/>
            <a:chOff x="0" y="0"/>
            <a:chExt cx="737947" cy="676838"/>
          </a:xfrm>
        </p:grpSpPr>
        <p:sp>
          <p:nvSpPr>
            <p:cNvPr id="4"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7"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a:t>
            </a:r>
            <a:r>
              <a:rPr lang="zh-CN" altLang="en-US" sz="2400" b="1" dirty="0" smtClean="0">
                <a:solidFill>
                  <a:prstClr val="black"/>
                </a:solidFill>
              </a:rPr>
              <a:t>计算业务案例</a:t>
            </a:r>
            <a:endParaRPr lang="zh-CN" altLang="en-US" sz="2400" b="1" dirty="0">
              <a:solidFill>
                <a:prstClr val="black"/>
              </a:solidFill>
            </a:endParaRPr>
          </a:p>
        </p:txBody>
      </p:sp>
      <p:sp>
        <p:nvSpPr>
          <p:cNvPr id="8" name="TextBox 7"/>
          <p:cNvSpPr txBox="1"/>
          <p:nvPr/>
        </p:nvSpPr>
        <p:spPr>
          <a:xfrm>
            <a:off x="6615952" y="311952"/>
            <a:ext cx="4007223" cy="646331"/>
          </a:xfrm>
          <a:prstGeom prst="rect">
            <a:avLst/>
          </a:prstGeom>
          <a:noFill/>
          <a:ln>
            <a:solidFill>
              <a:schemeClr val="tx1"/>
            </a:solidFill>
            <a:prstDash val="dash"/>
          </a:ln>
        </p:spPr>
        <p:txBody>
          <a:bodyPr wrap="square" rtlCol="0">
            <a:spAutoFit/>
          </a:bodyPr>
          <a:lstStyle/>
          <a:p>
            <a:r>
              <a:rPr lang="en-US" altLang="zh-CN" dirty="0" smtClean="0">
                <a:solidFill>
                  <a:schemeClr val="tx2"/>
                </a:solidFill>
              </a:rPr>
              <a:t>LCL - Less than container load</a:t>
            </a:r>
          </a:p>
          <a:p>
            <a:r>
              <a:rPr lang="en-US" altLang="zh-CN" dirty="0" smtClean="0">
                <a:solidFill>
                  <a:schemeClr val="tx2"/>
                </a:solidFill>
              </a:rPr>
              <a:t>FCL – Full container load</a:t>
            </a:r>
            <a:endParaRPr lang="zh-CN" altLang="en-US" dirty="0">
              <a:solidFill>
                <a:schemeClr val="tx2"/>
              </a:solidFill>
            </a:endParaRPr>
          </a:p>
        </p:txBody>
      </p:sp>
    </p:spTree>
    <p:extLst>
      <p:ext uri="{BB962C8B-B14F-4D97-AF65-F5344CB8AC3E}">
        <p14:creationId xmlns:p14="http://schemas.microsoft.com/office/powerpoint/2010/main" val="2697350341"/>
      </p:ext>
    </p:extLst>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35621" y="797146"/>
            <a:ext cx="9414456" cy="5478423"/>
          </a:xfrm>
          <a:prstGeom prst="rect">
            <a:avLst/>
          </a:prstGeom>
          <a:noFill/>
          <a:ln>
            <a:solidFill>
              <a:schemeClr val="accent1"/>
            </a:solidFill>
          </a:ln>
        </p:spPr>
        <p:txBody>
          <a:bodyPr wrap="square" rtlCol="0">
            <a:spAutoFit/>
          </a:bodyPr>
          <a:lstStyle/>
          <a:p>
            <a:pPr>
              <a:lnSpc>
                <a:spcPts val="2800"/>
              </a:lnSpc>
            </a:pPr>
            <a:r>
              <a:rPr lang="zh-CN" altLang="en-US" sz="2000" dirty="0" smtClean="0"/>
              <a:t>计算过程：</a:t>
            </a:r>
            <a:endParaRPr lang="en-US" altLang="zh-CN" sz="2000" dirty="0" smtClean="0"/>
          </a:p>
          <a:p>
            <a:pPr>
              <a:lnSpc>
                <a:spcPts val="2800"/>
              </a:lnSpc>
            </a:pPr>
            <a:r>
              <a:rPr lang="zh-CN" altLang="en-US" sz="2000" b="1" dirty="0" smtClean="0"/>
              <a:t>安全靴的海运费：</a:t>
            </a:r>
            <a:endParaRPr lang="en-US" altLang="zh-CN" sz="2000" b="1" dirty="0" smtClean="0"/>
          </a:p>
          <a:p>
            <a:pPr>
              <a:lnSpc>
                <a:spcPts val="2800"/>
              </a:lnSpc>
            </a:pPr>
            <a:r>
              <a:rPr lang="zh-CN" altLang="en-US" sz="2000" dirty="0" smtClean="0"/>
              <a:t>查得：安全靴</a:t>
            </a:r>
            <a:r>
              <a:rPr lang="en-US" altLang="zh-CN" sz="2000" dirty="0" smtClean="0"/>
              <a:t>9</a:t>
            </a:r>
            <a:r>
              <a:rPr lang="zh-CN" altLang="en-US" sz="2000" dirty="0" smtClean="0"/>
              <a:t>级，大连</a:t>
            </a:r>
            <a:r>
              <a:rPr lang="en-US" altLang="zh-CN" sz="2000" dirty="0" smtClean="0"/>
              <a:t>——</a:t>
            </a:r>
            <a:r>
              <a:rPr lang="zh-CN" altLang="en-US" sz="2000" dirty="0" smtClean="0"/>
              <a:t>巴林港，</a:t>
            </a:r>
            <a:r>
              <a:rPr lang="en-US" altLang="zh-CN" sz="2000" dirty="0" smtClean="0"/>
              <a:t>20</a:t>
            </a:r>
            <a:r>
              <a:rPr lang="zh-CN" altLang="en-US" sz="2000" dirty="0" smtClean="0"/>
              <a:t>英尺集装箱包箱费率：</a:t>
            </a:r>
            <a:r>
              <a:rPr lang="en-US" altLang="zh-CN" sz="2000" dirty="0" smtClean="0"/>
              <a:t>1500</a:t>
            </a:r>
            <a:r>
              <a:rPr lang="zh-CN" altLang="en-US" sz="2000" dirty="0" smtClean="0"/>
              <a:t>美元，支线附加费</a:t>
            </a:r>
            <a:r>
              <a:rPr lang="en-US" altLang="zh-CN" sz="2000" dirty="0" smtClean="0"/>
              <a:t>50</a:t>
            </a:r>
            <a:r>
              <a:rPr lang="zh-CN" altLang="en-US" sz="2000" dirty="0" smtClean="0"/>
              <a:t>美元。</a:t>
            </a:r>
            <a:endParaRPr lang="en-US" altLang="zh-CN" sz="2000" dirty="0" smtClean="0"/>
          </a:p>
          <a:p>
            <a:pPr>
              <a:lnSpc>
                <a:spcPts val="2800"/>
              </a:lnSpc>
            </a:pPr>
            <a:r>
              <a:rPr lang="zh-CN" altLang="en-US" sz="2000" dirty="0" smtClean="0"/>
              <a:t>合计：</a:t>
            </a:r>
            <a:r>
              <a:rPr lang="en-US" altLang="zh-CN" sz="2000" dirty="0" smtClean="0"/>
              <a:t>1550</a:t>
            </a:r>
            <a:r>
              <a:rPr lang="zh-CN" altLang="en-US" sz="2000" dirty="0" smtClean="0"/>
              <a:t>美元</a:t>
            </a:r>
            <a:r>
              <a:rPr lang="en-US" altLang="zh-CN" sz="2000" dirty="0" smtClean="0"/>
              <a:t>/20’</a:t>
            </a:r>
            <a:r>
              <a:rPr lang="zh-CN" altLang="en-US" sz="2000" dirty="0" smtClean="0"/>
              <a:t>，每双鞋分摊的海运费：</a:t>
            </a:r>
            <a:r>
              <a:rPr lang="en-US" altLang="zh-CN" sz="2000" dirty="0" smtClean="0"/>
              <a:t>1550/2208=0.702</a:t>
            </a:r>
            <a:r>
              <a:rPr lang="zh-CN" altLang="en-US" sz="2000" dirty="0" smtClean="0"/>
              <a:t>美元</a:t>
            </a:r>
            <a:r>
              <a:rPr lang="en-US" altLang="zh-CN" sz="2000" dirty="0" smtClean="0"/>
              <a:t>/</a:t>
            </a:r>
            <a:r>
              <a:rPr lang="zh-CN" altLang="en-US" sz="2000" dirty="0" smtClean="0"/>
              <a:t>双。</a:t>
            </a:r>
            <a:endParaRPr lang="en-US" altLang="zh-CN" sz="2000" dirty="0" smtClean="0"/>
          </a:p>
          <a:p>
            <a:pPr>
              <a:lnSpc>
                <a:spcPts val="2800"/>
              </a:lnSpc>
            </a:pPr>
            <a:r>
              <a:rPr lang="zh-CN" altLang="en-US" sz="2000" b="1" dirty="0" smtClean="0"/>
              <a:t>骑兵靴的海运费：</a:t>
            </a:r>
            <a:endParaRPr lang="en-US" altLang="zh-CN" sz="2000" b="1" dirty="0" smtClean="0"/>
          </a:p>
          <a:p>
            <a:pPr>
              <a:lnSpc>
                <a:spcPts val="2800"/>
              </a:lnSpc>
            </a:pPr>
            <a:r>
              <a:rPr lang="zh-CN" altLang="en-US" sz="2000" dirty="0" smtClean="0"/>
              <a:t>查得：骑兵靴</a:t>
            </a:r>
            <a:r>
              <a:rPr lang="en-US" altLang="zh-CN" sz="2000" dirty="0" smtClean="0"/>
              <a:t>9</a:t>
            </a:r>
            <a:r>
              <a:rPr lang="zh-CN" altLang="en-US" sz="2000" dirty="0" smtClean="0"/>
              <a:t>级，运费计收标准：</a:t>
            </a:r>
            <a:r>
              <a:rPr lang="en-US" altLang="zh-CN" sz="2000" dirty="0" smtClean="0"/>
              <a:t>W/M</a:t>
            </a:r>
          </a:p>
          <a:p>
            <a:pPr>
              <a:lnSpc>
                <a:spcPts val="2800"/>
              </a:lnSpc>
            </a:pPr>
            <a:r>
              <a:rPr lang="zh-CN" altLang="en-US" sz="2000" dirty="0" smtClean="0"/>
              <a:t>一个纸箱的体积：</a:t>
            </a:r>
            <a:r>
              <a:rPr lang="en-US" altLang="zh-CN" sz="2000" dirty="0">
                <a:latin typeface="Times New Roman" panose="02020603050405020304" pitchFamily="18" charset="0"/>
                <a:cs typeface="Times New Roman" panose="02020603050405020304" pitchFamily="18" charset="0"/>
              </a:rPr>
              <a:t> 0.1482</a:t>
            </a:r>
            <a:r>
              <a:rPr lang="zh-CN" altLang="en-US" sz="2000" dirty="0" smtClean="0">
                <a:latin typeface="Times New Roman" panose="02020603050405020304" pitchFamily="18" charset="0"/>
                <a:cs typeface="Times New Roman" panose="02020603050405020304" pitchFamily="18" charset="0"/>
              </a:rPr>
              <a:t>立方米，一个纸箱的毛重：</a:t>
            </a:r>
            <a:r>
              <a:rPr lang="en-US" altLang="zh-CN" sz="2000" dirty="0" smtClean="0">
                <a:latin typeface="Times New Roman" panose="02020603050405020304" pitchFamily="18" charset="0"/>
                <a:cs typeface="Times New Roman" panose="02020603050405020304" pitchFamily="18" charset="0"/>
              </a:rPr>
              <a:t>0.029</a:t>
            </a:r>
            <a:r>
              <a:rPr lang="zh-CN" altLang="en-US" sz="2000" dirty="0" smtClean="0">
                <a:latin typeface="Times New Roman" panose="02020603050405020304" pitchFamily="18" charset="0"/>
                <a:cs typeface="Times New Roman" panose="02020603050405020304" pitchFamily="18" charset="0"/>
              </a:rPr>
              <a:t>吨（</a:t>
            </a:r>
            <a:r>
              <a:rPr lang="en-US" altLang="zh-CN" sz="2000" dirty="0" smtClean="0">
                <a:latin typeface="Times New Roman" panose="02020603050405020304" pitchFamily="18" charset="0"/>
                <a:cs typeface="Times New Roman" panose="02020603050405020304" pitchFamily="18" charset="0"/>
              </a:rPr>
              <a:t>29kg</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smtClean="0">
                <a:latin typeface="Times New Roman" panose="02020603050405020304" pitchFamily="18" charset="0"/>
                <a:cs typeface="Times New Roman" panose="02020603050405020304" pitchFamily="18" charset="0"/>
              </a:rPr>
              <a:t>故采用</a:t>
            </a:r>
            <a:r>
              <a:rPr lang="zh-CN" altLang="en-US" sz="2000" dirty="0">
                <a:latin typeface="Times New Roman" panose="02020603050405020304" pitchFamily="18" charset="0"/>
                <a:cs typeface="Times New Roman" panose="02020603050405020304" pitchFamily="18" charset="0"/>
              </a:rPr>
              <a:t>尺码</a:t>
            </a:r>
            <a:r>
              <a:rPr lang="zh-CN" altLang="en-US" sz="2000" dirty="0" smtClean="0">
                <a:latin typeface="Times New Roman" panose="02020603050405020304" pitchFamily="18" charset="0"/>
                <a:cs typeface="Times New Roman" panose="02020603050405020304" pitchFamily="18" charset="0"/>
              </a:rPr>
              <a:t>吨</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smtClean="0">
                <a:latin typeface="Times New Roman" panose="02020603050405020304" pitchFamily="18" charset="0"/>
                <a:cs typeface="Times New Roman" panose="02020603050405020304" pitchFamily="18" charset="0"/>
              </a:rPr>
              <a:t>基本运费：</a:t>
            </a:r>
            <a:r>
              <a:rPr lang="en-US" altLang="zh-CN" sz="2000" dirty="0" smtClean="0">
                <a:latin typeface="Times New Roman" panose="02020603050405020304" pitchFamily="18" charset="0"/>
                <a:cs typeface="Times New Roman" panose="02020603050405020304" pitchFamily="18" charset="0"/>
              </a:rPr>
              <a:t>62</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立方米</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smtClean="0">
                <a:latin typeface="Times New Roman" panose="02020603050405020304" pitchFamily="18" charset="0"/>
                <a:cs typeface="Times New Roman" panose="02020603050405020304" pitchFamily="18" charset="0"/>
              </a:rPr>
              <a:t>支线附加费：</a:t>
            </a:r>
            <a:r>
              <a:rPr lang="en-US" altLang="zh-CN" sz="2000" dirty="0" smtClean="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立方米</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smtClean="0">
                <a:latin typeface="Times New Roman" panose="02020603050405020304" pitchFamily="18" charset="0"/>
                <a:cs typeface="Times New Roman" panose="02020603050405020304" pitchFamily="18" charset="0"/>
              </a:rPr>
              <a:t>每立方米的海运费：</a:t>
            </a:r>
            <a:r>
              <a:rPr lang="en-US" altLang="zh-CN" sz="2000" dirty="0" smtClean="0">
                <a:latin typeface="Times New Roman" panose="02020603050405020304" pitchFamily="18" charset="0"/>
                <a:cs typeface="Times New Roman" panose="02020603050405020304" pitchFamily="18" charset="0"/>
              </a:rPr>
              <a:t>65</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62+3</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smtClean="0">
                <a:latin typeface="Times New Roman" panose="02020603050405020304" pitchFamily="18" charset="0"/>
                <a:cs typeface="Times New Roman" panose="02020603050405020304" pitchFamily="18" charset="0"/>
              </a:rPr>
              <a:t>每箱运费</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箱体积*每立方米运费</a:t>
            </a:r>
            <a:r>
              <a:rPr lang="en-US" altLang="zh-CN" sz="2000" dirty="0" smtClean="0">
                <a:latin typeface="Times New Roman" panose="02020603050405020304" pitchFamily="18" charset="0"/>
                <a:cs typeface="Times New Roman" panose="02020603050405020304" pitchFamily="18" charset="0"/>
              </a:rPr>
              <a:t>=0.1482</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65=9.633</a:t>
            </a:r>
            <a:r>
              <a:rPr lang="zh-CN" altLang="en-US" sz="2000" dirty="0" smtClean="0">
                <a:latin typeface="Times New Roman" panose="02020603050405020304" pitchFamily="18" charset="0"/>
                <a:cs typeface="Times New Roman" panose="02020603050405020304" pitchFamily="18" charset="0"/>
              </a:rPr>
              <a:t>美元</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a:latin typeface="Times New Roman" panose="02020603050405020304" pitchFamily="18" charset="0"/>
                <a:cs typeface="Times New Roman" panose="02020603050405020304" pitchFamily="18" charset="0"/>
              </a:rPr>
              <a:t>每双</a:t>
            </a:r>
            <a:r>
              <a:rPr lang="zh-CN" altLang="en-US" sz="2000" dirty="0" smtClean="0">
                <a:latin typeface="Times New Roman" panose="02020603050405020304" pitchFamily="18" charset="0"/>
                <a:cs typeface="Times New Roman" panose="02020603050405020304" pitchFamily="18" charset="0"/>
              </a:rPr>
              <a:t>鞋的运费：</a:t>
            </a:r>
            <a:r>
              <a:rPr lang="en-US" altLang="zh-CN" sz="2000" dirty="0" smtClean="0">
                <a:latin typeface="Times New Roman" panose="02020603050405020304" pitchFamily="18" charset="0"/>
                <a:cs typeface="Times New Roman" panose="02020603050405020304" pitchFamily="18" charset="0"/>
              </a:rPr>
              <a:t>9.633/12=0.8028</a:t>
            </a:r>
            <a:r>
              <a:rPr lang="zh-CN" altLang="en-US" sz="2000" dirty="0" smtClean="0">
                <a:latin typeface="Times New Roman" panose="02020603050405020304" pitchFamily="18" charset="0"/>
                <a:cs typeface="Times New Roman" panose="02020603050405020304" pitchFamily="18" charset="0"/>
              </a:rPr>
              <a:t>美元</a:t>
            </a:r>
            <a:endParaRPr lang="en-US" altLang="zh-CN" sz="2000" dirty="0" smtClean="0">
              <a:latin typeface="Times New Roman" panose="02020603050405020304" pitchFamily="18" charset="0"/>
              <a:cs typeface="Times New Roman" panose="02020603050405020304" pitchFamily="18" charset="0"/>
            </a:endParaRPr>
          </a:p>
          <a:p>
            <a:pPr>
              <a:lnSpc>
                <a:spcPts val="2800"/>
              </a:lnSpc>
            </a:pPr>
            <a:r>
              <a:rPr lang="zh-CN" altLang="en-US" sz="2000" dirty="0">
                <a:latin typeface="Times New Roman" panose="02020603050405020304" pitchFamily="18" charset="0"/>
                <a:cs typeface="Times New Roman" panose="02020603050405020304" pitchFamily="18" charset="0"/>
              </a:rPr>
              <a:t>总的海运费</a:t>
            </a:r>
            <a:r>
              <a:rPr lang="en-US" altLang="zh-CN" sz="2000" dirty="0">
                <a:latin typeface="Times New Roman" panose="02020603050405020304" pitchFamily="18" charset="0"/>
                <a:cs typeface="Times New Roman" panose="02020603050405020304" pitchFamily="18" charset="0"/>
              </a:rPr>
              <a:t>=84</a:t>
            </a:r>
            <a:r>
              <a:rPr lang="zh-CN" altLang="en-US" sz="2000" dirty="0">
                <a:latin typeface="Times New Roman" panose="02020603050405020304" pitchFamily="18" charset="0"/>
                <a:cs typeface="Times New Roman" panose="02020603050405020304" pitchFamily="18" charset="0"/>
              </a:rPr>
              <a:t>箱</a:t>
            </a:r>
            <a:r>
              <a:rPr lang="en-US" altLang="zh-CN" sz="2000" dirty="0">
                <a:latin typeface="Times New Roman" panose="02020603050405020304" pitchFamily="18" charset="0"/>
                <a:cs typeface="Times New Roman" panose="02020603050405020304" pitchFamily="18" charset="0"/>
              </a:rPr>
              <a:t>*0.1482*65=809.172</a:t>
            </a:r>
            <a:r>
              <a:rPr lang="zh-CN" altLang="en-US" sz="2000" dirty="0">
                <a:latin typeface="Times New Roman" panose="02020603050405020304" pitchFamily="18" charset="0"/>
                <a:cs typeface="Times New Roman" panose="02020603050405020304" pitchFamily="18" charset="0"/>
              </a:rPr>
              <a:t>美元</a:t>
            </a:r>
            <a:r>
              <a:rPr lang="en-US" altLang="zh-CN" sz="2000" dirty="0">
                <a:latin typeface="Times New Roman" panose="02020603050405020304" pitchFamily="18" charset="0"/>
                <a:cs typeface="Times New Roman" panose="02020603050405020304" pitchFamily="18" charset="0"/>
              </a:rPr>
              <a:t> [1008</a:t>
            </a:r>
            <a:r>
              <a:rPr lang="zh-CN" altLang="en-US" sz="2000" dirty="0">
                <a:latin typeface="Times New Roman" panose="02020603050405020304" pitchFamily="18" charset="0"/>
                <a:cs typeface="Times New Roman" panose="02020603050405020304" pitchFamily="18" charset="0"/>
              </a:rPr>
              <a:t>双</a:t>
            </a:r>
            <a:r>
              <a:rPr lang="en-US" altLang="zh-CN" sz="2000" dirty="0">
                <a:latin typeface="Times New Roman" panose="02020603050405020304" pitchFamily="18" charset="0"/>
                <a:cs typeface="Times New Roman" panose="02020603050405020304" pitchFamily="18" charset="0"/>
              </a:rPr>
              <a:t>/12</a:t>
            </a:r>
            <a:r>
              <a:rPr lang="zh-CN" altLang="en-US" sz="2000" dirty="0">
                <a:latin typeface="Times New Roman" panose="02020603050405020304" pitchFamily="18" charset="0"/>
                <a:cs typeface="Times New Roman" panose="02020603050405020304" pitchFamily="18" charset="0"/>
              </a:rPr>
              <a:t>（每箱装</a:t>
            </a:r>
            <a:r>
              <a:rPr lang="en-US" altLang="zh-CN" sz="2000" dirty="0">
                <a:latin typeface="Times New Roman" panose="02020603050405020304" pitchFamily="18" charset="0"/>
                <a:cs typeface="Times New Roman" panose="02020603050405020304" pitchFamily="18" charset="0"/>
              </a:rPr>
              <a:t>12</a:t>
            </a:r>
            <a:r>
              <a:rPr lang="zh-CN" altLang="en-US" sz="2000" dirty="0">
                <a:latin typeface="Times New Roman" panose="02020603050405020304" pitchFamily="18" charset="0"/>
                <a:cs typeface="Times New Roman" panose="02020603050405020304" pitchFamily="18" charset="0"/>
              </a:rPr>
              <a:t>双）</a:t>
            </a:r>
            <a:r>
              <a:rPr lang="en-US" altLang="zh-CN" sz="2000" dirty="0">
                <a:latin typeface="Times New Roman" panose="02020603050405020304" pitchFamily="18" charset="0"/>
                <a:cs typeface="Times New Roman" panose="02020603050405020304" pitchFamily="18" charset="0"/>
              </a:rPr>
              <a:t>=84</a:t>
            </a:r>
            <a:r>
              <a:rPr lang="zh-CN" altLang="en-US" sz="2000" dirty="0">
                <a:latin typeface="Times New Roman" panose="02020603050405020304" pitchFamily="18" charset="0"/>
                <a:cs typeface="Times New Roman" panose="02020603050405020304" pitchFamily="18" charset="0"/>
              </a:rPr>
              <a:t>箱</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grpSp>
        <p:nvGrpSpPr>
          <p:cNvPr id="3" name="组合 50"/>
          <p:cNvGrpSpPr>
            <a:grpSpLocks/>
          </p:cNvGrpSpPr>
          <p:nvPr/>
        </p:nvGrpSpPr>
        <p:grpSpPr bwMode="auto">
          <a:xfrm>
            <a:off x="245772" y="198724"/>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prstClr val="black"/>
                </a:solidFill>
              </a:rPr>
              <a:t>集装箱货运费的</a:t>
            </a:r>
            <a:r>
              <a:rPr lang="zh-CN" altLang="en-US" sz="2400" b="1" dirty="0" smtClean="0">
                <a:solidFill>
                  <a:prstClr val="black"/>
                </a:solidFill>
              </a:rPr>
              <a:t>计算业务案例</a:t>
            </a:r>
            <a:endParaRPr lang="zh-CN" altLang="en-US" sz="2400" b="1" dirty="0">
              <a:solidFill>
                <a:prstClr val="black"/>
              </a:solidFill>
            </a:endParaRPr>
          </a:p>
        </p:txBody>
      </p:sp>
    </p:spTree>
    <p:extLst>
      <p:ext uri="{BB962C8B-B14F-4D97-AF65-F5344CB8AC3E}">
        <p14:creationId xmlns:p14="http://schemas.microsoft.com/office/powerpoint/2010/main" val="3018777329"/>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left)">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wipe(left)">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wipe(left)">
                                      <p:cBhvr>
                                        <p:cTn id="50" dur="500"/>
                                        <p:tgtEl>
                                          <p:spTgt spid="4">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wipe(left)">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
                                            <p:txEl>
                                              <p:pRg st="11" end="11"/>
                                            </p:txEl>
                                          </p:spTgt>
                                        </p:tgtEl>
                                        <p:attrNameLst>
                                          <p:attrName>style.visibility</p:attrName>
                                        </p:attrNameLst>
                                      </p:cBhvr>
                                      <p:to>
                                        <p:strVal val="visible"/>
                                      </p:to>
                                    </p:set>
                                    <p:animEffect transition="in" filter="wipe(left)">
                                      <p:cBhvr>
                                        <p:cTn id="60" dur="500"/>
                                        <p:tgtEl>
                                          <p:spTgt spid="4">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Effect transition="in" filter="wipe(left)">
                                      <p:cBhvr>
                                        <p:cTn id="65" dur="500"/>
                                        <p:tgtEl>
                                          <p:spTgt spid="4">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
                                            <p:txEl>
                                              <p:pRg st="13" end="13"/>
                                            </p:txEl>
                                          </p:spTgt>
                                        </p:tgtEl>
                                        <p:attrNameLst>
                                          <p:attrName>style.visibility</p:attrName>
                                        </p:attrNameLst>
                                      </p:cBhvr>
                                      <p:to>
                                        <p:strVal val="visible"/>
                                      </p:to>
                                    </p:set>
                                    <p:animEffect transition="in" filter="wipe(left)">
                                      <p:cBhvr>
                                        <p:cTn id="70"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任务实施</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6232419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391207726"/>
              </p:ext>
            </p:extLst>
          </p:nvPr>
        </p:nvGraphicFramePr>
        <p:xfrm>
          <a:off x="1328049" y="1930494"/>
          <a:ext cx="8975144" cy="3286755"/>
        </p:xfrm>
        <a:graphic>
          <a:graphicData uri="http://schemas.openxmlformats.org/drawingml/2006/table">
            <a:tbl>
              <a:tblPr firstRow="1" bandRow="1">
                <a:tableStyleId>{5C22544A-7EE6-4342-B048-85BDC9FD1C3A}</a:tableStyleId>
              </a:tblPr>
              <a:tblGrid>
                <a:gridCol w="2600007"/>
                <a:gridCol w="6375137"/>
              </a:tblGrid>
              <a:tr h="268906">
                <a:tc>
                  <a:txBody>
                    <a:bodyPr/>
                    <a:lstStyle/>
                    <a:p>
                      <a:r>
                        <a:rPr lang="zh-CN" altLang="en-US" sz="2000" dirty="0" smtClean="0"/>
                        <a:t>货物</a:t>
                      </a:r>
                      <a:endParaRPr lang="zh-CN" altLang="en-US" sz="2000" dirty="0"/>
                    </a:p>
                  </a:txBody>
                  <a:tcPr/>
                </a:tc>
                <a:tc>
                  <a:txBody>
                    <a:bodyPr/>
                    <a:lstStyle/>
                    <a:p>
                      <a:r>
                        <a:rPr lang="zh-CN" altLang="en-US" sz="2000" dirty="0" smtClean="0"/>
                        <a:t>白瓜子，</a:t>
                      </a:r>
                      <a:r>
                        <a:rPr lang="en-US" altLang="zh-CN" sz="2000" dirty="0" smtClean="0"/>
                        <a:t>14</a:t>
                      </a:r>
                      <a:r>
                        <a:rPr lang="zh-CN" altLang="en-US" sz="2000" dirty="0" smtClean="0"/>
                        <a:t>厘米以上</a:t>
                      </a:r>
                      <a:endParaRPr lang="zh-CN" altLang="en-US" sz="2000" dirty="0"/>
                    </a:p>
                  </a:txBody>
                  <a:tcPr/>
                </a:tc>
              </a:tr>
              <a:tr h="268906">
                <a:tc>
                  <a:txBody>
                    <a:bodyPr/>
                    <a:lstStyle/>
                    <a:p>
                      <a:r>
                        <a:rPr lang="zh-CN" altLang="en-US" sz="2000" dirty="0" smtClean="0"/>
                        <a:t>包装</a:t>
                      </a:r>
                      <a:endParaRPr lang="zh-CN" altLang="en-US" sz="2000" dirty="0"/>
                    </a:p>
                  </a:txBody>
                  <a:tcPr/>
                </a:tc>
                <a:tc>
                  <a:txBody>
                    <a:bodyPr/>
                    <a:lstStyle/>
                    <a:p>
                      <a:r>
                        <a:rPr lang="en-US" altLang="zh-CN" sz="2000" dirty="0" smtClean="0"/>
                        <a:t>30</a:t>
                      </a:r>
                      <a:r>
                        <a:rPr lang="zh-CN" altLang="en-US" sz="2000" dirty="0" smtClean="0"/>
                        <a:t>公斤塑料编织袋，装满货物后体积：</a:t>
                      </a:r>
                      <a:r>
                        <a:rPr lang="en-US" altLang="zh-CN" sz="2000" dirty="0" smtClean="0"/>
                        <a:t>0.075</a:t>
                      </a:r>
                      <a:r>
                        <a:rPr lang="zh-CN" altLang="en-US" sz="2000" dirty="0" smtClean="0"/>
                        <a:t>立方米</a:t>
                      </a:r>
                      <a:endParaRPr lang="zh-CN" altLang="en-US" sz="2000" dirty="0"/>
                    </a:p>
                  </a:txBody>
                  <a:tcPr/>
                </a:tc>
              </a:tr>
              <a:tr h="268906">
                <a:tc>
                  <a:txBody>
                    <a:bodyPr/>
                    <a:lstStyle/>
                    <a:p>
                      <a:r>
                        <a:rPr lang="zh-CN" altLang="en-US" sz="2000" dirty="0" smtClean="0"/>
                        <a:t>每袋的毛净重</a:t>
                      </a:r>
                      <a:endParaRPr lang="zh-CN" altLang="en-US" sz="2000" dirty="0"/>
                    </a:p>
                  </a:txBody>
                  <a:tcPr/>
                </a:tc>
                <a:tc>
                  <a:txBody>
                    <a:bodyPr/>
                    <a:lstStyle/>
                    <a:p>
                      <a:r>
                        <a:rPr lang="zh-CN" altLang="en-US" sz="2000" dirty="0" smtClean="0"/>
                        <a:t>净重：</a:t>
                      </a:r>
                      <a:r>
                        <a:rPr lang="en-US" altLang="zh-CN" sz="2000" dirty="0" smtClean="0"/>
                        <a:t>30</a:t>
                      </a:r>
                      <a:r>
                        <a:rPr lang="zh-CN" altLang="en-US" sz="2000" dirty="0" smtClean="0"/>
                        <a:t>公斤</a:t>
                      </a:r>
                      <a:r>
                        <a:rPr lang="en-US" altLang="zh-CN" sz="2000" dirty="0" smtClean="0"/>
                        <a:t>/</a:t>
                      </a:r>
                      <a:r>
                        <a:rPr lang="zh-CN" altLang="en-US" sz="2000" dirty="0" smtClean="0"/>
                        <a:t>袋；毛重：</a:t>
                      </a:r>
                      <a:r>
                        <a:rPr lang="en-US" altLang="zh-CN" sz="2000" dirty="0" smtClean="0"/>
                        <a:t>30.1</a:t>
                      </a:r>
                      <a:r>
                        <a:rPr lang="zh-CN" altLang="en-US" sz="2000" dirty="0" smtClean="0"/>
                        <a:t>公斤</a:t>
                      </a:r>
                      <a:r>
                        <a:rPr lang="en-US" altLang="zh-CN" sz="2000" dirty="0" smtClean="0"/>
                        <a:t>/</a:t>
                      </a:r>
                      <a:r>
                        <a:rPr lang="zh-CN" altLang="en-US" sz="2000" dirty="0" smtClean="0"/>
                        <a:t>袋</a:t>
                      </a:r>
                      <a:endParaRPr lang="zh-CN" altLang="en-US" sz="2000" dirty="0"/>
                    </a:p>
                  </a:txBody>
                  <a:tcPr/>
                </a:tc>
              </a:tr>
              <a:tr h="268906">
                <a:tc>
                  <a:txBody>
                    <a:bodyPr/>
                    <a:lstStyle/>
                    <a:p>
                      <a:r>
                        <a:rPr lang="zh-CN" altLang="en-US" sz="2000" dirty="0" smtClean="0"/>
                        <a:t>供货价格</a:t>
                      </a:r>
                      <a:endParaRPr lang="zh-CN" altLang="en-US" sz="2000" dirty="0"/>
                    </a:p>
                  </a:txBody>
                  <a:tcPr/>
                </a:tc>
                <a:tc>
                  <a:txBody>
                    <a:bodyPr/>
                    <a:lstStyle/>
                    <a:p>
                      <a:r>
                        <a:rPr lang="zh-CN" altLang="en-US" sz="2000" dirty="0" smtClean="0"/>
                        <a:t>含增值税价格：</a:t>
                      </a:r>
                      <a:r>
                        <a:rPr lang="en-US" altLang="zh-CN" sz="2000" dirty="0" smtClean="0"/>
                        <a:t>18885</a:t>
                      </a:r>
                      <a:r>
                        <a:rPr lang="zh-CN" altLang="en-US" sz="2000" dirty="0" smtClean="0"/>
                        <a:t>元</a:t>
                      </a:r>
                      <a:r>
                        <a:rPr lang="en-US" altLang="zh-CN" sz="2000" dirty="0" smtClean="0"/>
                        <a:t>/</a:t>
                      </a:r>
                      <a:r>
                        <a:rPr lang="zh-CN" altLang="en-US" sz="2000" dirty="0" smtClean="0"/>
                        <a:t>吨，增值税率</a:t>
                      </a:r>
                      <a:r>
                        <a:rPr lang="en-US" altLang="zh-CN" sz="2000" dirty="0" smtClean="0"/>
                        <a:t>13%</a:t>
                      </a:r>
                      <a:r>
                        <a:rPr lang="zh-CN" altLang="en-US" sz="2000" dirty="0" smtClean="0"/>
                        <a:t>，</a:t>
                      </a:r>
                      <a:endParaRPr lang="zh-CN" altLang="en-US" sz="2000" dirty="0"/>
                    </a:p>
                  </a:txBody>
                  <a:tcPr/>
                </a:tc>
              </a:tr>
              <a:tr h="445176">
                <a:tc>
                  <a:txBody>
                    <a:bodyPr/>
                    <a:lstStyle/>
                    <a:p>
                      <a:r>
                        <a:rPr lang="zh-CN" altLang="en-US" sz="2000" dirty="0" smtClean="0"/>
                        <a:t>增值税率</a:t>
                      </a:r>
                      <a:endParaRPr lang="zh-CN"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rPr>
                        <a:t>13%</a:t>
                      </a:r>
                      <a:endParaRPr lang="zh-CN" altLang="en-US" sz="2000" dirty="0" smtClean="0">
                        <a:solidFill>
                          <a:schemeClr val="tx1"/>
                        </a:solidFill>
                      </a:endParaRPr>
                    </a:p>
                  </a:txBody>
                  <a:tcPr/>
                </a:tc>
              </a:tr>
              <a:tr h="268906">
                <a:tc>
                  <a:txBody>
                    <a:bodyPr/>
                    <a:lstStyle/>
                    <a:p>
                      <a:r>
                        <a:rPr lang="zh-CN" altLang="en-US" sz="2000" dirty="0" smtClean="0"/>
                        <a:t>出口退税率</a:t>
                      </a:r>
                      <a:endParaRPr lang="zh-CN"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rPr>
                        <a:t>5%</a:t>
                      </a:r>
                      <a:endParaRPr lang="zh-CN" altLang="en-US" sz="2000" dirty="0" smtClean="0">
                        <a:solidFill>
                          <a:schemeClr val="tx1"/>
                        </a:solidFill>
                      </a:endParaRPr>
                    </a:p>
                  </a:txBody>
                  <a:tcPr/>
                </a:tc>
              </a:tr>
              <a:tr h="464139">
                <a:tc>
                  <a:txBody>
                    <a:bodyPr/>
                    <a:lstStyle/>
                    <a:p>
                      <a:r>
                        <a:rPr lang="zh-CN" altLang="en-US" sz="2000" dirty="0" smtClean="0"/>
                        <a:t>交货期</a:t>
                      </a:r>
                      <a:endParaRPr lang="zh-CN" altLang="en-US" sz="2000" dirty="0"/>
                    </a:p>
                  </a:txBody>
                  <a:tcPr/>
                </a:tc>
                <a:tc>
                  <a:txBody>
                    <a:bodyPr/>
                    <a:lstStyle/>
                    <a:p>
                      <a:r>
                        <a:rPr lang="zh-CN" altLang="en-US" sz="2000" dirty="0" smtClean="0">
                          <a:solidFill>
                            <a:schemeClr val="tx1"/>
                          </a:solidFill>
                        </a:rPr>
                        <a:t>收到订单后</a:t>
                      </a:r>
                      <a:r>
                        <a:rPr lang="en-US" altLang="zh-CN" sz="2000" dirty="0" smtClean="0">
                          <a:solidFill>
                            <a:schemeClr val="tx1"/>
                          </a:solidFill>
                        </a:rPr>
                        <a:t>2</a:t>
                      </a:r>
                      <a:r>
                        <a:rPr lang="zh-CN" altLang="en-US" sz="2000" dirty="0" smtClean="0">
                          <a:solidFill>
                            <a:schemeClr val="tx1"/>
                          </a:solidFill>
                        </a:rPr>
                        <a:t>个月装运</a:t>
                      </a:r>
                      <a:endParaRPr lang="zh-CN" altLang="en-US" sz="2000" dirty="0">
                        <a:solidFill>
                          <a:schemeClr val="tx1"/>
                        </a:solidFill>
                      </a:endParaRPr>
                    </a:p>
                  </a:txBody>
                  <a:tcPr/>
                </a:tc>
              </a:tr>
              <a:tr h="268906">
                <a:tc>
                  <a:txBody>
                    <a:bodyPr/>
                    <a:lstStyle/>
                    <a:p>
                      <a:r>
                        <a:rPr lang="zh-CN" altLang="en-US" sz="2000" dirty="0" smtClean="0"/>
                        <a:t>支付方式和交货地点</a:t>
                      </a:r>
                      <a:endParaRPr lang="zh-CN" altLang="en-US" sz="2000" dirty="0"/>
                    </a:p>
                  </a:txBody>
                  <a:tcPr/>
                </a:tc>
                <a:tc>
                  <a:txBody>
                    <a:bodyPr/>
                    <a:lstStyle/>
                    <a:p>
                      <a:r>
                        <a:rPr lang="zh-CN" altLang="en-US" sz="2000" dirty="0" smtClean="0"/>
                        <a:t>生产前预付</a:t>
                      </a:r>
                      <a:r>
                        <a:rPr lang="en-US" altLang="zh-CN" sz="2000" dirty="0" smtClean="0"/>
                        <a:t>90%</a:t>
                      </a:r>
                      <a:r>
                        <a:rPr lang="zh-CN" altLang="en-US" sz="2000" dirty="0" smtClean="0"/>
                        <a:t>，交货后支付余款；工厂交货</a:t>
                      </a:r>
                      <a:endParaRPr lang="zh-CN" altLang="en-US" sz="2000" dirty="0"/>
                    </a:p>
                  </a:txBody>
                  <a:tcPr/>
                </a:tc>
              </a:tr>
            </a:tbl>
          </a:graphicData>
        </a:graphic>
      </p:graphicFrame>
      <p:grpSp>
        <p:nvGrpSpPr>
          <p:cNvPr id="4" name="组合 50"/>
          <p:cNvGrpSpPr>
            <a:grpSpLocks/>
          </p:cNvGrpSpPr>
          <p:nvPr/>
        </p:nvGrpSpPr>
        <p:grpSpPr bwMode="auto">
          <a:xfrm>
            <a:off x="245772" y="198724"/>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货物基本情况</a:t>
            </a:r>
            <a:endParaRPr lang="zh-CN" altLang="en-US" sz="2400" b="1" dirty="0">
              <a:solidFill>
                <a:prstClr val="black"/>
              </a:solidFill>
            </a:endParaRPr>
          </a:p>
        </p:txBody>
      </p:sp>
    </p:spTree>
    <p:extLst>
      <p:ext uri="{BB962C8B-B14F-4D97-AF65-F5344CB8AC3E}">
        <p14:creationId xmlns:p14="http://schemas.microsoft.com/office/powerpoint/2010/main" val="669901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79711" y="1436815"/>
            <a:ext cx="7202925" cy="1536511"/>
          </a:xfrm>
          <a:prstGeom prst="rect">
            <a:avLst/>
          </a:prstGeom>
          <a:noFill/>
          <a:ln>
            <a:solidFill>
              <a:srgbClr val="0070C0"/>
            </a:solidFill>
          </a:ln>
        </p:spPr>
        <p:txBody>
          <a:bodyPr wrap="square" rtlCol="0">
            <a:spAutoFit/>
          </a:bodyPr>
          <a:lstStyle/>
          <a:p>
            <a:pPr>
              <a:lnSpc>
                <a:spcPct val="150000"/>
              </a:lnSpc>
            </a:pPr>
            <a:r>
              <a:rPr lang="zh-CN" altLang="en-US" sz="2200" dirty="0" smtClean="0">
                <a:latin typeface="+mn-ea"/>
              </a:rPr>
              <a:t>查询海运费：咨询货运代理公司青岛运往台湾高雄的海运费，不同的船公司，海运费不尽相同，取性价比相对较高的船公司的海运费为：</a:t>
            </a:r>
            <a:endParaRPr lang="en-US" altLang="zh-CN" sz="2200" dirty="0" smtClean="0">
              <a:latin typeface="+mn-ea"/>
            </a:endParaRPr>
          </a:p>
        </p:txBody>
      </p:sp>
      <p:sp>
        <p:nvSpPr>
          <p:cNvPr id="7" name="文本框 6"/>
          <p:cNvSpPr txBox="1"/>
          <p:nvPr/>
        </p:nvSpPr>
        <p:spPr>
          <a:xfrm>
            <a:off x="3200841" y="3398309"/>
            <a:ext cx="4760663" cy="2631490"/>
          </a:xfrm>
          <a:prstGeom prst="rect">
            <a:avLst/>
          </a:prstGeom>
          <a:noFill/>
          <a:ln>
            <a:solidFill>
              <a:srgbClr val="0070C0"/>
            </a:solidFill>
          </a:ln>
        </p:spPr>
        <p:txBody>
          <a:bodyPr wrap="square" rtlCol="0">
            <a:spAutoFit/>
          </a:bodyPr>
          <a:lstStyle/>
          <a:p>
            <a:pPr>
              <a:lnSpc>
                <a:spcPct val="150000"/>
              </a:lnSpc>
            </a:pPr>
            <a:r>
              <a:rPr lang="zh-CN" altLang="en-US" sz="2200" dirty="0">
                <a:latin typeface="Times New Roman" panose="02020603050405020304" pitchFamily="18" charset="0"/>
                <a:cs typeface="Times New Roman" panose="02020603050405020304" pitchFamily="18" charset="0"/>
              </a:rPr>
              <a:t>整</a:t>
            </a:r>
            <a:r>
              <a:rPr lang="zh-CN" altLang="en-US" sz="2200" dirty="0" smtClean="0">
                <a:latin typeface="Times New Roman" panose="02020603050405020304" pitchFamily="18" charset="0"/>
                <a:cs typeface="Times New Roman" panose="02020603050405020304" pitchFamily="18" charset="0"/>
              </a:rPr>
              <a:t>箱装：</a:t>
            </a:r>
            <a:r>
              <a:rPr lang="en-US" altLang="zh-CN" sz="2200" dirty="0" smtClean="0">
                <a:latin typeface="Times New Roman" panose="02020603050405020304" pitchFamily="18" charset="0"/>
                <a:cs typeface="Times New Roman" panose="02020603050405020304" pitchFamily="18" charset="0"/>
              </a:rPr>
              <a:t>USD200/20</a:t>
            </a:r>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GP</a:t>
            </a:r>
          </a:p>
          <a:p>
            <a:pPr>
              <a:lnSpc>
                <a:spcPct val="150000"/>
              </a:lnSpc>
            </a:pPr>
            <a:r>
              <a:rPr lang="en-US" altLang="zh-CN" sz="2200" dirty="0" smtClean="0">
                <a:latin typeface="Times New Roman" panose="02020603050405020304" pitchFamily="18" charset="0"/>
                <a:cs typeface="Times New Roman" panose="02020603050405020304" pitchFamily="18" charset="0"/>
              </a:rPr>
              <a:t>                USD400/40’GP</a:t>
            </a:r>
          </a:p>
          <a:p>
            <a:pPr>
              <a:lnSpc>
                <a:spcPct val="150000"/>
              </a:lnSpc>
            </a:pPr>
            <a:r>
              <a:rPr lang="zh-CN" altLang="en-US" sz="2200" dirty="0" smtClean="0">
                <a:latin typeface="Times New Roman" panose="02020603050405020304" pitchFamily="18" charset="0"/>
                <a:cs typeface="Times New Roman" panose="02020603050405020304" pitchFamily="18" charset="0"/>
              </a:rPr>
              <a:t>拼箱装：</a:t>
            </a:r>
            <a:r>
              <a:rPr lang="en-US" altLang="zh-CN" sz="2200" dirty="0" smtClean="0">
                <a:latin typeface="Times New Roman" panose="02020603050405020304" pitchFamily="18" charset="0"/>
                <a:cs typeface="Times New Roman" panose="02020603050405020304" pitchFamily="18" charset="0"/>
              </a:rPr>
              <a:t>USD10/</a:t>
            </a:r>
            <a:r>
              <a:rPr lang="zh-CN" altLang="en-US" sz="2200" dirty="0" smtClean="0">
                <a:latin typeface="Times New Roman" panose="02020603050405020304" pitchFamily="18" charset="0"/>
                <a:cs typeface="Times New Roman" panose="02020603050405020304" pitchFamily="18" charset="0"/>
              </a:rPr>
              <a:t>运费吨（</a:t>
            </a:r>
            <a:r>
              <a:rPr lang="en-US" altLang="zh-CN" sz="2200" dirty="0" smtClean="0">
                <a:latin typeface="Times New Roman" panose="02020603050405020304" pitchFamily="18" charset="0"/>
                <a:cs typeface="Times New Roman" panose="02020603050405020304" pitchFamily="18" charset="0"/>
              </a:rPr>
              <a:t>FT</a:t>
            </a:r>
            <a:r>
              <a:rPr lang="zh-CN" altLang="en-US" sz="2200" dirty="0" smtClean="0">
                <a:latin typeface="Times New Roman" panose="02020603050405020304" pitchFamily="18" charset="0"/>
                <a:cs typeface="Times New Roman" panose="02020603050405020304" pitchFamily="18" charset="0"/>
              </a:rPr>
              <a:t>），计费标准</a:t>
            </a:r>
            <a:r>
              <a:rPr lang="en-US" altLang="zh-CN" sz="2200" dirty="0" smtClean="0">
                <a:latin typeface="Times New Roman" panose="02020603050405020304" pitchFamily="18" charset="0"/>
                <a:cs typeface="Times New Roman" panose="02020603050405020304" pitchFamily="18" charset="0"/>
              </a:rPr>
              <a:t>W/M</a:t>
            </a:r>
          </a:p>
          <a:p>
            <a:pPr>
              <a:lnSpc>
                <a:spcPct val="150000"/>
              </a:lnSpc>
            </a:pPr>
            <a:r>
              <a:rPr lang="zh-CN" altLang="en-US" sz="2200" dirty="0" smtClean="0">
                <a:latin typeface="Times New Roman" panose="02020603050405020304" pitchFamily="18" charset="0"/>
                <a:cs typeface="Times New Roman" panose="02020603050405020304" pitchFamily="18" charset="0"/>
              </a:rPr>
              <a:t>无附加费</a:t>
            </a:r>
            <a:endParaRPr lang="zh-CN" altLang="en-US" sz="2200" dirty="0">
              <a:latin typeface="Times New Roman" panose="02020603050405020304" pitchFamily="18" charset="0"/>
              <a:cs typeface="Times New Roman" panose="02020603050405020304" pitchFamily="18" charset="0"/>
            </a:endParaRPr>
          </a:p>
        </p:txBody>
      </p:sp>
      <p:grpSp>
        <p:nvGrpSpPr>
          <p:cNvPr id="5" name="组合 50"/>
          <p:cNvGrpSpPr>
            <a:grpSpLocks/>
          </p:cNvGrpSpPr>
          <p:nvPr/>
        </p:nvGrpSpPr>
        <p:grpSpPr bwMode="auto">
          <a:xfrm>
            <a:off x="245772" y="198724"/>
            <a:ext cx="603250" cy="552450"/>
            <a:chOff x="0" y="0"/>
            <a:chExt cx="737947" cy="676838"/>
          </a:xfrm>
        </p:grpSpPr>
        <p:sp>
          <p:nvSpPr>
            <p:cNvPr id="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海运费查询</a:t>
            </a:r>
            <a:endParaRPr lang="zh-CN" altLang="en-US" sz="2400" b="1" dirty="0">
              <a:solidFill>
                <a:prstClr val="black"/>
              </a:solidFill>
            </a:endParaRPr>
          </a:p>
        </p:txBody>
      </p:sp>
    </p:spTree>
    <p:extLst>
      <p:ext uri="{BB962C8B-B14F-4D97-AF65-F5344CB8AC3E}">
        <p14:creationId xmlns:p14="http://schemas.microsoft.com/office/powerpoint/2010/main" val="1083526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208001" y="1121089"/>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sp>
        <p:nvSpPr>
          <p:cNvPr id="119" name="矩形 118"/>
          <p:cNvSpPr/>
          <p:nvPr/>
        </p:nvSpPr>
        <p:spPr>
          <a:xfrm>
            <a:off x="4301412" y="2992813"/>
            <a:ext cx="6094184" cy="836126"/>
          </a:xfrm>
          <a:prstGeom prst="rect">
            <a:avLst/>
          </a:prstGeom>
        </p:spPr>
        <p:txBody>
          <a:bodyPr wrap="square">
            <a:spAutoFit/>
          </a:bodyPr>
          <a:lstStyle/>
          <a:p>
            <a:pPr marL="342900" indent="-342900">
              <a:lnSpc>
                <a:spcPts val="2900"/>
              </a:lnSpc>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如果出口</a:t>
            </a:r>
            <a:r>
              <a:rPr lang="en-US" altLang="zh-CN" sz="2000" dirty="0" smtClean="0">
                <a:latin typeface="Times New Roman" panose="02020603050405020304" pitchFamily="18" charset="0"/>
                <a:cs typeface="Times New Roman" panose="02020603050405020304" pitchFamily="18" charset="0"/>
              </a:rPr>
              <a:t>12</a:t>
            </a:r>
            <a:r>
              <a:rPr lang="zh-CN" altLang="en-US" sz="2000" dirty="0" smtClean="0">
                <a:latin typeface="Times New Roman" panose="02020603050405020304" pitchFamily="18" charset="0"/>
                <a:cs typeface="Times New Roman" panose="02020603050405020304" pitchFamily="18" charset="0"/>
              </a:rPr>
              <a:t>吨，</a:t>
            </a:r>
            <a:r>
              <a:rPr lang="en-US" altLang="zh-CN" sz="2000" dirty="0" smtClean="0">
                <a:latin typeface="Times New Roman" panose="02020603050405020304" pitchFamily="18" charset="0"/>
                <a:cs typeface="Times New Roman" panose="02020603050405020304" pitchFamily="18" charset="0"/>
              </a:rPr>
              <a:t>400</a:t>
            </a:r>
            <a:r>
              <a:rPr lang="zh-CN" altLang="en-US" sz="2000" dirty="0" smtClean="0">
                <a:latin typeface="Times New Roman" panose="02020603050405020304" pitchFamily="18" charset="0"/>
                <a:cs typeface="Times New Roman" panose="02020603050405020304" pitchFamily="18" charset="0"/>
              </a:rPr>
              <a:t>袋，毛重</a:t>
            </a:r>
            <a:r>
              <a:rPr lang="en-US" altLang="zh-CN" sz="2000" dirty="0" smtClean="0">
                <a:latin typeface="Times New Roman" panose="02020603050405020304" pitchFamily="18" charset="0"/>
                <a:cs typeface="Times New Roman" panose="02020603050405020304" pitchFamily="18" charset="0"/>
              </a:rPr>
              <a:t>12040</a:t>
            </a:r>
            <a:r>
              <a:rPr lang="zh-CN" altLang="en-US" sz="2000" dirty="0" smtClean="0">
                <a:latin typeface="Times New Roman" panose="02020603050405020304" pitchFamily="18" charset="0"/>
                <a:cs typeface="Times New Roman" panose="02020603050405020304" pitchFamily="18" charset="0"/>
              </a:rPr>
              <a:t>公斤，净重</a:t>
            </a:r>
            <a:r>
              <a:rPr lang="en-US" altLang="zh-CN" sz="2000" dirty="0" smtClean="0">
                <a:latin typeface="Times New Roman" panose="02020603050405020304" pitchFamily="18" charset="0"/>
                <a:cs typeface="Times New Roman" panose="02020603050405020304" pitchFamily="18" charset="0"/>
              </a:rPr>
              <a:t>12000</a:t>
            </a:r>
            <a:r>
              <a:rPr lang="zh-CN" altLang="en-US" sz="2000" dirty="0" smtClean="0">
                <a:latin typeface="Times New Roman" panose="02020603050405020304" pitchFamily="18" charset="0"/>
                <a:cs typeface="Times New Roman" panose="02020603050405020304" pitchFamily="18" charset="0"/>
              </a:rPr>
              <a:t>公斤，按整箱计算。</a:t>
            </a:r>
            <a:endParaRPr lang="en-US" altLang="zh-CN" sz="2000" dirty="0" smtClean="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6" y="787293"/>
            <a:ext cx="3632064" cy="5541156"/>
          </a:xfrm>
          <a:prstGeom prst="rect">
            <a:avLst/>
          </a:prstGeom>
        </p:spPr>
      </p:pic>
      <p:sp>
        <p:nvSpPr>
          <p:cNvPr id="2" name="文本框 1"/>
          <p:cNvSpPr txBox="1"/>
          <p:nvPr/>
        </p:nvSpPr>
        <p:spPr>
          <a:xfrm>
            <a:off x="4301412" y="4104890"/>
            <a:ext cx="5151813" cy="707886"/>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每个</a:t>
            </a:r>
            <a:r>
              <a:rPr lang="en-US" altLang="zh-CN" sz="2000" dirty="0" smtClean="0">
                <a:latin typeface="Times New Roman" panose="02020603050405020304" pitchFamily="18" charset="0"/>
                <a:cs typeface="Times New Roman" panose="02020603050405020304" pitchFamily="18" charset="0"/>
              </a:rPr>
              <a:t>20</a:t>
            </a:r>
            <a:r>
              <a:rPr lang="zh-CN" altLang="en-US" sz="2000" dirty="0" smtClean="0">
                <a:latin typeface="Times New Roman" panose="02020603050405020304" pitchFamily="18" charset="0"/>
                <a:cs typeface="Times New Roman" panose="02020603050405020304" pitchFamily="18" charset="0"/>
              </a:rPr>
              <a:t>英尺的普通集装箱的海运费为</a:t>
            </a:r>
            <a:r>
              <a:rPr lang="en-US" altLang="zh-CN" sz="2000" dirty="0" smtClean="0">
                <a:latin typeface="Times New Roman" panose="02020603050405020304" pitchFamily="18" charset="0"/>
                <a:cs typeface="Times New Roman" panose="02020603050405020304" pitchFamily="18" charset="0"/>
              </a:rPr>
              <a:t>USD200</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p:txBody>
      </p:sp>
      <p:sp>
        <p:nvSpPr>
          <p:cNvPr id="7" name="文本框 6"/>
          <p:cNvSpPr txBox="1"/>
          <p:nvPr/>
        </p:nvSpPr>
        <p:spPr>
          <a:xfrm>
            <a:off x="4301412" y="5009598"/>
            <a:ext cx="5151813" cy="707886"/>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每吨的海运费：</a:t>
            </a:r>
            <a:r>
              <a:rPr lang="en-US" altLang="zh-CN" sz="2000" dirty="0" smtClean="0">
                <a:latin typeface="Times New Roman" panose="02020603050405020304" pitchFamily="18" charset="0"/>
                <a:cs typeface="Times New Roman" panose="02020603050405020304" pitchFamily="18" charset="0"/>
              </a:rPr>
              <a:t>200</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÷12</a:t>
            </a:r>
            <a:r>
              <a:rPr lang="zh-CN" altLang="en-US" sz="2000" dirty="0" smtClean="0">
                <a:latin typeface="Times New Roman" panose="02020603050405020304" pitchFamily="18" charset="0"/>
                <a:cs typeface="Times New Roman" panose="02020603050405020304" pitchFamily="18" charset="0"/>
              </a:rPr>
              <a:t>吨</a:t>
            </a:r>
            <a:r>
              <a:rPr lang="en-US" altLang="zh-CN" sz="2000" dirty="0" smtClean="0">
                <a:latin typeface="Times New Roman" panose="02020603050405020304" pitchFamily="18" charset="0"/>
                <a:cs typeface="Times New Roman" panose="02020603050405020304" pitchFamily="18" charset="0"/>
              </a:rPr>
              <a:t>=16.67</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吨</a:t>
            </a:r>
            <a:endParaRPr lang="en-US" altLang="zh-CN" sz="2000" dirty="0" smtClean="0">
              <a:latin typeface="Times New Roman" panose="02020603050405020304" pitchFamily="18" charset="0"/>
              <a:cs typeface="Times New Roman" panose="02020603050405020304" pitchFamily="18" charset="0"/>
            </a:endParaRPr>
          </a:p>
        </p:txBody>
      </p:sp>
      <p:sp>
        <p:nvSpPr>
          <p:cNvPr id="3" name="矩形 2"/>
          <p:cNvSpPr/>
          <p:nvPr/>
        </p:nvSpPr>
        <p:spPr>
          <a:xfrm>
            <a:off x="3769217" y="1295082"/>
            <a:ext cx="6096000" cy="1383649"/>
          </a:xfrm>
          <a:prstGeom prst="rect">
            <a:avLst/>
          </a:prstGeom>
        </p:spPr>
        <p:txBody>
          <a:bodyPr>
            <a:spAutoFit/>
          </a:bodyPr>
          <a:lstStyle/>
          <a:p>
            <a:pPr marL="285750" indent="-285750" algn="just">
              <a:lnSpc>
                <a:spcPts val="3500"/>
              </a:lnSpc>
              <a:buFont typeface="Wingdings" panose="05000000000000000000" pitchFamily="2" charset="2"/>
              <a:buChar char="l"/>
            </a:pP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任务：鲁平对外报</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CFR</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价、</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CIF</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价，要根据货物情况核算每吨分摊的海运费。如果只出口</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6</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吨货物的情况下，核算每吨分摊的海运费。</a:t>
            </a:r>
            <a:endPar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1695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wipe(left)">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208001" y="1121089"/>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48" y="872988"/>
            <a:ext cx="3632064" cy="5541156"/>
          </a:xfrm>
          <a:prstGeom prst="rect">
            <a:avLst/>
          </a:prstGeom>
        </p:spPr>
      </p:pic>
      <p:sp>
        <p:nvSpPr>
          <p:cNvPr id="7" name="文本框 6"/>
          <p:cNvSpPr txBox="1"/>
          <p:nvPr/>
        </p:nvSpPr>
        <p:spPr>
          <a:xfrm>
            <a:off x="3675712" y="1253334"/>
            <a:ext cx="6606472" cy="1528624"/>
          </a:xfrm>
          <a:prstGeom prst="rect">
            <a:avLst/>
          </a:prstGeom>
          <a:noFill/>
        </p:spPr>
        <p:txBody>
          <a:bodyPr wrap="square" rtlCol="0">
            <a:spAutoFit/>
          </a:bodyPr>
          <a:lstStyle/>
          <a:p>
            <a:pPr marL="342900" indent="-342900">
              <a:lnSpc>
                <a:spcPts val="2800"/>
              </a:lnSpc>
              <a:buFont typeface="Wingdings" panose="05000000000000000000" pitchFamily="2" charset="2"/>
              <a:buChar char="l"/>
            </a:pPr>
            <a:r>
              <a:rPr lang="zh-CN" altLang="en-US" sz="2000" b="1" dirty="0" smtClean="0">
                <a:solidFill>
                  <a:srgbClr val="0070C0"/>
                </a:solidFill>
                <a:latin typeface="Times New Roman" panose="02020603050405020304" pitchFamily="18" charset="0"/>
                <a:cs typeface="Times New Roman" panose="02020603050405020304" pitchFamily="18" charset="0"/>
              </a:rPr>
              <a:t>如果出口</a:t>
            </a:r>
            <a:r>
              <a:rPr lang="en-US" altLang="zh-CN" sz="2000" b="1" dirty="0" smtClean="0">
                <a:solidFill>
                  <a:srgbClr val="0070C0"/>
                </a:solidFill>
                <a:latin typeface="Times New Roman" panose="02020603050405020304" pitchFamily="18" charset="0"/>
                <a:cs typeface="Times New Roman" panose="02020603050405020304" pitchFamily="18" charset="0"/>
              </a:rPr>
              <a:t>6</a:t>
            </a:r>
            <a:r>
              <a:rPr lang="zh-CN" altLang="en-US" sz="2000" b="1" dirty="0" smtClean="0">
                <a:solidFill>
                  <a:srgbClr val="0070C0"/>
                </a:solidFill>
                <a:latin typeface="Times New Roman" panose="02020603050405020304" pitchFamily="18" charset="0"/>
                <a:cs typeface="Times New Roman" panose="02020603050405020304" pitchFamily="18" charset="0"/>
              </a:rPr>
              <a:t>吨，</a:t>
            </a:r>
            <a:r>
              <a:rPr lang="en-US" altLang="zh-CN" sz="2000" b="1" dirty="0" smtClean="0">
                <a:solidFill>
                  <a:srgbClr val="0070C0"/>
                </a:solidFill>
                <a:latin typeface="Times New Roman" panose="02020603050405020304" pitchFamily="18" charset="0"/>
                <a:cs typeface="Times New Roman" panose="02020603050405020304" pitchFamily="18" charset="0"/>
              </a:rPr>
              <a:t>200</a:t>
            </a:r>
            <a:r>
              <a:rPr lang="zh-CN" altLang="en-US" sz="2000" b="1" dirty="0" smtClean="0">
                <a:solidFill>
                  <a:srgbClr val="0070C0"/>
                </a:solidFill>
                <a:latin typeface="Times New Roman" panose="02020603050405020304" pitchFamily="18" charset="0"/>
                <a:cs typeface="Times New Roman" panose="02020603050405020304" pitchFamily="18" charset="0"/>
              </a:rPr>
              <a:t>袋货物，货物毛重为</a:t>
            </a:r>
            <a:r>
              <a:rPr lang="en-US" altLang="zh-CN" sz="2000" b="1" dirty="0" smtClean="0">
                <a:solidFill>
                  <a:srgbClr val="0070C0"/>
                </a:solidFill>
                <a:latin typeface="Times New Roman" panose="02020603050405020304" pitchFamily="18" charset="0"/>
                <a:cs typeface="Times New Roman" panose="02020603050405020304" pitchFamily="18" charset="0"/>
              </a:rPr>
              <a:t>6020</a:t>
            </a:r>
            <a:r>
              <a:rPr lang="zh-CN" altLang="en-US" sz="2000" b="1" dirty="0" smtClean="0">
                <a:solidFill>
                  <a:srgbClr val="0070C0"/>
                </a:solidFill>
                <a:latin typeface="Times New Roman" panose="02020603050405020304" pitchFamily="18" charset="0"/>
                <a:cs typeface="Times New Roman" panose="02020603050405020304" pitchFamily="18" charset="0"/>
              </a:rPr>
              <a:t>公斤，净重</a:t>
            </a:r>
            <a:r>
              <a:rPr lang="en-US" altLang="zh-CN" sz="2000" b="1" dirty="0" smtClean="0">
                <a:solidFill>
                  <a:srgbClr val="0070C0"/>
                </a:solidFill>
                <a:latin typeface="Times New Roman" panose="02020603050405020304" pitchFamily="18" charset="0"/>
                <a:cs typeface="Times New Roman" panose="02020603050405020304" pitchFamily="18" charset="0"/>
              </a:rPr>
              <a:t>6000</a:t>
            </a:r>
            <a:r>
              <a:rPr lang="zh-CN" altLang="en-US" sz="2000" b="1" dirty="0" smtClean="0">
                <a:solidFill>
                  <a:srgbClr val="0070C0"/>
                </a:solidFill>
                <a:latin typeface="Times New Roman" panose="02020603050405020304" pitchFamily="18" charset="0"/>
                <a:cs typeface="Times New Roman" panose="02020603050405020304" pitchFamily="18" charset="0"/>
              </a:rPr>
              <a:t>公斤，需要</a:t>
            </a:r>
            <a:r>
              <a:rPr lang="zh-CN" altLang="en-US" sz="2000" b="1" dirty="0">
                <a:solidFill>
                  <a:srgbClr val="0070C0"/>
                </a:solidFill>
                <a:latin typeface="Times New Roman" panose="02020603050405020304" pitchFamily="18" charset="0"/>
                <a:cs typeface="Times New Roman" panose="02020603050405020304" pitchFamily="18" charset="0"/>
              </a:rPr>
              <a:t>按照拼箱</a:t>
            </a:r>
            <a:r>
              <a:rPr lang="zh-CN" altLang="en-US" sz="2000" b="1" dirty="0" smtClean="0">
                <a:solidFill>
                  <a:srgbClr val="0070C0"/>
                </a:solidFill>
                <a:latin typeface="Times New Roman" panose="02020603050405020304" pitchFamily="18" charset="0"/>
                <a:cs typeface="Times New Roman" panose="02020603050405020304" pitchFamily="18" charset="0"/>
              </a:rPr>
              <a:t>计算海运费。咨询货运代理公司，查得拼箱运费为</a:t>
            </a:r>
            <a:r>
              <a:rPr lang="en-US" altLang="zh-CN" sz="2000" b="1" dirty="0" smtClean="0">
                <a:solidFill>
                  <a:srgbClr val="0070C0"/>
                </a:solidFill>
                <a:latin typeface="Times New Roman" panose="02020603050405020304" pitchFamily="18" charset="0"/>
                <a:cs typeface="Times New Roman" panose="02020603050405020304" pitchFamily="18" charset="0"/>
              </a:rPr>
              <a:t>10</a:t>
            </a:r>
            <a:r>
              <a:rPr lang="zh-CN" altLang="en-US" sz="2000" b="1" dirty="0" smtClean="0">
                <a:solidFill>
                  <a:srgbClr val="0070C0"/>
                </a:solidFill>
                <a:latin typeface="Times New Roman" panose="02020603050405020304" pitchFamily="18" charset="0"/>
                <a:cs typeface="Times New Roman" panose="02020603050405020304" pitchFamily="18" charset="0"/>
              </a:rPr>
              <a:t>美元</a:t>
            </a:r>
            <a:r>
              <a:rPr lang="en-US" altLang="zh-CN" sz="2000" b="1" dirty="0" smtClean="0">
                <a:solidFill>
                  <a:srgbClr val="0070C0"/>
                </a:solidFill>
                <a:latin typeface="Times New Roman" panose="02020603050405020304" pitchFamily="18" charset="0"/>
                <a:cs typeface="Times New Roman" panose="02020603050405020304" pitchFamily="18" charset="0"/>
              </a:rPr>
              <a:t>/</a:t>
            </a:r>
            <a:r>
              <a:rPr lang="zh-CN" altLang="en-US" sz="2000" b="1" dirty="0" smtClean="0">
                <a:solidFill>
                  <a:srgbClr val="0070C0"/>
                </a:solidFill>
                <a:latin typeface="Times New Roman" panose="02020603050405020304" pitchFamily="18" charset="0"/>
                <a:cs typeface="Times New Roman" panose="02020603050405020304" pitchFamily="18" charset="0"/>
              </a:rPr>
              <a:t>运费吨，无附加费，计费标准“</a:t>
            </a:r>
            <a:r>
              <a:rPr lang="en-US" altLang="zh-CN" sz="2000" b="1" dirty="0" smtClean="0">
                <a:solidFill>
                  <a:srgbClr val="0070C0"/>
                </a:solidFill>
                <a:latin typeface="Times New Roman" panose="02020603050405020304" pitchFamily="18" charset="0"/>
                <a:cs typeface="Times New Roman" panose="02020603050405020304" pitchFamily="18" charset="0"/>
              </a:rPr>
              <a:t>W/M</a:t>
            </a:r>
            <a:r>
              <a:rPr lang="zh-CN" altLang="en-US" sz="2000" b="1" dirty="0" smtClean="0">
                <a:solidFill>
                  <a:srgbClr val="0070C0"/>
                </a:solidFill>
                <a:latin typeface="Times New Roman" panose="02020603050405020304" pitchFamily="18" charset="0"/>
                <a:cs typeface="Times New Roman" panose="02020603050405020304" pitchFamily="18" charset="0"/>
              </a:rPr>
              <a:t>”。</a:t>
            </a:r>
            <a:endParaRPr lang="en-US" altLang="zh-CN" sz="2000" b="1" dirty="0" smtClean="0">
              <a:solidFill>
                <a:srgbClr val="0070C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942314" y="2914203"/>
            <a:ext cx="5334281" cy="1887696"/>
          </a:xfrm>
          <a:prstGeom prst="rect">
            <a:avLst/>
          </a:prstGeom>
          <a:noFill/>
        </p:spPr>
        <p:txBody>
          <a:bodyPr wrap="square" rtlCol="0">
            <a:spAutoFit/>
          </a:bodyPr>
          <a:lstStyle/>
          <a:p>
            <a:pPr marL="342900" indent="-342900">
              <a:lnSpc>
                <a:spcPts val="2800"/>
              </a:lnSpc>
              <a:buFont typeface="Wingdings" panose="05000000000000000000" pitchFamily="2" charset="2"/>
              <a:buChar char="Ø"/>
            </a:pPr>
            <a:r>
              <a:rPr lang="zh-CN" altLang="en-US" sz="2000" dirty="0" smtClean="0">
                <a:solidFill>
                  <a:srgbClr val="0070C0"/>
                </a:solidFill>
                <a:latin typeface="+mn-ea"/>
              </a:rPr>
              <a:t>先比较体积和毛重</a:t>
            </a:r>
            <a:endParaRPr lang="en-US" altLang="zh-CN" sz="2000" dirty="0" smtClean="0">
              <a:solidFill>
                <a:srgbClr val="0070C0"/>
              </a:solidFill>
              <a:latin typeface="+mn-ea"/>
            </a:endParaRPr>
          </a:p>
          <a:p>
            <a:pPr>
              <a:lnSpc>
                <a:spcPts val="2800"/>
              </a:lnSpc>
            </a:pPr>
            <a:r>
              <a:rPr lang="zh-CN" altLang="en-US" sz="2000" dirty="0" smtClean="0">
                <a:latin typeface="+mn-ea"/>
              </a:rPr>
              <a:t>   每袋的体积：</a:t>
            </a:r>
            <a:r>
              <a:rPr lang="en-US" altLang="zh-CN" sz="2000" dirty="0" smtClean="0">
                <a:latin typeface="+mn-ea"/>
              </a:rPr>
              <a:t>0.075</a:t>
            </a:r>
            <a:r>
              <a:rPr lang="zh-CN" altLang="en-US" sz="2000" dirty="0" smtClean="0">
                <a:latin typeface="+mn-ea"/>
              </a:rPr>
              <a:t>立方米</a:t>
            </a:r>
            <a:endParaRPr lang="en-US" altLang="zh-CN" sz="2000" dirty="0" smtClean="0">
              <a:latin typeface="+mn-ea"/>
            </a:endParaRPr>
          </a:p>
          <a:p>
            <a:pPr>
              <a:lnSpc>
                <a:spcPts val="2800"/>
              </a:lnSpc>
            </a:pPr>
            <a:r>
              <a:rPr lang="zh-CN" altLang="en-US" sz="2000" dirty="0" smtClean="0">
                <a:latin typeface="+mn-ea"/>
              </a:rPr>
              <a:t>   每袋的毛重：</a:t>
            </a:r>
            <a:r>
              <a:rPr lang="en-US" altLang="zh-CN" sz="2000" dirty="0" smtClean="0">
                <a:latin typeface="+mn-ea"/>
              </a:rPr>
              <a:t>0.0301</a:t>
            </a:r>
            <a:r>
              <a:rPr lang="zh-CN" altLang="en-US" sz="2000" dirty="0" smtClean="0">
                <a:latin typeface="+mn-ea"/>
              </a:rPr>
              <a:t>吨</a:t>
            </a:r>
            <a:endParaRPr lang="en-US" altLang="zh-CN" sz="2000" dirty="0" smtClean="0">
              <a:latin typeface="+mn-ea"/>
            </a:endParaRPr>
          </a:p>
          <a:p>
            <a:pPr>
              <a:lnSpc>
                <a:spcPts val="2800"/>
              </a:lnSpc>
            </a:pPr>
            <a:r>
              <a:rPr lang="zh-CN" altLang="en-US" sz="2000" dirty="0" smtClean="0">
                <a:latin typeface="+mn-ea"/>
              </a:rPr>
              <a:t>   体积</a:t>
            </a:r>
            <a:r>
              <a:rPr lang="en-US" altLang="zh-CN" sz="2000" dirty="0" smtClean="0">
                <a:latin typeface="+mn-ea"/>
              </a:rPr>
              <a:t>&gt;</a:t>
            </a:r>
            <a:r>
              <a:rPr lang="zh-CN" altLang="en-US" sz="2000" dirty="0" smtClean="0">
                <a:latin typeface="+mn-ea"/>
              </a:rPr>
              <a:t>毛重</a:t>
            </a:r>
            <a:endParaRPr lang="en-US" altLang="zh-CN" sz="2000" dirty="0" smtClean="0">
              <a:latin typeface="+mn-ea"/>
            </a:endParaRPr>
          </a:p>
          <a:p>
            <a:pPr>
              <a:lnSpc>
                <a:spcPts val="2800"/>
              </a:lnSpc>
            </a:pPr>
            <a:r>
              <a:rPr lang="zh-CN" altLang="en-US" sz="2000" dirty="0" smtClean="0">
                <a:latin typeface="+mn-ea"/>
              </a:rPr>
              <a:t>   按照体积计算运费</a:t>
            </a:r>
            <a:endParaRPr lang="zh-CN" altLang="en-US" sz="2000" dirty="0">
              <a:latin typeface="+mn-ea"/>
            </a:endParaRPr>
          </a:p>
        </p:txBody>
      </p:sp>
      <p:sp>
        <p:nvSpPr>
          <p:cNvPr id="10" name="矩形 9"/>
          <p:cNvSpPr/>
          <p:nvPr/>
        </p:nvSpPr>
        <p:spPr>
          <a:xfrm>
            <a:off x="3942314" y="4934144"/>
            <a:ext cx="6644120" cy="810478"/>
          </a:xfrm>
          <a:prstGeom prst="rect">
            <a:avLst/>
          </a:prstGeom>
        </p:spPr>
        <p:txBody>
          <a:bodyPr wrap="square">
            <a:spAutoFit/>
          </a:bodyPr>
          <a:lstStyle/>
          <a:p>
            <a:pPr marL="342900" indent="-342900">
              <a:lnSpc>
                <a:spcPts val="2800"/>
              </a:lnSpc>
              <a:buFont typeface="Wingdings" panose="05000000000000000000" pitchFamily="2" charset="2"/>
              <a:buChar char="Ø"/>
            </a:pPr>
            <a:r>
              <a:rPr lang="zh-CN" altLang="en-US" sz="2000" dirty="0" smtClean="0">
                <a:solidFill>
                  <a:srgbClr val="0070C0"/>
                </a:solidFill>
                <a:latin typeface="Times New Roman" panose="02020603050405020304" pitchFamily="18" charset="0"/>
                <a:cs typeface="Times New Roman" panose="02020603050405020304" pitchFamily="18" charset="0"/>
              </a:rPr>
              <a:t>总的海运费为：</a:t>
            </a:r>
            <a:r>
              <a:rPr lang="en-US" altLang="zh-CN" sz="2000" dirty="0" smtClean="0">
                <a:latin typeface="Times New Roman" panose="02020603050405020304" pitchFamily="18" charset="0"/>
                <a:cs typeface="Times New Roman" panose="02020603050405020304" pitchFamily="18" charset="0"/>
              </a:rPr>
              <a:t>200</a:t>
            </a:r>
            <a:r>
              <a:rPr lang="zh-CN" altLang="en-US" sz="2000" dirty="0" smtClean="0">
                <a:latin typeface="Times New Roman" panose="02020603050405020304" pitchFamily="18" charset="0"/>
                <a:cs typeface="Times New Roman" panose="02020603050405020304" pitchFamily="18" charset="0"/>
              </a:rPr>
              <a:t>袋</a:t>
            </a:r>
            <a:r>
              <a:rPr lang="en-US" altLang="zh-CN" sz="2000" dirty="0" smtClean="0">
                <a:latin typeface="Times New Roman" panose="02020603050405020304" pitchFamily="18" charset="0"/>
                <a:cs typeface="Times New Roman" panose="02020603050405020304" pitchFamily="18" charset="0"/>
              </a:rPr>
              <a:t>×0.075</a:t>
            </a:r>
            <a:r>
              <a:rPr lang="zh-CN" altLang="en-US" sz="2000" dirty="0" smtClean="0">
                <a:latin typeface="Times New Roman" panose="02020603050405020304" pitchFamily="18" charset="0"/>
                <a:cs typeface="Times New Roman" panose="02020603050405020304" pitchFamily="18" charset="0"/>
              </a:rPr>
              <a:t>立方米</a:t>
            </a:r>
            <a:r>
              <a:rPr lang="en-US" altLang="zh-CN" sz="2000" dirty="0" smtClean="0">
                <a:latin typeface="Times New Roman" panose="02020603050405020304" pitchFamily="18" charset="0"/>
                <a:cs typeface="Times New Roman" panose="02020603050405020304" pitchFamily="18" charset="0"/>
              </a:rPr>
              <a:t>×10</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=USD150</a:t>
            </a:r>
          </a:p>
          <a:p>
            <a:pPr marL="342900" indent="-342900">
              <a:lnSpc>
                <a:spcPts val="2800"/>
              </a:lnSpc>
              <a:buFont typeface="Wingdings" panose="05000000000000000000" pitchFamily="2" charset="2"/>
              <a:buChar char="Ø"/>
            </a:pPr>
            <a:r>
              <a:rPr lang="zh-CN" altLang="en-US" sz="2000" dirty="0" smtClean="0">
                <a:solidFill>
                  <a:srgbClr val="0070C0"/>
                </a:solidFill>
                <a:latin typeface="Times New Roman" panose="02020603050405020304" pitchFamily="18" charset="0"/>
                <a:cs typeface="Times New Roman" panose="02020603050405020304" pitchFamily="18" charset="0"/>
              </a:rPr>
              <a:t>每吨分摊的海运费</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150</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6</a:t>
            </a:r>
            <a:r>
              <a:rPr lang="zh-CN" altLang="en-US" sz="2000" dirty="0" smtClean="0">
                <a:latin typeface="Times New Roman" panose="02020603050405020304" pitchFamily="18" charset="0"/>
                <a:cs typeface="Times New Roman" panose="02020603050405020304" pitchFamily="18" charset="0"/>
              </a:rPr>
              <a:t>吨</a:t>
            </a:r>
            <a:r>
              <a:rPr lang="en-US" altLang="zh-CN" sz="2000" dirty="0" smtClean="0">
                <a:latin typeface="Times New Roman" panose="02020603050405020304" pitchFamily="18" charset="0"/>
                <a:cs typeface="Times New Roman" panose="02020603050405020304" pitchFamily="18" charset="0"/>
              </a:rPr>
              <a:t>=25</a:t>
            </a:r>
            <a:r>
              <a:rPr lang="zh-CN" altLang="en-US" sz="2000" dirty="0" smtClean="0">
                <a:latin typeface="Times New Roman" panose="02020603050405020304" pitchFamily="18" charset="0"/>
                <a:cs typeface="Times New Roman" panose="02020603050405020304" pitchFamily="18" charset="0"/>
              </a:rPr>
              <a:t>美元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吨</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5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80992" y="2524068"/>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2491516092"/>
      </p:ext>
    </p:extLst>
  </p:cSld>
  <p:clrMapOvr>
    <a:masterClrMapping/>
  </p:clrMapOvr>
  <mc:AlternateContent xmlns:mc="http://schemas.openxmlformats.org/markup-compatibility/2006" xmlns:p14="http://schemas.microsoft.com/office/powerpoint/2010/main">
    <mc:Choice Requires="p14">
      <p:transition p14:dur="10" advTm="579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cs typeface="Times New Roman" panose="02020603050405020304" pitchFamily="18" charset="0"/>
                </a:rPr>
                <a:t>有限公司</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en-US" altLang="zh-CN" sz="1900" dirty="0">
                  <a:solidFill>
                    <a:prstClr val="black"/>
                  </a:solidFill>
                  <a:latin typeface="Times New Roman" panose="02020603050405020304" pitchFamily="18" charset="0"/>
                  <a:cs typeface="Times New Roman" panose="02020603050405020304" pitchFamily="18" charset="0"/>
                </a:rPr>
                <a:t>RIZHAO </a:t>
              </a:r>
              <a:r>
                <a:rPr lang="en-US" altLang="zh-CN" sz="1900" dirty="0" smtClean="0">
                  <a:solidFill>
                    <a:prstClr val="black"/>
                  </a:solidFill>
                  <a:latin typeface="Times New Roman" panose="02020603050405020304" pitchFamily="18" charset="0"/>
                  <a:cs typeface="Times New Roman" panose="02020603050405020304" pitchFamily="18" charset="0"/>
                </a:rPr>
                <a:t>GOLDEN NUT TRADE </a:t>
              </a:r>
              <a:r>
                <a:rPr lang="en-US" altLang="zh-CN" sz="1900" dirty="0">
                  <a:solidFill>
                    <a:prstClr val="black"/>
                  </a:solidFill>
                  <a:latin typeface="Times New Roman" panose="02020603050405020304" pitchFamily="18" charset="0"/>
                  <a:cs typeface="Times New Roman" panose="02020603050405020304" pitchFamily="18" charset="0"/>
                </a:rPr>
                <a:t>CO., LTD.</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cs typeface="Times New Roman" panose="02020603050405020304" pitchFamily="18" charset="0"/>
                </a:rPr>
                <a:t>市潍坊路</a:t>
              </a:r>
              <a:r>
                <a:rPr lang="en-US" altLang="zh-CN" sz="1900" dirty="0" smtClean="0">
                  <a:solidFill>
                    <a:prstClr val="black"/>
                  </a:solidFill>
                  <a:latin typeface="Times New Roman" panose="02020603050405020304" pitchFamily="18" charset="0"/>
                  <a:cs typeface="Times New Roman" panose="02020603050405020304" pitchFamily="18" charset="0"/>
                </a:rPr>
                <a:t>201</a:t>
              </a:r>
              <a:r>
                <a:rPr lang="zh-CN" altLang="en-US" sz="1900" dirty="0" smtClean="0">
                  <a:solidFill>
                    <a:prstClr val="black"/>
                  </a:solidFill>
                  <a:latin typeface="Times New Roman" panose="02020603050405020304" pitchFamily="18" charset="0"/>
                  <a:cs typeface="Times New Roman" panose="02020603050405020304" pitchFamily="18" charset="0"/>
                </a:rPr>
                <a:t>号</a:t>
              </a:r>
              <a:endParaRPr lang="zh-CN" altLang="en-US" sz="1900" dirty="0">
                <a:solidFill>
                  <a:prstClr val="black"/>
                </a:solidFill>
                <a:latin typeface="Times New Roman" panose="02020603050405020304" pitchFamily="18" charset="0"/>
                <a:cs typeface="Times New Roman" panose="02020603050405020304" pitchFamily="18" charset="0"/>
              </a:endParaRPr>
            </a:p>
            <a:p>
              <a:pPr algn="just">
                <a:lnSpc>
                  <a:spcPts val="2400"/>
                </a:lnSpc>
              </a:pPr>
              <a:r>
                <a:rPr lang="zh-CN" altLang="en-US" sz="1900" dirty="0" smtClean="0">
                  <a:solidFill>
                    <a:prstClr val="black"/>
                  </a:solidFill>
                  <a:latin typeface="Times New Roman" panose="02020603050405020304" pitchFamily="18" charset="0"/>
                  <a:cs typeface="Times New Roman" panose="02020603050405020304" pitchFamily="18" charset="0"/>
                </a:rPr>
                <a:t>公司</a:t>
              </a:r>
              <a:r>
                <a:rPr lang="zh-CN" altLang="en-US" sz="1900" dirty="0">
                  <a:solidFill>
                    <a:prstClr val="black"/>
                  </a:solidFill>
                  <a:latin typeface="Times New Roman" panose="02020603050405020304" pitchFamily="18" charset="0"/>
                  <a:cs typeface="Times New Roman" panose="02020603050405020304" pitchFamily="18" charset="0"/>
                </a:rPr>
                <a:t>地址（英文）：</a:t>
              </a:r>
              <a:r>
                <a:rPr lang="en-US" altLang="zh-CN" sz="1900" dirty="0" smtClean="0">
                  <a:solidFill>
                    <a:prstClr val="black"/>
                  </a:solidFill>
                  <a:latin typeface="Times New Roman" panose="02020603050405020304" pitchFamily="18" charset="0"/>
                  <a:cs typeface="Times New Roman" panose="02020603050405020304" pitchFamily="18" charset="0"/>
                </a:rPr>
                <a:t>201 Weifang Road, </a:t>
              </a:r>
              <a:r>
                <a:rPr lang="en-US" altLang="zh-CN" sz="1900" dirty="0" err="1">
                  <a:solidFill>
                    <a:prstClr val="black"/>
                  </a:solidFill>
                  <a:latin typeface="Times New Roman" panose="02020603050405020304" pitchFamily="18" charset="0"/>
                  <a:cs typeface="Times New Roman" panose="02020603050405020304" pitchFamily="18" charset="0"/>
                </a:rPr>
                <a:t>Rizhao</a:t>
              </a:r>
              <a:r>
                <a:rPr lang="en-US" altLang="zh-CN" sz="1900" dirty="0">
                  <a:solidFill>
                    <a:prstClr val="black"/>
                  </a:solidFill>
                  <a:latin typeface="Times New Roman" panose="02020603050405020304" pitchFamily="18" charset="0"/>
                  <a:cs typeface="Times New Roman" panose="02020603050405020304" pitchFamily="18" charset="0"/>
                </a:rPr>
                <a:t> city, Shandong, China</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日照</a:t>
              </a:r>
              <a:r>
                <a:rPr lang="zh-CN" altLang="en-US" sz="1900" dirty="0">
                  <a:solidFill>
                    <a:prstClr val="black"/>
                  </a:solidFill>
                  <a:latin typeface="Times New Roman" panose="02020603050405020304" pitchFamily="18" charset="0"/>
                  <a:cs typeface="Times New Roman" panose="02020603050405020304" pitchFamily="18" charset="0"/>
                </a:rPr>
                <a:t>金</a:t>
              </a:r>
              <a:r>
                <a:rPr lang="zh-CN" altLang="en-US" sz="1900" dirty="0" smtClean="0">
                  <a:solidFill>
                    <a:prstClr val="black"/>
                  </a:solidFill>
                  <a:latin typeface="Times New Roman" panose="02020603050405020304" pitchFamily="18" charset="0"/>
                  <a:cs typeface="Times New Roman" panose="02020603050405020304" pitchFamily="18" charset="0"/>
                </a:rPr>
                <a:t>果贸易</a:t>
              </a:r>
              <a:r>
                <a:rPr lang="zh-CN" altLang="en-US" sz="1900" dirty="0">
                  <a:solidFill>
                    <a:prstClr val="black"/>
                  </a:solidFill>
                  <a:latin typeface="Times New Roman" panose="02020603050405020304" pitchFamily="18" charset="0"/>
                  <a:cs typeface="Times New Roman" panose="02020603050405020304" pitchFamily="18" charset="0"/>
                </a:rPr>
                <a:t>有限公司成立于</a:t>
              </a:r>
              <a:r>
                <a:rPr lang="en-US" altLang="zh-CN" sz="1900" dirty="0">
                  <a:solidFill>
                    <a:prstClr val="black"/>
                  </a:solidFill>
                  <a:latin typeface="Times New Roman" panose="02020603050405020304" pitchFamily="18" charset="0"/>
                  <a:cs typeface="Times New Roman" panose="02020603050405020304" pitchFamily="18" charset="0"/>
                </a:rPr>
                <a:t>2002</a:t>
              </a:r>
              <a:r>
                <a:rPr lang="zh-CN" altLang="en-US" sz="1900" dirty="0">
                  <a:solidFill>
                    <a:prstClr val="black"/>
                  </a:solidFill>
                  <a:latin typeface="Times New Roman" panose="02020603050405020304" pitchFamily="18" charset="0"/>
                  <a:cs typeface="Times New Roman" panose="02020603050405020304" pitchFamily="18" charset="0"/>
                </a:rPr>
                <a:t>年</a:t>
              </a:r>
              <a:r>
                <a:rPr lang="en-US" altLang="zh-CN" sz="1900" dirty="0">
                  <a:solidFill>
                    <a:prstClr val="black"/>
                  </a:solidFill>
                  <a:latin typeface="Times New Roman" panose="02020603050405020304" pitchFamily="18" charset="0"/>
                  <a:cs typeface="Times New Roman" panose="02020603050405020304" pitchFamily="18" charset="0"/>
                </a:rPr>
                <a:t>,</a:t>
              </a:r>
              <a:r>
                <a:rPr lang="zh-CN" altLang="en-US" sz="1900" dirty="0">
                  <a:solidFill>
                    <a:prstClr val="black"/>
                  </a:solidFill>
                  <a:latin typeface="Times New Roman" panose="02020603050405020304" pitchFamily="18" charset="0"/>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cs typeface="Times New Roman" panose="02020603050405020304" pitchFamily="18" charset="0"/>
                </a:rPr>
                <a:t>葵花子、</a:t>
              </a:r>
              <a:r>
                <a:rPr lang="zh-CN" altLang="en-US" sz="1900" dirty="0">
                  <a:solidFill>
                    <a:prstClr val="black"/>
                  </a:solidFill>
                  <a:latin typeface="Times New Roman" panose="02020603050405020304" pitchFamily="18" charset="0"/>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cs typeface="Times New Roman" panose="02020603050405020304" pitchFamily="18" charset="0"/>
                </a:rPr>
                <a:t>。</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a:r>
              <a:rPr lang="zh-CN" altLang="en-US" sz="2800" dirty="0" smtClean="0">
                <a:solidFill>
                  <a:prstClr val="black"/>
                </a:solidFill>
              </a:rPr>
              <a:t>日照</a:t>
            </a:r>
            <a:r>
              <a:rPr lang="zh-CN" altLang="en-US" sz="2800" dirty="0">
                <a:solidFill>
                  <a:prstClr val="black"/>
                </a:solidFill>
              </a:rPr>
              <a:t>金</a:t>
            </a:r>
            <a:r>
              <a:rPr lang="zh-CN" altLang="en-US" sz="2800" dirty="0" smtClean="0">
                <a:solidFill>
                  <a:prstClr val="black"/>
                </a:solidFill>
              </a:rPr>
              <a:t>果贸易有限公司</a:t>
            </a:r>
            <a:r>
              <a:rPr lang="en-US" altLang="zh-CN" sz="1700" dirty="0" smtClean="0">
                <a:solidFill>
                  <a:prstClr val="black"/>
                </a:solidFill>
                <a:latin typeface="Times New Roman" panose="02020603050405020304" pitchFamily="18" charset="0"/>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942135"/>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a:r>
              <a:rPr lang="zh-CN" altLang="en-US" sz="4000"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908" y="2800618"/>
            <a:ext cx="2095500" cy="2095500"/>
          </a:xfrm>
          <a:prstGeom prst="rect">
            <a:avLst/>
          </a:prstGeom>
          <a:effectLst>
            <a:softEdge rad="12700"/>
          </a:effectLst>
        </p:spPr>
      </p:pic>
      <p:sp>
        <p:nvSpPr>
          <p:cNvPr id="8" name="文本框 7"/>
          <p:cNvSpPr txBox="1"/>
          <p:nvPr/>
        </p:nvSpPr>
        <p:spPr>
          <a:xfrm>
            <a:off x="7735230" y="4472571"/>
            <a:ext cx="3158639" cy="369332"/>
          </a:xfrm>
          <a:prstGeom prst="rect">
            <a:avLst/>
          </a:prstGeom>
          <a:noFill/>
        </p:spPr>
        <p:txBody>
          <a:bodyPr wrap="square" rtlCol="0">
            <a:spAutoFit/>
          </a:bodyPr>
          <a:lstStyle/>
          <a:p>
            <a:pPr algn="r"/>
            <a:r>
              <a:rPr lang="zh-CN" altLang="en-US"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进出口业务操作课程团队</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3824332" y="3784373"/>
            <a:ext cx="6813617" cy="461665"/>
          </a:xfrm>
          <a:prstGeom prst="rect">
            <a:avLst/>
          </a:prstGeom>
          <a:noFill/>
        </p:spPr>
        <p:txBody>
          <a:bodyPr wrap="square" rtlCol="0">
            <a:spAutoFit/>
          </a:bodyPr>
          <a:lstStyle/>
          <a:p>
            <a:pPr algn="ctr"/>
            <a:r>
              <a:rPr lang="en-US" altLang="zh-CN"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1-2-2-4 </a:t>
            </a:r>
            <a:r>
              <a:rPr lang="zh-CN" altLang="en-US"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核算海运费</a:t>
            </a: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69024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77644" y="1791996"/>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598" name="Oval 483"/>
            <p:cNvSpPr>
              <a:spLocks noChangeArrowheads="1"/>
            </p:cNvSpPr>
            <p:nvPr/>
          </p:nvSpPr>
          <p:spPr bwMode="auto">
            <a:xfrm>
              <a:off x="3289225" y="1877484"/>
              <a:ext cx="83088"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5" name="Oval 500"/>
            <p:cNvSpPr>
              <a:spLocks noChangeArrowheads="1"/>
            </p:cNvSpPr>
            <p:nvPr/>
          </p:nvSpPr>
          <p:spPr bwMode="auto">
            <a:xfrm>
              <a:off x="3719485" y="2292437"/>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774551" y="1661375"/>
            <a:ext cx="3650392" cy="2909455"/>
            <a:chOff x="6208534" y="1131590"/>
            <a:chExt cx="2700111" cy="2880320"/>
          </a:xfrm>
        </p:grpSpPr>
        <p:sp>
          <p:nvSpPr>
            <p:cNvPr id="189" name="矩形 1"/>
            <p:cNvSpPr>
              <a:spLocks noChangeArrowheads="1"/>
            </p:cNvSpPr>
            <p:nvPr/>
          </p:nvSpPr>
          <p:spPr bwMode="auto">
            <a:xfrm>
              <a:off x="6208534" y="1357202"/>
              <a:ext cx="2700111" cy="228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prstClr val="black"/>
                  </a:solidFill>
                  <a:latin typeface="Times New Roman" panose="02020603050405020304" pitchFamily="18" charset="0"/>
                  <a:cs typeface="Times New Roman" panose="02020603050405020304" pitchFamily="18" charset="0"/>
                </a:rPr>
                <a:t>公司名称（英文）</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a:t>
              </a:r>
              <a:r>
                <a:rPr lang="en-US" altLang="zh-CN" dirty="0" smtClean="0">
                  <a:solidFill>
                    <a:prstClr val="black"/>
                  </a:solidFill>
                  <a:latin typeface="Times New Roman" panose="02020603050405020304" pitchFamily="18" charset="0"/>
                  <a:cs typeface="Times New Roman" panose="02020603050405020304" pitchFamily="18" charset="0"/>
                </a:rPr>
                <a:t>EST</a:t>
              </a:r>
            </a:p>
            <a:p>
              <a:r>
                <a:rPr lang="zh-CN" altLang="en-US" dirty="0" smtClean="0">
                  <a:solidFill>
                    <a:prstClr val="black"/>
                  </a:solidFill>
                  <a:latin typeface="Times New Roman" panose="02020603050405020304" pitchFamily="18" charset="0"/>
                  <a:cs typeface="Times New Roman" panose="02020603050405020304" pitchFamily="18" charset="0"/>
                </a:rPr>
                <a:t>公司</a:t>
              </a:r>
              <a:r>
                <a:rPr lang="zh-CN" altLang="en-US" dirty="0">
                  <a:solidFill>
                    <a:prstClr val="black"/>
                  </a:solidFill>
                  <a:latin typeface="Times New Roman" panose="02020603050405020304" pitchFamily="18" charset="0"/>
                  <a:cs typeface="Times New Roman" panose="02020603050405020304" pitchFamily="18" charset="0"/>
                </a:rPr>
                <a:t>地址（英文）：</a:t>
              </a:r>
              <a:r>
                <a:rPr lang="en-US" altLang="zh-CN" dirty="0" err="1" smtClean="0">
                  <a:solidFill>
                    <a:prstClr val="black"/>
                  </a:solidFill>
                  <a:latin typeface="Times New Roman" panose="02020603050405020304" pitchFamily="18" charset="0"/>
                  <a:cs typeface="Times New Roman" panose="02020603050405020304" pitchFamily="18" charset="0"/>
                </a:rPr>
                <a:t>Siteen</a:t>
              </a:r>
              <a:r>
                <a:rPr lang="en-US" altLang="zh-CN" dirty="0" smtClean="0">
                  <a:solidFill>
                    <a:prstClr val="black"/>
                  </a:solidFill>
                  <a:latin typeface="Times New Roman" panose="02020603050405020304" pitchFamily="18" charset="0"/>
                  <a:cs typeface="Times New Roman" panose="02020603050405020304" pitchFamily="18" charset="0"/>
                </a:rPr>
                <a:t> Street, </a:t>
              </a:r>
              <a:r>
                <a:rPr lang="en-US" altLang="zh-CN" dirty="0" err="1" smtClean="0">
                  <a:solidFill>
                    <a:prstClr val="black"/>
                  </a:solidFill>
                  <a:latin typeface="Times New Roman" panose="02020603050405020304" pitchFamily="18" charset="0"/>
                  <a:cs typeface="Times New Roman" panose="02020603050405020304" pitchFamily="18" charset="0"/>
                </a:rPr>
                <a:t>Malaz</a:t>
              </a:r>
              <a:r>
                <a:rPr lang="en-US" altLang="zh-CN" dirty="0" smtClean="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P.O.# 101, </a:t>
              </a:r>
              <a:r>
                <a:rPr lang="en-US" altLang="zh-CN" dirty="0" err="1">
                  <a:solidFill>
                    <a:prstClr val="black"/>
                  </a:solidFill>
                  <a:latin typeface="Times New Roman" panose="02020603050405020304" pitchFamily="18" charset="0"/>
                  <a:cs typeface="Times New Roman" panose="02020603050405020304" pitchFamily="18" charset="0"/>
                </a:rPr>
                <a:t>Ar-Riyad</a:t>
              </a:r>
              <a:r>
                <a:rPr lang="en-US" altLang="zh-CN" dirty="0">
                  <a:solidFill>
                    <a:prstClr val="black"/>
                  </a:solidFill>
                  <a:latin typeface="Times New Roman" panose="02020603050405020304" pitchFamily="18" charset="0"/>
                  <a:cs typeface="Times New Roman" panose="02020603050405020304" pitchFamily="18" charset="0"/>
                </a:rPr>
                <a:t> - 116, </a:t>
              </a:r>
              <a:r>
                <a:rPr lang="en-US" altLang="zh-CN" dirty="0" smtClean="0">
                  <a:solidFill>
                    <a:prstClr val="black"/>
                  </a:solidFill>
                  <a:latin typeface="Times New Roman" panose="02020603050405020304" pitchFamily="18" charset="0"/>
                  <a:cs typeface="Times New Roman" panose="02020603050405020304" pitchFamily="18" charset="0"/>
                </a:rPr>
                <a:t>Riyadh</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smtClean="0">
                  <a:solidFill>
                    <a:prstClr val="black"/>
                  </a:solidFill>
                  <a:latin typeface="Times New Roman" panose="02020603050405020304" pitchFamily="18" charset="0"/>
                  <a:cs typeface="Times New Roman" panose="02020603050405020304" pitchFamily="18" charset="0"/>
                </a:rPr>
                <a:t> Saudi </a:t>
              </a:r>
              <a:r>
                <a:rPr lang="en-US" altLang="zh-CN" dirty="0">
                  <a:solidFill>
                    <a:prstClr val="black"/>
                  </a:solidFill>
                  <a:latin typeface="Times New Roman" panose="02020603050405020304" pitchFamily="18" charset="0"/>
                  <a:cs typeface="Times New Roman" panose="02020603050405020304" pitchFamily="18" charset="0"/>
                </a:rPr>
                <a:t>Arabia</a:t>
              </a:r>
            </a:p>
            <a:p>
              <a:r>
                <a:rPr lang="zh-CN" altLang="en-US" dirty="0">
                  <a:solidFill>
                    <a:prstClr val="black"/>
                  </a:solidFill>
                  <a:latin typeface="Times New Roman" panose="02020603050405020304" pitchFamily="18" charset="0"/>
                  <a:cs typeface="Times New Roman" panose="02020603050405020304" pitchFamily="18" charset="0"/>
                </a:rPr>
                <a:t>公司介绍</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EST</a:t>
              </a:r>
              <a:r>
                <a:rPr lang="zh-CN" altLang="en-US" dirty="0" smtClean="0">
                  <a:solidFill>
                    <a:prstClr val="black"/>
                  </a:solidFill>
                  <a:latin typeface="Times New Roman" panose="02020603050405020304" pitchFamily="18" charset="0"/>
                  <a:cs typeface="Times New Roman" panose="02020603050405020304" pitchFamily="18" charset="0"/>
                </a:rPr>
                <a:t>成立</a:t>
              </a:r>
              <a:r>
                <a:rPr lang="zh-CN" altLang="en-US" dirty="0">
                  <a:solidFill>
                    <a:prstClr val="black"/>
                  </a:solidFill>
                  <a:latin typeface="Times New Roman" panose="02020603050405020304" pitchFamily="18" charset="0"/>
                  <a:cs typeface="Times New Roman" panose="02020603050405020304" pitchFamily="18" charset="0"/>
                </a:rPr>
                <a:t>于</a:t>
              </a:r>
              <a:r>
                <a:rPr lang="en-US" altLang="zh-CN" dirty="0">
                  <a:solidFill>
                    <a:prstClr val="black"/>
                  </a:solidFill>
                  <a:latin typeface="Times New Roman" panose="02020603050405020304" pitchFamily="18" charset="0"/>
                  <a:cs typeface="Times New Roman" panose="02020603050405020304" pitchFamily="18" charset="0"/>
                </a:rPr>
                <a:t>1994</a:t>
              </a:r>
              <a:r>
                <a:rPr lang="zh-CN" altLang="en-US" dirty="0">
                  <a:solidFill>
                    <a:prstClr val="black"/>
                  </a:solidFill>
                  <a:latin typeface="Times New Roman" panose="02020603050405020304" pitchFamily="18" charset="0"/>
                  <a:cs typeface="Times New Roman" panose="02020603050405020304" pitchFamily="18" charset="0"/>
                </a:rPr>
                <a:t>年，主要</a:t>
              </a:r>
              <a:r>
                <a:rPr lang="zh-CN" altLang="en-US" dirty="0" smtClean="0">
                  <a:solidFill>
                    <a:prstClr val="black"/>
                  </a:solidFill>
                  <a:latin typeface="Times New Roman" panose="02020603050405020304" pitchFamily="18" charset="0"/>
                  <a:cs typeface="Times New Roman" panose="02020603050405020304" pitchFamily="18" charset="0"/>
                </a:rPr>
                <a:t>从事农产品</a:t>
              </a:r>
              <a:r>
                <a:rPr lang="zh-CN" altLang="en-US" dirty="0">
                  <a:solidFill>
                    <a:prstClr val="black"/>
                  </a:solidFill>
                  <a:latin typeface="Times New Roman" panose="02020603050405020304" pitchFamily="18" charset="0"/>
                  <a:cs typeface="Times New Roman" panose="02020603050405020304" pitchFamily="18" charset="0"/>
                </a:rPr>
                <a:t>的</a:t>
              </a:r>
              <a:r>
                <a:rPr lang="zh-CN" altLang="en-US" dirty="0" smtClean="0">
                  <a:solidFill>
                    <a:prstClr val="black"/>
                  </a:solidFill>
                  <a:latin typeface="Times New Roman" panose="02020603050405020304" pitchFamily="18" charset="0"/>
                  <a:cs typeface="Times New Roman" panose="02020603050405020304" pitchFamily="18" charset="0"/>
                </a:rPr>
                <a:t>进出口业务。</a:t>
              </a:r>
              <a:endParaRPr lang="zh-CN" altLang="en-US"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401191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898468" y="1073714"/>
            <a:ext cx="4051198" cy="461665"/>
          </a:xfrm>
          <a:prstGeom prst="rect">
            <a:avLst/>
          </a:prstGeom>
          <a:noFill/>
        </p:spPr>
        <p:txBody>
          <a:bodyPr wrap="square" rtlCol="0">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BAJA TRADING EST </a:t>
            </a:r>
          </a:p>
        </p:txBody>
      </p:sp>
    </p:spTree>
    <p:extLst>
      <p:ext uri="{BB962C8B-B14F-4D97-AF65-F5344CB8AC3E}">
        <p14:creationId xmlns:p14="http://schemas.microsoft.com/office/powerpoint/2010/main" val="2724997128"/>
      </p:ext>
    </p:extLst>
  </p:cSld>
  <p:clrMapOvr>
    <a:masterClrMapping/>
  </p:clrMapOvr>
  <mc:AlternateContent xmlns:mc="http://schemas.openxmlformats.org/markup-compatibility/2006" xmlns:p14="http://schemas.microsoft.com/office/powerpoint/2010/main">
    <mc:Choice Requires="p14">
      <p:transition p14:dur="10" advTm="6715"/>
    </mc:Choice>
    <mc:Fallback xmlns="">
      <p:transition advTm="6715"/>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1" y="1275008"/>
            <a:ext cx="6222585" cy="4600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01483" y="1275008"/>
            <a:ext cx="5705341" cy="342420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日照金果贸易有限公司业务员鲁平在</a:t>
            </a:r>
            <a:r>
              <a:rPr lang="en-US" altLang="zh-CN" sz="2100" b="1" dirty="0" err="1"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Anuga</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 2014 </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世界</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食品博览会上认识了</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沙特阿拉伯</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BAJA TRADING EST</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交易会</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结束后，鲁平返回日照。随之向</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发去电子邮件，详细介绍了本公司的业务范围，并表示愿意与其公司建立良好的业务关系。</a:t>
            </a:r>
          </a:p>
        </p:txBody>
      </p:sp>
      <p:grpSp>
        <p:nvGrpSpPr>
          <p:cNvPr id="13" name="组合 50"/>
          <p:cNvGrpSpPr>
            <a:grpSpLocks/>
          </p:cNvGrpSpPr>
          <p:nvPr/>
        </p:nvGrpSpPr>
        <p:grpSpPr bwMode="auto">
          <a:xfrm>
            <a:off x="258651" y="268522"/>
            <a:ext cx="603250" cy="552450"/>
            <a:chOff x="0" y="0"/>
            <a:chExt cx="737947" cy="676838"/>
          </a:xfrm>
        </p:grpSpPr>
        <p:sp>
          <p:nvSpPr>
            <p:cNvPr id="14"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7" name="标题 1"/>
          <p:cNvSpPr txBox="1">
            <a:spLocks noChangeArrowheads="1"/>
          </p:cNvSpPr>
          <p:nvPr/>
        </p:nvSpPr>
        <p:spPr>
          <a:xfrm>
            <a:off x="1141301" y="38434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2318212108"/>
      </p:ext>
    </p:extLst>
  </p:cSld>
  <p:clrMapOvr>
    <a:masterClrMapping/>
  </p:clrMapOvr>
  <mc:AlternateContent xmlns:mc="http://schemas.openxmlformats.org/markup-compatibility/2006" xmlns:p14="http://schemas.microsoft.com/office/powerpoint/2010/main">
    <mc:Choice Requires="p14">
      <p:transition p14:dur="10" advTm="25442"/>
    </mc:Choice>
    <mc:Fallback xmlns="">
      <p:transition advTm="25442"/>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8" y="1054553"/>
            <a:ext cx="6424480" cy="47033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4962658" y="1980595"/>
            <a:ext cx="6151807"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rPr>
              <a:t>收到</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有限公司</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业务员鲁平的</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对葵花子</a:t>
            </a:r>
            <a:r>
              <a:rPr lang="zh-CN" altLang="en-US" sz="2100" b="1" dirty="0" smtClean="0">
                <a:solidFill>
                  <a:prstClr val="black"/>
                </a:solidFill>
                <a:latin typeface="Times New Roman" panose="02020603050405020304" pitchFamily="18" charset="0"/>
                <a:cs typeface="Times New Roman" panose="02020603050405020304" pitchFamily="18" charset="0"/>
              </a:rPr>
              <a:t>非常</a:t>
            </a:r>
            <a:r>
              <a:rPr lang="zh-CN" altLang="en-US" sz="2100" b="1" dirty="0">
                <a:solidFill>
                  <a:prstClr val="black"/>
                </a:solidFill>
                <a:latin typeface="Times New Roman" panose="02020603050405020304" pitchFamily="18" charset="0"/>
                <a:cs typeface="Times New Roman" panose="02020603050405020304" pitchFamily="18" charset="0"/>
              </a:rPr>
              <a:t>感兴趣</a:t>
            </a:r>
            <a:r>
              <a:rPr lang="zh-CN" altLang="en-US" sz="2100" b="1" dirty="0" smtClean="0">
                <a:solidFill>
                  <a:prstClr val="black"/>
                </a:solidFill>
                <a:latin typeface="Times New Roman" panose="02020603050405020304" pitchFamily="18" charset="0"/>
                <a:cs typeface="Times New Roman" panose="02020603050405020304" pitchFamily="18" charset="0"/>
              </a:rPr>
              <a:t>，写来询盘信函，要求</a:t>
            </a:r>
            <a:r>
              <a:rPr lang="zh-CN" altLang="en-US" sz="2100" b="1" dirty="0">
                <a:solidFill>
                  <a:prstClr val="black"/>
                </a:solidFill>
                <a:latin typeface="Times New Roman" panose="02020603050405020304" pitchFamily="18" charset="0"/>
                <a:cs typeface="Times New Roman" panose="02020603050405020304" pitchFamily="18" charset="0"/>
              </a:rPr>
              <a:t>分别报</a:t>
            </a:r>
            <a:r>
              <a:rPr lang="en-US" altLang="zh-CN" sz="2100" b="1" dirty="0">
                <a:solidFill>
                  <a:prstClr val="black"/>
                </a:solidFill>
                <a:latin typeface="Times New Roman" panose="02020603050405020304" pitchFamily="18" charset="0"/>
                <a:cs typeface="Times New Roman" panose="02020603050405020304" pitchFamily="18" charset="0"/>
              </a:rPr>
              <a:t>CIF </a:t>
            </a:r>
            <a:r>
              <a:rPr lang="en-US" altLang="zh-CN" sz="2100" b="1" dirty="0" smtClean="0">
                <a:solidFill>
                  <a:prstClr val="black"/>
                </a:solidFill>
                <a:latin typeface="Times New Roman" panose="02020603050405020304" pitchFamily="18" charset="0"/>
                <a:cs typeface="Times New Roman" panose="02020603050405020304" pitchFamily="18" charset="0"/>
              </a:rPr>
              <a:t>JEDDAH; CFR JEDDAH </a:t>
            </a:r>
            <a:r>
              <a:rPr lang="zh-CN" altLang="en-US" sz="2100" b="1" dirty="0" smtClean="0">
                <a:solidFill>
                  <a:prstClr val="black"/>
                </a:solidFill>
                <a:latin typeface="Times New Roman" panose="02020603050405020304" pitchFamily="18" charset="0"/>
                <a:cs typeface="Times New Roman" panose="02020603050405020304" pitchFamily="18" charset="0"/>
              </a:rPr>
              <a:t>和 </a:t>
            </a:r>
            <a:r>
              <a:rPr lang="en-US" altLang="zh-CN" sz="2100" b="1" dirty="0" smtClean="0">
                <a:solidFill>
                  <a:prstClr val="black"/>
                </a:solidFill>
                <a:latin typeface="Times New Roman" panose="02020603050405020304" pitchFamily="18" charset="0"/>
                <a:cs typeface="Times New Roman" panose="02020603050405020304" pitchFamily="18" charset="0"/>
              </a:rPr>
              <a:t>FOB</a:t>
            </a:r>
            <a:r>
              <a:rPr lang="zh-CN" altLang="en-US" sz="2100" b="1" dirty="0">
                <a:solidFill>
                  <a:prstClr val="black"/>
                </a:solidFill>
                <a:latin typeface="Times New Roman" panose="02020603050405020304" pitchFamily="18" charset="0"/>
                <a:cs typeface="Times New Roman" panose="02020603050405020304" pitchFamily="18" charset="0"/>
              </a:rPr>
              <a:t>价格</a:t>
            </a:r>
            <a:r>
              <a:rPr lang="zh-CN" altLang="en-US" sz="2100" b="1" dirty="0" smtClean="0">
                <a:solidFill>
                  <a:prstClr val="black"/>
                </a:solidFill>
                <a:latin typeface="Times New Roman" panose="02020603050405020304" pitchFamily="18" charset="0"/>
                <a:cs typeface="Times New Roman" panose="02020603050405020304" pitchFamily="18" charset="0"/>
              </a:rPr>
              <a:t>。</a:t>
            </a:r>
            <a:endPar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258651" y="268522"/>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141301" y="38434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748667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65689" y="1587095"/>
            <a:ext cx="6203325" cy="38993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252493" y="1735082"/>
            <a:ext cx="5576552" cy="397031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rPr>
              <a:t>鲁平根据</a:t>
            </a:r>
            <a:r>
              <a:rPr lang="zh-CN" altLang="en-US" sz="2100" b="1" dirty="0">
                <a:latin typeface="Times New Roman" panose="02020603050405020304" pitchFamily="18" charset="0"/>
                <a:cs typeface="Times New Roman" panose="02020603050405020304" pitchFamily="18" charset="0"/>
              </a:rPr>
              <a:t>货物成本、有关费用和预期利润计算出口价格，进行报价</a:t>
            </a:r>
            <a:r>
              <a:rPr lang="zh-CN" altLang="en-US" sz="2100" b="1" dirty="0" smtClean="0">
                <a:latin typeface="Times New Roman" panose="02020603050405020304" pitchFamily="18" charset="0"/>
                <a:cs typeface="Times New Roman" panose="02020603050405020304" pitchFamily="18" charset="0"/>
              </a:rPr>
              <a:t>。</a:t>
            </a:r>
            <a:endParaRPr lang="en-US" altLang="zh-CN" sz="21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rPr>
              <a:t>鲁平经过核算，打算报一个</a:t>
            </a:r>
            <a:r>
              <a:rPr lang="en-US" altLang="zh-CN" sz="2100" b="1" dirty="0">
                <a:latin typeface="Times New Roman" panose="02020603050405020304" pitchFamily="18" charset="0"/>
                <a:cs typeface="Times New Roman" panose="02020603050405020304" pitchFamily="18" charset="0"/>
              </a:rPr>
              <a:t>40</a:t>
            </a:r>
            <a:r>
              <a:rPr lang="zh-CN" altLang="en-US" sz="2100" b="1" dirty="0">
                <a:latin typeface="Times New Roman" panose="02020603050405020304" pitchFamily="18" charset="0"/>
                <a:cs typeface="Times New Roman" panose="02020603050405020304" pitchFamily="18" charset="0"/>
              </a:rPr>
              <a:t>英尺超高集装箱的货物</a:t>
            </a:r>
            <a:r>
              <a:rPr lang="en-US" altLang="zh-CN" sz="2100" b="1" dirty="0">
                <a:latin typeface="Times New Roman" panose="02020603050405020304" pitchFamily="18" charset="0"/>
                <a:cs typeface="Times New Roman" panose="02020603050405020304" pitchFamily="18" charset="0"/>
              </a:rPr>
              <a:t>22.5</a:t>
            </a:r>
            <a:r>
              <a:rPr lang="zh-CN" altLang="en-US" sz="2100" b="1" dirty="0">
                <a:latin typeface="Times New Roman" panose="02020603050405020304" pitchFamily="18" charset="0"/>
                <a:cs typeface="Times New Roman" panose="02020603050405020304" pitchFamily="18" charset="0"/>
              </a:rPr>
              <a:t>吨。鲁平已经核算完</a:t>
            </a:r>
            <a:r>
              <a:rPr lang="zh-CN" altLang="en-US" sz="2100" b="1" dirty="0" smtClean="0">
                <a:latin typeface="Times New Roman" panose="02020603050405020304" pitchFamily="18" charset="0"/>
                <a:cs typeface="Times New Roman" panose="02020603050405020304" pitchFamily="18" charset="0"/>
              </a:rPr>
              <a:t>实际成本。</a:t>
            </a:r>
            <a:endParaRPr lang="en-US" altLang="zh-CN" sz="21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任务：鲁平</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对外报</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CFR</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价、</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CIF</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价，要根据货物情况核算</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海运费。如果</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只</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出口</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5</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吨</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a:t>
            </a:r>
            <a:r>
              <a:rPr lang="en-US" altLang="zh-CN" sz="2100" b="1" dirty="0">
                <a:latin typeface="Times New Roman" panose="02020603050405020304" pitchFamily="18" charset="0"/>
                <a:cs typeface="Times New Roman" panose="02020603050405020304" pitchFamily="18" charset="0"/>
                <a:sym typeface="Arial" panose="020B0604020202020204" pitchFamily="34" charset="0"/>
              </a:rPr>
              <a:t>200</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袋）货物的情况下，核算每吨分摊的海运费。</a:t>
            </a:r>
            <a:endParaRPr lang="en-US" altLang="zh-CN" sz="2100" b="1" dirty="0">
              <a:latin typeface="Times New Roman" panose="02020603050405020304" pitchFamily="18" charset="0"/>
              <a:cs typeface="Times New Roman" panose="02020603050405020304" pitchFamily="18" charset="0"/>
              <a:sym typeface="Arial" panose="020B0604020202020204" pitchFamily="34" charset="0"/>
            </a:endParaRPr>
          </a:p>
          <a:p>
            <a:pPr marL="285750" indent="-285750" algn="just">
              <a:lnSpc>
                <a:spcPct val="150000"/>
              </a:lnSpc>
              <a:buFont typeface="Wingdings" panose="05000000000000000000" pitchFamily="2" charset="2"/>
              <a:buChar char="l"/>
            </a:pPr>
            <a:endParaRPr lang="en-US" altLang="zh-CN" sz="2100" b="1" dirty="0">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217007"/>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33282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1670980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082744"/>
            <a:ext cx="5158384" cy="2554545"/>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拓展任务实施</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346985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581868157"/>
              </p:ext>
            </p:extLst>
          </p:nvPr>
        </p:nvGraphicFramePr>
        <p:xfrm>
          <a:off x="1214648" y="1376703"/>
          <a:ext cx="10365968" cy="3987795"/>
        </p:xfrm>
        <a:graphic>
          <a:graphicData uri="http://schemas.openxmlformats.org/drawingml/2006/table">
            <a:tbl>
              <a:tblPr firstRow="1" bandRow="1">
                <a:tableStyleId>{5C22544A-7EE6-4342-B048-85BDC9FD1C3A}</a:tableStyleId>
              </a:tblPr>
              <a:tblGrid>
                <a:gridCol w="2534173"/>
                <a:gridCol w="7831795"/>
              </a:tblGrid>
              <a:tr h="268906">
                <a:tc>
                  <a:txBody>
                    <a:bodyPr/>
                    <a:lstStyle/>
                    <a:p>
                      <a:r>
                        <a:rPr lang="zh-CN" altLang="en-US" sz="2000" dirty="0" smtClean="0">
                          <a:latin typeface="Times New Roman" panose="02020603050405020304" pitchFamily="18" charset="0"/>
                          <a:cs typeface="Times New Roman" panose="02020603050405020304" pitchFamily="18" charset="0"/>
                        </a:rPr>
                        <a:t>货物</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葵花子</a:t>
                      </a:r>
                      <a:endParaRPr lang="zh-CN" altLang="en-US" sz="2000" dirty="0">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包装</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塑料编织袋，装满货物后体积：</a:t>
                      </a:r>
                      <a:r>
                        <a:rPr lang="en-US" altLang="zh-CN" sz="2000" dirty="0" smtClean="0">
                          <a:latin typeface="Times New Roman" panose="02020603050405020304" pitchFamily="18" charset="0"/>
                          <a:cs typeface="Times New Roman" panose="02020603050405020304" pitchFamily="18" charset="0"/>
                        </a:rPr>
                        <a:t>0.0666</a:t>
                      </a:r>
                      <a:r>
                        <a:rPr lang="zh-CN" altLang="en-US" sz="2000" dirty="0" smtClean="0">
                          <a:latin typeface="Times New Roman" panose="02020603050405020304" pitchFamily="18" charset="0"/>
                          <a:cs typeface="Times New Roman" panose="02020603050405020304" pitchFamily="18" charset="0"/>
                        </a:rPr>
                        <a:t>立方米</a:t>
                      </a:r>
                      <a:endParaRPr lang="zh-CN" altLang="en-US" sz="2000" dirty="0">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每袋的毛净重</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净重：</a:t>
                      </a:r>
                      <a:r>
                        <a:rPr lang="en-US" altLang="zh-CN" sz="2000" dirty="0" smtClean="0">
                          <a:latin typeface="Times New Roman" panose="02020603050405020304" pitchFamily="18" charset="0"/>
                          <a:cs typeface="Times New Roman" panose="02020603050405020304" pitchFamily="18" charset="0"/>
                        </a:rPr>
                        <a:t>25</a:t>
                      </a:r>
                      <a:r>
                        <a:rPr lang="zh-CN" altLang="en-US" sz="2000" dirty="0" smtClean="0">
                          <a:latin typeface="Times New Roman" panose="02020603050405020304" pitchFamily="18" charset="0"/>
                          <a:cs typeface="Times New Roman" panose="02020603050405020304" pitchFamily="18" charset="0"/>
                        </a:rPr>
                        <a:t>公斤</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袋；毛重：</a:t>
                      </a:r>
                      <a:r>
                        <a:rPr lang="en-US" altLang="zh-CN" sz="2000" dirty="0" smtClean="0">
                          <a:latin typeface="Times New Roman" panose="02020603050405020304" pitchFamily="18" charset="0"/>
                          <a:cs typeface="Times New Roman" panose="02020603050405020304" pitchFamily="18" charset="0"/>
                        </a:rPr>
                        <a:t>25.1</a:t>
                      </a:r>
                      <a:r>
                        <a:rPr lang="zh-CN" altLang="en-US" sz="2000" dirty="0" smtClean="0">
                          <a:latin typeface="Times New Roman" panose="02020603050405020304" pitchFamily="18" charset="0"/>
                          <a:cs typeface="Times New Roman" panose="02020603050405020304" pitchFamily="18" charset="0"/>
                        </a:rPr>
                        <a:t>公斤</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袋</a:t>
                      </a:r>
                      <a:endParaRPr lang="zh-CN" altLang="en-US" sz="2000" dirty="0">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供货价格</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含增值税价格：</a:t>
                      </a:r>
                      <a:r>
                        <a:rPr lang="en-US" altLang="zh-CN" sz="2000" dirty="0" smtClean="0">
                          <a:latin typeface="Times New Roman" panose="02020603050405020304" pitchFamily="18" charset="0"/>
                          <a:cs typeface="Times New Roman" panose="02020603050405020304" pitchFamily="18" charset="0"/>
                        </a:rPr>
                        <a:t>7570</a:t>
                      </a:r>
                      <a:r>
                        <a:rPr lang="zh-CN" altLang="en-US" sz="2000" dirty="0" smtClean="0">
                          <a:latin typeface="Times New Roman" panose="02020603050405020304" pitchFamily="18" charset="0"/>
                          <a:cs typeface="Times New Roman" panose="02020603050405020304" pitchFamily="18" charset="0"/>
                        </a:rPr>
                        <a:t>元</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吨，增值税率</a:t>
                      </a:r>
                      <a:r>
                        <a:rPr lang="en-US" altLang="zh-CN" sz="2000" dirty="0" smtClean="0">
                          <a:latin typeface="Times New Roman" panose="02020603050405020304" pitchFamily="18" charset="0"/>
                          <a:cs typeface="Times New Roman" panose="02020603050405020304" pitchFamily="18" charset="0"/>
                        </a:rPr>
                        <a:t>13%</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txBody>
                  <a:tcPr/>
                </a:tc>
              </a:tr>
              <a:tr h="445176">
                <a:tc>
                  <a:txBody>
                    <a:bodyPr/>
                    <a:lstStyle/>
                    <a:p>
                      <a:r>
                        <a:rPr lang="zh-CN" altLang="en-US" sz="2000" dirty="0" smtClean="0">
                          <a:latin typeface="Times New Roman" panose="02020603050405020304" pitchFamily="18" charset="0"/>
                          <a:cs typeface="Times New Roman" panose="02020603050405020304" pitchFamily="18" charset="0"/>
                        </a:rPr>
                        <a:t>增值税率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latin typeface="Times New Roman" panose="02020603050405020304" pitchFamily="18" charset="0"/>
                          <a:cs typeface="Times New Roman" panose="02020603050405020304" pitchFamily="18" charset="0"/>
                        </a:rPr>
                        <a:t>13%</a:t>
                      </a:r>
                      <a:endParaRPr lang="zh-CN" altLang="en-US" sz="2000" dirty="0" smtClean="0">
                        <a:solidFill>
                          <a:schemeClr val="tx1"/>
                        </a:solidFill>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出口退税率</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tx1"/>
                          </a:solidFill>
                          <a:latin typeface="Times New Roman" panose="02020603050405020304" pitchFamily="18" charset="0"/>
                          <a:cs typeface="Times New Roman" panose="02020603050405020304" pitchFamily="18" charset="0"/>
                        </a:rPr>
                        <a:t>5%</a:t>
                      </a:r>
                      <a:endParaRPr lang="zh-CN" altLang="en-US" sz="2000" dirty="0" smtClean="0">
                        <a:solidFill>
                          <a:schemeClr val="tx1"/>
                        </a:solidFill>
                        <a:latin typeface="Times New Roman" panose="02020603050405020304" pitchFamily="18" charset="0"/>
                        <a:cs typeface="Times New Roman" panose="02020603050405020304" pitchFamily="18" charset="0"/>
                      </a:endParaRPr>
                    </a:p>
                  </a:txBody>
                  <a:tcPr/>
                </a:tc>
              </a:tr>
              <a:tr h="464139">
                <a:tc>
                  <a:txBody>
                    <a:bodyPr/>
                    <a:lstStyle/>
                    <a:p>
                      <a:r>
                        <a:rPr lang="zh-CN" altLang="en-US" sz="2000" dirty="0" smtClean="0">
                          <a:latin typeface="Times New Roman" panose="02020603050405020304" pitchFamily="18" charset="0"/>
                          <a:cs typeface="Times New Roman" panose="02020603050405020304" pitchFamily="18" charset="0"/>
                        </a:rPr>
                        <a:t>交货期</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solidFill>
                            <a:schemeClr val="tx1"/>
                          </a:solidFill>
                          <a:latin typeface="Times New Roman" panose="02020603050405020304" pitchFamily="18" charset="0"/>
                          <a:cs typeface="Times New Roman" panose="02020603050405020304" pitchFamily="18" charset="0"/>
                        </a:rPr>
                        <a:t>收到订单后</a:t>
                      </a:r>
                      <a:r>
                        <a:rPr lang="en-US" altLang="zh-CN" sz="2000" dirty="0" smtClean="0">
                          <a:solidFill>
                            <a:schemeClr val="tx1"/>
                          </a:solidFill>
                          <a:latin typeface="Times New Roman" panose="02020603050405020304" pitchFamily="18" charset="0"/>
                          <a:cs typeface="Times New Roman" panose="02020603050405020304" pitchFamily="18" charset="0"/>
                        </a:rPr>
                        <a:t>2</a:t>
                      </a:r>
                      <a:r>
                        <a:rPr lang="zh-CN" altLang="en-US" sz="2000" dirty="0" smtClean="0">
                          <a:solidFill>
                            <a:schemeClr val="tx1"/>
                          </a:solidFill>
                          <a:latin typeface="Times New Roman" panose="02020603050405020304" pitchFamily="18" charset="0"/>
                          <a:cs typeface="Times New Roman" panose="02020603050405020304" pitchFamily="18" charset="0"/>
                        </a:rPr>
                        <a:t>个月装运</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支付方式和交货地点</a:t>
                      </a:r>
                      <a:endParaRPr lang="zh-CN" altLang="en-US" sz="2000" dirty="0">
                        <a:latin typeface="Times New Roman" panose="02020603050405020304" pitchFamily="18" charset="0"/>
                        <a:cs typeface="Times New Roman" panose="02020603050405020304" pitchFamily="18" charset="0"/>
                      </a:endParaRPr>
                    </a:p>
                  </a:txBody>
                  <a:tcPr/>
                </a:tc>
                <a:tc>
                  <a:txBody>
                    <a:bodyPr/>
                    <a:lstStyle/>
                    <a:p>
                      <a:r>
                        <a:rPr lang="zh-CN" altLang="en-US" sz="2000" dirty="0" smtClean="0">
                          <a:latin typeface="Times New Roman" panose="02020603050405020304" pitchFamily="18" charset="0"/>
                          <a:cs typeface="Times New Roman" panose="02020603050405020304" pitchFamily="18" charset="0"/>
                        </a:rPr>
                        <a:t>生产前预付</a:t>
                      </a:r>
                      <a:r>
                        <a:rPr lang="en-US" altLang="zh-CN" sz="2000" dirty="0" smtClean="0">
                          <a:latin typeface="Times New Roman" panose="02020603050405020304" pitchFamily="18" charset="0"/>
                          <a:cs typeface="Times New Roman" panose="02020603050405020304" pitchFamily="18" charset="0"/>
                        </a:rPr>
                        <a:t>90%</a:t>
                      </a:r>
                      <a:r>
                        <a:rPr lang="zh-CN" altLang="en-US" sz="2000" dirty="0" smtClean="0">
                          <a:latin typeface="Times New Roman" panose="02020603050405020304" pitchFamily="18" charset="0"/>
                          <a:cs typeface="Times New Roman" panose="02020603050405020304" pitchFamily="18" charset="0"/>
                        </a:rPr>
                        <a:t>，交货后支付余款；工厂交货</a:t>
                      </a:r>
                      <a:endParaRPr lang="zh-CN" altLang="en-US" sz="2000" dirty="0">
                        <a:latin typeface="Times New Roman" panose="02020603050405020304" pitchFamily="18" charset="0"/>
                        <a:cs typeface="Times New Roman" panose="02020603050405020304" pitchFamily="18" charset="0"/>
                      </a:endParaRPr>
                    </a:p>
                  </a:txBody>
                  <a:tcPr/>
                </a:tc>
              </a:tr>
              <a:tr h="268906">
                <a:tc>
                  <a:txBody>
                    <a:bodyPr/>
                    <a:lstStyle/>
                    <a:p>
                      <a:r>
                        <a:rPr lang="zh-CN" altLang="en-US" sz="2000" dirty="0" smtClean="0">
                          <a:latin typeface="Times New Roman" panose="02020603050405020304" pitchFamily="18" charset="0"/>
                          <a:cs typeface="Times New Roman" panose="02020603050405020304" pitchFamily="18" charset="0"/>
                        </a:rPr>
                        <a:t>货物数量</a:t>
                      </a:r>
                      <a:endParaRPr lang="zh-CN" alt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rgbClr val="FF0000"/>
                          </a:solidFill>
                          <a:latin typeface="Times New Roman" panose="02020603050405020304" pitchFamily="18" charset="0"/>
                          <a:cs typeface="Times New Roman" panose="02020603050405020304" pitchFamily="18" charset="0"/>
                        </a:rPr>
                        <a:t>1×40’HQ  </a:t>
                      </a:r>
                      <a:r>
                        <a:rPr lang="zh-CN" altLang="en-US" sz="2000" dirty="0" smtClean="0">
                          <a:solidFill>
                            <a:srgbClr val="FF0000"/>
                          </a:solidFill>
                          <a:latin typeface="Times New Roman" panose="02020603050405020304" pitchFamily="18" charset="0"/>
                          <a:cs typeface="Times New Roman" panose="02020603050405020304" pitchFamily="18" charset="0"/>
                        </a:rPr>
                        <a:t>共</a:t>
                      </a:r>
                      <a:r>
                        <a:rPr lang="en-US" altLang="zh-CN" sz="2000" dirty="0" smtClean="0">
                          <a:solidFill>
                            <a:srgbClr val="FF0000"/>
                          </a:solidFill>
                          <a:latin typeface="Times New Roman" panose="02020603050405020304" pitchFamily="18" charset="0"/>
                          <a:cs typeface="Times New Roman" panose="02020603050405020304" pitchFamily="18" charset="0"/>
                        </a:rPr>
                        <a:t>22.5</a:t>
                      </a:r>
                      <a:r>
                        <a:rPr lang="zh-CN" altLang="en-US" sz="2000" dirty="0" smtClean="0">
                          <a:solidFill>
                            <a:srgbClr val="FF0000"/>
                          </a:solidFill>
                          <a:latin typeface="Times New Roman" panose="02020603050405020304" pitchFamily="18" charset="0"/>
                          <a:cs typeface="Times New Roman" panose="02020603050405020304" pitchFamily="18" charset="0"/>
                        </a:rPr>
                        <a:t>吨，</a:t>
                      </a:r>
                      <a:r>
                        <a:rPr lang="en-US" altLang="zh-CN" sz="2000" dirty="0" smtClean="0">
                          <a:solidFill>
                            <a:srgbClr val="FF0000"/>
                          </a:solidFill>
                          <a:latin typeface="Times New Roman" panose="02020603050405020304" pitchFamily="18" charset="0"/>
                          <a:cs typeface="Times New Roman" panose="02020603050405020304" pitchFamily="18" charset="0"/>
                        </a:rPr>
                        <a:t>25KG×900BAGS</a:t>
                      </a:r>
                      <a:r>
                        <a:rPr lang="zh-CN" altLang="en-US" sz="2000" dirty="0" smtClean="0">
                          <a:solidFill>
                            <a:srgbClr val="FF0000"/>
                          </a:solidFill>
                          <a:latin typeface="Times New Roman" panose="02020603050405020304" pitchFamily="18" charset="0"/>
                          <a:cs typeface="Times New Roman" panose="02020603050405020304" pitchFamily="18" charset="0"/>
                        </a:rPr>
                        <a:t>，毛重</a:t>
                      </a:r>
                      <a:r>
                        <a:rPr lang="en-US" altLang="zh-CN" sz="2000" dirty="0" smtClean="0">
                          <a:solidFill>
                            <a:srgbClr val="FF0000"/>
                          </a:solidFill>
                          <a:latin typeface="Times New Roman" panose="02020603050405020304" pitchFamily="18" charset="0"/>
                          <a:cs typeface="Times New Roman" panose="02020603050405020304" pitchFamily="18" charset="0"/>
                        </a:rPr>
                        <a:t>22590KG</a:t>
                      </a:r>
                      <a:r>
                        <a:rPr lang="zh-CN" altLang="en-US" sz="2000" dirty="0" smtClean="0">
                          <a:solidFill>
                            <a:srgbClr val="FF0000"/>
                          </a:solidFill>
                          <a:latin typeface="Times New Roman" panose="02020603050405020304" pitchFamily="18" charset="0"/>
                          <a:cs typeface="Times New Roman" panose="02020603050405020304" pitchFamily="18" charset="0"/>
                        </a:rPr>
                        <a:t>，净重</a:t>
                      </a:r>
                      <a:r>
                        <a:rPr lang="en-US" altLang="zh-CN" sz="2000" dirty="0" smtClean="0">
                          <a:solidFill>
                            <a:srgbClr val="FF0000"/>
                          </a:solidFill>
                          <a:latin typeface="Times New Roman" panose="02020603050405020304" pitchFamily="18" charset="0"/>
                          <a:cs typeface="Times New Roman" panose="02020603050405020304" pitchFamily="18" charset="0"/>
                        </a:rPr>
                        <a:t>22500KG</a:t>
                      </a:r>
                    </a:p>
                  </a:txBody>
                  <a:tcPr/>
                </a:tc>
              </a:tr>
            </a:tbl>
          </a:graphicData>
        </a:graphic>
      </p:graphicFrame>
      <p:grpSp>
        <p:nvGrpSpPr>
          <p:cNvPr id="4" name="组合 50"/>
          <p:cNvGrpSpPr>
            <a:grpSpLocks/>
          </p:cNvGrpSpPr>
          <p:nvPr/>
        </p:nvGrpSpPr>
        <p:grpSpPr bwMode="auto">
          <a:xfrm>
            <a:off x="145505" y="217007"/>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9" name="标题 1"/>
          <p:cNvSpPr txBox="1">
            <a:spLocks noChangeArrowheads="1"/>
          </p:cNvSpPr>
          <p:nvPr/>
        </p:nvSpPr>
        <p:spPr>
          <a:xfrm>
            <a:off x="1028155" y="332829"/>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货物基本情况</a:t>
            </a:r>
            <a:endParaRPr lang="zh-CN" altLang="zh-CN" sz="2400" b="1" dirty="0" smtClean="0">
              <a:solidFill>
                <a:prstClr val="black"/>
              </a:solidFill>
            </a:endParaRPr>
          </a:p>
        </p:txBody>
      </p:sp>
    </p:spTree>
    <p:extLst>
      <p:ext uri="{BB962C8B-B14F-4D97-AF65-F5344CB8AC3E}">
        <p14:creationId xmlns:p14="http://schemas.microsoft.com/office/powerpoint/2010/main" val="1188948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79711" y="1436815"/>
            <a:ext cx="7202925" cy="1615827"/>
          </a:xfrm>
          <a:prstGeom prst="rect">
            <a:avLst/>
          </a:prstGeom>
          <a:noFill/>
          <a:ln>
            <a:solidFill>
              <a:srgbClr val="0070C0"/>
            </a:solidFill>
          </a:ln>
        </p:spPr>
        <p:txBody>
          <a:bodyPr wrap="square" rtlCol="0">
            <a:spAutoFit/>
          </a:bodyPr>
          <a:lstStyle/>
          <a:p>
            <a:pPr>
              <a:lnSpc>
                <a:spcPct val="150000"/>
              </a:lnSpc>
            </a:pPr>
            <a:r>
              <a:rPr lang="zh-CN" altLang="en-US" sz="2200" dirty="0" smtClean="0">
                <a:solidFill>
                  <a:prstClr val="black"/>
                </a:solidFill>
                <a:latin typeface="宋体" panose="02010600030101010101" pitchFamily="2" charset="-122"/>
              </a:rPr>
              <a:t>查询海运费：咨询货运代理公司天津运往沙特阿拉伯</a:t>
            </a:r>
            <a:r>
              <a:rPr lang="en-US" altLang="zh-CN" sz="2200" dirty="0" smtClean="0">
                <a:solidFill>
                  <a:prstClr val="black"/>
                </a:solidFill>
                <a:latin typeface="Times New Roman" panose="02020603050405020304" pitchFamily="18" charset="0"/>
                <a:cs typeface="Times New Roman" panose="02020603050405020304" pitchFamily="18" charset="0"/>
              </a:rPr>
              <a:t>JEDDAH</a:t>
            </a:r>
            <a:r>
              <a:rPr lang="zh-CN" altLang="en-US" sz="2200" dirty="0" smtClean="0">
                <a:solidFill>
                  <a:prstClr val="black"/>
                </a:solidFill>
                <a:latin typeface="宋体" panose="02010600030101010101" pitchFamily="2" charset="-122"/>
              </a:rPr>
              <a:t>港的海运费，不同的船公司，海运费不尽相同，取性价比相对较高的船公司的海运费为：</a:t>
            </a:r>
            <a:endParaRPr lang="en-US" altLang="zh-CN" sz="2200" dirty="0" smtClean="0">
              <a:solidFill>
                <a:prstClr val="black"/>
              </a:solidFill>
              <a:latin typeface="宋体" panose="02010600030101010101" pitchFamily="2" charset="-122"/>
            </a:endParaRPr>
          </a:p>
        </p:txBody>
      </p:sp>
      <p:sp>
        <p:nvSpPr>
          <p:cNvPr id="7" name="文本框 6"/>
          <p:cNvSpPr txBox="1"/>
          <p:nvPr/>
        </p:nvSpPr>
        <p:spPr>
          <a:xfrm>
            <a:off x="3200841" y="3398309"/>
            <a:ext cx="4760663" cy="2123658"/>
          </a:xfrm>
          <a:prstGeom prst="rect">
            <a:avLst/>
          </a:prstGeom>
          <a:noFill/>
          <a:ln>
            <a:solidFill>
              <a:srgbClr val="0070C0"/>
            </a:solidFill>
          </a:ln>
        </p:spPr>
        <p:txBody>
          <a:bodyPr wrap="square" rtlCol="0">
            <a:spAutoFit/>
          </a:bodyPr>
          <a:lstStyle/>
          <a:p>
            <a:pPr>
              <a:lnSpc>
                <a:spcPct val="150000"/>
              </a:lnSpc>
            </a:pPr>
            <a:r>
              <a:rPr lang="zh-CN" altLang="en-US" sz="2200" dirty="0">
                <a:solidFill>
                  <a:prstClr val="black"/>
                </a:solidFill>
                <a:latin typeface="Times New Roman" panose="02020603050405020304" pitchFamily="18" charset="0"/>
                <a:cs typeface="Times New Roman" panose="02020603050405020304" pitchFamily="18" charset="0"/>
              </a:rPr>
              <a:t>整</a:t>
            </a:r>
            <a:r>
              <a:rPr lang="zh-CN" altLang="en-US" sz="2200" dirty="0" smtClean="0">
                <a:solidFill>
                  <a:prstClr val="black"/>
                </a:solidFill>
                <a:latin typeface="Times New Roman" panose="02020603050405020304" pitchFamily="18" charset="0"/>
                <a:cs typeface="Times New Roman" panose="02020603050405020304" pitchFamily="18" charset="0"/>
              </a:rPr>
              <a:t>箱装：</a:t>
            </a:r>
            <a:r>
              <a:rPr lang="en-US" altLang="zh-CN" sz="2200" dirty="0">
                <a:solidFill>
                  <a:prstClr val="black"/>
                </a:solidFill>
                <a:latin typeface="Times New Roman" panose="02020603050405020304" pitchFamily="18" charset="0"/>
                <a:cs typeface="Times New Roman" panose="02020603050405020304" pitchFamily="18" charset="0"/>
              </a:rPr>
              <a:t>USD2750/40’HQ </a:t>
            </a:r>
          </a:p>
          <a:p>
            <a:pPr>
              <a:lnSpc>
                <a:spcPct val="150000"/>
              </a:lnSpc>
            </a:pPr>
            <a:r>
              <a:rPr lang="zh-CN" altLang="en-US" sz="2200" dirty="0" smtClean="0">
                <a:solidFill>
                  <a:prstClr val="black"/>
                </a:solidFill>
                <a:latin typeface="Times New Roman" panose="02020603050405020304" pitchFamily="18" charset="0"/>
                <a:cs typeface="Times New Roman" panose="02020603050405020304" pitchFamily="18" charset="0"/>
              </a:rPr>
              <a:t>拼箱装：</a:t>
            </a:r>
            <a:r>
              <a:rPr lang="en-US" altLang="zh-CN" sz="2200" dirty="0" smtClean="0">
                <a:solidFill>
                  <a:prstClr val="black"/>
                </a:solidFill>
                <a:latin typeface="Times New Roman" panose="02020603050405020304" pitchFamily="18" charset="0"/>
                <a:cs typeface="Times New Roman" panose="02020603050405020304" pitchFamily="18" charset="0"/>
              </a:rPr>
              <a:t>USD55/</a:t>
            </a:r>
            <a:r>
              <a:rPr lang="zh-CN" altLang="en-US" sz="2200" dirty="0" smtClean="0">
                <a:solidFill>
                  <a:prstClr val="black"/>
                </a:solidFill>
                <a:latin typeface="Times New Roman" panose="02020603050405020304" pitchFamily="18" charset="0"/>
                <a:cs typeface="Times New Roman" panose="02020603050405020304" pitchFamily="18" charset="0"/>
              </a:rPr>
              <a:t>运费吨（</a:t>
            </a:r>
            <a:r>
              <a:rPr lang="en-US" altLang="zh-CN" sz="2200" dirty="0" smtClean="0">
                <a:solidFill>
                  <a:prstClr val="black"/>
                </a:solidFill>
                <a:latin typeface="Times New Roman" panose="02020603050405020304" pitchFamily="18" charset="0"/>
                <a:cs typeface="Times New Roman" panose="02020603050405020304" pitchFamily="18" charset="0"/>
              </a:rPr>
              <a:t>FT</a:t>
            </a:r>
            <a:r>
              <a:rPr lang="zh-CN" altLang="en-US" sz="2200" dirty="0" smtClean="0">
                <a:solidFill>
                  <a:prstClr val="black"/>
                </a:solidFill>
                <a:latin typeface="Times New Roman" panose="02020603050405020304" pitchFamily="18" charset="0"/>
                <a:cs typeface="Times New Roman" panose="02020603050405020304" pitchFamily="18" charset="0"/>
              </a:rPr>
              <a:t>），计费标准</a:t>
            </a:r>
            <a:r>
              <a:rPr lang="en-US" altLang="zh-CN" sz="2200" dirty="0" smtClean="0">
                <a:solidFill>
                  <a:prstClr val="black"/>
                </a:solidFill>
                <a:latin typeface="Times New Roman" panose="02020603050405020304" pitchFamily="18" charset="0"/>
                <a:cs typeface="Times New Roman" panose="02020603050405020304" pitchFamily="18" charset="0"/>
              </a:rPr>
              <a:t>W/M</a:t>
            </a:r>
          </a:p>
          <a:p>
            <a:pPr>
              <a:lnSpc>
                <a:spcPct val="150000"/>
              </a:lnSpc>
            </a:pPr>
            <a:r>
              <a:rPr lang="zh-CN" altLang="en-US" sz="2200" dirty="0" smtClean="0">
                <a:solidFill>
                  <a:prstClr val="black"/>
                </a:solidFill>
                <a:latin typeface="Times New Roman" panose="02020603050405020304" pitchFamily="18" charset="0"/>
                <a:cs typeface="Times New Roman" panose="02020603050405020304" pitchFamily="18" charset="0"/>
              </a:rPr>
              <a:t>无附加费</a:t>
            </a:r>
            <a:endParaRPr lang="zh-CN" altLang="en-US" sz="2200" dirty="0">
              <a:solidFill>
                <a:prstClr val="black"/>
              </a:solidFill>
              <a:latin typeface="Times New Roman" panose="02020603050405020304" pitchFamily="18" charset="0"/>
              <a:cs typeface="Times New Roman" panose="02020603050405020304" pitchFamily="18" charset="0"/>
            </a:endParaRPr>
          </a:p>
        </p:txBody>
      </p:sp>
      <p:grpSp>
        <p:nvGrpSpPr>
          <p:cNvPr id="5" name="组合 50"/>
          <p:cNvGrpSpPr>
            <a:grpSpLocks/>
          </p:cNvGrpSpPr>
          <p:nvPr/>
        </p:nvGrpSpPr>
        <p:grpSpPr bwMode="auto">
          <a:xfrm>
            <a:off x="245772" y="198724"/>
            <a:ext cx="603250" cy="552450"/>
            <a:chOff x="0" y="0"/>
            <a:chExt cx="737947" cy="676838"/>
          </a:xfrm>
        </p:grpSpPr>
        <p:sp>
          <p:nvSpPr>
            <p:cNvPr id="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128422" y="31454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海运费查询</a:t>
            </a:r>
            <a:endParaRPr lang="zh-CN" altLang="en-US" sz="2400" b="1" dirty="0">
              <a:solidFill>
                <a:prstClr val="black"/>
              </a:solidFill>
            </a:endParaRPr>
          </a:p>
        </p:txBody>
      </p:sp>
    </p:spTree>
    <p:extLst>
      <p:ext uri="{BB962C8B-B14F-4D97-AF65-F5344CB8AC3E}">
        <p14:creationId xmlns:p14="http://schemas.microsoft.com/office/powerpoint/2010/main" val="2529937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208001" y="1121089"/>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sp>
        <p:nvSpPr>
          <p:cNvPr id="119" name="矩形 118"/>
          <p:cNvSpPr/>
          <p:nvPr/>
        </p:nvSpPr>
        <p:spPr>
          <a:xfrm>
            <a:off x="4492250" y="2956842"/>
            <a:ext cx="6094184" cy="836126"/>
          </a:xfrm>
          <a:prstGeom prst="rect">
            <a:avLst/>
          </a:prstGeom>
        </p:spPr>
        <p:txBody>
          <a:bodyPr wrap="square">
            <a:spAutoFit/>
          </a:bodyPr>
          <a:lstStyle/>
          <a:p>
            <a:pPr marL="342900" indent="-342900">
              <a:lnSpc>
                <a:spcPts val="2900"/>
              </a:lnSpc>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如果出口</a:t>
            </a:r>
            <a:r>
              <a:rPr lang="en-US" altLang="zh-CN" sz="2000" dirty="0" smtClean="0">
                <a:latin typeface="Times New Roman" panose="02020603050405020304" pitchFamily="18" charset="0"/>
                <a:cs typeface="Times New Roman" panose="02020603050405020304" pitchFamily="18" charset="0"/>
              </a:rPr>
              <a:t>900</a:t>
            </a:r>
            <a:r>
              <a:rPr lang="zh-CN" altLang="en-US" sz="2000" dirty="0" smtClean="0">
                <a:latin typeface="Times New Roman" panose="02020603050405020304" pitchFamily="18" charset="0"/>
                <a:cs typeface="Times New Roman" panose="02020603050405020304" pitchFamily="18" charset="0"/>
              </a:rPr>
              <a:t>袋葵花子，毛重</a:t>
            </a:r>
            <a:r>
              <a:rPr lang="en-US" altLang="zh-CN" sz="2000" dirty="0" smtClean="0">
                <a:latin typeface="Times New Roman" panose="02020603050405020304" pitchFamily="18" charset="0"/>
                <a:cs typeface="Times New Roman" panose="02020603050405020304" pitchFamily="18" charset="0"/>
              </a:rPr>
              <a:t>22590</a:t>
            </a:r>
            <a:r>
              <a:rPr lang="zh-CN" altLang="en-US" sz="2000" dirty="0" smtClean="0">
                <a:latin typeface="Times New Roman" panose="02020603050405020304" pitchFamily="18" charset="0"/>
                <a:cs typeface="Times New Roman" panose="02020603050405020304" pitchFamily="18" charset="0"/>
              </a:rPr>
              <a:t>公斤</a:t>
            </a:r>
            <a:r>
              <a:rPr lang="zh-CN" altLang="en-US"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装</a:t>
            </a: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个</a:t>
            </a:r>
            <a:r>
              <a:rPr lang="en-US" altLang="zh-CN" sz="2000" dirty="0" smtClean="0">
                <a:latin typeface="Times New Roman" panose="02020603050405020304" pitchFamily="18" charset="0"/>
                <a:cs typeface="Times New Roman" panose="02020603050405020304" pitchFamily="18" charset="0"/>
              </a:rPr>
              <a:t>40’HQ</a:t>
            </a:r>
            <a:r>
              <a:rPr lang="zh-CN" altLang="en-US" sz="2000" dirty="0" smtClean="0">
                <a:latin typeface="Times New Roman" panose="02020603050405020304" pitchFamily="18" charset="0"/>
                <a:cs typeface="Times New Roman" panose="02020603050405020304" pitchFamily="18" charset="0"/>
              </a:rPr>
              <a:t>，按整箱计算。</a:t>
            </a:r>
            <a:endParaRPr lang="en-US" altLang="zh-CN" sz="2000" dirty="0" smtClean="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6" y="787293"/>
            <a:ext cx="3632064" cy="5541156"/>
          </a:xfrm>
          <a:prstGeom prst="rect">
            <a:avLst/>
          </a:prstGeom>
        </p:spPr>
      </p:pic>
      <p:sp>
        <p:nvSpPr>
          <p:cNvPr id="2" name="文本框 1"/>
          <p:cNvSpPr txBox="1"/>
          <p:nvPr/>
        </p:nvSpPr>
        <p:spPr>
          <a:xfrm>
            <a:off x="4492248" y="4101825"/>
            <a:ext cx="5609013"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每个</a:t>
            </a:r>
            <a:r>
              <a:rPr lang="en-US" altLang="zh-CN" sz="2000" dirty="0" smtClean="0">
                <a:latin typeface="Times New Roman" panose="02020603050405020304" pitchFamily="18" charset="0"/>
                <a:cs typeface="Times New Roman" panose="02020603050405020304" pitchFamily="18" charset="0"/>
              </a:rPr>
              <a:t>40</a:t>
            </a:r>
            <a:r>
              <a:rPr lang="zh-CN" altLang="en-US" sz="2000" dirty="0" smtClean="0">
                <a:latin typeface="Times New Roman" panose="02020603050405020304" pitchFamily="18" charset="0"/>
                <a:cs typeface="Times New Roman" panose="02020603050405020304" pitchFamily="18" charset="0"/>
              </a:rPr>
              <a:t>英尺的超高集装箱的海运费为</a:t>
            </a:r>
            <a:r>
              <a:rPr lang="en-US" altLang="zh-CN" sz="2000" dirty="0" smtClean="0">
                <a:latin typeface="Times New Roman" panose="02020603050405020304" pitchFamily="18" charset="0"/>
                <a:cs typeface="Times New Roman" panose="02020603050405020304" pitchFamily="18" charset="0"/>
              </a:rPr>
              <a:t>USD2750</a:t>
            </a:r>
            <a:endParaRPr lang="zh-CN" altLang="en-US" sz="20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492248" y="4951175"/>
            <a:ext cx="5759334" cy="707886"/>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每</a:t>
            </a:r>
            <a:r>
              <a:rPr lang="zh-CN" altLang="en-US" sz="2000" dirty="0" smtClean="0">
                <a:latin typeface="Times New Roman" panose="02020603050405020304" pitchFamily="18" charset="0"/>
                <a:cs typeface="Times New Roman" panose="02020603050405020304" pitchFamily="18" charset="0"/>
              </a:rPr>
              <a:t>吨分摊的</a:t>
            </a:r>
            <a:r>
              <a:rPr lang="zh-CN" altLang="en-US" sz="2000" dirty="0">
                <a:latin typeface="Times New Roman" panose="02020603050405020304" pitchFamily="18" charset="0"/>
                <a:cs typeface="Times New Roman" panose="02020603050405020304" pitchFamily="18" charset="0"/>
              </a:rPr>
              <a:t>海运费：</a:t>
            </a:r>
            <a:r>
              <a:rPr lang="en-US" altLang="zh-CN" sz="2000" dirty="0">
                <a:latin typeface="Times New Roman" panose="02020603050405020304" pitchFamily="18" charset="0"/>
                <a:cs typeface="Times New Roman" panose="02020603050405020304" pitchFamily="18" charset="0"/>
              </a:rPr>
              <a:t>2750</a:t>
            </a:r>
            <a:r>
              <a:rPr lang="zh-CN" altLang="en-US" sz="2000" dirty="0">
                <a:latin typeface="Times New Roman" panose="02020603050405020304" pitchFamily="18" charset="0"/>
                <a:cs typeface="Times New Roman" panose="02020603050405020304" pitchFamily="18" charset="0"/>
              </a:rPr>
              <a:t>美元</a:t>
            </a:r>
            <a:r>
              <a:rPr lang="en-US" altLang="zh-CN" sz="2000" dirty="0">
                <a:latin typeface="Times New Roman" panose="02020603050405020304" pitchFamily="18" charset="0"/>
                <a:cs typeface="Times New Roman" panose="02020603050405020304" pitchFamily="18" charset="0"/>
              </a:rPr>
              <a:t>÷22.5</a:t>
            </a:r>
            <a:r>
              <a:rPr lang="zh-CN" altLang="en-US" sz="2000" dirty="0">
                <a:latin typeface="Times New Roman" panose="02020603050405020304" pitchFamily="18" charset="0"/>
                <a:cs typeface="Times New Roman" panose="02020603050405020304" pitchFamily="18" charset="0"/>
              </a:rPr>
              <a:t>吨</a:t>
            </a:r>
            <a:r>
              <a:rPr lang="en-US" altLang="zh-CN" sz="2000" dirty="0">
                <a:latin typeface="Times New Roman" panose="02020603050405020304" pitchFamily="18" charset="0"/>
                <a:cs typeface="Times New Roman" panose="02020603050405020304" pitchFamily="18" charset="0"/>
              </a:rPr>
              <a:t>=122.2</a:t>
            </a:r>
            <a:r>
              <a:rPr lang="zh-CN" altLang="en-US" sz="2000" dirty="0">
                <a:latin typeface="Times New Roman" panose="02020603050405020304" pitchFamily="18" charset="0"/>
                <a:cs typeface="Times New Roman" panose="02020603050405020304" pitchFamily="18" charset="0"/>
              </a:rPr>
              <a:t>美元 </a:t>
            </a:r>
          </a:p>
        </p:txBody>
      </p:sp>
      <p:sp>
        <p:nvSpPr>
          <p:cNvPr id="4" name="文本框 3"/>
          <p:cNvSpPr txBox="1"/>
          <p:nvPr/>
        </p:nvSpPr>
        <p:spPr>
          <a:xfrm>
            <a:off x="4215616" y="1338051"/>
            <a:ext cx="5885645" cy="1169551"/>
          </a:xfrm>
          <a:prstGeom prst="rect">
            <a:avLst/>
          </a:prstGeom>
          <a:noFill/>
        </p:spPr>
        <p:txBody>
          <a:bodyPr wrap="square" rtlCol="0">
            <a:spAutoFit/>
          </a:bodyPr>
          <a:lstStyle/>
          <a:p>
            <a:pPr marL="342900" indent="-342900">
              <a:lnSpc>
                <a:spcPts val="2800"/>
              </a:lnSpc>
              <a:buFont typeface="Wingdings" panose="05000000000000000000" pitchFamily="2" charset="2"/>
              <a:buChar char="l"/>
            </a:pP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任务：鲁平对外报</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CFR</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价、</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CIF</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价，要根据货物情况核算海运费。如果只出口</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5</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吨（</a:t>
            </a:r>
            <a:r>
              <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200</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袋</a:t>
            </a:r>
            <a:r>
              <a:rPr lang="zh-CN" altLang="en-US" sz="2000" b="1">
                <a:solidFill>
                  <a:srgbClr val="0070C0"/>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000" b="1" smtClean="0">
                <a:solidFill>
                  <a:srgbClr val="0070C0"/>
                </a:solidFill>
                <a:latin typeface="Times New Roman" panose="02020603050405020304" pitchFamily="18" charset="0"/>
                <a:cs typeface="Times New Roman" panose="02020603050405020304" pitchFamily="18" charset="0"/>
                <a:sym typeface="Arial" panose="020B0604020202020204" pitchFamily="34" charset="0"/>
              </a:rPr>
              <a:t>货物，拼箱装的</a:t>
            </a:r>
            <a:r>
              <a:rPr lang="zh-CN" altLang="en-US"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rPr>
              <a:t>情况下，核算每吨分摊的海运费</a:t>
            </a:r>
            <a:r>
              <a:rPr lang="zh-CN" altLang="en-US" sz="2000" b="1" dirty="0" smtClean="0">
                <a:solidFill>
                  <a:srgbClr val="0070C0"/>
                </a:solidFill>
                <a:latin typeface="Times New Roman" panose="02020603050405020304" pitchFamily="18" charset="0"/>
                <a:cs typeface="Times New Roman" panose="02020603050405020304" pitchFamily="18" charset="0"/>
                <a:sym typeface="Arial" panose="020B0604020202020204" pitchFamily="34" charset="0"/>
              </a:rPr>
              <a:t>。</a:t>
            </a:r>
            <a:endParaRPr lang="en-US" altLang="zh-CN" sz="2000" b="1" dirty="0">
              <a:solidFill>
                <a:srgbClr val="0070C0"/>
              </a:solidFill>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3396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wipe(left)">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208001" y="270457"/>
            <a:ext cx="10189802" cy="6194392"/>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solidFill>
                <a:prstClr val="black"/>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1" y="1110559"/>
            <a:ext cx="3632064" cy="5541156"/>
          </a:xfrm>
          <a:prstGeom prst="rect">
            <a:avLst/>
          </a:prstGeom>
        </p:spPr>
      </p:pic>
      <p:sp>
        <p:nvSpPr>
          <p:cNvPr id="10" name="矩形 9"/>
          <p:cNvSpPr/>
          <p:nvPr/>
        </p:nvSpPr>
        <p:spPr>
          <a:xfrm>
            <a:off x="4300859" y="3520131"/>
            <a:ext cx="6994670" cy="810478"/>
          </a:xfrm>
          <a:prstGeom prst="rect">
            <a:avLst/>
          </a:prstGeom>
        </p:spPr>
        <p:txBody>
          <a:bodyPr wrap="square">
            <a:spAutoFit/>
          </a:bodyPr>
          <a:lstStyle/>
          <a:p>
            <a:pPr marL="342900" indent="-342900">
              <a:lnSpc>
                <a:spcPts val="2800"/>
              </a:lnSpc>
              <a:buFont typeface="Wingdings" panose="05000000000000000000" pitchFamily="2" charset="2"/>
              <a:buChar char="Ø"/>
            </a:pPr>
            <a:r>
              <a:rPr lang="zh-CN" altLang="en-US" sz="2000" dirty="0" smtClean="0">
                <a:solidFill>
                  <a:srgbClr val="0070C0"/>
                </a:solidFill>
                <a:latin typeface="Times New Roman" panose="02020603050405020304" pitchFamily="18" charset="0"/>
                <a:cs typeface="Times New Roman" panose="02020603050405020304" pitchFamily="18" charset="0"/>
              </a:rPr>
              <a:t>总的海运费：</a:t>
            </a:r>
            <a:endParaRPr lang="en-US" altLang="zh-CN" sz="2000" dirty="0" smtClean="0">
              <a:solidFill>
                <a:srgbClr val="0070C0"/>
              </a:solidFill>
              <a:latin typeface="Times New Roman" panose="02020603050405020304" pitchFamily="18" charset="0"/>
              <a:cs typeface="Times New Roman" panose="02020603050405020304" pitchFamily="18" charset="0"/>
            </a:endParaRPr>
          </a:p>
          <a:p>
            <a:pPr>
              <a:lnSpc>
                <a:spcPts val="2800"/>
              </a:lnSpc>
            </a:pPr>
            <a:r>
              <a:rPr lang="en-US" altLang="zh-CN" sz="2000" dirty="0" smtClean="0">
                <a:solidFill>
                  <a:prstClr val="black"/>
                </a:solidFill>
                <a:latin typeface="Times New Roman" panose="02020603050405020304" pitchFamily="18" charset="0"/>
                <a:cs typeface="Times New Roman" panose="02020603050405020304" pitchFamily="18" charset="0"/>
              </a:rPr>
              <a:t>     200</a:t>
            </a:r>
            <a:r>
              <a:rPr lang="zh-CN" altLang="en-US" sz="2000" dirty="0" smtClean="0">
                <a:solidFill>
                  <a:prstClr val="black"/>
                </a:solidFill>
                <a:latin typeface="Times New Roman" panose="02020603050405020304" pitchFamily="18" charset="0"/>
                <a:cs typeface="Times New Roman" panose="02020603050405020304" pitchFamily="18" charset="0"/>
              </a:rPr>
              <a:t>袋</a:t>
            </a:r>
            <a:r>
              <a:rPr lang="en-US" altLang="zh-CN" sz="2000" dirty="0" smtClean="0">
                <a:solidFill>
                  <a:prstClr val="black"/>
                </a:solidFill>
                <a:latin typeface="Times New Roman" panose="02020603050405020304" pitchFamily="18" charset="0"/>
                <a:cs typeface="Times New Roman" panose="02020603050405020304" pitchFamily="18" charset="0"/>
              </a:rPr>
              <a:t>×0.0666</a:t>
            </a:r>
            <a:r>
              <a:rPr lang="zh-CN" altLang="en-US" sz="2000" dirty="0" smtClean="0">
                <a:solidFill>
                  <a:prstClr val="black"/>
                </a:solidFill>
                <a:latin typeface="Times New Roman" panose="02020603050405020304" pitchFamily="18" charset="0"/>
                <a:cs typeface="Times New Roman" panose="02020603050405020304" pitchFamily="18" charset="0"/>
              </a:rPr>
              <a:t>立方米（每袋的体积）</a:t>
            </a:r>
            <a:r>
              <a:rPr lang="en-US" altLang="zh-CN" sz="2000" dirty="0" smtClean="0">
                <a:solidFill>
                  <a:prstClr val="black"/>
                </a:solidFill>
                <a:latin typeface="Times New Roman" panose="02020603050405020304" pitchFamily="18" charset="0"/>
                <a:cs typeface="Times New Roman" panose="02020603050405020304" pitchFamily="18" charset="0"/>
              </a:rPr>
              <a:t>×55</a:t>
            </a:r>
            <a:r>
              <a:rPr lang="zh-CN" altLang="en-US" sz="2000" dirty="0" smtClean="0">
                <a:solidFill>
                  <a:prstClr val="black"/>
                </a:solidFill>
                <a:latin typeface="Times New Roman" panose="02020603050405020304" pitchFamily="18" charset="0"/>
                <a:cs typeface="Times New Roman" panose="02020603050405020304" pitchFamily="18" charset="0"/>
              </a:rPr>
              <a:t>美元</a:t>
            </a:r>
            <a:r>
              <a:rPr lang="en-US" altLang="zh-CN" sz="2000" dirty="0" smtClean="0">
                <a:solidFill>
                  <a:prstClr val="black"/>
                </a:solidFill>
                <a:latin typeface="Times New Roman" panose="02020603050405020304" pitchFamily="18" charset="0"/>
                <a:cs typeface="Times New Roman" panose="02020603050405020304" pitchFamily="18" charset="0"/>
              </a:rPr>
              <a:t>=USD732.6</a:t>
            </a:r>
            <a:endParaRPr lang="en-US" altLang="zh-CN" sz="2000" dirty="0">
              <a:solidFill>
                <a:prstClr val="black"/>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4300859" y="787271"/>
            <a:ext cx="5334281" cy="2246769"/>
          </a:xfrm>
          <a:prstGeom prst="rect">
            <a:avLst/>
          </a:prstGeom>
          <a:noFill/>
        </p:spPr>
        <p:txBody>
          <a:bodyPr wrap="square" rtlCol="0">
            <a:spAutoFit/>
          </a:bodyPr>
          <a:lstStyle/>
          <a:p>
            <a:pPr marL="342900" indent="-342900">
              <a:lnSpc>
                <a:spcPts val="2800"/>
              </a:lnSpc>
              <a:buFont typeface="Wingdings" panose="05000000000000000000" pitchFamily="2" charset="2"/>
              <a:buChar char="Ø"/>
            </a:pPr>
            <a:r>
              <a:rPr lang="zh-CN" altLang="en-US" sz="2000" dirty="0" smtClean="0">
                <a:solidFill>
                  <a:srgbClr val="0070C0"/>
                </a:solidFill>
                <a:latin typeface="宋体" panose="02010600030101010101" pitchFamily="2" charset="-122"/>
              </a:rPr>
              <a:t>比较体积和毛重大小：</a:t>
            </a:r>
            <a:endParaRPr lang="en-US" altLang="zh-CN" sz="2000" dirty="0" smtClean="0">
              <a:solidFill>
                <a:srgbClr val="0070C0"/>
              </a:solidFill>
              <a:latin typeface="宋体" panose="02010600030101010101" pitchFamily="2" charset="-122"/>
            </a:endParaRPr>
          </a:p>
          <a:p>
            <a:pPr>
              <a:lnSpc>
                <a:spcPts val="2800"/>
              </a:lnSpc>
            </a:pPr>
            <a:r>
              <a:rPr lang="zh-CN" altLang="en-US" sz="2000" dirty="0" smtClean="0">
                <a:solidFill>
                  <a:prstClr val="black"/>
                </a:solidFill>
                <a:latin typeface="宋体" panose="02010600030101010101" pitchFamily="2" charset="-122"/>
              </a:rPr>
              <a:t>   运费的计费标准为</a:t>
            </a:r>
            <a:r>
              <a:rPr lang="en-US" altLang="zh-CN" sz="2000" dirty="0" smtClean="0">
                <a:solidFill>
                  <a:prstClr val="black"/>
                </a:solidFill>
                <a:latin typeface="宋体" panose="02010600030101010101" pitchFamily="2" charset="-122"/>
              </a:rPr>
              <a:t>W/M</a:t>
            </a:r>
          </a:p>
          <a:p>
            <a:pPr>
              <a:lnSpc>
                <a:spcPts val="2800"/>
              </a:lnSpc>
            </a:pPr>
            <a:r>
              <a:rPr lang="zh-CN" altLang="en-US" sz="2000" dirty="0" smtClean="0">
                <a:solidFill>
                  <a:prstClr val="black"/>
                </a:solidFill>
                <a:latin typeface="宋体" panose="02010600030101010101" pitchFamily="2" charset="-122"/>
              </a:rPr>
              <a:t>   每袋的体积：</a:t>
            </a:r>
            <a:r>
              <a:rPr lang="en-US" altLang="zh-CN" sz="2000" dirty="0" smtClean="0">
                <a:solidFill>
                  <a:prstClr val="black"/>
                </a:solidFill>
                <a:latin typeface="宋体" panose="02010600030101010101" pitchFamily="2" charset="-122"/>
              </a:rPr>
              <a:t>0.0666</a:t>
            </a:r>
            <a:r>
              <a:rPr lang="zh-CN" altLang="en-US" sz="2000" dirty="0" smtClean="0">
                <a:solidFill>
                  <a:prstClr val="black"/>
                </a:solidFill>
                <a:latin typeface="宋体" panose="02010600030101010101" pitchFamily="2" charset="-122"/>
              </a:rPr>
              <a:t>立方米</a:t>
            </a:r>
            <a:endParaRPr lang="en-US" altLang="zh-CN" sz="2000" dirty="0" smtClean="0">
              <a:solidFill>
                <a:prstClr val="black"/>
              </a:solidFill>
              <a:latin typeface="宋体" panose="02010600030101010101" pitchFamily="2" charset="-122"/>
            </a:endParaRPr>
          </a:p>
          <a:p>
            <a:pPr>
              <a:lnSpc>
                <a:spcPts val="2800"/>
              </a:lnSpc>
            </a:pPr>
            <a:r>
              <a:rPr lang="zh-CN" altLang="en-US" sz="2000" dirty="0" smtClean="0">
                <a:solidFill>
                  <a:prstClr val="black"/>
                </a:solidFill>
                <a:latin typeface="宋体" panose="02010600030101010101" pitchFamily="2" charset="-122"/>
              </a:rPr>
              <a:t>   每袋的毛重：</a:t>
            </a:r>
            <a:r>
              <a:rPr lang="en-US" altLang="zh-CN" sz="2000" dirty="0" smtClean="0">
                <a:solidFill>
                  <a:prstClr val="black"/>
                </a:solidFill>
                <a:latin typeface="宋体" panose="02010600030101010101" pitchFamily="2" charset="-122"/>
              </a:rPr>
              <a:t>0.0251</a:t>
            </a:r>
            <a:r>
              <a:rPr lang="zh-CN" altLang="en-US" sz="2000" dirty="0" smtClean="0">
                <a:solidFill>
                  <a:prstClr val="black"/>
                </a:solidFill>
                <a:latin typeface="宋体" panose="02010600030101010101" pitchFamily="2" charset="-122"/>
              </a:rPr>
              <a:t>吨</a:t>
            </a:r>
            <a:endParaRPr lang="en-US" altLang="zh-CN" sz="2000" dirty="0" smtClean="0">
              <a:solidFill>
                <a:prstClr val="black"/>
              </a:solidFill>
              <a:latin typeface="宋体" panose="02010600030101010101" pitchFamily="2" charset="-122"/>
            </a:endParaRPr>
          </a:p>
          <a:p>
            <a:pPr>
              <a:lnSpc>
                <a:spcPts val="2800"/>
              </a:lnSpc>
            </a:pPr>
            <a:r>
              <a:rPr lang="zh-CN" altLang="en-US" sz="2000" dirty="0" smtClean="0">
                <a:solidFill>
                  <a:prstClr val="black"/>
                </a:solidFill>
                <a:latin typeface="宋体" panose="02010600030101010101" pitchFamily="2" charset="-122"/>
              </a:rPr>
              <a:t>   体积</a:t>
            </a:r>
            <a:r>
              <a:rPr lang="en-US" altLang="zh-CN" sz="2000" dirty="0" smtClean="0">
                <a:solidFill>
                  <a:prstClr val="black"/>
                </a:solidFill>
                <a:latin typeface="宋体" panose="02010600030101010101" pitchFamily="2" charset="-122"/>
              </a:rPr>
              <a:t>&gt;</a:t>
            </a:r>
            <a:r>
              <a:rPr lang="zh-CN" altLang="en-US" sz="2000" dirty="0" smtClean="0">
                <a:solidFill>
                  <a:prstClr val="black"/>
                </a:solidFill>
                <a:latin typeface="宋体" panose="02010600030101010101" pitchFamily="2" charset="-122"/>
              </a:rPr>
              <a:t>毛重</a:t>
            </a:r>
            <a:endParaRPr lang="en-US" altLang="zh-CN" sz="2000" dirty="0" smtClean="0">
              <a:solidFill>
                <a:prstClr val="black"/>
              </a:solidFill>
              <a:latin typeface="宋体" panose="02010600030101010101" pitchFamily="2" charset="-122"/>
            </a:endParaRPr>
          </a:p>
          <a:p>
            <a:pPr>
              <a:lnSpc>
                <a:spcPts val="2800"/>
              </a:lnSpc>
            </a:pPr>
            <a:r>
              <a:rPr lang="zh-CN" altLang="en-US" sz="2000" dirty="0" smtClean="0">
                <a:solidFill>
                  <a:prstClr val="black"/>
                </a:solidFill>
                <a:latin typeface="宋体" panose="02010600030101010101" pitchFamily="2" charset="-122"/>
              </a:rPr>
              <a:t>   按照体积计算运费</a:t>
            </a:r>
            <a:endParaRPr lang="zh-CN" altLang="en-US" sz="2000" dirty="0">
              <a:solidFill>
                <a:prstClr val="black"/>
              </a:solidFill>
              <a:latin typeface="宋体" panose="02010600030101010101" pitchFamily="2" charset="-122"/>
            </a:endParaRPr>
          </a:p>
        </p:txBody>
      </p:sp>
      <p:sp>
        <p:nvSpPr>
          <p:cNvPr id="11" name="矩形 10"/>
          <p:cNvSpPr/>
          <p:nvPr/>
        </p:nvSpPr>
        <p:spPr>
          <a:xfrm>
            <a:off x="4300859" y="4701929"/>
            <a:ext cx="6490952" cy="464230"/>
          </a:xfrm>
          <a:prstGeom prst="rect">
            <a:avLst/>
          </a:prstGeom>
        </p:spPr>
        <p:txBody>
          <a:bodyPr wrap="square">
            <a:spAutoFit/>
          </a:bodyPr>
          <a:lstStyle/>
          <a:p>
            <a:pPr marL="342900" indent="-342900">
              <a:lnSpc>
                <a:spcPts val="2900"/>
              </a:lnSpc>
              <a:buFont typeface="Wingdings" panose="05000000000000000000" pitchFamily="2" charset="2"/>
              <a:buChar char="Ø"/>
            </a:pPr>
            <a:r>
              <a:rPr lang="zh-CN" altLang="en-US" sz="2000" dirty="0" smtClean="0">
                <a:solidFill>
                  <a:srgbClr val="0070C0"/>
                </a:solidFill>
                <a:latin typeface="Times New Roman" panose="02020603050405020304" pitchFamily="18" charset="0"/>
                <a:cs typeface="Times New Roman" panose="02020603050405020304" pitchFamily="18" charset="0"/>
              </a:rPr>
              <a:t>每吨分摊的海运费：</a:t>
            </a:r>
            <a:r>
              <a:rPr lang="en-US" altLang="zh-CN" sz="2000" dirty="0" smtClean="0">
                <a:solidFill>
                  <a:prstClr val="black"/>
                </a:solidFill>
                <a:latin typeface="Times New Roman" panose="02020603050405020304" pitchFamily="18" charset="0"/>
                <a:cs typeface="Times New Roman" panose="02020603050405020304" pitchFamily="18" charset="0"/>
              </a:rPr>
              <a:t>USD732.6÷5</a:t>
            </a:r>
            <a:r>
              <a:rPr lang="zh-CN" altLang="en-US" sz="2000" dirty="0" smtClean="0">
                <a:solidFill>
                  <a:prstClr val="black"/>
                </a:solidFill>
                <a:latin typeface="Times New Roman" panose="02020603050405020304" pitchFamily="18" charset="0"/>
                <a:cs typeface="Times New Roman" panose="02020603050405020304" pitchFamily="18" charset="0"/>
              </a:rPr>
              <a:t>吨</a:t>
            </a:r>
            <a:r>
              <a:rPr lang="en-US" altLang="zh-CN" sz="2000" dirty="0" smtClean="0">
                <a:solidFill>
                  <a:prstClr val="black"/>
                </a:solidFill>
                <a:latin typeface="Times New Roman" panose="02020603050405020304" pitchFamily="18" charset="0"/>
                <a:cs typeface="Times New Roman" panose="02020603050405020304" pitchFamily="18" charset="0"/>
              </a:rPr>
              <a:t>=146.52</a:t>
            </a:r>
            <a:r>
              <a:rPr lang="zh-CN" altLang="en-US" sz="2000" dirty="0" smtClean="0">
                <a:solidFill>
                  <a:prstClr val="black"/>
                </a:solidFill>
                <a:latin typeface="Times New Roman" panose="02020603050405020304" pitchFamily="18" charset="0"/>
                <a:cs typeface="Times New Roman" panose="02020603050405020304" pitchFamily="18" charset="0"/>
              </a:rPr>
              <a:t>美元</a:t>
            </a:r>
            <a:r>
              <a:rPr lang="en-US" altLang="zh-CN" sz="2000" dirty="0" smtClean="0">
                <a:solidFill>
                  <a:prstClr val="black"/>
                </a:solidFill>
                <a:latin typeface="Times New Roman" panose="02020603050405020304" pitchFamily="18" charset="0"/>
                <a:cs typeface="Times New Roman" panose="02020603050405020304" pitchFamily="18" charset="0"/>
              </a:rPr>
              <a:t>/</a:t>
            </a:r>
            <a:r>
              <a:rPr lang="zh-CN" altLang="en-US" sz="2000" dirty="0" smtClean="0">
                <a:solidFill>
                  <a:prstClr val="black"/>
                </a:solidFill>
                <a:latin typeface="Times New Roman" panose="02020603050405020304" pitchFamily="18" charset="0"/>
                <a:cs typeface="Times New Roman" panose="02020603050405020304" pitchFamily="18" charset="0"/>
              </a:rPr>
              <a:t>吨</a:t>
            </a:r>
            <a:endParaRPr lang="en-US" altLang="zh-CN"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4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34163" y="2586824"/>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反思总结</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4940951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8579" y="639153"/>
            <a:ext cx="8015288" cy="4893647"/>
          </a:xfrm>
          <a:prstGeom prst="rect">
            <a:avLst/>
          </a:prstGeom>
          <a:noFill/>
          <a:ln>
            <a:solidFill>
              <a:schemeClr val="accent1"/>
            </a:solidFill>
            <a:prstDash val="dash"/>
          </a:ln>
        </p:spPr>
        <p:txBody>
          <a:bodyPr wrap="square" rtlCol="0">
            <a:spAutoFit/>
          </a:bodyPr>
          <a:lstStyle/>
          <a:p>
            <a:r>
              <a:rPr lang="en-US" altLang="zh-CN" sz="2400" b="1" dirty="0" smtClean="0">
                <a:solidFill>
                  <a:prstClr val="black"/>
                </a:solidFill>
              </a:rPr>
              <a:t>1 </a:t>
            </a:r>
            <a:r>
              <a:rPr lang="zh-CN" altLang="en-US" sz="2400" b="1" dirty="0" smtClean="0">
                <a:solidFill>
                  <a:prstClr val="black"/>
                </a:solidFill>
              </a:rPr>
              <a:t>交易前准备与交易磋商</a:t>
            </a:r>
            <a:endParaRPr lang="en-US" altLang="zh-CN" sz="2400" b="1" dirty="0" smtClean="0">
              <a:solidFill>
                <a:prstClr val="black"/>
              </a:solidFill>
            </a:endParaRPr>
          </a:p>
          <a:p>
            <a:r>
              <a:rPr lang="en-US" altLang="zh-CN" sz="2400" b="1" dirty="0" smtClean="0">
                <a:solidFill>
                  <a:prstClr val="black"/>
                </a:solidFill>
              </a:rPr>
              <a:t>    1-1 </a:t>
            </a:r>
            <a:r>
              <a:rPr lang="zh-CN" altLang="en-US" sz="2400" b="1" dirty="0" smtClean="0">
                <a:solidFill>
                  <a:prstClr val="black"/>
                </a:solidFill>
              </a:rPr>
              <a:t>交易前准备与进出口双方建交</a:t>
            </a:r>
            <a:endParaRPr lang="en-US" altLang="zh-CN" sz="2400" b="1" dirty="0" smtClean="0">
              <a:solidFill>
                <a:prstClr val="black"/>
              </a:solidFill>
            </a:endParaRPr>
          </a:p>
          <a:p>
            <a:r>
              <a:rPr lang="en-US" altLang="zh-CN" sz="2400" b="1" dirty="0" smtClean="0">
                <a:solidFill>
                  <a:prstClr val="black"/>
                </a:solidFill>
              </a:rPr>
              <a:t>    1-2 </a:t>
            </a:r>
            <a:r>
              <a:rPr lang="zh-CN" altLang="en-US" sz="2400" b="1" dirty="0" smtClean="0">
                <a:solidFill>
                  <a:prstClr val="black"/>
                </a:solidFill>
              </a:rPr>
              <a:t>交易磋商</a:t>
            </a:r>
            <a:endParaRPr lang="en-US" altLang="zh-CN" sz="2400" b="1" dirty="0" smtClean="0">
              <a:solidFill>
                <a:prstClr val="black"/>
              </a:solidFill>
            </a:endParaRPr>
          </a:p>
          <a:p>
            <a:r>
              <a:rPr lang="en-US" altLang="zh-CN" sz="2400" b="1" dirty="0" smtClean="0">
                <a:solidFill>
                  <a:prstClr val="black"/>
                </a:solidFill>
              </a:rPr>
              <a:t>          1-2-1 </a:t>
            </a:r>
            <a:r>
              <a:rPr lang="zh-CN" altLang="en-US" sz="2400" b="1" dirty="0" smtClean="0">
                <a:solidFill>
                  <a:prstClr val="black"/>
                </a:solidFill>
              </a:rPr>
              <a:t>选择贸易术语</a:t>
            </a:r>
            <a:endParaRPr lang="en-US" altLang="zh-CN" sz="2400" b="1" dirty="0" smtClean="0">
              <a:solidFill>
                <a:prstClr val="black"/>
              </a:solidFill>
            </a:endParaRPr>
          </a:p>
          <a:p>
            <a:r>
              <a:rPr lang="en-US" altLang="zh-CN" sz="2400" b="1" dirty="0" smtClean="0">
                <a:solidFill>
                  <a:prstClr val="black"/>
                </a:solidFill>
              </a:rPr>
              <a:t>          1-2-2 </a:t>
            </a:r>
            <a:r>
              <a:rPr lang="zh-CN" altLang="en-US" sz="2400" b="1" dirty="0" smtClean="0">
                <a:solidFill>
                  <a:prstClr val="black"/>
                </a:solidFill>
              </a:rPr>
              <a:t>对外报价</a:t>
            </a:r>
            <a:endParaRPr lang="en-US" altLang="zh-CN" sz="2400" b="1" dirty="0" smtClean="0">
              <a:solidFill>
                <a:prstClr val="black"/>
              </a:solidFill>
            </a:endParaRPr>
          </a:p>
          <a:p>
            <a:r>
              <a:rPr lang="en-US" altLang="zh-CN" sz="2400" b="1" dirty="0">
                <a:solidFill>
                  <a:srgbClr val="FF0000"/>
                </a:solidFill>
              </a:rPr>
              <a:t> </a:t>
            </a:r>
            <a:r>
              <a:rPr lang="en-US" altLang="zh-CN" sz="2400" b="1" dirty="0" smtClean="0">
                <a:solidFill>
                  <a:srgbClr val="FF0000"/>
                </a:solidFill>
              </a:rPr>
              <a:t>                 </a:t>
            </a:r>
            <a:r>
              <a:rPr lang="en-US" altLang="zh-CN" sz="2400" b="1" dirty="0" smtClean="0"/>
              <a:t>1-2-2-1 </a:t>
            </a:r>
            <a:r>
              <a:rPr lang="zh-CN" altLang="en-US" sz="2400" b="1" dirty="0"/>
              <a:t> 交易磋商程序（国外询盘</a:t>
            </a:r>
            <a:r>
              <a:rPr lang="zh-CN" altLang="en-US" sz="2400" b="1" dirty="0" smtClean="0"/>
              <a:t>）</a:t>
            </a:r>
            <a:endParaRPr lang="en-US" altLang="zh-CN" sz="2400" b="1" dirty="0" smtClean="0"/>
          </a:p>
          <a:p>
            <a:r>
              <a:rPr lang="en-US" altLang="zh-CN" sz="2400" b="1" dirty="0"/>
              <a:t> </a:t>
            </a:r>
            <a:r>
              <a:rPr lang="en-US" altLang="zh-CN" sz="2400" b="1" dirty="0" smtClean="0"/>
              <a:t>                  1-2-2-2 </a:t>
            </a:r>
            <a:r>
              <a:rPr lang="zh-CN" altLang="en-US" sz="2400" b="1" dirty="0" smtClean="0"/>
              <a:t>确定报价基础数量</a:t>
            </a:r>
            <a:endParaRPr lang="en-US" altLang="zh-CN" sz="2400" b="1" dirty="0" smtClean="0"/>
          </a:p>
          <a:p>
            <a:r>
              <a:rPr lang="en-US" altLang="zh-CN" sz="2400" b="1" dirty="0"/>
              <a:t> </a:t>
            </a:r>
            <a:r>
              <a:rPr lang="en-US" altLang="zh-CN" sz="2400" b="1" dirty="0" smtClean="0"/>
              <a:t>                  1-2-2-3 </a:t>
            </a:r>
            <a:r>
              <a:rPr lang="zh-CN" altLang="en-US" sz="2400" b="1" dirty="0" smtClean="0"/>
              <a:t>核算实际成本</a:t>
            </a:r>
            <a:endParaRPr lang="en-US" altLang="zh-CN" sz="2400" b="1" dirty="0" smtClean="0"/>
          </a:p>
          <a:p>
            <a:r>
              <a:rPr lang="en-US" altLang="zh-CN" sz="2400" b="1" dirty="0">
                <a:solidFill>
                  <a:srgbClr val="FF0000"/>
                </a:solidFill>
              </a:rPr>
              <a:t> </a:t>
            </a:r>
            <a:r>
              <a:rPr lang="en-US" altLang="zh-CN" sz="2400" b="1" dirty="0" smtClean="0">
                <a:solidFill>
                  <a:srgbClr val="FF0000"/>
                </a:solidFill>
              </a:rPr>
              <a:t>                  1-2-2-4 </a:t>
            </a:r>
            <a:r>
              <a:rPr lang="zh-CN" altLang="en-US" sz="2400" b="1" dirty="0" smtClean="0">
                <a:solidFill>
                  <a:srgbClr val="FF0000"/>
                </a:solidFill>
              </a:rPr>
              <a:t>核算海运费</a:t>
            </a:r>
            <a:endParaRPr lang="en-US" altLang="zh-CN" sz="2400" b="1" dirty="0" smtClean="0">
              <a:solidFill>
                <a:srgbClr val="FF0000"/>
              </a:solidFill>
            </a:endParaRPr>
          </a:p>
          <a:p>
            <a:pPr>
              <a:lnSpc>
                <a:spcPct val="200000"/>
              </a:lnSpc>
            </a:pPr>
            <a:r>
              <a:rPr lang="en-US" altLang="zh-CN" sz="2400" b="1" dirty="0" smtClean="0">
                <a:solidFill>
                  <a:prstClr val="black"/>
                </a:solidFill>
              </a:rPr>
              <a:t>2 </a:t>
            </a:r>
            <a:r>
              <a:rPr lang="zh-CN" altLang="en-US" sz="2400" b="1" dirty="0" smtClean="0">
                <a:solidFill>
                  <a:prstClr val="black"/>
                </a:solidFill>
              </a:rPr>
              <a:t>签订合同</a:t>
            </a:r>
            <a:endParaRPr lang="en-US" altLang="zh-CN" sz="2400" b="1" dirty="0" smtClean="0">
              <a:solidFill>
                <a:prstClr val="black"/>
              </a:solidFill>
            </a:endParaRPr>
          </a:p>
          <a:p>
            <a:pPr>
              <a:lnSpc>
                <a:spcPct val="200000"/>
              </a:lnSpc>
            </a:pPr>
            <a:r>
              <a:rPr lang="en-US" altLang="zh-CN" sz="2400" b="1" dirty="0" smtClean="0">
                <a:solidFill>
                  <a:prstClr val="black"/>
                </a:solidFill>
              </a:rPr>
              <a:t>3 </a:t>
            </a:r>
            <a:r>
              <a:rPr lang="zh-CN" altLang="en-US" sz="2400" b="1" dirty="0" smtClean="0">
                <a:solidFill>
                  <a:prstClr val="black"/>
                </a:solidFill>
              </a:rPr>
              <a:t>履行合同</a:t>
            </a:r>
            <a:endParaRPr lang="zh-CN" altLang="en-US" sz="2400" b="1" dirty="0">
              <a:solidFill>
                <a:prstClr val="black"/>
              </a:solidFill>
            </a:endParaRPr>
          </a:p>
        </p:txBody>
      </p:sp>
    </p:spTree>
    <p:extLst>
      <p:ext uri="{BB962C8B-B14F-4D97-AF65-F5344CB8AC3E}">
        <p14:creationId xmlns:p14="http://schemas.microsoft.com/office/powerpoint/2010/main" val="2694153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554" y="2019685"/>
            <a:ext cx="3510801" cy="4649862"/>
            <a:chOff x="5857728" y="1231067"/>
            <a:chExt cx="3510801" cy="4649862"/>
          </a:xfrm>
        </p:grpSpPr>
        <p:grpSp>
          <p:nvGrpSpPr>
            <p:cNvPr id="20" name="组合 19"/>
            <p:cNvGrpSpPr/>
            <p:nvPr/>
          </p:nvGrpSpPr>
          <p:grpSpPr>
            <a:xfrm>
              <a:off x="5866181" y="1231067"/>
              <a:ext cx="3502348" cy="3455469"/>
              <a:chOff x="2697002" y="1373234"/>
              <a:chExt cx="4683310" cy="4625585"/>
            </a:xfrm>
          </p:grpSpPr>
          <p:sp>
            <p:nvSpPr>
              <p:cNvPr id="17" name="椭圆 16"/>
              <p:cNvSpPr/>
              <p:nvPr/>
            </p:nvSpPr>
            <p:spPr>
              <a:xfrm>
                <a:off x="4205313" y="4180631"/>
                <a:ext cx="1329358" cy="1138244"/>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697002" y="2875491"/>
                <a:ext cx="2124236" cy="1736058"/>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843808" y="1386043"/>
                <a:ext cx="2592288" cy="2276488"/>
              </a:xfrm>
              <a:prstGeom prst="ellipse">
                <a:avLst/>
              </a:prstGeom>
              <a:solidFill>
                <a:srgbClr val="67D9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788024" y="1373234"/>
                <a:ext cx="2592288" cy="2276488"/>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994928" y="2924944"/>
                <a:ext cx="2124236" cy="1736058"/>
              </a:xfrm>
              <a:prstGeom prst="ellipse">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534671" y="4828703"/>
                <a:ext cx="664679" cy="648072"/>
              </a:xfrm>
              <a:prstGeom prst="ellipse">
                <a:avLst/>
              </a:prstGeom>
              <a:solidFill>
                <a:srgbClr val="67D9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534671" y="5674783"/>
                <a:ext cx="395035" cy="324036"/>
              </a:xfrm>
              <a:prstGeom prst="ellipse">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857728" y="4794196"/>
              <a:ext cx="2309710" cy="1086733"/>
              <a:chOff x="3556482" y="4554067"/>
              <a:chExt cx="3501558" cy="1635325"/>
            </a:xfrm>
          </p:grpSpPr>
          <p:grpSp>
            <p:nvGrpSpPr>
              <p:cNvPr id="67" name="组合 66"/>
              <p:cNvGrpSpPr/>
              <p:nvPr/>
            </p:nvGrpSpPr>
            <p:grpSpPr>
              <a:xfrm>
                <a:off x="3556482" y="4554067"/>
                <a:ext cx="3501558" cy="1635325"/>
                <a:chOff x="3629512" y="4572222"/>
                <a:chExt cx="3501558" cy="1635325"/>
              </a:xfrm>
            </p:grpSpPr>
            <p:sp>
              <p:nvSpPr>
                <p:cNvPr id="21" name="梯形 20"/>
                <p:cNvSpPr/>
                <p:nvPr/>
              </p:nvSpPr>
              <p:spPr>
                <a:xfrm>
                  <a:off x="4233513" y="5271443"/>
                  <a:ext cx="2375515" cy="288032"/>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3629512" y="4828703"/>
                  <a:ext cx="520643" cy="1378844"/>
                  <a:chOff x="3629512" y="4828703"/>
                  <a:chExt cx="520643" cy="1378844"/>
                </a:xfrm>
              </p:grpSpPr>
              <p:sp>
                <p:nvSpPr>
                  <p:cNvPr id="22" name="椭圆 21"/>
                  <p:cNvSpPr/>
                  <p:nvPr/>
                </p:nvSpPr>
                <p:spPr>
                  <a:xfrm>
                    <a:off x="3635896" y="4828703"/>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629512" y="5252916"/>
                    <a:ext cx="520643" cy="954631"/>
                    <a:chOff x="1535726" y="3212976"/>
                    <a:chExt cx="973501" cy="2019679"/>
                  </a:xfrm>
                </p:grpSpPr>
                <p:sp>
                  <p:nvSpPr>
                    <p:cNvPr id="26" name="圆角矩形 25"/>
                    <p:cNvSpPr/>
                    <p:nvPr/>
                  </p:nvSpPr>
                  <p:spPr>
                    <a:xfrm>
                      <a:off x="1547663" y="3212976"/>
                      <a:ext cx="764211" cy="1231493"/>
                    </a:xfrm>
                    <a:custGeom>
                      <a:avLst/>
                      <a:gdLst>
                        <a:gd name="connsiteX0" fmla="*/ 0 w 864096"/>
                        <a:gd name="connsiteY0" fmla="*/ 144019 h 1231493"/>
                        <a:gd name="connsiteX1" fmla="*/ 144019 w 864096"/>
                        <a:gd name="connsiteY1" fmla="*/ 0 h 1231493"/>
                        <a:gd name="connsiteX2" fmla="*/ 720077 w 864096"/>
                        <a:gd name="connsiteY2" fmla="*/ 0 h 1231493"/>
                        <a:gd name="connsiteX3" fmla="*/ 864096 w 864096"/>
                        <a:gd name="connsiteY3" fmla="*/ 144019 h 1231493"/>
                        <a:gd name="connsiteX4" fmla="*/ 864096 w 864096"/>
                        <a:gd name="connsiteY4" fmla="*/ 1087474 h 1231493"/>
                        <a:gd name="connsiteX5" fmla="*/ 720077 w 864096"/>
                        <a:gd name="connsiteY5" fmla="*/ 1231493 h 1231493"/>
                        <a:gd name="connsiteX6" fmla="*/ 144019 w 864096"/>
                        <a:gd name="connsiteY6" fmla="*/ 1231493 h 1231493"/>
                        <a:gd name="connsiteX7" fmla="*/ 0 w 864096"/>
                        <a:gd name="connsiteY7" fmla="*/ 1087474 h 1231493"/>
                        <a:gd name="connsiteX8" fmla="*/ 0 w 864096"/>
                        <a:gd name="connsiteY8" fmla="*/ 144019 h 1231493"/>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53746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513900 w 864096"/>
                        <a:gd name="connsiteY3" fmla="*/ 231568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097201 h 1241220"/>
                        <a:gd name="connsiteX4" fmla="*/ 720077 w 864096"/>
                        <a:gd name="connsiteY4" fmla="*/ 1241220 h 1241220"/>
                        <a:gd name="connsiteX5" fmla="*/ 144019 w 864096"/>
                        <a:gd name="connsiteY5" fmla="*/ 1241220 h 1241220"/>
                        <a:gd name="connsiteX6" fmla="*/ 0 w 864096"/>
                        <a:gd name="connsiteY6" fmla="*/ 1097201 h 1241220"/>
                        <a:gd name="connsiteX7" fmla="*/ 0 w 864096"/>
                        <a:gd name="connsiteY7" fmla="*/ 153746 h 1241220"/>
                        <a:gd name="connsiteX0" fmla="*/ 0 w 864096"/>
                        <a:gd name="connsiteY0" fmla="*/ 144019 h 1231493"/>
                        <a:gd name="connsiteX1" fmla="*/ 144019 w 864096"/>
                        <a:gd name="connsiteY1" fmla="*/ 0 h 1231493"/>
                        <a:gd name="connsiteX2" fmla="*/ 389337 w 864096"/>
                        <a:gd name="connsiteY2" fmla="*/ 19456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864096"/>
                        <a:gd name="connsiteY0" fmla="*/ 144019 h 1231493"/>
                        <a:gd name="connsiteX1" fmla="*/ 144019 w 864096"/>
                        <a:gd name="connsiteY1" fmla="*/ 0 h 1231493"/>
                        <a:gd name="connsiteX2" fmla="*/ 389337 w 864096"/>
                        <a:gd name="connsiteY2" fmla="*/ 1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764211"/>
                        <a:gd name="connsiteY0" fmla="*/ 144019 h 1231493"/>
                        <a:gd name="connsiteX1" fmla="*/ 144019 w 764211"/>
                        <a:gd name="connsiteY1" fmla="*/ 0 h 1231493"/>
                        <a:gd name="connsiteX2" fmla="*/ 389337 w 764211"/>
                        <a:gd name="connsiteY2" fmla="*/ 1 h 1231493"/>
                        <a:gd name="connsiteX3" fmla="*/ 747364 w 764211"/>
                        <a:gd name="connsiteY3" fmla="*/ 747005 h 1231493"/>
                        <a:gd name="connsiteX4" fmla="*/ 720077 w 764211"/>
                        <a:gd name="connsiteY4" fmla="*/ 1231493 h 1231493"/>
                        <a:gd name="connsiteX5" fmla="*/ 144019 w 764211"/>
                        <a:gd name="connsiteY5" fmla="*/ 1231493 h 1231493"/>
                        <a:gd name="connsiteX6" fmla="*/ 0 w 764211"/>
                        <a:gd name="connsiteY6" fmla="*/ 1087474 h 1231493"/>
                        <a:gd name="connsiteX7" fmla="*/ 0 w 764211"/>
                        <a:gd name="connsiteY7" fmla="*/ 144019 h 123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11" h="1231493">
                          <a:moveTo>
                            <a:pt x="0" y="144019"/>
                          </a:moveTo>
                          <a:cubicBezTo>
                            <a:pt x="0" y="64480"/>
                            <a:pt x="64480" y="0"/>
                            <a:pt x="144019" y="0"/>
                          </a:cubicBezTo>
                          <a:lnTo>
                            <a:pt x="389337" y="1"/>
                          </a:lnTo>
                          <a:cubicBezTo>
                            <a:pt x="509350" y="181247"/>
                            <a:pt x="688998" y="540135"/>
                            <a:pt x="747364" y="747005"/>
                          </a:cubicBezTo>
                          <a:cubicBezTo>
                            <a:pt x="747364" y="826544"/>
                            <a:pt x="799616" y="1231493"/>
                            <a:pt x="720077" y="1231493"/>
                          </a:cubicBezTo>
                          <a:lnTo>
                            <a:pt x="144019" y="1231493"/>
                          </a:lnTo>
                          <a:cubicBezTo>
                            <a:pt x="64480" y="1231493"/>
                            <a:pt x="0" y="1167013"/>
                            <a:pt x="0" y="1087474"/>
                          </a:cubicBezTo>
                          <a:lnTo>
                            <a:pt x="0" y="1440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573123" y="4139301"/>
                      <a:ext cx="936104"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5400000">
                      <a:off x="1883925" y="4607353"/>
                      <a:ext cx="936104" cy="3145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1535726" y="3372087"/>
                      <a:ext cx="936105"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flipH="1">
                  <a:off x="6671724" y="4828703"/>
                  <a:ext cx="459346" cy="1378844"/>
                  <a:chOff x="3629512" y="4828703"/>
                  <a:chExt cx="520643" cy="1378844"/>
                </a:xfrm>
              </p:grpSpPr>
              <p:sp>
                <p:nvSpPr>
                  <p:cNvPr id="33" name="椭圆 32"/>
                  <p:cNvSpPr/>
                  <p:nvPr/>
                </p:nvSpPr>
                <p:spPr>
                  <a:xfrm>
                    <a:off x="3635896" y="4828703"/>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629512" y="5252916"/>
                    <a:ext cx="520643" cy="954631"/>
                    <a:chOff x="1535726" y="3212976"/>
                    <a:chExt cx="973501" cy="2019679"/>
                  </a:xfrm>
                </p:grpSpPr>
                <p:sp>
                  <p:nvSpPr>
                    <p:cNvPr id="35" name="圆角矩形 25"/>
                    <p:cNvSpPr/>
                    <p:nvPr/>
                  </p:nvSpPr>
                  <p:spPr>
                    <a:xfrm>
                      <a:off x="1547663" y="3212976"/>
                      <a:ext cx="764211" cy="1231493"/>
                    </a:xfrm>
                    <a:custGeom>
                      <a:avLst/>
                      <a:gdLst>
                        <a:gd name="connsiteX0" fmla="*/ 0 w 864096"/>
                        <a:gd name="connsiteY0" fmla="*/ 144019 h 1231493"/>
                        <a:gd name="connsiteX1" fmla="*/ 144019 w 864096"/>
                        <a:gd name="connsiteY1" fmla="*/ 0 h 1231493"/>
                        <a:gd name="connsiteX2" fmla="*/ 720077 w 864096"/>
                        <a:gd name="connsiteY2" fmla="*/ 0 h 1231493"/>
                        <a:gd name="connsiteX3" fmla="*/ 864096 w 864096"/>
                        <a:gd name="connsiteY3" fmla="*/ 144019 h 1231493"/>
                        <a:gd name="connsiteX4" fmla="*/ 864096 w 864096"/>
                        <a:gd name="connsiteY4" fmla="*/ 1087474 h 1231493"/>
                        <a:gd name="connsiteX5" fmla="*/ 720077 w 864096"/>
                        <a:gd name="connsiteY5" fmla="*/ 1231493 h 1231493"/>
                        <a:gd name="connsiteX6" fmla="*/ 144019 w 864096"/>
                        <a:gd name="connsiteY6" fmla="*/ 1231493 h 1231493"/>
                        <a:gd name="connsiteX7" fmla="*/ 0 w 864096"/>
                        <a:gd name="connsiteY7" fmla="*/ 1087474 h 1231493"/>
                        <a:gd name="connsiteX8" fmla="*/ 0 w 864096"/>
                        <a:gd name="connsiteY8" fmla="*/ 144019 h 1231493"/>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53746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513900 w 864096"/>
                        <a:gd name="connsiteY3" fmla="*/ 231568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097201 h 1241220"/>
                        <a:gd name="connsiteX4" fmla="*/ 720077 w 864096"/>
                        <a:gd name="connsiteY4" fmla="*/ 1241220 h 1241220"/>
                        <a:gd name="connsiteX5" fmla="*/ 144019 w 864096"/>
                        <a:gd name="connsiteY5" fmla="*/ 1241220 h 1241220"/>
                        <a:gd name="connsiteX6" fmla="*/ 0 w 864096"/>
                        <a:gd name="connsiteY6" fmla="*/ 1097201 h 1241220"/>
                        <a:gd name="connsiteX7" fmla="*/ 0 w 864096"/>
                        <a:gd name="connsiteY7" fmla="*/ 153746 h 1241220"/>
                        <a:gd name="connsiteX0" fmla="*/ 0 w 864096"/>
                        <a:gd name="connsiteY0" fmla="*/ 144019 h 1231493"/>
                        <a:gd name="connsiteX1" fmla="*/ 144019 w 864096"/>
                        <a:gd name="connsiteY1" fmla="*/ 0 h 1231493"/>
                        <a:gd name="connsiteX2" fmla="*/ 389337 w 864096"/>
                        <a:gd name="connsiteY2" fmla="*/ 19456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864096"/>
                        <a:gd name="connsiteY0" fmla="*/ 144019 h 1231493"/>
                        <a:gd name="connsiteX1" fmla="*/ 144019 w 864096"/>
                        <a:gd name="connsiteY1" fmla="*/ 0 h 1231493"/>
                        <a:gd name="connsiteX2" fmla="*/ 389337 w 864096"/>
                        <a:gd name="connsiteY2" fmla="*/ 1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764211"/>
                        <a:gd name="connsiteY0" fmla="*/ 144019 h 1231493"/>
                        <a:gd name="connsiteX1" fmla="*/ 144019 w 764211"/>
                        <a:gd name="connsiteY1" fmla="*/ 0 h 1231493"/>
                        <a:gd name="connsiteX2" fmla="*/ 389337 w 764211"/>
                        <a:gd name="connsiteY2" fmla="*/ 1 h 1231493"/>
                        <a:gd name="connsiteX3" fmla="*/ 747364 w 764211"/>
                        <a:gd name="connsiteY3" fmla="*/ 747005 h 1231493"/>
                        <a:gd name="connsiteX4" fmla="*/ 720077 w 764211"/>
                        <a:gd name="connsiteY4" fmla="*/ 1231493 h 1231493"/>
                        <a:gd name="connsiteX5" fmla="*/ 144019 w 764211"/>
                        <a:gd name="connsiteY5" fmla="*/ 1231493 h 1231493"/>
                        <a:gd name="connsiteX6" fmla="*/ 0 w 764211"/>
                        <a:gd name="connsiteY6" fmla="*/ 1087474 h 1231493"/>
                        <a:gd name="connsiteX7" fmla="*/ 0 w 764211"/>
                        <a:gd name="connsiteY7" fmla="*/ 144019 h 123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11" h="1231493">
                          <a:moveTo>
                            <a:pt x="0" y="144019"/>
                          </a:moveTo>
                          <a:cubicBezTo>
                            <a:pt x="0" y="64480"/>
                            <a:pt x="64480" y="0"/>
                            <a:pt x="144019" y="0"/>
                          </a:cubicBezTo>
                          <a:lnTo>
                            <a:pt x="389337" y="1"/>
                          </a:lnTo>
                          <a:cubicBezTo>
                            <a:pt x="509350" y="181247"/>
                            <a:pt x="688998" y="540135"/>
                            <a:pt x="747364" y="747005"/>
                          </a:cubicBezTo>
                          <a:cubicBezTo>
                            <a:pt x="747364" y="826544"/>
                            <a:pt x="799616" y="1231493"/>
                            <a:pt x="720077" y="1231493"/>
                          </a:cubicBezTo>
                          <a:lnTo>
                            <a:pt x="144019" y="1231493"/>
                          </a:lnTo>
                          <a:cubicBezTo>
                            <a:pt x="64480" y="1231493"/>
                            <a:pt x="0" y="1167013"/>
                            <a:pt x="0" y="1087474"/>
                          </a:cubicBezTo>
                          <a:lnTo>
                            <a:pt x="0" y="1440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1573123" y="4139301"/>
                      <a:ext cx="936104"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5400000">
                      <a:off x="1883925" y="4607353"/>
                      <a:ext cx="936104" cy="3145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1535726" y="3372087"/>
                      <a:ext cx="936105"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a:off x="4445962" y="4572222"/>
                  <a:ext cx="717038" cy="1514415"/>
                  <a:chOff x="4445962" y="4572222"/>
                  <a:chExt cx="717038" cy="1514415"/>
                </a:xfrm>
              </p:grpSpPr>
              <p:grpSp>
                <p:nvGrpSpPr>
                  <p:cNvPr id="51" name="组合 50"/>
                  <p:cNvGrpSpPr/>
                  <p:nvPr/>
                </p:nvGrpSpPr>
                <p:grpSpPr>
                  <a:xfrm>
                    <a:off x="4445962" y="4572222"/>
                    <a:ext cx="717038" cy="759047"/>
                    <a:chOff x="4445962" y="4572222"/>
                    <a:chExt cx="717038" cy="759047"/>
                  </a:xfrm>
                </p:grpSpPr>
                <p:sp>
                  <p:nvSpPr>
                    <p:cNvPr id="23" name="椭圆 22"/>
                    <p:cNvSpPr/>
                    <p:nvPr/>
                  </p:nvSpPr>
                  <p:spPr>
                    <a:xfrm>
                      <a:off x="4640640" y="4572222"/>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4445962" y="4855769"/>
                      <a:ext cx="717038" cy="475500"/>
                      <a:chOff x="1902876" y="3501008"/>
                      <a:chExt cx="1228964" cy="899153"/>
                    </a:xfrm>
                  </p:grpSpPr>
                  <p:sp>
                    <p:nvSpPr>
                      <p:cNvPr id="39" name="圆角矩形 38"/>
                      <p:cNvSpPr/>
                      <p:nvPr/>
                    </p:nvSpPr>
                    <p:spPr>
                      <a:xfrm>
                        <a:off x="1907704" y="3501008"/>
                        <a:ext cx="1224136" cy="55347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902876" y="3733691"/>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2915816" y="3758574"/>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梯形 41"/>
                      <p:cNvSpPr/>
                      <p:nvPr/>
                    </p:nvSpPr>
                    <p:spPr>
                      <a:xfrm flipV="1">
                        <a:off x="2411760" y="3504296"/>
                        <a:ext cx="216024" cy="365688"/>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2460520" y="3501008"/>
                        <a:ext cx="118503" cy="343420"/>
                        <a:chOff x="1944095" y="1904143"/>
                        <a:chExt cx="118503" cy="343420"/>
                      </a:xfrm>
                    </p:grpSpPr>
                    <p:sp>
                      <p:nvSpPr>
                        <p:cNvPr id="43" name="圆角矩形 42"/>
                        <p:cNvSpPr/>
                        <p:nvPr/>
                      </p:nvSpPr>
                      <p:spPr>
                        <a:xfrm>
                          <a:off x="1944095" y="1904143"/>
                          <a:ext cx="118503" cy="4571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梯形 43"/>
                        <p:cNvSpPr/>
                        <p:nvPr/>
                      </p:nvSpPr>
                      <p:spPr>
                        <a:xfrm>
                          <a:off x="1980488" y="1923527"/>
                          <a:ext cx="45719" cy="32403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48" name="流程图: 延期 47"/>
                  <p:cNvSpPr/>
                  <p:nvPr/>
                </p:nvSpPr>
                <p:spPr>
                  <a:xfrm rot="16200000">
                    <a:off x="4396161"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流程图: 延期 48"/>
                  <p:cNvSpPr/>
                  <p:nvPr/>
                </p:nvSpPr>
                <p:spPr>
                  <a:xfrm rot="16200000">
                    <a:off x="4702589"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梯形 49"/>
                <p:cNvSpPr/>
                <p:nvPr/>
              </p:nvSpPr>
              <p:spPr>
                <a:xfrm>
                  <a:off x="4578859" y="5129518"/>
                  <a:ext cx="432048" cy="189621"/>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5542162" y="4572222"/>
                  <a:ext cx="717038" cy="1514415"/>
                  <a:chOff x="4445962" y="4572222"/>
                  <a:chExt cx="717038" cy="1514415"/>
                </a:xfrm>
              </p:grpSpPr>
              <p:grpSp>
                <p:nvGrpSpPr>
                  <p:cNvPr id="54" name="组合 53"/>
                  <p:cNvGrpSpPr/>
                  <p:nvPr/>
                </p:nvGrpSpPr>
                <p:grpSpPr>
                  <a:xfrm>
                    <a:off x="4445962" y="4572222"/>
                    <a:ext cx="717038" cy="759047"/>
                    <a:chOff x="4445962" y="4572222"/>
                    <a:chExt cx="717038" cy="759047"/>
                  </a:xfrm>
                </p:grpSpPr>
                <p:sp>
                  <p:nvSpPr>
                    <p:cNvPr id="57" name="椭圆 56"/>
                    <p:cNvSpPr/>
                    <p:nvPr/>
                  </p:nvSpPr>
                  <p:spPr>
                    <a:xfrm>
                      <a:off x="4640640" y="4572222"/>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4445962" y="4855769"/>
                      <a:ext cx="717038" cy="475500"/>
                      <a:chOff x="1902876" y="3501008"/>
                      <a:chExt cx="1228964" cy="899153"/>
                    </a:xfrm>
                  </p:grpSpPr>
                  <p:sp>
                    <p:nvSpPr>
                      <p:cNvPr id="59" name="圆角矩形 58"/>
                      <p:cNvSpPr/>
                      <p:nvPr/>
                    </p:nvSpPr>
                    <p:spPr>
                      <a:xfrm>
                        <a:off x="1907704" y="3501008"/>
                        <a:ext cx="1224136" cy="55347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1902876" y="3733691"/>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2915816" y="3758574"/>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梯形 61"/>
                      <p:cNvSpPr/>
                      <p:nvPr/>
                    </p:nvSpPr>
                    <p:spPr>
                      <a:xfrm flipV="1">
                        <a:off x="2411760" y="3504296"/>
                        <a:ext cx="216024" cy="365688"/>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2460520" y="3501008"/>
                        <a:ext cx="118503" cy="343420"/>
                        <a:chOff x="1944095" y="1904143"/>
                        <a:chExt cx="118503" cy="343420"/>
                      </a:xfrm>
                    </p:grpSpPr>
                    <p:sp>
                      <p:nvSpPr>
                        <p:cNvPr id="64" name="圆角矩形 63"/>
                        <p:cNvSpPr/>
                        <p:nvPr/>
                      </p:nvSpPr>
                      <p:spPr>
                        <a:xfrm>
                          <a:off x="1944095" y="1904143"/>
                          <a:ext cx="118503" cy="4571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梯形 64"/>
                        <p:cNvSpPr/>
                        <p:nvPr/>
                      </p:nvSpPr>
                      <p:spPr>
                        <a:xfrm>
                          <a:off x="1980488" y="1923527"/>
                          <a:ext cx="45719" cy="32403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5" name="流程图: 延期 54"/>
                  <p:cNvSpPr/>
                  <p:nvPr/>
                </p:nvSpPr>
                <p:spPr>
                  <a:xfrm rot="16200000">
                    <a:off x="4396161"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流程图: 延期 55"/>
                  <p:cNvSpPr/>
                  <p:nvPr/>
                </p:nvSpPr>
                <p:spPr>
                  <a:xfrm rot="16200000">
                    <a:off x="4702589"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6" name="梯形 65"/>
              <p:cNvSpPr/>
              <p:nvPr/>
            </p:nvSpPr>
            <p:spPr>
              <a:xfrm>
                <a:off x="5595171" y="5120346"/>
                <a:ext cx="432048" cy="189621"/>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3"/>
          <p:cNvGrpSpPr/>
          <p:nvPr/>
        </p:nvGrpSpPr>
        <p:grpSpPr>
          <a:xfrm rot="10800000">
            <a:off x="0" y="98424"/>
            <a:ext cx="5437195" cy="188640"/>
            <a:chOff x="1979712" y="6669360"/>
            <a:chExt cx="5437195" cy="188640"/>
          </a:xfrm>
        </p:grpSpPr>
        <p:sp>
          <p:nvSpPr>
            <p:cNvPr id="5" name="矩形 4"/>
            <p:cNvSpPr/>
            <p:nvPr/>
          </p:nvSpPr>
          <p:spPr>
            <a:xfrm>
              <a:off x="1979712" y="6669360"/>
              <a:ext cx="1296144" cy="188640"/>
            </a:xfrm>
            <a:prstGeom prst="rect">
              <a:avLst/>
            </a:prstGeom>
            <a:solidFill>
              <a:srgbClr val="67D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53339" y="6669360"/>
              <a:ext cx="1296144" cy="1886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41919" y="6669360"/>
              <a:ext cx="1296144"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20763" y="6669360"/>
              <a:ext cx="1296144"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823208" y="2874146"/>
            <a:ext cx="2592288" cy="461665"/>
          </a:xfrm>
          <a:prstGeom prst="rect">
            <a:avLst/>
          </a:prstGeom>
          <a:noFill/>
        </p:spPr>
        <p:txBody>
          <a:bodyPr wrap="square" rtlCol="0">
            <a:spAutoFit/>
          </a:bodyPr>
          <a:lstStyle/>
          <a:p>
            <a:pPr algn="ctr"/>
            <a:r>
              <a:rPr lang="zh-CN" altLang="en-US" sz="2400" b="1" dirty="0" smtClean="0">
                <a:solidFill>
                  <a:schemeClr val="accent5">
                    <a:lumMod val="50000"/>
                  </a:schemeClr>
                </a:solidFill>
                <a:latin typeface="微软雅黑" pitchFamily="34" charset="-122"/>
                <a:ea typeface="微软雅黑" pitchFamily="34" charset="-122"/>
              </a:rPr>
              <a:t>反思总结</a:t>
            </a:r>
            <a:endParaRPr lang="zh-CN" altLang="en-US" sz="2400" b="1" dirty="0">
              <a:solidFill>
                <a:schemeClr val="accent5">
                  <a:lumMod val="50000"/>
                </a:schemeClr>
              </a:solidFill>
              <a:latin typeface="微软雅黑" pitchFamily="34" charset="-122"/>
              <a:ea typeface="微软雅黑" pitchFamily="34" charset="-122"/>
            </a:endParaRPr>
          </a:p>
        </p:txBody>
      </p:sp>
      <p:sp>
        <p:nvSpPr>
          <p:cNvPr id="73" name="任意多边形 72"/>
          <p:cNvSpPr/>
          <p:nvPr/>
        </p:nvSpPr>
        <p:spPr>
          <a:xfrm>
            <a:off x="4409638" y="2241601"/>
            <a:ext cx="6874933" cy="3776133"/>
          </a:xfrm>
          <a:custGeom>
            <a:avLst/>
            <a:gdLst>
              <a:gd name="connsiteX0" fmla="*/ 495300 w 5156200"/>
              <a:gd name="connsiteY0" fmla="*/ 0 h 2832100"/>
              <a:gd name="connsiteX1" fmla="*/ 5156200 w 5156200"/>
              <a:gd name="connsiteY1" fmla="*/ 0 h 2832100"/>
              <a:gd name="connsiteX2" fmla="*/ 5156200 w 5156200"/>
              <a:gd name="connsiteY2" fmla="*/ 2832100 h 2832100"/>
              <a:gd name="connsiteX3" fmla="*/ 0 w 5156200"/>
              <a:gd name="connsiteY3" fmla="*/ 2832100 h 2832100"/>
              <a:gd name="connsiteX4" fmla="*/ 495300 w 5156200"/>
              <a:gd name="connsiteY4" fmla="*/ 0 h 283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0" h="2832100">
                <a:moveTo>
                  <a:pt x="495300" y="0"/>
                </a:moveTo>
                <a:lnTo>
                  <a:pt x="5156200" y="0"/>
                </a:lnTo>
                <a:lnTo>
                  <a:pt x="5156200" y="2832100"/>
                </a:lnTo>
                <a:lnTo>
                  <a:pt x="0" y="2832100"/>
                </a:lnTo>
                <a:lnTo>
                  <a:pt x="495300" y="0"/>
                </a:lnTo>
                <a:close/>
              </a:path>
            </a:pathLst>
          </a:custGeom>
          <a:solidFill>
            <a:srgbClr val="99CC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prstClr val="white"/>
              </a:solidFill>
            </a:endParaRPr>
          </a:p>
        </p:txBody>
      </p:sp>
      <p:pic>
        <p:nvPicPr>
          <p:cNvPr id="3" name="图片 2"/>
          <p:cNvPicPr>
            <a:picLocks noChangeAspect="1"/>
          </p:cNvPicPr>
          <p:nvPr/>
        </p:nvPicPr>
        <p:blipFill>
          <a:blip r:embed="rId2"/>
          <a:stretch>
            <a:fillRect/>
          </a:stretch>
        </p:blipFill>
        <p:spPr>
          <a:xfrm>
            <a:off x="6551591" y="2458746"/>
            <a:ext cx="2591025" cy="646232"/>
          </a:xfrm>
          <a:prstGeom prst="rect">
            <a:avLst/>
          </a:prstGeom>
        </p:spPr>
      </p:pic>
      <p:sp>
        <p:nvSpPr>
          <p:cNvPr id="9" name="文本框 8"/>
          <p:cNvSpPr txBox="1"/>
          <p:nvPr/>
        </p:nvSpPr>
        <p:spPr>
          <a:xfrm>
            <a:off x="5411310" y="3137457"/>
            <a:ext cx="5303913" cy="1477328"/>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smtClean="0">
                <a:latin typeface="Times New Roman" panose="02020603050405020304" pitchFamily="18" charset="0"/>
                <a:cs typeface="Times New Roman" panose="02020603050405020304" pitchFamily="18" charset="0"/>
              </a:rPr>
              <a:t>件杂货和拼箱货海运费核算的时候，当计费标准是</a:t>
            </a:r>
            <a:r>
              <a:rPr lang="en-US" altLang="zh-CN" sz="2000" dirty="0" smtClean="0">
                <a:latin typeface="Times New Roman" panose="02020603050405020304" pitchFamily="18" charset="0"/>
                <a:cs typeface="Times New Roman" panose="02020603050405020304" pitchFamily="18" charset="0"/>
              </a:rPr>
              <a:t>W/M</a:t>
            </a:r>
            <a:r>
              <a:rPr lang="zh-CN" altLang="en-US" sz="2000" dirty="0" smtClean="0">
                <a:latin typeface="Times New Roman" panose="02020603050405020304" pitchFamily="18" charset="0"/>
                <a:cs typeface="Times New Roman" panose="02020603050405020304" pitchFamily="18" charset="0"/>
              </a:rPr>
              <a:t>时，注意尺码吨或重量吨的选择。</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234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28725" y="4343400"/>
            <a:ext cx="457200" cy="45720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457450" y="4014788"/>
            <a:ext cx="514350" cy="51435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600450" y="4800600"/>
            <a:ext cx="828675" cy="8286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86288" y="4014788"/>
            <a:ext cx="471487" cy="471487"/>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29175" y="5329238"/>
            <a:ext cx="857250" cy="8572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72225" y="4014788"/>
            <a:ext cx="414338" cy="4143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72438" y="3608388"/>
            <a:ext cx="292100" cy="2921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443788" y="3757613"/>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514975" y="4529138"/>
            <a:ext cx="271462" cy="271462"/>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43750" y="5029200"/>
            <a:ext cx="157163" cy="157163"/>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00913" y="5929313"/>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272588" y="5329238"/>
            <a:ext cx="442912" cy="4429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972675" y="4014788"/>
            <a:ext cx="328612" cy="3286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58175"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515601"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058275" y="434340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001375" y="3871913"/>
            <a:ext cx="928687" cy="92868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629901" y="59293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315700" y="5929313"/>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601075" y="5929313"/>
            <a:ext cx="71437" cy="7143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843838" y="5550694"/>
            <a:ext cx="414337" cy="4143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558337" y="6072188"/>
            <a:ext cx="414338" cy="41433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85925" y="5107781"/>
            <a:ext cx="121444" cy="121444"/>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96516" y="3914776"/>
            <a:ext cx="171450" cy="1714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96478" y="5186363"/>
            <a:ext cx="157163" cy="157163"/>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53641"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882629"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68428" y="6086476"/>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853803" y="6086476"/>
            <a:ext cx="71437" cy="71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053829" y="4329113"/>
            <a:ext cx="171450" cy="17145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753791" y="5600700"/>
            <a:ext cx="157163" cy="157163"/>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2868216" y="53721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00624" y="48006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925741" y="6500813"/>
            <a:ext cx="150018" cy="150018"/>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489317" y="1690568"/>
            <a:ext cx="4997458" cy="1015663"/>
          </a:xfrm>
          <a:prstGeom prst="rect">
            <a:avLst/>
          </a:prstGeom>
        </p:spPr>
        <p:txBody>
          <a:bodyPr wrap="none">
            <a:spAutoFit/>
          </a:bodyPr>
          <a:lstStyle/>
          <a:p>
            <a:r>
              <a:rPr lang="en-US" altLang="zh-CN" sz="6000" b="1" dirty="0" smtClean="0">
                <a:solidFill>
                  <a:srgbClr val="ED3623"/>
                </a:solidFill>
                <a:latin typeface="微软雅黑" panose="020B0503020204020204" pitchFamily="34" charset="-122"/>
                <a:ea typeface="微软雅黑" panose="020B0503020204020204" pitchFamily="34" charset="-122"/>
              </a:rPr>
              <a:t>T</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H</a:t>
            </a:r>
            <a:r>
              <a:rPr lang="en-US" altLang="zh-CN" sz="6000" b="1" dirty="0" smtClean="0">
                <a:solidFill>
                  <a:srgbClr val="FFC000"/>
                </a:solidFill>
                <a:latin typeface="微软雅黑" panose="020B0503020204020204" pitchFamily="34" charset="-122"/>
                <a:ea typeface="微软雅黑" panose="020B0503020204020204" pitchFamily="34" charset="-122"/>
              </a:rPr>
              <a:t>A</a:t>
            </a:r>
            <a:r>
              <a:rPr lang="en-US" altLang="zh-CN" sz="6000" b="1" dirty="0" smtClean="0">
                <a:solidFill>
                  <a:srgbClr val="92D050"/>
                </a:solidFill>
                <a:latin typeface="微软雅黑" panose="020B0503020204020204" pitchFamily="34" charset="-122"/>
                <a:ea typeface="微软雅黑" panose="020B0503020204020204" pitchFamily="34" charset="-122"/>
              </a:rPr>
              <a:t>N</a:t>
            </a:r>
            <a:r>
              <a:rPr lang="en-US" altLang="zh-CN" sz="6000" b="1" dirty="0" smtClean="0">
                <a:solidFill>
                  <a:srgbClr val="0070C0"/>
                </a:solidFill>
                <a:latin typeface="微软雅黑" panose="020B0503020204020204" pitchFamily="34" charset="-122"/>
                <a:ea typeface="微软雅黑" panose="020B0503020204020204" pitchFamily="34" charset="-122"/>
              </a:rPr>
              <a:t>K</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 </a:t>
            </a:r>
            <a:r>
              <a:rPr lang="en-US" altLang="zh-CN" sz="6000" b="1" dirty="0" smtClean="0">
                <a:solidFill>
                  <a:srgbClr val="002060"/>
                </a:solidFill>
                <a:latin typeface="微软雅黑" panose="020B0503020204020204" pitchFamily="34" charset="-122"/>
                <a:ea typeface="微软雅黑" panose="020B0503020204020204" pitchFamily="34" charset="-122"/>
              </a:rPr>
              <a:t>Y</a:t>
            </a:r>
            <a:r>
              <a:rPr lang="en-US" altLang="zh-CN" sz="6000" b="1" dirty="0" smtClean="0">
                <a:solidFill>
                  <a:srgbClr val="FF0000"/>
                </a:solidFill>
                <a:latin typeface="微软雅黑" panose="020B0503020204020204" pitchFamily="34" charset="-122"/>
                <a:ea typeface="微软雅黑" panose="020B0503020204020204" pitchFamily="34" charset="-122"/>
              </a:rPr>
              <a:t>O</a:t>
            </a:r>
            <a:r>
              <a:rPr lang="en-US" altLang="zh-CN" sz="6000" b="1" dirty="0" smtClean="0">
                <a:solidFill>
                  <a:srgbClr val="B7D43F"/>
                </a:solidFill>
                <a:latin typeface="微软雅黑" panose="020B0503020204020204" pitchFamily="34" charset="-122"/>
                <a:ea typeface="微软雅黑" panose="020B0503020204020204" pitchFamily="34" charset="-122"/>
              </a:rPr>
              <a:t>U</a:t>
            </a:r>
            <a:endParaRPr lang="zh-CN" altLang="en-US" sz="6000" b="1" dirty="0">
              <a:solidFill>
                <a:srgbClr val="B7D43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66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学习目标</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536235" y="3261521"/>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93458" y="3435750"/>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10037717" y="3189184"/>
            <a:ext cx="125512" cy="270186"/>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779665" y="3151475"/>
            <a:ext cx="62120" cy="174653"/>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668760167"/>
      </p:ext>
    </p:extLst>
  </p:cSld>
  <p:clrMapOvr>
    <a:masterClrMapping/>
  </p:clrMapOvr>
  <mc:AlternateContent xmlns:mc="http://schemas.openxmlformats.org/markup-compatibility/2006" xmlns:p14="http://schemas.microsoft.com/office/powerpoint/2010/main">
    <mc:Choice Requires="p14">
      <p:transition spd="slow" p14:dur="2000" advTm="3792"/>
    </mc:Choice>
    <mc:Fallback xmlns="">
      <p:transition spd="slow" advTm="3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64689" y="3275608"/>
            <a:ext cx="9159568"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46976" y="1149830"/>
            <a:ext cx="1677448" cy="1413044"/>
            <a:chOff x="162365" y="1744555"/>
            <a:chExt cx="779091" cy="667487"/>
          </a:xfrm>
        </p:grpSpPr>
        <p:sp>
          <p:nvSpPr>
            <p:cNvPr id="109" name="椭圆 108"/>
            <p:cNvSpPr/>
            <p:nvPr/>
          </p:nvSpPr>
          <p:spPr bwMode="auto">
            <a:xfrm>
              <a:off x="162365" y="1744555"/>
              <a:ext cx="779091" cy="659251"/>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399306" y="1849387"/>
              <a:ext cx="324353" cy="562655"/>
              <a:chOff x="623888" y="3567113"/>
              <a:chExt cx="968376" cy="2960687"/>
            </a:xfrm>
            <a:solidFill>
              <a:schemeClr val="bg1"/>
            </a:solidFill>
          </p:grpSpPr>
          <p:sp>
            <p:nvSpPr>
              <p:cNvPr id="76" name="Freeform 207"/>
              <p:cNvSpPr>
                <a:spLocks/>
              </p:cNvSpPr>
              <p:nvPr/>
            </p:nvSpPr>
            <p:spPr bwMode="auto">
              <a:xfrm>
                <a:off x="1014413" y="3784600"/>
                <a:ext cx="168275" cy="301625"/>
              </a:xfrm>
              <a:custGeom>
                <a:avLst/>
                <a:gdLst>
                  <a:gd name="T0" fmla="*/ 53 w 54"/>
                  <a:gd name="T1" fmla="*/ 0 h 97"/>
                  <a:gd name="T2" fmla="*/ 54 w 54"/>
                  <a:gd name="T3" fmla="*/ 70 h 97"/>
                  <a:gd name="T4" fmla="*/ 27 w 54"/>
                  <a:gd name="T5" fmla="*/ 97 h 97"/>
                  <a:gd name="T6" fmla="*/ 0 w 54"/>
                  <a:gd name="T7" fmla="*/ 70 h 97"/>
                  <a:gd name="T8" fmla="*/ 1 w 54"/>
                  <a:gd name="T9" fmla="*/ 0 h 97"/>
                  <a:gd name="T10" fmla="*/ 53 w 54"/>
                  <a:gd name="T11" fmla="*/ 0 h 97"/>
                </a:gdLst>
                <a:ahLst/>
                <a:cxnLst>
                  <a:cxn ang="0">
                    <a:pos x="T0" y="T1"/>
                  </a:cxn>
                  <a:cxn ang="0">
                    <a:pos x="T2" y="T3"/>
                  </a:cxn>
                  <a:cxn ang="0">
                    <a:pos x="T4" y="T5"/>
                  </a:cxn>
                  <a:cxn ang="0">
                    <a:pos x="T6" y="T7"/>
                  </a:cxn>
                  <a:cxn ang="0">
                    <a:pos x="T8" y="T9"/>
                  </a:cxn>
                  <a:cxn ang="0">
                    <a:pos x="T10" y="T11"/>
                  </a:cxn>
                </a:cxnLst>
                <a:rect l="0" t="0" r="r" b="b"/>
                <a:pathLst>
                  <a:path w="54" h="97">
                    <a:moveTo>
                      <a:pt x="53" y="0"/>
                    </a:moveTo>
                    <a:cubicBezTo>
                      <a:pt x="53" y="0"/>
                      <a:pt x="46" y="51"/>
                      <a:pt x="54" y="70"/>
                    </a:cubicBezTo>
                    <a:cubicBezTo>
                      <a:pt x="54" y="70"/>
                      <a:pt x="53" y="97"/>
                      <a:pt x="27" y="97"/>
                    </a:cubicBezTo>
                    <a:cubicBezTo>
                      <a:pt x="2" y="97"/>
                      <a:pt x="0" y="70"/>
                      <a:pt x="0" y="70"/>
                    </a:cubicBezTo>
                    <a:cubicBezTo>
                      <a:pt x="7" y="51"/>
                      <a:pt x="1" y="0"/>
                      <a:pt x="1" y="0"/>
                    </a:cubicBez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77" name="Freeform 208"/>
              <p:cNvSpPr>
                <a:spLocks/>
              </p:cNvSpPr>
              <p:nvPr/>
            </p:nvSpPr>
            <p:spPr bwMode="auto">
              <a:xfrm>
                <a:off x="1176338" y="3749675"/>
                <a:ext cx="50800" cy="103187"/>
              </a:xfrm>
              <a:custGeom>
                <a:avLst/>
                <a:gdLst>
                  <a:gd name="T0" fmla="*/ 11 w 16"/>
                  <a:gd name="T1" fmla="*/ 6 h 33"/>
                  <a:gd name="T2" fmla="*/ 16 w 16"/>
                  <a:gd name="T3" fmla="*/ 5 h 33"/>
                  <a:gd name="T4" fmla="*/ 14 w 16"/>
                  <a:gd name="T5" fmla="*/ 21 h 33"/>
                  <a:gd name="T6" fmla="*/ 4 w 16"/>
                  <a:gd name="T7" fmla="*/ 31 h 33"/>
                  <a:gd name="T8" fmla="*/ 1 w 16"/>
                  <a:gd name="T9" fmla="*/ 23 h 33"/>
                  <a:gd name="T10" fmla="*/ 11 w 16"/>
                  <a:gd name="T11" fmla="*/ 6 h 33"/>
                </a:gdLst>
                <a:ahLst/>
                <a:cxnLst>
                  <a:cxn ang="0">
                    <a:pos x="T0" y="T1"/>
                  </a:cxn>
                  <a:cxn ang="0">
                    <a:pos x="T2" y="T3"/>
                  </a:cxn>
                  <a:cxn ang="0">
                    <a:pos x="T4" y="T5"/>
                  </a:cxn>
                  <a:cxn ang="0">
                    <a:pos x="T6" y="T7"/>
                  </a:cxn>
                  <a:cxn ang="0">
                    <a:pos x="T8" y="T9"/>
                  </a:cxn>
                  <a:cxn ang="0">
                    <a:pos x="T10" y="T11"/>
                  </a:cxn>
                </a:cxnLst>
                <a:rect l="0" t="0" r="r" b="b"/>
                <a:pathLst>
                  <a:path w="16" h="33">
                    <a:moveTo>
                      <a:pt x="11" y="6"/>
                    </a:moveTo>
                    <a:cubicBezTo>
                      <a:pt x="11" y="6"/>
                      <a:pt x="16" y="0"/>
                      <a:pt x="16" y="5"/>
                    </a:cubicBezTo>
                    <a:cubicBezTo>
                      <a:pt x="16" y="11"/>
                      <a:pt x="15" y="18"/>
                      <a:pt x="14" y="21"/>
                    </a:cubicBezTo>
                    <a:cubicBezTo>
                      <a:pt x="12" y="24"/>
                      <a:pt x="7" y="33"/>
                      <a:pt x="4" y="31"/>
                    </a:cubicBezTo>
                    <a:cubicBezTo>
                      <a:pt x="0" y="28"/>
                      <a:pt x="1" y="23"/>
                      <a:pt x="1" y="23"/>
                    </a:cubicBezTo>
                    <a:lnTo>
                      <a:pt x="1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78" name="Freeform 209"/>
              <p:cNvSpPr>
                <a:spLocks/>
              </p:cNvSpPr>
              <p:nvPr/>
            </p:nvSpPr>
            <p:spPr bwMode="auto">
              <a:xfrm>
                <a:off x="982663" y="3729038"/>
                <a:ext cx="41275" cy="107950"/>
              </a:xfrm>
              <a:custGeom>
                <a:avLst/>
                <a:gdLst>
                  <a:gd name="T0" fmla="*/ 6 w 13"/>
                  <a:gd name="T1" fmla="*/ 8 h 35"/>
                  <a:gd name="T2" fmla="*/ 1 w 13"/>
                  <a:gd name="T3" fmla="*/ 6 h 35"/>
                  <a:gd name="T4" fmla="*/ 1 w 13"/>
                  <a:gd name="T5" fmla="*/ 21 h 35"/>
                  <a:gd name="T6" fmla="*/ 8 w 13"/>
                  <a:gd name="T7" fmla="*/ 33 h 35"/>
                  <a:gd name="T8" fmla="*/ 13 w 13"/>
                  <a:gd name="T9" fmla="*/ 25 h 35"/>
                  <a:gd name="T10" fmla="*/ 6 w 13"/>
                  <a:gd name="T11" fmla="*/ 8 h 35"/>
                </a:gdLst>
                <a:ahLst/>
                <a:cxnLst>
                  <a:cxn ang="0">
                    <a:pos x="T0" y="T1"/>
                  </a:cxn>
                  <a:cxn ang="0">
                    <a:pos x="T2" y="T3"/>
                  </a:cxn>
                  <a:cxn ang="0">
                    <a:pos x="T4" y="T5"/>
                  </a:cxn>
                  <a:cxn ang="0">
                    <a:pos x="T6" y="T7"/>
                  </a:cxn>
                  <a:cxn ang="0">
                    <a:pos x="T8" y="T9"/>
                  </a:cxn>
                  <a:cxn ang="0">
                    <a:pos x="T10" y="T11"/>
                  </a:cxn>
                </a:cxnLst>
                <a:rect l="0" t="0" r="r" b="b"/>
                <a:pathLst>
                  <a:path w="13" h="35">
                    <a:moveTo>
                      <a:pt x="6" y="8"/>
                    </a:moveTo>
                    <a:cubicBezTo>
                      <a:pt x="6" y="8"/>
                      <a:pt x="2" y="0"/>
                      <a:pt x="1" y="6"/>
                    </a:cubicBezTo>
                    <a:cubicBezTo>
                      <a:pt x="0" y="11"/>
                      <a:pt x="1" y="18"/>
                      <a:pt x="1" y="21"/>
                    </a:cubicBezTo>
                    <a:cubicBezTo>
                      <a:pt x="2" y="24"/>
                      <a:pt x="5" y="35"/>
                      <a:pt x="8" y="33"/>
                    </a:cubicBezTo>
                    <a:cubicBezTo>
                      <a:pt x="13" y="31"/>
                      <a:pt x="13" y="25"/>
                      <a:pt x="13" y="25"/>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79" name="Freeform 210"/>
              <p:cNvSpPr>
                <a:spLocks/>
              </p:cNvSpPr>
              <p:nvPr/>
            </p:nvSpPr>
            <p:spPr bwMode="auto">
              <a:xfrm>
                <a:off x="1001713" y="3625850"/>
                <a:ext cx="244475" cy="314325"/>
              </a:xfrm>
              <a:custGeom>
                <a:avLst/>
                <a:gdLst>
                  <a:gd name="T0" fmla="*/ 0 w 78"/>
                  <a:gd name="T1" fmla="*/ 43 h 101"/>
                  <a:gd name="T2" fmla="*/ 3 w 78"/>
                  <a:gd name="T3" fmla="*/ 65 h 101"/>
                  <a:gd name="T4" fmla="*/ 11 w 78"/>
                  <a:gd name="T5" fmla="*/ 85 h 101"/>
                  <a:gd name="T6" fmla="*/ 29 w 78"/>
                  <a:gd name="T7" fmla="*/ 100 h 101"/>
                  <a:gd name="T8" fmla="*/ 48 w 78"/>
                  <a:gd name="T9" fmla="*/ 89 h 101"/>
                  <a:gd name="T10" fmla="*/ 60 w 78"/>
                  <a:gd name="T11" fmla="*/ 70 h 101"/>
                  <a:gd name="T12" fmla="*/ 67 w 78"/>
                  <a:gd name="T13" fmla="*/ 48 h 101"/>
                  <a:gd name="T14" fmla="*/ 43 w 78"/>
                  <a:gd name="T15" fmla="*/ 3 h 101"/>
                  <a:gd name="T16" fmla="*/ 0 w 78"/>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1">
                    <a:moveTo>
                      <a:pt x="0" y="43"/>
                    </a:moveTo>
                    <a:cubicBezTo>
                      <a:pt x="0" y="43"/>
                      <a:pt x="2" y="60"/>
                      <a:pt x="3" y="65"/>
                    </a:cubicBezTo>
                    <a:cubicBezTo>
                      <a:pt x="4" y="71"/>
                      <a:pt x="5" y="78"/>
                      <a:pt x="11" y="85"/>
                    </a:cubicBezTo>
                    <a:cubicBezTo>
                      <a:pt x="16" y="91"/>
                      <a:pt x="17" y="99"/>
                      <a:pt x="29" y="100"/>
                    </a:cubicBezTo>
                    <a:cubicBezTo>
                      <a:pt x="40" y="101"/>
                      <a:pt x="43" y="94"/>
                      <a:pt x="48" y="89"/>
                    </a:cubicBezTo>
                    <a:cubicBezTo>
                      <a:pt x="56" y="82"/>
                      <a:pt x="58" y="76"/>
                      <a:pt x="60" y="70"/>
                    </a:cubicBezTo>
                    <a:cubicBezTo>
                      <a:pt x="62" y="65"/>
                      <a:pt x="67" y="48"/>
                      <a:pt x="67" y="48"/>
                    </a:cubicBezTo>
                    <a:cubicBezTo>
                      <a:pt x="67" y="48"/>
                      <a:pt x="78" y="7"/>
                      <a:pt x="43" y="3"/>
                    </a:cubicBezTo>
                    <a:cubicBezTo>
                      <a:pt x="7" y="0"/>
                      <a:pt x="0" y="43"/>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0" name="Freeform 211"/>
              <p:cNvSpPr>
                <a:spLocks/>
              </p:cNvSpPr>
              <p:nvPr/>
            </p:nvSpPr>
            <p:spPr bwMode="auto">
              <a:xfrm>
                <a:off x="982663" y="3567113"/>
                <a:ext cx="268288" cy="257175"/>
              </a:xfrm>
              <a:custGeom>
                <a:avLst/>
                <a:gdLst>
                  <a:gd name="T0" fmla="*/ 68 w 86"/>
                  <a:gd name="T1" fmla="*/ 83 h 83"/>
                  <a:gd name="T2" fmla="*/ 70 w 86"/>
                  <a:gd name="T3" fmla="*/ 56 h 83"/>
                  <a:gd name="T4" fmla="*/ 62 w 86"/>
                  <a:gd name="T5" fmla="*/ 45 h 83"/>
                  <a:gd name="T6" fmla="*/ 68 w 86"/>
                  <a:gd name="T7" fmla="*/ 57 h 83"/>
                  <a:gd name="T8" fmla="*/ 57 w 86"/>
                  <a:gd name="T9" fmla="*/ 44 h 83"/>
                  <a:gd name="T10" fmla="*/ 50 w 86"/>
                  <a:gd name="T11" fmla="*/ 33 h 83"/>
                  <a:gd name="T12" fmla="*/ 56 w 86"/>
                  <a:gd name="T13" fmla="*/ 49 h 83"/>
                  <a:gd name="T14" fmla="*/ 40 w 86"/>
                  <a:gd name="T15" fmla="*/ 36 h 83"/>
                  <a:gd name="T16" fmla="*/ 33 w 86"/>
                  <a:gd name="T17" fmla="*/ 33 h 83"/>
                  <a:gd name="T18" fmla="*/ 41 w 86"/>
                  <a:gd name="T19" fmla="*/ 40 h 83"/>
                  <a:gd name="T20" fmla="*/ 28 w 86"/>
                  <a:gd name="T21" fmla="*/ 33 h 83"/>
                  <a:gd name="T22" fmla="*/ 28 w 86"/>
                  <a:gd name="T23" fmla="*/ 39 h 83"/>
                  <a:gd name="T24" fmla="*/ 20 w 86"/>
                  <a:gd name="T25" fmla="*/ 36 h 83"/>
                  <a:gd name="T26" fmla="*/ 19 w 86"/>
                  <a:gd name="T27" fmla="*/ 43 h 83"/>
                  <a:gd name="T28" fmla="*/ 11 w 86"/>
                  <a:gd name="T29" fmla="*/ 53 h 83"/>
                  <a:gd name="T30" fmla="*/ 9 w 86"/>
                  <a:gd name="T31" fmla="*/ 65 h 83"/>
                  <a:gd name="T32" fmla="*/ 8 w 86"/>
                  <a:gd name="T33" fmla="*/ 76 h 83"/>
                  <a:gd name="T34" fmla="*/ 4 w 86"/>
                  <a:gd name="T35" fmla="*/ 67 h 83"/>
                  <a:gd name="T36" fmla="*/ 0 w 86"/>
                  <a:gd name="T37" fmla="*/ 53 h 83"/>
                  <a:gd name="T38" fmla="*/ 1 w 86"/>
                  <a:gd name="T39" fmla="*/ 36 h 83"/>
                  <a:gd name="T40" fmla="*/ 2 w 86"/>
                  <a:gd name="T41" fmla="*/ 27 h 83"/>
                  <a:gd name="T42" fmla="*/ 5 w 86"/>
                  <a:gd name="T43" fmla="*/ 22 h 83"/>
                  <a:gd name="T44" fmla="*/ 13 w 86"/>
                  <a:gd name="T45" fmla="*/ 13 h 83"/>
                  <a:gd name="T46" fmla="*/ 17 w 86"/>
                  <a:gd name="T47" fmla="*/ 7 h 83"/>
                  <a:gd name="T48" fmla="*/ 24 w 86"/>
                  <a:gd name="T49" fmla="*/ 10 h 83"/>
                  <a:gd name="T50" fmla="*/ 42 w 86"/>
                  <a:gd name="T51" fmla="*/ 1 h 83"/>
                  <a:gd name="T52" fmla="*/ 33 w 86"/>
                  <a:gd name="T53" fmla="*/ 6 h 83"/>
                  <a:gd name="T54" fmla="*/ 54 w 86"/>
                  <a:gd name="T55" fmla="*/ 5 h 83"/>
                  <a:gd name="T56" fmla="*/ 68 w 86"/>
                  <a:gd name="T57" fmla="*/ 10 h 83"/>
                  <a:gd name="T58" fmla="*/ 62 w 86"/>
                  <a:gd name="T59" fmla="*/ 12 h 83"/>
                  <a:gd name="T60" fmla="*/ 77 w 86"/>
                  <a:gd name="T61" fmla="*/ 15 h 83"/>
                  <a:gd name="T62" fmla="*/ 72 w 86"/>
                  <a:gd name="T63" fmla="*/ 17 h 83"/>
                  <a:gd name="T64" fmla="*/ 84 w 86"/>
                  <a:gd name="T65" fmla="*/ 33 h 83"/>
                  <a:gd name="T66" fmla="*/ 80 w 86"/>
                  <a:gd name="T67" fmla="*/ 28 h 83"/>
                  <a:gd name="T68" fmla="*/ 85 w 86"/>
                  <a:gd name="T69" fmla="*/ 50 h 83"/>
                  <a:gd name="T70" fmla="*/ 80 w 86"/>
                  <a:gd name="T71" fmla="*/ 65 h 83"/>
                  <a:gd name="T72" fmla="*/ 74 w 86"/>
                  <a:gd name="T73" fmla="*/ 73 h 83"/>
                  <a:gd name="T74" fmla="*/ 68 w 86"/>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3">
                    <a:moveTo>
                      <a:pt x="68" y="83"/>
                    </a:moveTo>
                    <a:cubicBezTo>
                      <a:pt x="68" y="83"/>
                      <a:pt x="73" y="63"/>
                      <a:pt x="70" y="56"/>
                    </a:cubicBezTo>
                    <a:cubicBezTo>
                      <a:pt x="68" y="51"/>
                      <a:pt x="62" y="45"/>
                      <a:pt x="62" y="45"/>
                    </a:cubicBezTo>
                    <a:cubicBezTo>
                      <a:pt x="68" y="57"/>
                      <a:pt x="68" y="57"/>
                      <a:pt x="68" y="57"/>
                    </a:cubicBezTo>
                    <a:cubicBezTo>
                      <a:pt x="68" y="57"/>
                      <a:pt x="59" y="52"/>
                      <a:pt x="57" y="44"/>
                    </a:cubicBezTo>
                    <a:cubicBezTo>
                      <a:pt x="54" y="37"/>
                      <a:pt x="50" y="33"/>
                      <a:pt x="50" y="33"/>
                    </a:cubicBezTo>
                    <a:cubicBezTo>
                      <a:pt x="51" y="36"/>
                      <a:pt x="56" y="49"/>
                      <a:pt x="56" y="49"/>
                    </a:cubicBezTo>
                    <a:cubicBezTo>
                      <a:pt x="56" y="49"/>
                      <a:pt x="50" y="39"/>
                      <a:pt x="40" y="36"/>
                    </a:cubicBezTo>
                    <a:cubicBezTo>
                      <a:pt x="36" y="34"/>
                      <a:pt x="33" y="33"/>
                      <a:pt x="33" y="33"/>
                    </a:cubicBezTo>
                    <a:cubicBezTo>
                      <a:pt x="34" y="37"/>
                      <a:pt x="41" y="40"/>
                      <a:pt x="41" y="40"/>
                    </a:cubicBezTo>
                    <a:cubicBezTo>
                      <a:pt x="33" y="39"/>
                      <a:pt x="28" y="33"/>
                      <a:pt x="28" y="33"/>
                    </a:cubicBezTo>
                    <a:cubicBezTo>
                      <a:pt x="28" y="33"/>
                      <a:pt x="26" y="37"/>
                      <a:pt x="28" y="39"/>
                    </a:cubicBezTo>
                    <a:cubicBezTo>
                      <a:pt x="20" y="36"/>
                      <a:pt x="20" y="36"/>
                      <a:pt x="20" y="36"/>
                    </a:cubicBezTo>
                    <a:cubicBezTo>
                      <a:pt x="20" y="36"/>
                      <a:pt x="21" y="38"/>
                      <a:pt x="19" y="43"/>
                    </a:cubicBezTo>
                    <a:cubicBezTo>
                      <a:pt x="17" y="48"/>
                      <a:pt x="12" y="48"/>
                      <a:pt x="11" y="53"/>
                    </a:cubicBezTo>
                    <a:cubicBezTo>
                      <a:pt x="11" y="57"/>
                      <a:pt x="9" y="63"/>
                      <a:pt x="9" y="65"/>
                    </a:cubicBezTo>
                    <a:cubicBezTo>
                      <a:pt x="9" y="68"/>
                      <a:pt x="8" y="76"/>
                      <a:pt x="8" y="76"/>
                    </a:cubicBezTo>
                    <a:cubicBezTo>
                      <a:pt x="8" y="76"/>
                      <a:pt x="6" y="70"/>
                      <a:pt x="4" y="67"/>
                    </a:cubicBezTo>
                    <a:cubicBezTo>
                      <a:pt x="4" y="67"/>
                      <a:pt x="1" y="60"/>
                      <a:pt x="0" y="53"/>
                    </a:cubicBezTo>
                    <a:cubicBezTo>
                      <a:pt x="0" y="49"/>
                      <a:pt x="1" y="39"/>
                      <a:pt x="1" y="36"/>
                    </a:cubicBezTo>
                    <a:cubicBezTo>
                      <a:pt x="1" y="32"/>
                      <a:pt x="2" y="27"/>
                      <a:pt x="2" y="27"/>
                    </a:cubicBezTo>
                    <a:cubicBezTo>
                      <a:pt x="2" y="27"/>
                      <a:pt x="4" y="26"/>
                      <a:pt x="5" y="22"/>
                    </a:cubicBezTo>
                    <a:cubicBezTo>
                      <a:pt x="6" y="19"/>
                      <a:pt x="11" y="14"/>
                      <a:pt x="13" y="13"/>
                    </a:cubicBezTo>
                    <a:cubicBezTo>
                      <a:pt x="15" y="12"/>
                      <a:pt x="16" y="7"/>
                      <a:pt x="17" y="7"/>
                    </a:cubicBezTo>
                    <a:cubicBezTo>
                      <a:pt x="18" y="7"/>
                      <a:pt x="24" y="10"/>
                      <a:pt x="24" y="10"/>
                    </a:cubicBezTo>
                    <a:cubicBezTo>
                      <a:pt x="24" y="10"/>
                      <a:pt x="24" y="0"/>
                      <a:pt x="42" y="1"/>
                    </a:cubicBezTo>
                    <a:cubicBezTo>
                      <a:pt x="42" y="1"/>
                      <a:pt x="34" y="4"/>
                      <a:pt x="33" y="6"/>
                    </a:cubicBezTo>
                    <a:cubicBezTo>
                      <a:pt x="33" y="6"/>
                      <a:pt x="48" y="2"/>
                      <a:pt x="54" y="5"/>
                    </a:cubicBezTo>
                    <a:cubicBezTo>
                      <a:pt x="60" y="8"/>
                      <a:pt x="68" y="10"/>
                      <a:pt x="68" y="10"/>
                    </a:cubicBezTo>
                    <a:cubicBezTo>
                      <a:pt x="68" y="10"/>
                      <a:pt x="65" y="12"/>
                      <a:pt x="62" y="12"/>
                    </a:cubicBezTo>
                    <a:cubicBezTo>
                      <a:pt x="62" y="12"/>
                      <a:pt x="72" y="16"/>
                      <a:pt x="77" y="15"/>
                    </a:cubicBezTo>
                    <a:cubicBezTo>
                      <a:pt x="77" y="15"/>
                      <a:pt x="75" y="17"/>
                      <a:pt x="72" y="17"/>
                    </a:cubicBezTo>
                    <a:cubicBezTo>
                      <a:pt x="72" y="17"/>
                      <a:pt x="82" y="23"/>
                      <a:pt x="84" y="33"/>
                    </a:cubicBezTo>
                    <a:cubicBezTo>
                      <a:pt x="80" y="28"/>
                      <a:pt x="80" y="28"/>
                      <a:pt x="80" y="28"/>
                    </a:cubicBezTo>
                    <a:cubicBezTo>
                      <a:pt x="80" y="28"/>
                      <a:pt x="86" y="40"/>
                      <a:pt x="85" y="50"/>
                    </a:cubicBezTo>
                    <a:cubicBezTo>
                      <a:pt x="85" y="56"/>
                      <a:pt x="83" y="59"/>
                      <a:pt x="80" y="65"/>
                    </a:cubicBezTo>
                    <a:cubicBezTo>
                      <a:pt x="78" y="71"/>
                      <a:pt x="74" y="73"/>
                      <a:pt x="74" y="73"/>
                    </a:cubicBezTo>
                    <a:lnTo>
                      <a:pt x="68"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1" name="Freeform 212"/>
              <p:cNvSpPr>
                <a:spLocks/>
              </p:cNvSpPr>
              <p:nvPr/>
            </p:nvSpPr>
            <p:spPr bwMode="auto">
              <a:xfrm>
                <a:off x="949326" y="6323013"/>
                <a:ext cx="177800" cy="204787"/>
              </a:xfrm>
              <a:custGeom>
                <a:avLst/>
                <a:gdLst>
                  <a:gd name="T0" fmla="*/ 53 w 57"/>
                  <a:gd name="T1" fmla="*/ 6 h 66"/>
                  <a:gd name="T2" fmla="*/ 56 w 57"/>
                  <a:gd name="T3" fmla="*/ 24 h 66"/>
                  <a:gd name="T4" fmla="*/ 56 w 57"/>
                  <a:gd name="T5" fmla="*/ 34 h 66"/>
                  <a:gd name="T6" fmla="*/ 51 w 57"/>
                  <a:gd name="T7" fmla="*/ 41 h 66"/>
                  <a:gd name="T8" fmla="*/ 52 w 57"/>
                  <a:gd name="T9" fmla="*/ 54 h 66"/>
                  <a:gd name="T10" fmla="*/ 32 w 57"/>
                  <a:gd name="T11" fmla="*/ 66 h 66"/>
                  <a:gd name="T12" fmla="*/ 1 w 57"/>
                  <a:gd name="T13" fmla="*/ 56 h 66"/>
                  <a:gd name="T14" fmla="*/ 4 w 57"/>
                  <a:gd name="T15" fmla="*/ 33 h 66"/>
                  <a:gd name="T16" fmla="*/ 10 w 57"/>
                  <a:gd name="T17" fmla="*/ 17 h 66"/>
                  <a:gd name="T18" fmla="*/ 14 w 57"/>
                  <a:gd name="T19" fmla="*/ 0 h 66"/>
                  <a:gd name="T20" fmla="*/ 53 w 57"/>
                  <a:gd name="T21"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6">
                    <a:moveTo>
                      <a:pt x="53" y="6"/>
                    </a:moveTo>
                    <a:cubicBezTo>
                      <a:pt x="53" y="6"/>
                      <a:pt x="56" y="17"/>
                      <a:pt x="56" y="24"/>
                    </a:cubicBezTo>
                    <a:cubicBezTo>
                      <a:pt x="56" y="34"/>
                      <a:pt x="56" y="34"/>
                      <a:pt x="56" y="34"/>
                    </a:cubicBezTo>
                    <a:cubicBezTo>
                      <a:pt x="56" y="34"/>
                      <a:pt x="57" y="37"/>
                      <a:pt x="51" y="41"/>
                    </a:cubicBezTo>
                    <a:cubicBezTo>
                      <a:pt x="51" y="41"/>
                      <a:pt x="52" y="53"/>
                      <a:pt x="52" y="54"/>
                    </a:cubicBezTo>
                    <a:cubicBezTo>
                      <a:pt x="52" y="56"/>
                      <a:pt x="46" y="66"/>
                      <a:pt x="32" y="66"/>
                    </a:cubicBezTo>
                    <a:cubicBezTo>
                      <a:pt x="18" y="66"/>
                      <a:pt x="2" y="63"/>
                      <a:pt x="1" y="56"/>
                    </a:cubicBezTo>
                    <a:cubicBezTo>
                      <a:pt x="0" y="50"/>
                      <a:pt x="2" y="37"/>
                      <a:pt x="4" y="33"/>
                    </a:cubicBezTo>
                    <a:cubicBezTo>
                      <a:pt x="6" y="29"/>
                      <a:pt x="9" y="22"/>
                      <a:pt x="10" y="17"/>
                    </a:cubicBezTo>
                    <a:cubicBezTo>
                      <a:pt x="10" y="12"/>
                      <a:pt x="14" y="0"/>
                      <a:pt x="14" y="0"/>
                    </a:cubicBezTo>
                    <a:lnTo>
                      <a:pt x="5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2" name="Freeform 213"/>
              <p:cNvSpPr>
                <a:spLocks/>
              </p:cNvSpPr>
              <p:nvPr/>
            </p:nvSpPr>
            <p:spPr bwMode="auto">
              <a:xfrm>
                <a:off x="1139826" y="6072188"/>
                <a:ext cx="139700" cy="269875"/>
              </a:xfrm>
              <a:custGeom>
                <a:avLst/>
                <a:gdLst>
                  <a:gd name="T0" fmla="*/ 41 w 45"/>
                  <a:gd name="T1" fmla="*/ 1 h 87"/>
                  <a:gd name="T2" fmla="*/ 44 w 45"/>
                  <a:gd name="T3" fmla="*/ 37 h 87"/>
                  <a:gd name="T4" fmla="*/ 38 w 45"/>
                  <a:gd name="T5" fmla="*/ 70 h 87"/>
                  <a:gd name="T6" fmla="*/ 21 w 45"/>
                  <a:gd name="T7" fmla="*/ 86 h 87"/>
                  <a:gd name="T8" fmla="*/ 4 w 45"/>
                  <a:gd name="T9" fmla="*/ 69 h 87"/>
                  <a:gd name="T10" fmla="*/ 0 w 45"/>
                  <a:gd name="T11" fmla="*/ 41 h 87"/>
                  <a:gd name="T12" fmla="*/ 8 w 45"/>
                  <a:gd name="T13" fmla="*/ 7 h 87"/>
                  <a:gd name="T14" fmla="*/ 9 w 45"/>
                  <a:gd name="T15" fmla="*/ 0 h 87"/>
                  <a:gd name="T16" fmla="*/ 41 w 45"/>
                  <a:gd name="T1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7">
                    <a:moveTo>
                      <a:pt x="41" y="1"/>
                    </a:moveTo>
                    <a:cubicBezTo>
                      <a:pt x="41" y="1"/>
                      <a:pt x="44" y="30"/>
                      <a:pt x="44" y="37"/>
                    </a:cubicBezTo>
                    <a:cubicBezTo>
                      <a:pt x="45" y="43"/>
                      <a:pt x="38" y="66"/>
                      <a:pt x="38" y="70"/>
                    </a:cubicBezTo>
                    <a:cubicBezTo>
                      <a:pt x="38" y="73"/>
                      <a:pt x="26" y="84"/>
                      <a:pt x="21" y="86"/>
                    </a:cubicBezTo>
                    <a:cubicBezTo>
                      <a:pt x="16" y="87"/>
                      <a:pt x="8" y="80"/>
                      <a:pt x="4" y="69"/>
                    </a:cubicBezTo>
                    <a:cubicBezTo>
                      <a:pt x="0" y="58"/>
                      <a:pt x="0" y="44"/>
                      <a:pt x="0" y="41"/>
                    </a:cubicBezTo>
                    <a:cubicBezTo>
                      <a:pt x="0" y="38"/>
                      <a:pt x="7" y="10"/>
                      <a:pt x="8" y="7"/>
                    </a:cubicBezTo>
                    <a:cubicBezTo>
                      <a:pt x="8" y="3"/>
                      <a:pt x="9" y="0"/>
                      <a:pt x="9" y="0"/>
                    </a:cubicBezTo>
                    <a:lnTo>
                      <a:pt x="4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3" name="Freeform 214"/>
              <p:cNvSpPr>
                <a:spLocks/>
              </p:cNvSpPr>
              <p:nvPr/>
            </p:nvSpPr>
            <p:spPr bwMode="auto">
              <a:xfrm>
                <a:off x="820738" y="4718050"/>
                <a:ext cx="539750" cy="1676400"/>
              </a:xfrm>
              <a:custGeom>
                <a:avLst/>
                <a:gdLst>
                  <a:gd name="T0" fmla="*/ 89 w 173"/>
                  <a:gd name="T1" fmla="*/ 119 h 540"/>
                  <a:gd name="T2" fmla="*/ 83 w 173"/>
                  <a:gd name="T3" fmla="*/ 231 h 540"/>
                  <a:gd name="T4" fmla="*/ 79 w 173"/>
                  <a:gd name="T5" fmla="*/ 288 h 540"/>
                  <a:gd name="T6" fmla="*/ 73 w 173"/>
                  <a:gd name="T7" fmla="*/ 315 h 540"/>
                  <a:gd name="T8" fmla="*/ 97 w 173"/>
                  <a:gd name="T9" fmla="*/ 471 h 540"/>
                  <a:gd name="T10" fmla="*/ 98 w 173"/>
                  <a:gd name="T11" fmla="*/ 533 h 540"/>
                  <a:gd name="T12" fmla="*/ 72 w 173"/>
                  <a:gd name="T13" fmla="*/ 532 h 540"/>
                  <a:gd name="T14" fmla="*/ 44 w 173"/>
                  <a:gd name="T15" fmla="*/ 540 h 540"/>
                  <a:gd name="T16" fmla="*/ 30 w 173"/>
                  <a:gd name="T17" fmla="*/ 489 h 540"/>
                  <a:gd name="T18" fmla="*/ 20 w 173"/>
                  <a:gd name="T19" fmla="*/ 428 h 540"/>
                  <a:gd name="T20" fmla="*/ 8 w 173"/>
                  <a:gd name="T21" fmla="*/ 317 h 540"/>
                  <a:gd name="T22" fmla="*/ 5 w 173"/>
                  <a:gd name="T23" fmla="*/ 247 h 540"/>
                  <a:gd name="T24" fmla="*/ 5 w 173"/>
                  <a:gd name="T25" fmla="*/ 177 h 540"/>
                  <a:gd name="T26" fmla="*/ 3 w 173"/>
                  <a:gd name="T27" fmla="*/ 75 h 540"/>
                  <a:gd name="T28" fmla="*/ 19 w 173"/>
                  <a:gd name="T29" fmla="*/ 0 h 540"/>
                  <a:gd name="T30" fmla="*/ 153 w 173"/>
                  <a:gd name="T31" fmla="*/ 0 h 540"/>
                  <a:gd name="T32" fmla="*/ 173 w 173"/>
                  <a:gd name="T33" fmla="*/ 114 h 540"/>
                  <a:gd name="T34" fmla="*/ 164 w 173"/>
                  <a:gd name="T35" fmla="*/ 285 h 540"/>
                  <a:gd name="T36" fmla="*/ 159 w 173"/>
                  <a:gd name="T37" fmla="*/ 311 h 540"/>
                  <a:gd name="T38" fmla="*/ 162 w 173"/>
                  <a:gd name="T39" fmla="*/ 366 h 540"/>
                  <a:gd name="T40" fmla="*/ 148 w 173"/>
                  <a:gd name="T41" fmla="*/ 420 h 540"/>
                  <a:gd name="T42" fmla="*/ 146 w 173"/>
                  <a:gd name="T43" fmla="*/ 454 h 540"/>
                  <a:gd name="T44" fmla="*/ 125 w 173"/>
                  <a:gd name="T45" fmla="*/ 465 h 540"/>
                  <a:gd name="T46" fmla="*/ 104 w 173"/>
                  <a:gd name="T47" fmla="*/ 456 h 540"/>
                  <a:gd name="T48" fmla="*/ 101 w 173"/>
                  <a:gd name="T49" fmla="*/ 425 h 540"/>
                  <a:gd name="T50" fmla="*/ 98 w 173"/>
                  <a:gd name="T51" fmla="*/ 391 h 540"/>
                  <a:gd name="T52" fmla="*/ 99 w 173"/>
                  <a:gd name="T53" fmla="*/ 371 h 540"/>
                  <a:gd name="T54" fmla="*/ 92 w 173"/>
                  <a:gd name="T55" fmla="*/ 312 h 540"/>
                  <a:gd name="T56" fmla="*/ 92 w 173"/>
                  <a:gd name="T57" fmla="*/ 260 h 540"/>
                  <a:gd name="T58" fmla="*/ 89 w 173"/>
                  <a:gd name="T59" fmla="*/ 11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540">
                    <a:moveTo>
                      <a:pt x="89" y="119"/>
                    </a:moveTo>
                    <a:cubicBezTo>
                      <a:pt x="89" y="119"/>
                      <a:pt x="84" y="224"/>
                      <a:pt x="83" y="231"/>
                    </a:cubicBezTo>
                    <a:cubicBezTo>
                      <a:pt x="82" y="237"/>
                      <a:pt x="80" y="275"/>
                      <a:pt x="79" y="288"/>
                    </a:cubicBezTo>
                    <a:cubicBezTo>
                      <a:pt x="77" y="301"/>
                      <a:pt x="73" y="315"/>
                      <a:pt x="73" y="315"/>
                    </a:cubicBezTo>
                    <a:cubicBezTo>
                      <a:pt x="73" y="315"/>
                      <a:pt x="97" y="464"/>
                      <a:pt x="97" y="471"/>
                    </a:cubicBezTo>
                    <a:cubicBezTo>
                      <a:pt x="97" y="478"/>
                      <a:pt x="98" y="533"/>
                      <a:pt x="98" y="533"/>
                    </a:cubicBezTo>
                    <a:cubicBezTo>
                      <a:pt x="98" y="533"/>
                      <a:pt x="84" y="532"/>
                      <a:pt x="72" y="532"/>
                    </a:cubicBezTo>
                    <a:cubicBezTo>
                      <a:pt x="61" y="533"/>
                      <a:pt x="44" y="540"/>
                      <a:pt x="44" y="540"/>
                    </a:cubicBezTo>
                    <a:cubicBezTo>
                      <a:pt x="44" y="540"/>
                      <a:pt x="33" y="497"/>
                      <a:pt x="30" y="489"/>
                    </a:cubicBezTo>
                    <a:cubicBezTo>
                      <a:pt x="27" y="481"/>
                      <a:pt x="22" y="440"/>
                      <a:pt x="20" y="428"/>
                    </a:cubicBezTo>
                    <a:cubicBezTo>
                      <a:pt x="19" y="417"/>
                      <a:pt x="11" y="341"/>
                      <a:pt x="8" y="317"/>
                    </a:cubicBezTo>
                    <a:cubicBezTo>
                      <a:pt x="6" y="293"/>
                      <a:pt x="7" y="257"/>
                      <a:pt x="5" y="247"/>
                    </a:cubicBezTo>
                    <a:cubicBezTo>
                      <a:pt x="3" y="237"/>
                      <a:pt x="5" y="177"/>
                      <a:pt x="5" y="177"/>
                    </a:cubicBezTo>
                    <a:cubicBezTo>
                      <a:pt x="5" y="177"/>
                      <a:pt x="0" y="101"/>
                      <a:pt x="3" y="75"/>
                    </a:cubicBezTo>
                    <a:cubicBezTo>
                      <a:pt x="6" y="50"/>
                      <a:pt x="19" y="0"/>
                      <a:pt x="19" y="0"/>
                    </a:cubicBezTo>
                    <a:cubicBezTo>
                      <a:pt x="153" y="0"/>
                      <a:pt x="153" y="0"/>
                      <a:pt x="153" y="0"/>
                    </a:cubicBezTo>
                    <a:cubicBezTo>
                      <a:pt x="153" y="0"/>
                      <a:pt x="173" y="94"/>
                      <a:pt x="173" y="114"/>
                    </a:cubicBezTo>
                    <a:cubicBezTo>
                      <a:pt x="173" y="134"/>
                      <a:pt x="166" y="280"/>
                      <a:pt x="164" y="285"/>
                    </a:cubicBezTo>
                    <a:cubicBezTo>
                      <a:pt x="163" y="291"/>
                      <a:pt x="159" y="308"/>
                      <a:pt x="159" y="311"/>
                    </a:cubicBezTo>
                    <a:cubicBezTo>
                      <a:pt x="159" y="314"/>
                      <a:pt x="162" y="359"/>
                      <a:pt x="162" y="366"/>
                    </a:cubicBezTo>
                    <a:cubicBezTo>
                      <a:pt x="162" y="376"/>
                      <a:pt x="152" y="392"/>
                      <a:pt x="148" y="420"/>
                    </a:cubicBezTo>
                    <a:cubicBezTo>
                      <a:pt x="147" y="428"/>
                      <a:pt x="146" y="454"/>
                      <a:pt x="146" y="454"/>
                    </a:cubicBezTo>
                    <a:cubicBezTo>
                      <a:pt x="146" y="454"/>
                      <a:pt x="132" y="464"/>
                      <a:pt x="125" y="465"/>
                    </a:cubicBezTo>
                    <a:cubicBezTo>
                      <a:pt x="118" y="466"/>
                      <a:pt x="104" y="456"/>
                      <a:pt x="104" y="456"/>
                    </a:cubicBezTo>
                    <a:cubicBezTo>
                      <a:pt x="104" y="456"/>
                      <a:pt x="101" y="432"/>
                      <a:pt x="101" y="425"/>
                    </a:cubicBezTo>
                    <a:cubicBezTo>
                      <a:pt x="101" y="418"/>
                      <a:pt x="98" y="391"/>
                      <a:pt x="98" y="391"/>
                    </a:cubicBezTo>
                    <a:cubicBezTo>
                      <a:pt x="98" y="391"/>
                      <a:pt x="98" y="381"/>
                      <a:pt x="99" y="371"/>
                    </a:cubicBezTo>
                    <a:cubicBezTo>
                      <a:pt x="100" y="360"/>
                      <a:pt x="95" y="322"/>
                      <a:pt x="92" y="312"/>
                    </a:cubicBezTo>
                    <a:cubicBezTo>
                      <a:pt x="89" y="303"/>
                      <a:pt x="86" y="281"/>
                      <a:pt x="92" y="260"/>
                    </a:cubicBezTo>
                    <a:cubicBezTo>
                      <a:pt x="97" y="238"/>
                      <a:pt x="89" y="119"/>
                      <a:pt x="89"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4" name="Freeform 215"/>
              <p:cNvSpPr>
                <a:spLocks/>
              </p:cNvSpPr>
              <p:nvPr/>
            </p:nvSpPr>
            <p:spPr bwMode="auto">
              <a:xfrm>
                <a:off x="1466851" y="5041900"/>
                <a:ext cx="47625" cy="68262"/>
              </a:xfrm>
              <a:custGeom>
                <a:avLst/>
                <a:gdLst>
                  <a:gd name="T0" fmla="*/ 0 w 15"/>
                  <a:gd name="T1" fmla="*/ 1 h 22"/>
                  <a:gd name="T2" fmla="*/ 0 w 15"/>
                  <a:gd name="T3" fmla="*/ 15 h 22"/>
                  <a:gd name="T4" fmla="*/ 7 w 15"/>
                  <a:gd name="T5" fmla="*/ 19 h 22"/>
                  <a:gd name="T6" fmla="*/ 14 w 15"/>
                  <a:gd name="T7" fmla="*/ 9 h 22"/>
                  <a:gd name="T8" fmla="*/ 12 w 15"/>
                  <a:gd name="T9" fmla="*/ 3 h 22"/>
                  <a:gd name="T10" fmla="*/ 0 w 15"/>
                  <a:gd name="T11" fmla="*/ 1 h 22"/>
                </a:gdLst>
                <a:ahLst/>
                <a:cxnLst>
                  <a:cxn ang="0">
                    <a:pos x="T0" y="T1"/>
                  </a:cxn>
                  <a:cxn ang="0">
                    <a:pos x="T2" y="T3"/>
                  </a:cxn>
                  <a:cxn ang="0">
                    <a:pos x="T4" y="T5"/>
                  </a:cxn>
                  <a:cxn ang="0">
                    <a:pos x="T6" y="T7"/>
                  </a:cxn>
                  <a:cxn ang="0">
                    <a:pos x="T8" y="T9"/>
                  </a:cxn>
                  <a:cxn ang="0">
                    <a:pos x="T10" y="T11"/>
                  </a:cxn>
                </a:cxnLst>
                <a:rect l="0" t="0" r="r" b="b"/>
                <a:pathLst>
                  <a:path w="15" h="22">
                    <a:moveTo>
                      <a:pt x="0" y="1"/>
                    </a:moveTo>
                    <a:cubicBezTo>
                      <a:pt x="0" y="1"/>
                      <a:pt x="0" y="12"/>
                      <a:pt x="0" y="15"/>
                    </a:cubicBezTo>
                    <a:cubicBezTo>
                      <a:pt x="1" y="17"/>
                      <a:pt x="4" y="22"/>
                      <a:pt x="7" y="19"/>
                    </a:cubicBezTo>
                    <a:cubicBezTo>
                      <a:pt x="10" y="17"/>
                      <a:pt x="14" y="9"/>
                      <a:pt x="14" y="9"/>
                    </a:cubicBezTo>
                    <a:cubicBezTo>
                      <a:pt x="14" y="9"/>
                      <a:pt x="15" y="5"/>
                      <a:pt x="12" y="3"/>
                    </a:cubicBezTo>
                    <a:cubicBezTo>
                      <a:pt x="9"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5" name="Freeform 216"/>
              <p:cNvSpPr>
                <a:spLocks/>
              </p:cNvSpPr>
              <p:nvPr/>
            </p:nvSpPr>
            <p:spPr bwMode="auto">
              <a:xfrm>
                <a:off x="1460501" y="4970463"/>
                <a:ext cx="115888" cy="147637"/>
              </a:xfrm>
              <a:custGeom>
                <a:avLst/>
                <a:gdLst>
                  <a:gd name="T0" fmla="*/ 29 w 37"/>
                  <a:gd name="T1" fmla="*/ 2 h 48"/>
                  <a:gd name="T2" fmla="*/ 33 w 37"/>
                  <a:gd name="T3" fmla="*/ 17 h 48"/>
                  <a:gd name="T4" fmla="*/ 37 w 37"/>
                  <a:gd name="T5" fmla="*/ 27 h 48"/>
                  <a:gd name="T6" fmla="*/ 32 w 37"/>
                  <a:gd name="T7" fmla="*/ 34 h 48"/>
                  <a:gd name="T8" fmla="*/ 28 w 37"/>
                  <a:gd name="T9" fmla="*/ 36 h 48"/>
                  <a:gd name="T10" fmla="*/ 21 w 37"/>
                  <a:gd name="T11" fmla="*/ 46 h 48"/>
                  <a:gd name="T12" fmla="*/ 16 w 37"/>
                  <a:gd name="T13" fmla="*/ 47 h 48"/>
                  <a:gd name="T14" fmla="*/ 10 w 37"/>
                  <a:gd name="T15" fmla="*/ 34 h 48"/>
                  <a:gd name="T16" fmla="*/ 4 w 37"/>
                  <a:gd name="T17" fmla="*/ 35 h 48"/>
                  <a:gd name="T18" fmla="*/ 0 w 37"/>
                  <a:gd name="T19" fmla="*/ 28 h 48"/>
                  <a:gd name="T20" fmla="*/ 1 w 37"/>
                  <a:gd name="T21" fmla="*/ 8 h 48"/>
                  <a:gd name="T22" fmla="*/ 2 w 37"/>
                  <a:gd name="T23" fmla="*/ 0 h 48"/>
                  <a:gd name="T24" fmla="*/ 29 w 37"/>
                  <a:gd name="T2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8">
                    <a:moveTo>
                      <a:pt x="29" y="2"/>
                    </a:moveTo>
                    <a:cubicBezTo>
                      <a:pt x="29" y="2"/>
                      <a:pt x="32" y="13"/>
                      <a:pt x="33" y="17"/>
                    </a:cubicBezTo>
                    <a:cubicBezTo>
                      <a:pt x="34" y="20"/>
                      <a:pt x="37" y="26"/>
                      <a:pt x="37" y="27"/>
                    </a:cubicBezTo>
                    <a:cubicBezTo>
                      <a:pt x="37" y="29"/>
                      <a:pt x="33" y="33"/>
                      <a:pt x="32" y="34"/>
                    </a:cubicBezTo>
                    <a:cubicBezTo>
                      <a:pt x="32" y="35"/>
                      <a:pt x="28" y="36"/>
                      <a:pt x="28" y="36"/>
                    </a:cubicBezTo>
                    <a:cubicBezTo>
                      <a:pt x="28" y="36"/>
                      <a:pt x="22" y="45"/>
                      <a:pt x="21" y="46"/>
                    </a:cubicBezTo>
                    <a:cubicBezTo>
                      <a:pt x="20" y="46"/>
                      <a:pt x="17" y="48"/>
                      <a:pt x="16" y="47"/>
                    </a:cubicBezTo>
                    <a:cubicBezTo>
                      <a:pt x="15" y="46"/>
                      <a:pt x="10" y="34"/>
                      <a:pt x="10" y="34"/>
                    </a:cubicBezTo>
                    <a:cubicBezTo>
                      <a:pt x="10" y="34"/>
                      <a:pt x="6" y="35"/>
                      <a:pt x="4" y="35"/>
                    </a:cubicBezTo>
                    <a:cubicBezTo>
                      <a:pt x="2" y="35"/>
                      <a:pt x="1" y="32"/>
                      <a:pt x="0" y="28"/>
                    </a:cubicBezTo>
                    <a:cubicBezTo>
                      <a:pt x="0" y="25"/>
                      <a:pt x="1" y="12"/>
                      <a:pt x="1" y="8"/>
                    </a:cubicBezTo>
                    <a:cubicBezTo>
                      <a:pt x="1" y="4"/>
                      <a:pt x="2" y="0"/>
                      <a:pt x="2" y="0"/>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6" name="Freeform 217"/>
              <p:cNvSpPr>
                <a:spLocks/>
              </p:cNvSpPr>
              <p:nvPr/>
            </p:nvSpPr>
            <p:spPr bwMode="auto">
              <a:xfrm>
                <a:off x="1439863" y="4922838"/>
                <a:ext cx="120650" cy="87312"/>
              </a:xfrm>
              <a:custGeom>
                <a:avLst/>
                <a:gdLst>
                  <a:gd name="T0" fmla="*/ 37 w 39"/>
                  <a:gd name="T1" fmla="*/ 0 h 28"/>
                  <a:gd name="T2" fmla="*/ 39 w 39"/>
                  <a:gd name="T3" fmla="*/ 24 h 28"/>
                  <a:gd name="T4" fmla="*/ 22 w 39"/>
                  <a:gd name="T5" fmla="*/ 24 h 28"/>
                  <a:gd name="T6" fmla="*/ 2 w 39"/>
                  <a:gd name="T7" fmla="*/ 28 h 28"/>
                  <a:gd name="T8" fmla="*/ 0 w 39"/>
                  <a:gd name="T9" fmla="*/ 1 h 28"/>
                  <a:gd name="T10" fmla="*/ 37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37" y="0"/>
                    </a:moveTo>
                    <a:cubicBezTo>
                      <a:pt x="39" y="24"/>
                      <a:pt x="39" y="24"/>
                      <a:pt x="39" y="24"/>
                    </a:cubicBezTo>
                    <a:cubicBezTo>
                      <a:pt x="39" y="24"/>
                      <a:pt x="24" y="24"/>
                      <a:pt x="22" y="24"/>
                    </a:cubicBezTo>
                    <a:cubicBezTo>
                      <a:pt x="20" y="24"/>
                      <a:pt x="2" y="28"/>
                      <a:pt x="2" y="28"/>
                    </a:cubicBezTo>
                    <a:cubicBezTo>
                      <a:pt x="0" y="1"/>
                      <a:pt x="0" y="1"/>
                      <a:pt x="0" y="1"/>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7" name="Rectangle 218"/>
              <p:cNvSpPr>
                <a:spLocks noChangeArrowheads="1"/>
              </p:cNvSpPr>
              <p:nvPr/>
            </p:nvSpPr>
            <p:spPr bwMode="auto">
              <a:xfrm>
                <a:off x="1485901" y="5137150"/>
                <a:ext cx="190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8" name="Freeform 219"/>
              <p:cNvSpPr>
                <a:spLocks/>
              </p:cNvSpPr>
              <p:nvPr/>
            </p:nvSpPr>
            <p:spPr bwMode="auto">
              <a:xfrm>
                <a:off x="1463676" y="5168900"/>
                <a:ext cx="128588" cy="654050"/>
              </a:xfrm>
              <a:custGeom>
                <a:avLst/>
                <a:gdLst>
                  <a:gd name="T0" fmla="*/ 36 w 41"/>
                  <a:gd name="T1" fmla="*/ 0 h 211"/>
                  <a:gd name="T2" fmla="*/ 41 w 41"/>
                  <a:gd name="T3" fmla="*/ 5 h 211"/>
                  <a:gd name="T4" fmla="*/ 41 w 41"/>
                  <a:gd name="T5" fmla="*/ 206 h 211"/>
                  <a:gd name="T6" fmla="*/ 36 w 41"/>
                  <a:gd name="T7" fmla="*/ 211 h 211"/>
                  <a:gd name="T8" fmla="*/ 0 w 41"/>
                  <a:gd name="T9" fmla="*/ 211 h 211"/>
                  <a:gd name="T10" fmla="*/ 0 w 41"/>
                  <a:gd name="T11" fmla="*/ 0 h 211"/>
                  <a:gd name="T12" fmla="*/ 36 w 41"/>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1" h="211">
                    <a:moveTo>
                      <a:pt x="36" y="0"/>
                    </a:moveTo>
                    <a:cubicBezTo>
                      <a:pt x="38" y="0"/>
                      <a:pt x="41" y="2"/>
                      <a:pt x="41" y="5"/>
                    </a:cubicBezTo>
                    <a:cubicBezTo>
                      <a:pt x="41" y="206"/>
                      <a:pt x="41" y="206"/>
                      <a:pt x="41" y="206"/>
                    </a:cubicBezTo>
                    <a:cubicBezTo>
                      <a:pt x="41" y="209"/>
                      <a:pt x="38" y="211"/>
                      <a:pt x="36" y="211"/>
                    </a:cubicBezTo>
                    <a:cubicBezTo>
                      <a:pt x="0" y="211"/>
                      <a:pt x="0" y="211"/>
                      <a:pt x="0" y="211"/>
                    </a:cubicBezTo>
                    <a:cubicBezTo>
                      <a:pt x="0" y="0"/>
                      <a:pt x="0" y="0"/>
                      <a:pt x="0" y="0"/>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89" name="Freeform 220"/>
              <p:cNvSpPr>
                <a:spLocks/>
              </p:cNvSpPr>
              <p:nvPr/>
            </p:nvSpPr>
            <p:spPr bwMode="auto">
              <a:xfrm>
                <a:off x="1404938" y="5168900"/>
                <a:ext cx="39688" cy="654050"/>
              </a:xfrm>
              <a:custGeom>
                <a:avLst/>
                <a:gdLst>
                  <a:gd name="T0" fmla="*/ 5 w 13"/>
                  <a:gd name="T1" fmla="*/ 0 h 211"/>
                  <a:gd name="T2" fmla="*/ 13 w 13"/>
                  <a:gd name="T3" fmla="*/ 0 h 211"/>
                  <a:gd name="T4" fmla="*/ 13 w 13"/>
                  <a:gd name="T5" fmla="*/ 211 h 211"/>
                  <a:gd name="T6" fmla="*/ 5 w 13"/>
                  <a:gd name="T7" fmla="*/ 211 h 211"/>
                  <a:gd name="T8" fmla="*/ 0 w 13"/>
                  <a:gd name="T9" fmla="*/ 206 h 211"/>
                  <a:gd name="T10" fmla="*/ 0 w 13"/>
                  <a:gd name="T11" fmla="*/ 5 h 211"/>
                  <a:gd name="T12" fmla="*/ 5 w 1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3" h="211">
                    <a:moveTo>
                      <a:pt x="5" y="0"/>
                    </a:moveTo>
                    <a:cubicBezTo>
                      <a:pt x="13" y="0"/>
                      <a:pt x="13" y="0"/>
                      <a:pt x="13" y="0"/>
                    </a:cubicBezTo>
                    <a:cubicBezTo>
                      <a:pt x="13" y="211"/>
                      <a:pt x="13" y="211"/>
                      <a:pt x="13" y="211"/>
                    </a:cubicBezTo>
                    <a:cubicBezTo>
                      <a:pt x="5" y="211"/>
                      <a:pt x="5" y="211"/>
                      <a:pt x="5" y="211"/>
                    </a:cubicBezTo>
                    <a:cubicBezTo>
                      <a:pt x="2" y="211"/>
                      <a:pt x="0" y="209"/>
                      <a:pt x="0" y="206"/>
                    </a:cubicBezTo>
                    <a:cubicBezTo>
                      <a:pt x="0" y="5"/>
                      <a:pt x="0" y="5"/>
                      <a:pt x="0" y="5"/>
                    </a:cubicBezTo>
                    <a:cubicBezTo>
                      <a:pt x="0" y="2"/>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0" name="Rectangle 221"/>
              <p:cNvSpPr>
                <a:spLocks noChangeArrowheads="1"/>
              </p:cNvSpPr>
              <p:nvPr/>
            </p:nvSpPr>
            <p:spPr bwMode="auto">
              <a:xfrm>
                <a:off x="1444626" y="5168900"/>
                <a:ext cx="19050" cy="654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1" name="Rectangle 222"/>
              <p:cNvSpPr>
                <a:spLocks noChangeArrowheads="1"/>
              </p:cNvSpPr>
              <p:nvPr/>
            </p:nvSpPr>
            <p:spPr bwMode="auto">
              <a:xfrm>
                <a:off x="1473201" y="5159375"/>
                <a:ext cx="44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2" name="Freeform 223"/>
              <p:cNvSpPr>
                <a:spLocks/>
              </p:cNvSpPr>
              <p:nvPr/>
            </p:nvSpPr>
            <p:spPr bwMode="auto">
              <a:xfrm>
                <a:off x="1479551" y="5035550"/>
                <a:ext cx="31750" cy="107950"/>
              </a:xfrm>
              <a:custGeom>
                <a:avLst/>
                <a:gdLst>
                  <a:gd name="T0" fmla="*/ 0 w 10"/>
                  <a:gd name="T1" fmla="*/ 33 h 35"/>
                  <a:gd name="T2" fmla="*/ 5 w 10"/>
                  <a:gd name="T3" fmla="*/ 35 h 35"/>
                  <a:gd name="T4" fmla="*/ 10 w 10"/>
                  <a:gd name="T5" fmla="*/ 33 h 35"/>
                  <a:gd name="T6" fmla="*/ 10 w 10"/>
                  <a:gd name="T7" fmla="*/ 5 h 35"/>
                  <a:gd name="T8" fmla="*/ 5 w 10"/>
                  <a:gd name="T9" fmla="*/ 0 h 35"/>
                  <a:gd name="T10" fmla="*/ 0 w 10"/>
                  <a:gd name="T11" fmla="*/ 5 h 35"/>
                  <a:gd name="T12" fmla="*/ 0 w 1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10" h="35">
                    <a:moveTo>
                      <a:pt x="0" y="33"/>
                    </a:moveTo>
                    <a:cubicBezTo>
                      <a:pt x="0" y="34"/>
                      <a:pt x="3" y="35"/>
                      <a:pt x="5" y="35"/>
                    </a:cubicBezTo>
                    <a:cubicBezTo>
                      <a:pt x="8" y="35"/>
                      <a:pt x="10" y="34"/>
                      <a:pt x="10" y="33"/>
                    </a:cubicBezTo>
                    <a:cubicBezTo>
                      <a:pt x="10" y="5"/>
                      <a:pt x="10" y="5"/>
                      <a:pt x="10" y="5"/>
                    </a:cubicBezTo>
                    <a:cubicBezTo>
                      <a:pt x="10" y="2"/>
                      <a:pt x="8" y="0"/>
                      <a:pt x="5" y="0"/>
                    </a:cubicBezTo>
                    <a:cubicBezTo>
                      <a:pt x="3" y="0"/>
                      <a:pt x="0" y="2"/>
                      <a:pt x="0" y="5"/>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3" name="Freeform 224"/>
              <p:cNvSpPr>
                <a:spLocks/>
              </p:cNvSpPr>
              <p:nvPr/>
            </p:nvSpPr>
            <p:spPr bwMode="auto">
              <a:xfrm>
                <a:off x="1314451" y="4054475"/>
                <a:ext cx="258763" cy="936625"/>
              </a:xfrm>
              <a:custGeom>
                <a:avLst/>
                <a:gdLst>
                  <a:gd name="T0" fmla="*/ 33 w 83"/>
                  <a:gd name="T1" fmla="*/ 3 h 302"/>
                  <a:gd name="T2" fmla="*/ 40 w 83"/>
                  <a:gd name="T3" fmla="*/ 9 h 302"/>
                  <a:gd name="T4" fmla="*/ 48 w 83"/>
                  <a:gd name="T5" fmla="*/ 63 h 302"/>
                  <a:gd name="T6" fmla="*/ 55 w 83"/>
                  <a:gd name="T7" fmla="*/ 78 h 302"/>
                  <a:gd name="T8" fmla="*/ 65 w 83"/>
                  <a:gd name="T9" fmla="*/ 128 h 302"/>
                  <a:gd name="T10" fmla="*/ 75 w 83"/>
                  <a:gd name="T11" fmla="*/ 202 h 302"/>
                  <a:gd name="T12" fmla="*/ 83 w 83"/>
                  <a:gd name="T13" fmla="*/ 297 h 302"/>
                  <a:gd name="T14" fmla="*/ 60 w 83"/>
                  <a:gd name="T15" fmla="*/ 296 h 302"/>
                  <a:gd name="T16" fmla="*/ 36 w 83"/>
                  <a:gd name="T17" fmla="*/ 302 h 302"/>
                  <a:gd name="T18" fmla="*/ 26 w 83"/>
                  <a:gd name="T19" fmla="*/ 215 h 302"/>
                  <a:gd name="T20" fmla="*/ 24 w 83"/>
                  <a:gd name="T21" fmla="*/ 189 h 302"/>
                  <a:gd name="T22" fmla="*/ 15 w 83"/>
                  <a:gd name="T23" fmla="*/ 151 h 302"/>
                  <a:gd name="T24" fmla="*/ 0 w 83"/>
                  <a:gd name="T25" fmla="*/ 94 h 302"/>
                  <a:gd name="T26" fmla="*/ 33 w 83"/>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302">
                    <a:moveTo>
                      <a:pt x="33" y="3"/>
                    </a:moveTo>
                    <a:cubicBezTo>
                      <a:pt x="33" y="3"/>
                      <a:pt x="37" y="0"/>
                      <a:pt x="40" y="9"/>
                    </a:cubicBezTo>
                    <a:cubicBezTo>
                      <a:pt x="43" y="19"/>
                      <a:pt x="48" y="63"/>
                      <a:pt x="48" y="63"/>
                    </a:cubicBezTo>
                    <a:cubicBezTo>
                      <a:pt x="55" y="78"/>
                      <a:pt x="55" y="78"/>
                      <a:pt x="55" y="78"/>
                    </a:cubicBezTo>
                    <a:cubicBezTo>
                      <a:pt x="55" y="78"/>
                      <a:pt x="62" y="117"/>
                      <a:pt x="65" y="128"/>
                    </a:cubicBezTo>
                    <a:cubicBezTo>
                      <a:pt x="68" y="140"/>
                      <a:pt x="73" y="184"/>
                      <a:pt x="75" y="202"/>
                    </a:cubicBezTo>
                    <a:cubicBezTo>
                      <a:pt x="78" y="221"/>
                      <a:pt x="83" y="297"/>
                      <a:pt x="83" y="297"/>
                    </a:cubicBezTo>
                    <a:cubicBezTo>
                      <a:pt x="83" y="297"/>
                      <a:pt x="71" y="295"/>
                      <a:pt x="60" y="296"/>
                    </a:cubicBezTo>
                    <a:cubicBezTo>
                      <a:pt x="50" y="297"/>
                      <a:pt x="36" y="302"/>
                      <a:pt x="36" y="302"/>
                    </a:cubicBezTo>
                    <a:cubicBezTo>
                      <a:pt x="36" y="302"/>
                      <a:pt x="27" y="222"/>
                      <a:pt x="26" y="215"/>
                    </a:cubicBezTo>
                    <a:cubicBezTo>
                      <a:pt x="25" y="207"/>
                      <a:pt x="24" y="189"/>
                      <a:pt x="24" y="189"/>
                    </a:cubicBezTo>
                    <a:cubicBezTo>
                      <a:pt x="24" y="189"/>
                      <a:pt x="16" y="159"/>
                      <a:pt x="15" y="151"/>
                    </a:cubicBezTo>
                    <a:cubicBezTo>
                      <a:pt x="13" y="142"/>
                      <a:pt x="0" y="94"/>
                      <a:pt x="0" y="94"/>
                    </a:cubicBezTo>
                    <a:cubicBezTo>
                      <a:pt x="0" y="94"/>
                      <a:pt x="11" y="55"/>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4" name="Freeform 225"/>
              <p:cNvSpPr>
                <a:spLocks noEditPoints="1"/>
              </p:cNvSpPr>
              <p:nvPr/>
            </p:nvSpPr>
            <p:spPr bwMode="auto">
              <a:xfrm>
                <a:off x="636588" y="4911725"/>
                <a:ext cx="136525" cy="247650"/>
              </a:xfrm>
              <a:custGeom>
                <a:avLst/>
                <a:gdLst>
                  <a:gd name="T0" fmla="*/ 6 w 44"/>
                  <a:gd name="T1" fmla="*/ 59 h 80"/>
                  <a:gd name="T2" fmla="*/ 14 w 44"/>
                  <a:gd name="T3" fmla="*/ 75 h 80"/>
                  <a:gd name="T4" fmla="*/ 25 w 44"/>
                  <a:gd name="T5" fmla="*/ 76 h 80"/>
                  <a:gd name="T6" fmla="*/ 29 w 44"/>
                  <a:gd name="T7" fmla="*/ 77 h 80"/>
                  <a:gd name="T8" fmla="*/ 38 w 44"/>
                  <a:gd name="T9" fmla="*/ 80 h 80"/>
                  <a:gd name="T10" fmla="*/ 39 w 44"/>
                  <a:gd name="T11" fmla="*/ 77 h 80"/>
                  <a:gd name="T12" fmla="*/ 43 w 44"/>
                  <a:gd name="T13" fmla="*/ 76 h 80"/>
                  <a:gd name="T14" fmla="*/ 43 w 44"/>
                  <a:gd name="T15" fmla="*/ 74 h 80"/>
                  <a:gd name="T16" fmla="*/ 31 w 44"/>
                  <a:gd name="T17" fmla="*/ 70 h 80"/>
                  <a:gd name="T18" fmla="*/ 26 w 44"/>
                  <a:gd name="T19" fmla="*/ 67 h 80"/>
                  <a:gd name="T20" fmla="*/ 33 w 44"/>
                  <a:gd name="T21" fmla="*/ 64 h 80"/>
                  <a:gd name="T22" fmla="*/ 38 w 44"/>
                  <a:gd name="T23" fmla="*/ 56 h 80"/>
                  <a:gd name="T24" fmla="*/ 34 w 44"/>
                  <a:gd name="T25" fmla="*/ 32 h 80"/>
                  <a:gd name="T26" fmla="*/ 29 w 44"/>
                  <a:gd name="T27" fmla="*/ 0 h 80"/>
                  <a:gd name="T28" fmla="*/ 3 w 44"/>
                  <a:gd name="T29" fmla="*/ 5 h 80"/>
                  <a:gd name="T30" fmla="*/ 0 w 44"/>
                  <a:gd name="T31" fmla="*/ 37 h 80"/>
                  <a:gd name="T32" fmla="*/ 0 w 44"/>
                  <a:gd name="T33" fmla="*/ 52 h 80"/>
                  <a:gd name="T34" fmla="*/ 6 w 44"/>
                  <a:gd name="T35" fmla="*/ 59 h 80"/>
                  <a:gd name="T36" fmla="*/ 21 w 44"/>
                  <a:gd name="T37" fmla="*/ 57 h 80"/>
                  <a:gd name="T38" fmla="*/ 19 w 44"/>
                  <a:gd name="T39" fmla="*/ 49 h 80"/>
                  <a:gd name="T40" fmla="*/ 25 w 44"/>
                  <a:gd name="T41" fmla="*/ 45 h 80"/>
                  <a:gd name="T42" fmla="*/ 27 w 44"/>
                  <a:gd name="T43" fmla="*/ 52 h 80"/>
                  <a:gd name="T44" fmla="*/ 21 w 44"/>
                  <a:gd name="T45"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80">
                    <a:moveTo>
                      <a:pt x="6" y="59"/>
                    </a:moveTo>
                    <a:cubicBezTo>
                      <a:pt x="6" y="61"/>
                      <a:pt x="14" y="74"/>
                      <a:pt x="14" y="75"/>
                    </a:cubicBezTo>
                    <a:cubicBezTo>
                      <a:pt x="15" y="76"/>
                      <a:pt x="25" y="76"/>
                      <a:pt x="25" y="76"/>
                    </a:cubicBezTo>
                    <a:cubicBezTo>
                      <a:pt x="25" y="76"/>
                      <a:pt x="26" y="76"/>
                      <a:pt x="29" y="77"/>
                    </a:cubicBezTo>
                    <a:cubicBezTo>
                      <a:pt x="32" y="79"/>
                      <a:pt x="37" y="80"/>
                      <a:pt x="38" y="80"/>
                    </a:cubicBezTo>
                    <a:cubicBezTo>
                      <a:pt x="39" y="79"/>
                      <a:pt x="39" y="77"/>
                      <a:pt x="39" y="77"/>
                    </a:cubicBezTo>
                    <a:cubicBezTo>
                      <a:pt x="39" y="77"/>
                      <a:pt x="41" y="77"/>
                      <a:pt x="43" y="76"/>
                    </a:cubicBezTo>
                    <a:cubicBezTo>
                      <a:pt x="44" y="76"/>
                      <a:pt x="43" y="74"/>
                      <a:pt x="43" y="74"/>
                    </a:cubicBezTo>
                    <a:cubicBezTo>
                      <a:pt x="42" y="69"/>
                      <a:pt x="31" y="70"/>
                      <a:pt x="31" y="70"/>
                    </a:cubicBezTo>
                    <a:cubicBezTo>
                      <a:pt x="30" y="70"/>
                      <a:pt x="26" y="67"/>
                      <a:pt x="26" y="67"/>
                    </a:cubicBezTo>
                    <a:cubicBezTo>
                      <a:pt x="26" y="67"/>
                      <a:pt x="27" y="67"/>
                      <a:pt x="33" y="64"/>
                    </a:cubicBezTo>
                    <a:cubicBezTo>
                      <a:pt x="38" y="61"/>
                      <a:pt x="38" y="58"/>
                      <a:pt x="38" y="56"/>
                    </a:cubicBezTo>
                    <a:cubicBezTo>
                      <a:pt x="37" y="54"/>
                      <a:pt x="34" y="34"/>
                      <a:pt x="34" y="32"/>
                    </a:cubicBezTo>
                    <a:cubicBezTo>
                      <a:pt x="33" y="30"/>
                      <a:pt x="29" y="0"/>
                      <a:pt x="29" y="0"/>
                    </a:cubicBezTo>
                    <a:cubicBezTo>
                      <a:pt x="3" y="5"/>
                      <a:pt x="3" y="5"/>
                      <a:pt x="3" y="5"/>
                    </a:cubicBezTo>
                    <a:cubicBezTo>
                      <a:pt x="3" y="5"/>
                      <a:pt x="0" y="33"/>
                      <a:pt x="0" y="37"/>
                    </a:cubicBezTo>
                    <a:cubicBezTo>
                      <a:pt x="1" y="40"/>
                      <a:pt x="1" y="48"/>
                      <a:pt x="0" y="52"/>
                    </a:cubicBezTo>
                    <a:cubicBezTo>
                      <a:pt x="0" y="55"/>
                      <a:pt x="5" y="58"/>
                      <a:pt x="6" y="59"/>
                    </a:cubicBezTo>
                    <a:close/>
                    <a:moveTo>
                      <a:pt x="21" y="57"/>
                    </a:moveTo>
                    <a:cubicBezTo>
                      <a:pt x="21" y="57"/>
                      <a:pt x="19" y="51"/>
                      <a:pt x="19" y="49"/>
                    </a:cubicBezTo>
                    <a:cubicBezTo>
                      <a:pt x="19" y="47"/>
                      <a:pt x="24" y="41"/>
                      <a:pt x="25" y="45"/>
                    </a:cubicBezTo>
                    <a:cubicBezTo>
                      <a:pt x="25" y="45"/>
                      <a:pt x="26" y="50"/>
                      <a:pt x="27" y="52"/>
                    </a:cubicBezTo>
                    <a:cubicBezTo>
                      <a:pt x="27" y="52"/>
                      <a:pt x="22" y="53"/>
                      <a:pt x="2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5" name="Freeform 226"/>
              <p:cNvSpPr>
                <a:spLocks/>
              </p:cNvSpPr>
              <p:nvPr/>
            </p:nvSpPr>
            <p:spPr bwMode="auto">
              <a:xfrm>
                <a:off x="633413" y="4922838"/>
                <a:ext cx="122238" cy="87312"/>
              </a:xfrm>
              <a:custGeom>
                <a:avLst/>
                <a:gdLst>
                  <a:gd name="T0" fmla="*/ 2 w 39"/>
                  <a:gd name="T1" fmla="*/ 0 h 28"/>
                  <a:gd name="T2" fmla="*/ 0 w 39"/>
                  <a:gd name="T3" fmla="*/ 24 h 28"/>
                  <a:gd name="T4" fmla="*/ 17 w 39"/>
                  <a:gd name="T5" fmla="*/ 24 h 28"/>
                  <a:gd name="T6" fmla="*/ 37 w 39"/>
                  <a:gd name="T7" fmla="*/ 28 h 28"/>
                  <a:gd name="T8" fmla="*/ 39 w 39"/>
                  <a:gd name="T9" fmla="*/ 1 h 28"/>
                  <a:gd name="T10" fmla="*/ 2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2" y="0"/>
                    </a:moveTo>
                    <a:cubicBezTo>
                      <a:pt x="0" y="24"/>
                      <a:pt x="0" y="24"/>
                      <a:pt x="0" y="24"/>
                    </a:cubicBezTo>
                    <a:cubicBezTo>
                      <a:pt x="0" y="24"/>
                      <a:pt x="16" y="24"/>
                      <a:pt x="17" y="24"/>
                    </a:cubicBezTo>
                    <a:cubicBezTo>
                      <a:pt x="19" y="24"/>
                      <a:pt x="37" y="28"/>
                      <a:pt x="37" y="28"/>
                    </a:cubicBezTo>
                    <a:cubicBezTo>
                      <a:pt x="39" y="1"/>
                      <a:pt x="39" y="1"/>
                      <a:pt x="39"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6" name="Freeform 227"/>
              <p:cNvSpPr>
                <a:spLocks/>
              </p:cNvSpPr>
              <p:nvPr/>
            </p:nvSpPr>
            <p:spPr bwMode="auto">
              <a:xfrm>
                <a:off x="623888" y="4054475"/>
                <a:ext cx="255588" cy="936625"/>
              </a:xfrm>
              <a:custGeom>
                <a:avLst/>
                <a:gdLst>
                  <a:gd name="T0" fmla="*/ 49 w 82"/>
                  <a:gd name="T1" fmla="*/ 3 h 302"/>
                  <a:gd name="T2" fmla="*/ 42 w 82"/>
                  <a:gd name="T3" fmla="*/ 9 h 302"/>
                  <a:gd name="T4" fmla="*/ 35 w 82"/>
                  <a:gd name="T5" fmla="*/ 63 h 302"/>
                  <a:gd name="T6" fmla="*/ 27 w 82"/>
                  <a:gd name="T7" fmla="*/ 78 h 302"/>
                  <a:gd name="T8" fmla="*/ 18 w 82"/>
                  <a:gd name="T9" fmla="*/ 128 h 302"/>
                  <a:gd name="T10" fmla="*/ 7 w 82"/>
                  <a:gd name="T11" fmla="*/ 215 h 302"/>
                  <a:gd name="T12" fmla="*/ 0 w 82"/>
                  <a:gd name="T13" fmla="*/ 297 h 302"/>
                  <a:gd name="T14" fmla="*/ 22 w 82"/>
                  <a:gd name="T15" fmla="*/ 296 h 302"/>
                  <a:gd name="T16" fmla="*/ 46 w 82"/>
                  <a:gd name="T17" fmla="*/ 302 h 302"/>
                  <a:gd name="T18" fmla="*/ 56 w 82"/>
                  <a:gd name="T19" fmla="*/ 215 h 302"/>
                  <a:gd name="T20" fmla="*/ 59 w 82"/>
                  <a:gd name="T21" fmla="*/ 189 h 302"/>
                  <a:gd name="T22" fmla="*/ 68 w 82"/>
                  <a:gd name="T23" fmla="*/ 151 h 302"/>
                  <a:gd name="T24" fmla="*/ 82 w 82"/>
                  <a:gd name="T25" fmla="*/ 94 h 302"/>
                  <a:gd name="T26" fmla="*/ 49 w 82"/>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02">
                    <a:moveTo>
                      <a:pt x="49" y="3"/>
                    </a:moveTo>
                    <a:cubicBezTo>
                      <a:pt x="49" y="3"/>
                      <a:pt x="45" y="0"/>
                      <a:pt x="42" y="9"/>
                    </a:cubicBezTo>
                    <a:cubicBezTo>
                      <a:pt x="39" y="19"/>
                      <a:pt x="35" y="63"/>
                      <a:pt x="35" y="63"/>
                    </a:cubicBezTo>
                    <a:cubicBezTo>
                      <a:pt x="27" y="78"/>
                      <a:pt x="27" y="78"/>
                      <a:pt x="27" y="78"/>
                    </a:cubicBezTo>
                    <a:cubicBezTo>
                      <a:pt x="27" y="78"/>
                      <a:pt x="21" y="117"/>
                      <a:pt x="18" y="128"/>
                    </a:cubicBezTo>
                    <a:cubicBezTo>
                      <a:pt x="14" y="140"/>
                      <a:pt x="9" y="197"/>
                      <a:pt x="7" y="215"/>
                    </a:cubicBezTo>
                    <a:cubicBezTo>
                      <a:pt x="5" y="233"/>
                      <a:pt x="0" y="297"/>
                      <a:pt x="0" y="297"/>
                    </a:cubicBezTo>
                    <a:cubicBezTo>
                      <a:pt x="0" y="297"/>
                      <a:pt x="12" y="295"/>
                      <a:pt x="22" y="296"/>
                    </a:cubicBezTo>
                    <a:cubicBezTo>
                      <a:pt x="32" y="297"/>
                      <a:pt x="46" y="302"/>
                      <a:pt x="46" y="302"/>
                    </a:cubicBezTo>
                    <a:cubicBezTo>
                      <a:pt x="46" y="302"/>
                      <a:pt x="55" y="222"/>
                      <a:pt x="56" y="215"/>
                    </a:cubicBezTo>
                    <a:cubicBezTo>
                      <a:pt x="57" y="207"/>
                      <a:pt x="59" y="189"/>
                      <a:pt x="59" y="189"/>
                    </a:cubicBezTo>
                    <a:cubicBezTo>
                      <a:pt x="59" y="189"/>
                      <a:pt x="66" y="159"/>
                      <a:pt x="68" y="151"/>
                    </a:cubicBezTo>
                    <a:cubicBezTo>
                      <a:pt x="69" y="142"/>
                      <a:pt x="82" y="94"/>
                      <a:pt x="82" y="94"/>
                    </a:cubicBezTo>
                    <a:cubicBezTo>
                      <a:pt x="82" y="94"/>
                      <a:pt x="72" y="55"/>
                      <a:pt x="4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7" name="Freeform 228"/>
              <p:cNvSpPr>
                <a:spLocks/>
              </p:cNvSpPr>
              <p:nvPr/>
            </p:nvSpPr>
            <p:spPr bwMode="auto">
              <a:xfrm>
                <a:off x="823913" y="3963988"/>
                <a:ext cx="549275" cy="568325"/>
              </a:xfrm>
              <a:custGeom>
                <a:avLst/>
                <a:gdLst>
                  <a:gd name="T0" fmla="*/ 88 w 176"/>
                  <a:gd name="T1" fmla="*/ 183 h 183"/>
                  <a:gd name="T2" fmla="*/ 0 w 176"/>
                  <a:gd name="T3" fmla="*/ 33 h 183"/>
                  <a:gd name="T4" fmla="*/ 62 w 176"/>
                  <a:gd name="T5" fmla="*/ 0 h 183"/>
                  <a:gd name="T6" fmla="*/ 88 w 176"/>
                  <a:gd name="T7" fmla="*/ 8 h 183"/>
                  <a:gd name="T8" fmla="*/ 114 w 176"/>
                  <a:gd name="T9" fmla="*/ 0 h 183"/>
                  <a:gd name="T10" fmla="*/ 176 w 176"/>
                  <a:gd name="T11" fmla="*/ 33 h 183"/>
                  <a:gd name="T12" fmla="*/ 88 w 176"/>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6" h="183">
                    <a:moveTo>
                      <a:pt x="88" y="183"/>
                    </a:moveTo>
                    <a:cubicBezTo>
                      <a:pt x="8" y="183"/>
                      <a:pt x="0" y="33"/>
                      <a:pt x="0" y="33"/>
                    </a:cubicBezTo>
                    <a:cubicBezTo>
                      <a:pt x="49" y="18"/>
                      <a:pt x="62" y="0"/>
                      <a:pt x="62" y="0"/>
                    </a:cubicBezTo>
                    <a:cubicBezTo>
                      <a:pt x="88" y="8"/>
                      <a:pt x="88" y="8"/>
                      <a:pt x="88" y="8"/>
                    </a:cubicBezTo>
                    <a:cubicBezTo>
                      <a:pt x="114" y="0"/>
                      <a:pt x="114" y="0"/>
                      <a:pt x="114" y="0"/>
                    </a:cubicBezTo>
                    <a:cubicBezTo>
                      <a:pt x="114" y="0"/>
                      <a:pt x="126" y="18"/>
                      <a:pt x="176" y="33"/>
                    </a:cubicBezTo>
                    <a:cubicBezTo>
                      <a:pt x="176" y="33"/>
                      <a:pt x="167" y="183"/>
                      <a:pt x="88"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8" name="Freeform 229"/>
              <p:cNvSpPr>
                <a:spLocks/>
              </p:cNvSpPr>
              <p:nvPr/>
            </p:nvSpPr>
            <p:spPr bwMode="auto">
              <a:xfrm>
                <a:off x="1052513" y="3995738"/>
                <a:ext cx="90488" cy="65087"/>
              </a:xfrm>
              <a:custGeom>
                <a:avLst/>
                <a:gdLst>
                  <a:gd name="T0" fmla="*/ 15 w 29"/>
                  <a:gd name="T1" fmla="*/ 21 h 21"/>
                  <a:gd name="T2" fmla="*/ 8 w 29"/>
                  <a:gd name="T3" fmla="*/ 21 h 21"/>
                  <a:gd name="T4" fmla="*/ 0 w 29"/>
                  <a:gd name="T5" fmla="*/ 4 h 21"/>
                  <a:gd name="T6" fmla="*/ 15 w 29"/>
                  <a:gd name="T7" fmla="*/ 0 h 21"/>
                  <a:gd name="T8" fmla="*/ 29 w 29"/>
                  <a:gd name="T9" fmla="*/ 4 h 21"/>
                  <a:gd name="T10" fmla="*/ 21 w 29"/>
                  <a:gd name="T11" fmla="*/ 21 h 21"/>
                  <a:gd name="T12" fmla="*/ 15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15" y="21"/>
                    </a:moveTo>
                    <a:cubicBezTo>
                      <a:pt x="12" y="21"/>
                      <a:pt x="10" y="21"/>
                      <a:pt x="8" y="21"/>
                    </a:cubicBezTo>
                    <a:cubicBezTo>
                      <a:pt x="5" y="15"/>
                      <a:pt x="0" y="5"/>
                      <a:pt x="0" y="4"/>
                    </a:cubicBezTo>
                    <a:cubicBezTo>
                      <a:pt x="0" y="2"/>
                      <a:pt x="7" y="0"/>
                      <a:pt x="15" y="0"/>
                    </a:cubicBezTo>
                    <a:cubicBezTo>
                      <a:pt x="23" y="0"/>
                      <a:pt x="29" y="2"/>
                      <a:pt x="29" y="4"/>
                    </a:cubicBezTo>
                    <a:cubicBezTo>
                      <a:pt x="29" y="5"/>
                      <a:pt x="25" y="15"/>
                      <a:pt x="21" y="21"/>
                    </a:cubicBezTo>
                    <a:cubicBezTo>
                      <a:pt x="19" y="21"/>
                      <a:pt x="17" y="21"/>
                      <a:pt x="15" y="21"/>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99" name="Freeform 230"/>
              <p:cNvSpPr>
                <a:spLocks/>
              </p:cNvSpPr>
              <p:nvPr/>
            </p:nvSpPr>
            <p:spPr bwMode="auto">
              <a:xfrm>
                <a:off x="1027113" y="4060825"/>
                <a:ext cx="139700" cy="763587"/>
              </a:xfrm>
              <a:custGeom>
                <a:avLst/>
                <a:gdLst>
                  <a:gd name="T0" fmla="*/ 8 w 45"/>
                  <a:gd name="T1" fmla="*/ 30 h 246"/>
                  <a:gd name="T2" fmla="*/ 16 w 45"/>
                  <a:gd name="T3" fmla="*/ 0 h 246"/>
                  <a:gd name="T4" fmla="*/ 23 w 45"/>
                  <a:gd name="T5" fmla="*/ 0 h 246"/>
                  <a:gd name="T6" fmla="*/ 29 w 45"/>
                  <a:gd name="T7" fmla="*/ 0 h 246"/>
                  <a:gd name="T8" fmla="*/ 29 w 45"/>
                  <a:gd name="T9" fmla="*/ 0 h 246"/>
                  <a:gd name="T10" fmla="*/ 29 w 45"/>
                  <a:gd name="T11" fmla="*/ 0 h 246"/>
                  <a:gd name="T12" fmla="*/ 37 w 45"/>
                  <a:gd name="T13" fmla="*/ 30 h 246"/>
                  <a:gd name="T14" fmla="*/ 45 w 45"/>
                  <a:gd name="T15" fmla="*/ 218 h 246"/>
                  <a:gd name="T16" fmla="*/ 23 w 45"/>
                  <a:gd name="T17" fmla="*/ 246 h 246"/>
                  <a:gd name="T18" fmla="*/ 0 w 45"/>
                  <a:gd name="T19" fmla="*/ 218 h 246"/>
                  <a:gd name="T20" fmla="*/ 8 w 45"/>
                  <a:gd name="T21" fmla="*/ 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46">
                    <a:moveTo>
                      <a:pt x="8" y="30"/>
                    </a:moveTo>
                    <a:cubicBezTo>
                      <a:pt x="10" y="18"/>
                      <a:pt x="16" y="0"/>
                      <a:pt x="16" y="0"/>
                    </a:cubicBezTo>
                    <a:cubicBezTo>
                      <a:pt x="18" y="0"/>
                      <a:pt x="20" y="0"/>
                      <a:pt x="23" y="0"/>
                    </a:cubicBezTo>
                    <a:cubicBezTo>
                      <a:pt x="25" y="0"/>
                      <a:pt x="27" y="0"/>
                      <a:pt x="29" y="0"/>
                    </a:cubicBezTo>
                    <a:cubicBezTo>
                      <a:pt x="29" y="0"/>
                      <a:pt x="29" y="0"/>
                      <a:pt x="29" y="0"/>
                    </a:cubicBezTo>
                    <a:cubicBezTo>
                      <a:pt x="29" y="0"/>
                      <a:pt x="29" y="0"/>
                      <a:pt x="29" y="0"/>
                    </a:cubicBezTo>
                    <a:cubicBezTo>
                      <a:pt x="29" y="0"/>
                      <a:pt x="35" y="18"/>
                      <a:pt x="37" y="30"/>
                    </a:cubicBezTo>
                    <a:cubicBezTo>
                      <a:pt x="39" y="37"/>
                      <a:pt x="45" y="218"/>
                      <a:pt x="45" y="218"/>
                    </a:cubicBezTo>
                    <a:cubicBezTo>
                      <a:pt x="23" y="246"/>
                      <a:pt x="23" y="246"/>
                      <a:pt x="23" y="246"/>
                    </a:cubicBezTo>
                    <a:cubicBezTo>
                      <a:pt x="0" y="218"/>
                      <a:pt x="0" y="218"/>
                      <a:pt x="0" y="218"/>
                    </a:cubicBezTo>
                    <a:cubicBezTo>
                      <a:pt x="0" y="218"/>
                      <a:pt x="7" y="37"/>
                      <a:pt x="8" y="30"/>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0" name="Freeform 231"/>
              <p:cNvSpPr>
                <a:spLocks/>
              </p:cNvSpPr>
              <p:nvPr/>
            </p:nvSpPr>
            <p:spPr bwMode="auto">
              <a:xfrm>
                <a:off x="1098551" y="3924300"/>
                <a:ext cx="100013" cy="169862"/>
              </a:xfrm>
              <a:custGeom>
                <a:avLst/>
                <a:gdLst>
                  <a:gd name="T0" fmla="*/ 0 w 32"/>
                  <a:gd name="T1" fmla="*/ 21 h 55"/>
                  <a:gd name="T2" fmla="*/ 24 w 32"/>
                  <a:gd name="T3" fmla="*/ 0 h 55"/>
                  <a:gd name="T4" fmla="*/ 31 w 32"/>
                  <a:gd name="T5" fmla="*/ 13 h 55"/>
                  <a:gd name="T6" fmla="*/ 19 w 32"/>
                  <a:gd name="T7" fmla="*/ 55 h 55"/>
                  <a:gd name="T8" fmla="*/ 6 w 32"/>
                  <a:gd name="T9" fmla="*/ 23 h 55"/>
                  <a:gd name="T10" fmla="*/ 0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0" y="21"/>
                    </a:moveTo>
                    <a:cubicBezTo>
                      <a:pt x="13" y="14"/>
                      <a:pt x="24" y="0"/>
                      <a:pt x="24" y="0"/>
                    </a:cubicBezTo>
                    <a:cubicBezTo>
                      <a:pt x="31" y="13"/>
                      <a:pt x="31" y="13"/>
                      <a:pt x="31" y="13"/>
                    </a:cubicBezTo>
                    <a:cubicBezTo>
                      <a:pt x="31" y="13"/>
                      <a:pt x="32" y="31"/>
                      <a:pt x="19" y="55"/>
                    </a:cubicBezTo>
                    <a:cubicBezTo>
                      <a:pt x="19" y="55"/>
                      <a:pt x="7" y="24"/>
                      <a:pt x="6" y="23"/>
                    </a:cubicBezTo>
                    <a:cubicBezTo>
                      <a:pt x="5" y="22"/>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1" name="Freeform 232"/>
              <p:cNvSpPr>
                <a:spLocks/>
              </p:cNvSpPr>
              <p:nvPr/>
            </p:nvSpPr>
            <p:spPr bwMode="auto">
              <a:xfrm>
                <a:off x="998538" y="3924300"/>
                <a:ext cx="100013" cy="169862"/>
              </a:xfrm>
              <a:custGeom>
                <a:avLst/>
                <a:gdLst>
                  <a:gd name="T0" fmla="*/ 32 w 32"/>
                  <a:gd name="T1" fmla="*/ 21 h 55"/>
                  <a:gd name="T2" fmla="*/ 7 w 32"/>
                  <a:gd name="T3" fmla="*/ 0 h 55"/>
                  <a:gd name="T4" fmla="*/ 1 w 32"/>
                  <a:gd name="T5" fmla="*/ 13 h 55"/>
                  <a:gd name="T6" fmla="*/ 12 w 32"/>
                  <a:gd name="T7" fmla="*/ 55 h 55"/>
                  <a:gd name="T8" fmla="*/ 25 w 32"/>
                  <a:gd name="T9" fmla="*/ 23 h 55"/>
                  <a:gd name="T10" fmla="*/ 32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32" y="21"/>
                    </a:moveTo>
                    <a:cubicBezTo>
                      <a:pt x="18" y="14"/>
                      <a:pt x="7" y="0"/>
                      <a:pt x="7" y="0"/>
                    </a:cubicBezTo>
                    <a:cubicBezTo>
                      <a:pt x="1" y="13"/>
                      <a:pt x="1" y="13"/>
                      <a:pt x="1" y="13"/>
                    </a:cubicBezTo>
                    <a:cubicBezTo>
                      <a:pt x="1" y="13"/>
                      <a:pt x="0" y="31"/>
                      <a:pt x="12" y="55"/>
                    </a:cubicBezTo>
                    <a:cubicBezTo>
                      <a:pt x="12" y="55"/>
                      <a:pt x="25" y="24"/>
                      <a:pt x="25" y="23"/>
                    </a:cubicBezTo>
                    <a:cubicBezTo>
                      <a:pt x="26" y="22"/>
                      <a:pt x="32"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2" name="Freeform 233"/>
              <p:cNvSpPr>
                <a:spLocks/>
              </p:cNvSpPr>
              <p:nvPr/>
            </p:nvSpPr>
            <p:spPr bwMode="auto">
              <a:xfrm>
                <a:off x="776288" y="3986213"/>
                <a:ext cx="641350" cy="1131887"/>
              </a:xfrm>
              <a:custGeom>
                <a:avLst/>
                <a:gdLst>
                  <a:gd name="T0" fmla="*/ 103 w 205"/>
                  <a:gd name="T1" fmla="*/ 273 h 365"/>
                  <a:gd name="T2" fmla="*/ 90 w 205"/>
                  <a:gd name="T3" fmla="*/ 339 h 365"/>
                  <a:gd name="T4" fmla="*/ 61 w 205"/>
                  <a:gd name="T5" fmla="*/ 365 h 365"/>
                  <a:gd name="T6" fmla="*/ 5 w 205"/>
                  <a:gd name="T7" fmla="*/ 355 h 365"/>
                  <a:gd name="T8" fmla="*/ 9 w 205"/>
                  <a:gd name="T9" fmla="*/ 302 h 365"/>
                  <a:gd name="T10" fmla="*/ 23 w 205"/>
                  <a:gd name="T11" fmla="*/ 212 h 365"/>
                  <a:gd name="T12" fmla="*/ 25 w 205"/>
                  <a:gd name="T13" fmla="*/ 135 h 365"/>
                  <a:gd name="T14" fmla="*/ 0 w 205"/>
                  <a:gd name="T15" fmla="*/ 25 h 365"/>
                  <a:gd name="T16" fmla="*/ 65 w 205"/>
                  <a:gd name="T17" fmla="*/ 0 h 365"/>
                  <a:gd name="T18" fmla="*/ 103 w 205"/>
                  <a:gd name="T19" fmla="*/ 137 h 365"/>
                  <a:gd name="T20" fmla="*/ 140 w 205"/>
                  <a:gd name="T21" fmla="*/ 0 h 365"/>
                  <a:gd name="T22" fmla="*/ 205 w 205"/>
                  <a:gd name="T23" fmla="*/ 25 h 365"/>
                  <a:gd name="T24" fmla="*/ 181 w 205"/>
                  <a:gd name="T25" fmla="*/ 135 h 365"/>
                  <a:gd name="T26" fmla="*/ 182 w 205"/>
                  <a:gd name="T27" fmla="*/ 212 h 365"/>
                  <a:gd name="T28" fmla="*/ 196 w 205"/>
                  <a:gd name="T29" fmla="*/ 302 h 365"/>
                  <a:gd name="T30" fmla="*/ 201 w 205"/>
                  <a:gd name="T31" fmla="*/ 355 h 365"/>
                  <a:gd name="T32" fmla="*/ 144 w 205"/>
                  <a:gd name="T33" fmla="*/ 365 h 365"/>
                  <a:gd name="T34" fmla="*/ 115 w 205"/>
                  <a:gd name="T35" fmla="*/ 339 h 365"/>
                  <a:gd name="T36" fmla="*/ 103 w 205"/>
                  <a:gd name="T3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65">
                    <a:moveTo>
                      <a:pt x="103" y="273"/>
                    </a:moveTo>
                    <a:cubicBezTo>
                      <a:pt x="103" y="273"/>
                      <a:pt x="95" y="322"/>
                      <a:pt x="90" y="339"/>
                    </a:cubicBezTo>
                    <a:cubicBezTo>
                      <a:pt x="83" y="364"/>
                      <a:pt x="61" y="365"/>
                      <a:pt x="61" y="365"/>
                    </a:cubicBezTo>
                    <a:cubicBezTo>
                      <a:pt x="21" y="362"/>
                      <a:pt x="5" y="355"/>
                      <a:pt x="5" y="355"/>
                    </a:cubicBezTo>
                    <a:cubicBezTo>
                      <a:pt x="5" y="355"/>
                      <a:pt x="7" y="331"/>
                      <a:pt x="9" y="302"/>
                    </a:cubicBezTo>
                    <a:cubicBezTo>
                      <a:pt x="11" y="272"/>
                      <a:pt x="21" y="227"/>
                      <a:pt x="23" y="212"/>
                    </a:cubicBezTo>
                    <a:cubicBezTo>
                      <a:pt x="26" y="197"/>
                      <a:pt x="25" y="135"/>
                      <a:pt x="25" y="135"/>
                    </a:cubicBezTo>
                    <a:cubicBezTo>
                      <a:pt x="10" y="85"/>
                      <a:pt x="0" y="25"/>
                      <a:pt x="0" y="25"/>
                    </a:cubicBezTo>
                    <a:cubicBezTo>
                      <a:pt x="19" y="20"/>
                      <a:pt x="65" y="0"/>
                      <a:pt x="65" y="0"/>
                    </a:cubicBezTo>
                    <a:cubicBezTo>
                      <a:pt x="65" y="0"/>
                      <a:pt x="56" y="62"/>
                      <a:pt x="103" y="137"/>
                    </a:cubicBezTo>
                    <a:cubicBezTo>
                      <a:pt x="150" y="62"/>
                      <a:pt x="140" y="0"/>
                      <a:pt x="140" y="0"/>
                    </a:cubicBezTo>
                    <a:cubicBezTo>
                      <a:pt x="140" y="0"/>
                      <a:pt x="186" y="20"/>
                      <a:pt x="205" y="25"/>
                    </a:cubicBezTo>
                    <a:cubicBezTo>
                      <a:pt x="205" y="25"/>
                      <a:pt x="195" y="85"/>
                      <a:pt x="181" y="135"/>
                    </a:cubicBezTo>
                    <a:cubicBezTo>
                      <a:pt x="181" y="135"/>
                      <a:pt x="180" y="197"/>
                      <a:pt x="182" y="212"/>
                    </a:cubicBezTo>
                    <a:cubicBezTo>
                      <a:pt x="185" y="227"/>
                      <a:pt x="194" y="272"/>
                      <a:pt x="196" y="302"/>
                    </a:cubicBezTo>
                    <a:cubicBezTo>
                      <a:pt x="198" y="331"/>
                      <a:pt x="201" y="355"/>
                      <a:pt x="201" y="355"/>
                    </a:cubicBezTo>
                    <a:cubicBezTo>
                      <a:pt x="201" y="355"/>
                      <a:pt x="185" y="362"/>
                      <a:pt x="144" y="365"/>
                    </a:cubicBezTo>
                    <a:cubicBezTo>
                      <a:pt x="144" y="365"/>
                      <a:pt x="122" y="364"/>
                      <a:pt x="115" y="339"/>
                    </a:cubicBezTo>
                    <a:cubicBezTo>
                      <a:pt x="110" y="322"/>
                      <a:pt x="103" y="273"/>
                      <a:pt x="103"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3" name="Freeform 234"/>
              <p:cNvSpPr>
                <a:spLocks/>
              </p:cNvSpPr>
              <p:nvPr/>
            </p:nvSpPr>
            <p:spPr bwMode="auto">
              <a:xfrm>
                <a:off x="1098551" y="3952875"/>
                <a:ext cx="190500" cy="458787"/>
              </a:xfrm>
              <a:custGeom>
                <a:avLst/>
                <a:gdLst>
                  <a:gd name="T0" fmla="*/ 0 w 61"/>
                  <a:gd name="T1" fmla="*/ 148 h 148"/>
                  <a:gd name="T2" fmla="*/ 30 w 61"/>
                  <a:gd name="T3" fmla="*/ 0 h 148"/>
                  <a:gd name="T4" fmla="*/ 43 w 61"/>
                  <a:gd name="T5" fmla="*/ 10 h 148"/>
                  <a:gd name="T6" fmla="*/ 59 w 61"/>
                  <a:gd name="T7" fmla="*/ 28 h 148"/>
                  <a:gd name="T8" fmla="*/ 44 w 61"/>
                  <a:gd name="T9" fmla="*/ 32 h 148"/>
                  <a:gd name="T10" fmla="*/ 61 w 61"/>
                  <a:gd name="T11" fmla="*/ 38 h 148"/>
                  <a:gd name="T12" fmla="*/ 0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0" y="148"/>
                    </a:moveTo>
                    <a:cubicBezTo>
                      <a:pt x="29" y="79"/>
                      <a:pt x="30" y="0"/>
                      <a:pt x="30" y="0"/>
                    </a:cubicBezTo>
                    <a:cubicBezTo>
                      <a:pt x="43" y="10"/>
                      <a:pt x="43" y="10"/>
                      <a:pt x="43" y="10"/>
                    </a:cubicBezTo>
                    <a:cubicBezTo>
                      <a:pt x="59" y="28"/>
                      <a:pt x="59" y="28"/>
                      <a:pt x="59" y="28"/>
                    </a:cubicBezTo>
                    <a:cubicBezTo>
                      <a:pt x="44" y="32"/>
                      <a:pt x="44" y="32"/>
                      <a:pt x="44" y="32"/>
                    </a:cubicBezTo>
                    <a:cubicBezTo>
                      <a:pt x="61" y="38"/>
                      <a:pt x="61" y="38"/>
                      <a:pt x="61" y="38"/>
                    </a:cubicBezTo>
                    <a:cubicBezTo>
                      <a:pt x="61" y="38"/>
                      <a:pt x="50" y="113"/>
                      <a:pt x="0"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4" name="Freeform 235"/>
              <p:cNvSpPr>
                <a:spLocks/>
              </p:cNvSpPr>
              <p:nvPr/>
            </p:nvSpPr>
            <p:spPr bwMode="auto">
              <a:xfrm>
                <a:off x="908051" y="3952875"/>
                <a:ext cx="190500" cy="458787"/>
              </a:xfrm>
              <a:custGeom>
                <a:avLst/>
                <a:gdLst>
                  <a:gd name="T0" fmla="*/ 61 w 61"/>
                  <a:gd name="T1" fmla="*/ 148 h 148"/>
                  <a:gd name="T2" fmla="*/ 30 w 61"/>
                  <a:gd name="T3" fmla="*/ 0 h 148"/>
                  <a:gd name="T4" fmla="*/ 18 w 61"/>
                  <a:gd name="T5" fmla="*/ 10 h 148"/>
                  <a:gd name="T6" fmla="*/ 2 w 61"/>
                  <a:gd name="T7" fmla="*/ 28 h 148"/>
                  <a:gd name="T8" fmla="*/ 17 w 61"/>
                  <a:gd name="T9" fmla="*/ 32 h 148"/>
                  <a:gd name="T10" fmla="*/ 0 w 61"/>
                  <a:gd name="T11" fmla="*/ 38 h 148"/>
                  <a:gd name="T12" fmla="*/ 61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61" y="148"/>
                    </a:moveTo>
                    <a:cubicBezTo>
                      <a:pt x="32" y="79"/>
                      <a:pt x="30" y="0"/>
                      <a:pt x="30" y="0"/>
                    </a:cubicBezTo>
                    <a:cubicBezTo>
                      <a:pt x="18" y="10"/>
                      <a:pt x="18" y="10"/>
                      <a:pt x="18" y="10"/>
                    </a:cubicBezTo>
                    <a:cubicBezTo>
                      <a:pt x="2" y="28"/>
                      <a:pt x="2" y="28"/>
                      <a:pt x="2" y="28"/>
                    </a:cubicBezTo>
                    <a:cubicBezTo>
                      <a:pt x="17" y="32"/>
                      <a:pt x="17" y="32"/>
                      <a:pt x="17" y="32"/>
                    </a:cubicBezTo>
                    <a:cubicBezTo>
                      <a:pt x="0" y="38"/>
                      <a:pt x="0" y="38"/>
                      <a:pt x="0" y="38"/>
                    </a:cubicBezTo>
                    <a:cubicBezTo>
                      <a:pt x="0" y="38"/>
                      <a:pt x="11" y="113"/>
                      <a:pt x="61"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5" name="Oval 236"/>
              <p:cNvSpPr>
                <a:spLocks noChangeArrowheads="1"/>
              </p:cNvSpPr>
              <p:nvPr/>
            </p:nvSpPr>
            <p:spPr bwMode="auto">
              <a:xfrm>
                <a:off x="1079501" y="4427538"/>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6" name="Oval 237"/>
              <p:cNvSpPr>
                <a:spLocks noChangeArrowheads="1"/>
              </p:cNvSpPr>
              <p:nvPr/>
            </p:nvSpPr>
            <p:spPr bwMode="auto">
              <a:xfrm>
                <a:off x="1079501" y="4584700"/>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sp>
            <p:nvSpPr>
              <p:cNvPr id="107" name="Oval 238"/>
              <p:cNvSpPr>
                <a:spLocks noChangeArrowheads="1"/>
              </p:cNvSpPr>
              <p:nvPr/>
            </p:nvSpPr>
            <p:spPr bwMode="auto">
              <a:xfrm>
                <a:off x="1079501" y="4740275"/>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a:endParaRPr>
              </a:p>
            </p:txBody>
          </p:sp>
        </p:grpSp>
      </p:grpSp>
      <p:sp>
        <p:nvSpPr>
          <p:cNvPr id="111" name="文本框 110"/>
          <p:cNvSpPr txBox="1"/>
          <p:nvPr/>
        </p:nvSpPr>
        <p:spPr>
          <a:xfrm>
            <a:off x="914252" y="2570954"/>
            <a:ext cx="1510171" cy="400110"/>
          </a:xfrm>
          <a:prstGeom prst="rect">
            <a:avLst/>
          </a:prstGeom>
          <a:noFill/>
        </p:spPr>
        <p:txBody>
          <a:bodyPr wrap="square" rtlCol="0">
            <a:spAutoFit/>
          </a:bodyPr>
          <a:lstStyle/>
          <a:p>
            <a:pPr fontAlgn="auto">
              <a:spcBef>
                <a:spcPts val="0"/>
              </a:spcBef>
              <a:spcAft>
                <a:spcPts val="0"/>
              </a:spcAft>
            </a:pPr>
            <a:r>
              <a:rPr lang="zh-CN" altLang="en-US" sz="2000" b="1" dirty="0">
                <a:solidFill>
                  <a:srgbClr val="0174AB"/>
                </a:solidFill>
                <a:latin typeface="Times New Roman" panose="02020603050405020304" pitchFamily="18" charset="0"/>
                <a:ea typeface="宋体" panose="02010600030101010101" pitchFamily="2" charset="-122"/>
                <a:cs typeface="+mn-ea"/>
              </a:rPr>
              <a:t>能力目标</a:t>
            </a:r>
          </a:p>
        </p:txBody>
      </p:sp>
      <p:sp>
        <p:nvSpPr>
          <p:cNvPr id="114" name="矩形 113"/>
          <p:cNvSpPr/>
          <p:nvPr/>
        </p:nvSpPr>
        <p:spPr>
          <a:xfrm>
            <a:off x="3204763" y="1589640"/>
            <a:ext cx="5145927" cy="553998"/>
          </a:xfrm>
          <a:prstGeom prst="rect">
            <a:avLst/>
          </a:prstGeom>
          <a:ln>
            <a:solidFill>
              <a:schemeClr val="accent1"/>
            </a:solidFill>
            <a:prstDash val="dash"/>
          </a:ln>
        </p:spPr>
        <p:txBody>
          <a:bodyPr wrap="square">
            <a:spAutoFit/>
          </a:bodyPr>
          <a:lstStyle/>
          <a:p>
            <a:pPr defTabSz="462916">
              <a:lnSpc>
                <a:spcPct val="150000"/>
              </a:lnSpc>
              <a:buClr>
                <a:srgbClr val="4F81BD"/>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能</a:t>
            </a:r>
            <a:r>
              <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根据</a:t>
            </a: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业务核算海运费</a:t>
            </a:r>
            <a:endPar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nvGrpSpPr>
          <p:cNvPr id="59" name="Group 67"/>
          <p:cNvGrpSpPr/>
          <p:nvPr/>
        </p:nvGrpSpPr>
        <p:grpSpPr>
          <a:xfrm>
            <a:off x="964689" y="5575084"/>
            <a:ext cx="500116" cy="65628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grpSp>
      <p:grpSp>
        <p:nvGrpSpPr>
          <p:cNvPr id="50" name="组合 49"/>
          <p:cNvGrpSpPr/>
          <p:nvPr/>
        </p:nvGrpSpPr>
        <p:grpSpPr>
          <a:xfrm>
            <a:off x="1005324" y="3647901"/>
            <a:ext cx="1251349" cy="1332481"/>
            <a:chOff x="3045251" y="2518854"/>
            <a:chExt cx="1800225" cy="1800225"/>
          </a:xfrm>
        </p:grpSpPr>
        <p:sp>
          <p:nvSpPr>
            <p:cNvPr id="51" name="椭圆 50"/>
            <p:cNvSpPr/>
            <p:nvPr/>
          </p:nvSpPr>
          <p:spPr bwMode="auto">
            <a:xfrm>
              <a:off x="3045251" y="2518854"/>
              <a:ext cx="1800225" cy="1800225"/>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9"/>
            <p:cNvSpPr>
              <a:spLocks noEditPoints="1"/>
            </p:cNvSpPr>
            <p:nvPr/>
          </p:nvSpPr>
          <p:spPr bwMode="auto">
            <a:xfrm>
              <a:off x="3453672" y="2816040"/>
              <a:ext cx="1171826" cy="908811"/>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3" name="文本框 52"/>
          <p:cNvSpPr txBox="1"/>
          <p:nvPr/>
        </p:nvSpPr>
        <p:spPr>
          <a:xfrm>
            <a:off x="930756" y="4980383"/>
            <a:ext cx="1325917" cy="400110"/>
          </a:xfrm>
          <a:prstGeom prst="rect">
            <a:avLst/>
          </a:prstGeom>
          <a:noFill/>
        </p:spPr>
        <p:txBody>
          <a:bodyPr wrap="square" rtlCol="0">
            <a:spAutoFit/>
          </a:bodyPr>
          <a:lstStyle/>
          <a:p>
            <a:r>
              <a:rPr lang="zh-CN" altLang="en-US" sz="2000" b="1" dirty="0" smtClean="0">
                <a:solidFill>
                  <a:srgbClr val="0174AB"/>
                </a:solidFill>
                <a:latin typeface="Times New Roman" panose="02020603050405020304" pitchFamily="18" charset="0"/>
                <a:ea typeface="宋体" panose="02010600030101010101" pitchFamily="2" charset="-122"/>
                <a:cs typeface="+mn-ea"/>
              </a:rPr>
              <a:t>知识目标</a:t>
            </a:r>
            <a:endParaRPr lang="zh-CN" altLang="en-US" sz="2000" b="1" dirty="0">
              <a:solidFill>
                <a:srgbClr val="0174AB"/>
              </a:solidFill>
              <a:latin typeface="Times New Roman" panose="02020603050405020304" pitchFamily="18" charset="0"/>
              <a:ea typeface="宋体" panose="02010600030101010101" pitchFamily="2" charset="-122"/>
              <a:cs typeface="+mn-ea"/>
            </a:endParaRPr>
          </a:p>
        </p:txBody>
      </p:sp>
      <p:sp>
        <p:nvSpPr>
          <p:cNvPr id="54" name="矩形 53"/>
          <p:cNvSpPr/>
          <p:nvPr/>
        </p:nvSpPr>
        <p:spPr>
          <a:xfrm>
            <a:off x="2993123" y="3867871"/>
            <a:ext cx="6022088" cy="553998"/>
          </a:xfrm>
          <a:prstGeom prst="rect">
            <a:avLst/>
          </a:prstGeom>
          <a:ln>
            <a:solidFill>
              <a:schemeClr val="accent1"/>
            </a:solidFill>
            <a:prstDash val="dash"/>
          </a:ln>
        </p:spPr>
        <p:txBody>
          <a:bodyPr wrap="square">
            <a:spAutoFit/>
          </a:bodyPr>
          <a:lstStyle/>
          <a:p>
            <a:pPr defTabSz="385763">
              <a:lnSpc>
                <a:spcPct val="150000"/>
              </a:lnSpc>
              <a:buClr>
                <a:schemeClr val="accent1"/>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掌握核算海运费的计算方法</a:t>
            </a:r>
            <a:endPar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70" name="文本框 69"/>
          <p:cNvSpPr txBox="1"/>
          <p:nvPr/>
        </p:nvSpPr>
        <p:spPr>
          <a:xfrm>
            <a:off x="218941" y="206062"/>
            <a:ext cx="2125014" cy="646331"/>
          </a:xfrm>
          <a:prstGeom prst="rect">
            <a:avLst/>
          </a:prstGeom>
          <a:noFill/>
        </p:spPr>
        <p:txBody>
          <a:bodyPr wrap="square" rtlCol="0">
            <a:spAutoFit/>
          </a:bodyPr>
          <a:lstStyle/>
          <a:p>
            <a:r>
              <a:rPr lang="zh-CN" altLang="en-US" sz="3600" dirty="0">
                <a:solidFill>
                  <a:srgbClr val="0070C0"/>
                </a:solidFill>
              </a:rPr>
              <a:t>课程</a:t>
            </a:r>
            <a:r>
              <a:rPr lang="zh-CN" altLang="en-US" sz="3600" dirty="0" smtClean="0">
                <a:solidFill>
                  <a:srgbClr val="0070C0"/>
                </a:solidFill>
              </a:rPr>
              <a:t>目标</a:t>
            </a:r>
            <a:endParaRPr lang="en-US" altLang="zh-CN" sz="3600" dirty="0">
              <a:solidFill>
                <a:srgbClr val="0070C0"/>
              </a:solidFill>
            </a:endParaRPr>
          </a:p>
        </p:txBody>
      </p:sp>
    </p:spTree>
    <p:extLst>
      <p:ext uri="{BB962C8B-B14F-4D97-AF65-F5344CB8AC3E}">
        <p14:creationId xmlns:p14="http://schemas.microsoft.com/office/powerpoint/2010/main" val="1829424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animBg="1"/>
      <p:bldP spid="53" grpId="0"/>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861494" y="4298057"/>
            <a:ext cx="1549080" cy="400110"/>
          </a:xfrm>
          <a:prstGeom prst="rect">
            <a:avLst/>
          </a:prstGeom>
          <a:noFill/>
        </p:spPr>
        <p:txBody>
          <a:bodyPr wrap="square" rtlCol="0">
            <a:spAutoFit/>
          </a:bodyPr>
          <a:lstStyle/>
          <a:p>
            <a:r>
              <a:rPr lang="zh-CN" altLang="en-US" sz="2000" b="1" dirty="0" smtClean="0">
                <a:solidFill>
                  <a:srgbClr val="0174AB"/>
                </a:solidFill>
                <a:latin typeface="Times New Roman" panose="02020603050405020304" pitchFamily="18" charset="0"/>
                <a:cs typeface="+mn-ea"/>
              </a:rPr>
              <a:t>素质目标</a:t>
            </a:r>
            <a:endParaRPr lang="zh-CN" altLang="en-US" sz="2000" b="1" dirty="0">
              <a:solidFill>
                <a:srgbClr val="0174AB"/>
              </a:solidFill>
              <a:latin typeface="Times New Roman" panose="02020603050405020304" pitchFamily="18" charset="0"/>
              <a:cs typeface="+mn-ea"/>
            </a:endParaRPr>
          </a:p>
        </p:txBody>
      </p:sp>
      <p:sp>
        <p:nvSpPr>
          <p:cNvPr id="54" name="矩形 53"/>
          <p:cNvSpPr/>
          <p:nvPr/>
        </p:nvSpPr>
        <p:spPr>
          <a:xfrm>
            <a:off x="2557089" y="1881569"/>
            <a:ext cx="8610773" cy="3785652"/>
          </a:xfrm>
          <a:prstGeom prst="rect">
            <a:avLst/>
          </a:prstGeom>
          <a:ln>
            <a:solidFill>
              <a:schemeClr val="accent1"/>
            </a:solidFill>
            <a:prstDash val="dash"/>
          </a:ln>
        </p:spPr>
        <p:txBody>
          <a:bodyPr wrap="square">
            <a:spAutoFit/>
          </a:bodyPr>
          <a:lstStyle/>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1.</a:t>
            </a:r>
            <a:r>
              <a:rPr lang="zh-CN" altLang="en-US" sz="2000" b="1" dirty="0">
                <a:solidFill>
                  <a:srgbClr val="0070C0"/>
                </a:solidFill>
                <a:latin typeface="+mn-ea"/>
                <a:cs typeface="+mn-ea"/>
                <a:sym typeface="Times New Roman" panose="02020603050405020304" pitchFamily="18" charset="0"/>
              </a:rPr>
              <a:t>语言能力</a:t>
            </a:r>
            <a:r>
              <a:rPr lang="zh-CN" altLang="en-US" sz="2000" dirty="0">
                <a:solidFill>
                  <a:srgbClr val="0070C0"/>
                </a:solidFill>
                <a:latin typeface="+mn-ea"/>
                <a:cs typeface="+mn-ea"/>
                <a:sym typeface="Times New Roman" panose="02020603050405020304" pitchFamily="18" charset="0"/>
              </a:rPr>
              <a:t>：</a:t>
            </a:r>
            <a:r>
              <a:rPr lang="zh-CN" altLang="en-US" sz="2000" dirty="0">
                <a:solidFill>
                  <a:srgbClr val="000000"/>
                </a:solidFill>
                <a:latin typeface="+mn-ea"/>
                <a:cs typeface="+mn-ea"/>
                <a:sym typeface="Times New Roman" panose="02020603050405020304" pitchFamily="18" charset="0"/>
              </a:rPr>
              <a:t>具有较高的英语水平，具有与国外客户进行顺畅交流的能力；</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2.</a:t>
            </a:r>
            <a:r>
              <a:rPr lang="zh-CN" altLang="en-US" sz="2000" b="1" dirty="0">
                <a:solidFill>
                  <a:srgbClr val="0070C0"/>
                </a:solidFill>
                <a:latin typeface="+mn-ea"/>
                <a:cs typeface="+mn-ea"/>
                <a:sym typeface="Times New Roman" panose="02020603050405020304" pitchFamily="18" charset="0"/>
              </a:rPr>
              <a:t>沟通能力：</a:t>
            </a:r>
            <a:r>
              <a:rPr lang="zh-CN" altLang="en-US" sz="2000" dirty="0">
                <a:solidFill>
                  <a:srgbClr val="000000"/>
                </a:solidFill>
                <a:latin typeface="+mn-ea"/>
                <a:cs typeface="+mn-ea"/>
                <a:sym typeface="Times New Roman" panose="02020603050405020304" pitchFamily="18" charset="0"/>
              </a:rPr>
              <a:t>不断提高自己的语言表达和沟通能力，与国内相关业务往来方进行有效沟通；</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3.</a:t>
            </a:r>
            <a:r>
              <a:rPr lang="zh-CN" altLang="en-US" sz="2000" b="1" dirty="0">
                <a:solidFill>
                  <a:srgbClr val="0070C0"/>
                </a:solidFill>
                <a:latin typeface="+mn-ea"/>
                <a:cs typeface="+mn-ea"/>
                <a:sym typeface="Times New Roman" panose="02020603050405020304" pitchFamily="18" charset="0"/>
              </a:rPr>
              <a:t>学习能力：</a:t>
            </a:r>
            <a:r>
              <a:rPr lang="zh-CN" altLang="en-US" sz="2000" dirty="0">
                <a:solidFill>
                  <a:srgbClr val="000000"/>
                </a:solidFill>
                <a:latin typeface="+mn-ea"/>
                <a:cs typeface="+mn-ea"/>
                <a:sym typeface="Times New Roman" panose="02020603050405020304" pitchFamily="18" charset="0"/>
              </a:rPr>
              <a:t>不断学习外贸领域新知识、新案例、国际贸易惯例新规定或新的国际贸易惯例等，通过不同的途径获取商务信息包括产品信息、客户信息、政策信息等能力；</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4. </a:t>
            </a:r>
            <a:r>
              <a:rPr lang="zh-CN" altLang="en-US" sz="2000" b="1" dirty="0">
                <a:solidFill>
                  <a:srgbClr val="0070C0"/>
                </a:solidFill>
                <a:latin typeface="+mn-ea"/>
                <a:cs typeface="+mn-ea"/>
                <a:sym typeface="Times New Roman" panose="02020603050405020304" pitchFamily="18" charset="0"/>
              </a:rPr>
              <a:t>调研、分析、决策能力：</a:t>
            </a:r>
            <a:r>
              <a:rPr lang="zh-CN" altLang="en-US" sz="2000" dirty="0">
                <a:solidFill>
                  <a:srgbClr val="000000"/>
                </a:solidFill>
                <a:latin typeface="+mn-ea"/>
                <a:cs typeface="+mn-ea"/>
                <a:sym typeface="Times New Roman" panose="02020603050405020304" pitchFamily="18" charset="0"/>
              </a:rPr>
              <a:t>具有调研国内和国际市场，对数据进行分析和归纳的能力，对贸易纠纷、突发事件等做出正确的分析判断和决策能力；</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5. </a:t>
            </a:r>
            <a:r>
              <a:rPr lang="zh-CN" altLang="en-US" sz="2000" b="1" dirty="0">
                <a:solidFill>
                  <a:srgbClr val="0070C0"/>
                </a:solidFill>
                <a:latin typeface="+mn-ea"/>
                <a:cs typeface="+mn-ea"/>
                <a:sym typeface="Times New Roman" panose="02020603050405020304" pitchFamily="18" charset="0"/>
              </a:rPr>
              <a:t>高效严谨、耐心细致、责任心强、吃苦耐劳；</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6.</a:t>
            </a:r>
            <a:r>
              <a:rPr lang="zh-CN" altLang="en-US" sz="2000" b="1" dirty="0">
                <a:solidFill>
                  <a:srgbClr val="0070C0"/>
                </a:solidFill>
                <a:latin typeface="+mn-ea"/>
                <a:cs typeface="+mn-ea"/>
                <a:sym typeface="Times New Roman" panose="02020603050405020304" pitchFamily="18" charset="0"/>
              </a:rPr>
              <a:t>具有良好的团队合作精神，在工作岗位上正确处理上下级关系和同事间关系；</a:t>
            </a:r>
          </a:p>
          <a:p>
            <a:pPr defTabSz="462916">
              <a:buClr>
                <a:srgbClr val="4F81BD"/>
              </a:buClr>
              <a:buSzPct val="60000"/>
            </a:pPr>
            <a:r>
              <a:rPr lang="en-US" altLang="zh-CN" sz="2000" b="1" dirty="0">
                <a:solidFill>
                  <a:srgbClr val="0070C0"/>
                </a:solidFill>
                <a:latin typeface="+mn-ea"/>
                <a:cs typeface="+mn-ea"/>
                <a:sym typeface="Times New Roman" panose="02020603050405020304" pitchFamily="18" charset="0"/>
              </a:rPr>
              <a:t>7.</a:t>
            </a:r>
            <a:r>
              <a:rPr lang="zh-CN" altLang="en-US" sz="2000" b="1" dirty="0">
                <a:solidFill>
                  <a:srgbClr val="0070C0"/>
                </a:solidFill>
                <a:latin typeface="+mn-ea"/>
                <a:cs typeface="+mn-ea"/>
                <a:sym typeface="Times New Roman" panose="02020603050405020304" pitchFamily="18" charset="0"/>
              </a:rPr>
              <a:t>具有市场竞争意识</a:t>
            </a:r>
          </a:p>
        </p:txBody>
      </p:sp>
      <p:grpSp>
        <p:nvGrpSpPr>
          <p:cNvPr id="2" name="组合 1"/>
          <p:cNvGrpSpPr/>
          <p:nvPr/>
        </p:nvGrpSpPr>
        <p:grpSpPr>
          <a:xfrm>
            <a:off x="738605" y="2601689"/>
            <a:ext cx="1590952" cy="1443892"/>
            <a:chOff x="55634" y="4416659"/>
            <a:chExt cx="859945" cy="836081"/>
          </a:xfrm>
        </p:grpSpPr>
        <p:sp>
          <p:nvSpPr>
            <p:cNvPr id="50" name="任意多边形 49"/>
            <p:cNvSpPr>
              <a:spLocks noChangeAspect="1"/>
            </p:cNvSpPr>
            <p:nvPr/>
          </p:nvSpPr>
          <p:spPr>
            <a:xfrm>
              <a:off x="55634" y="4416659"/>
              <a:ext cx="859945" cy="83608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21A3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68" tIns="210568" rIns="210568" bIns="210568" numCol="1" spcCol="1270" anchor="ctr" anchorCtr="0">
              <a:noAutofit/>
            </a:bodyPr>
            <a:lstStyle/>
            <a:p>
              <a:pPr algn="ctr" defTabSz="1173480">
                <a:lnSpc>
                  <a:spcPct val="90000"/>
                </a:lnSpc>
                <a:spcAft>
                  <a:spcPct val="35000"/>
                </a:spcAft>
              </a:pPr>
              <a:endParaRPr lang="zh-CN" altLang="en-US" sz="2640">
                <a:solidFill>
                  <a:prstClr val="white"/>
                </a:solidFill>
              </a:endParaRPr>
            </a:p>
          </p:txBody>
        </p:sp>
        <p:grpSp>
          <p:nvGrpSpPr>
            <p:cNvPr id="59" name="Group 67"/>
            <p:cNvGrpSpPr/>
            <p:nvPr/>
          </p:nvGrpSpPr>
          <p:grpSpPr>
            <a:xfrm>
              <a:off x="295907" y="4645903"/>
              <a:ext cx="416763" cy="54690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grpSp>
      </p:grpSp>
    </p:spTree>
    <p:extLst>
      <p:ext uri="{BB962C8B-B14F-4D97-AF65-F5344CB8AC3E}">
        <p14:creationId xmlns:p14="http://schemas.microsoft.com/office/powerpoint/2010/main" val="2469434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任 务</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2811086912"/>
      </p:ext>
    </p:extLst>
  </p:cSld>
  <p:clrMapOvr>
    <a:masterClrMapping/>
  </p:clrMapOvr>
  <mc:AlternateContent xmlns:mc="http://schemas.openxmlformats.org/markup-compatibility/2006" xmlns:p14="http://schemas.microsoft.com/office/powerpoint/2010/main">
    <mc:Choice Requires="p14">
      <p:transition spd="slow" p14:dur="2000" advTm="2793"/>
    </mc:Choice>
    <mc:Fallback xmlns="">
      <p:transition spd="slow" advTm="2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10285</TotalTime>
  <Words>3567</Words>
  <Application>Microsoft Office PowerPoint</Application>
  <PresentationFormat>自定义</PresentationFormat>
  <Paragraphs>384</Paragraphs>
  <Slides>51</Slides>
  <Notes>10</Notes>
  <HiddenSlides>0</HiddenSlides>
  <MMClips>0</MMClips>
  <ScaleCrop>false</ScaleCrop>
  <HeadingPairs>
    <vt:vector size="4" baseType="variant">
      <vt:variant>
        <vt:lpstr>主题</vt:lpstr>
      </vt:variant>
      <vt:variant>
        <vt:i4>3</vt:i4>
      </vt:variant>
      <vt:variant>
        <vt:lpstr>幻灯片标题</vt:lpstr>
      </vt:variant>
      <vt:variant>
        <vt:i4>51</vt:i4>
      </vt:variant>
    </vt:vector>
  </HeadingPairs>
  <TitlesOfParts>
    <vt:vector size="54" baseType="lpstr">
      <vt:lpstr>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任务描述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任务描述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hj</dc:creator>
  <cp:lastModifiedBy>hj</cp:lastModifiedBy>
  <cp:revision>1279</cp:revision>
  <cp:lastPrinted>2017-11-02T00:33:45Z</cp:lastPrinted>
  <dcterms:created xsi:type="dcterms:W3CDTF">2015-05-05T08:02:14Z</dcterms:created>
  <dcterms:modified xsi:type="dcterms:W3CDTF">2017-11-02T23:51:40Z</dcterms:modified>
</cp:coreProperties>
</file>